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Lst>
  <p:sldSz cx="9144000" cy="6858000" type="screen4x3"/>
  <p:notesSz cx="7010400" cy="9296400"/>
  <p:defaultTextStyle>
    <a:defPPr>
      <a:defRPr lang="es-E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100" d="100"/>
          <a:sy n="100" d="100"/>
        </p:scale>
        <p:origin x="-1860"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smtClean="0"/>
            </a:lvl1pPr>
          </a:lstStyle>
          <a:p>
            <a:pPr>
              <a:defRPr/>
            </a:pPr>
            <a:endParaRPr lang="es-ES"/>
          </a:p>
        </p:txBody>
      </p:sp>
      <p:sp>
        <p:nvSpPr>
          <p:cNvPr id="3" name="2 Marcador de fecha"/>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0528DB46-49B4-4B7D-9D07-855DF6AD337A}" type="datetimeFigureOut">
              <a:rPr lang="es-ES"/>
              <a:pPr>
                <a:defRPr/>
              </a:pPr>
              <a:t>27/05/2013</a:t>
            </a:fld>
            <a:endParaRPr lang="es-ES"/>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s-ES" noProof="0" smtClean="0"/>
          </a:p>
        </p:txBody>
      </p:sp>
      <p:sp>
        <p:nvSpPr>
          <p:cNvPr id="5" name="4 Marcador de notas"/>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6" name="5 Marcador de pie de página"/>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smtClean="0"/>
            </a:lvl1pPr>
          </a:lstStyle>
          <a:p>
            <a:pPr>
              <a:defRPr/>
            </a:pPr>
            <a:endParaRPr lang="es-ES"/>
          </a:p>
        </p:txBody>
      </p:sp>
      <p:sp>
        <p:nvSpPr>
          <p:cNvPr id="7" name="6 Marcador de número de diapositiva"/>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5F4F81BE-6C44-4957-9BCC-594E993A0655}" type="slidenum">
              <a:rPr lang="es-ES"/>
              <a:pPr>
                <a:defRPr/>
              </a:pPr>
              <a:t>‹Nº›</a:t>
            </a:fld>
            <a:endParaRPr lang="es-ES"/>
          </a:p>
        </p:txBody>
      </p:sp>
    </p:spTree>
    <p:extLst>
      <p:ext uri="{BB962C8B-B14F-4D97-AF65-F5344CB8AC3E}">
        <p14:creationId xmlns:p14="http://schemas.microsoft.com/office/powerpoint/2010/main" val="17530377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14</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3</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4</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5</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8</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s-ES" smtClean="0"/>
          </a:p>
        </p:txBody>
      </p:sp>
      <p:sp>
        <p:nvSpPr>
          <p:cNvPr id="112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fld id="{B092594B-C3FA-4891-8318-ED3FA22B5D7C}" type="slidenum">
              <a:rPr lang="es-ES"/>
              <a:pPr eaLnBrk="1" hangingPunct="1"/>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D1EB6B6C-07AA-4BF8-B5A7-1FCF38BB7E9C}" type="datetimeFigureOut">
              <a:rPr lang="es-ES"/>
              <a:pPr>
                <a:defRPr/>
              </a:pPr>
              <a:t>27/05/2013</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43AFE30F-1844-40B6-BFEA-34325F2AB47D}" type="slidenum">
              <a:rPr lang="es-ES"/>
              <a:pPr>
                <a:defRPr/>
              </a:pPr>
              <a:t>‹Nº›</a:t>
            </a:fld>
            <a:endParaRPr lang="es-ES"/>
          </a:p>
        </p:txBody>
      </p:sp>
    </p:spTree>
    <p:extLst>
      <p:ext uri="{BB962C8B-B14F-4D97-AF65-F5344CB8AC3E}">
        <p14:creationId xmlns:p14="http://schemas.microsoft.com/office/powerpoint/2010/main" val="382205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E5E67254-8C2E-4A1A-9243-C6EE3F3512DC}" type="datetimeFigureOut">
              <a:rPr lang="es-ES"/>
              <a:pPr>
                <a:defRPr/>
              </a:pPr>
              <a:t>27/05/2013</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50CDB641-3BC4-4878-9443-604B32506386}" type="slidenum">
              <a:rPr lang="es-ES"/>
              <a:pPr>
                <a:defRPr/>
              </a:pPr>
              <a:t>‹Nº›</a:t>
            </a:fld>
            <a:endParaRPr lang="es-ES"/>
          </a:p>
        </p:txBody>
      </p:sp>
    </p:spTree>
    <p:extLst>
      <p:ext uri="{BB962C8B-B14F-4D97-AF65-F5344CB8AC3E}">
        <p14:creationId xmlns:p14="http://schemas.microsoft.com/office/powerpoint/2010/main" val="368030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693613A6-7C9D-47D8-992A-22D11F97E187}" type="datetimeFigureOut">
              <a:rPr lang="es-ES"/>
              <a:pPr>
                <a:defRPr/>
              </a:pPr>
              <a:t>27/05/2013</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3DC126F6-D18E-43C7-9DC5-05119D4E91BE}" type="slidenum">
              <a:rPr lang="es-ES"/>
              <a:pPr>
                <a:defRPr/>
              </a:pPr>
              <a:t>‹Nº›</a:t>
            </a:fld>
            <a:endParaRPr lang="es-ES"/>
          </a:p>
        </p:txBody>
      </p:sp>
    </p:spTree>
    <p:extLst>
      <p:ext uri="{BB962C8B-B14F-4D97-AF65-F5344CB8AC3E}">
        <p14:creationId xmlns:p14="http://schemas.microsoft.com/office/powerpoint/2010/main" val="14899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1E9C7B05-92C2-44E0-9F40-FE27556EA603}" type="datetimeFigureOut">
              <a:rPr lang="es-ES"/>
              <a:pPr>
                <a:defRPr/>
              </a:pPr>
              <a:t>27/05/2013</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FDB0AEC7-6AA9-4733-AC5B-2E9F3BF6F69C}" type="slidenum">
              <a:rPr lang="es-ES"/>
              <a:pPr>
                <a:defRPr/>
              </a:pPr>
              <a:t>‹Nº›</a:t>
            </a:fld>
            <a:endParaRPr lang="es-ES"/>
          </a:p>
        </p:txBody>
      </p:sp>
    </p:spTree>
    <p:extLst>
      <p:ext uri="{BB962C8B-B14F-4D97-AF65-F5344CB8AC3E}">
        <p14:creationId xmlns:p14="http://schemas.microsoft.com/office/powerpoint/2010/main" val="274233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3362FB29-4590-40AB-BB9E-86EC72E75738}" type="datetimeFigureOut">
              <a:rPr lang="es-ES"/>
              <a:pPr>
                <a:defRPr/>
              </a:pPr>
              <a:t>27/05/2013</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7FBC7996-FCBF-4180-AC7D-AD442C612B09}" type="slidenum">
              <a:rPr lang="es-ES"/>
              <a:pPr>
                <a:defRPr/>
              </a:pPr>
              <a:t>‹Nº›</a:t>
            </a:fld>
            <a:endParaRPr lang="es-ES"/>
          </a:p>
        </p:txBody>
      </p:sp>
    </p:spTree>
    <p:extLst>
      <p:ext uri="{BB962C8B-B14F-4D97-AF65-F5344CB8AC3E}">
        <p14:creationId xmlns:p14="http://schemas.microsoft.com/office/powerpoint/2010/main" val="262297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2630F515-0A2B-4376-94C5-CCFF7622A5CD}" type="datetimeFigureOut">
              <a:rPr lang="es-ES"/>
              <a:pPr>
                <a:defRPr/>
              </a:pPr>
              <a:t>27/05/2013</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89AA05AA-EE88-404D-9633-30B09AE18EFA}" type="slidenum">
              <a:rPr lang="es-ES"/>
              <a:pPr>
                <a:defRPr/>
              </a:pPr>
              <a:t>‹Nº›</a:t>
            </a:fld>
            <a:endParaRPr lang="es-ES"/>
          </a:p>
        </p:txBody>
      </p:sp>
    </p:spTree>
    <p:extLst>
      <p:ext uri="{BB962C8B-B14F-4D97-AF65-F5344CB8AC3E}">
        <p14:creationId xmlns:p14="http://schemas.microsoft.com/office/powerpoint/2010/main" val="246590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a:defRPr/>
            </a:lvl1pPr>
          </a:lstStyle>
          <a:p>
            <a:pPr>
              <a:defRPr/>
            </a:pPr>
            <a:fld id="{9D7AEFF1-4AE4-4D55-93E5-8AE04864ADAA}" type="datetimeFigureOut">
              <a:rPr lang="es-ES"/>
              <a:pPr>
                <a:defRPr/>
              </a:pPr>
              <a:t>27/05/2013</a:t>
            </a:fld>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pPr>
              <a:defRPr/>
            </a:pPr>
            <a:fld id="{5C3AB24C-C964-4756-9668-94B5931574A6}" type="slidenum">
              <a:rPr lang="es-ES"/>
              <a:pPr>
                <a:defRPr/>
              </a:pPr>
              <a:t>‹Nº›</a:t>
            </a:fld>
            <a:endParaRPr lang="es-ES"/>
          </a:p>
        </p:txBody>
      </p:sp>
    </p:spTree>
    <p:extLst>
      <p:ext uri="{BB962C8B-B14F-4D97-AF65-F5344CB8AC3E}">
        <p14:creationId xmlns:p14="http://schemas.microsoft.com/office/powerpoint/2010/main" val="230140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a:defRPr/>
            </a:lvl1pPr>
          </a:lstStyle>
          <a:p>
            <a:pPr>
              <a:defRPr/>
            </a:pPr>
            <a:fld id="{EDCA2BF9-6C27-4F9E-AEFC-7CADE055B8FE}" type="datetimeFigureOut">
              <a:rPr lang="es-ES"/>
              <a:pPr>
                <a:defRPr/>
              </a:pPr>
              <a:t>27/05/2013</a:t>
            </a:fld>
            <a:endParaRPr lang="es-ES"/>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pPr>
              <a:defRPr/>
            </a:pPr>
            <a:fld id="{9FF096CD-61CF-47CA-9BC3-BFC01A4E9875}" type="slidenum">
              <a:rPr lang="es-ES"/>
              <a:pPr>
                <a:defRPr/>
              </a:pPr>
              <a:t>‹Nº›</a:t>
            </a:fld>
            <a:endParaRPr lang="es-ES"/>
          </a:p>
        </p:txBody>
      </p:sp>
    </p:spTree>
    <p:extLst>
      <p:ext uri="{BB962C8B-B14F-4D97-AF65-F5344CB8AC3E}">
        <p14:creationId xmlns:p14="http://schemas.microsoft.com/office/powerpoint/2010/main" val="427084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82B6B599-D783-4EE8-BA6C-74FB38724C84}" type="datetimeFigureOut">
              <a:rPr lang="es-ES"/>
              <a:pPr>
                <a:defRPr/>
              </a:pPr>
              <a:t>27/05/2013</a:t>
            </a:fld>
            <a:endParaRPr lang="es-ES"/>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AEBA152D-0423-41D8-BC43-CC020B4791BF}" type="slidenum">
              <a:rPr lang="es-ES"/>
              <a:pPr>
                <a:defRPr/>
              </a:pPr>
              <a:t>‹Nº›</a:t>
            </a:fld>
            <a:endParaRPr lang="es-ES"/>
          </a:p>
        </p:txBody>
      </p:sp>
    </p:spTree>
    <p:extLst>
      <p:ext uri="{BB962C8B-B14F-4D97-AF65-F5344CB8AC3E}">
        <p14:creationId xmlns:p14="http://schemas.microsoft.com/office/powerpoint/2010/main" val="242254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3C702AB3-C19E-415A-8704-0CD6039A1614}" type="datetimeFigureOut">
              <a:rPr lang="es-ES"/>
              <a:pPr>
                <a:defRPr/>
              </a:pPr>
              <a:t>27/05/2013</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4598759B-7742-4680-8112-7BC4EBCC47AC}" type="slidenum">
              <a:rPr lang="es-ES"/>
              <a:pPr>
                <a:defRPr/>
              </a:pPr>
              <a:t>‹Nº›</a:t>
            </a:fld>
            <a:endParaRPr lang="es-ES"/>
          </a:p>
        </p:txBody>
      </p:sp>
    </p:spTree>
    <p:extLst>
      <p:ext uri="{BB962C8B-B14F-4D97-AF65-F5344CB8AC3E}">
        <p14:creationId xmlns:p14="http://schemas.microsoft.com/office/powerpoint/2010/main" val="26945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5AAB9515-499D-4546-8A0B-AD46F4C6E89F}" type="datetimeFigureOut">
              <a:rPr lang="es-ES"/>
              <a:pPr>
                <a:defRPr/>
              </a:pPr>
              <a:t>27/05/2013</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531FD220-B1C0-4CEC-B33F-F8F59BE01CFD}" type="slidenum">
              <a:rPr lang="es-ES"/>
              <a:pPr>
                <a:defRPr/>
              </a:pPr>
              <a:t>‹Nº›</a:t>
            </a:fld>
            <a:endParaRPr lang="es-ES"/>
          </a:p>
        </p:txBody>
      </p:sp>
    </p:spTree>
    <p:extLst>
      <p:ext uri="{BB962C8B-B14F-4D97-AF65-F5344CB8AC3E}">
        <p14:creationId xmlns:p14="http://schemas.microsoft.com/office/powerpoint/2010/main" val="105552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1027"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cs typeface="Arial" pitchFamily="34" charset="0"/>
              </a:defRPr>
            </a:lvl1pPr>
          </a:lstStyle>
          <a:p>
            <a:pPr>
              <a:defRPr/>
            </a:pPr>
            <a:fld id="{D875DF05-12A1-4CC0-BB1E-9A1EB02D6E6A}" type="datetimeFigureOut">
              <a:rPr lang="es-ES"/>
              <a:pPr>
                <a:defRPr/>
              </a:pPr>
              <a:t>27/05/2013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cs typeface="Arial" pitchFamily="34" charset="0"/>
              </a:defRPr>
            </a:lvl1pPr>
          </a:lstStyle>
          <a:p>
            <a:pPr>
              <a:defRPr/>
            </a:pPr>
            <a:fld id="{40F7D456-9131-4E16-9A02-A35431893A6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1 Título"/>
          <p:cNvSpPr>
            <a:spLocks noGrp="1"/>
          </p:cNvSpPr>
          <p:nvPr>
            <p:ph type="ctrTitle"/>
          </p:nvPr>
        </p:nvSpPr>
        <p:spPr>
          <a:xfrm>
            <a:off x="685800" y="1282700"/>
            <a:ext cx="7772400" cy="1470025"/>
          </a:xfrm>
        </p:spPr>
        <p:txBody>
          <a:bodyPr/>
          <a:lstStyle/>
          <a:p>
            <a:r>
              <a:rPr lang="es-MX" b="1" dirty="0" smtClean="0">
                <a:solidFill>
                  <a:schemeClr val="bg2">
                    <a:lumMod val="10000"/>
                  </a:schemeClr>
                </a:solidFill>
                <a:effectLst>
                  <a:outerShdw blurRad="38100" dist="38100" dir="2700000" algn="tl">
                    <a:srgbClr val="000000">
                      <a:alpha val="43137"/>
                    </a:srgbClr>
                  </a:outerShdw>
                </a:effectLst>
              </a:rPr>
              <a:t>Desarrollo Solución </a:t>
            </a:r>
            <a:r>
              <a:rPr lang="es-MX" b="1" dirty="0" err="1" smtClean="0">
                <a:solidFill>
                  <a:schemeClr val="bg2">
                    <a:lumMod val="10000"/>
                  </a:schemeClr>
                </a:solidFill>
                <a:effectLst>
                  <a:outerShdw blurRad="38100" dist="38100" dir="2700000" algn="tl">
                    <a:srgbClr val="000000">
                      <a:alpha val="43137"/>
                    </a:srgbClr>
                  </a:outerShdw>
                </a:effectLst>
              </a:rPr>
              <a:t>Scored</a:t>
            </a:r>
            <a:r>
              <a:rPr lang="es-MX" b="1" dirty="0" smtClean="0">
                <a:solidFill>
                  <a:schemeClr val="bg2">
                    <a:lumMod val="10000"/>
                  </a:schemeClr>
                </a:solidFill>
                <a:effectLst>
                  <a:outerShdw blurRad="38100" dist="38100" dir="2700000" algn="tl">
                    <a:srgbClr val="000000">
                      <a:alpha val="43137"/>
                    </a:srgbClr>
                  </a:outerShdw>
                </a:effectLst>
              </a:rPr>
              <a:t> </a:t>
            </a:r>
            <a:r>
              <a:rPr lang="es-MX" b="1" dirty="0" err="1" smtClean="0">
                <a:solidFill>
                  <a:schemeClr val="bg2">
                    <a:lumMod val="10000"/>
                  </a:schemeClr>
                </a:solidFill>
                <a:effectLst>
                  <a:outerShdw blurRad="38100" dist="38100" dir="2700000" algn="tl">
                    <a:srgbClr val="000000">
                      <a:alpha val="43137"/>
                    </a:srgbClr>
                  </a:outerShdw>
                </a:effectLst>
              </a:rPr>
              <a:t>Card</a:t>
            </a:r>
            <a:endParaRPr lang="es-ES" b="1" dirty="0">
              <a:solidFill>
                <a:schemeClr val="bg2">
                  <a:lumMod val="10000"/>
                </a:schemeClr>
              </a:solidFill>
              <a:effectLst>
                <a:outerShdw blurRad="38100" dist="38100" dir="2700000" algn="tl">
                  <a:srgbClr val="000000">
                    <a:alpha val="43137"/>
                  </a:srgbClr>
                </a:outerShdw>
              </a:effectLst>
            </a:endParaRPr>
          </a:p>
        </p:txBody>
      </p:sp>
      <p:sp>
        <p:nvSpPr>
          <p:cNvPr id="5" name="2 Subtítulo"/>
          <p:cNvSpPr>
            <a:spLocks noGrp="1"/>
          </p:cNvSpPr>
          <p:nvPr>
            <p:ph type="subTitle" idx="1"/>
          </p:nvPr>
        </p:nvSpPr>
        <p:spPr>
          <a:xfrm>
            <a:off x="1371600" y="3038475"/>
            <a:ext cx="6400800" cy="1752600"/>
          </a:xfrm>
        </p:spPr>
        <p:txBody>
          <a:bodyPr/>
          <a:lstStyle/>
          <a:p>
            <a:r>
              <a:rPr lang="es-MX" b="1" dirty="0" smtClean="0">
                <a:solidFill>
                  <a:schemeClr val="accent6">
                    <a:lumMod val="75000"/>
                  </a:schemeClr>
                </a:solidFill>
                <a:effectLst>
                  <a:outerShdw blurRad="38100" dist="38100" dir="2700000" algn="tl">
                    <a:srgbClr val="000000">
                      <a:alpha val="43137"/>
                    </a:srgbClr>
                  </a:outerShdw>
                </a:effectLst>
              </a:rPr>
              <a:t>Planeación </a:t>
            </a:r>
            <a:r>
              <a:rPr lang="es-MX" b="1" dirty="0" smtClean="0">
                <a:solidFill>
                  <a:schemeClr val="accent6">
                    <a:lumMod val="75000"/>
                  </a:schemeClr>
                </a:solidFill>
                <a:effectLst>
                  <a:outerShdw blurRad="38100" dist="38100" dir="2700000" algn="tl">
                    <a:srgbClr val="000000">
                      <a:alpha val="43137"/>
                    </a:srgbClr>
                  </a:outerShdw>
                </a:effectLst>
              </a:rPr>
              <a:t>Estratégica </a:t>
            </a:r>
            <a:r>
              <a:rPr lang="es-MX" b="1" dirty="0" smtClean="0">
                <a:solidFill>
                  <a:schemeClr val="accent6">
                    <a:lumMod val="75000"/>
                  </a:schemeClr>
                </a:solidFill>
                <a:effectLst>
                  <a:outerShdw blurRad="38100" dist="38100" dir="2700000" algn="tl">
                    <a:srgbClr val="000000">
                      <a:alpha val="43137"/>
                    </a:srgbClr>
                  </a:outerShdw>
                </a:effectLst>
              </a:rPr>
              <a:t>INFOTEC</a:t>
            </a:r>
          </a:p>
          <a:p>
            <a:r>
              <a:rPr lang="es-MX" b="1" dirty="0" smtClean="0">
                <a:solidFill>
                  <a:schemeClr val="accent6">
                    <a:lumMod val="75000"/>
                  </a:schemeClr>
                </a:solidFill>
                <a:effectLst>
                  <a:outerShdw blurRad="38100" dist="38100" dir="2700000" algn="tl">
                    <a:srgbClr val="000000">
                      <a:alpha val="43137"/>
                    </a:srgbClr>
                  </a:outerShdw>
                </a:effectLst>
              </a:rPr>
              <a:t>2013 - 2015</a:t>
            </a:r>
            <a:endParaRPr lang="es-ES" b="1" dirty="0">
              <a:solidFill>
                <a:schemeClr val="accent6">
                  <a:lumMod val="75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Requerimiento</a:t>
            </a:r>
            <a:endParaRPr lang="es-ES" dirty="0"/>
          </a:p>
        </p:txBody>
      </p:sp>
      <p:sp>
        <p:nvSpPr>
          <p:cNvPr id="3" name="2 Marcador de contenido"/>
          <p:cNvSpPr txBox="1">
            <a:spLocks/>
          </p:cNvSpPr>
          <p:nvPr/>
        </p:nvSpPr>
        <p:spPr>
          <a:xfrm>
            <a:off x="942974" y="1600200"/>
            <a:ext cx="7239001" cy="4525963"/>
          </a:xfrm>
          <a:prstGeom prst="rect">
            <a:avLst/>
          </a:prstGeom>
        </p:spPr>
        <p:txBody>
          <a:bodyPr>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2000" dirty="0" smtClean="0"/>
              <a:t>S</a:t>
            </a:r>
            <a:r>
              <a:rPr lang="es-MX" sz="2000" dirty="0" smtClean="0"/>
              <a:t>e propone el desarrollo de una herramienta de gestión de </a:t>
            </a:r>
            <a:r>
              <a:rPr lang="es-MX" sz="2000" dirty="0" err="1" smtClean="0"/>
              <a:t>Balanced</a:t>
            </a:r>
            <a:r>
              <a:rPr lang="es-MX" sz="2000" dirty="0" smtClean="0"/>
              <a:t> </a:t>
            </a:r>
            <a:r>
              <a:rPr lang="es-MX" sz="2000" dirty="0" err="1" smtClean="0"/>
              <a:t>Scorecard</a:t>
            </a:r>
            <a:r>
              <a:rPr lang="es-MX" sz="2000" dirty="0" smtClean="0"/>
              <a:t> realizada con recursos propios de la institución.</a:t>
            </a:r>
            <a:endParaRPr lang="es-ES" sz="2000" dirty="0" smtClean="0"/>
          </a:p>
          <a:p>
            <a:pPr marL="0" indent="0" algn="just">
              <a:buFont typeface="Arial" charset="0"/>
              <a:buNone/>
            </a:pPr>
            <a:endParaRPr lang="es-ES" sz="2000" dirty="0" smtClean="0"/>
          </a:p>
          <a:p>
            <a:pPr marL="0" indent="0" algn="just">
              <a:buFont typeface="Arial" charset="0"/>
              <a:buNone/>
            </a:pPr>
            <a:r>
              <a:rPr lang="es-ES" sz="2000" b="1" dirty="0" smtClean="0"/>
              <a:t>Alcance de la solución </a:t>
            </a:r>
          </a:p>
          <a:p>
            <a:pPr marL="0" indent="0" algn="just">
              <a:buFont typeface="Arial" charset="0"/>
              <a:buNone/>
            </a:pPr>
            <a:endParaRPr lang="es-ES" sz="2000" dirty="0" smtClean="0"/>
          </a:p>
          <a:p>
            <a:pPr marL="0" indent="0" algn="just">
              <a:buFont typeface="Arial" charset="0"/>
              <a:buNone/>
            </a:pPr>
            <a:r>
              <a:rPr lang="es-ES" sz="2000" dirty="0" smtClean="0"/>
              <a:t>Contar con una herramienta de gestión de la estrategia que cuente al menos con la funcionalidad que al día de hoy tenemos con </a:t>
            </a:r>
            <a:r>
              <a:rPr lang="es-ES" sz="2000" dirty="0" err="1"/>
              <a:t>C</a:t>
            </a:r>
            <a:r>
              <a:rPr lang="es-ES" sz="2000" dirty="0" err="1" smtClean="0"/>
              <a:t>learpoint</a:t>
            </a:r>
            <a:r>
              <a:rPr lang="es-ES" sz="2000" dirty="0" smtClean="0"/>
              <a:t>..</a:t>
            </a:r>
          </a:p>
          <a:p>
            <a:pPr algn="just"/>
            <a:endParaRPr lang="es-ES" sz="2000" dirty="0"/>
          </a:p>
        </p:txBody>
      </p:sp>
    </p:spTree>
    <p:extLst>
      <p:ext uri="{BB962C8B-B14F-4D97-AF65-F5344CB8AC3E}">
        <p14:creationId xmlns:p14="http://schemas.microsoft.com/office/powerpoint/2010/main" val="420884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Necesitamos conocer en Etapa de Desarrollo</a:t>
            </a:r>
            <a:endParaRPr lang="es-ES" dirty="0"/>
          </a:p>
        </p:txBody>
      </p:sp>
      <p:sp>
        <p:nvSpPr>
          <p:cNvPr id="3" name="2 Marcador de contenido"/>
          <p:cNvSpPr txBox="1">
            <a:spLocks/>
          </p:cNvSpPr>
          <p:nvPr/>
        </p:nvSpPr>
        <p:spPr>
          <a:xfrm>
            <a:off x="657225" y="1601788"/>
            <a:ext cx="41148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MX" sz="2000" dirty="0" smtClean="0"/>
              <a:t>Entregables</a:t>
            </a:r>
          </a:p>
          <a:p>
            <a:endParaRPr lang="es-MX" sz="1050" dirty="0" smtClean="0"/>
          </a:p>
          <a:p>
            <a:r>
              <a:rPr lang="es-MX" sz="2000" dirty="0" smtClean="0"/>
              <a:t>Gantt</a:t>
            </a:r>
          </a:p>
          <a:p>
            <a:endParaRPr lang="es-MX" sz="1050" dirty="0" smtClean="0"/>
          </a:p>
          <a:p>
            <a:r>
              <a:rPr lang="es-MX" sz="2000" dirty="0" smtClean="0"/>
              <a:t>Requisitos de Hardware y Software</a:t>
            </a:r>
          </a:p>
          <a:p>
            <a:endParaRPr lang="es-MX" sz="1050" dirty="0" smtClean="0"/>
          </a:p>
          <a:p>
            <a:r>
              <a:rPr lang="es-MX" sz="2000" dirty="0" smtClean="0"/>
              <a:t>Riesgos en Desarrollo</a:t>
            </a:r>
          </a:p>
          <a:p>
            <a:endParaRPr lang="es-MX" sz="1050" dirty="0" smtClean="0"/>
          </a:p>
          <a:p>
            <a:r>
              <a:rPr lang="es-MX" sz="2000" dirty="0" smtClean="0"/>
              <a:t>Manejo de la Restricción de la disponibilidad </a:t>
            </a:r>
          </a:p>
          <a:p>
            <a:endParaRPr lang="es-MX" sz="1050" dirty="0" smtClean="0"/>
          </a:p>
          <a:p>
            <a:endParaRPr lang="es-ES" sz="2000" dirty="0"/>
          </a:p>
        </p:txBody>
      </p:sp>
      <p:sp>
        <p:nvSpPr>
          <p:cNvPr id="4" name="2 Marcador de contenido"/>
          <p:cNvSpPr txBox="1">
            <a:spLocks/>
          </p:cNvSpPr>
          <p:nvPr/>
        </p:nvSpPr>
        <p:spPr>
          <a:xfrm>
            <a:off x="4572000" y="1581150"/>
            <a:ext cx="3590925"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MX" sz="1050" dirty="0" smtClean="0"/>
          </a:p>
          <a:p>
            <a:r>
              <a:rPr lang="es-MX" sz="2000" dirty="0" smtClean="0"/>
              <a:t>Inversión estimada (Aun cuando son recursos propios, que mas se requerirá disponer)</a:t>
            </a:r>
          </a:p>
          <a:p>
            <a:endParaRPr lang="es-MX" sz="1050" dirty="0" smtClean="0"/>
          </a:p>
          <a:p>
            <a:r>
              <a:rPr lang="es-MX" sz="2000" dirty="0" smtClean="0"/>
              <a:t>Factibilidad</a:t>
            </a:r>
          </a:p>
          <a:p>
            <a:endParaRPr lang="es-MX" sz="1050" dirty="0" smtClean="0"/>
          </a:p>
          <a:p>
            <a:r>
              <a:rPr lang="es-MX" sz="2000" dirty="0" smtClean="0"/>
              <a:t>Estructura de los equipos involucrados</a:t>
            </a:r>
          </a:p>
          <a:p>
            <a:endParaRPr lang="es-ES" sz="2000" dirty="0"/>
          </a:p>
        </p:txBody>
      </p:sp>
    </p:spTree>
    <p:extLst>
      <p:ext uri="{BB962C8B-B14F-4D97-AF65-F5344CB8AC3E}">
        <p14:creationId xmlns:p14="http://schemas.microsoft.com/office/powerpoint/2010/main" val="396162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Etapa Desarrollo</a:t>
            </a:r>
            <a:br>
              <a:rPr lang="es-MX" smtClean="0"/>
            </a:br>
            <a:r>
              <a:rPr lang="es-MX" smtClean="0"/>
              <a:t>Servicios de Apoyo</a:t>
            </a:r>
            <a:endParaRPr lang="es-ES" dirty="0"/>
          </a:p>
        </p:txBody>
      </p:sp>
      <p:sp>
        <p:nvSpPr>
          <p:cNvPr id="3" name="2 Marcador de contenido"/>
          <p:cNvSpPr txBox="1">
            <a:spLocks/>
          </p:cNvSpPr>
          <p:nvPr/>
        </p:nvSpPr>
        <p:spPr>
          <a:xfrm>
            <a:off x="457200" y="1600200"/>
            <a:ext cx="41148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MX" sz="2000" dirty="0" err="1" smtClean="0"/>
              <a:t>Testing</a:t>
            </a:r>
            <a:endParaRPr lang="es-MX" sz="2000" dirty="0" smtClean="0"/>
          </a:p>
          <a:p>
            <a:pPr lvl="1"/>
            <a:r>
              <a:rPr lang="es-MX" sz="2000" dirty="0" smtClean="0"/>
              <a:t>Listado de los requerimientos del producto</a:t>
            </a:r>
          </a:p>
          <a:p>
            <a:pPr lvl="1"/>
            <a:r>
              <a:rPr lang="es-MX" sz="2000" dirty="0" smtClean="0"/>
              <a:t>Funcionamiento esperado del producto desarrollado</a:t>
            </a:r>
          </a:p>
          <a:p>
            <a:pPr lvl="1"/>
            <a:r>
              <a:rPr lang="es-MX" sz="2000" dirty="0" smtClean="0"/>
              <a:t>Casos de pruebas funcionales del producto</a:t>
            </a:r>
          </a:p>
          <a:p>
            <a:pPr lvl="1"/>
            <a:r>
              <a:rPr lang="es-ES" sz="2000" dirty="0" smtClean="0"/>
              <a:t>Acceso al producto para etapas de pruebas</a:t>
            </a:r>
          </a:p>
          <a:p>
            <a:pPr lvl="1"/>
            <a:r>
              <a:rPr lang="es-MX" sz="2000" dirty="0" smtClean="0"/>
              <a:t>Acceso a los informes de levantamiento de requerimientos</a:t>
            </a:r>
          </a:p>
        </p:txBody>
      </p:sp>
      <p:sp>
        <p:nvSpPr>
          <p:cNvPr id="4" name="2 Marcador de contenido"/>
          <p:cNvSpPr txBox="1">
            <a:spLocks/>
          </p:cNvSpPr>
          <p:nvPr/>
        </p:nvSpPr>
        <p:spPr>
          <a:xfrm>
            <a:off x="4591050" y="1600199"/>
            <a:ext cx="41148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2000" dirty="0" smtClean="0"/>
              <a:t>Diseño Gráfico</a:t>
            </a:r>
          </a:p>
          <a:p>
            <a:pPr lvl="1"/>
            <a:r>
              <a:rPr lang="es-MX" sz="2000" dirty="0" smtClean="0"/>
              <a:t>Diseño conceptual del producto desarrollado</a:t>
            </a:r>
          </a:p>
          <a:p>
            <a:pPr lvl="1"/>
            <a:r>
              <a:rPr lang="es-ES" sz="2000" dirty="0" smtClean="0"/>
              <a:t>Lineamientos generales del producto</a:t>
            </a:r>
          </a:p>
          <a:p>
            <a:pPr lvl="1"/>
            <a:r>
              <a:rPr lang="es-ES" sz="2000" dirty="0" smtClean="0"/>
              <a:t>Manuales, capacitación y cursos</a:t>
            </a:r>
          </a:p>
          <a:p>
            <a:pPr lvl="1"/>
            <a:r>
              <a:rPr lang="es-MX" sz="2000" dirty="0" smtClean="0"/>
              <a:t>Manuales de identidad  gráfica del producto</a:t>
            </a:r>
          </a:p>
          <a:p>
            <a:pPr lvl="1"/>
            <a:r>
              <a:rPr lang="es-MX" sz="2000" dirty="0" smtClean="0"/>
              <a:t>Definición, diseño y producción de materiales (presentaciones, banners, esquemas, infografías, materiales impresos)</a:t>
            </a:r>
            <a:endParaRPr lang="es-MX" sz="2000" b="1" dirty="0" smtClean="0"/>
          </a:p>
          <a:p>
            <a:endParaRPr lang="es-ES" sz="2000" dirty="0"/>
          </a:p>
        </p:txBody>
      </p:sp>
    </p:spTree>
    <p:extLst>
      <p:ext uri="{BB962C8B-B14F-4D97-AF65-F5344CB8AC3E}">
        <p14:creationId xmlns:p14="http://schemas.microsoft.com/office/powerpoint/2010/main" val="3922012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Etapa Liberación</a:t>
            </a:r>
            <a:br>
              <a:rPr lang="es-MX" smtClean="0"/>
            </a:br>
            <a:r>
              <a:rPr lang="es-MX" smtClean="0"/>
              <a:t>Servicios de Apoyo al Producto</a:t>
            </a:r>
            <a:endParaRPr lang="es-ES" dirty="0"/>
          </a:p>
        </p:txBody>
      </p:sp>
      <p:sp>
        <p:nvSpPr>
          <p:cNvPr id="3" name="2 Marcador de contenido"/>
          <p:cNvSpPr txBox="1">
            <a:spLocks/>
          </p:cNvSpPr>
          <p:nvPr/>
        </p:nvSpPr>
        <p:spPr>
          <a:xfrm>
            <a:off x="723900" y="1600200"/>
            <a:ext cx="7867650" cy="4525963"/>
          </a:xfrm>
          <a:prstGeom prst="rect">
            <a:avLst/>
          </a:prstGeom>
        </p:spPr>
        <p:txBody>
          <a:bodyPr>
            <a:normAutofit fontScale="62500" lnSpcReduction="20000"/>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dirty="0" smtClean="0"/>
              <a:t>Soporte a la Operación</a:t>
            </a:r>
          </a:p>
          <a:p>
            <a:pPr algn="just"/>
            <a:r>
              <a:rPr lang="es-MX" dirty="0" smtClean="0"/>
              <a:t>Definición clara de requerimientos de instalación del producto o proyecto</a:t>
            </a:r>
          </a:p>
          <a:p>
            <a:pPr algn="just"/>
            <a:r>
              <a:rPr lang="es-ES" dirty="0" smtClean="0"/>
              <a:t>Definición Técnica del proyecto</a:t>
            </a:r>
          </a:p>
          <a:p>
            <a:pPr algn="just"/>
            <a:r>
              <a:rPr lang="es-ES" dirty="0" smtClean="0"/>
              <a:t>Definición conceptual del proyecto</a:t>
            </a:r>
          </a:p>
          <a:p>
            <a:pPr algn="just"/>
            <a:r>
              <a:rPr lang="es-MX" dirty="0" smtClean="0"/>
              <a:t>Arquitectura y alcances del proyecto</a:t>
            </a:r>
          </a:p>
          <a:p>
            <a:pPr algn="just"/>
            <a:r>
              <a:rPr lang="es-MX" dirty="0" smtClean="0"/>
              <a:t>Definición técnica de componentes y recursos del proyecto</a:t>
            </a:r>
          </a:p>
          <a:p>
            <a:pPr algn="just"/>
            <a:r>
              <a:rPr lang="es-MX" dirty="0" smtClean="0"/>
              <a:t>Definición conceptual de componentes y recursos del proyecto</a:t>
            </a:r>
          </a:p>
          <a:p>
            <a:pPr algn="just"/>
            <a:r>
              <a:rPr lang="es-MX" dirty="0" smtClean="0"/>
              <a:t>Uso de Roles y perfiles para cada componente desarrollado</a:t>
            </a:r>
          </a:p>
          <a:p>
            <a:pPr algn="just"/>
            <a:r>
              <a:rPr lang="es-MX" dirty="0" smtClean="0"/>
              <a:t>Definición clara de los niveles de Administración del portal o proyecto</a:t>
            </a:r>
          </a:p>
          <a:p>
            <a:pPr algn="just"/>
            <a:r>
              <a:rPr lang="es-MX" dirty="0" smtClean="0"/>
              <a:t>Manual o capacitación técnica de cada componente desarrollado</a:t>
            </a:r>
          </a:p>
          <a:p>
            <a:pPr algn="just"/>
            <a:r>
              <a:rPr lang="es-MX" dirty="0" smtClean="0"/>
              <a:t>Capacitación en base a roles de usuario para el proyecto</a:t>
            </a:r>
          </a:p>
          <a:p>
            <a:pPr algn="just"/>
            <a:r>
              <a:rPr lang="es-MX" dirty="0" smtClean="0"/>
              <a:t>Capacitación a nivel Técnico de Administración del proyecto</a:t>
            </a:r>
            <a:endParaRPr lang="es-MX" b="1" dirty="0" smtClean="0"/>
          </a:p>
          <a:p>
            <a:pPr algn="just"/>
            <a:endParaRPr lang="es-ES" dirty="0"/>
          </a:p>
        </p:txBody>
      </p:sp>
    </p:spTree>
    <p:extLst>
      <p:ext uri="{BB962C8B-B14F-4D97-AF65-F5344CB8AC3E}">
        <p14:creationId xmlns:p14="http://schemas.microsoft.com/office/powerpoint/2010/main" val="2010860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Etapa Liberación</a:t>
            </a:r>
            <a:br>
              <a:rPr lang="es-MX" smtClean="0"/>
            </a:br>
            <a:r>
              <a:rPr lang="es-MX" smtClean="0"/>
              <a:t>Servicios de Apoyo al Producto</a:t>
            </a:r>
            <a:endParaRPr lang="es-ES" dirty="0"/>
          </a:p>
        </p:txBody>
      </p:sp>
      <p:sp>
        <p:nvSpPr>
          <p:cNvPr id="3" name="2 Marcador de contenido"/>
          <p:cNvSpPr txBox="1">
            <a:spLocks/>
          </p:cNvSpPr>
          <p:nvPr/>
        </p:nvSpPr>
        <p:spPr>
          <a:xfrm>
            <a:off x="457200" y="1600200"/>
            <a:ext cx="82296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ES" sz="1800" dirty="0" smtClean="0"/>
              <a:t>Capacitación</a:t>
            </a:r>
          </a:p>
          <a:p>
            <a:pPr lvl="1" algn="just"/>
            <a:r>
              <a:rPr lang="es-MX" sz="1800" dirty="0" smtClean="0"/>
              <a:t>Transferencia de los productos desarrollados</a:t>
            </a:r>
          </a:p>
          <a:p>
            <a:pPr lvl="1" algn="just"/>
            <a:r>
              <a:rPr lang="es-MX" sz="1800" dirty="0" smtClean="0"/>
              <a:t>Ayuda para el desarrollo de la documentación a desarrollar por producto</a:t>
            </a:r>
          </a:p>
          <a:p>
            <a:pPr lvl="1" algn="just"/>
            <a:r>
              <a:rPr lang="es-MX" sz="1800" dirty="0" smtClean="0"/>
              <a:t>Información especifica de instalación y funcionamiento</a:t>
            </a:r>
          </a:p>
          <a:p>
            <a:pPr lvl="1" algn="just"/>
            <a:r>
              <a:rPr lang="es-MX" sz="1800" dirty="0" smtClean="0"/>
              <a:t>Capacitación especializada por una entidad</a:t>
            </a:r>
          </a:p>
          <a:p>
            <a:pPr lvl="1" algn="just"/>
            <a:endParaRPr lang="es-MX" sz="1800" b="1" dirty="0" smtClean="0"/>
          </a:p>
          <a:p>
            <a:pPr algn="just"/>
            <a:r>
              <a:rPr lang="es-ES" sz="1800" dirty="0" smtClean="0"/>
              <a:t>Comunicación y Vinculación</a:t>
            </a:r>
          </a:p>
          <a:p>
            <a:pPr lvl="1" algn="just"/>
            <a:r>
              <a:rPr lang="es-MX" sz="1800" dirty="0" smtClean="0"/>
              <a:t>Conocer imagen y antecedentes del producto</a:t>
            </a:r>
          </a:p>
          <a:p>
            <a:pPr lvl="1" algn="just"/>
            <a:r>
              <a:rPr lang="es-MX" sz="1800" dirty="0" smtClean="0"/>
              <a:t>Objetivos y modelo que sustenta al producto</a:t>
            </a:r>
          </a:p>
          <a:p>
            <a:pPr lvl="1" algn="just"/>
            <a:r>
              <a:rPr lang="es-MX" sz="1800" dirty="0" smtClean="0"/>
              <a:t>Conocer el target del producto (o en su caso definirlo)</a:t>
            </a:r>
          </a:p>
          <a:p>
            <a:pPr lvl="1" algn="just"/>
            <a:r>
              <a:rPr lang="es-MX" sz="1800" dirty="0" smtClean="0"/>
              <a:t>Información acerca de los servicios del producto que se estarán ofreciendo</a:t>
            </a:r>
          </a:p>
          <a:p>
            <a:pPr lvl="1" algn="just"/>
            <a:r>
              <a:rPr lang="es-MX" sz="1800" dirty="0" smtClean="0"/>
              <a:t>Presupuesto para materiales promocionales y eventos de lanzamiento en caso de que así se defina</a:t>
            </a:r>
            <a:endParaRPr lang="es-MX" sz="1800" b="1" dirty="0" smtClean="0"/>
          </a:p>
          <a:p>
            <a:pPr algn="just"/>
            <a:endParaRPr lang="es-ES" sz="1800" dirty="0"/>
          </a:p>
        </p:txBody>
      </p:sp>
    </p:spTree>
    <p:extLst>
      <p:ext uri="{BB962C8B-B14F-4D97-AF65-F5344CB8AC3E}">
        <p14:creationId xmlns:p14="http://schemas.microsoft.com/office/powerpoint/2010/main" val="2202230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1 Título"/>
          <p:cNvSpPr>
            <a:spLocks noGrp="1"/>
          </p:cNvSpPr>
          <p:nvPr>
            <p:ph type="ctrTitle"/>
          </p:nvPr>
        </p:nvSpPr>
        <p:spPr>
          <a:xfrm>
            <a:off x="685800" y="2501900"/>
            <a:ext cx="7772400" cy="1470025"/>
          </a:xfrm>
        </p:spPr>
        <p:txBody>
          <a:bodyPr/>
          <a:lstStyle/>
          <a:p>
            <a:r>
              <a:rPr lang="es-MX" b="1" dirty="0" smtClean="0">
                <a:solidFill>
                  <a:schemeClr val="bg2">
                    <a:lumMod val="10000"/>
                  </a:schemeClr>
                </a:solidFill>
                <a:effectLst>
                  <a:outerShdw blurRad="38100" dist="38100" dir="2700000" algn="tl">
                    <a:srgbClr val="000000">
                      <a:alpha val="43137"/>
                    </a:srgbClr>
                  </a:outerShdw>
                </a:effectLst>
              </a:rPr>
              <a:t>Gracias</a:t>
            </a:r>
            <a:endParaRPr lang="es-ES" b="1" dirty="0">
              <a:solidFill>
                <a:schemeClr val="bg2">
                  <a:lumMod val="1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8919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dirty="0" smtClean="0"/>
              <a:t>Descripción de la Necesidad</a:t>
            </a:r>
            <a:endParaRPr lang="es-ES" dirty="0"/>
          </a:p>
        </p:txBody>
      </p:sp>
      <p:sp>
        <p:nvSpPr>
          <p:cNvPr id="9" name="2 Marcador de contenido"/>
          <p:cNvSpPr txBox="1">
            <a:spLocks/>
          </p:cNvSpPr>
          <p:nvPr/>
        </p:nvSpPr>
        <p:spPr>
          <a:xfrm>
            <a:off x="457200" y="1600200"/>
            <a:ext cx="8229600" cy="4525963"/>
          </a:xfrm>
          <a:prstGeom prst="rect">
            <a:avLst/>
          </a:prstGeom>
        </p:spPr>
        <p:txBody>
          <a:bodyPr>
            <a:normAutofit fontScale="62500" lnSpcReduction="20000"/>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MX" dirty="0" smtClean="0"/>
              <a:t>Para dar continuar con la gestión de la planeación estratégica INFOTEC que la Dirección Ejecutiva está impulsando, se decidió articular esfuerzos con el auxilio de una herramienta de gestión de la misma concebida y desarrollada para facilitar el alineamiento de los esfuerzos, establecer y ejecutar las prioridades que se han marcado conforme a la estrategia.</a:t>
            </a:r>
            <a:endParaRPr lang="es-ES" dirty="0" smtClean="0"/>
          </a:p>
          <a:p>
            <a:pPr marL="0" indent="0" algn="just">
              <a:buFont typeface="Arial" charset="0"/>
              <a:buNone/>
            </a:pPr>
            <a:endParaRPr lang="es-ES" dirty="0" smtClean="0"/>
          </a:p>
          <a:p>
            <a:pPr marL="0" indent="0" algn="just">
              <a:buFont typeface="Arial" charset="0"/>
              <a:buNone/>
            </a:pPr>
            <a:r>
              <a:rPr lang="es-MX" dirty="0" smtClean="0"/>
              <a:t>A nivel institucional estamos utilizando una metodología que integra el ciclo completo de gestión de la estrategia, abarca la definición y planeación estratégica, su ejecución operativa y el monitoreo de las metas establecidas.</a:t>
            </a:r>
          </a:p>
          <a:p>
            <a:pPr marL="0" indent="0" algn="just">
              <a:buFont typeface="Arial" charset="0"/>
              <a:buNone/>
            </a:pPr>
            <a:endParaRPr lang="es-MX" dirty="0"/>
          </a:p>
          <a:p>
            <a:pPr marL="0" indent="0" algn="just">
              <a:buFont typeface="Arial" charset="0"/>
              <a:buNone/>
            </a:pPr>
            <a:r>
              <a:rPr lang="es-MX" dirty="0" smtClean="0"/>
              <a:t>Este modelo se basa en el </a:t>
            </a:r>
            <a:r>
              <a:rPr lang="es-MX" dirty="0" err="1" smtClean="0"/>
              <a:t>Balanced</a:t>
            </a:r>
            <a:r>
              <a:rPr lang="es-MX" dirty="0" smtClean="0"/>
              <a:t> </a:t>
            </a:r>
            <a:r>
              <a:rPr lang="es-MX" dirty="0" err="1" smtClean="0"/>
              <a:t>Scorecard</a:t>
            </a:r>
            <a:r>
              <a:rPr lang="es-MX" dirty="0" smtClean="0"/>
              <a:t> (BSC), de acuerdo a las mejores prácticas a nivel internacional pretende como una de sus principales contribuciones traducir la estrategia del negocio en objetivos operacionales que direccionan el comportamiento y desempeño del día a día en nuestra institución.</a:t>
            </a:r>
            <a:endParaRPr lang="es-ES" dirty="0" smtClean="0"/>
          </a:p>
          <a:p>
            <a:pPr algn="just"/>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Descripción de la Necesidad</a:t>
            </a:r>
            <a:endParaRPr lang="es-ES" dirty="0"/>
          </a:p>
        </p:txBody>
      </p:sp>
      <p:sp>
        <p:nvSpPr>
          <p:cNvPr id="5" name="2 Marcador de contenido"/>
          <p:cNvSpPr txBox="1">
            <a:spLocks/>
          </p:cNvSpPr>
          <p:nvPr/>
        </p:nvSpPr>
        <p:spPr>
          <a:xfrm>
            <a:off x="457200" y="1600200"/>
            <a:ext cx="8229600" cy="4525963"/>
          </a:xfrm>
          <a:prstGeom prst="rect">
            <a:avLst/>
          </a:prstGeom>
        </p:spPr>
        <p:txBody>
          <a:bodyPr>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ES" sz="2000" dirty="0" smtClean="0"/>
              <a:t>En términos generales la gestión de nuestra estrategia se centra principalmente en los siguientes rubros:</a:t>
            </a:r>
          </a:p>
          <a:p>
            <a:pPr marL="0" indent="0" algn="just">
              <a:buFont typeface="Arial" charset="0"/>
              <a:buNone/>
            </a:pPr>
            <a:endParaRPr lang="es-ES" sz="2000" dirty="0" smtClean="0"/>
          </a:p>
          <a:p>
            <a:pPr marL="457200" indent="-457200" algn="just">
              <a:buFont typeface="Arial" charset="0"/>
              <a:buAutoNum type="arabicPeriod"/>
            </a:pPr>
            <a:r>
              <a:rPr lang="es-ES" sz="2000" dirty="0" smtClean="0"/>
              <a:t>Seguimiento a resultados a través de la Reunión de Análisis de la Estrategia (RAE).</a:t>
            </a:r>
          </a:p>
          <a:p>
            <a:pPr marL="457200" indent="-457200" algn="just">
              <a:buFont typeface="Arial" charset="0"/>
              <a:buAutoNum type="arabicPeriod"/>
            </a:pPr>
            <a:endParaRPr lang="es-ES" sz="2000" dirty="0" smtClean="0"/>
          </a:p>
          <a:p>
            <a:pPr marL="457200" indent="-457200" algn="just">
              <a:buFont typeface="Arial" charset="0"/>
              <a:buAutoNum type="arabicPeriod" startAt="2"/>
            </a:pPr>
            <a:r>
              <a:rPr lang="es-ES" sz="2000" dirty="0" smtClean="0"/>
              <a:t>Visualización y operación de tableros de control (objetivos e indicadores).</a:t>
            </a:r>
          </a:p>
          <a:p>
            <a:pPr marL="457200" indent="-457200" algn="just">
              <a:buFont typeface="Arial" charset="0"/>
              <a:buAutoNum type="arabicPeriod" startAt="2"/>
            </a:pPr>
            <a:endParaRPr lang="es-ES" sz="2000" dirty="0" smtClean="0"/>
          </a:p>
          <a:p>
            <a:pPr marL="457200" indent="-457200" algn="just">
              <a:buFont typeface="Arial" charset="0"/>
              <a:buAutoNum type="arabicPeriod" startAt="3"/>
            </a:pPr>
            <a:r>
              <a:rPr lang="es-ES" sz="2000" dirty="0" smtClean="0"/>
              <a:t>Gestión de proyectos  estratégicos.</a:t>
            </a:r>
          </a:p>
          <a:p>
            <a:pPr marL="457200" indent="-457200" algn="just">
              <a:buFont typeface="Arial" charset="0"/>
              <a:buAutoNum type="arabicPeriod" startAt="3"/>
            </a:pPr>
            <a:endParaRPr lang="es-ES" sz="2000" dirty="0" smtClean="0"/>
          </a:p>
          <a:p>
            <a:pPr marL="0" indent="0" algn="just">
              <a:buFont typeface="Arial" charset="0"/>
              <a:buNone/>
            </a:pPr>
            <a:r>
              <a:rPr lang="es-ES" sz="2000" dirty="0" smtClean="0"/>
              <a:t>4.	Análisis y mitigación de riesgos asociados a la estrategia.</a:t>
            </a:r>
          </a:p>
          <a:p>
            <a:pPr marL="0" indent="0" algn="just">
              <a:buFont typeface="Arial" charset="0"/>
              <a:buNone/>
            </a:pPr>
            <a:r>
              <a:rPr lang="es-MX" sz="2000" dirty="0" smtClean="0"/>
              <a:t> </a:t>
            </a:r>
            <a:endParaRPr lang="es-ES" sz="2000" dirty="0" smtClean="0"/>
          </a:p>
          <a:p>
            <a:pPr algn="just"/>
            <a:endParaRPr lang="es-ES" sz="2000" dirty="0"/>
          </a:p>
        </p:txBody>
      </p:sp>
    </p:spTree>
    <p:extLst>
      <p:ext uri="{BB962C8B-B14F-4D97-AF65-F5344CB8AC3E}">
        <p14:creationId xmlns:p14="http://schemas.microsoft.com/office/powerpoint/2010/main" val="32226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Descripción de la Necesidad</a:t>
            </a:r>
            <a:endParaRPr lang="es-ES" dirty="0"/>
          </a:p>
        </p:txBody>
      </p:sp>
      <p:sp>
        <p:nvSpPr>
          <p:cNvPr id="3" name="2 Marcador de contenido"/>
          <p:cNvSpPr txBox="1">
            <a:spLocks/>
          </p:cNvSpPr>
          <p:nvPr/>
        </p:nvSpPr>
        <p:spPr>
          <a:xfrm>
            <a:off x="457200" y="1417638"/>
            <a:ext cx="8229600" cy="4525963"/>
          </a:xfrm>
          <a:prstGeom prst="rect">
            <a:avLst/>
          </a:prstGeom>
        </p:spPr>
        <p:txBody>
          <a:bodyPr>
            <a:norm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Font typeface="Arial" charset="0"/>
              <a:buNone/>
            </a:pPr>
            <a:r>
              <a:rPr lang="es-MX" sz="2000" dirty="0" smtClean="0"/>
              <a:t>Actualmente se utiliza una herramienta comercial la cual operamos bajo el concepto “as </a:t>
            </a:r>
            <a:r>
              <a:rPr lang="es-MX" sz="2000" dirty="0" err="1" smtClean="0"/>
              <a:t>service</a:t>
            </a:r>
            <a:r>
              <a:rPr lang="es-MX" sz="2000" dirty="0" smtClean="0"/>
              <a:t>” lo que implica pagar el arrendamiento por cada licencia que utilizamos. Esto por razones de presupuesto nos llevó a tomar la decisión de contratar una licencia por cada dirección adjunta la cual es compartida por los usuarios en período de medición de indicadores.</a:t>
            </a:r>
            <a:endParaRPr lang="es-ES" sz="2000" dirty="0" smtClean="0"/>
          </a:p>
          <a:p>
            <a:pPr marL="0" indent="0" algn="just">
              <a:buFont typeface="Arial" charset="0"/>
              <a:buNone/>
            </a:pPr>
            <a:r>
              <a:rPr lang="es-MX" sz="2000" dirty="0" smtClean="0"/>
              <a:t>  </a:t>
            </a:r>
            <a:endParaRPr lang="es-ES" sz="2000" dirty="0" smtClean="0"/>
          </a:p>
          <a:p>
            <a:pPr marL="0" indent="0" algn="just">
              <a:buFont typeface="Arial" charset="0"/>
              <a:buNone/>
            </a:pPr>
            <a:r>
              <a:rPr lang="es-MX" sz="2000" dirty="0" smtClean="0"/>
              <a:t>Conforme la institución evoluciona en el proceso de madurez en la implementación y ejecución de la estratégica, se ha detectado la necesidad de que cada responsable de objetivos e indicadores de las diferentes direcciones cuente en lo individual con una licencia que les permita realizar el ciclo completo de ejecución, seguimiento y toma de decisiones relacionadas a sus objetivos.</a:t>
            </a:r>
          </a:p>
          <a:p>
            <a:pPr marL="0" indent="0" algn="just">
              <a:buFont typeface="Arial" charset="0"/>
              <a:buNone/>
            </a:pPr>
            <a:endParaRPr lang="es-MX" sz="2000" dirty="0"/>
          </a:p>
        </p:txBody>
      </p:sp>
    </p:spTree>
    <p:extLst>
      <p:ext uri="{BB962C8B-B14F-4D97-AF65-F5344CB8AC3E}">
        <p14:creationId xmlns:p14="http://schemas.microsoft.com/office/powerpoint/2010/main" val="715449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Proposito de la Iniciativa</a:t>
            </a:r>
            <a:endParaRPr lang="es-ES" dirty="0"/>
          </a:p>
        </p:txBody>
      </p:sp>
      <p:sp>
        <p:nvSpPr>
          <p:cNvPr id="3" name="2 Marcador de contenido"/>
          <p:cNvSpPr txBox="1">
            <a:spLocks/>
          </p:cNvSpPr>
          <p:nvPr/>
        </p:nvSpPr>
        <p:spPr>
          <a:xfrm>
            <a:off x="457200" y="1600200"/>
            <a:ext cx="8229600" cy="4525963"/>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MX" sz="2000" dirty="0" smtClean="0"/>
              <a:t>Por lo anterior se plantea como solución el desarrollo de una herramienta de gestión con recursos propios contando con el apoyo de un equipo de desarrolladores especializados de la Dirección Adjunta de Competitividad en conjunto con la Gerencia de Planeación Estratégica</a:t>
            </a:r>
            <a:endParaRPr lang="es-ES" sz="2000" dirty="0" smtClean="0"/>
          </a:p>
          <a:p>
            <a:pPr marL="0" indent="0" algn="just">
              <a:buFont typeface="Arial" charset="0"/>
              <a:buNone/>
            </a:pPr>
            <a:endParaRPr lang="es-ES" sz="2000" dirty="0" smtClean="0"/>
          </a:p>
          <a:p>
            <a:pPr marL="0" indent="0" algn="just">
              <a:buFont typeface="Arial" charset="0"/>
              <a:buNone/>
            </a:pPr>
            <a:r>
              <a:rPr lang="es-ES" sz="2000" dirty="0" smtClean="0"/>
              <a:t>El desarrollar una herramienta de gestión del </a:t>
            </a:r>
            <a:r>
              <a:rPr lang="es-ES" sz="2000" dirty="0" err="1" smtClean="0"/>
              <a:t>Balanced</a:t>
            </a:r>
            <a:r>
              <a:rPr lang="es-ES" sz="2000" dirty="0" smtClean="0"/>
              <a:t> </a:t>
            </a:r>
            <a:r>
              <a:rPr lang="es-ES" sz="2000" dirty="0" err="1" smtClean="0"/>
              <a:t>Scorecard</a:t>
            </a:r>
            <a:r>
              <a:rPr lang="es-ES" sz="2000" dirty="0" smtClean="0"/>
              <a:t> con recursos propios, permitirá reducir el gasto de operación por el pago de las licencias y abrir la posibilidad de que la misma se convierta en un producto que podamos comercializar a futuro.</a:t>
            </a:r>
          </a:p>
          <a:p>
            <a:pPr marL="0" indent="0" algn="just">
              <a:buFont typeface="Arial" charset="0"/>
              <a:buNone/>
            </a:pPr>
            <a:endParaRPr lang="es-ES" sz="2000" dirty="0"/>
          </a:p>
        </p:txBody>
      </p:sp>
    </p:spTree>
    <p:extLst>
      <p:ext uri="{BB962C8B-B14F-4D97-AF65-F5344CB8AC3E}">
        <p14:creationId xmlns:p14="http://schemas.microsoft.com/office/powerpoint/2010/main" val="375481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Objetico Estratégico Institucional y Beneficios esperados</a:t>
            </a:r>
            <a:endParaRPr lang="es-ES" dirty="0"/>
          </a:p>
        </p:txBody>
      </p:sp>
      <p:sp>
        <p:nvSpPr>
          <p:cNvPr id="3" name="2 Marcador de contenido"/>
          <p:cNvSpPr txBox="1">
            <a:spLocks/>
          </p:cNvSpPr>
          <p:nvPr/>
        </p:nvSpPr>
        <p:spPr>
          <a:xfrm>
            <a:off x="971550" y="1600200"/>
            <a:ext cx="7391400" cy="4525963"/>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s-ES" sz="2000" dirty="0" smtClean="0"/>
              <a:t>A11 Gestionar el desempeño corporativo.</a:t>
            </a:r>
          </a:p>
          <a:p>
            <a:pPr marL="0" indent="0">
              <a:buFont typeface="Arial" charset="0"/>
              <a:buNone/>
            </a:pPr>
            <a:r>
              <a:rPr lang="es-ES" sz="2000" dirty="0" smtClean="0"/>
              <a:t> </a:t>
            </a:r>
          </a:p>
          <a:p>
            <a:r>
              <a:rPr lang="es-ES" sz="2000" dirty="0" smtClean="0"/>
              <a:t>Beneficios esperados</a:t>
            </a:r>
          </a:p>
          <a:p>
            <a:endParaRPr lang="es-ES" sz="2000" dirty="0" smtClean="0"/>
          </a:p>
          <a:p>
            <a:pPr lvl="1"/>
            <a:r>
              <a:rPr lang="es-ES" sz="2000" dirty="0" smtClean="0"/>
              <a:t>Ahorro de 9,000 USD anuales por concepto de licencias</a:t>
            </a:r>
          </a:p>
          <a:p>
            <a:pPr lvl="1"/>
            <a:endParaRPr lang="es-ES" sz="2000" dirty="0" smtClean="0"/>
          </a:p>
          <a:p>
            <a:pPr lvl="1"/>
            <a:r>
              <a:rPr lang="es-ES" sz="2000" dirty="0" smtClean="0"/>
              <a:t>Facilitar el seguimiento de la estrategia a cada uno de los responsables</a:t>
            </a:r>
            <a:endParaRPr lang="es-ES" sz="2000" dirty="0"/>
          </a:p>
        </p:txBody>
      </p:sp>
    </p:spTree>
    <p:extLst>
      <p:ext uri="{BB962C8B-B14F-4D97-AF65-F5344CB8AC3E}">
        <p14:creationId xmlns:p14="http://schemas.microsoft.com/office/powerpoint/2010/main" val="948075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Riesgos Esperados</a:t>
            </a:r>
            <a:endParaRPr lang="es-ES" dirty="0"/>
          </a:p>
        </p:txBody>
      </p:sp>
      <p:sp>
        <p:nvSpPr>
          <p:cNvPr id="3" name="2 Marcador de contenido"/>
          <p:cNvSpPr txBox="1">
            <a:spLocks/>
          </p:cNvSpPr>
          <p:nvPr/>
        </p:nvSpPr>
        <p:spPr>
          <a:xfrm>
            <a:off x="457200" y="1600200"/>
            <a:ext cx="7734300" cy="4525963"/>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s-ES" sz="2000" dirty="0" smtClean="0"/>
              <a:t>La nueva herramienta puede no cubrir la funcionalidad que actualmente utilizamos con la denominada “</a:t>
            </a:r>
            <a:r>
              <a:rPr lang="es-ES" sz="2000" dirty="0" err="1" smtClean="0"/>
              <a:t>ClearPoint</a:t>
            </a:r>
            <a:r>
              <a:rPr lang="es-ES" sz="2000" dirty="0" smtClean="0"/>
              <a:t>”.</a:t>
            </a:r>
          </a:p>
          <a:p>
            <a:pPr lvl="1" algn="just"/>
            <a:endParaRPr lang="es-ES" sz="2000" dirty="0" smtClean="0"/>
          </a:p>
          <a:p>
            <a:pPr lvl="1" algn="just"/>
            <a:r>
              <a:rPr lang="es-ES" sz="2000" dirty="0" smtClean="0"/>
              <a:t>No concluir el desarrollo de la herramienta antes de octubre del 2013 se tendrá que renovar el licenciamiento de “</a:t>
            </a:r>
            <a:r>
              <a:rPr lang="es-ES" sz="2000" dirty="0" err="1" smtClean="0"/>
              <a:t>ClearPoint</a:t>
            </a:r>
            <a:r>
              <a:rPr lang="es-ES" sz="2000" dirty="0" smtClean="0"/>
              <a:t>”.</a:t>
            </a:r>
          </a:p>
          <a:p>
            <a:pPr lvl="1" algn="just"/>
            <a:endParaRPr lang="es-ES" sz="2000" dirty="0" smtClean="0"/>
          </a:p>
          <a:p>
            <a:pPr lvl="1" algn="just"/>
            <a:r>
              <a:rPr lang="es-ES" sz="2000" dirty="0" smtClean="0"/>
              <a:t>No gestionar el desarrollo de la herramienta como proyecto redundará en retraso y no alcanzar el objetivo planteado.</a:t>
            </a:r>
          </a:p>
          <a:p>
            <a:pPr algn="just"/>
            <a:endParaRPr lang="es-ES" sz="2000" dirty="0"/>
          </a:p>
        </p:txBody>
      </p:sp>
    </p:spTree>
    <p:extLst>
      <p:ext uri="{BB962C8B-B14F-4D97-AF65-F5344CB8AC3E}">
        <p14:creationId xmlns:p14="http://schemas.microsoft.com/office/powerpoint/2010/main" val="1352659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Alcance, tiempo, inversión, restricciones…</a:t>
            </a:r>
            <a:endParaRPr lang="es-ES" dirty="0"/>
          </a:p>
        </p:txBody>
      </p:sp>
      <p:sp>
        <p:nvSpPr>
          <p:cNvPr id="3" name="2 Marcador de contenido"/>
          <p:cNvSpPr txBox="1">
            <a:spLocks/>
          </p:cNvSpPr>
          <p:nvPr/>
        </p:nvSpPr>
        <p:spPr>
          <a:xfrm>
            <a:off x="457200" y="1514475"/>
            <a:ext cx="82296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s-ES" sz="2000" dirty="0" smtClean="0"/>
              <a:t>Alcance: Contar con una herramienta de gestión de la estrategia que cuente al menos con la funcionalidad que  hoy tenemos con </a:t>
            </a:r>
            <a:r>
              <a:rPr lang="es-ES" sz="2000" dirty="0" err="1" smtClean="0"/>
              <a:t>Clearpoint</a:t>
            </a:r>
            <a:r>
              <a:rPr lang="es-ES" sz="2000" dirty="0" smtClean="0"/>
              <a:t>.</a:t>
            </a:r>
          </a:p>
          <a:p>
            <a:pPr marL="0" indent="0" algn="just">
              <a:buNone/>
            </a:pPr>
            <a:r>
              <a:rPr lang="es-ES" sz="2000" dirty="0" smtClean="0"/>
              <a:t> </a:t>
            </a:r>
          </a:p>
          <a:p>
            <a:pPr lvl="1" algn="just"/>
            <a:r>
              <a:rPr lang="es-ES" sz="2000" dirty="0" smtClean="0"/>
              <a:t>Tiempo: Definir con el equipo, pero la fecha limite deseada será la Primer semana del Mes de Octubre </a:t>
            </a:r>
          </a:p>
          <a:p>
            <a:pPr marL="0" indent="0" algn="just">
              <a:buNone/>
            </a:pPr>
            <a:endParaRPr lang="es-ES" sz="2000" dirty="0" smtClean="0"/>
          </a:p>
          <a:p>
            <a:pPr lvl="1" algn="just"/>
            <a:r>
              <a:rPr lang="es-ES" sz="2000" dirty="0" smtClean="0"/>
              <a:t>Inversión: Considerando que es un desarrollo con recursos propios no implica inversión adicional para el INFOTEC.</a:t>
            </a:r>
          </a:p>
          <a:p>
            <a:pPr lvl="1" algn="just"/>
            <a:endParaRPr lang="es-ES" sz="2000" dirty="0" smtClean="0"/>
          </a:p>
          <a:p>
            <a:pPr lvl="1" algn="just"/>
            <a:r>
              <a:rPr lang="es-ES" sz="2000" dirty="0" smtClean="0"/>
              <a:t>Requerimientos: Asignación de un administrador de proyecto</a:t>
            </a:r>
          </a:p>
          <a:p>
            <a:pPr algn="just"/>
            <a:endParaRPr lang="es-ES" sz="2000" dirty="0" smtClean="0"/>
          </a:p>
          <a:p>
            <a:pPr lvl="1" algn="just"/>
            <a:r>
              <a:rPr lang="es-ES" sz="2000" b="1" dirty="0" smtClean="0"/>
              <a:t> </a:t>
            </a:r>
            <a:r>
              <a:rPr lang="es-ES" sz="2000" dirty="0"/>
              <a:t>Restricciones: Disponibilidad de tiempo </a:t>
            </a:r>
            <a:r>
              <a:rPr lang="es-ES" sz="2000" dirty="0" smtClean="0"/>
              <a:t>durante </a:t>
            </a:r>
            <a:r>
              <a:rPr lang="es-ES" sz="2000" dirty="0"/>
              <a:t>la ejecución por parte del “personal de planeación estratégica”.</a:t>
            </a:r>
          </a:p>
          <a:p>
            <a:pPr algn="just"/>
            <a:endParaRPr lang="es-ES" sz="2000" dirty="0"/>
          </a:p>
        </p:txBody>
      </p:sp>
    </p:spTree>
    <p:extLst>
      <p:ext uri="{BB962C8B-B14F-4D97-AF65-F5344CB8AC3E}">
        <p14:creationId xmlns:p14="http://schemas.microsoft.com/office/powerpoint/2010/main" val="2057090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1 Título"/>
          <p:cNvSpPr txBox="1">
            <a:spLocks/>
          </p:cNvSpPr>
          <p:nvPr/>
        </p:nvSpPr>
        <p:spPr>
          <a:xfrm>
            <a:off x="457200" y="274638"/>
            <a:ext cx="8229600" cy="1143000"/>
          </a:xfrm>
          <a:prstGeom prst="rect">
            <a:avLst/>
          </a:prstGeom>
        </p:spPr>
        <p:txBody>
          <a:bodyPr/>
          <a:lst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r>
              <a:rPr lang="es-MX" smtClean="0"/>
              <a:t>Beneficios</a:t>
            </a:r>
            <a:endParaRPr lang="es-ES" dirty="0"/>
          </a:p>
        </p:txBody>
      </p:sp>
      <p:sp>
        <p:nvSpPr>
          <p:cNvPr id="3" name="2 Marcador de contenido"/>
          <p:cNvSpPr txBox="1">
            <a:spLocks/>
          </p:cNvSpPr>
          <p:nvPr/>
        </p:nvSpPr>
        <p:spPr>
          <a:xfrm>
            <a:off x="457200" y="1166018"/>
            <a:ext cx="8229600" cy="4525963"/>
          </a:xfrm>
          <a:prstGeom prst="rect">
            <a:avLst/>
          </a:prstGeom>
        </p:spPr>
        <p:txBody>
          <a:bodyPr>
            <a:noAutofit/>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MX" sz="2000" dirty="0" smtClean="0"/>
              <a:t>INFOTEC tiene un </a:t>
            </a:r>
            <a:r>
              <a:rPr lang="es-ES" sz="2000" dirty="0" smtClean="0"/>
              <a:t>contrato con la empresa “Tantum” para hacer uso de licencias de la herramienta denominada </a:t>
            </a:r>
            <a:r>
              <a:rPr lang="es-ES" sz="2000" dirty="0" err="1" smtClean="0"/>
              <a:t>ClearPoint</a:t>
            </a:r>
            <a:r>
              <a:rPr lang="es-ES" sz="2000" dirty="0" smtClean="0"/>
              <a:t>.</a:t>
            </a:r>
          </a:p>
          <a:p>
            <a:pPr algn="just"/>
            <a:endParaRPr lang="es-ES" sz="2000" dirty="0"/>
          </a:p>
          <a:p>
            <a:pPr algn="just"/>
            <a:r>
              <a:rPr lang="es-ES" sz="2000" dirty="0" smtClean="0"/>
              <a:t>La anualidad de cada licencia es de $600 USD más I.V.A. Actualmente se tienen contratadas 15 licencias representando un  costo de $9,000 USD</a:t>
            </a:r>
          </a:p>
          <a:p>
            <a:pPr algn="just"/>
            <a:endParaRPr lang="es-MX" sz="2000" dirty="0" smtClean="0"/>
          </a:p>
          <a:p>
            <a:pPr algn="just"/>
            <a:r>
              <a:rPr lang="es-MX" sz="2000" dirty="0" smtClean="0"/>
              <a:t>El producto implicaría:</a:t>
            </a:r>
          </a:p>
          <a:p>
            <a:pPr lvl="1" algn="just"/>
            <a:r>
              <a:rPr lang="es-ES" sz="2000" dirty="0" smtClean="0"/>
              <a:t>Ahorro de $ 9,000 USD anuales por concepto de licencias</a:t>
            </a:r>
          </a:p>
          <a:p>
            <a:pPr lvl="1" algn="just"/>
            <a:endParaRPr lang="es-ES" sz="2000" dirty="0" smtClean="0"/>
          </a:p>
          <a:p>
            <a:pPr lvl="1" algn="just"/>
            <a:r>
              <a:rPr lang="es-ES" sz="2000" dirty="0" smtClean="0"/>
              <a:t>Facilitar el seguimiento de la estrategia a cada uno de los responsables</a:t>
            </a:r>
          </a:p>
          <a:p>
            <a:pPr marL="0" indent="0" algn="just">
              <a:buFont typeface="Arial" charset="0"/>
              <a:buNone/>
            </a:pPr>
            <a:endParaRPr lang="es-ES" sz="2000" dirty="0" smtClean="0"/>
          </a:p>
          <a:p>
            <a:pPr algn="just"/>
            <a:r>
              <a:rPr lang="es-ES" sz="2000" dirty="0"/>
              <a:t>Impacto en la estrategia:</a:t>
            </a:r>
          </a:p>
          <a:p>
            <a:pPr lvl="1" algn="just"/>
            <a:r>
              <a:rPr lang="es-ES" sz="2000" dirty="0"/>
              <a:t>La iniciativa ve reflejado sus beneficios en el objetivo estratégico:</a:t>
            </a:r>
          </a:p>
          <a:p>
            <a:pPr marL="0" indent="0" algn="ctr">
              <a:buFont typeface="Arial" charset="0"/>
              <a:buNone/>
            </a:pPr>
            <a:r>
              <a:rPr lang="es-ES" sz="2000" b="1" dirty="0" smtClean="0"/>
              <a:t>A11 “</a:t>
            </a:r>
            <a:r>
              <a:rPr lang="es-ES" sz="2000" b="1" i="1" dirty="0" smtClean="0"/>
              <a:t>Gestionar el desempeño corporativo”.</a:t>
            </a:r>
            <a:endParaRPr lang="es-ES" sz="2000" dirty="0" smtClean="0"/>
          </a:p>
          <a:p>
            <a:pPr algn="just"/>
            <a:endParaRPr lang="es-ES" sz="2000" dirty="0"/>
          </a:p>
        </p:txBody>
      </p:sp>
    </p:spTree>
    <p:extLst>
      <p:ext uri="{BB962C8B-B14F-4D97-AF65-F5344CB8AC3E}">
        <p14:creationId xmlns:p14="http://schemas.microsoft.com/office/powerpoint/2010/main" val="30725444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965</Words>
  <Application>Microsoft Office PowerPoint</Application>
  <PresentationFormat>Presentación en pantalla (4:3)</PresentationFormat>
  <Paragraphs>140</Paragraphs>
  <Slides>15</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Calibri</vt:lpstr>
      <vt:lpstr>MS PGothic</vt:lpstr>
      <vt:lpstr>Arial</vt:lpstr>
      <vt:lpstr>Verdana</vt:lpstr>
      <vt:lpstr>Tema de Office</vt:lpstr>
      <vt:lpstr>Desarrollo Solución Scored Card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INFOTEC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Thelma Reyes Escobar</dc:creator>
  <cp:lastModifiedBy>Victor Jesús Hernández Salinas</cp:lastModifiedBy>
  <cp:revision>79</cp:revision>
  <cp:lastPrinted>2012-06-07T22:49:01Z</cp:lastPrinted>
  <dcterms:created xsi:type="dcterms:W3CDTF">2012-05-17T21:52:01Z</dcterms:created>
  <dcterms:modified xsi:type="dcterms:W3CDTF">2013-05-27T15:48:30Z</dcterms:modified>
</cp:coreProperties>
</file>