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302" r:id="rId3"/>
    <p:sldId id="382" r:id="rId4"/>
    <p:sldId id="258" r:id="rId5"/>
    <p:sldId id="300" r:id="rId6"/>
    <p:sldId id="383" r:id="rId7"/>
    <p:sldId id="260" r:id="rId8"/>
    <p:sldId id="384" r:id="rId9"/>
    <p:sldId id="362" r:id="rId10"/>
    <p:sldId id="363" r:id="rId11"/>
    <p:sldId id="271" r:id="rId12"/>
    <p:sldId id="364" r:id="rId13"/>
    <p:sldId id="365" r:id="rId14"/>
    <p:sldId id="366" r:id="rId15"/>
    <p:sldId id="367" r:id="rId16"/>
    <p:sldId id="385" r:id="rId17"/>
    <p:sldId id="386" r:id="rId18"/>
    <p:sldId id="387" r:id="rId19"/>
    <p:sldId id="388" r:id="rId20"/>
    <p:sldId id="389" r:id="rId21"/>
    <p:sldId id="318" r:id="rId22"/>
    <p:sldId id="278" r:id="rId23"/>
    <p:sldId id="295" r:id="rId24"/>
    <p:sldId id="296" r:id="rId25"/>
    <p:sldId id="360" r:id="rId26"/>
    <p:sldId id="272" r:id="rId27"/>
    <p:sldId id="273" r:id="rId28"/>
    <p:sldId id="274" r:id="rId29"/>
    <p:sldId id="368" r:id="rId30"/>
    <p:sldId id="369" r:id="rId31"/>
    <p:sldId id="340" r:id="rId32"/>
    <p:sldId id="342" r:id="rId33"/>
    <p:sldId id="390" r:id="rId34"/>
    <p:sldId id="391" r:id="rId35"/>
    <p:sldId id="392" r:id="rId36"/>
    <p:sldId id="393" r:id="rId3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94" autoAdjust="0"/>
    <p:restoredTop sz="94660"/>
  </p:normalViewPr>
  <p:slideViewPr>
    <p:cSldViewPr>
      <p:cViewPr>
        <p:scale>
          <a:sx n="80" d="100"/>
          <a:sy n="80" d="100"/>
        </p:scale>
        <p:origin x="-778" y="2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DB8E7-EF7C-4FF9-94A8-6647B2DEB0AF}" type="datetimeFigureOut">
              <a:rPr lang="es-MX" smtClean="0"/>
              <a:pPr/>
              <a:t>09/07/2013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35562-D7A4-4D6E-8E6A-E67C21569317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6216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9DE64-AC7B-46F2-9625-4B62CCD31BFB}" type="slidenum">
              <a:rPr lang="es-MX" smtClean="0"/>
              <a:pPr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3141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9DE64-AC7B-46F2-9625-4B62CCD31BFB}" type="slidenum">
              <a:rPr lang="es-MX" smtClean="0"/>
              <a:pPr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158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35562-D7A4-4D6E-8E6A-E67C21569317}" type="slidenum">
              <a:rPr lang="es-MX" smtClean="0"/>
              <a:pPr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894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09/07/2013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09/07/2013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09/07/2013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09/07/2013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09/07/2013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09/07/2013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09/07/2013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09/07/2013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09/07/2013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09/07/2013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09/07/2013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4F07B-4100-49BA-8137-A52A753C5BE9}" type="datetimeFigureOut">
              <a:rPr lang="es-MX" smtClean="0"/>
              <a:pPr/>
              <a:t>09/07/2013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err="1" smtClean="0"/>
              <a:t>SWBStrategy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Reporte Semanal de Avance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tx1"/>
                </a:solidFill>
              </a:rPr>
              <a:t>09 / 07 / 2013</a:t>
            </a:r>
            <a:endParaRPr lang="es-MX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pruebas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4899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Carlos Ramos Incháustegui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634650"/>
              </p:ext>
            </p:extLst>
          </p:nvPr>
        </p:nvGraphicFramePr>
        <p:xfrm>
          <a:off x="762000" y="1556792"/>
          <a:ext cx="7315200" cy="2484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Tareas ejecutadas en la semana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600" baseline="0" dirty="0" smtClean="0"/>
                        <a:t>Asignar períodos a elementos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MX" sz="1600" baseline="0" dirty="0" smtClean="0"/>
                        <a:t>Probar por: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Comportamiento (eliminar, desactivar)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Validez (asignar sólo activos y accesibles por el usuario)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600" baseline="0" dirty="0" smtClean="0"/>
                        <a:t>Asignar estados a elementos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MX" sz="1600" baseline="0" dirty="0" smtClean="0"/>
                        <a:t>Probar por: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Comportamiento (eliminar, desactivar)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Validez (asignar sólo activos y accesibles por el usuario)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57957"/>
              </p:ext>
            </p:extLst>
          </p:nvPr>
        </p:nvGraphicFramePr>
        <p:xfrm>
          <a:off x="743123" y="4149080"/>
          <a:ext cx="7315200" cy="2484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 pendientes</a:t>
                      </a:r>
                      <a:r>
                        <a:rPr lang="es-MX" sz="1700" baseline="0" dirty="0" smtClean="0"/>
                        <a:t> y atrasos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Pruebas integrales</a:t>
                      </a:r>
                      <a:endParaRPr lang="es-MX" sz="1600" baseline="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Objetivos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Indicadores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MX" sz="1600" dirty="0" smtClean="0"/>
                        <a:t>Probar por: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dirty="0" smtClean="0"/>
                        <a:t>Asignación coherente</a:t>
                      </a:r>
                      <a:r>
                        <a:rPr lang="es-MX" sz="1600" baseline="0" dirty="0" smtClean="0"/>
                        <a:t> de períodos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Asignación coherente de periodicidad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Asignación coherente de estados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MX" sz="1600" baseline="0" dirty="0" smtClean="0"/>
                        <a:t>Pruebas unitarias para: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MX" sz="1600" baseline="0" dirty="0" smtClean="0"/>
                        <a:t>Asignar periodicidad a elementos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s-MX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MX" sz="1600" baseline="0" dirty="0" smtClean="0"/>
                        <a:t>Probar por: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Comportamiento (eliminar, desactivar)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Validez (asignar sólo activos y accesibles por el usuario)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35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Reportes Individuales de Status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003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Carlos Ramos Incháustegui</a:t>
            </a:r>
            <a:endParaRPr lang="es-MX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1203325"/>
            <a:ext cx="6602413" cy="445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293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Carlos Ramos Incháustegui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3501008"/>
            <a:ext cx="8229600" cy="609600"/>
          </a:xfrm>
        </p:spPr>
        <p:txBody>
          <a:bodyPr/>
          <a:lstStyle/>
          <a:p>
            <a:pPr>
              <a:buNone/>
            </a:pPr>
            <a:r>
              <a:rPr lang="es-MX" dirty="0" smtClean="0"/>
              <a:t>Status Ciclo: Atrasado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407604"/>
              </p:ext>
            </p:extLst>
          </p:nvPr>
        </p:nvGraphicFramePr>
        <p:xfrm>
          <a:off x="1219200" y="4110608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1080346"/>
                <a:gridCol w="1676400"/>
                <a:gridCol w="819574"/>
                <a:gridCol w="1085426"/>
                <a:gridCol w="1447800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(01/07/2013)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40%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35 %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(17/06/2013)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62%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41%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124744"/>
            <a:ext cx="8591550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531785"/>
              </p:ext>
            </p:extLst>
          </p:nvPr>
        </p:nvGraphicFramePr>
        <p:xfrm>
          <a:off x="1223250" y="5745192"/>
          <a:ext cx="6696744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2292653"/>
                <a:gridCol w="2202045"/>
                <a:gridCol w="22020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Planeada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Actual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Pronosticada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03/11/2013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17/11/2013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25/05/2014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5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6418" y="129540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Causas</a:t>
            </a:r>
            <a:r>
              <a:rPr lang="es-MX" sz="2400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Trabajos de mantenimiento.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MX" dirty="0" smtClean="0"/>
              <a:t>Carlos Ramos Incháustegui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89742" y="3429000"/>
            <a:ext cx="83645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Acciones </a:t>
            </a:r>
            <a:r>
              <a:rPr lang="es-MX" sz="2400" b="1" dirty="0"/>
              <a:t>de </a:t>
            </a:r>
            <a:r>
              <a:rPr lang="es-MX" sz="2400" b="1" dirty="0" smtClean="0"/>
              <a:t>corrección</a:t>
            </a:r>
            <a:r>
              <a:rPr lang="es-MX" sz="2400" dirty="0" smtClean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Continuar con la carga extra de </a:t>
            </a:r>
            <a:r>
              <a:rPr lang="es-MX" sz="2400" dirty="0" err="1" smtClean="0"/>
              <a:t>task</a:t>
            </a:r>
            <a:r>
              <a:rPr lang="es-MX" sz="2400" dirty="0" smtClean="0"/>
              <a:t> </a:t>
            </a:r>
            <a:r>
              <a:rPr lang="es-MX" sz="2400" dirty="0" err="1" smtClean="0"/>
              <a:t>hours</a:t>
            </a:r>
            <a:endParaRPr lang="es-MX" sz="2400" dirty="0" smtClean="0"/>
          </a:p>
          <a:p>
            <a:endParaRPr lang="es-MX" sz="2400" dirty="0" smtClean="0"/>
          </a:p>
          <a:p>
            <a:r>
              <a:rPr lang="es-MX" sz="2400" dirty="0" smtClean="0"/>
              <a:t>Fecha </a:t>
            </a:r>
            <a:r>
              <a:rPr lang="es-MX" sz="2400" dirty="0"/>
              <a:t>Estimada de recuperación</a:t>
            </a:r>
            <a:r>
              <a:rPr lang="es-MX" sz="2400" dirty="0" smtClean="0"/>
              <a:t>: 27 de julio de 2013.</a:t>
            </a:r>
          </a:p>
        </p:txBody>
      </p:sp>
    </p:spTree>
    <p:extLst>
      <p:ext uri="{BB962C8B-B14F-4D97-AF65-F5344CB8AC3E}">
        <p14:creationId xmlns:p14="http://schemas.microsoft.com/office/powerpoint/2010/main" val="183468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439190"/>
            <a:ext cx="8229600" cy="7098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Tareas de la próxima semana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147472"/>
              </p:ext>
            </p:extLst>
          </p:nvPr>
        </p:nvGraphicFramePr>
        <p:xfrm>
          <a:off x="457200" y="4404712"/>
          <a:ext cx="8229600" cy="1381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Administración de Series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Propongo se me asigne este producto para continuar con el siguiente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Recurso de criterios de semaforización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1 Título"/>
          <p:cNvSpPr txBox="1">
            <a:spLocks/>
          </p:cNvSpPr>
          <p:nvPr/>
        </p:nvSpPr>
        <p:spPr>
          <a:xfrm>
            <a:off x="609600" y="47667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/>
              <a:t>Tareas de la semana anterior</a:t>
            </a:r>
            <a:endParaRPr lang="es-MX" dirty="0"/>
          </a:p>
        </p:txBody>
      </p:sp>
      <p:graphicFrame>
        <p:nvGraphicFramePr>
          <p:cNvPr id="6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3071869"/>
              </p:ext>
            </p:extLst>
          </p:nvPr>
        </p:nvGraphicFramePr>
        <p:xfrm>
          <a:off x="609600" y="1268760"/>
          <a:ext cx="82296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38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José Jiménez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1196752"/>
            <a:ext cx="6818313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16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s-MX" sz="4000" dirty="0" smtClean="0"/>
              <a:t>José Jiménez</a:t>
            </a:r>
            <a:endParaRPr lang="es-MX" sz="40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67544" y="3212976"/>
            <a:ext cx="8229600" cy="50405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s-MX" sz="2800" dirty="0" smtClean="0"/>
              <a:t>Status Ciclo: Atrasado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178949"/>
              </p:ext>
            </p:extLst>
          </p:nvPr>
        </p:nvGraphicFramePr>
        <p:xfrm>
          <a:off x="1187624" y="3789040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1080346"/>
                <a:gridCol w="1676400"/>
                <a:gridCol w="819574"/>
                <a:gridCol w="1085426"/>
                <a:gridCol w="1447800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(30/06/2013)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78.85%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39.15%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(30/06/2013)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68.27%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41.05%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822560"/>
              </p:ext>
            </p:extLst>
          </p:nvPr>
        </p:nvGraphicFramePr>
        <p:xfrm>
          <a:off x="1187625" y="5445224"/>
          <a:ext cx="6696744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2292653"/>
                <a:gridCol w="2202045"/>
                <a:gridCol w="22020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Planeada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Actual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Pronosticada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03/11/2013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06/12/2013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06/09/2014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394736"/>
              </p:ext>
            </p:extLst>
          </p:nvPr>
        </p:nvGraphicFramePr>
        <p:xfrm>
          <a:off x="467544" y="1124744"/>
          <a:ext cx="8229600" cy="2066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  <a:gridCol w="731520"/>
                <a:gridCol w="731520"/>
                <a:gridCol w="182880"/>
                <a:gridCol w="731520"/>
                <a:gridCol w="731520"/>
                <a:gridCol w="731520"/>
                <a:gridCol w="731520"/>
                <a:gridCol w="731520"/>
              </a:tblGrid>
              <a:tr h="192024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Horas Directas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Valor Ganado (EV)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Plan-Actual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Atraso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Plan-Actual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Atraso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Last Week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24:00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16:04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0.67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03:56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5.16%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0.00%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5.16%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A la Fecha (17/06/13)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100:00:00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60:51:00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0.61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39:09:00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39.15%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21.30%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4.93%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0.23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16.37%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76.85%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Average per Week To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20:00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12:10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0.61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07:50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4.26%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0.99%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0.23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3.27%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Completed Tasks To Date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23:02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43:25:00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1.88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4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6418" y="12954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Causas</a:t>
            </a:r>
            <a:r>
              <a:rPr lang="es-MX" sz="2400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err="1" smtClean="0"/>
              <a:t>Replaneación</a:t>
            </a:r>
            <a:r>
              <a:rPr lang="es-MX" sz="2400" dirty="0" smtClean="0"/>
              <a:t> de las tareas asignadas. Cambio en los EV de las tareas terminadas este ciclo.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Tiempo subestimado para las actividades realizadas.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Tiempo invertido en sesiones de trabajo para el proyecto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José Jiménez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76422" y="3789040"/>
            <a:ext cx="83645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Acciones </a:t>
            </a:r>
            <a:r>
              <a:rPr lang="es-MX" sz="2400" b="1" dirty="0"/>
              <a:t>de corrección</a:t>
            </a:r>
            <a:r>
              <a:rPr lang="es-MX" sz="2400" dirty="0" smtClean="0"/>
              <a:t>: Cambiando a 30 </a:t>
            </a:r>
            <a:r>
              <a:rPr lang="es-MX" sz="2400" dirty="0" err="1" smtClean="0"/>
              <a:t>task</a:t>
            </a:r>
            <a:r>
              <a:rPr lang="es-MX" sz="2400" dirty="0"/>
              <a:t> </a:t>
            </a:r>
            <a:r>
              <a:rPr lang="es-MX" sz="2400" dirty="0" err="1" smtClean="0"/>
              <a:t>Hrs</a:t>
            </a:r>
            <a:r>
              <a:rPr lang="es-MX" sz="2400" dirty="0" smtClean="0"/>
              <a:t>. a la semana, hasta el 7 de octubre.</a:t>
            </a:r>
          </a:p>
          <a:p>
            <a:endParaRPr lang="es-MX" sz="2400" dirty="0" smtClean="0"/>
          </a:p>
          <a:p>
            <a:r>
              <a:rPr lang="es-MX" sz="2400" b="1" dirty="0" smtClean="0"/>
              <a:t>Fecha </a:t>
            </a:r>
            <a:r>
              <a:rPr lang="es-MX" sz="2400" b="1" dirty="0"/>
              <a:t>Estimada de recuperación</a:t>
            </a:r>
            <a:r>
              <a:rPr lang="es-MX" sz="2400" dirty="0" smtClean="0"/>
              <a:t>: 27/10/2013.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95901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Productos Terminados este ciclo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090770"/>
              </p:ext>
            </p:extLst>
          </p:nvPr>
        </p:nvGraphicFramePr>
        <p:xfrm>
          <a:off x="467544" y="1916832"/>
          <a:ext cx="8157592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505646"/>
                <a:gridCol w="165194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Ningún producto completo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23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Reporte de Roles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1318277"/>
              </p:ext>
            </p:extLst>
          </p:nvPr>
        </p:nvGraphicFramePr>
        <p:xfrm>
          <a:off x="457200" y="1600200"/>
          <a:ext cx="8157592" cy="1356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82752"/>
                <a:gridCol w="44748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Objetivos – Vista resumen - Configuración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Objetivos – Vista resumen –Presentación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Objetivos – Vista detalle – Configuración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Es posible tener que desarrollar primero un prototipo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Productos de la próxima semana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5968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Martha Elvia Jiménez Salgado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370" y="1760061"/>
            <a:ext cx="6271260" cy="4206240"/>
          </a:xfrm>
        </p:spPr>
      </p:pic>
    </p:spTree>
    <p:extLst>
      <p:ext uri="{BB962C8B-B14F-4D97-AF65-F5344CB8AC3E}">
        <p14:creationId xmlns:p14="http://schemas.microsoft.com/office/powerpoint/2010/main" val="410834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Martha Elvia Jiménez Salgado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3436204"/>
            <a:ext cx="8229600" cy="609600"/>
          </a:xfrm>
        </p:spPr>
        <p:txBody>
          <a:bodyPr/>
          <a:lstStyle/>
          <a:p>
            <a:pPr>
              <a:buNone/>
            </a:pPr>
            <a:r>
              <a:rPr lang="es-MX" dirty="0" smtClean="0"/>
              <a:t>Status Ciclo: Atrasado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036789"/>
              </p:ext>
            </p:extLst>
          </p:nvPr>
        </p:nvGraphicFramePr>
        <p:xfrm>
          <a:off x="1187624" y="4005064"/>
          <a:ext cx="6705600" cy="14782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1080346"/>
                <a:gridCol w="1676400"/>
                <a:gridCol w="819574"/>
                <a:gridCol w="1085426"/>
                <a:gridCol w="1447800"/>
              </a:tblGrid>
              <a:tr h="259224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(09/07/2013)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67%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35%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(01/07/2013)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66%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39%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802183"/>
              </p:ext>
            </p:extLst>
          </p:nvPr>
        </p:nvGraphicFramePr>
        <p:xfrm>
          <a:off x="1187624" y="5733256"/>
          <a:ext cx="6840762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80254"/>
                <a:gridCol w="2280254"/>
                <a:gridCol w="2280254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Fecha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dirty="0" smtClean="0"/>
                        <a:t>Planeada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Fecha Actual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Fecha Pronosticada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17/11/2013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10/12/2013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05/09/2014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946943"/>
              </p:ext>
            </p:extLst>
          </p:nvPr>
        </p:nvGraphicFramePr>
        <p:xfrm>
          <a:off x="971600" y="1412776"/>
          <a:ext cx="7128790" cy="201622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61848"/>
                <a:gridCol w="689463"/>
                <a:gridCol w="689463"/>
                <a:gridCol w="806542"/>
                <a:gridCol w="637428"/>
                <a:gridCol w="624420"/>
                <a:gridCol w="806542"/>
                <a:gridCol w="806542"/>
                <a:gridCol w="806542"/>
              </a:tblGrid>
              <a:tr h="201622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Horas Directas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Valor Ganado (EV)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03245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 - 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Actual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Plan-Actual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01622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Last Week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20:00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15:27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0.77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4:33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4.88%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1.33%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0.27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3.43%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032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A la Fecha (through 16/06/13)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9</a:t>
                      </a:r>
                      <a:r>
                        <a:rPr lang="es-ES" sz="1100" u="none" strike="noStrike" dirty="0" smtClean="0">
                          <a:effectLst/>
                        </a:rPr>
                        <a:t>2:00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59:33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0.65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32:27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20.3%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6.61%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0.33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11.04%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032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Average per Week To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18:24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11:55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0.65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6:27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4.05%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1.32%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0.33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2.77%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0324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Completed Tasks To Date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30:02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53:06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1.77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-23:04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84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6418" y="12954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Causas</a:t>
            </a:r>
            <a:r>
              <a:rPr lang="es-MX" sz="2400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Tiempo dedicado al </a:t>
            </a:r>
            <a:r>
              <a:rPr lang="es-MX" sz="2400" dirty="0" err="1" smtClean="0"/>
              <a:t>checkpoint</a:t>
            </a:r>
            <a:r>
              <a:rPr lang="es-MX" sz="2400" dirty="0" smtClean="0"/>
              <a:t> (Reuniones en equipo con </a:t>
            </a:r>
            <a:r>
              <a:rPr lang="es-MX" sz="2400" dirty="0" err="1" smtClean="0"/>
              <a:t>Managment</a:t>
            </a:r>
            <a:r>
              <a:rPr lang="es-MX" sz="2400" dirty="0" smtClean="0"/>
              <a:t>, reuniones de definición del </a:t>
            </a:r>
            <a:r>
              <a:rPr lang="es-MX" sz="2400" dirty="0" err="1" smtClean="0"/>
              <a:t>checkpoint</a:t>
            </a:r>
            <a:r>
              <a:rPr lang="es-MX" sz="2400" dirty="0" smtClean="0"/>
              <a:t>, reunión individual para el </a:t>
            </a:r>
            <a:r>
              <a:rPr lang="es-MX" sz="2400" dirty="0" err="1" smtClean="0"/>
              <a:t>checkpoint</a:t>
            </a:r>
            <a:r>
              <a:rPr lang="es-MX" sz="2400" dirty="0" smtClean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Taller de Liderazgo (4 </a:t>
            </a:r>
            <a:r>
              <a:rPr lang="es-MX" sz="2400" dirty="0" err="1" smtClean="0"/>
              <a:t>hrs</a:t>
            </a:r>
            <a:r>
              <a:rPr lang="es-MX" sz="2400" dirty="0" smtClean="0"/>
              <a:t>. dedicadas)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Martha Elvia Jiménez Salgado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89742" y="3973056"/>
            <a:ext cx="83645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Acciones </a:t>
            </a:r>
            <a:r>
              <a:rPr lang="es-MX" sz="2400" b="1" dirty="0"/>
              <a:t>de corrección</a:t>
            </a:r>
            <a:r>
              <a:rPr lang="es-MX" sz="2400" dirty="0" smtClean="0"/>
              <a:t>: Administrar el tiempo para lograr las 4hrs diarias. </a:t>
            </a:r>
          </a:p>
          <a:p>
            <a:endParaRPr lang="es-MX" sz="2400" dirty="0"/>
          </a:p>
          <a:p>
            <a:r>
              <a:rPr lang="es-MX" sz="2400" b="1" dirty="0" smtClean="0"/>
              <a:t>Fecha </a:t>
            </a:r>
            <a:r>
              <a:rPr lang="es-MX" sz="2400" b="1" dirty="0"/>
              <a:t>Estimada de recuperación</a:t>
            </a:r>
            <a:r>
              <a:rPr lang="es-MX" sz="2400" dirty="0" smtClean="0"/>
              <a:t>: </a:t>
            </a:r>
            <a:r>
              <a:rPr lang="es-MX" sz="2400" dirty="0"/>
              <a:t>Con 7 </a:t>
            </a:r>
            <a:r>
              <a:rPr lang="es-MX" sz="2400" dirty="0" err="1"/>
              <a:t>hrs</a:t>
            </a:r>
            <a:r>
              <a:rPr lang="es-MX" sz="2400" dirty="0"/>
              <a:t> adicionales las dos primeras semanas y 6 </a:t>
            </a:r>
            <a:r>
              <a:rPr lang="es-MX" sz="2400" dirty="0" err="1"/>
              <a:t>hrs</a:t>
            </a:r>
            <a:r>
              <a:rPr lang="es-MX" sz="2400" dirty="0"/>
              <a:t> mas las 20 </a:t>
            </a:r>
            <a:r>
              <a:rPr lang="es-MX" sz="2400" dirty="0" err="1"/>
              <a:t>hrs</a:t>
            </a:r>
            <a:r>
              <a:rPr lang="es-MX" sz="2400" dirty="0"/>
              <a:t>, la recuperación pronosticada es 04/11/2013</a:t>
            </a:r>
          </a:p>
        </p:txBody>
      </p:sp>
    </p:spTree>
    <p:extLst>
      <p:ext uri="{BB962C8B-B14F-4D97-AF65-F5344CB8AC3E}">
        <p14:creationId xmlns:p14="http://schemas.microsoft.com/office/powerpoint/2010/main" val="163802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Productos de la próxima semana</a:t>
            </a:r>
            <a:endParaRPr lang="es-MX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440580"/>
              </p:ext>
            </p:extLst>
          </p:nvPr>
        </p:nvGraphicFramePr>
        <p:xfrm>
          <a:off x="1524000" y="1397000"/>
          <a:ext cx="6792416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92416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Terminar Mapa Estratégico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Inicio del productor de</a:t>
                      </a:r>
                      <a:r>
                        <a:rPr lang="es-ES" baseline="0" dirty="0" smtClean="0">
                          <a:effectLst/>
                        </a:rPr>
                        <a:t> </a:t>
                      </a:r>
                      <a:r>
                        <a:rPr lang="es-ES" dirty="0" smtClean="0">
                          <a:effectLst/>
                        </a:rPr>
                        <a:t>Indicadores/Casos de prueba integrales</a:t>
                      </a:r>
                      <a:endParaRPr lang="es-E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78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Productos Terminados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919947"/>
              </p:ext>
            </p:extLst>
          </p:nvPr>
        </p:nvGraphicFramePr>
        <p:xfrm>
          <a:off x="457200" y="1600200"/>
          <a:ext cx="82296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93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Status del Equipo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53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SWBStrategy</a:t>
            </a:r>
            <a:endParaRPr lang="es-MX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535429"/>
            <a:ext cx="7200800" cy="457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4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err="1" smtClean="0">
                <a:solidFill>
                  <a:prstClr val="black"/>
                </a:solidFill>
              </a:rPr>
              <a:t>SWBStrategy</a:t>
            </a:r>
            <a:endParaRPr lang="es-MX" dirty="0">
              <a:solidFill>
                <a:prstClr val="black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436204"/>
            <a:ext cx="8229600" cy="609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s-MX" dirty="0" smtClean="0">
                <a:solidFill>
                  <a:prstClr val="black"/>
                </a:solidFill>
              </a:rPr>
              <a:t>Status Ciclo: </a:t>
            </a:r>
            <a:r>
              <a:rPr lang="es-MX" dirty="0">
                <a:solidFill>
                  <a:prstClr val="black"/>
                </a:solidFill>
              </a:rPr>
              <a:t>A</a:t>
            </a:r>
            <a:r>
              <a:rPr lang="es-MX" dirty="0" smtClean="0">
                <a:solidFill>
                  <a:prstClr val="black"/>
                </a:solidFill>
              </a:rPr>
              <a:t>trasado</a:t>
            </a:r>
            <a:endParaRPr lang="es-MX" dirty="0">
              <a:solidFill>
                <a:prstClr val="black"/>
              </a:solidFill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078432"/>
              </p:ext>
            </p:extLst>
          </p:nvPr>
        </p:nvGraphicFramePr>
        <p:xfrm>
          <a:off x="1219200" y="3962400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894080"/>
                <a:gridCol w="1862666"/>
                <a:gridCol w="819574"/>
                <a:gridCol w="894080"/>
                <a:gridCol w="1639146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(09/07/2013)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69%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43%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(01/07/2013)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60%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38%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254050"/>
              </p:ext>
            </p:extLst>
          </p:nvPr>
        </p:nvGraphicFramePr>
        <p:xfrm>
          <a:off x="5436096" y="1786655"/>
          <a:ext cx="2664296" cy="1499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809"/>
                <a:gridCol w="1542487"/>
              </a:tblGrid>
              <a:tr h="167133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Plan – Actual (Hrs</a:t>
                      </a:r>
                      <a:r>
                        <a:rPr lang="es-MX" sz="1000" baseline="0" dirty="0" smtClean="0"/>
                        <a:t> </a:t>
                      </a:r>
                      <a:r>
                        <a:rPr lang="es-MX" sz="1000" baseline="0" dirty="0" err="1" smtClean="0"/>
                        <a:t>Dir</a:t>
                      </a:r>
                      <a:r>
                        <a:rPr lang="es-MX" sz="1000" dirty="0" smtClean="0"/>
                        <a:t>)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Plan – Actual (</a:t>
                      </a:r>
                      <a:r>
                        <a:rPr lang="es-MX" sz="1000" dirty="0" err="1" smtClean="0"/>
                        <a:t>Earned</a:t>
                      </a:r>
                      <a:r>
                        <a:rPr lang="es-MX" sz="1000" dirty="0" smtClean="0"/>
                        <a:t> </a:t>
                      </a:r>
                      <a:r>
                        <a:rPr lang="es-MX" sz="1000" dirty="0" err="1" smtClean="0"/>
                        <a:t>value</a:t>
                      </a:r>
                      <a:r>
                        <a:rPr lang="es-MX" sz="1000" dirty="0" smtClean="0"/>
                        <a:t>)</a:t>
                      </a:r>
                      <a:endParaRPr lang="es-MX" sz="1000" dirty="0"/>
                    </a:p>
                  </a:txBody>
                  <a:tcPr/>
                </a:tc>
              </a:tr>
              <a:tr h="167133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37.26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4.99%</a:t>
                      </a:r>
                      <a:endParaRPr lang="es-MX" sz="1000" dirty="0"/>
                    </a:p>
                  </a:txBody>
                  <a:tcPr/>
                </a:tc>
              </a:tr>
              <a:tr h="286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117.18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13.65%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6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23.28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2.7%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6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-55.28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1556792"/>
            <a:ext cx="4486907" cy="1656184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021288"/>
            <a:ext cx="8686800" cy="43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8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Fechas Planeadas, Reales y </a:t>
            </a:r>
            <a:r>
              <a:rPr lang="es-MX" dirty="0"/>
              <a:t>P</a:t>
            </a:r>
            <a:r>
              <a:rPr lang="es-MX" dirty="0" smtClean="0"/>
              <a:t>ronosticadas</a:t>
            </a:r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032088"/>
              </p:ext>
            </p:extLst>
          </p:nvPr>
        </p:nvGraphicFramePr>
        <p:xfrm>
          <a:off x="1475656" y="1916832"/>
          <a:ext cx="60960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Baseline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Plan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Pronóstico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Replaneada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Optimizado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03/11/2013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17/11/2013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25/10/2014</a:t>
                      </a:r>
                      <a:endParaRPr lang="es-E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10/12/2013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24/09/2014</a:t>
                      </a:r>
                      <a:endParaRPr lang="es-E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28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Diseño</a:t>
            </a:r>
            <a:endParaRPr lang="es-MX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 José Jiménez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83489" y="394487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213241"/>
              </p:ext>
            </p:extLst>
          </p:nvPr>
        </p:nvGraphicFramePr>
        <p:xfrm>
          <a:off x="762000" y="2362200"/>
          <a:ext cx="7315200" cy="701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06144"/>
                <a:gridCol w="2209056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Ninguna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283489" y="447827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177800"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Revisar con el equipo la forma en que</a:t>
            </a:r>
            <a:r>
              <a:rPr kumimoji="0" lang="es-MX" sz="2000" b="0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 va a trabajar el desarrollo de los casos de uso en Enterprise </a:t>
            </a:r>
            <a:r>
              <a:rPr kumimoji="0" lang="es-MX" sz="2000" b="0" i="0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Architect</a:t>
            </a:r>
            <a:r>
              <a:rPr kumimoji="0" lang="es-MX" sz="2000" b="0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s-MX" sz="2000" b="0" i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818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Subestimación del proyecto</a:t>
            </a:r>
            <a:endParaRPr lang="es-ES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08273"/>
              </p:ext>
            </p:extLst>
          </p:nvPr>
        </p:nvGraphicFramePr>
        <p:xfrm>
          <a:off x="1524000" y="1397000"/>
          <a:ext cx="609600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Team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member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 promedio por semana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Fecha Pronosticada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Defase</a:t>
                      </a:r>
                      <a:r>
                        <a:rPr lang="es-MX" dirty="0" smtClean="0"/>
                        <a:t> en semanas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8.09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08/09/2014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12.10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25/10/2014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MEJS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11.55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05/09/2014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Total semanas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113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731041"/>
              </p:ext>
            </p:extLst>
          </p:nvPr>
        </p:nvGraphicFramePr>
        <p:xfrm>
          <a:off x="1547664" y="3933056"/>
          <a:ext cx="6096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Semanas</a:t>
                      </a:r>
                      <a:r>
                        <a:rPr lang="es-MX" baseline="0" dirty="0" smtClean="0"/>
                        <a:t> Restantes para final proyecto planeado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17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Recursos</a:t>
                      </a:r>
                      <a:r>
                        <a:rPr lang="es-MX" baseline="0" dirty="0" smtClean="0"/>
                        <a:t> adicionales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6.64 </a:t>
                      </a:r>
                      <a:endParaRPr lang="es-E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68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 de Metas y Riesgos</a:t>
            </a:r>
            <a:endParaRPr lang="es-ES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35862"/>
              </p:ext>
            </p:extLst>
          </p:nvPr>
        </p:nvGraphicFramePr>
        <p:xfrm>
          <a:off x="611560" y="1268760"/>
          <a:ext cx="7848872" cy="5842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2603"/>
                <a:gridCol w="989822"/>
                <a:gridCol w="2626447"/>
              </a:tblGrid>
              <a:tr h="392779"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METAS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9684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Completar las funcionalidades proporcionadas por el cliente en su documento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r>
                        <a:rPr lang="es-MX" sz="1800" u="none" strike="noStrike" dirty="0" smtClean="0">
                          <a:effectLst/>
                        </a:rPr>
                        <a:t>Terminar el primer ciclo del proyecto en octubre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u="none" strike="noStrike" dirty="0" smtClean="0">
                          <a:effectLst/>
                        </a:rPr>
                        <a:t>MEJS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El</a:t>
                      </a:r>
                      <a:r>
                        <a:rPr lang="es-MX" baseline="0" dirty="0" smtClean="0">
                          <a:solidFill>
                            <a:schemeClr val="tx1"/>
                          </a:solidFill>
                        </a:rPr>
                        <a:t> proyecto se encuentra atrasado.  Se propone que se incorporen 7 recursos adicionales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590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Proveer oportunamente la información del proyecto acordada con el administrador del proyecto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u="none" strike="noStrike" dirty="0" smtClean="0">
                          <a:effectLst/>
                        </a:rPr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Generar </a:t>
                      </a:r>
                      <a:r>
                        <a:rPr lang="es-MX" sz="1800" u="none" strike="noStrike" dirty="0" err="1" smtClean="0">
                          <a:effectLst/>
                        </a:rPr>
                        <a:t>pips</a:t>
                      </a:r>
                      <a:r>
                        <a:rPr lang="es-MX" sz="1800" u="none" strike="noStrike" dirty="0" smtClean="0">
                          <a:effectLst/>
                        </a:rPr>
                        <a:t> para el proceso de desarrollo de software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u="none" strike="noStrike" dirty="0" smtClean="0">
                          <a:effectLst/>
                        </a:rPr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Avance del 33%</a:t>
                      </a:r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Recopilar métricas correctas de la ejecución completa de los procesos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u="none" strike="noStrike" dirty="0" smtClean="0">
                          <a:effectLst/>
                        </a:rPr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En progreso</a:t>
                      </a:r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Defectos mayores entregados al área de pruebas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42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 de Metas y Riesgos</a:t>
            </a:r>
            <a:endParaRPr lang="es-ES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338377"/>
              </p:ext>
            </p:extLst>
          </p:nvPr>
        </p:nvGraphicFramePr>
        <p:xfrm>
          <a:off x="611560" y="1268760"/>
          <a:ext cx="7848872" cy="4847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2603"/>
                <a:gridCol w="989822"/>
                <a:gridCol w="2626447"/>
              </a:tblGrid>
              <a:tr h="392779"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RIESGOS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87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Las funcionalidades cubiertas son menos a las esperadas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510933">
                <a:tc>
                  <a:txBody>
                    <a:bodyPr/>
                    <a:lstStyle/>
                    <a:p>
                      <a:r>
                        <a:rPr lang="es-MX" sz="1800" u="none" strike="noStrike" dirty="0" smtClean="0">
                          <a:effectLst/>
                        </a:rPr>
                        <a:t>Mala estimación de tiempo y tamaño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MEJS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Existe</a:t>
                      </a:r>
                      <a:r>
                        <a:rPr lang="es-MX" baseline="0" dirty="0" smtClean="0"/>
                        <a:t> una subestimación del 66% en tiempo</a:t>
                      </a:r>
                      <a:endParaRPr lang="es-ES" dirty="0"/>
                    </a:p>
                  </a:txBody>
                  <a:tcPr/>
                </a:tc>
              </a:tr>
              <a:tr h="8572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Falta de especificación de los requerimientos faltantes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Incumplimiento de las </a:t>
                      </a:r>
                      <a:r>
                        <a:rPr lang="es-MX" sz="1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hours</a:t>
                      </a: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planeadas ocasionado por mayor tiempo de mantenimiento al planeado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MEJS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Existe un atraso de 38% en el cumplimiento de </a:t>
                      </a:r>
                      <a:r>
                        <a:rPr lang="es-MX" dirty="0" err="1" smtClean="0"/>
                        <a:t>task</a:t>
                      </a:r>
                      <a:r>
                        <a:rPr lang="es-MX" dirty="0" smtClean="0"/>
                        <a:t> </a:t>
                      </a:r>
                      <a:r>
                        <a:rPr lang="es-MX" smtClean="0"/>
                        <a:t>hours</a:t>
                      </a:r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tamaño real de los requerimientos no definidos sea más grande que el estimado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 la fecha no </a:t>
                      </a:r>
                      <a:r>
                        <a:rPr lang="es-MX" smtClean="0"/>
                        <a:t>es</a:t>
                      </a:r>
                      <a:r>
                        <a:rPr lang="es-MX" baseline="0" smtClean="0"/>
                        <a:t> medible</a:t>
                      </a:r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Retrasos de entrega de los insumos de diseño gráfico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37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Estado de Calidad</a:t>
            </a:r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35" y="2388773"/>
            <a:ext cx="3979686" cy="2912436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2030150" y="1764457"/>
            <a:ext cx="128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Planeado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403648" y="5661248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56 errores en total</a:t>
            </a:r>
          </a:p>
          <a:p>
            <a:r>
              <a:rPr lang="es-MX" dirty="0" smtClean="0"/>
              <a:t>Demasiados errores eliminados hasta la etapa de pruebas</a:t>
            </a:r>
            <a:endParaRPr lang="es-E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276872"/>
            <a:ext cx="3967832" cy="287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4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043608" y="62068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Esta semana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1043608" y="349648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Semana anterior</a:t>
            </a:r>
            <a:endParaRPr lang="es-E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865813"/>
            <a:ext cx="5112568" cy="2442896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040201"/>
            <a:ext cx="4626260" cy="253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5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203848" y="54395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Defectos Inyectados</a:t>
            </a:r>
            <a:endParaRPr lang="es-ES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809892"/>
            <a:ext cx="2809404" cy="4450096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5652120" y="1052736"/>
            <a:ext cx="135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Esta semana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1115616" y="1052736"/>
            <a:ext cx="174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Semana anterior</a:t>
            </a:r>
            <a:endParaRPr lang="es-ES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476590"/>
            <a:ext cx="2776941" cy="478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69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491880" y="56793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Densidad de defectos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5884244" y="1138983"/>
            <a:ext cx="135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Esta semana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1619672" y="1129650"/>
            <a:ext cx="174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Semana anterior</a:t>
            </a:r>
            <a:endParaRPr lang="es-ES" dirty="0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66547"/>
            <a:ext cx="3240360" cy="3475459"/>
          </a:xfrm>
          <a:prstGeom prst="rect">
            <a:avLst/>
          </a:prstGeom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818156"/>
            <a:ext cx="31146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3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implementación</a:t>
            </a:r>
            <a:endParaRPr lang="es-MX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83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Martha Elvia Jiménez Salgado</a:t>
            </a:r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088477"/>
              </p:ext>
            </p:extLst>
          </p:nvPr>
        </p:nvGraphicFramePr>
        <p:xfrm>
          <a:off x="755576" y="2066061"/>
          <a:ext cx="7315200" cy="2865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97832"/>
                <a:gridCol w="5017368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>
                          <a:solidFill>
                            <a:schemeClr val="tx1"/>
                          </a:solidFill>
                        </a:rPr>
                        <a:t>Revisión de clases en </a:t>
                      </a:r>
                      <a:r>
                        <a:rPr lang="es-MX" sz="1700" dirty="0" err="1" smtClean="0">
                          <a:solidFill>
                            <a:schemeClr val="tx1"/>
                          </a:solidFill>
                        </a:rPr>
                        <a:t>subversion</a:t>
                      </a:r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>
                          <a:solidFill>
                            <a:schemeClr val="tx1"/>
                          </a:solidFill>
                        </a:rPr>
                        <a:t>Revisar que se cumplan</a:t>
                      </a:r>
                      <a:r>
                        <a:rPr lang="es-MX" sz="1700" baseline="0" dirty="0" smtClean="0">
                          <a:solidFill>
                            <a:schemeClr val="tx1"/>
                          </a:solidFill>
                        </a:rPr>
                        <a:t> con las convenciones de código, debido a que no  están documentadas las clases. Existen muchas líneas de código comentadas no utilizadas. Quitar los comentarios de consola. Verificar que su </a:t>
                      </a:r>
                      <a:r>
                        <a:rPr lang="es-MX" sz="1700" baseline="0" dirty="0" err="1" smtClean="0">
                          <a:solidFill>
                            <a:schemeClr val="tx1"/>
                          </a:solidFill>
                        </a:rPr>
                        <a:t>checklist</a:t>
                      </a:r>
                      <a:r>
                        <a:rPr lang="es-MX" sz="1700" baseline="0" dirty="0" smtClean="0">
                          <a:solidFill>
                            <a:schemeClr val="tx1"/>
                          </a:solidFill>
                        </a:rPr>
                        <a:t> de revisión contemple estos detalles.</a:t>
                      </a:r>
                      <a:endParaRPr lang="es-MX" sz="17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>
                          <a:solidFill>
                            <a:schemeClr val="tx1"/>
                          </a:solidFill>
                        </a:rPr>
                        <a:t>Definir comentarios</a:t>
                      </a:r>
                      <a:r>
                        <a:rPr lang="es-MX" sz="1700" baseline="0" dirty="0" smtClean="0">
                          <a:solidFill>
                            <a:schemeClr val="tx1"/>
                          </a:solidFill>
                        </a:rPr>
                        <a:t> de interfaces y clases en ontología </a:t>
                      </a:r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581160"/>
              </p:ext>
            </p:extLst>
          </p:nvPr>
        </p:nvGraphicFramePr>
        <p:xfrm>
          <a:off x="899592" y="5589240"/>
          <a:ext cx="7056784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28392"/>
                <a:gridCol w="3528392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LOC Planeadas (09/07/2013)</a:t>
                      </a:r>
                      <a:endParaRPr lang="es-E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LOC Actuales (09/07/2013)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20985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429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6 Rectángulo"/>
          <p:cNvSpPr/>
          <p:nvPr/>
        </p:nvSpPr>
        <p:spPr>
          <a:xfrm>
            <a:off x="755576" y="5191075"/>
            <a:ext cx="2785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  <a:defRPr/>
            </a:pPr>
            <a:r>
              <a:rPr lang="es-MX" u="sng" dirty="0" smtClean="0"/>
              <a:t>Reporte de líneas de código</a:t>
            </a:r>
            <a:endParaRPr lang="es-MX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Support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Martha Elvia Jiménez Salgado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6381"/>
              </p:ext>
            </p:extLst>
          </p:nvPr>
        </p:nvGraphicFramePr>
        <p:xfrm>
          <a:off x="762000" y="2133600"/>
          <a:ext cx="7315200" cy="1051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endParaRPr lang="es-MX" sz="17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endParaRPr lang="es-MX" sz="17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706819"/>
              </p:ext>
            </p:extLst>
          </p:nvPr>
        </p:nvGraphicFramePr>
        <p:xfrm>
          <a:off x="755576" y="4653136"/>
          <a:ext cx="7620000" cy="1310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10000"/>
                <a:gridCol w="38100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ES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Soporte a VNC </a:t>
                      </a:r>
                      <a:endParaRPr lang="es-MX" sz="1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baseline="0" dirty="0" smtClean="0"/>
                        <a:t> Siguió quedando pendiente esta tarea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No se ha conseguido</a:t>
                      </a:r>
                      <a:r>
                        <a:rPr lang="es-MX" sz="1700" baseline="0" dirty="0" smtClean="0"/>
                        <a:t> monitor, teclado y mouse para el servidor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baseline="0" dirty="0" smtClean="0"/>
                        <a:t>El líder esta a cargo del servidor y sus reinicios.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6 Rectángulo"/>
          <p:cNvSpPr/>
          <p:nvPr/>
        </p:nvSpPr>
        <p:spPr>
          <a:xfrm>
            <a:off x="683568" y="4149080"/>
            <a:ext cx="2051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  <a:defRPr/>
            </a:pPr>
            <a:r>
              <a:rPr lang="es-MX" u="sng" dirty="0"/>
              <a:t>Pendientes /Atrasos</a:t>
            </a:r>
          </a:p>
        </p:txBody>
      </p:sp>
    </p:spTree>
    <p:extLst>
      <p:ext uri="{BB962C8B-B14F-4D97-AF65-F5344CB8AC3E}">
        <p14:creationId xmlns:p14="http://schemas.microsoft.com/office/powerpoint/2010/main" val="40585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50838"/>
            <a:ext cx="8229600" cy="63976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err="1" smtClean="0"/>
              <a:t>Quality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1066800"/>
            <a:ext cx="8534400" cy="1143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s-MX" sz="2400" dirty="0" smtClean="0"/>
              <a:t>Responsable: José Jiménez</a:t>
            </a:r>
          </a:p>
          <a:p>
            <a:pPr>
              <a:buFont typeface="Arial" pitchFamily="34" charset="0"/>
              <a:buNone/>
            </a:pPr>
            <a:endParaRPr lang="es-MX" sz="1100" dirty="0" smtClean="0"/>
          </a:p>
          <a:p>
            <a:pPr>
              <a:buFont typeface="Arial" pitchFamily="34" charset="0"/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Font typeface="Arial" pitchFamily="34" charset="0"/>
              <a:buNone/>
            </a:pPr>
            <a:endParaRPr lang="es-MX" sz="2000" u="sng" dirty="0" smtClean="0"/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42346"/>
              </p:ext>
            </p:extLst>
          </p:nvPr>
        </p:nvGraphicFramePr>
        <p:xfrm>
          <a:off x="755576" y="2364572"/>
          <a:ext cx="7315200" cy="147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70040"/>
                <a:gridCol w="314516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Presentación del estado de calidad en la junta semanal.</a:t>
                      </a:r>
                      <a:endParaRPr lang="es-MX" sz="17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Se revisaron</a:t>
                      </a:r>
                      <a:r>
                        <a:rPr lang="es-MX" sz="1700" baseline="0" dirty="0" smtClean="0"/>
                        <a:t> los datos generados por los miembros del equipo durante la ejecución de las tareas.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472514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53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Planning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Martha Elvia Jiménez Salgado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12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823429"/>
              </p:ext>
            </p:extLst>
          </p:nvPr>
        </p:nvGraphicFramePr>
        <p:xfrm>
          <a:off x="762000" y="2133600"/>
          <a:ext cx="7315200" cy="121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26024"/>
                <a:gridCol w="3289176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Consolidado de las tareas</a:t>
                      </a:r>
                      <a:r>
                        <a:rPr lang="es-MX" sz="1700" baseline="0" dirty="0" smtClean="0"/>
                        <a:t> de los miembros de trabajo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Se realizará a inicio de semana el</a:t>
                      </a:r>
                      <a:r>
                        <a:rPr lang="es-MX" sz="1700" baseline="0" dirty="0" smtClean="0"/>
                        <a:t> consolidado de las tareas de todos los miembros de trabajo</a:t>
                      </a:r>
                      <a:endParaRPr lang="es-MX" sz="17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45385" y="4845496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Process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José Jiménez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1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718563"/>
              </p:ext>
            </p:extLst>
          </p:nvPr>
        </p:nvGraphicFramePr>
        <p:xfrm>
          <a:off x="755576" y="2348880"/>
          <a:ext cx="7315200" cy="2087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14056"/>
                <a:gridCol w="3001144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Revisión de la ejecución del proceso de desarrollo de código por</a:t>
                      </a:r>
                      <a:r>
                        <a:rPr lang="es-MX" sz="1700" baseline="0" dirty="0" smtClean="0"/>
                        <a:t> parte de cada uno de los miembros de trabajo.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es-MX" sz="1700" kern="1200" noProof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odificación</a:t>
                      </a:r>
                      <a:r>
                        <a:rPr lang="es-MX" sz="17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del Proceso de Desarrollo de Ontologías, en base a las necesidades detectadas previamente.</a:t>
                      </a:r>
                      <a:endParaRPr lang="es-MX" sz="1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Falta actualizar en </a:t>
                      </a:r>
                      <a:r>
                        <a:rPr lang="es-MX" sz="1700" dirty="0" err="1" smtClean="0"/>
                        <a:t>Subversion</a:t>
                      </a:r>
                      <a:r>
                        <a:rPr lang="es-MX" sz="1700" dirty="0" smtClean="0"/>
                        <a:t> (por la falla de energía eléctrica</a:t>
                      </a:r>
                      <a:r>
                        <a:rPr lang="es-MX" sz="1700" baseline="0" dirty="0" smtClean="0"/>
                        <a:t> del lunes 08/07/13</a:t>
                      </a:r>
                      <a:r>
                        <a:rPr lang="es-MX" sz="1700" dirty="0" smtClean="0"/>
                        <a:t>)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279202" y="447827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8927" y="501167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159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Interfaz con el usuario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48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Carlos Ramos Incháustegui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48797"/>
              </p:ext>
            </p:extLst>
          </p:nvPr>
        </p:nvGraphicFramePr>
        <p:xfrm>
          <a:off x="762000" y="2060848"/>
          <a:ext cx="7315200" cy="960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Tareas ejecutadas en la semana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Periodicidad</a:t>
                      </a:r>
                    </a:p>
                    <a:p>
                      <a:endParaRPr lang="es-MX" sz="1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El bloqueo y desbloqueo de medición  lo estamos proponiendo manual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859453"/>
              </p:ext>
            </p:extLst>
          </p:nvPr>
        </p:nvGraphicFramePr>
        <p:xfrm>
          <a:off x="785192" y="3664064"/>
          <a:ext cx="7315200" cy="2606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 pendientes</a:t>
                      </a:r>
                      <a:r>
                        <a:rPr lang="es-MX" sz="1700" baseline="0" dirty="0" smtClean="0"/>
                        <a:t> y atrasos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Sesión semanal de aclaración</a:t>
                      </a:r>
                      <a:r>
                        <a:rPr lang="es-MX" sz="1700" baseline="0" dirty="0" smtClean="0"/>
                        <a:t> de dudas con el cliente</a:t>
                      </a:r>
                      <a:endParaRPr lang="es-MX" sz="1700" dirty="0" smtClean="0"/>
                    </a:p>
                    <a:p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Miércoles 3 de julio,</a:t>
                      </a:r>
                      <a:r>
                        <a:rPr lang="es-MX" sz="1700" baseline="0" dirty="0" smtClean="0"/>
                        <a:t> preparen por escrito las dudas.</a:t>
                      </a:r>
                    </a:p>
                    <a:p>
                      <a:r>
                        <a:rPr lang="es-MX" sz="1700" baseline="0" dirty="0" smtClean="0"/>
                        <a:t>De los punto a tratar están: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s-MX" sz="1700" baseline="0" dirty="0" smtClean="0"/>
                        <a:t>Tabla de datos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s-MX" sz="1700" dirty="0" smtClean="0"/>
                        <a:t>Revisar</a:t>
                      </a:r>
                      <a:r>
                        <a:rPr lang="es-MX" sz="1700" baseline="0" dirty="0" smtClean="0"/>
                        <a:t> el bloqueo de periodicidades (no automático)</a:t>
                      </a:r>
                      <a:endParaRPr lang="es-MX" sz="17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s-MX" sz="1700" dirty="0" smtClean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Look &amp; </a:t>
                      </a:r>
                      <a:r>
                        <a:rPr lang="es-MX" sz="1700" dirty="0" err="1" smtClean="0"/>
                        <a:t>feel</a:t>
                      </a:r>
                      <a:r>
                        <a:rPr lang="es-MX" sz="1700" dirty="0" smtClean="0"/>
                        <a:t> de estados y períodos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Respetar el</a:t>
                      </a:r>
                      <a:r>
                        <a:rPr lang="es-MX" sz="1700" baseline="0" dirty="0" smtClean="0"/>
                        <a:t> look &amp; </a:t>
                      </a:r>
                      <a:r>
                        <a:rPr lang="es-MX" sz="1700" baseline="0" dirty="0" err="1" smtClean="0"/>
                        <a:t>feel</a:t>
                      </a:r>
                      <a:r>
                        <a:rPr lang="es-MX" sz="1700" baseline="0" dirty="0" smtClean="0"/>
                        <a:t> de SWB</a:t>
                      </a:r>
                      <a:endParaRPr lang="es-MX" sz="17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60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3259</TotalTime>
  <Words>1458</Words>
  <Application>Microsoft Office PowerPoint</Application>
  <PresentationFormat>Presentación en pantalla (4:3)</PresentationFormat>
  <Paragraphs>441</Paragraphs>
  <Slides>36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7" baseType="lpstr">
      <vt:lpstr>Tema de Office</vt:lpstr>
      <vt:lpstr>SWBStrategy Reporte Semanal de Avance</vt:lpstr>
      <vt:lpstr>Reporte de Roles</vt:lpstr>
      <vt:lpstr>Administrador de Diseño</vt:lpstr>
      <vt:lpstr>Administrador de implementación</vt:lpstr>
      <vt:lpstr>Support Manager</vt:lpstr>
      <vt:lpstr>Presentación de PowerPoint</vt:lpstr>
      <vt:lpstr>Planning Manager</vt:lpstr>
      <vt:lpstr>Process Manager</vt:lpstr>
      <vt:lpstr>Administrador de Interfaz con el usuario</vt:lpstr>
      <vt:lpstr>Administrador pruebas</vt:lpstr>
      <vt:lpstr>Reportes Individuales de Status</vt:lpstr>
      <vt:lpstr>Carlos Ramos Incháustegui</vt:lpstr>
      <vt:lpstr>Carlos Ramos Incháustegui</vt:lpstr>
      <vt:lpstr>Carlos Ramos Incháustegui</vt:lpstr>
      <vt:lpstr>Tareas de la próxima semana</vt:lpstr>
      <vt:lpstr>José Jiménez</vt:lpstr>
      <vt:lpstr>José Jiménez</vt:lpstr>
      <vt:lpstr>José Jiménez</vt:lpstr>
      <vt:lpstr>Productos Terminados este ciclo</vt:lpstr>
      <vt:lpstr>Productos de la próxima semana</vt:lpstr>
      <vt:lpstr>Martha Elvia Jiménez Salgado</vt:lpstr>
      <vt:lpstr>Martha Elvia Jiménez Salgado</vt:lpstr>
      <vt:lpstr>Martha Elvia Jiménez Salgado</vt:lpstr>
      <vt:lpstr>Productos de la próxima semana</vt:lpstr>
      <vt:lpstr>Productos Terminados</vt:lpstr>
      <vt:lpstr>Status del Equipo</vt:lpstr>
      <vt:lpstr>SWBStrategy</vt:lpstr>
      <vt:lpstr>Presentación de PowerPoint</vt:lpstr>
      <vt:lpstr>Fechas Planeadas, Reales y Pronosticadas</vt:lpstr>
      <vt:lpstr>Subestimación del proyecto</vt:lpstr>
      <vt:lpstr>Reporte de Metas y Riesgos</vt:lpstr>
      <vt:lpstr>Reporte de Metas y Riesgos</vt:lpstr>
      <vt:lpstr>Estado de Calidad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ROLES</dc:title>
  <dc:creator>Dahaliz</dc:creator>
  <cp:lastModifiedBy>Martha Elvia Jiménez Salgado</cp:lastModifiedBy>
  <cp:revision>224</cp:revision>
  <dcterms:created xsi:type="dcterms:W3CDTF">2012-07-16T20:20:17Z</dcterms:created>
  <dcterms:modified xsi:type="dcterms:W3CDTF">2013-07-09T22:36:35Z</dcterms:modified>
</cp:coreProperties>
</file>