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02" r:id="rId3"/>
    <p:sldId id="394" r:id="rId4"/>
    <p:sldId id="258" r:id="rId5"/>
    <p:sldId id="300" r:id="rId6"/>
    <p:sldId id="395" r:id="rId7"/>
    <p:sldId id="260" r:id="rId8"/>
    <p:sldId id="396" r:id="rId9"/>
    <p:sldId id="405" r:id="rId10"/>
    <p:sldId id="406" r:id="rId11"/>
    <p:sldId id="271" r:id="rId12"/>
    <p:sldId id="407" r:id="rId13"/>
    <p:sldId id="408" r:id="rId14"/>
    <p:sldId id="409" r:id="rId15"/>
    <p:sldId id="410" r:id="rId16"/>
    <p:sldId id="397" r:id="rId17"/>
    <p:sldId id="398" r:id="rId18"/>
    <p:sldId id="399" r:id="rId19"/>
    <p:sldId id="400" r:id="rId20"/>
    <p:sldId id="318" r:id="rId21"/>
    <p:sldId id="278" r:id="rId22"/>
    <p:sldId id="295" r:id="rId23"/>
    <p:sldId id="296" r:id="rId24"/>
    <p:sldId id="360" r:id="rId25"/>
    <p:sldId id="272" r:id="rId26"/>
    <p:sldId id="273" r:id="rId27"/>
    <p:sldId id="274" r:id="rId28"/>
    <p:sldId id="368" r:id="rId29"/>
    <p:sldId id="369" r:id="rId30"/>
    <p:sldId id="340" r:id="rId31"/>
    <p:sldId id="342" r:id="rId32"/>
    <p:sldId id="401" r:id="rId33"/>
    <p:sldId id="402" r:id="rId34"/>
    <p:sldId id="403" r:id="rId35"/>
    <p:sldId id="404" r:id="rId3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94660"/>
  </p:normalViewPr>
  <p:slideViewPr>
    <p:cSldViewPr>
      <p:cViewPr>
        <p:scale>
          <a:sx n="80" d="100"/>
          <a:sy n="80" d="100"/>
        </p:scale>
        <p:origin x="-778" y="5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B8E7-EF7C-4FF9-94A8-6647B2DEB0AF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5562-D7A4-4D6E-8E6A-E67C2156931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21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14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15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35562-D7A4-4D6E-8E6A-E67C21569317}" type="slidenum">
              <a:rPr lang="es-MX" smtClean="0"/>
              <a:pPr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89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SWBStrategy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Reporte Semanal de Avance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15 / 07 / 2013</a:t>
            </a:r>
            <a:endParaRPr lang="es-MX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pruebas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4899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</p:txBody>
      </p:sp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365096"/>
              </p:ext>
            </p:extLst>
          </p:nvPr>
        </p:nvGraphicFramePr>
        <p:xfrm>
          <a:off x="743123" y="1700808"/>
          <a:ext cx="7315200" cy="4617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 pendientes</a:t>
                      </a:r>
                      <a:r>
                        <a:rPr lang="es-MX" sz="1700" baseline="0" dirty="0" smtClean="0"/>
                        <a:t> y atrasos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Pruebas integrales</a:t>
                      </a:r>
                      <a:endParaRPr lang="es-MX" sz="16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Objetivos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Indicadores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dirty="0" smtClean="0"/>
                        <a:t>Asignación coherente</a:t>
                      </a:r>
                      <a:r>
                        <a:rPr lang="es-MX" sz="1600" baseline="0" dirty="0" smtClean="0"/>
                        <a:t> de períodos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Asignación coherente de periodicidad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Asignación coherente de estados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MX" sz="1600" baseline="0" dirty="0" smtClean="0"/>
                        <a:t>Pruebas unitarias para: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MX" sz="1600" baseline="0" dirty="0" smtClean="0"/>
                        <a:t>Asignar periodicidad a elementos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s-MX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Revisar resultados de pruebas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s-MX" sz="1600" baseline="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Revisar resultados de pruebas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s-MX" sz="16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40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Reportes Individuales de Status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0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pic>
        <p:nvPicPr>
          <p:cNvPr id="1026" name="Picture 2" descr="http://localhost:2468/reports/pngCache?id=261794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40768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1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77854"/>
              </p:ext>
            </p:extLst>
          </p:nvPr>
        </p:nvGraphicFramePr>
        <p:xfrm>
          <a:off x="1219200" y="4110608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(15/07/2013)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32%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(08/07/2013)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452378"/>
              </p:ext>
            </p:extLst>
          </p:nvPr>
        </p:nvGraphicFramePr>
        <p:xfrm>
          <a:off x="1223250" y="5745192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17/11/2013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22/06/2014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124744"/>
            <a:ext cx="86010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10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Trabajos de mantenimiento.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429000"/>
            <a:ext cx="83645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</a:t>
            </a:r>
            <a:r>
              <a:rPr lang="es-MX" sz="2400" b="1" dirty="0" smtClean="0"/>
              <a:t>corrección</a:t>
            </a:r>
            <a:r>
              <a:rPr lang="es-MX" sz="24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25 TH hasta el 19 de agosto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30 TH hasta el 04 de noviembre</a:t>
            </a:r>
          </a:p>
          <a:p>
            <a:endParaRPr lang="es-MX" sz="2400" dirty="0" smtClean="0"/>
          </a:p>
          <a:p>
            <a:r>
              <a:rPr lang="es-MX" sz="2400" dirty="0" smtClean="0"/>
              <a:t>Fecha </a:t>
            </a:r>
            <a:r>
              <a:rPr lang="es-MX" sz="2400" dirty="0"/>
              <a:t>Estimada de recuperación</a:t>
            </a:r>
            <a:r>
              <a:rPr lang="es-MX" sz="2400" dirty="0" smtClean="0"/>
              <a:t>: 04 de noviembre de 2013.</a:t>
            </a:r>
          </a:p>
        </p:txBody>
      </p:sp>
    </p:spTree>
    <p:extLst>
      <p:ext uri="{BB962C8B-B14F-4D97-AF65-F5344CB8AC3E}">
        <p14:creationId xmlns:p14="http://schemas.microsoft.com/office/powerpoint/2010/main" val="12380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439190"/>
            <a:ext cx="8229600" cy="7098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330458"/>
              </p:ext>
            </p:extLst>
          </p:nvPr>
        </p:nvGraphicFramePr>
        <p:xfrm>
          <a:off x="457200" y="4404712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Administración de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 de criterios de semaforización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>
          <a:xfrm>
            <a:off x="609600" y="47667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Tareas de la semana anterior</a:t>
            </a:r>
            <a:endParaRPr lang="es-MX" dirty="0"/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635530"/>
              </p:ext>
            </p:extLst>
          </p:nvPr>
        </p:nvGraphicFramePr>
        <p:xfrm>
          <a:off x="609600" y="1268760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87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58148"/>
            <a:ext cx="7442150" cy="469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3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MX" sz="4000" dirty="0" smtClean="0"/>
              <a:t>José Jiménez</a:t>
            </a:r>
            <a:endParaRPr lang="es-MX" sz="4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3212976"/>
            <a:ext cx="8229600" cy="5040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MX" sz="2800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147487"/>
              </p:ext>
            </p:extLst>
          </p:nvPr>
        </p:nvGraphicFramePr>
        <p:xfrm>
          <a:off x="1187624" y="378904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(14/07/2013)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74.26%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31.57%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(07/07/2013)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78.85%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39.15%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88057"/>
              </p:ext>
            </p:extLst>
          </p:nvPr>
        </p:nvGraphicFramePr>
        <p:xfrm>
          <a:off x="1187625" y="5445224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13/12/2013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20/10/2014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464562"/>
              </p:ext>
            </p:extLst>
          </p:nvPr>
        </p:nvGraphicFramePr>
        <p:xfrm>
          <a:off x="539552" y="980728"/>
          <a:ext cx="8229600" cy="2066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182880"/>
                <a:gridCol w="731520"/>
                <a:gridCol w="731520"/>
                <a:gridCol w="731520"/>
                <a:gridCol w="731520"/>
                <a:gridCol w="731520"/>
              </a:tblGrid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24:00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16:51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07:09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5.19%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1.89%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3.30%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A la Fecha (17/06/13)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124:00:00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77:40:00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0.63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39:09:00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31.57%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26.50%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6.82%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0.26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19.68%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74.26%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20:40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12:57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0.63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07:43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4.41%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1.14%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0.26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3.27%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31:53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67:49:00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2.13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4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err="1" smtClean="0"/>
              <a:t>Replaneación</a:t>
            </a:r>
            <a:r>
              <a:rPr lang="es-MX" sz="2400" dirty="0" smtClean="0"/>
              <a:t> de las tareas asignadas. Cambio en los EV de las tareas terminadas este ciclo.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Tiempo subestimado para las actividades realizadas.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76422" y="3789040"/>
            <a:ext cx="8364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Cambiando a 30 </a:t>
            </a:r>
            <a:r>
              <a:rPr lang="es-MX" sz="2400" dirty="0" err="1" smtClean="0"/>
              <a:t>task</a:t>
            </a:r>
            <a:r>
              <a:rPr lang="es-MX" sz="2400" dirty="0"/>
              <a:t> </a:t>
            </a:r>
            <a:r>
              <a:rPr lang="es-MX" sz="2400" dirty="0" err="1" smtClean="0"/>
              <a:t>Hrs</a:t>
            </a:r>
            <a:r>
              <a:rPr lang="es-MX" sz="2400" dirty="0" smtClean="0"/>
              <a:t>. a la semana, hasta el 28 de octubre.</a:t>
            </a:r>
          </a:p>
          <a:p>
            <a:endParaRPr lang="es-MX" sz="2400" dirty="0" smtClean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29/10/2013.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9566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Productos Terminados este ciclo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415452"/>
              </p:ext>
            </p:extLst>
          </p:nvPr>
        </p:nvGraphicFramePr>
        <p:xfrm>
          <a:off x="467544" y="1484784"/>
          <a:ext cx="8157592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Prototipo de vistas resumen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>
          <a:xfrm>
            <a:off x="457200" y="2780928"/>
            <a:ext cx="8229600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 smtClean="0"/>
              <a:t>Productos de la próxima semana</a:t>
            </a:r>
            <a:endParaRPr lang="es-MX" sz="4000" dirty="0"/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271204"/>
              </p:ext>
            </p:extLst>
          </p:nvPr>
        </p:nvGraphicFramePr>
        <p:xfrm>
          <a:off x="457200" y="3789040"/>
          <a:ext cx="8157592" cy="161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82752"/>
                <a:gridCol w="44748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resumen -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Objetivos – Vista resumen –Presentación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detalle –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Es posible tener que desarrollar primero un prototipo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Casos de prueba integrales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51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Reporte de Roles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Martha Elvia Jiménez Salgado</a:t>
            </a:r>
            <a:endParaRPr lang="es-ES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80" y="1733391"/>
            <a:ext cx="6263640" cy="4259580"/>
          </a:xfrm>
        </p:spPr>
      </p:pic>
    </p:spTree>
    <p:extLst>
      <p:ext uri="{BB962C8B-B14F-4D97-AF65-F5344CB8AC3E}">
        <p14:creationId xmlns:p14="http://schemas.microsoft.com/office/powerpoint/2010/main" val="41083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436204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59814"/>
              </p:ext>
            </p:extLst>
          </p:nvPr>
        </p:nvGraphicFramePr>
        <p:xfrm>
          <a:off x="1187624" y="4005064"/>
          <a:ext cx="6705600" cy="1478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259224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(15/07/2013)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(01/07/2013)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800598"/>
              </p:ext>
            </p:extLst>
          </p:nvPr>
        </p:nvGraphicFramePr>
        <p:xfrm>
          <a:off x="1187624" y="5733256"/>
          <a:ext cx="6840762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0254"/>
                <a:gridCol w="2280254"/>
                <a:gridCol w="2280254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Fecha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dirty="0" smtClean="0"/>
                        <a:t>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Actual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17/11/2013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14/12/2013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19/08/2014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261525"/>
              </p:ext>
            </p:extLst>
          </p:nvPr>
        </p:nvGraphicFramePr>
        <p:xfrm>
          <a:off x="971600" y="1412776"/>
          <a:ext cx="7128790" cy="201622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1848"/>
                <a:gridCol w="689463"/>
                <a:gridCol w="689463"/>
                <a:gridCol w="806542"/>
                <a:gridCol w="637428"/>
                <a:gridCol w="624420"/>
                <a:gridCol w="806542"/>
                <a:gridCol w="806542"/>
                <a:gridCol w="806542"/>
              </a:tblGrid>
              <a:tr h="201622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 - 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Actual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162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12:57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7:03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4.37%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0.73%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0.17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3.64%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A la Fecha (through 16/06/13)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112:00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72:30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39:30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24.4%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7.28%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17.12%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18:40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12:05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6:35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4.06%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1.21%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2.85%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33:21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56:13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1.69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-22:52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8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No se dedico el tiempo completo el día lunes debido a la falta de luz.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No se administro adecuadamente el tiempo.</a:t>
            </a:r>
          </a:p>
          <a:p>
            <a:pPr marL="342900" indent="-342900">
              <a:buFont typeface="Arial" pitchFamily="34" charset="0"/>
              <a:buChar char="•"/>
            </a:pPr>
            <a:endParaRPr lang="es-MX" sz="2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973056"/>
            <a:ext cx="83645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Administrar el tiempo para lograr las 4hrs diarias, además de horas adicionales.</a:t>
            </a:r>
          </a:p>
          <a:p>
            <a:endParaRPr lang="es-MX" sz="2400" dirty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</a:t>
            </a:r>
            <a:r>
              <a:rPr lang="es-MX" sz="2400" dirty="0"/>
              <a:t>Con 10 </a:t>
            </a:r>
            <a:r>
              <a:rPr lang="es-MX" sz="2400" dirty="0" err="1"/>
              <a:t>hrs</a:t>
            </a:r>
            <a:r>
              <a:rPr lang="es-MX" sz="2400" dirty="0"/>
              <a:t> adicionales hasta el 30 de septiembre</a:t>
            </a:r>
          </a:p>
        </p:txBody>
      </p:sp>
    </p:spTree>
    <p:extLst>
      <p:ext uri="{BB962C8B-B14F-4D97-AF65-F5344CB8AC3E}">
        <p14:creationId xmlns:p14="http://schemas.microsoft.com/office/powerpoint/2010/main" val="16380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Productos de la próxima semana</a:t>
            </a:r>
            <a:endParaRPr lang="es-MX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40580"/>
              </p:ext>
            </p:extLst>
          </p:nvPr>
        </p:nvGraphicFramePr>
        <p:xfrm>
          <a:off x="1524000" y="1397000"/>
          <a:ext cx="679241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92416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Terminar Mapa Estratégico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Inicio del productor de</a:t>
                      </a:r>
                      <a:r>
                        <a:rPr lang="es-ES" baseline="0" dirty="0" smtClean="0">
                          <a:effectLst/>
                        </a:rPr>
                        <a:t> </a:t>
                      </a:r>
                      <a:r>
                        <a:rPr lang="es-ES" dirty="0" smtClean="0">
                          <a:effectLst/>
                        </a:rPr>
                        <a:t>Indicadores/Casos de prueba integrales</a:t>
                      </a:r>
                      <a:endParaRPr lang="es-E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Productos Terminados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19947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9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Status del Equipo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SWBStrategy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03019"/>
            <a:ext cx="7640204" cy="513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>
                <a:solidFill>
                  <a:prstClr val="black"/>
                </a:solidFill>
              </a:rPr>
              <a:t>SWBStrategy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436204"/>
            <a:ext cx="82296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-MX" dirty="0" smtClean="0">
                <a:solidFill>
                  <a:prstClr val="black"/>
                </a:solidFill>
              </a:rPr>
              <a:t>Status Ciclo: </a:t>
            </a:r>
            <a:r>
              <a:rPr lang="es-MX" dirty="0">
                <a:solidFill>
                  <a:prstClr val="black"/>
                </a:solidFill>
              </a:rPr>
              <a:t>A</a:t>
            </a:r>
            <a:r>
              <a:rPr lang="es-MX" dirty="0" smtClean="0">
                <a:solidFill>
                  <a:prstClr val="black"/>
                </a:solidFill>
              </a:rPr>
              <a:t>trasado</a:t>
            </a:r>
            <a:endParaRPr lang="es-MX" dirty="0">
              <a:solidFill>
                <a:prstClr val="black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89596"/>
              </p:ext>
            </p:extLst>
          </p:nvPr>
        </p:nvGraphicFramePr>
        <p:xfrm>
          <a:off x="1219200" y="396240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894080"/>
                <a:gridCol w="1862666"/>
                <a:gridCol w="819574"/>
                <a:gridCol w="894080"/>
                <a:gridCol w="1639146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(15/07/2013)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u="none" dirty="0" smtClean="0"/>
                        <a:t>37%</a:t>
                      </a:r>
                      <a:endParaRPr lang="es-MX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(09/07/2013)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18836"/>
              </p:ext>
            </p:extLst>
          </p:nvPr>
        </p:nvGraphicFramePr>
        <p:xfrm>
          <a:off x="5436096" y="1786655"/>
          <a:ext cx="2664296" cy="149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09"/>
                <a:gridCol w="1542487"/>
              </a:tblGrid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(Hrs</a:t>
                      </a:r>
                      <a:r>
                        <a:rPr lang="es-MX" sz="1000" baseline="0" dirty="0" smtClean="0"/>
                        <a:t> </a:t>
                      </a:r>
                      <a:r>
                        <a:rPr lang="es-MX" sz="1000" baseline="0" dirty="0" err="1" smtClean="0"/>
                        <a:t>Dir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</a:t>
                      </a:r>
                      <a:r>
                        <a:rPr lang="es-MX" sz="1000" dirty="0" err="1" smtClean="0"/>
                        <a:t>Earned</a:t>
                      </a:r>
                      <a:r>
                        <a:rPr lang="es-MX" sz="1000" dirty="0" smtClean="0"/>
                        <a:t> </a:t>
                      </a:r>
                      <a:r>
                        <a:rPr lang="es-MX" sz="1000" dirty="0" err="1" smtClean="0"/>
                        <a:t>value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</a:tr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22.12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4.12%</a:t>
                      </a:r>
                      <a:endParaRPr lang="es-MX" sz="1000" dirty="0"/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113.05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14.83%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18.51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2.47%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-70.19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4" y="5733256"/>
            <a:ext cx="8460432" cy="417995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808"/>
            <a:ext cx="475488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Fechas Planeadas, Reales y </a:t>
            </a:r>
            <a:r>
              <a:rPr lang="es-MX" dirty="0"/>
              <a:t>P</a:t>
            </a:r>
            <a:r>
              <a:rPr lang="es-MX" dirty="0" smtClean="0"/>
              <a:t>ronosticadas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354671"/>
              </p:ext>
            </p:extLst>
          </p:nvPr>
        </p:nvGraphicFramePr>
        <p:xfrm>
          <a:off x="1475656" y="1916832"/>
          <a:ext cx="6096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Baseline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Plan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Pronóstico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Replaneada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Optimizado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03/11/2013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15/12/2013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20/10/2014</a:t>
                      </a:r>
                      <a:endParaRPr lang="es-E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01/01/2014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21/08/2014</a:t>
                      </a:r>
                      <a:endParaRPr lang="es-E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2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Subestimación del proyecto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966225"/>
              </p:ext>
            </p:extLst>
          </p:nvPr>
        </p:nvGraphicFramePr>
        <p:xfrm>
          <a:off x="1524000" y="1397000"/>
          <a:ext cx="6096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Team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member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 promedio por semana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Defase</a:t>
                      </a:r>
                      <a:r>
                        <a:rPr lang="es-MX" dirty="0" smtClean="0"/>
                        <a:t> en semanas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6.48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17/06/2014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20/10/2014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12.05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19/08/2014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Total semanas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121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867706"/>
              </p:ext>
            </p:extLst>
          </p:nvPr>
        </p:nvGraphicFramePr>
        <p:xfrm>
          <a:off x="1547664" y="3933056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Semanas</a:t>
                      </a:r>
                      <a:r>
                        <a:rPr lang="es-MX" baseline="0" dirty="0" smtClean="0"/>
                        <a:t> Restantes para final proyecto planeado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16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Recursos</a:t>
                      </a:r>
                      <a:r>
                        <a:rPr lang="es-MX" baseline="0" dirty="0" smtClean="0"/>
                        <a:t> adicionales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7.56 </a:t>
                      </a:r>
                      <a:endParaRPr lang="es-E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68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Diseño</a:t>
            </a:r>
            <a:endParaRPr lang="es-MX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83489" y="39448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244111"/>
              </p:ext>
            </p:extLst>
          </p:nvPr>
        </p:nvGraphicFramePr>
        <p:xfrm>
          <a:off x="762000" y="2362200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6144"/>
                <a:gridCol w="220905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Recopilación de información para componer el estándar de diseño del equipo.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83489" y="44782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89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71515"/>
              </p:ext>
            </p:extLst>
          </p:nvPr>
        </p:nvGraphicFramePr>
        <p:xfrm>
          <a:off x="611560" y="1268760"/>
          <a:ext cx="8208912" cy="5477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  <a:gridCol w="648072"/>
                <a:gridCol w="3960440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METAS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968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dirty="0" smtClean="0">
                          <a:effectLst/>
                        </a:rPr>
                        <a:t>Completar las funcionalidades proporcionadas por el cliente en su documento</a:t>
                      </a:r>
                      <a:endParaRPr lang="es-MX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CIRI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r>
                        <a:rPr lang="es-MX" sz="1600" u="none" strike="noStrike" dirty="0" smtClean="0">
                          <a:effectLst/>
                        </a:rPr>
                        <a:t>Terminar el primer ciclo del proyecto en octubre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u="none" strike="noStrike" dirty="0" smtClean="0">
                          <a:effectLst/>
                        </a:rPr>
                        <a:t>MEJS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se cumplirá la meta debido a la subestimación del 73% por lo que se propone que se incorporen 8 recursos adicionales</a:t>
                      </a:r>
                      <a:endParaRPr lang="es-E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590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dirty="0" smtClean="0">
                          <a:effectLst/>
                        </a:rPr>
                        <a:t>Proveer oportunamente la información del proyecto acordada con el administrador del proyecto</a:t>
                      </a:r>
                      <a:endParaRPr lang="es-MX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u="none" strike="noStrike" dirty="0" smtClean="0">
                          <a:effectLst/>
                        </a:rPr>
                        <a:t>CIRI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dirty="0" smtClean="0">
                          <a:effectLst/>
                        </a:rPr>
                        <a:t>Generar </a:t>
                      </a:r>
                      <a:r>
                        <a:rPr lang="es-MX" sz="1600" u="none" strike="noStrike" dirty="0" err="1" smtClean="0">
                          <a:effectLst/>
                        </a:rPr>
                        <a:t>pips</a:t>
                      </a:r>
                      <a:r>
                        <a:rPr lang="es-MX" sz="1600" u="none" strike="noStrike" dirty="0" smtClean="0">
                          <a:effectLst/>
                        </a:rPr>
                        <a:t> para el proceso de desarrollo de software</a:t>
                      </a:r>
                      <a:endParaRPr lang="es-MX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u="none" strike="noStrike" dirty="0" smtClean="0">
                          <a:effectLst/>
                        </a:rPr>
                        <a:t>JRJN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Avance del 66%</a:t>
                      </a:r>
                      <a:endParaRPr lang="es-ES" sz="1600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dirty="0" smtClean="0">
                          <a:effectLst/>
                        </a:rPr>
                        <a:t>Recopilar métricas correctas de la ejecución completa de los procesos</a:t>
                      </a:r>
                      <a:endParaRPr lang="es-MX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u="none" strike="noStrike" dirty="0" smtClean="0">
                          <a:effectLst/>
                        </a:rPr>
                        <a:t>JRJN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En progreso</a:t>
                      </a:r>
                      <a:endParaRPr lang="es-ES" sz="1600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dirty="0" smtClean="0">
                          <a:effectLst/>
                        </a:rPr>
                        <a:t>Defectos mayores entregados al área de pruebas</a:t>
                      </a:r>
                      <a:endParaRPr lang="es-MX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JRJN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11036"/>
              </p:ext>
            </p:extLst>
          </p:nvPr>
        </p:nvGraphicFramePr>
        <p:xfrm>
          <a:off x="611560" y="1268760"/>
          <a:ext cx="7848872" cy="518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RIESGOS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87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dirty="0" smtClean="0">
                          <a:effectLst/>
                        </a:rPr>
                        <a:t>Las funcionalidades cubiertas son menos a las esperadas</a:t>
                      </a:r>
                      <a:endParaRPr lang="es-MX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CIRI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  <a:tr h="510933">
                <a:tc>
                  <a:txBody>
                    <a:bodyPr/>
                    <a:lstStyle/>
                    <a:p>
                      <a:r>
                        <a:rPr lang="es-MX" sz="1600" u="none" strike="noStrike" dirty="0" smtClean="0">
                          <a:effectLst/>
                        </a:rPr>
                        <a:t>Mala estimación de tiempo y tamaño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MEJS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Existe una subestimación del 73% en tiempo. Se propone que se integren dos recursos.</a:t>
                      </a:r>
                      <a:endParaRPr lang="es-E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57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Falta de especificación de los requerimientos faltantes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CIRI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Incumplimiento de las </a:t>
                      </a:r>
                      <a:r>
                        <a:rPr lang="es-MX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s-MX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r>
                        <a:rPr lang="es-MX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planeadas ocasionado por mayor tiempo de mantenimiento al planeado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MEJS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Existe un atraso de 37% en el cumplimiento de </a:t>
                      </a:r>
                      <a:r>
                        <a:rPr lang="es-MX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Se propone entregar las </a:t>
                      </a:r>
                      <a:r>
                        <a:rPr lang="es-MX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planeadas</a:t>
                      </a:r>
                      <a:endParaRPr lang="es-E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tamaño real de los requerimientos no definidos sea más grande que el 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JRJN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la fecha no es medible</a:t>
                      </a:r>
                      <a:endParaRPr lang="es-E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Retrasos de entrega de los insumos de diseño gráfico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smtClean="0"/>
                        <a:t>CIRI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3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 Calidad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23" y="2388773"/>
            <a:ext cx="3818841" cy="291243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030150" y="1764457"/>
            <a:ext cx="128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Planeado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403648" y="566124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56 errores en total</a:t>
            </a:r>
          </a:p>
          <a:p>
            <a:r>
              <a:rPr lang="es-MX" dirty="0" smtClean="0"/>
              <a:t>Demasiados errores eliminados hasta la etapa de pruebas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388773"/>
            <a:ext cx="4353904" cy="276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62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43608" y="62068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3608" y="349648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865373"/>
            <a:ext cx="4626260" cy="2533251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19535"/>
            <a:ext cx="4500377" cy="2439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34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03848" y="54395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Defectos Inyectados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5652120" y="1052736"/>
            <a:ext cx="13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115616" y="1052736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21" y="1476590"/>
            <a:ext cx="2776941" cy="4783874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05" y="1515852"/>
            <a:ext cx="30670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97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491880" y="56793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Densidad de defectos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5884244" y="1138983"/>
            <a:ext cx="13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619672" y="1129650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90622"/>
            <a:ext cx="3114675" cy="3343275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14" y="1768842"/>
            <a:ext cx="3556741" cy="338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0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implementación</a:t>
            </a:r>
            <a:endParaRPr lang="es-MX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852297"/>
              </p:ext>
            </p:extLst>
          </p:nvPr>
        </p:nvGraphicFramePr>
        <p:xfrm>
          <a:off x="755576" y="2066061"/>
          <a:ext cx="7315200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7832"/>
                <a:gridCol w="5017368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Revisión de clases en </a:t>
                      </a:r>
                      <a:r>
                        <a:rPr lang="es-MX" sz="1700" dirty="0" err="1" smtClean="0">
                          <a:solidFill>
                            <a:schemeClr val="tx1"/>
                          </a:solidFill>
                        </a:rPr>
                        <a:t>subversion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Revisar que se cumplan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con las convenciones de código, debido a que no  están documentadas las clases. Existen muchas líneas de código comentadas no utilizadas. Quitar los comentarios de consola. Verificar que su </a:t>
                      </a:r>
                      <a:r>
                        <a:rPr lang="es-MX" sz="1700" baseline="0" dirty="0" err="1" smtClean="0">
                          <a:solidFill>
                            <a:schemeClr val="tx1"/>
                          </a:solidFill>
                        </a:rPr>
                        <a:t>checklist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de revisión contemple estos detalles.</a:t>
                      </a:r>
                      <a:endParaRPr lang="es-MX" sz="17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Definir comentarios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de interfaces y clases en ontología 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Si se utilizan interfaces en la ontología que no contengan comentarios, revisar y ponerles si les hace falta.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19618"/>
              </p:ext>
            </p:extLst>
          </p:nvPr>
        </p:nvGraphicFramePr>
        <p:xfrm>
          <a:off x="899592" y="5589240"/>
          <a:ext cx="705678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28392"/>
                <a:gridCol w="3528392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LOC Planeadas (09/07/2013)</a:t>
                      </a:r>
                      <a:endParaRPr lang="es-E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LOC Actuales (09/07/2013)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20985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429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755576" y="5191075"/>
            <a:ext cx="2785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/>
            </a:pPr>
            <a:r>
              <a:rPr lang="es-MX" u="sng" dirty="0" smtClean="0"/>
              <a:t>Reporte de líneas de código</a:t>
            </a:r>
            <a:endParaRPr lang="es-MX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Support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6381"/>
              </p:ext>
            </p:extLst>
          </p:nvPr>
        </p:nvGraphicFramePr>
        <p:xfrm>
          <a:off x="762000" y="2133600"/>
          <a:ext cx="7315200" cy="1051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98014"/>
              </p:ext>
            </p:extLst>
          </p:nvPr>
        </p:nvGraphicFramePr>
        <p:xfrm>
          <a:off x="755576" y="4653136"/>
          <a:ext cx="76200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0"/>
                <a:gridCol w="38100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No se ha conseguido</a:t>
                      </a:r>
                      <a:r>
                        <a:rPr lang="es-MX" sz="1700" baseline="0" dirty="0" smtClean="0"/>
                        <a:t> monitor, teclado y mouse para el servidor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El líder esta a cargo del servidor y sus reinicios.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683568" y="4149080"/>
            <a:ext cx="205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/>
            </a:pPr>
            <a:r>
              <a:rPr lang="es-MX" u="sng" dirty="0"/>
              <a:t>Pendientes /Atrasos</a:t>
            </a:r>
          </a:p>
        </p:txBody>
      </p:sp>
    </p:spTree>
    <p:extLst>
      <p:ext uri="{BB962C8B-B14F-4D97-AF65-F5344CB8AC3E}">
        <p14:creationId xmlns:p14="http://schemas.microsoft.com/office/powerpoint/2010/main" val="40585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50838"/>
            <a:ext cx="8229600" cy="63976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Quality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1066800"/>
            <a:ext cx="853440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Font typeface="Arial" pitchFamily="34" charset="0"/>
              <a:buNone/>
            </a:pPr>
            <a:endParaRPr lang="es-MX" sz="1100" dirty="0" smtClean="0"/>
          </a:p>
          <a:p>
            <a:pPr>
              <a:buFont typeface="Arial" pitchFamily="34" charset="0"/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Font typeface="Arial" pitchFamily="34" charset="0"/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76702"/>
              </p:ext>
            </p:extLst>
          </p:nvPr>
        </p:nvGraphicFramePr>
        <p:xfrm>
          <a:off x="755576" y="2364572"/>
          <a:ext cx="73152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70040"/>
                <a:gridCol w="314516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Presentación del estado de calidad en la junta semanal.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revisaron</a:t>
                      </a:r>
                      <a:r>
                        <a:rPr lang="es-MX" sz="1700" baseline="0" dirty="0" smtClean="0"/>
                        <a:t> los datos generados por los miembros del equipo durante la ejecución de las tareas.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72514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634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Planning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823429"/>
              </p:ext>
            </p:extLst>
          </p:nvPr>
        </p:nvGraphicFramePr>
        <p:xfrm>
          <a:off x="762000" y="2133600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6024"/>
                <a:gridCol w="328917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Consolidado de las tareas</a:t>
                      </a:r>
                      <a:r>
                        <a:rPr lang="es-MX" sz="1700" baseline="0" dirty="0" smtClean="0"/>
                        <a:t> de los miembros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realizará a inicio de semana el</a:t>
                      </a:r>
                      <a:r>
                        <a:rPr lang="es-MX" sz="1700" baseline="0" dirty="0" smtClean="0"/>
                        <a:t> consolidado de las tareas de todos los miembros de trabajo</a:t>
                      </a: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45385" y="4845496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Process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033542"/>
              </p:ext>
            </p:extLst>
          </p:nvPr>
        </p:nvGraphicFramePr>
        <p:xfrm>
          <a:off x="755576" y="2348880"/>
          <a:ext cx="7315200" cy="156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14056"/>
                <a:gridCol w="3001144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Revisión</a:t>
                      </a:r>
                      <a:r>
                        <a:rPr lang="es-MX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s-MX" sz="1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PIPs</a:t>
                      </a:r>
                      <a:r>
                        <a:rPr lang="es-MX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registrados</a:t>
                      </a:r>
                      <a:r>
                        <a:rPr lang="es-MX" sz="17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MX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Revisión de la ejecución del proceso de desarrollo de código por</a:t>
                      </a:r>
                      <a:r>
                        <a:rPr lang="es-MX" sz="1700" baseline="0" dirty="0" smtClean="0"/>
                        <a:t> parte de cada uno de los miembros de trabajo.</a:t>
                      </a:r>
                      <a:endParaRPr lang="es-MX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necesita actualizar el script del proceso de desarrollo</a:t>
                      </a:r>
                      <a:r>
                        <a:rPr lang="es-MX" sz="1700" baseline="0" dirty="0" smtClean="0"/>
                        <a:t> de código.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79202" y="44782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8927" y="50116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3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Interfaz con el usuario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441522"/>
              </p:ext>
            </p:extLst>
          </p:nvPr>
        </p:nvGraphicFramePr>
        <p:xfrm>
          <a:off x="762000" y="2060848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Tareas ejecutadas en la semana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393417"/>
              </p:ext>
            </p:extLst>
          </p:nvPr>
        </p:nvGraphicFramePr>
        <p:xfrm>
          <a:off x="785192" y="3356992"/>
          <a:ext cx="7315200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 pendientes</a:t>
                      </a:r>
                      <a:r>
                        <a:rPr lang="es-MX" sz="1700" baseline="0" dirty="0" smtClean="0"/>
                        <a:t> y atrasos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El bloqueo y desbloqueo de medición  lo estamos proponiendo manual</a:t>
                      </a:r>
                    </a:p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MX" sz="1700" dirty="0" smtClean="0"/>
                        <a:t>Levantamiento</a:t>
                      </a:r>
                      <a:r>
                        <a:rPr lang="es-MX" sz="1700" baseline="0" dirty="0" smtClean="0"/>
                        <a:t> de requerimientos y a</a:t>
                      </a:r>
                      <a:r>
                        <a:rPr lang="es-MX" sz="1700" dirty="0" smtClean="0"/>
                        <a:t>nálisis</a:t>
                      </a:r>
                      <a:r>
                        <a:rPr lang="es-MX" sz="1700" baseline="0" dirty="0" smtClean="0"/>
                        <a:t> de requerimientos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Documentar las diferencias entre las pantallas de estados y períodos y considerarlas para un estándar. En la siguiente reunión se planean los cambios en los productos.</a:t>
                      </a:r>
                    </a:p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L</a:t>
                      </a:r>
                      <a:r>
                        <a:rPr lang="es-MX" sz="1700" baseline="0" dirty="0" smtClean="0"/>
                        <a:t>ook &amp; </a:t>
                      </a:r>
                      <a:r>
                        <a:rPr lang="es-MX" sz="1700" baseline="0" dirty="0" err="1" smtClean="0"/>
                        <a:t>feel</a:t>
                      </a:r>
                      <a:r>
                        <a:rPr lang="es-MX" sz="1700" baseline="0" dirty="0" smtClean="0"/>
                        <a:t> de SWB </a:t>
                      </a:r>
                      <a:r>
                        <a:rPr lang="es-MX" sz="1700" baseline="0" dirty="0" err="1" smtClean="0"/>
                        <a:t>Strategy</a:t>
                      </a: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5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3659</TotalTime>
  <Words>1423</Words>
  <Application>Microsoft Office PowerPoint</Application>
  <PresentationFormat>Presentación en pantalla (4:3)</PresentationFormat>
  <Paragraphs>428</Paragraphs>
  <Slides>35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Tema de Office</vt:lpstr>
      <vt:lpstr>SWBStrategy Reporte Semanal de Avance</vt:lpstr>
      <vt:lpstr>Reporte de Roles</vt:lpstr>
      <vt:lpstr>Administrador de Diseño</vt:lpstr>
      <vt:lpstr>Administrador de implementación</vt:lpstr>
      <vt:lpstr>Support Manager</vt:lpstr>
      <vt:lpstr>Presentación de PowerPoint</vt:lpstr>
      <vt:lpstr>Planning Manager</vt:lpstr>
      <vt:lpstr>Process Manager</vt:lpstr>
      <vt:lpstr>Administrador de Interfaz con el usuario</vt:lpstr>
      <vt:lpstr>Administrador pruebas</vt:lpstr>
      <vt:lpstr>Reportes Individuales de Status</vt:lpstr>
      <vt:lpstr>Carlos Ramos Incháustegui</vt:lpstr>
      <vt:lpstr>Carlos Ramos Incháustegui</vt:lpstr>
      <vt:lpstr>Carlos Ramos Incháustegui</vt:lpstr>
      <vt:lpstr>Tareas de la próxima semana</vt:lpstr>
      <vt:lpstr>José Jiménez</vt:lpstr>
      <vt:lpstr>José Jiménez</vt:lpstr>
      <vt:lpstr>José Jiménez</vt:lpstr>
      <vt:lpstr>Productos Terminados este ciclo</vt:lpstr>
      <vt:lpstr>Martha Elvia Jiménez Salgado</vt:lpstr>
      <vt:lpstr>Martha Elvia Jiménez Salgado</vt:lpstr>
      <vt:lpstr>Martha Elvia Jiménez Salgado</vt:lpstr>
      <vt:lpstr>Productos de la próxima semana</vt:lpstr>
      <vt:lpstr>Productos Terminados</vt:lpstr>
      <vt:lpstr>Status del Equipo</vt:lpstr>
      <vt:lpstr>SWBStrategy</vt:lpstr>
      <vt:lpstr>Presentación de PowerPoint</vt:lpstr>
      <vt:lpstr>Fechas Planeadas, Reales y Pronosticadas</vt:lpstr>
      <vt:lpstr>Subestimación del proyecto</vt:lpstr>
      <vt:lpstr>Reporte de Metas y Riesgos</vt:lpstr>
      <vt:lpstr>Reporte de Metas y Riesgos</vt:lpstr>
      <vt:lpstr>Estado de Calidad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</dc:title>
  <dc:creator>Dahaliz</dc:creator>
  <cp:lastModifiedBy>Martha Elvia Jiménez Salgado</cp:lastModifiedBy>
  <cp:revision>261</cp:revision>
  <dcterms:created xsi:type="dcterms:W3CDTF">2012-07-16T20:20:17Z</dcterms:created>
  <dcterms:modified xsi:type="dcterms:W3CDTF">2013-07-15T21:59:33Z</dcterms:modified>
</cp:coreProperties>
</file>