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02" r:id="rId3"/>
    <p:sldId id="370" r:id="rId4"/>
    <p:sldId id="258" r:id="rId5"/>
    <p:sldId id="300" r:id="rId6"/>
    <p:sldId id="371" r:id="rId7"/>
    <p:sldId id="260" r:id="rId8"/>
    <p:sldId id="372" r:id="rId9"/>
    <p:sldId id="362" r:id="rId10"/>
    <p:sldId id="363" r:id="rId11"/>
    <p:sldId id="271" r:id="rId12"/>
    <p:sldId id="364" r:id="rId13"/>
    <p:sldId id="365" r:id="rId14"/>
    <p:sldId id="366" r:id="rId15"/>
    <p:sldId id="367" r:id="rId16"/>
    <p:sldId id="373" r:id="rId17"/>
    <p:sldId id="374" r:id="rId18"/>
    <p:sldId id="375" r:id="rId19"/>
    <p:sldId id="376" r:id="rId20"/>
    <p:sldId id="377" r:id="rId21"/>
    <p:sldId id="318" r:id="rId22"/>
    <p:sldId id="278" r:id="rId23"/>
    <p:sldId id="295" r:id="rId24"/>
    <p:sldId id="296" r:id="rId25"/>
    <p:sldId id="360" r:id="rId26"/>
    <p:sldId id="272" r:id="rId27"/>
    <p:sldId id="273" r:id="rId28"/>
    <p:sldId id="274" r:id="rId29"/>
    <p:sldId id="368" r:id="rId30"/>
    <p:sldId id="369" r:id="rId31"/>
    <p:sldId id="340" r:id="rId32"/>
    <p:sldId id="342" r:id="rId33"/>
    <p:sldId id="378" r:id="rId34"/>
    <p:sldId id="379" r:id="rId35"/>
    <p:sldId id="380" r:id="rId36"/>
    <p:sldId id="381" r:id="rId3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4" autoAdjust="0"/>
    <p:restoredTop sz="94660"/>
  </p:normalViewPr>
  <p:slideViewPr>
    <p:cSldViewPr>
      <p:cViewPr>
        <p:scale>
          <a:sx n="100" d="100"/>
          <a:sy n="100" d="100"/>
        </p:scale>
        <p:origin x="-202" y="14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DB8E7-EF7C-4FF9-94A8-6647B2DEB0AF}" type="datetimeFigureOut">
              <a:rPr lang="es-MX" smtClean="0"/>
              <a:pPr/>
              <a:t>01/07/2013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35562-D7A4-4D6E-8E6A-E67C21569317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6216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9DE64-AC7B-46F2-9625-4B62CCD31BFB}" type="slidenum">
              <a:rPr lang="es-MX" smtClean="0"/>
              <a:pPr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14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9DE64-AC7B-46F2-9625-4B62CCD31BFB}" type="slidenum">
              <a:rPr lang="es-MX" smtClean="0"/>
              <a:pPr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158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35562-D7A4-4D6E-8E6A-E67C21569317}" type="slidenum">
              <a:rPr lang="es-MX" smtClean="0"/>
              <a:pPr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89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01/07/2013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01/07/2013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01/07/2013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01/07/2013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01/07/2013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01/07/2013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01/07/2013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01/07/2013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01/07/2013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01/07/2013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01/07/2013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4F07B-4100-49BA-8137-A52A753C5BE9}" type="datetimeFigureOut">
              <a:rPr lang="es-MX" smtClean="0"/>
              <a:pPr/>
              <a:t>01/07/2013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SWBStrategy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Reporte Semanal de Avance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01 / 07 / 2013</a:t>
            </a:r>
            <a:endParaRPr lang="es-MX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pruebas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Carlos Ramos Incháustegui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934697"/>
              </p:ext>
            </p:extLst>
          </p:nvPr>
        </p:nvGraphicFramePr>
        <p:xfrm>
          <a:off x="762000" y="2204864"/>
          <a:ext cx="7315200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Pruebas internas</a:t>
                      </a:r>
                      <a:r>
                        <a:rPr lang="es-MX" sz="1700" baseline="0" dirty="0" smtClean="0"/>
                        <a:t>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smtClean="0"/>
                        <a:t>Evidencias de pruebas realizadas.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baseline="0" dirty="0" smtClean="0"/>
                        <a:t>A petición del equipo llevaremos documentos de evidencias de las pruebas realizadas.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23528" y="378904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763377"/>
              </p:ext>
            </p:extLst>
          </p:nvPr>
        </p:nvGraphicFramePr>
        <p:xfrm>
          <a:off x="743123" y="4365104"/>
          <a:ext cx="7315200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Pruebas integrales</a:t>
                      </a:r>
                      <a:endParaRPr lang="es-MX" sz="1700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smtClean="0"/>
                        <a:t>Períodos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smtClean="0"/>
                        <a:t>Estados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Ninguna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3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Reportes Individuales de Status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003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203325"/>
            <a:ext cx="6602413" cy="445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293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611488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347257"/>
              </p:ext>
            </p:extLst>
          </p:nvPr>
        </p:nvGraphicFramePr>
        <p:xfrm>
          <a:off x="1219200" y="4393912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(24/06/2013)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35 %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(17/06/2013)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62%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41%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57242"/>
              </p:ext>
            </p:extLst>
          </p:nvPr>
        </p:nvGraphicFramePr>
        <p:xfrm>
          <a:off x="673100" y="1268760"/>
          <a:ext cx="77978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18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 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Horas Directas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Valor Ganado (EV)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Plan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Actual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Actual/Plan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Atraso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Plan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Actual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Actual/Plan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Atraso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Last Week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20:00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15:30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0,78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2,0%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3,11%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1,56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715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A la Fecha (through 23/06/13)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60:00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39:15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0,65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35%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10,8%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6,45%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40%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71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per Week To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20:00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13:05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0,65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3,61%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2,15%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715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Completed Tasks To Date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28:49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39:09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1,36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 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5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Trabajos de mantenimiento.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Subestimación del producto </a:t>
            </a:r>
            <a:r>
              <a:rPr lang="es-MX" sz="2400" b="1" i="1" dirty="0" smtClean="0"/>
              <a:t>Asignar estados a elementos BSC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89742" y="3429000"/>
            <a:ext cx="83645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</a:t>
            </a:r>
            <a:r>
              <a:rPr lang="es-MX" sz="2400" b="1" dirty="0" smtClean="0"/>
              <a:t>corrección</a:t>
            </a:r>
            <a:r>
              <a:rPr lang="es-MX" sz="2400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Continuar con la carga extra de </a:t>
            </a:r>
            <a:r>
              <a:rPr lang="es-MX" sz="2400" dirty="0" err="1" smtClean="0"/>
              <a:t>task</a:t>
            </a:r>
            <a:r>
              <a:rPr lang="es-MX" sz="2400" dirty="0" smtClean="0"/>
              <a:t> </a:t>
            </a:r>
            <a:r>
              <a:rPr lang="es-MX" sz="2400" dirty="0" err="1" smtClean="0"/>
              <a:t>hours</a:t>
            </a:r>
            <a:endParaRPr lang="es-MX" sz="2400" dirty="0" smtClean="0"/>
          </a:p>
          <a:p>
            <a:endParaRPr lang="es-MX" sz="2400" dirty="0" smtClean="0"/>
          </a:p>
          <a:p>
            <a:r>
              <a:rPr lang="es-MX" sz="2400" dirty="0" smtClean="0"/>
              <a:t>Fecha </a:t>
            </a:r>
            <a:r>
              <a:rPr lang="es-MX" sz="2400" dirty="0"/>
              <a:t>Estimada de recuperación</a:t>
            </a:r>
            <a:r>
              <a:rPr lang="es-MX" sz="2400" dirty="0" smtClean="0"/>
              <a:t>: 17 de julio de 2013.</a:t>
            </a:r>
          </a:p>
          <a:p>
            <a:r>
              <a:rPr lang="es-MX" sz="2400" b="1" dirty="0" smtClean="0"/>
              <a:t>Fecha plan actual de terminación: 11 de noviembre de 2014</a:t>
            </a:r>
          </a:p>
          <a:p>
            <a:r>
              <a:rPr lang="es-MX" sz="2400" b="1" dirty="0" smtClean="0"/>
              <a:t>Fecha pronosticada de terminación: 17  de mayo de 2014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83468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439190"/>
            <a:ext cx="8229600" cy="7098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Tareas de la próxima semana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066000"/>
              </p:ext>
            </p:extLst>
          </p:nvPr>
        </p:nvGraphicFramePr>
        <p:xfrm>
          <a:off x="457200" y="4404712"/>
          <a:ext cx="82296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Administración de 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No está contemplado en el plan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Recurso de criterios de semaforización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1 Título"/>
          <p:cNvSpPr txBox="1">
            <a:spLocks/>
          </p:cNvSpPr>
          <p:nvPr/>
        </p:nvSpPr>
        <p:spPr>
          <a:xfrm>
            <a:off x="609600" y="47667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Tareas de la semana anterior</a:t>
            </a:r>
            <a:endParaRPr lang="es-MX" dirty="0"/>
          </a:p>
        </p:txBody>
      </p:sp>
      <p:graphicFrame>
        <p:nvGraphicFramePr>
          <p:cNvPr id="6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7467401"/>
              </p:ext>
            </p:extLst>
          </p:nvPr>
        </p:nvGraphicFramePr>
        <p:xfrm>
          <a:off x="609600" y="1268760"/>
          <a:ext cx="82296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Asignar estados</a:t>
                      </a:r>
                      <a:r>
                        <a:rPr lang="es-MX" baseline="0" dirty="0" smtClean="0"/>
                        <a:t> a elementos BSC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38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José Jiménez</a:t>
            </a:r>
            <a:endParaRPr lang="es-MX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125656"/>
            <a:ext cx="6645547" cy="4722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96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s-MX" sz="4000" dirty="0" smtClean="0"/>
              <a:t>José Jiménez</a:t>
            </a:r>
            <a:endParaRPr lang="es-MX" sz="40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67544" y="3212976"/>
            <a:ext cx="8229600" cy="50405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MX" sz="2800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670878"/>
              </p:ext>
            </p:extLst>
          </p:nvPr>
        </p:nvGraphicFramePr>
        <p:xfrm>
          <a:off x="1187624" y="3789040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(30/06/2013)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68.27%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41.05%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(23/06/2013)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68.02%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46.7%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821493"/>
              </p:ext>
            </p:extLst>
          </p:nvPr>
        </p:nvGraphicFramePr>
        <p:xfrm>
          <a:off x="1187625" y="5445224"/>
          <a:ext cx="669674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2292653"/>
                <a:gridCol w="2202045"/>
                <a:gridCol w="2202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Planeada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Actual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Pronosticada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03/11/2013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21/11/2013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25/08/2014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897460"/>
              </p:ext>
            </p:extLst>
          </p:nvPr>
        </p:nvGraphicFramePr>
        <p:xfrm>
          <a:off x="467544" y="1052736"/>
          <a:ext cx="8229600" cy="2066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  <a:gridCol w="731520"/>
                <a:gridCol w="182880"/>
                <a:gridCol w="731520"/>
                <a:gridCol w="731520"/>
                <a:gridCol w="731520"/>
                <a:gridCol w="731520"/>
                <a:gridCol w="731520"/>
              </a:tblGrid>
              <a:tr h="192024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Horas Directas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Valor Ganado (EV)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Atraso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Atraso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Last Week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19:00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14:28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0.76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04:32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3.74%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1.13%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2.61%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A la Fecha (17/06/13)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76:00:00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44:47:00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31:13:00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41.05%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16.80%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5.33%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0.32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11.47%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68.27%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per Week To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19:00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11:12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07:48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4.20%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1.33%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0.32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2.87%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Completed Tasks To Date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23:02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43:25:00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1.88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35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err="1" smtClean="0"/>
              <a:t>Replaneación</a:t>
            </a:r>
            <a:r>
              <a:rPr lang="es-MX" sz="2400" dirty="0" smtClean="0"/>
              <a:t> de las tareas asignadas. Cambio en los EV de las tareas terminadas este ciclo.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Tiempo subestimado para las actividades realizadas.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José Jiménez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76422" y="3284984"/>
            <a:ext cx="83645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corrección</a:t>
            </a:r>
            <a:r>
              <a:rPr lang="es-MX" sz="2400" dirty="0" smtClean="0"/>
              <a:t>: Cambiando 3 semanas a  28 </a:t>
            </a:r>
            <a:r>
              <a:rPr lang="es-MX" sz="2400" dirty="0" err="1" smtClean="0"/>
              <a:t>task</a:t>
            </a:r>
            <a:r>
              <a:rPr lang="es-MX" sz="2400" dirty="0"/>
              <a:t> </a:t>
            </a:r>
            <a:r>
              <a:rPr lang="es-MX" sz="2400" dirty="0" err="1" smtClean="0"/>
              <a:t>Hrs</a:t>
            </a:r>
            <a:r>
              <a:rPr lang="es-MX" sz="2400" dirty="0" smtClean="0"/>
              <a:t>. Y las siguientes de 19 a 24 horas </a:t>
            </a:r>
            <a:r>
              <a:rPr lang="es-MX" sz="2400" dirty="0"/>
              <a:t>h</a:t>
            </a:r>
            <a:r>
              <a:rPr lang="es-MX" sz="2400" dirty="0" smtClean="0"/>
              <a:t>asta octubre.</a:t>
            </a:r>
          </a:p>
          <a:p>
            <a:endParaRPr lang="es-MX" sz="2400" dirty="0" smtClean="0"/>
          </a:p>
          <a:p>
            <a:r>
              <a:rPr lang="es-MX" sz="2400" b="1" dirty="0" smtClean="0"/>
              <a:t>Fecha </a:t>
            </a:r>
            <a:r>
              <a:rPr lang="es-MX" sz="2400" b="1" dirty="0"/>
              <a:t>Estimada de recuperación</a:t>
            </a:r>
            <a:r>
              <a:rPr lang="es-MX" sz="2400" dirty="0" smtClean="0"/>
              <a:t>: 27/10/2013.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55488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Productos Terminados este ciclo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408862"/>
              </p:ext>
            </p:extLst>
          </p:nvPr>
        </p:nvGraphicFramePr>
        <p:xfrm>
          <a:off x="467544" y="1916832"/>
          <a:ext cx="8157592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05646"/>
                <a:gridCol w="165194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Periodos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– Administración – Implementación en ontología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Periodicidades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– Administración – Implementación en ontología</a:t>
                      </a:r>
                      <a:endParaRPr lang="es-MX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Periodos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– Administración – </a:t>
                      </a:r>
                      <a:r>
                        <a:rPr lang="es-MX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FormElement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– Fecha de Inicio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16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Reporte de Roles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089754"/>
              </p:ext>
            </p:extLst>
          </p:nvPr>
        </p:nvGraphicFramePr>
        <p:xfrm>
          <a:off x="457200" y="1600200"/>
          <a:ext cx="8157592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05646"/>
                <a:gridCol w="165194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Vista resumen - Configuración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Objetivos – Vista resumen –Presentación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Vista detalle – Configuración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Productos de la próxima semana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2030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Martha Elvia Jiménez Salgado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839" y="1700808"/>
            <a:ext cx="6846887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34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Martha Elvia Jiménez Salgado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436204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856371"/>
              </p:ext>
            </p:extLst>
          </p:nvPr>
        </p:nvGraphicFramePr>
        <p:xfrm>
          <a:off x="1187624" y="4005064"/>
          <a:ext cx="6705600" cy="14782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259224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(01/07/2013)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66%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39%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(16/06/2013)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63%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741294"/>
              </p:ext>
            </p:extLst>
          </p:nvPr>
        </p:nvGraphicFramePr>
        <p:xfrm>
          <a:off x="1187624" y="5733256"/>
          <a:ext cx="6840762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80254"/>
                <a:gridCol w="2280254"/>
                <a:gridCol w="2280254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Fecha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dirty="0" smtClean="0"/>
                        <a:t>Planeada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Actual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Pronosticada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10/11/2013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23/11/2013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14/09/2014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340259"/>
              </p:ext>
            </p:extLst>
          </p:nvPr>
        </p:nvGraphicFramePr>
        <p:xfrm>
          <a:off x="971600" y="1412776"/>
          <a:ext cx="7128790" cy="201622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61848"/>
                <a:gridCol w="689463"/>
                <a:gridCol w="689463"/>
                <a:gridCol w="806542"/>
                <a:gridCol w="637428"/>
                <a:gridCol w="624420"/>
                <a:gridCol w="806542"/>
                <a:gridCol w="806542"/>
                <a:gridCol w="806542"/>
              </a:tblGrid>
              <a:tr h="201622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Horas Directas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Valor Ganado (EV)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03245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 - 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Actual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01622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Last Week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20:00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13:06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0.66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6:54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4.71%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1.28%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0.27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3.43%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A la Fecha (through 16/06/13)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7</a:t>
                      </a:r>
                      <a:r>
                        <a:rPr lang="es-ES" sz="1100" u="none" strike="noStrike" dirty="0" smtClean="0">
                          <a:effectLst/>
                        </a:rPr>
                        <a:t>2:00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44:06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0.61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27:54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16.7%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5.66%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0.34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11.04%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per Week To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18:00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11:02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0.61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6:58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4.18%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1.41%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0.34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2.77%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Completed Tasks To Date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24:00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43:38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1.83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-19:38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84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Subestimación de las actividades planeadas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Demasiado tiempo consumido en el soporte con la herramienta de </a:t>
            </a:r>
            <a:r>
              <a:rPr lang="es-MX" sz="2400" dirty="0" err="1" smtClean="0"/>
              <a:t>Dashboard</a:t>
            </a:r>
            <a:r>
              <a:rPr lang="es-MX" sz="2400" dirty="0" smtClean="0"/>
              <a:t> (Explorador Mozilla y Falta de monitor y teclado)</a:t>
            </a:r>
            <a:endParaRPr lang="es-MX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Adaptación del proceso completo de desarrollo de código y de desarrollo de ontologías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Martha Elvia Jiménez Salgado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89742" y="3973056"/>
            <a:ext cx="83645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corrección</a:t>
            </a:r>
            <a:r>
              <a:rPr lang="es-MX" sz="2400" dirty="0" smtClean="0"/>
              <a:t>: Administrar el tiempo para lograr las 4hrs diarias. </a:t>
            </a:r>
          </a:p>
          <a:p>
            <a:endParaRPr lang="es-MX" sz="2400" dirty="0"/>
          </a:p>
          <a:p>
            <a:r>
              <a:rPr lang="es-MX" sz="2400" b="1" dirty="0" smtClean="0"/>
              <a:t>Fecha </a:t>
            </a:r>
            <a:r>
              <a:rPr lang="es-MX" sz="2400" b="1" dirty="0"/>
              <a:t>Estimada de recuperación</a:t>
            </a:r>
            <a:r>
              <a:rPr lang="es-MX" sz="2400" dirty="0" smtClean="0"/>
              <a:t>: </a:t>
            </a:r>
            <a:r>
              <a:rPr lang="es-MX" sz="2400" dirty="0"/>
              <a:t>Con 3 </a:t>
            </a:r>
            <a:r>
              <a:rPr lang="es-MX" sz="2400" dirty="0" err="1"/>
              <a:t>hrs</a:t>
            </a:r>
            <a:r>
              <a:rPr lang="es-MX" sz="2400" dirty="0"/>
              <a:t> adicionales y cumpliendo las 20 </a:t>
            </a:r>
            <a:r>
              <a:rPr lang="es-MX" sz="2400" dirty="0" err="1"/>
              <a:t>hrs</a:t>
            </a:r>
            <a:r>
              <a:rPr lang="es-MX" sz="2400" dirty="0"/>
              <a:t> la recuperación pronosticada es 21/10/2013</a:t>
            </a:r>
          </a:p>
        </p:txBody>
      </p:sp>
    </p:spTree>
    <p:extLst>
      <p:ext uri="{BB962C8B-B14F-4D97-AF65-F5344CB8AC3E}">
        <p14:creationId xmlns:p14="http://schemas.microsoft.com/office/powerpoint/2010/main" val="163802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Productos de la próxima semana</a:t>
            </a:r>
            <a:endParaRPr lang="es-MX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225573"/>
              </p:ext>
            </p:extLst>
          </p:nvPr>
        </p:nvGraphicFramePr>
        <p:xfrm>
          <a:off x="1524000" y="1397000"/>
          <a:ext cx="679241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2416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Terminar Mapa Estratégico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Administrador nuevos periodos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Soporte a VNC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Indicadores/Vista resumen/Configuración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Indicadores/Vista resumen/Presentación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Objetivos/Vista detalle/</a:t>
                      </a:r>
                      <a:r>
                        <a:rPr lang="es-ES" dirty="0" err="1" smtClean="0">
                          <a:effectLst/>
                        </a:rPr>
                        <a:t>Presentacion</a:t>
                      </a:r>
                      <a:endParaRPr lang="es-E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Indicadores/Vista detalle/</a:t>
                      </a:r>
                      <a:r>
                        <a:rPr lang="es-ES" dirty="0" err="1" smtClean="0">
                          <a:effectLst/>
                        </a:rPr>
                        <a:t>Configuracion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Indicadores/Vista detalle/</a:t>
                      </a:r>
                      <a:r>
                        <a:rPr lang="es-ES" dirty="0" err="1" smtClean="0">
                          <a:effectLst/>
                        </a:rPr>
                        <a:t>Presentacion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Indicadores/Vista detalle/Tabla de datos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Indicadores/Casos de prueba integrales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Series/</a:t>
                      </a:r>
                      <a:r>
                        <a:rPr lang="es-ES" dirty="0" err="1" smtClean="0">
                          <a:effectLst/>
                        </a:rPr>
                        <a:t>Administracion</a:t>
                      </a:r>
                      <a:r>
                        <a:rPr lang="es-ES" dirty="0" smtClean="0">
                          <a:effectLst/>
                        </a:rPr>
                        <a:t>/Recurso asignar estados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Series/</a:t>
                      </a:r>
                      <a:r>
                        <a:rPr lang="es-ES" dirty="0" err="1" smtClean="0">
                          <a:effectLst/>
                        </a:rPr>
                        <a:t>Administracion</a:t>
                      </a:r>
                      <a:r>
                        <a:rPr lang="es-ES" dirty="0" smtClean="0">
                          <a:effectLst/>
                        </a:rPr>
                        <a:t>/Recurso asignar formula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Inicio </a:t>
                      </a:r>
                      <a:r>
                        <a:rPr lang="es-MX" dirty="0" smtClean="0">
                          <a:effectLst/>
                        </a:rPr>
                        <a:t>Series/</a:t>
                      </a:r>
                      <a:r>
                        <a:rPr lang="es-MX" dirty="0" err="1" smtClean="0">
                          <a:effectLst/>
                        </a:rPr>
                        <a:t>Administracion</a:t>
                      </a:r>
                      <a:r>
                        <a:rPr lang="es-MX" dirty="0" smtClean="0">
                          <a:effectLst/>
                        </a:rPr>
                        <a:t>/Casos de prueba integrales para formulas</a:t>
                      </a:r>
                      <a:endParaRPr lang="es-E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7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Productos Terminados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88213"/>
              </p:ext>
            </p:extLst>
          </p:nvPr>
        </p:nvGraphicFramePr>
        <p:xfrm>
          <a:off x="457200" y="1600200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**</a:t>
                      </a:r>
                      <a:r>
                        <a:rPr lang="es-MX" baseline="0" dirty="0" smtClean="0"/>
                        <a:t> Recurso Asignación de periodos genérico aplicado a Indicadores y Objetivos</a:t>
                      </a:r>
                    </a:p>
                    <a:p>
                      <a:r>
                        <a:rPr lang="es-MX" baseline="0" dirty="0" smtClean="0"/>
                        <a:t>** Implementación de ontología para los Indicadores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93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Status del Equipo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53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SWBStrategy</a:t>
            </a:r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344930"/>
            <a:ext cx="6984776" cy="467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>
                <a:solidFill>
                  <a:prstClr val="black"/>
                </a:solidFill>
              </a:rPr>
              <a:t>SWBStrategy</a:t>
            </a:r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436204"/>
            <a:ext cx="8229600" cy="60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s-MX" dirty="0" smtClean="0">
                <a:solidFill>
                  <a:prstClr val="black"/>
                </a:solidFill>
              </a:rPr>
              <a:t>Status Ciclo: </a:t>
            </a:r>
            <a:r>
              <a:rPr lang="es-MX" dirty="0">
                <a:solidFill>
                  <a:prstClr val="black"/>
                </a:solidFill>
              </a:rPr>
              <a:t>A</a:t>
            </a:r>
            <a:r>
              <a:rPr lang="es-MX" dirty="0" smtClean="0">
                <a:solidFill>
                  <a:prstClr val="black"/>
                </a:solidFill>
              </a:rPr>
              <a:t>trasado</a:t>
            </a:r>
            <a:endParaRPr lang="es-MX" dirty="0">
              <a:solidFill>
                <a:prstClr val="black"/>
              </a:solidFill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566871"/>
              </p:ext>
            </p:extLst>
          </p:nvPr>
        </p:nvGraphicFramePr>
        <p:xfrm>
          <a:off x="1219200" y="3962400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894080"/>
                <a:gridCol w="1862666"/>
                <a:gridCol w="819574"/>
                <a:gridCol w="894080"/>
                <a:gridCol w="1639146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(16/06/2013)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38%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(NA)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58%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668641"/>
              </p:ext>
            </p:extLst>
          </p:nvPr>
        </p:nvGraphicFramePr>
        <p:xfrm>
          <a:off x="5436096" y="1786655"/>
          <a:ext cx="2664296" cy="1499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809"/>
                <a:gridCol w="1542487"/>
              </a:tblGrid>
              <a:tr h="167133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Plan – Actual (Hrs</a:t>
                      </a:r>
                      <a:r>
                        <a:rPr lang="es-MX" sz="1000" baseline="0" dirty="0" smtClean="0"/>
                        <a:t> </a:t>
                      </a:r>
                      <a:r>
                        <a:rPr lang="es-MX" sz="1000" baseline="0" dirty="0" err="1" smtClean="0"/>
                        <a:t>Dir</a:t>
                      </a:r>
                      <a:r>
                        <a:rPr lang="es-MX" sz="1000" dirty="0" smtClean="0"/>
                        <a:t>)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Plan – Actual (</a:t>
                      </a:r>
                      <a:r>
                        <a:rPr lang="es-MX" sz="1000" dirty="0" err="1" smtClean="0"/>
                        <a:t>Earned</a:t>
                      </a:r>
                      <a:r>
                        <a:rPr lang="es-MX" sz="1000" dirty="0" smtClean="0"/>
                        <a:t> </a:t>
                      </a:r>
                      <a:r>
                        <a:rPr lang="es-MX" sz="1000" dirty="0" err="1" smtClean="0"/>
                        <a:t>value</a:t>
                      </a:r>
                      <a:r>
                        <a:rPr lang="es-MX" sz="1000" dirty="0" smtClean="0"/>
                        <a:t>)</a:t>
                      </a:r>
                      <a:endParaRPr lang="es-MX" sz="1000" dirty="0"/>
                    </a:p>
                  </a:txBody>
                  <a:tcPr/>
                </a:tc>
              </a:tr>
              <a:tr h="167133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11.26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1.99%</a:t>
                      </a:r>
                      <a:endParaRPr lang="es-MX" sz="1000" dirty="0"/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79.52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8.88%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19.58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2.22%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-51.29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6792"/>
            <a:ext cx="4678680" cy="1744980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805264"/>
            <a:ext cx="8172400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8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Fechas Planeadas, Reales y </a:t>
            </a:r>
            <a:r>
              <a:rPr lang="es-MX" dirty="0"/>
              <a:t>P</a:t>
            </a:r>
            <a:r>
              <a:rPr lang="es-MX" dirty="0" smtClean="0"/>
              <a:t>ronosticadas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647630"/>
              </p:ext>
            </p:extLst>
          </p:nvPr>
        </p:nvGraphicFramePr>
        <p:xfrm>
          <a:off x="1475656" y="1916832"/>
          <a:ext cx="6096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Baseline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Plan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Pronóstico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Replaneada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Optimizado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03/11/2013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17/11/2013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15/09/2014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27/11/2013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30/07/2014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28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Diseño</a:t>
            </a:r>
            <a:endParaRPr lang="es-MX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 José Jiménez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83489" y="39448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511919"/>
              </p:ext>
            </p:extLst>
          </p:nvPr>
        </p:nvGraphicFramePr>
        <p:xfrm>
          <a:off x="762000" y="2362200"/>
          <a:ext cx="7315200" cy="701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06144"/>
                <a:gridCol w="2209056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Ninguna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283489" y="44782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177800"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Revisar con el equipo la forma en que</a:t>
            </a:r>
            <a:r>
              <a:rPr kumimoji="0" lang="es-MX" sz="2000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 va a trabajar el desarrollo de los casos de uso en Enterprise </a:t>
            </a:r>
            <a:r>
              <a:rPr kumimoji="0" lang="es-MX" sz="2000" b="0" i="0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Architect</a:t>
            </a:r>
            <a:r>
              <a:rPr kumimoji="0" lang="es-MX" sz="2000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s-MX" sz="2000" b="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91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Subestimación </a:t>
            </a:r>
            <a:r>
              <a:rPr lang="es-MX" smtClean="0"/>
              <a:t>del proyecto</a:t>
            </a:r>
            <a:endParaRPr lang="es-ES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746883"/>
              </p:ext>
            </p:extLst>
          </p:nvPr>
        </p:nvGraphicFramePr>
        <p:xfrm>
          <a:off x="1524000" y="1397000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Team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member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Velocidad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Pronosticada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Defase</a:t>
                      </a:r>
                      <a:r>
                        <a:rPr lang="es-MX" dirty="0" smtClean="0"/>
                        <a:t> en semanas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13.05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21/05/2014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29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11.12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25/08/2014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43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11.02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15/09/2014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46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Total semanas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118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449285"/>
              </p:ext>
            </p:extLst>
          </p:nvPr>
        </p:nvGraphicFramePr>
        <p:xfrm>
          <a:off x="1547664" y="3933056"/>
          <a:ext cx="6096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Semanas</a:t>
                      </a:r>
                      <a:r>
                        <a:rPr lang="es-MX" baseline="0" dirty="0" smtClean="0"/>
                        <a:t> Restantes para final proyecto planeado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18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Recursos</a:t>
                      </a:r>
                      <a:r>
                        <a:rPr lang="es-MX" baseline="0" dirty="0" smtClean="0"/>
                        <a:t> adicionales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mtClean="0"/>
                        <a:t>6.55</a:t>
                      </a:r>
                      <a:r>
                        <a:rPr lang="es-MX" baseline="0" smtClean="0"/>
                        <a:t> 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68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Metas y Riesgos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620432"/>
              </p:ext>
            </p:extLst>
          </p:nvPr>
        </p:nvGraphicFramePr>
        <p:xfrm>
          <a:off x="611560" y="1268760"/>
          <a:ext cx="7848872" cy="533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2603"/>
                <a:gridCol w="989822"/>
                <a:gridCol w="2626447"/>
              </a:tblGrid>
              <a:tr h="392779"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METAS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968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Completar las funcionalidades proporcionadas por el cliente en su documento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r>
                        <a:rPr lang="es-MX" sz="1800" u="none" strike="noStrike" dirty="0" smtClean="0">
                          <a:effectLst/>
                        </a:rPr>
                        <a:t>Terminar el primer ciclo del proyecto en octubre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2590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Proveer oportunamente la información del proyecto acordada con el administrador del proyecto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Generar </a:t>
                      </a:r>
                      <a:r>
                        <a:rPr lang="es-MX" sz="1800" u="none" strike="noStrike" dirty="0" err="1" smtClean="0">
                          <a:effectLst/>
                        </a:rPr>
                        <a:t>pips</a:t>
                      </a:r>
                      <a:r>
                        <a:rPr lang="es-MX" sz="1800" u="none" strike="noStrike" dirty="0" smtClean="0">
                          <a:effectLst/>
                        </a:rPr>
                        <a:t> para el proceso de desarrollo de software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Recopilar métricas correctas de la ejecución completa de los procesos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Defectos mayores entregados al área de pruebas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42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Metas y Riesgos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721293"/>
              </p:ext>
            </p:extLst>
          </p:nvPr>
        </p:nvGraphicFramePr>
        <p:xfrm>
          <a:off x="611560" y="1268760"/>
          <a:ext cx="7848872" cy="4718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2603"/>
                <a:gridCol w="989822"/>
                <a:gridCol w="2626447"/>
              </a:tblGrid>
              <a:tr h="392779"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RIESGOS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87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Las funcionalidades cubiertas son menos a las esperadas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510933">
                <a:tc>
                  <a:txBody>
                    <a:bodyPr/>
                    <a:lstStyle/>
                    <a:p>
                      <a:r>
                        <a:rPr lang="es-MX" sz="1800" u="none" strike="noStrike" dirty="0" smtClean="0">
                          <a:effectLst/>
                        </a:rPr>
                        <a:t>Mala estimación de tiempo y tamaño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8572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Falta de especificación de los requerimientos faltantes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Incumplimiento de las </a:t>
                      </a:r>
                      <a:r>
                        <a:rPr lang="es-MX" sz="1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hours</a:t>
                      </a: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planeadas ocasionado por mayor tiempo de mantenimiento al planeado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tamaño real de los requerimientos no definidos sea más grande que el estimado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Retrasos de entrega de los insumos de diseño gráfico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37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Estado de Calidad</a:t>
            </a:r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35" y="2388773"/>
            <a:ext cx="3979686" cy="291243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030150" y="1764457"/>
            <a:ext cx="128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Planeado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403648" y="5661248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46 errores en total</a:t>
            </a:r>
          </a:p>
          <a:p>
            <a:r>
              <a:rPr lang="es-MX" dirty="0" smtClean="0"/>
              <a:t>Demasiados errores eliminados hasta la etapa de pruebas</a:t>
            </a:r>
            <a:endParaRPr lang="es-ES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931" y="2388773"/>
            <a:ext cx="4006493" cy="273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3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846491"/>
            <a:ext cx="5544616" cy="2495935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586" y="942975"/>
            <a:ext cx="5424724" cy="2414018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043608" y="62068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Esta semana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043608" y="349648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Semana anterior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344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643479"/>
            <a:ext cx="2665462" cy="4450096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3203848" y="54395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Defectos Inyectados</a:t>
            </a:r>
            <a:endParaRPr lang="es-ES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43479"/>
            <a:ext cx="2809404" cy="4450096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1403648" y="1108845"/>
            <a:ext cx="135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Esta semana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5826132" y="1138983"/>
            <a:ext cx="174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Semana anterior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85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349" y="1772816"/>
            <a:ext cx="3333750" cy="3629025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491880" y="56793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Densidad de defectos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1403648" y="1108845"/>
            <a:ext cx="135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Esta semana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5826132" y="1138983"/>
            <a:ext cx="174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Semana anterior</a:t>
            </a:r>
            <a:endParaRPr lang="es-ES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66547"/>
            <a:ext cx="3240360" cy="347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8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implementación</a:t>
            </a:r>
            <a:endParaRPr lang="es-MX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096923"/>
              </p:ext>
            </p:extLst>
          </p:nvPr>
        </p:nvGraphicFramePr>
        <p:xfrm>
          <a:off x="755576" y="2066061"/>
          <a:ext cx="7315200" cy="2865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97832"/>
                <a:gridCol w="5017368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>
                          <a:solidFill>
                            <a:schemeClr val="tx1"/>
                          </a:solidFill>
                        </a:rPr>
                        <a:t>Revisión de clases en </a:t>
                      </a:r>
                      <a:r>
                        <a:rPr lang="es-MX" sz="1700" dirty="0" err="1" smtClean="0">
                          <a:solidFill>
                            <a:schemeClr val="tx1"/>
                          </a:solidFill>
                        </a:rPr>
                        <a:t>subversion</a:t>
                      </a:r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>
                          <a:solidFill>
                            <a:schemeClr val="tx1"/>
                          </a:solidFill>
                        </a:rPr>
                        <a:t>Revisar que se cumplan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con las convenciones de código, debido a que no  están documentadas las clases. Existen muchas líneas de código comentadas no 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utilizadas. Quitar los comentarios de consola. Verificar 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que su </a:t>
                      </a:r>
                      <a:r>
                        <a:rPr lang="es-MX" sz="1700" baseline="0" dirty="0" err="1" smtClean="0">
                          <a:solidFill>
                            <a:schemeClr val="tx1"/>
                          </a:solidFill>
                        </a:rPr>
                        <a:t>checklist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de revisión contemple estos detalles.</a:t>
                      </a:r>
                      <a:endParaRPr lang="es-MX" sz="17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>
                          <a:solidFill>
                            <a:schemeClr val="tx1"/>
                          </a:solidFill>
                        </a:rPr>
                        <a:t>Definir comentarios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de interfaces y clases en </a:t>
                      </a:r>
                      <a:r>
                        <a:rPr lang="es-MX" sz="1700" baseline="0" dirty="0" err="1" smtClean="0">
                          <a:solidFill>
                            <a:schemeClr val="tx1"/>
                          </a:solidFill>
                        </a:rPr>
                        <a:t>ontologia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Support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707409"/>
              </p:ext>
            </p:extLst>
          </p:nvPr>
        </p:nvGraphicFramePr>
        <p:xfrm>
          <a:off x="762000" y="2133600"/>
          <a:ext cx="7315200" cy="1569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baseline="0" dirty="0" smtClean="0"/>
                        <a:t>Se instalo una versión anterior del navegador de </a:t>
                      </a:r>
                      <a:r>
                        <a:rPr lang="es-MX" sz="1700" baseline="0" dirty="0" err="1" smtClean="0"/>
                        <a:t>mozilla</a:t>
                      </a:r>
                      <a:r>
                        <a:rPr lang="es-MX" sz="1700" baseline="0" dirty="0" smtClean="0"/>
                        <a:t> en el servidor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Se llevo a cabo debido a que no es soportada</a:t>
                      </a:r>
                      <a:r>
                        <a:rPr lang="es-MX" sz="1700" baseline="0" dirty="0" smtClean="0"/>
                        <a:t> la actualización del navegador para el SO.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793597"/>
              </p:ext>
            </p:extLst>
          </p:nvPr>
        </p:nvGraphicFramePr>
        <p:xfrm>
          <a:off x="755576" y="4653136"/>
          <a:ext cx="7620000" cy="1310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0000"/>
                <a:gridCol w="38100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effectLst/>
                        </a:rPr>
                        <a:t>Soporte a VNC 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baseline="0" dirty="0" smtClean="0"/>
                        <a:t> Siguió quedando pendiente esta tarea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No se ha conseguido</a:t>
                      </a:r>
                      <a:r>
                        <a:rPr lang="es-MX" sz="1700" baseline="0" dirty="0" smtClean="0"/>
                        <a:t> monitor, teclado y mouse para el servidor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6 Rectángulo"/>
          <p:cNvSpPr/>
          <p:nvPr/>
        </p:nvSpPr>
        <p:spPr>
          <a:xfrm>
            <a:off x="683568" y="4149080"/>
            <a:ext cx="205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  <a:defRPr/>
            </a:pPr>
            <a:r>
              <a:rPr lang="es-MX" u="sng" dirty="0"/>
              <a:t>Pendientes /Atrasos</a:t>
            </a:r>
          </a:p>
        </p:txBody>
      </p:sp>
    </p:spTree>
    <p:extLst>
      <p:ext uri="{BB962C8B-B14F-4D97-AF65-F5344CB8AC3E}">
        <p14:creationId xmlns:p14="http://schemas.microsoft.com/office/powerpoint/2010/main" val="40585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50838"/>
            <a:ext cx="8229600" cy="63976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/>
              <a:t>Quality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1066800"/>
            <a:ext cx="8534400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s-MX" sz="2400" dirty="0" smtClean="0"/>
              <a:t>Responsable: José Jiménez</a:t>
            </a:r>
          </a:p>
          <a:p>
            <a:pPr>
              <a:buFont typeface="Arial" pitchFamily="34" charset="0"/>
              <a:buNone/>
            </a:pPr>
            <a:endParaRPr lang="es-MX" sz="1100" dirty="0" smtClean="0"/>
          </a:p>
          <a:p>
            <a:pPr>
              <a:buFont typeface="Arial" pitchFamily="34" charset="0"/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Font typeface="Arial" pitchFamily="34" charset="0"/>
              <a:buNone/>
            </a:pPr>
            <a:endParaRPr lang="es-MX" sz="2000" u="sng" dirty="0" smtClean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527693"/>
              </p:ext>
            </p:extLst>
          </p:nvPr>
        </p:nvGraphicFramePr>
        <p:xfrm>
          <a:off x="755576" y="2364572"/>
          <a:ext cx="7315200" cy="2346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70040"/>
                <a:gridCol w="314516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Adición de información en la presentación del estado de calidad para las juntas semanales.</a:t>
                      </a:r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Presentación del estado de calidad en la junta semanal.</a:t>
                      </a:r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Se revisaron</a:t>
                      </a:r>
                      <a:r>
                        <a:rPr lang="es-MX" sz="1700" baseline="0" dirty="0" smtClean="0"/>
                        <a:t> los datos generados por los miembros del equipo durante la ejecución de las tareas.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472514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759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Planning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12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468361"/>
              </p:ext>
            </p:extLst>
          </p:nvPr>
        </p:nvGraphicFramePr>
        <p:xfrm>
          <a:off x="762000" y="2133600"/>
          <a:ext cx="7315200" cy="2697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26024"/>
                <a:gridCol w="3289176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Consolidado de las tareas</a:t>
                      </a:r>
                      <a:r>
                        <a:rPr lang="es-MX" sz="1700" baseline="0" dirty="0" smtClean="0"/>
                        <a:t> de los miembros de trabajo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realizará a inicio de semana el</a:t>
                      </a:r>
                      <a:r>
                        <a:rPr lang="es-MX" sz="1700" baseline="0" dirty="0" smtClean="0"/>
                        <a:t> consolidado de las tareas de todos los miembros de trabajo</a:t>
                      </a:r>
                      <a:endParaRPr lang="es-MX" sz="1700" dirty="0" smtClean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agrego agregó a</a:t>
                      </a:r>
                      <a:r>
                        <a:rPr lang="es-MX" sz="1700" baseline="0" dirty="0" smtClean="0"/>
                        <a:t> la presentación semanal los datos del status del proyecto en planeado, real y pronosticado</a:t>
                      </a:r>
                      <a:endParaRPr lang="es-MX" sz="1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700" dirty="0" smtClean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agrego los datos de subestimación del proyecto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213667"/>
              </p:ext>
            </p:extLst>
          </p:nvPr>
        </p:nvGraphicFramePr>
        <p:xfrm>
          <a:off x="683568" y="5762600"/>
          <a:ext cx="7315200" cy="96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Que debe hacerse con productos que no se llevarán a cabo.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Cuestionar si </a:t>
                      </a:r>
                      <a:r>
                        <a:rPr lang="es-MX" sz="1700" dirty="0" err="1" smtClean="0"/>
                        <a:t>deberan</a:t>
                      </a:r>
                      <a:r>
                        <a:rPr lang="es-MX" sz="1700" dirty="0" smtClean="0"/>
                        <a:t> ser eliminados del WBS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45385" y="5127848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Process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José Jiménez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1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560515"/>
              </p:ext>
            </p:extLst>
          </p:nvPr>
        </p:nvGraphicFramePr>
        <p:xfrm>
          <a:off x="755576" y="2348880"/>
          <a:ext cx="73152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14056"/>
                <a:gridCol w="3001144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Actualización del Proceso de Desarrollo de Código en base al PIP generado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Revisión de la ejecución del proceso de desarrollo de código por</a:t>
                      </a:r>
                      <a:r>
                        <a:rPr lang="es-MX" sz="1700" baseline="0" dirty="0" smtClean="0"/>
                        <a:t> parte de cada uno de los miembros de trabajo.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279202" y="44782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8927" y="50116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177800"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MX" sz="2000" dirty="0"/>
              <a:t>M</a:t>
            </a:r>
            <a:r>
              <a:rPr kumimoji="0" lang="es-MX" sz="2000" b="0" i="0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odificar</a:t>
            </a:r>
            <a:r>
              <a:rPr kumimoji="0" lang="es-MX" sz="20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 Proceso</a:t>
            </a:r>
            <a:r>
              <a:rPr kumimoji="0" lang="es-MX" sz="2000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Desarrollo de Ontologías, en base a las necesidades detectadas previamente.</a:t>
            </a:r>
            <a:endParaRPr kumimoji="0" lang="es-MX" sz="2000" b="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556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Interfaz con el usuario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Carlos Ramos Incháustegui</a:t>
            </a:r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5008" y="414908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718312"/>
              </p:ext>
            </p:extLst>
          </p:nvPr>
        </p:nvGraphicFramePr>
        <p:xfrm>
          <a:off x="762000" y="2060848"/>
          <a:ext cx="7315200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Agenda para</a:t>
                      </a:r>
                      <a:r>
                        <a:rPr lang="es-MX" sz="1700" baseline="0" dirty="0" smtClean="0"/>
                        <a:t> sesión de aclaración de dudas.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Como sabemos, en la reunión</a:t>
                      </a:r>
                      <a:r>
                        <a:rPr lang="es-MX" sz="1700" baseline="0" dirty="0" smtClean="0"/>
                        <a:t> del jueves pasado acordamos con el cliente reunirnos los miércoles de 11 a 12 para aclarar dudas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649452"/>
              </p:ext>
            </p:extLst>
          </p:nvPr>
        </p:nvGraphicFramePr>
        <p:xfrm>
          <a:off x="785192" y="4672176"/>
          <a:ext cx="7315200" cy="1310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Revisar</a:t>
                      </a:r>
                      <a:r>
                        <a:rPr lang="es-MX" sz="1700" baseline="0" dirty="0" smtClean="0"/>
                        <a:t> la creación de periodicidades (frecuencias) de evaluaciones.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 smtClean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Revisar</a:t>
                      </a:r>
                      <a:r>
                        <a:rPr lang="es-MX" sz="1700" baseline="0" dirty="0" smtClean="0"/>
                        <a:t> el bloqueo de periodicidades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60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2888</TotalTime>
  <Words>1524</Words>
  <Application>Microsoft Office PowerPoint</Application>
  <PresentationFormat>Presentación en pantalla (4:3)</PresentationFormat>
  <Paragraphs>487</Paragraphs>
  <Slides>36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Tema de Office</vt:lpstr>
      <vt:lpstr>SWBStrategy Reporte Semanal de Avance</vt:lpstr>
      <vt:lpstr>Reporte de Roles</vt:lpstr>
      <vt:lpstr>Administrador de Diseño</vt:lpstr>
      <vt:lpstr>Administrador de implementación</vt:lpstr>
      <vt:lpstr>Support Manager</vt:lpstr>
      <vt:lpstr>Presentación de PowerPoint</vt:lpstr>
      <vt:lpstr>Planning Manager</vt:lpstr>
      <vt:lpstr>Process Manager</vt:lpstr>
      <vt:lpstr>Administrador de Interfaz con el usuario</vt:lpstr>
      <vt:lpstr>Administrador pruebas</vt:lpstr>
      <vt:lpstr>Reportes Individuales de Status</vt:lpstr>
      <vt:lpstr>Carlos Ramos Incháustegui</vt:lpstr>
      <vt:lpstr>Carlos Ramos Incháustegui</vt:lpstr>
      <vt:lpstr>Carlos Ramos Incháustegui</vt:lpstr>
      <vt:lpstr>Tareas de la próxima semana</vt:lpstr>
      <vt:lpstr>José Jiménez</vt:lpstr>
      <vt:lpstr>José Jiménez</vt:lpstr>
      <vt:lpstr>José Jiménez</vt:lpstr>
      <vt:lpstr>Productos Terminados este ciclo</vt:lpstr>
      <vt:lpstr>Productos de la próxima semana</vt:lpstr>
      <vt:lpstr>Martha Elvia Jiménez Salgado</vt:lpstr>
      <vt:lpstr>Martha Elvia Jiménez Salgado</vt:lpstr>
      <vt:lpstr>Martha Elvia Jiménez Salgado</vt:lpstr>
      <vt:lpstr>Productos de la próxima semana</vt:lpstr>
      <vt:lpstr>Productos Terminados</vt:lpstr>
      <vt:lpstr>Status del Equipo</vt:lpstr>
      <vt:lpstr>SWBStrategy</vt:lpstr>
      <vt:lpstr>Presentación de PowerPoint</vt:lpstr>
      <vt:lpstr>Fechas Planeadas, Reales y Pronosticadas</vt:lpstr>
      <vt:lpstr>Subestimación del proyecto</vt:lpstr>
      <vt:lpstr>Reporte de Metas y Riesgos</vt:lpstr>
      <vt:lpstr>Reporte de Metas y Riesgos</vt:lpstr>
      <vt:lpstr>Estado de Calidad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ROLES</dc:title>
  <dc:creator>Dahaliz</dc:creator>
  <cp:lastModifiedBy>Martha Elvia Jiménez Salgado</cp:lastModifiedBy>
  <cp:revision>164</cp:revision>
  <dcterms:created xsi:type="dcterms:W3CDTF">2012-07-16T20:20:17Z</dcterms:created>
  <dcterms:modified xsi:type="dcterms:W3CDTF">2013-07-01T19:17:21Z</dcterms:modified>
</cp:coreProperties>
</file>