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257" r:id="rId4"/>
    <p:sldId id="258" r:id="rId5"/>
    <p:sldId id="300" r:id="rId6"/>
    <p:sldId id="301" r:id="rId7"/>
    <p:sldId id="260" r:id="rId8"/>
    <p:sldId id="266" r:id="rId9"/>
    <p:sldId id="297" r:id="rId10"/>
    <p:sldId id="298" r:id="rId11"/>
    <p:sldId id="271" r:id="rId12"/>
    <p:sldId id="294" r:id="rId13"/>
    <p:sldId id="278" r:id="rId14"/>
    <p:sldId id="295" r:id="rId15"/>
    <p:sldId id="296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77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beth.sanchez\Documents\SICIA\Workbook\consolidado31082012\TSP%20Workbook.2010.11.19f%20SICIA_PG_ConsolidadoV2%20-%20CONSOLIDAD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beth.sanchez\Documents\SICIA\Workbook\consolidado31082012\TSP%20Workbook.2010.11.19f%20SICIA_PG_ConsolidadoV2%20-%20CONSOLIDAD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Cumulative Earned Value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Schedule!$H$7</c:f>
              <c:strCache>
                <c:ptCount val="1"/>
                <c:pt idx="0">
                  <c:v>Cumulative PV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Schedule!$H$8:$H$24</c:f>
              <c:numCache>
                <c:formatCode>0.0</c:formatCode>
                <c:ptCount val="17"/>
                <c:pt idx="0">
                  <c:v>5.6359226802963862</c:v>
                </c:pt>
                <c:pt idx="1">
                  <c:v>11.926508082002909</c:v>
                </c:pt>
                <c:pt idx="2">
                  <c:v>18.068192543925182</c:v>
                </c:pt>
                <c:pt idx="3">
                  <c:v>24.761790804742283</c:v>
                </c:pt>
                <c:pt idx="4">
                  <c:v>32.149510568205407</c:v>
                </c:pt>
                <c:pt idx="5">
                  <c:v>39.784019095560531</c:v>
                </c:pt>
                <c:pt idx="6">
                  <c:v>47.324739830135016</c:v>
                </c:pt>
                <c:pt idx="7">
                  <c:v>52.974719377574289</c:v>
                </c:pt>
                <c:pt idx="8">
                  <c:v>59.665623105457883</c:v>
                </c:pt>
                <c:pt idx="9">
                  <c:v>65.24360858618904</c:v>
                </c:pt>
                <c:pt idx="10">
                  <c:v>65.24360858618904</c:v>
                </c:pt>
                <c:pt idx="11">
                  <c:v>75.94764337142216</c:v>
                </c:pt>
                <c:pt idx="12">
                  <c:v>81.291588339615444</c:v>
                </c:pt>
                <c:pt idx="13">
                  <c:v>81.291588339615444</c:v>
                </c:pt>
                <c:pt idx="14">
                  <c:v>97.339568093041819</c:v>
                </c:pt>
                <c:pt idx="15">
                  <c:v>100.00000000000006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Schedule!$J$7</c:f>
              <c:strCache>
                <c:ptCount val="1"/>
                <c:pt idx="0">
                  <c:v>Cumulative EV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4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Schedule!$J$8:$J$24</c:f>
              <c:numCache>
                <c:formatCode>0.0</c:formatCode>
                <c:ptCount val="17"/>
                <c:pt idx="0">
                  <c:v>0.71919919994899528</c:v>
                </c:pt>
                <c:pt idx="1">
                  <c:v>7.7244149995715707</c:v>
                </c:pt>
                <c:pt idx="2">
                  <c:v>13.678831943108372</c:v>
                </c:pt>
                <c:pt idx="3">
                  <c:v>21.706547188303581</c:v>
                </c:pt>
                <c:pt idx="4">
                  <c:v>23.071875718199951</c:v>
                </c:pt>
                <c:pt idx="5">
                  <c:v>39.619855200847503</c:v>
                </c:pt>
                <c:pt idx="6">
                  <c:v>51.67117232256016</c:v>
                </c:pt>
                <c:pt idx="7">
                  <c:v>72.626468576486531</c:v>
                </c:pt>
                <c:pt idx="8">
                  <c:v>72.626468576486531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Schedule!$N$7</c:f>
              <c:strCache>
                <c:ptCount val="1"/>
                <c:pt idx="0">
                  <c:v>Cumulative Predicted EV</c:v>
                </c:pt>
              </c:strCache>
            </c:strRef>
          </c:tx>
          <c:spPr>
            <a:ln w="12700">
              <a:solidFill>
                <a:srgbClr val="00FF00"/>
              </a:solidFill>
              <a:prstDash val="solid"/>
            </a:ln>
          </c:spPr>
          <c:marker>
            <c:symbol val="triangle"/>
            <c:size val="4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Schedule!$N$8:$N$24</c:f>
              <c:numCache>
                <c:formatCode>0.0</c:formatCode>
                <c:ptCount val="17"/>
                <c:pt idx="0">
                  <c:v>0.71919919994899528</c:v>
                </c:pt>
                <c:pt idx="1">
                  <c:v>7.7244149995715707</c:v>
                </c:pt>
                <c:pt idx="2">
                  <c:v>13.678831943108372</c:v>
                </c:pt>
                <c:pt idx="3">
                  <c:v>21.706547188303581</c:v>
                </c:pt>
                <c:pt idx="4">
                  <c:v>23.071875718199951</c:v>
                </c:pt>
                <c:pt idx="5">
                  <c:v>39.619855200847503</c:v>
                </c:pt>
                <c:pt idx="6">
                  <c:v>51.67117232256016</c:v>
                </c:pt>
                <c:pt idx="7">
                  <c:v>72.626468576486531</c:v>
                </c:pt>
                <c:pt idx="8">
                  <c:v>81.127894664035182</c:v>
                </c:pt>
                <c:pt idx="9">
                  <c:v>89.629320751583734</c:v>
                </c:pt>
                <c:pt idx="10">
                  <c:v>97.450632752128456</c:v>
                </c:pt>
                <c:pt idx="11">
                  <c:v>100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Schedule!$R$7</c:f>
              <c:strCache>
                <c:ptCount val="1"/>
                <c:pt idx="0">
                  <c:v>Baseline Cumulative PV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2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Schedule!$A$8:$A$24</c:f>
              <c:numCache>
                <c:formatCode>m/d/yyyy</c:formatCode>
                <c:ptCount val="17"/>
                <c:pt idx="0">
                  <c:v>41099</c:v>
                </c:pt>
                <c:pt idx="1">
                  <c:v>41106</c:v>
                </c:pt>
                <c:pt idx="2">
                  <c:v>41113</c:v>
                </c:pt>
                <c:pt idx="3">
                  <c:v>41120</c:v>
                </c:pt>
                <c:pt idx="4">
                  <c:v>41127</c:v>
                </c:pt>
                <c:pt idx="5">
                  <c:v>41134</c:v>
                </c:pt>
                <c:pt idx="6">
                  <c:v>41141</c:v>
                </c:pt>
                <c:pt idx="7">
                  <c:v>41148</c:v>
                </c:pt>
                <c:pt idx="8">
                  <c:v>41155</c:v>
                </c:pt>
                <c:pt idx="9">
                  <c:v>41162</c:v>
                </c:pt>
                <c:pt idx="10">
                  <c:v>41169</c:v>
                </c:pt>
                <c:pt idx="11">
                  <c:v>41176</c:v>
                </c:pt>
                <c:pt idx="12">
                  <c:v>41183</c:v>
                </c:pt>
                <c:pt idx="13">
                  <c:v>41190</c:v>
                </c:pt>
                <c:pt idx="14">
                  <c:v>41197</c:v>
                </c:pt>
                <c:pt idx="15">
                  <c:v>41204</c:v>
                </c:pt>
                <c:pt idx="16">
                  <c:v>41211</c:v>
                </c:pt>
              </c:numCache>
            </c:numRef>
          </c:cat>
          <c:val>
            <c:numRef>
              <c:f>Schedule!$R$8:$R$24</c:f>
              <c:numCache>
                <c:formatCode>0.0</c:formatCode>
                <c:ptCount val="17"/>
                <c:pt idx="0">
                  <c:v>6.6455015191687536</c:v>
                </c:pt>
                <c:pt idx="1">
                  <c:v>14.677353713359903</c:v>
                </c:pt>
                <c:pt idx="2">
                  <c:v>20.565886589892326</c:v>
                </c:pt>
                <c:pt idx="3">
                  <c:v>26.00369280198543</c:v>
                </c:pt>
                <c:pt idx="4">
                  <c:v>31.840601119316528</c:v>
                </c:pt>
                <c:pt idx="5">
                  <c:v>37.854577835450485</c:v>
                </c:pt>
                <c:pt idx="6">
                  <c:v>43.6175027359468</c:v>
                </c:pt>
                <c:pt idx="7">
                  <c:v>49.504165945883457</c:v>
                </c:pt>
                <c:pt idx="8">
                  <c:v>55.340838206411817</c:v>
                </c:pt>
                <c:pt idx="9">
                  <c:v>56.28547592784188</c:v>
                </c:pt>
                <c:pt idx="10">
                  <c:v>60.60913695319703</c:v>
                </c:pt>
                <c:pt idx="11">
                  <c:v>68.967718767014503</c:v>
                </c:pt>
                <c:pt idx="12">
                  <c:v>75.311712504924643</c:v>
                </c:pt>
                <c:pt idx="13">
                  <c:v>76.572352884732794</c:v>
                </c:pt>
                <c:pt idx="14">
                  <c:v>89.919403388782328</c:v>
                </c:pt>
                <c:pt idx="15">
                  <c:v>95.699629004456199</c:v>
                </c:pt>
                <c:pt idx="16">
                  <c:v>99.999999999999844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597312"/>
        <c:axId val="122058624"/>
      </c:lineChart>
      <c:dateAx>
        <c:axId val="121597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Weeks</a:t>
                </a:r>
              </a:p>
            </c:rich>
          </c:tx>
          <c:layout/>
          <c:overlay val="0"/>
        </c:title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MX"/>
          </a:p>
        </c:txPr>
        <c:crossAx val="122058624"/>
        <c:crosses val="autoZero"/>
        <c:auto val="1"/>
        <c:lblOffset val="100"/>
        <c:baseTimeUnit val="days"/>
        <c:majorUnit val="7"/>
        <c:minorUnit val="7"/>
      </c:dateAx>
      <c:valAx>
        <c:axId val="122058624"/>
        <c:scaling>
          <c:orientation val="minMax"/>
          <c:max val="10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Earned Value</a:t>
                </a:r>
              </a:p>
            </c:rich>
          </c:tx>
          <c:layout/>
          <c:overlay val="0"/>
        </c:title>
        <c:numFmt formatCode="0.0" sourceLinked="1"/>
        <c:majorTickMark val="out"/>
        <c:minorTickMark val="none"/>
        <c:tickLblPos val="nextTo"/>
        <c:crossAx val="1215973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Phase Yields for Assembly SYSTEM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178782152230971"/>
          <c:y val="0.1335056867891514"/>
          <c:w val="0.84129270341207363"/>
          <c:h val="0.64667681539807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SUMQ!$D$54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rgbClr val="0000FF"/>
              </a:solidFill>
              <a:prstDash val="solid"/>
            </a:ln>
          </c:spPr>
          <c:invertIfNegative val="0"/>
          <c:cat>
            <c:strRef>
              <c:f>SUMQ!$A$55:$A$73</c:f>
              <c:strCache>
                <c:ptCount val="19"/>
                <c:pt idx="0">
                  <c:v>Planning</c:v>
                </c:pt>
                <c:pt idx="1">
                  <c:v>Requirements</c:v>
                </c:pt>
                <c:pt idx="2">
                  <c:v>System Test Plan</c:v>
                </c:pt>
                <c:pt idx="3">
                  <c:v>REQ Inspection</c:v>
                </c:pt>
                <c:pt idx="4">
                  <c:v>High-Level Design</c:v>
                </c:pt>
                <c:pt idx="5">
                  <c:v>Integration Test Plan</c:v>
                </c:pt>
                <c:pt idx="6">
                  <c:v>HLD Inspection</c:v>
                </c:pt>
                <c:pt idx="7">
                  <c:v>Detailed Design</c:v>
                </c:pt>
                <c:pt idx="8">
                  <c:v>DLD Review</c:v>
                </c:pt>
                <c:pt idx="9">
                  <c:v>Test Development</c:v>
                </c:pt>
                <c:pt idx="10">
                  <c:v>DLD Inspection</c:v>
                </c:pt>
                <c:pt idx="11">
                  <c:v>Code</c:v>
                </c:pt>
                <c:pt idx="12">
                  <c:v>Code Review</c:v>
                </c:pt>
                <c:pt idx="13">
                  <c:v>Compile</c:v>
                </c:pt>
                <c:pt idx="14">
                  <c:v>Code Inspection</c:v>
                </c:pt>
                <c:pt idx="15">
                  <c:v>Unit Test</c:v>
                </c:pt>
                <c:pt idx="16">
                  <c:v>Build and Integration Test</c:v>
                </c:pt>
                <c:pt idx="17">
                  <c:v>System Test</c:v>
                </c:pt>
                <c:pt idx="18">
                  <c:v>Acceptance Test</c:v>
                </c:pt>
              </c:strCache>
            </c:strRef>
          </c:cat>
          <c:val>
            <c:numRef>
              <c:f>SUMQ!$D$55:$D$73</c:f>
              <c:numCache>
                <c:formatCode>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0.45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0.45</c:v>
                </c:pt>
                <c:pt idx="13">
                  <c:v>0</c:v>
                </c:pt>
                <c:pt idx="14">
                  <c:v>0</c:v>
                </c:pt>
                <c:pt idx="15">
                  <c:v>0.5</c:v>
                </c:pt>
                <c:pt idx="16">
                  <c:v>0</c:v>
                </c:pt>
                <c:pt idx="17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SUMQ!$F$54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FF"/>
            </a:solidFill>
            <a:ln>
              <a:solidFill>
                <a:srgbClr val="FF00FF"/>
              </a:solidFill>
              <a:prstDash val="solid"/>
            </a:ln>
          </c:spPr>
          <c:invertIfNegative val="0"/>
          <c:cat>
            <c:strRef>
              <c:f>SUMQ!$A$55:$A$73</c:f>
              <c:strCache>
                <c:ptCount val="19"/>
                <c:pt idx="0">
                  <c:v>Planning</c:v>
                </c:pt>
                <c:pt idx="1">
                  <c:v>Requirements</c:v>
                </c:pt>
                <c:pt idx="2">
                  <c:v>System Test Plan</c:v>
                </c:pt>
                <c:pt idx="3">
                  <c:v>REQ Inspection</c:v>
                </c:pt>
                <c:pt idx="4">
                  <c:v>High-Level Design</c:v>
                </c:pt>
                <c:pt idx="5">
                  <c:v>Integration Test Plan</c:v>
                </c:pt>
                <c:pt idx="6">
                  <c:v>HLD Inspection</c:v>
                </c:pt>
                <c:pt idx="7">
                  <c:v>Detailed Design</c:v>
                </c:pt>
                <c:pt idx="8">
                  <c:v>DLD Review</c:v>
                </c:pt>
                <c:pt idx="9">
                  <c:v>Test Development</c:v>
                </c:pt>
                <c:pt idx="10">
                  <c:v>DLD Inspection</c:v>
                </c:pt>
                <c:pt idx="11">
                  <c:v>Code</c:v>
                </c:pt>
                <c:pt idx="12">
                  <c:v>Code Review</c:v>
                </c:pt>
                <c:pt idx="13">
                  <c:v>Compile</c:v>
                </c:pt>
                <c:pt idx="14">
                  <c:v>Code Inspection</c:v>
                </c:pt>
                <c:pt idx="15">
                  <c:v>Unit Test</c:v>
                </c:pt>
                <c:pt idx="16">
                  <c:v>Build and Integration Test</c:v>
                </c:pt>
                <c:pt idx="17">
                  <c:v>System Test</c:v>
                </c:pt>
                <c:pt idx="18">
                  <c:v>Acceptance Test</c:v>
                </c:pt>
              </c:strCache>
            </c:strRef>
          </c:cat>
          <c:val>
            <c:numRef>
              <c:f>SUMQ!$F$55:$F$73</c:f>
              <c:numCache>
                <c:formatCode>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1.0044642857142856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2.0618556701030927E-2</c:v>
                </c:pt>
                <c:pt idx="8">
                  <c:v>0.38834951456310685</c:v>
                </c:pt>
                <c:pt idx="9">
                  <c:v>0</c:v>
                </c:pt>
                <c:pt idx="10">
                  <c:v>0</c:v>
                </c:pt>
                <c:pt idx="11">
                  <c:v>0.30882352941176477</c:v>
                </c:pt>
                <c:pt idx="12">
                  <c:v>0.53191489361702138</c:v>
                </c:pt>
                <c:pt idx="13">
                  <c:v>0</c:v>
                </c:pt>
                <c:pt idx="14">
                  <c:v>6.8181818181818177E-2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149760"/>
        <c:axId val="124151680"/>
      </c:barChart>
      <c:catAx>
        <c:axId val="124149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Phase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s-MX"/>
          </a:p>
        </c:txPr>
        <c:crossAx val="124151680"/>
        <c:crosses val="autoZero"/>
        <c:auto val="1"/>
        <c:lblAlgn val="ctr"/>
        <c:lblOffset val="100"/>
        <c:noMultiLvlLbl val="0"/>
      </c:catAx>
      <c:valAx>
        <c:axId val="124151680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MX"/>
                  <a:t>Yield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24149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17/06/2013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Nombre del Proyecto</a:t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Fecha del reporte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48635"/>
              </p:ext>
            </p:extLst>
          </p:nvPr>
        </p:nvGraphicFramePr>
        <p:xfrm>
          <a:off x="762000" y="2204864"/>
          <a:ext cx="73152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Para probar la funcionalidad de eliminar de estados y períodos será necesario </a:t>
                      </a:r>
                      <a:r>
                        <a:rPr lang="es-MX" sz="1700" baseline="0" dirty="0" err="1" smtClean="0"/>
                        <a:t>sobreescribir</a:t>
                      </a:r>
                      <a:r>
                        <a:rPr lang="es-MX" sz="1700" baseline="0" dirty="0" smtClean="0"/>
                        <a:t> el recurso </a:t>
                      </a:r>
                      <a:r>
                        <a:rPr lang="es-MX" sz="1700" baseline="0" dirty="0" err="1" smtClean="0"/>
                        <a:t>SemanticObjectEditor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La</a:t>
                      </a:r>
                      <a:r>
                        <a:rPr lang="es-MX" sz="1700" baseline="0" dirty="0" smtClean="0"/>
                        <a:t> implementación de este recurso lo tengo asignado y esta semana lo realizaré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50912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59749"/>
              </p:ext>
            </p:extLst>
          </p:nvPr>
        </p:nvGraphicFramePr>
        <p:xfrm>
          <a:off x="743123" y="5085184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Grupos de 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</a:t>
                      </a:r>
                      <a:r>
                        <a:rPr lang="es-MX" sz="1700" baseline="0" dirty="0" smtClean="0"/>
                        <a:t>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Estos productos siguen</a:t>
                      </a:r>
                      <a:r>
                        <a:rPr lang="es-MX" sz="1700" baseline="0" dirty="0" smtClean="0"/>
                        <a:t> sin completar sus pruebas.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3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Nombre del Team </a:t>
            </a:r>
            <a:r>
              <a:rPr lang="es-MX" dirty="0" err="1" smtClean="0"/>
              <a:t>Member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71570"/>
              </p:ext>
            </p:extLst>
          </p:nvPr>
        </p:nvGraphicFramePr>
        <p:xfrm>
          <a:off x="1219200" y="4393912"/>
          <a:ext cx="731324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832520"/>
                <a:gridCol w="1080120"/>
                <a:gridCol w="1440160"/>
                <a:gridCol w="819574"/>
                <a:gridCol w="1085426"/>
                <a:gridCol w="205544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(27/08/2012)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7:15%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2.48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3.35%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10.06 %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10.06 %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21809"/>
              </p:ext>
            </p:extLst>
          </p:nvPr>
        </p:nvGraphicFramePr>
        <p:xfrm>
          <a:off x="527051" y="1268760"/>
          <a:ext cx="8089897" cy="21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848"/>
                <a:gridCol w="761402"/>
                <a:gridCol w="761402"/>
                <a:gridCol w="761402"/>
                <a:gridCol w="761402"/>
                <a:gridCol w="180833"/>
                <a:gridCol w="761402"/>
                <a:gridCol w="761402"/>
                <a:gridCol w="761402"/>
                <a:gridCol w="761402"/>
              </a:tblGrid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7:15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4,29%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0,88%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23:45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0,59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8,76%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62%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11:53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0,59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4,38%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1,68%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14:56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Productos que no estaban contemplados en el plan.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Hacer más eficiente las reuniones.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Los mantenimientos están concluidos.</a:t>
            </a:r>
            <a:endParaRPr lang="es-MX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Aumentar las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 smtClean="0"/>
              <a:t>15 de julio </a:t>
            </a:r>
            <a:r>
              <a:rPr lang="es-MX" sz="2400" dirty="0" smtClean="0"/>
              <a:t>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861634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SemanticObjectEditor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</a:t>
                      </a:r>
                      <a:r>
                        <a:rPr lang="es-MX" baseline="0" dirty="0" smtClean="0"/>
                        <a:t> estados a los objetivos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Series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Nombre del proyecto</a:t>
            </a:r>
            <a:endParaRPr lang="es-MX" dirty="0"/>
          </a:p>
        </p:txBody>
      </p:sp>
      <p:graphicFrame>
        <p:nvGraphicFramePr>
          <p:cNvPr id="5" name="ChartEV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203563"/>
              </p:ext>
            </p:extLst>
          </p:nvPr>
        </p:nvGraphicFramePr>
        <p:xfrm>
          <a:off x="467544" y="1340768"/>
          <a:ext cx="8362900" cy="458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prstClr val="black"/>
                </a:solidFill>
              </a:rPr>
              <a:t>Nombre del Proyecto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Adelantado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2702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(20/08/2012)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36.98%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Adelantado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17.96%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(20/08/2012)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15.03%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Adelantado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23.36%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14" y="1160782"/>
            <a:ext cx="6296372" cy="227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1676"/>
            <a:ext cx="8130813" cy="487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0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EV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852998"/>
              </p:ext>
            </p:extLst>
          </p:nvPr>
        </p:nvGraphicFramePr>
        <p:xfrm>
          <a:off x="-190500" y="764704"/>
          <a:ext cx="9154988" cy="5521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2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Nombre del Responsable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36195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5080"/>
              </p:ext>
            </p:extLst>
          </p:nvPr>
        </p:nvGraphicFramePr>
        <p:xfrm>
          <a:off x="762000" y="23622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</a:t>
                      </a:r>
                      <a:r>
                        <a:rPr lang="es-MX" sz="1700" baseline="0" dirty="0" smtClean="0"/>
                        <a:t> en el diseño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 en las</a:t>
                      </a:r>
                      <a:r>
                        <a:rPr lang="es-MX" sz="1700" baseline="0" dirty="0" smtClean="0"/>
                        <a:t> diferentes tareas de diseño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495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8913"/>
              </p:ext>
            </p:extLst>
          </p:nvPr>
        </p:nvGraphicFramePr>
        <p:xfrm>
          <a:off x="762000" y="2209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</a:t>
                      </a:r>
                      <a:r>
                        <a:rPr lang="es-MX" sz="1700" baseline="0" dirty="0" smtClean="0"/>
                        <a:t> en actividades de codificación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Apoyo</a:t>
                      </a:r>
                      <a:r>
                        <a:rPr lang="es-MX" sz="1700" baseline="0" dirty="0" smtClean="0"/>
                        <a:t> en general para la </a:t>
                      </a:r>
                      <a:r>
                        <a:rPr lang="es-MX" sz="1700" baseline="0" dirty="0" err="1" smtClean="0"/>
                        <a:t>codificacion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65850"/>
              </p:ext>
            </p:extLst>
          </p:nvPr>
        </p:nvGraphicFramePr>
        <p:xfrm>
          <a:off x="609600" y="5257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Velocidad</a:t>
                      </a:r>
                      <a:r>
                        <a:rPr lang="es-MX" sz="1700" baseline="0" dirty="0" smtClean="0"/>
                        <a:t> de Codificación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Por</a:t>
                      </a:r>
                      <a:r>
                        <a:rPr lang="es-MX" sz="1700" baseline="0" dirty="0" smtClean="0"/>
                        <a:t> tiempo no se elaboro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34295"/>
              </p:ext>
            </p:extLst>
          </p:nvPr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r>
                        <a:rPr lang="es-MX" sz="1700" baseline="0" dirty="0" smtClean="0"/>
                        <a:t> tarea.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desempeñó</a:t>
                      </a:r>
                      <a:r>
                        <a:rPr lang="es-MX" sz="1700" baseline="0" dirty="0" smtClean="0"/>
                        <a:t> ninguna tarea durante la semana 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533400" y="434340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86069"/>
              </p:ext>
            </p:extLst>
          </p:nvPr>
        </p:nvGraphicFramePr>
        <p:xfrm>
          <a:off x="762000" y="4712732"/>
          <a:ext cx="76200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Sin pendientes.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Por el momento no se tienen</a:t>
                      </a:r>
                      <a:r>
                        <a:rPr lang="es-MX" sz="1700" baseline="0" dirty="0" smtClean="0"/>
                        <a:t> tareas pendientes.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86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16084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En la junta se dio un reporte del estado de la calidad del producto hasta el momento.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09249"/>
              </p:ext>
            </p:extLst>
          </p:nvPr>
        </p:nvGraphicFramePr>
        <p:xfrm>
          <a:off x="762000" y="4419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Presentar el estado de calidad del software hasta</a:t>
                      </a:r>
                      <a:r>
                        <a:rPr lang="es-MX" sz="1700" baseline="0" dirty="0" smtClean="0"/>
                        <a:t> el momento.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mostrará en la junta semanal el estado del producto.</a:t>
                      </a:r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0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Lizbeth Sánchez Zambrano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1917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78363"/>
              </p:ext>
            </p:extLst>
          </p:nvPr>
        </p:nvGraphicFramePr>
        <p:xfrm>
          <a:off x="762000" y="213360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Junta para</a:t>
                      </a:r>
                      <a:r>
                        <a:rPr lang="es-MX" sz="1700" baseline="0" dirty="0" smtClean="0"/>
                        <a:t> comentar como será la evaluación de las reuniones semanales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6555"/>
              </p:ext>
            </p:extLst>
          </p:nvPr>
        </p:nvGraphicFramePr>
        <p:xfrm>
          <a:off x="762000" y="494116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Realización</a:t>
                      </a:r>
                      <a:r>
                        <a:rPr lang="es-MX" sz="1700" baseline="0" dirty="0" smtClean="0"/>
                        <a:t> de relanzamiento por parte de </a:t>
                      </a:r>
                      <a:r>
                        <a:rPr lang="es-MX" sz="1700" baseline="0" dirty="0" err="1" smtClean="0"/>
                        <a:t>Planning</a:t>
                      </a:r>
                      <a:r>
                        <a:rPr lang="es-MX" sz="1700" baseline="0" dirty="0" smtClean="0"/>
                        <a:t> Management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Falta</a:t>
                      </a:r>
                      <a:r>
                        <a:rPr lang="es-MX" sz="1700" baseline="0" dirty="0" smtClean="0"/>
                        <a:t> completar los datos necesarios en el archivo para el relanzamiento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Nombre del Responsable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3886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Table 5"/>
          <p:cNvGraphicFramePr>
            <a:graphicFrameLocks noGrp="1"/>
          </p:cNvGraphicFramePr>
          <p:nvPr/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Ejecución del proceso PSP por</a:t>
                      </a:r>
                      <a:r>
                        <a:rPr lang="es-MX" sz="1700" baseline="0" dirty="0" smtClean="0"/>
                        <a:t> parte de cada uno de los miembros de trabajo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51650"/>
              </p:ext>
            </p:extLst>
          </p:nvPr>
        </p:nvGraphicFramePr>
        <p:xfrm>
          <a:off x="762000" y="4419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Completar el formato</a:t>
                      </a:r>
                      <a:r>
                        <a:rPr lang="es-MX" sz="1700" baseline="0" dirty="0" smtClean="0"/>
                        <a:t> de relanzamiento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495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67525"/>
              </p:ext>
            </p:extLst>
          </p:nvPr>
        </p:nvGraphicFramePr>
        <p:xfrm>
          <a:off x="762000" y="2060848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cliente quedó</a:t>
                      </a:r>
                      <a:r>
                        <a:rPr lang="es-MX" sz="1700" baseline="0" dirty="0" smtClean="0"/>
                        <a:t> de realizar una reunión esta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De</a:t>
                      </a:r>
                      <a:r>
                        <a:rPr lang="es-MX" sz="1700" baseline="0" dirty="0" smtClean="0"/>
                        <a:t> no tener noticias a más tardar el miércoles, se lo notificaré a Management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61041"/>
              </p:ext>
            </p:extLst>
          </p:nvPr>
        </p:nvGraphicFramePr>
        <p:xfrm>
          <a:off x="609600" y="5257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2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642</Words>
  <Application>Microsoft Office PowerPoint</Application>
  <PresentationFormat>Presentación en pantalla (4:3)</PresentationFormat>
  <Paragraphs>219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Nombre del Proyecto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Nombre del Team Member</vt:lpstr>
      <vt:lpstr>Carlos Ramos Incháustegui</vt:lpstr>
      <vt:lpstr>Tareas de la próxima semana</vt:lpstr>
      <vt:lpstr>Status del Equipo</vt:lpstr>
      <vt:lpstr>Nombre del proyecto</vt:lpstr>
      <vt:lpstr>Presentación de PowerPoint</vt:lpstr>
      <vt:lpstr>Estado de Calidad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53</cp:revision>
  <dcterms:created xsi:type="dcterms:W3CDTF">2012-07-16T20:20:17Z</dcterms:created>
  <dcterms:modified xsi:type="dcterms:W3CDTF">2013-06-17T17:03:52Z</dcterms:modified>
</cp:coreProperties>
</file>