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302" r:id="rId3"/>
    <p:sldId id="370" r:id="rId4"/>
    <p:sldId id="258" r:id="rId5"/>
    <p:sldId id="300" r:id="rId6"/>
    <p:sldId id="371" r:id="rId7"/>
    <p:sldId id="260" r:id="rId8"/>
    <p:sldId id="372" r:id="rId9"/>
    <p:sldId id="362" r:id="rId10"/>
    <p:sldId id="363" r:id="rId11"/>
    <p:sldId id="271" r:id="rId12"/>
    <p:sldId id="364" r:id="rId13"/>
    <p:sldId id="365" r:id="rId14"/>
    <p:sldId id="366" r:id="rId15"/>
    <p:sldId id="367" r:id="rId16"/>
    <p:sldId id="373" r:id="rId17"/>
    <p:sldId id="374" r:id="rId18"/>
    <p:sldId id="375" r:id="rId19"/>
    <p:sldId id="376" r:id="rId20"/>
    <p:sldId id="377" r:id="rId21"/>
    <p:sldId id="318" r:id="rId22"/>
    <p:sldId id="278" r:id="rId23"/>
    <p:sldId id="295" r:id="rId24"/>
    <p:sldId id="296" r:id="rId25"/>
    <p:sldId id="360" r:id="rId26"/>
    <p:sldId id="272" r:id="rId27"/>
    <p:sldId id="273" r:id="rId28"/>
    <p:sldId id="274" r:id="rId29"/>
    <p:sldId id="368" r:id="rId30"/>
    <p:sldId id="369" r:id="rId31"/>
    <p:sldId id="340" r:id="rId32"/>
    <p:sldId id="342" r:id="rId33"/>
    <p:sldId id="378" r:id="rId34"/>
    <p:sldId id="379" r:id="rId35"/>
    <p:sldId id="380" r:id="rId36"/>
    <p:sldId id="381" r:id="rId3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94" autoAdjust="0"/>
    <p:restoredTop sz="94660"/>
  </p:normalViewPr>
  <p:slideViewPr>
    <p:cSldViewPr>
      <p:cViewPr>
        <p:scale>
          <a:sx n="80" d="100"/>
          <a:sy n="80" d="100"/>
        </p:scale>
        <p:origin x="-1488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DB8E7-EF7C-4FF9-94A8-6647B2DEB0AF}" type="datetimeFigureOut">
              <a:rPr lang="es-MX" smtClean="0"/>
              <a:pPr/>
              <a:t>01/07/2013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35562-D7A4-4D6E-8E6A-E67C21569317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6216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9DE64-AC7B-46F2-9625-4B62CCD31BFB}" type="slidenum">
              <a:rPr lang="es-MX" smtClean="0"/>
              <a:pPr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3141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9DE64-AC7B-46F2-9625-4B62CCD31BFB}" type="slidenum">
              <a:rPr lang="es-MX" smtClean="0"/>
              <a:pPr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9158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35562-D7A4-4D6E-8E6A-E67C21569317}" type="slidenum">
              <a:rPr lang="es-MX" smtClean="0"/>
              <a:pPr/>
              <a:t>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9894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01/07/2013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01/07/2013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01/07/2013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01/07/2013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01/07/2013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01/07/2013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01/07/2013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01/07/2013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01/07/2013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01/07/2013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01/07/2013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4F07B-4100-49BA-8137-A52A753C5BE9}" type="datetimeFigureOut">
              <a:rPr lang="es-MX" smtClean="0"/>
              <a:pPr/>
              <a:t>01/07/2013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 err="1" smtClean="0"/>
              <a:t>SWBStrategy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Reporte Semanal de Avance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tx1"/>
                </a:solidFill>
              </a:rPr>
              <a:t>01 / 07 / 2013</a:t>
            </a:r>
            <a:endParaRPr lang="es-MX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Administrador pruebas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48999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Carlos Ramos </a:t>
            </a:r>
            <a:r>
              <a:rPr lang="es-MX" sz="2400" dirty="0" smtClean="0"/>
              <a:t>Incháustegui</a:t>
            </a:r>
            <a:endParaRPr lang="es-MX" sz="24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634650"/>
              </p:ext>
            </p:extLst>
          </p:nvPr>
        </p:nvGraphicFramePr>
        <p:xfrm>
          <a:off x="762000" y="1556792"/>
          <a:ext cx="7315200" cy="2484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Tareas ejecutadas en la semana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600" baseline="0" dirty="0" smtClean="0"/>
                        <a:t>Asignar períodos a elementos </a:t>
                      </a:r>
                      <a:endParaRPr lang="es-MX" sz="16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s-MX" sz="1600" baseline="0" dirty="0" smtClean="0"/>
                        <a:t>Probar por: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600" baseline="0" dirty="0" smtClean="0"/>
                        <a:t>Comportamiento (eliminar, desactivar)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600" baseline="0" dirty="0" smtClean="0"/>
                        <a:t>Validez (asignar sólo activos y accesibles por el usuario)</a:t>
                      </a:r>
                      <a:endParaRPr lang="es-MX" sz="1600" baseline="0" dirty="0" smtClean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600" baseline="0" dirty="0" smtClean="0"/>
                        <a:t>Asignar estados a elementos</a:t>
                      </a:r>
                      <a:endParaRPr lang="es-MX" sz="16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s-MX" sz="1600" baseline="0" dirty="0" smtClean="0"/>
                        <a:t>Probar por: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600" baseline="0" dirty="0" smtClean="0"/>
                        <a:t>Comportamiento (eliminar, desactivar)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600" baseline="0" dirty="0" smtClean="0"/>
                        <a:t>Validez (asignar sólo activos y accesibles por el usuario)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57957"/>
              </p:ext>
            </p:extLst>
          </p:nvPr>
        </p:nvGraphicFramePr>
        <p:xfrm>
          <a:off x="743123" y="4149080"/>
          <a:ext cx="7315200" cy="2484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 pendientes</a:t>
                      </a:r>
                      <a:r>
                        <a:rPr lang="es-MX" sz="1700" baseline="0" dirty="0" smtClean="0"/>
                        <a:t> y atrasos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600" dirty="0" smtClean="0"/>
                        <a:t>Pruebas integrales</a:t>
                      </a:r>
                      <a:endParaRPr lang="es-MX" sz="1600" baseline="0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600" baseline="0" dirty="0" smtClean="0"/>
                        <a:t>Objetivos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600" baseline="0" dirty="0" smtClean="0"/>
                        <a:t>Indicadores</a:t>
                      </a:r>
                      <a:endParaRPr lang="es-MX" sz="16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s-MX" sz="1600" dirty="0" smtClean="0"/>
                        <a:t>Probar por: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600" dirty="0" smtClean="0"/>
                        <a:t>Asignación coherente</a:t>
                      </a:r>
                      <a:r>
                        <a:rPr lang="es-MX" sz="1600" baseline="0" dirty="0" smtClean="0"/>
                        <a:t> de períodos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600" baseline="0" dirty="0" smtClean="0"/>
                        <a:t>Asignación coherente de periodicidad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600" baseline="0" dirty="0" smtClean="0"/>
                        <a:t>Asignación coherente de estados</a:t>
                      </a: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MX" sz="1600" baseline="0" dirty="0" smtClean="0"/>
                        <a:t>Pruebas unitarias para: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s-MX" sz="1600" baseline="0" dirty="0" smtClean="0"/>
                        <a:t>Asignar periodicidad a elementos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s-MX" sz="16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s-MX" sz="1600" baseline="0" dirty="0" smtClean="0"/>
                        <a:t>Probar por: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600" baseline="0" dirty="0" smtClean="0"/>
                        <a:t>Comportamiento (eliminar, desactivar)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600" baseline="0" dirty="0" smtClean="0"/>
                        <a:t>Validez (asignar sólo activos y accesibles por el usuario)</a:t>
                      </a:r>
                      <a:endParaRPr lang="es-MX" sz="1600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635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Reportes Individuales de Status</a:t>
            </a:r>
            <a:endParaRPr lang="es-MX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003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Carlos Ramos Incháustegui</a:t>
            </a:r>
            <a:endParaRPr lang="es-MX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1203325"/>
            <a:ext cx="6602413" cy="445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293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Carlos Ramos Incháustegui</a:t>
            </a:r>
            <a:endParaRPr lang="es-MX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3501008"/>
            <a:ext cx="8229600" cy="609600"/>
          </a:xfrm>
        </p:spPr>
        <p:txBody>
          <a:bodyPr/>
          <a:lstStyle/>
          <a:p>
            <a:pPr>
              <a:buNone/>
            </a:pPr>
            <a:r>
              <a:rPr lang="es-MX" dirty="0" smtClean="0"/>
              <a:t>Status Ciclo: Atrasado</a:t>
            </a:r>
          </a:p>
        </p:txBody>
      </p:sp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407604"/>
              </p:ext>
            </p:extLst>
          </p:nvPr>
        </p:nvGraphicFramePr>
        <p:xfrm>
          <a:off x="1219200" y="4110608"/>
          <a:ext cx="670560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{1E171933-4619-4E11-9A3F-F7608DF75F80}</a:tableStyleId>
              </a:tblPr>
              <a:tblGrid>
                <a:gridCol w="596054"/>
                <a:gridCol w="1080346"/>
                <a:gridCol w="1676400"/>
                <a:gridCol w="819574"/>
                <a:gridCol w="1085426"/>
                <a:gridCol w="1447800"/>
              </a:tblGrid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Actual </a:t>
                      </a:r>
                      <a:r>
                        <a:rPr lang="es-MX" baseline="0" dirty="0" smtClean="0"/>
                        <a:t>(01/07/2013</a:t>
                      </a:r>
                      <a:r>
                        <a:rPr lang="es-MX" baseline="0" dirty="0" smtClean="0"/>
                        <a:t>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40%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35 %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Atraso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anterior (17/06/2013)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62%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41%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Atraso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1124744"/>
            <a:ext cx="8591550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531785"/>
              </p:ext>
            </p:extLst>
          </p:nvPr>
        </p:nvGraphicFramePr>
        <p:xfrm>
          <a:off x="1223250" y="5745192"/>
          <a:ext cx="6696744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{1E171933-4619-4E11-9A3F-F7608DF75F80}</a:tableStyleId>
              </a:tblPr>
              <a:tblGrid>
                <a:gridCol w="2292653"/>
                <a:gridCol w="2202045"/>
                <a:gridCol w="22020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 Planeada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 Actual 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 Pronosticada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03/11/2013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17/11/2013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25/05/2014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35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436418" y="1295400"/>
            <a:ext cx="838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/>
              <a:t>Causas</a:t>
            </a:r>
            <a:r>
              <a:rPr lang="es-MX" sz="2400" dirty="0" smtClean="0"/>
              <a:t>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Trabajos de mantenimiento</a:t>
            </a:r>
            <a:r>
              <a:rPr lang="es-MX" sz="2400" dirty="0" smtClean="0"/>
              <a:t>.</a:t>
            </a:r>
            <a:endParaRPr lang="es-MX" sz="2400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s-MX" dirty="0" smtClean="0"/>
              <a:t>Carlos Ramos Incháustegui</a:t>
            </a:r>
            <a:endParaRPr lang="es-MX" dirty="0"/>
          </a:p>
        </p:txBody>
      </p:sp>
      <p:sp>
        <p:nvSpPr>
          <p:cNvPr id="6" name="5 Rectángulo"/>
          <p:cNvSpPr/>
          <p:nvPr/>
        </p:nvSpPr>
        <p:spPr>
          <a:xfrm>
            <a:off x="389742" y="3429000"/>
            <a:ext cx="83645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 smtClean="0"/>
              <a:t>Acciones </a:t>
            </a:r>
            <a:r>
              <a:rPr lang="es-MX" sz="2400" b="1" dirty="0"/>
              <a:t>de </a:t>
            </a:r>
            <a:r>
              <a:rPr lang="es-MX" sz="2400" b="1" dirty="0" smtClean="0"/>
              <a:t>corrección</a:t>
            </a:r>
            <a:r>
              <a:rPr lang="es-MX" sz="2400" dirty="0" smtClean="0"/>
              <a:t>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Continuar con la carga extra de </a:t>
            </a:r>
            <a:r>
              <a:rPr lang="es-MX" sz="2400" dirty="0" err="1" smtClean="0"/>
              <a:t>task</a:t>
            </a:r>
            <a:r>
              <a:rPr lang="es-MX" sz="2400" dirty="0" smtClean="0"/>
              <a:t> </a:t>
            </a:r>
            <a:r>
              <a:rPr lang="es-MX" sz="2400" dirty="0" err="1" smtClean="0"/>
              <a:t>hours</a:t>
            </a:r>
            <a:endParaRPr lang="es-MX" sz="2400" dirty="0" smtClean="0"/>
          </a:p>
          <a:p>
            <a:endParaRPr lang="es-MX" sz="2400" dirty="0" smtClean="0"/>
          </a:p>
          <a:p>
            <a:r>
              <a:rPr lang="es-MX" sz="2400" dirty="0" smtClean="0"/>
              <a:t>Fecha </a:t>
            </a:r>
            <a:r>
              <a:rPr lang="es-MX" sz="2400" dirty="0"/>
              <a:t>Estimada de recuperación</a:t>
            </a:r>
            <a:r>
              <a:rPr lang="es-MX" sz="2400" dirty="0" smtClean="0"/>
              <a:t>: </a:t>
            </a:r>
            <a:r>
              <a:rPr lang="es-MX" sz="2400" dirty="0" smtClean="0"/>
              <a:t>27 </a:t>
            </a:r>
            <a:r>
              <a:rPr lang="es-MX" sz="2400" dirty="0" smtClean="0"/>
              <a:t>de julio de 2013</a:t>
            </a:r>
            <a:r>
              <a:rPr lang="es-MX" sz="2400" dirty="0" smtClean="0"/>
              <a:t>.</a:t>
            </a:r>
            <a:endParaRPr lang="es-MX" sz="2400" dirty="0" smtClean="0"/>
          </a:p>
        </p:txBody>
      </p:sp>
    </p:spTree>
    <p:extLst>
      <p:ext uri="{BB962C8B-B14F-4D97-AF65-F5344CB8AC3E}">
        <p14:creationId xmlns:p14="http://schemas.microsoft.com/office/powerpoint/2010/main" val="183468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439190"/>
            <a:ext cx="8229600" cy="70989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Tareas de la próxima semana</a:t>
            </a:r>
            <a:endParaRPr lang="es-MX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2066000"/>
              </p:ext>
            </p:extLst>
          </p:nvPr>
        </p:nvGraphicFramePr>
        <p:xfrm>
          <a:off x="457200" y="4404712"/>
          <a:ext cx="822960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Componente (grupo de tareas)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Comentario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Administración de Series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No está contemplado en el plan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Recurso de criterios de semaforización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1 Título"/>
          <p:cNvSpPr txBox="1">
            <a:spLocks/>
          </p:cNvSpPr>
          <p:nvPr/>
        </p:nvSpPr>
        <p:spPr>
          <a:xfrm>
            <a:off x="609600" y="47667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smtClean="0"/>
              <a:t>Tareas de la semana anterior</a:t>
            </a:r>
            <a:endParaRPr lang="es-MX" dirty="0"/>
          </a:p>
        </p:txBody>
      </p:sp>
      <p:graphicFrame>
        <p:nvGraphicFramePr>
          <p:cNvPr id="6" name="3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3071869"/>
              </p:ext>
            </p:extLst>
          </p:nvPr>
        </p:nvGraphicFramePr>
        <p:xfrm>
          <a:off x="609600" y="1268760"/>
          <a:ext cx="822960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Componente (grupo de tareas)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Comentario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738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José Jiménez</a:t>
            </a:r>
            <a:endParaRPr lang="es-MX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13" y="1125656"/>
            <a:ext cx="6645547" cy="4722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496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s-MX" sz="4000" dirty="0" smtClean="0"/>
              <a:t>José Jiménez</a:t>
            </a:r>
            <a:endParaRPr lang="es-MX" sz="400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67544" y="3212976"/>
            <a:ext cx="8229600" cy="50405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s-MX" sz="2800" dirty="0" smtClean="0"/>
              <a:t>Status Ciclo: Atrasado</a:t>
            </a:r>
          </a:p>
        </p:txBody>
      </p:sp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670878"/>
              </p:ext>
            </p:extLst>
          </p:nvPr>
        </p:nvGraphicFramePr>
        <p:xfrm>
          <a:off x="1187624" y="3789040"/>
          <a:ext cx="670560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{1E171933-4619-4E11-9A3F-F7608DF75F80}</a:tableStyleId>
              </a:tblPr>
              <a:tblGrid>
                <a:gridCol w="596054"/>
                <a:gridCol w="1080346"/>
                <a:gridCol w="1676400"/>
                <a:gridCol w="819574"/>
                <a:gridCol w="1085426"/>
                <a:gridCol w="1447800"/>
              </a:tblGrid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Actual (30/06/2013)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68.27%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41.05%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anterior (23/06/2013)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68.02%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46.7%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821493"/>
              </p:ext>
            </p:extLst>
          </p:nvPr>
        </p:nvGraphicFramePr>
        <p:xfrm>
          <a:off x="1187625" y="5445224"/>
          <a:ext cx="6696744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{1E171933-4619-4E11-9A3F-F7608DF75F80}</a:tableStyleId>
              </a:tblPr>
              <a:tblGrid>
                <a:gridCol w="2292653"/>
                <a:gridCol w="2202045"/>
                <a:gridCol w="22020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 Planeada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 Actual 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 Pronosticada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03/11/2013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21/11/2013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25/08/2014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897460"/>
              </p:ext>
            </p:extLst>
          </p:nvPr>
        </p:nvGraphicFramePr>
        <p:xfrm>
          <a:off x="467544" y="1052736"/>
          <a:ext cx="8229600" cy="20665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1520"/>
                <a:gridCol w="731520"/>
                <a:gridCol w="731520"/>
                <a:gridCol w="731520"/>
                <a:gridCol w="731520"/>
                <a:gridCol w="731520"/>
                <a:gridCol w="182880"/>
                <a:gridCol w="731520"/>
                <a:gridCol w="731520"/>
                <a:gridCol w="731520"/>
                <a:gridCol w="731520"/>
                <a:gridCol w="731520"/>
              </a:tblGrid>
              <a:tr h="192024"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Horas Directas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Valor Ganado (EV)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Actual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Actual/Plan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Plan-Actual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Atraso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Actual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Actual/Plan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Plan-Actual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Atraso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>
                          <a:effectLst/>
                        </a:rPr>
                        <a:t>Last Week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19:00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14:28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0.76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04:32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3.74%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1.13%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0.3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2.61%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>
                          <a:effectLst/>
                        </a:rPr>
                        <a:t>A la Fecha (17/06/13)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76:00:00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44:47:00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0.59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31:13:00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41.05%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16.80%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5.33%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0.32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11.47%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68.27%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</a:tr>
              <a:tr h="5486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Average per Week To 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19:00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11:12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0.59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07:48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4.20%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1.33%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0.32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2.87%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</a:tr>
              <a:tr h="54864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>
                          <a:effectLst/>
                        </a:rPr>
                        <a:t>Completed Tasks To Date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23:02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43:25:00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1.88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>
                          <a:effectLst/>
                        </a:rPr>
                        <a:t> 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835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436418" y="1295400"/>
            <a:ext cx="838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/>
              <a:t>Causas</a:t>
            </a:r>
            <a:r>
              <a:rPr lang="es-MX" sz="2400" dirty="0" smtClean="0"/>
              <a:t>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err="1" smtClean="0"/>
              <a:t>Replaneación</a:t>
            </a:r>
            <a:r>
              <a:rPr lang="es-MX" sz="2400" dirty="0" smtClean="0"/>
              <a:t> de las tareas asignadas. Cambio en los EV de las tareas terminadas este ciclo.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Tiempo subestimado para las actividades realizadas.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MX" dirty="0" smtClean="0"/>
              <a:t>José Jiménez</a:t>
            </a:r>
            <a:endParaRPr lang="es-MX" dirty="0"/>
          </a:p>
        </p:txBody>
      </p:sp>
      <p:sp>
        <p:nvSpPr>
          <p:cNvPr id="6" name="5 Rectángulo"/>
          <p:cNvSpPr/>
          <p:nvPr/>
        </p:nvSpPr>
        <p:spPr>
          <a:xfrm>
            <a:off x="376422" y="3284984"/>
            <a:ext cx="83645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 smtClean="0"/>
              <a:t>Acciones </a:t>
            </a:r>
            <a:r>
              <a:rPr lang="es-MX" sz="2400" b="1" dirty="0"/>
              <a:t>de corrección</a:t>
            </a:r>
            <a:r>
              <a:rPr lang="es-MX" sz="2400" dirty="0" smtClean="0"/>
              <a:t>: Cambiando 3 semanas a  28 </a:t>
            </a:r>
            <a:r>
              <a:rPr lang="es-MX" sz="2400" dirty="0" err="1" smtClean="0"/>
              <a:t>task</a:t>
            </a:r>
            <a:r>
              <a:rPr lang="es-MX" sz="2400" dirty="0"/>
              <a:t> </a:t>
            </a:r>
            <a:r>
              <a:rPr lang="es-MX" sz="2400" dirty="0" err="1" smtClean="0"/>
              <a:t>Hrs</a:t>
            </a:r>
            <a:r>
              <a:rPr lang="es-MX" sz="2400" dirty="0" smtClean="0"/>
              <a:t>. Y las siguientes de 19 a 24 horas </a:t>
            </a:r>
            <a:r>
              <a:rPr lang="es-MX" sz="2400" dirty="0"/>
              <a:t>h</a:t>
            </a:r>
            <a:r>
              <a:rPr lang="es-MX" sz="2400" dirty="0" smtClean="0"/>
              <a:t>asta octubre.</a:t>
            </a:r>
          </a:p>
          <a:p>
            <a:endParaRPr lang="es-MX" sz="2400" dirty="0" smtClean="0"/>
          </a:p>
          <a:p>
            <a:r>
              <a:rPr lang="es-MX" sz="2400" b="1" dirty="0" smtClean="0"/>
              <a:t>Fecha </a:t>
            </a:r>
            <a:r>
              <a:rPr lang="es-MX" sz="2400" b="1" dirty="0"/>
              <a:t>Estimada de recuperación</a:t>
            </a:r>
            <a:r>
              <a:rPr lang="es-MX" sz="2400" dirty="0" smtClean="0"/>
              <a:t>: 27/10/2013.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355488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Productos Terminados este ciclo</a:t>
            </a:r>
            <a:endParaRPr lang="es-MX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6408862"/>
              </p:ext>
            </p:extLst>
          </p:nvPr>
        </p:nvGraphicFramePr>
        <p:xfrm>
          <a:off x="467544" y="1916832"/>
          <a:ext cx="8157592" cy="1463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505646"/>
                <a:gridCol w="165194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Componente (grupo de tareas)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Comentario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Periodos</a:t>
                      </a:r>
                      <a:r>
                        <a:rPr lang="es-MX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– Administración – Implementación en ontología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Periodicidades</a:t>
                      </a:r>
                      <a:r>
                        <a:rPr lang="es-MX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– Administración – Implementación en ontología</a:t>
                      </a:r>
                      <a:endParaRPr lang="es-MX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Periodos</a:t>
                      </a:r>
                      <a:r>
                        <a:rPr lang="es-MX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– Administración – </a:t>
                      </a:r>
                      <a:r>
                        <a:rPr lang="es-MX" sz="11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FormElement</a:t>
                      </a:r>
                      <a:r>
                        <a:rPr lang="es-MX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– Fecha de Inicio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016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Reporte de Roles</a:t>
            </a:r>
            <a:endParaRPr lang="es-MX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2089754"/>
              </p:ext>
            </p:extLst>
          </p:nvPr>
        </p:nvGraphicFramePr>
        <p:xfrm>
          <a:off x="457200" y="1600200"/>
          <a:ext cx="8157592" cy="1463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505646"/>
                <a:gridCol w="165194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Componente (grupo de tareas)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Comentario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Objetivos – Vista resumen - Configuración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Objetivos – Vista resumen –Presentación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Objetivos – Vista detalle – Configuración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Productos de la próxima semana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2030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Martha Elvia Jiménez Salgado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839" y="1700808"/>
            <a:ext cx="6846887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834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MX" dirty="0" smtClean="0"/>
              <a:t>Martha Elvia Jiménez Salgado</a:t>
            </a:r>
            <a:endParaRPr lang="es-MX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3436204"/>
            <a:ext cx="8229600" cy="609600"/>
          </a:xfrm>
        </p:spPr>
        <p:txBody>
          <a:bodyPr/>
          <a:lstStyle/>
          <a:p>
            <a:pPr>
              <a:buNone/>
            </a:pPr>
            <a:r>
              <a:rPr lang="es-MX" dirty="0" smtClean="0"/>
              <a:t>Status Ciclo: Atrasado</a:t>
            </a:r>
          </a:p>
        </p:txBody>
      </p:sp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856371"/>
              </p:ext>
            </p:extLst>
          </p:nvPr>
        </p:nvGraphicFramePr>
        <p:xfrm>
          <a:off x="1187624" y="4005064"/>
          <a:ext cx="6705600" cy="14782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{1E171933-4619-4E11-9A3F-F7608DF75F80}</a:tableStyleId>
              </a:tblPr>
              <a:tblGrid>
                <a:gridCol w="596054"/>
                <a:gridCol w="1080346"/>
                <a:gridCol w="1676400"/>
                <a:gridCol w="819574"/>
                <a:gridCol w="1085426"/>
                <a:gridCol w="1447800"/>
              </a:tblGrid>
              <a:tr h="259224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Actual (01/07/2013)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66%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39%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anterior (16/06/2013)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63%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40%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741294"/>
              </p:ext>
            </p:extLst>
          </p:nvPr>
        </p:nvGraphicFramePr>
        <p:xfrm>
          <a:off x="1187624" y="5733256"/>
          <a:ext cx="6840762" cy="741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80254"/>
                <a:gridCol w="2280254"/>
                <a:gridCol w="2280254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Fecha</a:t>
                      </a:r>
                      <a:r>
                        <a:rPr lang="es-MX" baseline="0" dirty="0" smtClean="0"/>
                        <a:t> </a:t>
                      </a:r>
                      <a:r>
                        <a:rPr lang="es-MX" dirty="0" smtClean="0"/>
                        <a:t>Planeada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Fecha Actual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Fecha Pronosticada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10/11/2013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23/11/2013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14/09/2014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340259"/>
              </p:ext>
            </p:extLst>
          </p:nvPr>
        </p:nvGraphicFramePr>
        <p:xfrm>
          <a:off x="971600" y="1412776"/>
          <a:ext cx="7128790" cy="2016224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261848"/>
                <a:gridCol w="689463"/>
                <a:gridCol w="689463"/>
                <a:gridCol w="806542"/>
                <a:gridCol w="637428"/>
                <a:gridCol w="624420"/>
                <a:gridCol w="806542"/>
                <a:gridCol w="806542"/>
                <a:gridCol w="806542"/>
              </a:tblGrid>
              <a:tr h="201622"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>
                          <a:effectLst/>
                        </a:rPr>
                        <a:t> 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Horas Directas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Valor Ganado (EV)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403245"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Actual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Actual/Plan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 - Actual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Actual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Actual/Plan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Plan-Actual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01622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>
                          <a:effectLst/>
                        </a:rPr>
                        <a:t>Last Week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20:00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13:06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0.66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6:54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4.71%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1.28%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0.27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3.43%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403245">
                <a:tc>
                  <a:txBody>
                    <a:bodyPr/>
                    <a:lstStyle/>
                    <a:p>
                      <a:pPr algn="l" fontAlgn="ctr"/>
                      <a:r>
                        <a:rPr lang="es-MX" sz="1100" u="none" strike="noStrike">
                          <a:effectLst/>
                        </a:rPr>
                        <a:t>A la Fecha (through 16/06/13)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>
                          <a:effectLst/>
                        </a:rPr>
                        <a:t>7</a:t>
                      </a:r>
                      <a:r>
                        <a:rPr lang="es-ES" sz="1100" u="none" strike="noStrike" dirty="0" smtClean="0">
                          <a:effectLst/>
                        </a:rPr>
                        <a:t>2:00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44:06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0.61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27:54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16.7%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5.66%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0.34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11.04%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4032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Average per Week To 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18:00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11:02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0.61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6:58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4.18%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1.41%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0.34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2.77%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403245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>
                          <a:effectLst/>
                        </a:rPr>
                        <a:t>Completed Tasks To Date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24:00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43:38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 smtClean="0">
                          <a:effectLst/>
                        </a:rPr>
                        <a:t>1.83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-19:38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 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684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436418" y="1295400"/>
            <a:ext cx="8382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/>
              <a:t>Causas</a:t>
            </a:r>
            <a:r>
              <a:rPr lang="es-MX" sz="2400" dirty="0" smtClean="0"/>
              <a:t>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Subestimación de las actividades planeadas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Demasiado tiempo consumido en el soporte con la herramienta de </a:t>
            </a:r>
            <a:r>
              <a:rPr lang="es-MX" sz="2400" dirty="0" err="1" smtClean="0"/>
              <a:t>Dashboard</a:t>
            </a:r>
            <a:r>
              <a:rPr lang="es-MX" sz="2400" dirty="0" smtClean="0"/>
              <a:t> (Explorador Mozilla y Falta de monitor y teclado)</a:t>
            </a:r>
            <a:endParaRPr lang="es-MX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Adaptación del proceso completo de desarrollo de código y de desarrollo de ontologías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MX" dirty="0" smtClean="0"/>
              <a:t>Martha Elvia Jiménez Salgado</a:t>
            </a:r>
            <a:endParaRPr lang="es-MX" dirty="0"/>
          </a:p>
        </p:txBody>
      </p:sp>
      <p:sp>
        <p:nvSpPr>
          <p:cNvPr id="6" name="5 Rectángulo"/>
          <p:cNvSpPr/>
          <p:nvPr/>
        </p:nvSpPr>
        <p:spPr>
          <a:xfrm>
            <a:off x="389742" y="3973056"/>
            <a:ext cx="836451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 smtClean="0"/>
              <a:t>Acciones </a:t>
            </a:r>
            <a:r>
              <a:rPr lang="es-MX" sz="2400" b="1" dirty="0"/>
              <a:t>de corrección</a:t>
            </a:r>
            <a:r>
              <a:rPr lang="es-MX" sz="2400" dirty="0" smtClean="0"/>
              <a:t>: Administrar el tiempo para lograr las 4hrs diarias. </a:t>
            </a:r>
          </a:p>
          <a:p>
            <a:endParaRPr lang="es-MX" sz="2400" dirty="0"/>
          </a:p>
          <a:p>
            <a:r>
              <a:rPr lang="es-MX" sz="2400" b="1" dirty="0" smtClean="0"/>
              <a:t>Fecha </a:t>
            </a:r>
            <a:r>
              <a:rPr lang="es-MX" sz="2400" b="1" dirty="0"/>
              <a:t>Estimada de recuperación</a:t>
            </a:r>
            <a:r>
              <a:rPr lang="es-MX" sz="2400" dirty="0" smtClean="0"/>
              <a:t>: </a:t>
            </a:r>
            <a:r>
              <a:rPr lang="es-MX" sz="2400" dirty="0"/>
              <a:t>Con 3 </a:t>
            </a:r>
            <a:r>
              <a:rPr lang="es-MX" sz="2400" dirty="0" err="1"/>
              <a:t>hrs</a:t>
            </a:r>
            <a:r>
              <a:rPr lang="es-MX" sz="2400" dirty="0"/>
              <a:t> adicionales y cumpliendo las 20 </a:t>
            </a:r>
            <a:r>
              <a:rPr lang="es-MX" sz="2400" dirty="0" err="1"/>
              <a:t>hrs</a:t>
            </a:r>
            <a:r>
              <a:rPr lang="es-MX" sz="2400" dirty="0"/>
              <a:t> la recuperación pronosticada es 21/10/2013</a:t>
            </a:r>
          </a:p>
        </p:txBody>
      </p:sp>
    </p:spTree>
    <p:extLst>
      <p:ext uri="{BB962C8B-B14F-4D97-AF65-F5344CB8AC3E}">
        <p14:creationId xmlns:p14="http://schemas.microsoft.com/office/powerpoint/2010/main" val="163802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Productos de la próxima semana</a:t>
            </a:r>
            <a:endParaRPr lang="es-MX" dirty="0"/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225573"/>
              </p:ext>
            </p:extLst>
          </p:nvPr>
        </p:nvGraphicFramePr>
        <p:xfrm>
          <a:off x="1524000" y="1397000"/>
          <a:ext cx="6792416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2416"/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Terminar Mapa Estratégico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Administrador nuevos periodos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Soporte a VNC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Indicadores/Vista resumen/Configuración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>
                          <a:effectLst/>
                        </a:rPr>
                        <a:t>Indicadores/Vista resumen/Presentación</a:t>
                      </a:r>
                      <a:endParaRPr lang="es-E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>
                          <a:effectLst/>
                        </a:rPr>
                        <a:t>Objetivos/Vista detalle/</a:t>
                      </a:r>
                      <a:r>
                        <a:rPr lang="es-ES" dirty="0" err="1" smtClean="0">
                          <a:effectLst/>
                        </a:rPr>
                        <a:t>Presentacion</a:t>
                      </a:r>
                      <a:endParaRPr lang="es-ES" dirty="0" smtClean="0">
                        <a:effectLst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>
                          <a:effectLst/>
                        </a:rPr>
                        <a:t>Indicadores/Vista detalle/</a:t>
                      </a:r>
                      <a:r>
                        <a:rPr lang="es-ES" dirty="0" err="1" smtClean="0">
                          <a:effectLst/>
                        </a:rPr>
                        <a:t>Configuracion</a:t>
                      </a:r>
                      <a:endParaRPr lang="es-E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>
                          <a:effectLst/>
                        </a:rPr>
                        <a:t>Indicadores/Vista detalle/</a:t>
                      </a:r>
                      <a:r>
                        <a:rPr lang="es-ES" dirty="0" err="1" smtClean="0">
                          <a:effectLst/>
                        </a:rPr>
                        <a:t>Presentacion</a:t>
                      </a:r>
                      <a:endParaRPr lang="es-E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>
                          <a:effectLst/>
                        </a:rPr>
                        <a:t>Indicadores/Vista detalle/Tabla de datos</a:t>
                      </a:r>
                      <a:endParaRPr lang="es-E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>
                          <a:effectLst/>
                        </a:rPr>
                        <a:t>Indicadores/Casos de prueba integrales</a:t>
                      </a:r>
                      <a:endParaRPr lang="es-E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>
                          <a:effectLst/>
                        </a:rPr>
                        <a:t>Series/</a:t>
                      </a:r>
                      <a:r>
                        <a:rPr lang="es-ES" dirty="0" err="1" smtClean="0">
                          <a:effectLst/>
                        </a:rPr>
                        <a:t>Administracion</a:t>
                      </a:r>
                      <a:r>
                        <a:rPr lang="es-ES" dirty="0" smtClean="0">
                          <a:effectLst/>
                        </a:rPr>
                        <a:t>/Recurso asignar estados</a:t>
                      </a:r>
                      <a:endParaRPr lang="es-E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>
                          <a:effectLst/>
                        </a:rPr>
                        <a:t>Series/</a:t>
                      </a:r>
                      <a:r>
                        <a:rPr lang="es-ES" dirty="0" err="1" smtClean="0">
                          <a:effectLst/>
                        </a:rPr>
                        <a:t>Administracion</a:t>
                      </a:r>
                      <a:r>
                        <a:rPr lang="es-ES" dirty="0" smtClean="0">
                          <a:effectLst/>
                        </a:rPr>
                        <a:t>/Recurso asignar formula</a:t>
                      </a:r>
                      <a:endParaRPr lang="es-E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Inicio </a:t>
                      </a:r>
                      <a:r>
                        <a:rPr lang="es-MX" dirty="0" smtClean="0">
                          <a:effectLst/>
                        </a:rPr>
                        <a:t>Series/</a:t>
                      </a:r>
                      <a:r>
                        <a:rPr lang="es-MX" dirty="0" err="1" smtClean="0">
                          <a:effectLst/>
                        </a:rPr>
                        <a:t>Administracion</a:t>
                      </a:r>
                      <a:r>
                        <a:rPr lang="es-MX" dirty="0" smtClean="0">
                          <a:effectLst/>
                        </a:rPr>
                        <a:t>/Casos de prueba integrales para formulas</a:t>
                      </a:r>
                      <a:endParaRPr lang="es-E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078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Productos Terminados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288213"/>
              </p:ext>
            </p:extLst>
          </p:nvPr>
        </p:nvGraphicFramePr>
        <p:xfrm>
          <a:off x="457200" y="1600200"/>
          <a:ext cx="82296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**</a:t>
                      </a:r>
                      <a:r>
                        <a:rPr lang="es-MX" baseline="0" dirty="0" smtClean="0"/>
                        <a:t> Recurso Asignación de periodos genérico aplicado a Indicadores y Objetivos</a:t>
                      </a:r>
                    </a:p>
                    <a:p>
                      <a:r>
                        <a:rPr lang="es-MX" baseline="0" dirty="0" smtClean="0"/>
                        <a:t>** Implementación de ontología para los Indicadores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893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Status del Equipo</a:t>
            </a:r>
            <a:endParaRPr lang="es-MX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53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SWBStrategy</a:t>
            </a:r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344930"/>
            <a:ext cx="6984776" cy="467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04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err="1" smtClean="0">
                <a:solidFill>
                  <a:prstClr val="black"/>
                </a:solidFill>
              </a:rPr>
              <a:t>SWBStrategy</a:t>
            </a:r>
            <a:endParaRPr lang="es-MX" dirty="0">
              <a:solidFill>
                <a:prstClr val="black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3436204"/>
            <a:ext cx="8229600" cy="609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s-MX" dirty="0" smtClean="0">
                <a:solidFill>
                  <a:prstClr val="black"/>
                </a:solidFill>
              </a:rPr>
              <a:t>Status Ciclo: </a:t>
            </a:r>
            <a:r>
              <a:rPr lang="es-MX" dirty="0">
                <a:solidFill>
                  <a:prstClr val="black"/>
                </a:solidFill>
              </a:rPr>
              <a:t>A</a:t>
            </a:r>
            <a:r>
              <a:rPr lang="es-MX" dirty="0" smtClean="0">
                <a:solidFill>
                  <a:prstClr val="black"/>
                </a:solidFill>
              </a:rPr>
              <a:t>trasado</a:t>
            </a:r>
            <a:endParaRPr lang="es-MX" dirty="0">
              <a:solidFill>
                <a:prstClr val="black"/>
              </a:solidFill>
            </a:endParaRP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566871"/>
              </p:ext>
            </p:extLst>
          </p:nvPr>
        </p:nvGraphicFramePr>
        <p:xfrm>
          <a:off x="1219200" y="3962400"/>
          <a:ext cx="670560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{1E171933-4619-4E11-9A3F-F7608DF75F80}</a:tableStyleId>
              </a:tblPr>
              <a:tblGrid>
                <a:gridCol w="596054"/>
                <a:gridCol w="894080"/>
                <a:gridCol w="1862666"/>
                <a:gridCol w="819574"/>
                <a:gridCol w="894080"/>
                <a:gridCol w="1639146"/>
              </a:tblGrid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Actual (16/06/2013)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60%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38%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anterior (NA)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58%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40%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668641"/>
              </p:ext>
            </p:extLst>
          </p:nvPr>
        </p:nvGraphicFramePr>
        <p:xfrm>
          <a:off x="5436096" y="1786655"/>
          <a:ext cx="2664296" cy="1499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809"/>
                <a:gridCol w="1542487"/>
              </a:tblGrid>
              <a:tr h="167133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Plan – Actual (Hrs</a:t>
                      </a:r>
                      <a:r>
                        <a:rPr lang="es-MX" sz="1000" baseline="0" dirty="0" smtClean="0"/>
                        <a:t> </a:t>
                      </a:r>
                      <a:r>
                        <a:rPr lang="es-MX" sz="1000" baseline="0" dirty="0" err="1" smtClean="0"/>
                        <a:t>Dir</a:t>
                      </a:r>
                      <a:r>
                        <a:rPr lang="es-MX" sz="1000" dirty="0" smtClean="0"/>
                        <a:t>)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Plan – Actual (</a:t>
                      </a:r>
                      <a:r>
                        <a:rPr lang="es-MX" sz="1000" dirty="0" err="1" smtClean="0"/>
                        <a:t>Earned</a:t>
                      </a:r>
                      <a:r>
                        <a:rPr lang="es-MX" sz="1000" dirty="0" smtClean="0"/>
                        <a:t> </a:t>
                      </a:r>
                      <a:r>
                        <a:rPr lang="es-MX" sz="1000" dirty="0" err="1" smtClean="0"/>
                        <a:t>value</a:t>
                      </a:r>
                      <a:r>
                        <a:rPr lang="es-MX" sz="1000" dirty="0" smtClean="0"/>
                        <a:t>)</a:t>
                      </a:r>
                      <a:endParaRPr lang="es-MX" sz="1000" dirty="0"/>
                    </a:p>
                  </a:txBody>
                  <a:tcPr/>
                </a:tc>
              </a:tr>
              <a:tr h="167133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11.26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1.99%</a:t>
                      </a:r>
                      <a:endParaRPr lang="es-MX" sz="1000" dirty="0"/>
                    </a:p>
                  </a:txBody>
                  <a:tcPr/>
                </a:tc>
              </a:tr>
              <a:tr h="28651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79.52</a:t>
                      </a:r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8.88%</a:t>
                      </a:r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8651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19.58</a:t>
                      </a:r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2.22%</a:t>
                      </a:r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8651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-51.29</a:t>
                      </a:r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556792"/>
            <a:ext cx="4678680" cy="1744980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5805264"/>
            <a:ext cx="8172400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98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Fechas Planeadas, Reales y </a:t>
            </a:r>
            <a:r>
              <a:rPr lang="es-MX" dirty="0"/>
              <a:t>P</a:t>
            </a:r>
            <a:r>
              <a:rPr lang="es-MX" dirty="0" smtClean="0"/>
              <a:t>ronosticadas</a:t>
            </a:r>
            <a:endParaRPr lang="es-E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647630"/>
              </p:ext>
            </p:extLst>
          </p:nvPr>
        </p:nvGraphicFramePr>
        <p:xfrm>
          <a:off x="1475656" y="1916832"/>
          <a:ext cx="60960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Baseline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Plan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Pronóstico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Replaneada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Optimizado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03/11/2013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17/11/2013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15/09/2014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27/11/2013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30/07/2014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228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Administrador de Diseño</a:t>
            </a:r>
            <a:endParaRPr lang="es-MX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114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 José Jiménez</a:t>
            </a:r>
          </a:p>
          <a:p>
            <a:pPr>
              <a:buNone/>
            </a:pPr>
            <a:endParaRPr lang="es-MX" sz="1100" dirty="0" smtClean="0"/>
          </a:p>
          <a:p>
            <a:pPr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83489" y="3944874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Pendientes /Atrasos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3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511919"/>
              </p:ext>
            </p:extLst>
          </p:nvPr>
        </p:nvGraphicFramePr>
        <p:xfrm>
          <a:off x="762000" y="2362200"/>
          <a:ext cx="7315200" cy="701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106144"/>
                <a:gridCol w="2209056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Ninguna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283489" y="4478274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177800" marR="0" lvl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2000" b="0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Revisar con el equipo la forma en que</a:t>
            </a:r>
            <a:r>
              <a:rPr kumimoji="0" lang="es-MX" sz="2000" b="0" i="0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 va a trabajar el desarrollo de los casos de uso en Enterprise </a:t>
            </a:r>
            <a:r>
              <a:rPr kumimoji="0" lang="es-MX" sz="2000" b="0" i="0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Architect</a:t>
            </a:r>
            <a:r>
              <a:rPr kumimoji="0" lang="es-MX" sz="2000" b="0" i="0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s-MX" sz="2000" b="0" i="0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191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Subestimación </a:t>
            </a:r>
            <a:r>
              <a:rPr lang="es-MX" smtClean="0"/>
              <a:t>del proyecto</a:t>
            </a:r>
            <a:endParaRPr lang="es-ES"/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746883"/>
              </p:ext>
            </p:extLst>
          </p:nvPr>
        </p:nvGraphicFramePr>
        <p:xfrm>
          <a:off x="1524000" y="1397000"/>
          <a:ext cx="6096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Team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member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Velocidad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Fecha Pronosticada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Defase</a:t>
                      </a:r>
                      <a:r>
                        <a:rPr lang="es-MX" dirty="0" smtClean="0"/>
                        <a:t> en semanas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CIRI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13.05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21/05/2014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29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JRJN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11.12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25/08/2014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43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MEJS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11.02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15/09/2014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46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Total semanas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118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449285"/>
              </p:ext>
            </p:extLst>
          </p:nvPr>
        </p:nvGraphicFramePr>
        <p:xfrm>
          <a:off x="1547664" y="3933056"/>
          <a:ext cx="60960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Semanas</a:t>
                      </a:r>
                      <a:r>
                        <a:rPr lang="es-MX" baseline="0" dirty="0" smtClean="0"/>
                        <a:t> Restantes para final proyecto planeado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18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Recursos</a:t>
                      </a:r>
                      <a:r>
                        <a:rPr lang="es-MX" baseline="0" dirty="0" smtClean="0"/>
                        <a:t> adicionales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mtClean="0"/>
                        <a:t>6.55</a:t>
                      </a:r>
                      <a:r>
                        <a:rPr lang="es-MX" baseline="0" smtClean="0"/>
                        <a:t> 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968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Reporte de Metas y Riesgos</a:t>
            </a:r>
            <a:endParaRPr lang="es-ES" dirty="0"/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620432"/>
              </p:ext>
            </p:extLst>
          </p:nvPr>
        </p:nvGraphicFramePr>
        <p:xfrm>
          <a:off x="611560" y="1268760"/>
          <a:ext cx="7848872" cy="5332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2603"/>
                <a:gridCol w="989822"/>
                <a:gridCol w="2626447"/>
              </a:tblGrid>
              <a:tr h="392779">
                <a:tc gridSpan="3"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METAS</a:t>
                      </a:r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9684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dirty="0" smtClean="0">
                          <a:effectLst/>
                        </a:rPr>
                        <a:t>Completar las funcionalidades proporcionadas por el cliente en su documento</a:t>
                      </a:r>
                      <a:endParaRPr lang="es-MX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Tee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CIRI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677948">
                <a:tc>
                  <a:txBody>
                    <a:bodyPr/>
                    <a:lstStyle/>
                    <a:p>
                      <a:r>
                        <a:rPr lang="es-MX" sz="1800" u="none" strike="noStrike" dirty="0" smtClean="0">
                          <a:effectLst/>
                        </a:rPr>
                        <a:t>Terminar el primer ciclo del proyecto en octubre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u="none" strike="noStrike" dirty="0" smtClean="0">
                          <a:effectLst/>
                        </a:rPr>
                        <a:t>MEJS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2590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dirty="0" smtClean="0">
                          <a:effectLst/>
                        </a:rPr>
                        <a:t>Proveer oportunamente la información del proyecto acordada con el administrador del proyecto</a:t>
                      </a:r>
                      <a:endParaRPr lang="es-MX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Tee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u="none" strike="noStrike" dirty="0" smtClean="0">
                          <a:effectLst/>
                        </a:rPr>
                        <a:t>CIRI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677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dirty="0" smtClean="0">
                          <a:effectLst/>
                        </a:rPr>
                        <a:t>Generar </a:t>
                      </a:r>
                      <a:r>
                        <a:rPr lang="es-MX" sz="1800" u="none" strike="noStrike" dirty="0" err="1" smtClean="0">
                          <a:effectLst/>
                        </a:rPr>
                        <a:t>pips</a:t>
                      </a:r>
                      <a:r>
                        <a:rPr lang="es-MX" sz="1800" u="none" strike="noStrike" dirty="0" smtClean="0">
                          <a:effectLst/>
                        </a:rPr>
                        <a:t> para el proceso de desarrollo de software</a:t>
                      </a:r>
                      <a:endParaRPr lang="es-MX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Tee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u="none" strike="noStrike" dirty="0" smtClean="0">
                          <a:effectLst/>
                        </a:rPr>
                        <a:t>JRJN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677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dirty="0" smtClean="0">
                          <a:effectLst/>
                        </a:rPr>
                        <a:t>Recopilar métricas correctas de la ejecución completa de los procesos</a:t>
                      </a:r>
                      <a:endParaRPr lang="es-MX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Tee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u="none" strike="noStrike" dirty="0" smtClean="0">
                          <a:effectLst/>
                        </a:rPr>
                        <a:t>JRJN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677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dirty="0" smtClean="0">
                          <a:effectLst/>
                        </a:rPr>
                        <a:t>Defectos mayores entregados al área de pruebas</a:t>
                      </a:r>
                      <a:endParaRPr lang="es-MX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Tee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JRJN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142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Reporte de Metas y Riesgos</a:t>
            </a:r>
            <a:endParaRPr lang="es-ES" dirty="0"/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721293"/>
              </p:ext>
            </p:extLst>
          </p:nvPr>
        </p:nvGraphicFramePr>
        <p:xfrm>
          <a:off x="611560" y="1268760"/>
          <a:ext cx="7848872" cy="4718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2603"/>
                <a:gridCol w="989822"/>
                <a:gridCol w="2626447"/>
              </a:tblGrid>
              <a:tr h="392779">
                <a:tc gridSpan="3"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RIESGOS</a:t>
                      </a:r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6873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dirty="0" smtClean="0">
                          <a:effectLst/>
                        </a:rPr>
                        <a:t>Las funcionalidades cubiertas son menos a las esperadas</a:t>
                      </a:r>
                      <a:endParaRPr lang="es-MX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Tee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CIRI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510933">
                <a:tc>
                  <a:txBody>
                    <a:bodyPr/>
                    <a:lstStyle/>
                    <a:p>
                      <a:r>
                        <a:rPr lang="es-MX" sz="1800" u="none" strike="noStrike" dirty="0" smtClean="0">
                          <a:effectLst/>
                        </a:rPr>
                        <a:t>Mala estimación de tiempo y tamaño</a:t>
                      </a:r>
                      <a:endParaRPr lang="es-E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MEJS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8572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Falta de especificación de los requerimientos faltantes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CIRI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677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Incumplimiento de las </a:t>
                      </a:r>
                      <a:r>
                        <a:rPr lang="es-MX" sz="18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</a:t>
                      </a:r>
                      <a:r>
                        <a:rPr lang="es-MX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hours</a:t>
                      </a:r>
                      <a:r>
                        <a:rPr lang="es-MX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planeadas ocasionado por mayor tiempo de mantenimiento al planeado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MEJS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677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tamaño real de los requerimientos no definidos sea más grande que el estimado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JRJN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677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Retrasos de entrega de los insumos de diseño gráfico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mtClean="0"/>
                        <a:t>CIRI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237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Estado de Calidad</a:t>
            </a:r>
            <a:endParaRPr lang="es-MX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35" y="2388773"/>
            <a:ext cx="3979686" cy="2912436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2030150" y="1764457"/>
            <a:ext cx="1286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Planeado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403648" y="5661248"/>
            <a:ext cx="568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46 errores en total</a:t>
            </a:r>
          </a:p>
          <a:p>
            <a:r>
              <a:rPr lang="es-MX" dirty="0" smtClean="0"/>
              <a:t>Demasiados errores eliminados hasta la etapa de pruebas</a:t>
            </a:r>
            <a:endParaRPr lang="es-ES" dirty="0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931" y="2388773"/>
            <a:ext cx="4006493" cy="273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33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846491"/>
            <a:ext cx="5544616" cy="2495935"/>
          </a:xfrm>
          <a:prstGeom prst="rect">
            <a:avLst/>
          </a:prstGeom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586" y="942975"/>
            <a:ext cx="5424724" cy="2414018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1043608" y="620688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Esta semana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1043608" y="349648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Semana anterior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344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643479"/>
            <a:ext cx="2665462" cy="4450096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3203848" y="543957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Defectos Inyectados</a:t>
            </a:r>
            <a:endParaRPr lang="es-ES" dirty="0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643479"/>
            <a:ext cx="2809404" cy="4450096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1403648" y="1108845"/>
            <a:ext cx="1354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Esta semana</a:t>
            </a:r>
            <a:endParaRPr lang="es-ES" dirty="0"/>
          </a:p>
        </p:txBody>
      </p:sp>
      <p:sp>
        <p:nvSpPr>
          <p:cNvPr id="10" name="9 CuadroTexto"/>
          <p:cNvSpPr txBox="1"/>
          <p:nvPr/>
        </p:nvSpPr>
        <p:spPr>
          <a:xfrm>
            <a:off x="5826132" y="1138983"/>
            <a:ext cx="1741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Semana anterior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485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349" y="1772816"/>
            <a:ext cx="3333750" cy="3629025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3491880" y="56793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Densidad de defectos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1403648" y="1108845"/>
            <a:ext cx="1354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Esta semana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5826132" y="1138983"/>
            <a:ext cx="1741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Semana anterior</a:t>
            </a:r>
            <a:endParaRPr lang="es-ES" dirty="0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766547"/>
            <a:ext cx="3240360" cy="347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58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Administrador de implementación</a:t>
            </a:r>
            <a:endParaRPr lang="es-MX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534400" cy="838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Martha Elvia Jiménez Salgado</a:t>
            </a:r>
          </a:p>
          <a:p>
            <a:pPr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096923"/>
              </p:ext>
            </p:extLst>
          </p:nvPr>
        </p:nvGraphicFramePr>
        <p:xfrm>
          <a:off x="755576" y="2066061"/>
          <a:ext cx="7315200" cy="2865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97832"/>
                <a:gridCol w="5017368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>
                          <a:solidFill>
                            <a:schemeClr val="tx1"/>
                          </a:solidFill>
                        </a:rPr>
                        <a:t>Revisión de clases en </a:t>
                      </a:r>
                      <a:r>
                        <a:rPr lang="es-MX" sz="1700" dirty="0" err="1" smtClean="0">
                          <a:solidFill>
                            <a:schemeClr val="tx1"/>
                          </a:solidFill>
                        </a:rPr>
                        <a:t>subversion</a:t>
                      </a:r>
                      <a:endParaRPr lang="es-MX" sz="1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700" dirty="0" smtClean="0">
                          <a:solidFill>
                            <a:schemeClr val="tx1"/>
                          </a:solidFill>
                        </a:rPr>
                        <a:t>Revisar que se cumplan</a:t>
                      </a:r>
                      <a:r>
                        <a:rPr lang="es-MX" sz="1700" baseline="0" dirty="0" smtClean="0">
                          <a:solidFill>
                            <a:schemeClr val="tx1"/>
                          </a:solidFill>
                        </a:rPr>
                        <a:t> con las convenciones de código, debido a que no  están documentadas las clases. Existen muchas líneas de código comentadas no utilizadas. Quitar los comentarios de consola. Verificar que su </a:t>
                      </a:r>
                      <a:r>
                        <a:rPr lang="es-MX" sz="1700" baseline="0" dirty="0" err="1" smtClean="0">
                          <a:solidFill>
                            <a:schemeClr val="tx1"/>
                          </a:solidFill>
                        </a:rPr>
                        <a:t>checklist</a:t>
                      </a:r>
                      <a:r>
                        <a:rPr lang="es-MX" sz="1700" baseline="0" dirty="0" smtClean="0">
                          <a:solidFill>
                            <a:schemeClr val="tx1"/>
                          </a:solidFill>
                        </a:rPr>
                        <a:t> de revisión contemple estos detalles.</a:t>
                      </a:r>
                      <a:endParaRPr lang="es-MX" sz="17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MX" sz="1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>
                          <a:solidFill>
                            <a:schemeClr val="tx1"/>
                          </a:solidFill>
                        </a:rPr>
                        <a:t>Definir comentarios</a:t>
                      </a:r>
                      <a:r>
                        <a:rPr lang="es-MX" sz="1700" baseline="0" dirty="0" smtClean="0">
                          <a:solidFill>
                            <a:schemeClr val="tx1"/>
                          </a:solidFill>
                        </a:rPr>
                        <a:t> de interfaces y clases en </a:t>
                      </a:r>
                      <a:r>
                        <a:rPr lang="es-MX" sz="1700" baseline="0" dirty="0" err="1" smtClean="0">
                          <a:solidFill>
                            <a:schemeClr val="tx1"/>
                          </a:solidFill>
                        </a:rPr>
                        <a:t>ontologia</a:t>
                      </a:r>
                      <a:r>
                        <a:rPr lang="es-MX" sz="1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err="1" smtClean="0"/>
              <a:t>Support</a:t>
            </a:r>
            <a:r>
              <a:rPr lang="es-MX" dirty="0" smtClean="0"/>
              <a:t> Manager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114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Martha Elvia Jiménez Salgado</a:t>
            </a:r>
          </a:p>
          <a:p>
            <a:pPr>
              <a:buNone/>
            </a:pPr>
            <a:endParaRPr lang="es-MX" sz="1100" dirty="0" smtClean="0"/>
          </a:p>
          <a:p>
            <a:pPr>
              <a:buNone/>
            </a:pPr>
            <a:r>
              <a:rPr lang="es-MX" sz="2000" u="sng" dirty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graphicFrame>
        <p:nvGraphicFramePr>
          <p:cNvPr id="5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707409"/>
              </p:ext>
            </p:extLst>
          </p:nvPr>
        </p:nvGraphicFramePr>
        <p:xfrm>
          <a:off x="762000" y="2133600"/>
          <a:ext cx="7315200" cy="1569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baseline="0" dirty="0" smtClean="0"/>
                        <a:t>Se instalo una versión anterior del navegador de </a:t>
                      </a:r>
                      <a:r>
                        <a:rPr lang="es-MX" sz="1700" baseline="0" dirty="0" err="1" smtClean="0"/>
                        <a:t>mozilla</a:t>
                      </a:r>
                      <a:r>
                        <a:rPr lang="es-MX" sz="1700" baseline="0" dirty="0" smtClean="0"/>
                        <a:t> en el servidor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Se llevo a cabo debido a que no es soportada</a:t>
                      </a:r>
                      <a:r>
                        <a:rPr lang="es-MX" sz="1700" baseline="0" dirty="0" smtClean="0"/>
                        <a:t> la actualización del navegador para el SO.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endParaRPr lang="es-MX" sz="17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793597"/>
              </p:ext>
            </p:extLst>
          </p:nvPr>
        </p:nvGraphicFramePr>
        <p:xfrm>
          <a:off x="755576" y="4653136"/>
          <a:ext cx="7620000" cy="1310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10000"/>
                <a:gridCol w="38100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effectLst/>
                        </a:rPr>
                        <a:t>Soporte a VNC 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baseline="0" dirty="0" smtClean="0"/>
                        <a:t> Siguió quedando pendiente esta tarea</a:t>
                      </a:r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No se ha conseguido</a:t>
                      </a:r>
                      <a:r>
                        <a:rPr lang="es-MX" sz="1700" baseline="0" dirty="0" smtClean="0"/>
                        <a:t> monitor, teclado y mouse para el servidor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7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6 Rectángulo"/>
          <p:cNvSpPr/>
          <p:nvPr/>
        </p:nvSpPr>
        <p:spPr>
          <a:xfrm>
            <a:off x="683568" y="4149080"/>
            <a:ext cx="2051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  <a:defRPr/>
            </a:pPr>
            <a:r>
              <a:rPr lang="es-MX" u="sng" dirty="0"/>
              <a:t>Pendientes /Atrasos</a:t>
            </a:r>
          </a:p>
        </p:txBody>
      </p:sp>
    </p:spTree>
    <p:extLst>
      <p:ext uri="{BB962C8B-B14F-4D97-AF65-F5344CB8AC3E}">
        <p14:creationId xmlns:p14="http://schemas.microsoft.com/office/powerpoint/2010/main" val="405854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350838"/>
            <a:ext cx="8229600" cy="639762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err="1" smtClean="0"/>
              <a:t>Quality</a:t>
            </a:r>
            <a:r>
              <a:rPr lang="es-MX" dirty="0" smtClean="0"/>
              <a:t> Manager</a:t>
            </a:r>
            <a:endParaRPr lang="es-MX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1066800"/>
            <a:ext cx="8534400" cy="1143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s-MX" sz="2400" dirty="0" smtClean="0"/>
              <a:t>Responsable: José Jiménez</a:t>
            </a:r>
          </a:p>
          <a:p>
            <a:pPr>
              <a:buFont typeface="Arial" pitchFamily="34" charset="0"/>
              <a:buNone/>
            </a:pPr>
            <a:endParaRPr lang="es-MX" sz="1100" dirty="0" smtClean="0"/>
          </a:p>
          <a:p>
            <a:pPr>
              <a:buFont typeface="Arial" pitchFamily="34" charset="0"/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Font typeface="Arial" pitchFamily="34" charset="0"/>
              <a:buNone/>
            </a:pPr>
            <a:endParaRPr lang="es-MX" sz="2000" u="sng" dirty="0" smtClean="0"/>
          </a:p>
        </p:txBody>
      </p:sp>
      <p:graphicFrame>
        <p:nvGraphicFramePr>
          <p:cNvPr id="5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527693"/>
              </p:ext>
            </p:extLst>
          </p:nvPr>
        </p:nvGraphicFramePr>
        <p:xfrm>
          <a:off x="755576" y="2364572"/>
          <a:ext cx="7315200" cy="2346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70040"/>
                <a:gridCol w="314516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700" dirty="0" smtClean="0"/>
                        <a:t>Adición de información en la presentación del estado de calidad para las juntas semanales.</a:t>
                      </a:r>
                      <a:endParaRPr lang="es-MX" sz="17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Presentación del estado de calidad en la junta semanal.</a:t>
                      </a:r>
                      <a:endParaRPr lang="es-MX" sz="17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Se revisaron</a:t>
                      </a:r>
                      <a:r>
                        <a:rPr lang="es-MX" sz="1700" baseline="0" dirty="0" smtClean="0"/>
                        <a:t> los datos generados por los miembros del equipo durante la ejecución de las tareas.</a:t>
                      </a:r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4725144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759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err="1" smtClean="0"/>
              <a:t>Planning</a:t>
            </a:r>
            <a:r>
              <a:rPr lang="es-MX" dirty="0" smtClean="0"/>
              <a:t> Manager</a:t>
            </a:r>
            <a:endParaRPr lang="es-MX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114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Martha Elvia Jiménez Salgado</a:t>
            </a:r>
          </a:p>
          <a:p>
            <a:pPr>
              <a:buNone/>
            </a:pPr>
            <a:endParaRPr lang="es-MX" sz="1100" dirty="0" smtClean="0"/>
          </a:p>
          <a:p>
            <a:pPr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graphicFrame>
        <p:nvGraphicFramePr>
          <p:cNvPr id="12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468361"/>
              </p:ext>
            </p:extLst>
          </p:nvPr>
        </p:nvGraphicFramePr>
        <p:xfrm>
          <a:off x="762000" y="2133600"/>
          <a:ext cx="7315200" cy="2697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26024"/>
                <a:gridCol w="3289176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700" dirty="0" smtClean="0"/>
                        <a:t>Consolidado de las tareas</a:t>
                      </a:r>
                      <a:r>
                        <a:rPr lang="es-MX" sz="1700" baseline="0" dirty="0" smtClean="0"/>
                        <a:t> de los miembros de trabajo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700" dirty="0" smtClean="0"/>
                        <a:t>Se realizará a inicio de semana el</a:t>
                      </a:r>
                      <a:r>
                        <a:rPr lang="es-MX" sz="1700" baseline="0" dirty="0" smtClean="0"/>
                        <a:t> consolidado de las tareas de todos los miembros de trabajo</a:t>
                      </a:r>
                      <a:endParaRPr lang="es-MX" sz="1700" dirty="0" smtClean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700" dirty="0" smtClean="0"/>
                        <a:t>Se agrego agregó a</a:t>
                      </a:r>
                      <a:r>
                        <a:rPr lang="es-MX" sz="1700" baseline="0" dirty="0" smtClean="0"/>
                        <a:t> la presentación semanal los datos del status del proyecto en planeado, real y pronosticado</a:t>
                      </a:r>
                      <a:endParaRPr lang="es-MX" sz="1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700" dirty="0" smtClean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700" dirty="0" smtClean="0"/>
                        <a:t>Se agrego los datos de subestimación del proyecto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7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213667"/>
              </p:ext>
            </p:extLst>
          </p:nvPr>
        </p:nvGraphicFramePr>
        <p:xfrm>
          <a:off x="683568" y="5762600"/>
          <a:ext cx="7315200" cy="960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Que debe hacerse con productos que no se llevarán a cabo.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700" dirty="0" smtClean="0"/>
                        <a:t>Cuestionar si </a:t>
                      </a:r>
                      <a:r>
                        <a:rPr lang="es-MX" sz="1700" dirty="0" err="1" smtClean="0"/>
                        <a:t>deberan</a:t>
                      </a:r>
                      <a:r>
                        <a:rPr lang="es-MX" sz="1700" dirty="0" smtClean="0"/>
                        <a:t> ser eliminados del WBS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345385" y="5127848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Pendientes /Atrasos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err="1" smtClean="0"/>
              <a:t>Process</a:t>
            </a:r>
            <a:r>
              <a:rPr lang="es-MX" dirty="0" smtClean="0"/>
              <a:t> Manager</a:t>
            </a:r>
            <a:endParaRPr lang="es-MX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114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José Jiménez</a:t>
            </a:r>
          </a:p>
          <a:p>
            <a:pPr>
              <a:buNone/>
            </a:pPr>
            <a:endParaRPr lang="es-MX" sz="1100" dirty="0" smtClean="0"/>
          </a:p>
          <a:p>
            <a:pPr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graphicFrame>
        <p:nvGraphicFramePr>
          <p:cNvPr id="17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560515"/>
              </p:ext>
            </p:extLst>
          </p:nvPr>
        </p:nvGraphicFramePr>
        <p:xfrm>
          <a:off x="755576" y="2348880"/>
          <a:ext cx="7315200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314056"/>
                <a:gridCol w="3001144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Actualización del Proceso de Desarrollo de Código en base al PIP generado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Revisión de la ejecución del proceso de desarrollo de código por</a:t>
                      </a:r>
                      <a:r>
                        <a:rPr lang="es-MX" sz="1700" baseline="0" dirty="0" smtClean="0"/>
                        <a:t> parte de cada uno de los miembros de trabajo.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279202" y="4478274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Pendientes /Atrasos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58927" y="5011674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177800" marR="0" lvl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MX" sz="2000" dirty="0"/>
              <a:t>M</a:t>
            </a:r>
            <a:r>
              <a:rPr kumimoji="0" lang="es-MX" sz="2000" b="0" i="0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odificar</a:t>
            </a:r>
            <a:r>
              <a:rPr kumimoji="0" lang="es-MX" sz="2000" b="0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el Proceso</a:t>
            </a:r>
            <a:r>
              <a:rPr kumimoji="0" lang="es-MX" sz="2000" b="0" i="0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Desarrollo de Ontologías, en base a las necesidades detectadas previamente.</a:t>
            </a:r>
            <a:endParaRPr kumimoji="0" lang="es-MX" sz="2000" b="0" i="0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556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Administrador de Interfaz con el usuario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534400" cy="485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Carlos Ramos </a:t>
            </a:r>
            <a:r>
              <a:rPr lang="es-MX" sz="2400" dirty="0" smtClean="0"/>
              <a:t>Incháustegui</a:t>
            </a:r>
            <a:endParaRPr lang="es-MX" sz="24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48797"/>
              </p:ext>
            </p:extLst>
          </p:nvPr>
        </p:nvGraphicFramePr>
        <p:xfrm>
          <a:off x="762000" y="2060848"/>
          <a:ext cx="7315200" cy="960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Tareas ejecutadas en la semana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Periodicidad</a:t>
                      </a:r>
                    </a:p>
                    <a:p>
                      <a:endParaRPr lang="es-MX" sz="1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El bloqueo y desbloqueo de medición  lo estamos proponiendo manual</a:t>
                      </a:r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859453"/>
              </p:ext>
            </p:extLst>
          </p:nvPr>
        </p:nvGraphicFramePr>
        <p:xfrm>
          <a:off x="785192" y="3664064"/>
          <a:ext cx="7315200" cy="2606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 pendientes</a:t>
                      </a:r>
                      <a:r>
                        <a:rPr lang="es-MX" sz="1700" baseline="0" dirty="0" smtClean="0"/>
                        <a:t> y atrasos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700" dirty="0" smtClean="0"/>
                        <a:t>Sesión semanal de aclaración</a:t>
                      </a:r>
                      <a:r>
                        <a:rPr lang="es-MX" sz="1700" baseline="0" dirty="0" smtClean="0"/>
                        <a:t> de dudas con el cliente</a:t>
                      </a:r>
                      <a:endParaRPr lang="es-MX" sz="1700" dirty="0" smtClean="0"/>
                    </a:p>
                    <a:p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Miércoles 3 de julio,</a:t>
                      </a:r>
                      <a:r>
                        <a:rPr lang="es-MX" sz="1700" baseline="0" dirty="0" smtClean="0"/>
                        <a:t> preparen por escrito las dudas.</a:t>
                      </a:r>
                    </a:p>
                    <a:p>
                      <a:r>
                        <a:rPr lang="es-MX" sz="1700" baseline="0" dirty="0" smtClean="0"/>
                        <a:t>De los punto a tratar están: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s-MX" sz="1700" baseline="0" dirty="0" smtClean="0"/>
                        <a:t>Tabla de datos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s-MX" sz="1700" dirty="0" smtClean="0"/>
                        <a:t>Revisar</a:t>
                      </a:r>
                      <a:r>
                        <a:rPr lang="es-MX" sz="1700" baseline="0" dirty="0" smtClean="0"/>
                        <a:t> el bloqueo de periodicidades (no automático)</a:t>
                      </a:r>
                      <a:endParaRPr lang="es-MX" sz="170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s-MX" sz="1700" dirty="0" smtClean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Look &amp; </a:t>
                      </a:r>
                      <a:r>
                        <a:rPr lang="es-MX" sz="1700" dirty="0" err="1" smtClean="0"/>
                        <a:t>feel</a:t>
                      </a:r>
                      <a:r>
                        <a:rPr lang="es-MX" sz="1700" dirty="0" smtClean="0"/>
                        <a:t> de estados y períodos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Respetar el</a:t>
                      </a:r>
                      <a:r>
                        <a:rPr lang="es-MX" sz="1700" baseline="0" dirty="0" smtClean="0"/>
                        <a:t> look &amp; </a:t>
                      </a:r>
                      <a:r>
                        <a:rPr lang="es-MX" sz="1700" baseline="0" dirty="0" err="1" smtClean="0"/>
                        <a:t>feel</a:t>
                      </a:r>
                      <a:r>
                        <a:rPr lang="es-MX" sz="1700" baseline="0" dirty="0" smtClean="0"/>
                        <a:t> de SWB</a:t>
                      </a:r>
                      <a:endParaRPr lang="es-MX" sz="17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260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2966</TotalTime>
  <Words>1522</Words>
  <Application>Microsoft Office PowerPoint</Application>
  <PresentationFormat>Presentación en pantalla (4:3)</PresentationFormat>
  <Paragraphs>453</Paragraphs>
  <Slides>36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37" baseType="lpstr">
      <vt:lpstr>Tema de Office</vt:lpstr>
      <vt:lpstr>SWBStrategy Reporte Semanal de Avance</vt:lpstr>
      <vt:lpstr>Reporte de Roles</vt:lpstr>
      <vt:lpstr>Administrador de Diseño</vt:lpstr>
      <vt:lpstr>Administrador de implementación</vt:lpstr>
      <vt:lpstr>Support Manager</vt:lpstr>
      <vt:lpstr>Presentación de PowerPoint</vt:lpstr>
      <vt:lpstr>Planning Manager</vt:lpstr>
      <vt:lpstr>Process Manager</vt:lpstr>
      <vt:lpstr>Administrador de Interfaz con el usuario</vt:lpstr>
      <vt:lpstr>Administrador pruebas</vt:lpstr>
      <vt:lpstr>Reportes Individuales de Status</vt:lpstr>
      <vt:lpstr>Carlos Ramos Incháustegui</vt:lpstr>
      <vt:lpstr>Carlos Ramos Incháustegui</vt:lpstr>
      <vt:lpstr>Carlos Ramos Incháustegui</vt:lpstr>
      <vt:lpstr>Tareas de la próxima semana</vt:lpstr>
      <vt:lpstr>José Jiménez</vt:lpstr>
      <vt:lpstr>José Jiménez</vt:lpstr>
      <vt:lpstr>José Jiménez</vt:lpstr>
      <vt:lpstr>Productos Terminados este ciclo</vt:lpstr>
      <vt:lpstr>Productos de la próxima semana</vt:lpstr>
      <vt:lpstr>Martha Elvia Jiménez Salgado</vt:lpstr>
      <vt:lpstr>Martha Elvia Jiménez Salgado</vt:lpstr>
      <vt:lpstr>Martha Elvia Jiménez Salgado</vt:lpstr>
      <vt:lpstr>Productos de la próxima semana</vt:lpstr>
      <vt:lpstr>Productos Terminados</vt:lpstr>
      <vt:lpstr>Status del Equipo</vt:lpstr>
      <vt:lpstr>SWBStrategy</vt:lpstr>
      <vt:lpstr>Presentación de PowerPoint</vt:lpstr>
      <vt:lpstr>Fechas Planeadas, Reales y Pronosticadas</vt:lpstr>
      <vt:lpstr>Subestimación del proyecto</vt:lpstr>
      <vt:lpstr>Reporte de Metas y Riesgos</vt:lpstr>
      <vt:lpstr>Reporte de Metas y Riesgos</vt:lpstr>
      <vt:lpstr>Estado de Calidad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ROLES</dc:title>
  <dc:creator>Dahaliz</dc:creator>
  <cp:lastModifiedBy>Carlos Isaac Ramos Inchaustegui</cp:lastModifiedBy>
  <cp:revision>188</cp:revision>
  <dcterms:created xsi:type="dcterms:W3CDTF">2012-07-16T20:20:17Z</dcterms:created>
  <dcterms:modified xsi:type="dcterms:W3CDTF">2013-07-01T23:22:45Z</dcterms:modified>
</cp:coreProperties>
</file>