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02" r:id="rId3"/>
    <p:sldId id="305" r:id="rId4"/>
    <p:sldId id="258" r:id="rId5"/>
    <p:sldId id="300" r:id="rId6"/>
    <p:sldId id="304" r:id="rId7"/>
    <p:sldId id="306" r:id="rId8"/>
    <p:sldId id="260" r:id="rId9"/>
    <p:sldId id="307" r:id="rId10"/>
    <p:sldId id="319" r:id="rId11"/>
    <p:sldId id="320" r:id="rId12"/>
    <p:sldId id="271" r:id="rId13"/>
    <p:sldId id="321" r:id="rId14"/>
    <p:sldId id="322" r:id="rId15"/>
    <p:sldId id="323" r:id="rId16"/>
    <p:sldId id="324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8" r:id="rId26"/>
    <p:sldId id="278" r:id="rId27"/>
    <p:sldId id="295" r:id="rId28"/>
    <p:sldId id="296" r:id="rId29"/>
    <p:sldId id="272" r:id="rId30"/>
    <p:sldId id="273" r:id="rId31"/>
    <p:sldId id="274" r:id="rId32"/>
    <p:sldId id="316" r:id="rId33"/>
    <p:sldId id="317" r:id="rId3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94660"/>
  </p:normalViewPr>
  <p:slideViewPr>
    <p:cSldViewPr>
      <p:cViewPr>
        <p:scale>
          <a:sx n="100" d="100"/>
          <a:sy n="100" d="100"/>
        </p:scale>
        <p:origin x="-21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DB8E7-EF7C-4FF9-94A8-6647B2DEB0AF}" type="datetimeFigureOut">
              <a:rPr lang="es-MX" smtClean="0"/>
              <a:pPr/>
              <a:t>11/06/2013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35562-D7A4-4D6E-8E6A-E67C2156931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6216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14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9DE64-AC7B-46F2-9625-4B62CCD31BFB}" type="slidenum">
              <a:rPr lang="es-MX" smtClean="0"/>
              <a:pPr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158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35562-D7A4-4D6E-8E6A-E67C21569317}" type="slidenum">
              <a:rPr lang="es-MX" smtClean="0"/>
              <a:pPr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89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11/06/2013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11/06/2013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11/06/2013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11/06/2013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11/06/2013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11/06/2013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11/06/2013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11/06/2013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11/06/2013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11/06/2013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F07B-4100-49BA-8137-A52A753C5BE9}" type="datetimeFigureOut">
              <a:rPr lang="es-MX" smtClean="0"/>
              <a:pPr/>
              <a:t>11/06/2013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4F07B-4100-49BA-8137-A52A753C5BE9}" type="datetimeFigureOut">
              <a:rPr lang="es-MX" smtClean="0"/>
              <a:pPr/>
              <a:t>11/06/2013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897A-C04F-4C51-B21D-D62BE193C77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SWBStrategy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Reporte Semanal de Avance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10 / 06 / 2013</a:t>
            </a:r>
            <a:endParaRPr lang="es-MX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Interfaz con el usuario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Carlos Ramos Incháustegui</a:t>
            </a:r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5008" y="449580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530485"/>
              </p:ext>
            </p:extLst>
          </p:nvPr>
        </p:nvGraphicFramePr>
        <p:xfrm>
          <a:off x="762000" y="2060848"/>
          <a:ext cx="7315200" cy="2407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Administración de períodos.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períodos se crearán por </a:t>
                      </a:r>
                      <a:r>
                        <a:rPr lang="es-MX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scorecard</a:t>
                      </a: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La asignación a cada elemento del </a:t>
                      </a:r>
                      <a:r>
                        <a:rPr lang="es-MX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scorecard</a:t>
                      </a: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 hará con los propios del </a:t>
                      </a:r>
                      <a:r>
                        <a:rPr lang="es-MX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scorecard</a:t>
                      </a:r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Agenda</a:t>
                      </a:r>
                      <a:r>
                        <a:rPr lang="es-MX" sz="1700" baseline="0" dirty="0" smtClean="0"/>
                        <a:t> de reunión para Caso de negocio.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La semana del 24 de junio se tiene como límite para entregar la lista de documentos que me dio</a:t>
                      </a:r>
                      <a:r>
                        <a:rPr lang="es-MX" sz="1700" baseline="0" dirty="0" smtClean="0"/>
                        <a:t> la AP.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440136"/>
              </p:ext>
            </p:extLst>
          </p:nvPr>
        </p:nvGraphicFramePr>
        <p:xfrm>
          <a:off x="609600" y="5257800"/>
          <a:ext cx="7315200" cy="701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NA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530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pruebas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Carlos Ramos Incháustegui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795840"/>
              </p:ext>
            </p:extLst>
          </p:nvPr>
        </p:nvGraphicFramePr>
        <p:xfrm>
          <a:off x="762000" y="2204864"/>
          <a:ext cx="7315200" cy="173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Pruebas internas</a:t>
                      </a:r>
                      <a:r>
                        <a:rPr lang="es-MX" sz="1700" baseline="0" dirty="0" smtClean="0"/>
                        <a:t>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smtClean="0"/>
                        <a:t>Administración de score </a:t>
                      </a:r>
                      <a:r>
                        <a:rPr lang="es-MX" sz="1700" baseline="0" dirty="0" err="1" smtClean="0"/>
                        <a:t>card</a:t>
                      </a:r>
                      <a:r>
                        <a:rPr lang="es-MX" sz="1700" baseline="0" dirty="0" smtClean="0"/>
                        <a:t>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smtClean="0"/>
                        <a:t>Administración de perspectivas.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err="1" smtClean="0"/>
                        <a:t>Form</a:t>
                      </a:r>
                      <a:r>
                        <a:rPr lang="es-MX" sz="1700" baseline="0" dirty="0" smtClean="0"/>
                        <a:t> </a:t>
                      </a:r>
                      <a:r>
                        <a:rPr lang="es-MX" sz="1700" baseline="0" dirty="0" err="1" smtClean="0"/>
                        <a:t>element</a:t>
                      </a:r>
                      <a:r>
                        <a:rPr lang="es-MX" sz="1700" baseline="0" dirty="0" smtClean="0"/>
                        <a:t> para ayuda.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err="1" smtClean="0"/>
                        <a:t>Form</a:t>
                      </a:r>
                      <a:r>
                        <a:rPr lang="es-MX" sz="1700" baseline="0" dirty="0" smtClean="0"/>
                        <a:t> </a:t>
                      </a:r>
                      <a:r>
                        <a:rPr lang="es-MX" sz="1700" baseline="0" dirty="0" err="1" smtClean="0"/>
                        <a:t>element</a:t>
                      </a:r>
                      <a:r>
                        <a:rPr lang="es-MX" sz="1700" baseline="0" dirty="0" smtClean="0"/>
                        <a:t> para valor ordinal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Ninguna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23528" y="450912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504371"/>
              </p:ext>
            </p:extLst>
          </p:nvPr>
        </p:nvGraphicFramePr>
        <p:xfrm>
          <a:off x="743123" y="5085184"/>
          <a:ext cx="7315200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Pruebas internas</a:t>
                      </a:r>
                      <a:r>
                        <a:rPr lang="es-MX" sz="1700" baseline="0" dirty="0" smtClean="0"/>
                        <a:t>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smtClean="0"/>
                        <a:t>Grupos de estados.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smtClean="0"/>
                        <a:t>Estados.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sz="1700" baseline="0" dirty="0" smtClean="0"/>
                        <a:t>Valor ordinal de estados por grupo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Ninguna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75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Reportes Individuales de Status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00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277143"/>
            <a:ext cx="6602413" cy="445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8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/>
              <a:t>Carlos Ramos </a:t>
            </a:r>
            <a:r>
              <a:rPr lang="es-MX" dirty="0" err="1"/>
              <a:t>Incháustegui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611488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533517"/>
              </p:ext>
            </p:extLst>
          </p:nvPr>
        </p:nvGraphicFramePr>
        <p:xfrm>
          <a:off x="1219200" y="4393912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(27/08/2012)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2.48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10.06 %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38" y="1103715"/>
            <a:ext cx="686752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956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Productos que no estaban contemplados en el plan.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Trabajos de mantenimiento.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Carlos Ramos Incháustegui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89742" y="3429000"/>
            <a:ext cx="83645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</a:t>
            </a:r>
            <a:r>
              <a:rPr lang="es-MX" sz="2400" b="1" dirty="0" smtClean="0"/>
              <a:t>corrección</a:t>
            </a:r>
            <a:r>
              <a:rPr lang="es-MX" sz="2400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Hacer más eficiente las reuniones.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Posponer los trabajos de mantenimiento.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Aumentar las </a:t>
            </a:r>
            <a:r>
              <a:rPr lang="es-MX" sz="2400" dirty="0" err="1" smtClean="0"/>
              <a:t>task</a:t>
            </a:r>
            <a:r>
              <a:rPr lang="es-MX" sz="2400" dirty="0" smtClean="0"/>
              <a:t> </a:t>
            </a:r>
            <a:r>
              <a:rPr lang="es-MX" sz="2400" dirty="0" err="1" smtClean="0"/>
              <a:t>hours</a:t>
            </a:r>
            <a:endParaRPr lang="es-MX" sz="2400" dirty="0" smtClean="0"/>
          </a:p>
          <a:p>
            <a:endParaRPr lang="es-MX" sz="2400" dirty="0" smtClean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smtClean="0"/>
              <a:t>: 17 </a:t>
            </a:r>
            <a:r>
              <a:rPr lang="es-MX" sz="2400" dirty="0" smtClean="0"/>
              <a:t>de </a:t>
            </a:r>
            <a:r>
              <a:rPr lang="es-MX" sz="2400" smtClean="0"/>
              <a:t>junio de 2013.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641624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Tareas de la próxima semana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7524030"/>
              </p:ext>
            </p:extLst>
          </p:nvPr>
        </p:nvGraphicFramePr>
        <p:xfrm>
          <a:off x="457200" y="1600200"/>
          <a:ext cx="8229600" cy="2494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Administración</a:t>
                      </a:r>
                      <a:r>
                        <a:rPr lang="es-MX" baseline="0" dirty="0" smtClean="0"/>
                        <a:t> de </a:t>
                      </a:r>
                      <a:r>
                        <a:rPr lang="es-MX" dirty="0" smtClean="0"/>
                        <a:t>Grupo de estados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No está contemplado en el plan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Administración de Estados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Form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element</a:t>
                      </a:r>
                      <a:r>
                        <a:rPr lang="es-MX" baseline="0" dirty="0" smtClean="0"/>
                        <a:t> para valor ordinal de estados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No está contemplado en el plan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Asignar estados a elementos BSC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Vista detalle de indicadores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31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José Jiménez</a:t>
            </a:r>
            <a:endParaRPr lang="es-MX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9" y="1223643"/>
            <a:ext cx="6343797" cy="4624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87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José Jiménez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436204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075035"/>
              </p:ext>
            </p:extLst>
          </p:nvPr>
        </p:nvGraphicFramePr>
        <p:xfrm>
          <a:off x="1219200" y="4321904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(09/06/2013)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1.84%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09.42 %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(02/06/2013)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833637"/>
              </p:ext>
            </p:extLst>
          </p:nvPr>
        </p:nvGraphicFramePr>
        <p:xfrm>
          <a:off x="467544" y="1268760"/>
          <a:ext cx="8229600" cy="2066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  <a:gridCol w="731520"/>
                <a:gridCol w="182880"/>
                <a:gridCol w="731520"/>
                <a:gridCol w="731520"/>
                <a:gridCol w="731520"/>
                <a:gridCol w="731520"/>
                <a:gridCol w="731520"/>
              </a:tblGrid>
              <a:tr h="192024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ctr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Horas Directas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Valor Ganado (EV)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Actual/Plan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Plan-Actual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Atraso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Last Week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19:00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09:42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0.51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09:18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4.37%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1.84%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0.42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2.53%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ctr"/>
                </a:tc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A la Fecha (09/06/13)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19:00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09:42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0.51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09:18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4.37%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1.84%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0.42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2.53%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57.89%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Average per Week To 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19:00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09:42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0.51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09:18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4.37%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1.84%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0.42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2.53%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Completed Tasks To Date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08:00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05:50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0.73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02:10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4" marR="9144" marT="9144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144" marR="9144" marT="914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0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Mala administración del tiempo.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José Jiménez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76422" y="3284984"/>
            <a:ext cx="83645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corrección</a:t>
            </a:r>
            <a:r>
              <a:rPr lang="es-MX" sz="2400" dirty="0" smtClean="0"/>
              <a:t>: Aumentar número de Task-</a:t>
            </a:r>
            <a:r>
              <a:rPr lang="es-MX" sz="2400" dirty="0" err="1" smtClean="0"/>
              <a:t>Hours</a:t>
            </a:r>
            <a:r>
              <a:rPr lang="es-MX" sz="2400" dirty="0" smtClean="0"/>
              <a:t> en la semana.</a:t>
            </a:r>
          </a:p>
          <a:p>
            <a:endParaRPr lang="es-MX" sz="2400" dirty="0" smtClean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dirty="0" smtClean="0"/>
              <a:t>: Lunes 01 de julio de 2013.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87585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Reporte de Roles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Tareas de la próxima semana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747045"/>
              </p:ext>
            </p:extLst>
          </p:nvPr>
        </p:nvGraphicFramePr>
        <p:xfrm>
          <a:off x="395536" y="1124744"/>
          <a:ext cx="8157592" cy="4754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05646"/>
                <a:gridCol w="165194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Componente (grupo de tareas)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Comentario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SWBStrategy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/Scorecard/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Administracion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FormElement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Alineacion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Objetivo/- 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Planeacion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Codigo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/Proyecto/SWBStrategy/Scorecard/Administracion/FormElement Alineacion de Objetivo/- Diseno de pruebas unitarias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SWBStrategy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/Scorecard/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Administracion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FormElement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Alineacion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Objetivo/- 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Diseno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detallado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SWBStrategy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/Scorecard/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Administracion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FormElement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Alineacion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Objetivo/- 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Revision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diseno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detallado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SWBStrategy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/Scorecard/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Administracion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FormElement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Alineacion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Objetivo/- 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Codificacion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/Proyecto/SWBStrategy/Scorecard/Administracion/FormElement Alineacion de Objetivo/- Revision de codigo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/Proyecto/SWBStrategy/Scorecard/Administracion/FormElement Alineacion de Objetivo/- Pruebas unitarias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/Proyecto/SWBStrategy/Scorecard/Administracion/FormElement Alineacion de Objetivo/- Postmortem Codigo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/Proyecto/SWBStrategy/Scorecard/Administracion/Casos de prueba integrales para FormElement/- Planeacion documento PI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/Proyecto/SWBStrategy/Scorecard/Administracion/Casos de prueba integrales para FormElement/- Disenar Caso de Prueba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/Proyecto/SWBStrategy/Scorecard/Administracion/Casos de prueba integrales para FormElement/- Escribir Caso de Prueba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/Proyecto/SWBStrategy/Scorecard/Administracion/Casos de prueba integrales para FormElement/- Revision de Caso de Prueba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18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515572"/>
              </p:ext>
            </p:extLst>
          </p:nvPr>
        </p:nvGraphicFramePr>
        <p:xfrm>
          <a:off x="395536" y="1052736"/>
          <a:ext cx="8157592" cy="5120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05646"/>
                <a:gridCol w="1651946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SWBStrategy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/Scorecard/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Administracion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/Casos de prueba integrales para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FormElement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/- Postmortem documento PI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SWBStrategy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/Scorecard/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Administracion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/Casos de prueba integrales para 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FormElement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/- 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Planeacion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la 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ejecucion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PI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/Proyecto/SWBStrategy/Scorecard/Administracion/Casos de prueba integrales para FormElement/- Preparacion de pruebas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/Proyecto/SWBStrategy/Scorecard/Administracion/Casos de prueba integrales para FormElement/- Ejecucion de pruebas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/Proyecto/SWBStrategy/Scorecard/Administracion/Casos de prueba integrales para FormElement/- Revision del reporte generado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/Proyecto/SWBStrategy/Scorecard/Administracion/Casos de prueba integrales para FormElement/- Postmortem de la ejecucion PI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/Proyecto/SWBStrategy/Temas Estrategicos/Administracion/Implementacion en ontologia/- Planeacion y entendimiento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/Proyecto/SWBStrategy/Temas Estrategicos/Administracion/Implementacion en ontologia/- Diseno de pruebas unitarias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/Proyecto/SWBStrategy/Temas Estrategicos/Administracion/Implementacion en ontologia/- Codificacion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/Proyecto/SWBStrategy/Temas Estrategicos/Administracion/Implementacion en ontologia/- Revision de codigo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/Proyecto/SWBStrategy/Temas Estrategicos/Administracion/Implementacion en ontologia/- Generacion de Codigo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/Proyecto/SWBStrategy/Temas Estrategicos/Administracion/Implementacion en ontologia/- Pruebas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SWBStrategy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/Temas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Estrategicos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Administracion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Implementacion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en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ontologia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/- Postmortem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SWBStrategy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/Objetivos/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Administracion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Implementacion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en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ontologia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/-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Codificacion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Tareas de la próxima semana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4642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972418"/>
              </p:ext>
            </p:extLst>
          </p:nvPr>
        </p:nvGraphicFramePr>
        <p:xfrm>
          <a:off x="467544" y="1196752"/>
          <a:ext cx="8157592" cy="4754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05646"/>
                <a:gridCol w="1651946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SWBStrategy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/Temas 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Estrategicos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Administracion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/Casos de prueba integrales/- 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Planeacion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documento PI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/Proyecto/SWBStrategy/Temas Estrategicos/Administracion/Casos de prueba integrales/- Disenar Caso de Prueba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/Proyecto/SWBStrategy/Temas Estrategicos/Administracion/Casos de prueba integrales/- Escribir Caso de Prueba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/Proyecto/SWBStrategy/Temas Estrategicos/Administracion/Casos de prueba integrales/- Revision de Caso de Prueba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/Proyecto/SWBStrategy/Temas Estrategicos/Administracion/Casos de prueba integrales/- Postmortem documento PI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/Proyecto/SWBStrategy/Temas Estrategicos/Administracion/Casos de prueba integrales/- Planeacion de la ejecucion PI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/Proyecto/SWBStrategy/Temas Estrategicos/Administracion/Casos de prueba integrales/- Preparacion de pruebas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/Proyecto/SWBStrategy/Temas Estrategicos/Administracion/Casos de prueba integrales/- Ejecucion de pruebas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/Proyecto/SWBStrategy/Temas Estrategicos/Administracion/Casos de prueba integrales/- Revision del reporte generado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/Proyecto/SWBStrategy/Temas Estrategicos/Administracion/Casos de prueba integrales/- Postmortem de la ejecucion PI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/Proyecto/SWBStrategy/Objetivos/Administracion/Implementacion en ontologia/- Planeacion y entendimiento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SWBStrategy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/Objetivos/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Administracion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Implementacion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en 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ontologia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/- 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Diseno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pruebas unitarias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SWBStrategy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/Objetivos/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Administracion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Implementacion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en 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ontologia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/- 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Revision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codigo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Tareas de la próxima semana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68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795467"/>
              </p:ext>
            </p:extLst>
          </p:nvPr>
        </p:nvGraphicFramePr>
        <p:xfrm>
          <a:off x="395536" y="1196752"/>
          <a:ext cx="8157592" cy="5120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05646"/>
                <a:gridCol w="1651946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SWBStrategy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/Objetivos/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Administracion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Implementacion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en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ontologia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/- Pruebas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/Proyecto/SWBStrategy/Objetivos/Administracion/Implementacion en ontologia/- Postmortem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/Proyecto/SWBStrategy/Objetivos/Administracion/Recurso Asignar Periodos/- Planeacion Codigo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/Proyecto/SWBStrategy/Objetivos/Administracion/Recurso Asignar Periodos/- Diseno de pruebas unitarias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SWBStrategy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/Objetivos/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Administracion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/Recurso Asignar Periodos/- 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Diseno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detallado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/Proyecto/SWBStrategy/Objetivos/Administracion/Recurso Asignar Periodos/- Revision de diseno detallado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/Proyecto/SWBStrategy/Objetivos/Administracion/Recurso Asignar Periodos/- Codificacion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/Proyecto/SWBStrategy/Objetivos/Administracion/Recurso Asignar Periodos/- Revision de codigo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/Proyecto/SWBStrategy/Objetivos/Administracion/Recurso Asignar Periodos/- Pruebas unitarias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/Proyecto/SWBStrategy/Objetivos/Administracion/Recurso Asignar Periodos/- Postmortem Codigo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/Proyecto/SWBStrategy/Objetivos/Vista resumen/Configuracion/- Planeacion Codigo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/Proyecto/SWBStrategy/Objetivos/Vista resumen/Configuracion/- Diseno de pruebas unitarias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/Proyecto/SWBStrategy/Objetivos/Vista resumen/Configuracion/- Diseno detallado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/Proyecto/SWBStrategy/Objetivos/Vista resumen/Configuracion/- Revision de diseno detallado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Tareas de la próxima semana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3956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180313"/>
              </p:ext>
            </p:extLst>
          </p:nvPr>
        </p:nvGraphicFramePr>
        <p:xfrm>
          <a:off x="395536" y="1124744"/>
          <a:ext cx="8157592" cy="5120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05646"/>
                <a:gridCol w="1651946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SWBStrategy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/Objetivos/Vista resumen/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Configuracion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/-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Codificacion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/Proyecto/SWBStrategy/Objetivos/Vista resumen/Configuracion/- Revision de codigo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/Proyecto/SWBStrategy/Objetivos/Vista resumen/Configuracion/- Pruebas unitarias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/Proyecto/SWBStrategy/Objetivos/Vista resumen/Configuracion/- Postmortem Codigo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/Proyecto/SWBStrategy/Objetivos/Vista resumen/Presentacion/- Planeacion Codigo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/Proyecto/SWBStrategy/Objetivos/Vista resumen/Presentacion/- Diseno de pruebas unitarias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/Proyecto/SWBStrategy/Objetivos/Vista resumen/Presentacion/- Diseno detallado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/Proyecto/SWBStrategy/Objetivos/Vista resumen/Presentacion/- Revision de diseno detallado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/Proyecto/SWBStrategy/Objetivos/Vista resumen/Presentacion/- Codificacion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/Proyecto/SWBStrategy/Objetivos/Vista resumen/Presentacion/- Revision de codigo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/Proyecto/SWBStrategy/Objetivos/Vista resumen/Presentacion/- Pruebas unitarias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/Proyecto/SWBStrategy/Objetivos/Vista resumen/Presentacion/- Postmortem Codigo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/Proyecto/SWBStrategy/Objetivos/Vista detalle/Configuracion/- Planeacion Codigo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  <a:tr h="236332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/Proyecto/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SWBStrategy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/Objetivos/Vista detalle/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Configuracion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/- 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Diseno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pruebas unitarias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Tareas de la próxima semana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130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Martha Elvia Jiménez Salgado</a:t>
            </a:r>
            <a:endParaRPr lang="es-E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06" y="1680624"/>
            <a:ext cx="6870787" cy="4365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34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Martha Elvia Jiménez Salgado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3436204"/>
            <a:ext cx="8229600" cy="609600"/>
          </a:xfrm>
        </p:spPr>
        <p:txBody>
          <a:bodyPr/>
          <a:lstStyle/>
          <a:p>
            <a:pPr>
              <a:buNone/>
            </a:pPr>
            <a:r>
              <a:rPr lang="es-MX" dirty="0" smtClean="0"/>
              <a:t>Status Ciclo: Atrasado</a:t>
            </a: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507580"/>
              </p:ext>
            </p:extLst>
          </p:nvPr>
        </p:nvGraphicFramePr>
        <p:xfrm>
          <a:off x="1219200" y="4321904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1080346"/>
                <a:gridCol w="1676400"/>
                <a:gridCol w="819574"/>
                <a:gridCol w="1085426"/>
                <a:gridCol w="1447800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(09/06/2013)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2.41%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6.10%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(NA)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826850"/>
              </p:ext>
            </p:extLst>
          </p:nvPr>
        </p:nvGraphicFramePr>
        <p:xfrm>
          <a:off x="899592" y="1340768"/>
          <a:ext cx="7200799" cy="203955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27738"/>
                <a:gridCol w="488768"/>
                <a:gridCol w="468876"/>
                <a:gridCol w="707576"/>
                <a:gridCol w="704736"/>
                <a:gridCol w="556967"/>
                <a:gridCol w="556967"/>
                <a:gridCol w="693367"/>
                <a:gridCol w="647902"/>
                <a:gridCol w="647902"/>
              </a:tblGrid>
              <a:tr h="314074">
                <a:tc>
                  <a:txBody>
                    <a:bodyPr/>
                    <a:lstStyle/>
                    <a:p>
                      <a:pPr algn="r" fontAlgn="ctr"/>
                      <a:r>
                        <a:rPr lang="es-MX" sz="1200" u="none" strike="noStrike" dirty="0"/>
                        <a:t> 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MX" sz="1200" u="none" strike="noStrike"/>
                        <a:t>Horas Directas</a:t>
                      </a:r>
                      <a:endParaRPr lang="es-MX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s-MX" sz="1200" u="none" strike="noStrike" dirty="0"/>
                        <a:t>Valor Ganado (EV)</a:t>
                      </a:r>
                      <a:endParaRPr lang="es-MX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s-MX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b"/>
                </a:tc>
              </a:tr>
              <a:tr h="326028">
                <a:tc>
                  <a:txBody>
                    <a:bodyPr/>
                    <a:lstStyle/>
                    <a:p>
                      <a:pPr algn="r" fontAlgn="ctr"/>
                      <a:r>
                        <a:rPr lang="es-MX" sz="1200" u="none" strike="noStrike" dirty="0"/>
                        <a:t> 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u="none" strike="noStrike" dirty="0"/>
                        <a:t>Plan</a:t>
                      </a:r>
                      <a:endParaRPr lang="es-MX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u="none" strike="noStrike" dirty="0"/>
                        <a:t>Actual</a:t>
                      </a:r>
                      <a:endParaRPr lang="es-MX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u="none" strike="noStrike" dirty="0"/>
                        <a:t>Actual/Plan</a:t>
                      </a:r>
                      <a:endParaRPr lang="es-MX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u="none" strike="noStrike" dirty="0"/>
                        <a:t>Plan-Actual</a:t>
                      </a:r>
                      <a:endParaRPr lang="es-MX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u="none" strike="noStrike" dirty="0"/>
                        <a:t>Plan</a:t>
                      </a:r>
                      <a:endParaRPr lang="es-MX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u="none" strike="noStrike" dirty="0"/>
                        <a:t>Actual</a:t>
                      </a:r>
                      <a:endParaRPr lang="es-MX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u="none" strike="noStrike" dirty="0"/>
                        <a:t>Actual/Plan</a:t>
                      </a:r>
                      <a:endParaRPr lang="es-MX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u="none" strike="noStrike" dirty="0"/>
                        <a:t>Plan-Actual</a:t>
                      </a:r>
                      <a:endParaRPr lang="es-MX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2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Atraso</a:t>
                      </a:r>
                      <a:endParaRPr lang="es-MX" sz="12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38" marR="7938" marT="7938" marB="0" anchor="b"/>
                </a:tc>
              </a:tr>
              <a:tr h="326028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/>
                        <a:t>Last Week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200" u="none" strike="noStrike"/>
                        <a:t>12:00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200" u="none" strike="noStrike"/>
                        <a:t>5:24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200" u="none" strike="noStrike"/>
                        <a:t>0.45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200" u="none" strike="noStrike"/>
                        <a:t>6:36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200" u="none" strike="noStrike"/>
                        <a:t>2.81%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200" u="none" strike="noStrike" dirty="0"/>
                        <a:t>2.41%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200" u="none" strike="noStrike"/>
                        <a:t>0.86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/>
                        <a:t>0.40%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14.23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b"/>
                </a:tc>
              </a:tr>
              <a:tr h="326028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/>
                        <a:t>A la Fecha (through 9/06/13)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200" u="none" strike="noStrike"/>
                        <a:t>12:00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200" u="none" strike="noStrike"/>
                        <a:t>6:10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200" u="none" strike="noStrike"/>
                        <a:t>0.51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200" u="none" strike="noStrike"/>
                        <a:t>5:50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200" u="none" strike="noStrike"/>
                        <a:t>2.81%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200" u="none" strike="noStrike" dirty="0"/>
                        <a:t>2.41%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200" u="none" strike="noStrike" dirty="0"/>
                        <a:t>0.86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 dirty="0"/>
                        <a:t>0.40%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14.23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b"/>
                </a:tc>
              </a:tr>
              <a:tr h="3260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/>
                        <a:t>Average per Week To Date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200" u="none" strike="noStrike"/>
                        <a:t>12:00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200" u="none" strike="noStrike"/>
                        <a:t>6:10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200" u="none" strike="noStrike"/>
                        <a:t>0.51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200" u="none" strike="noStrike"/>
                        <a:t>5:50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200" u="none" strike="noStrike"/>
                        <a:t>2.81%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200" u="none" strike="noStrike"/>
                        <a:t>2.41%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200" u="none" strike="noStrike"/>
                        <a:t>0.86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u="none" strike="noStrike" dirty="0"/>
                        <a:t>0.40%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14.23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b"/>
                </a:tc>
              </a:tr>
              <a:tr h="326028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/>
                        <a:t>Completed Tasks To Date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200" u="none" strike="noStrike"/>
                        <a:t>10:05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200" u="none" strike="noStrike"/>
                        <a:t>4:39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200" u="none" strike="noStrike"/>
                        <a:t>0.46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200" u="none" strike="noStrike"/>
                        <a:t>5:26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200" u="none" strike="noStrike"/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200" u="none" strike="noStrike"/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MX" sz="1200" u="none" strike="noStrike"/>
                        <a:t> 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u="none" strike="noStrike" dirty="0"/>
                        <a:t> </a:t>
                      </a:r>
                      <a:endParaRPr lang="es-MX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938" marR="7938" marT="7938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84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436418" y="12954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Causas</a:t>
            </a:r>
            <a:r>
              <a:rPr lang="es-MX" sz="2400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El tiempo no se administro adecuadamente por lo que no se alcanzó la meta.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MX" sz="2400" dirty="0" smtClean="0"/>
              <a:t>Se dedico más tiempo a otras actividades en horas estimadas</a:t>
            </a:r>
            <a:r>
              <a:rPr lang="es-MX" sz="2400" dirty="0"/>
              <a:t> </a:t>
            </a:r>
            <a:r>
              <a:rPr lang="es-MX" sz="2400" dirty="0" smtClean="0"/>
              <a:t>del proyecto</a:t>
            </a:r>
            <a:r>
              <a:rPr lang="es-MX" sz="2400" dirty="0"/>
              <a:t>.</a:t>
            </a:r>
            <a:endParaRPr lang="es-MX" sz="24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MX" dirty="0" smtClean="0"/>
              <a:t>Martha Elvia Jiménez Salgado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389742" y="4233208"/>
            <a:ext cx="83645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Acciones </a:t>
            </a:r>
            <a:r>
              <a:rPr lang="es-MX" sz="2400" b="1" dirty="0"/>
              <a:t>de corrección</a:t>
            </a:r>
            <a:r>
              <a:rPr lang="es-MX" sz="2400" dirty="0" smtClean="0"/>
              <a:t>: </a:t>
            </a:r>
            <a:r>
              <a:rPr lang="es-MX" sz="2400" dirty="0" smtClean="0"/>
              <a:t>Dedicar el tiempo que se tiene para el proyecto. Administrar los tiempos para alcanzar el tiempo planeado.</a:t>
            </a:r>
            <a:endParaRPr lang="es-MX" sz="2400" dirty="0" smtClean="0"/>
          </a:p>
          <a:p>
            <a:endParaRPr lang="es-MX" sz="2400" dirty="0"/>
          </a:p>
          <a:p>
            <a:r>
              <a:rPr lang="es-MX" sz="2400" b="1" dirty="0" smtClean="0"/>
              <a:t>Fecha </a:t>
            </a:r>
            <a:r>
              <a:rPr lang="es-MX" sz="2400" b="1" dirty="0"/>
              <a:t>Estimada de recuperación</a:t>
            </a:r>
            <a:r>
              <a:rPr lang="es-MX" sz="2400" dirty="0" smtClean="0"/>
              <a:t>: Lunes 17 de septiembre de 2012.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63802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Tareas de la próxima semana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340768"/>
            <a:ext cx="8150349" cy="4950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07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Status del Equipo</a:t>
            </a:r>
            <a:endParaRPr lang="es-MX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53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Diseño</a:t>
            </a:r>
            <a:endParaRPr lang="es-MX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 José Jiménez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4800" y="361950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221316"/>
              </p:ext>
            </p:extLst>
          </p:nvPr>
        </p:nvGraphicFramePr>
        <p:xfrm>
          <a:off x="762000" y="2362200"/>
          <a:ext cx="7315200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No se realizaron actividades</a:t>
                      </a:r>
                      <a:r>
                        <a:rPr lang="es-MX" sz="1700" baseline="0" dirty="0" smtClean="0"/>
                        <a:t> de soporte a diseño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40545" y="4293096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Revisar avances de las tareas ejecutadas en la semana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492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SWBStrategy</a:t>
            </a:r>
            <a:endParaRPr lang="es-MX" dirty="0"/>
          </a:p>
        </p:txBody>
      </p:sp>
      <p:pic>
        <p:nvPicPr>
          <p:cNvPr id="4" name="3 Imagen" descr="C:\Users\martha.jimenez\Downloads\valorGanad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7344816" cy="4968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704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>
                <a:solidFill>
                  <a:prstClr val="black"/>
                </a:solidFill>
              </a:rPr>
              <a:t>SWBStrategy</a:t>
            </a:r>
            <a:endParaRPr lang="es-MX" dirty="0">
              <a:solidFill>
                <a:prstClr val="black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436204"/>
            <a:ext cx="8229600" cy="60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s-MX" dirty="0" smtClean="0">
                <a:solidFill>
                  <a:prstClr val="black"/>
                </a:solidFill>
              </a:rPr>
              <a:t>Status Ciclo: </a:t>
            </a:r>
            <a:r>
              <a:rPr lang="es-MX" dirty="0" smtClean="0">
                <a:solidFill>
                  <a:prstClr val="black"/>
                </a:solidFill>
              </a:rPr>
              <a:t>Retrasado</a:t>
            </a:r>
            <a:endParaRPr lang="es-MX" dirty="0">
              <a:solidFill>
                <a:prstClr val="black"/>
              </a:solidFill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32702"/>
              </p:ext>
            </p:extLst>
          </p:nvPr>
        </p:nvGraphicFramePr>
        <p:xfrm>
          <a:off x="1219200" y="3962400"/>
          <a:ext cx="67056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596054"/>
                <a:gridCol w="894080"/>
                <a:gridCol w="1862666"/>
                <a:gridCol w="819574"/>
                <a:gridCol w="894080"/>
                <a:gridCol w="1639146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Actual (09/06/2013)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2.24%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Retrasado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49.25%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Atrasado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r>
                        <a:rPr lang="es-MX" dirty="0" smtClean="0"/>
                        <a:t>Semana</a:t>
                      </a:r>
                      <a:r>
                        <a:rPr lang="es-MX" baseline="0" dirty="0" smtClean="0"/>
                        <a:t> anterior (NA)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VG: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Horas: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96752"/>
            <a:ext cx="5228596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5508104" y="1412776"/>
          <a:ext cx="2664296" cy="1499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809"/>
                <a:gridCol w="1542487"/>
              </a:tblGrid>
              <a:tr h="16713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Plan – Actual (Hrs</a:t>
                      </a:r>
                      <a:r>
                        <a:rPr lang="es-MX" sz="1000" baseline="0" dirty="0" smtClean="0"/>
                        <a:t> </a:t>
                      </a:r>
                      <a:r>
                        <a:rPr lang="es-MX" sz="1000" baseline="0" dirty="0" err="1" smtClean="0"/>
                        <a:t>Dir</a:t>
                      </a:r>
                      <a:r>
                        <a:rPr lang="es-MX" sz="1000" dirty="0" smtClean="0"/>
                        <a:t>)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Plan – Actual (</a:t>
                      </a:r>
                      <a:r>
                        <a:rPr lang="es-MX" sz="1000" dirty="0" err="1" smtClean="0"/>
                        <a:t>Earned</a:t>
                      </a:r>
                      <a:r>
                        <a:rPr lang="es-MX" sz="1000" dirty="0" smtClean="0"/>
                        <a:t> </a:t>
                      </a:r>
                      <a:r>
                        <a:rPr lang="es-MX" sz="1000" dirty="0" err="1" smtClean="0"/>
                        <a:t>value</a:t>
                      </a:r>
                      <a:r>
                        <a:rPr lang="es-MX" sz="1000" dirty="0" smtClean="0"/>
                        <a:t>)</a:t>
                      </a:r>
                      <a:endParaRPr lang="es-MX" sz="1000" dirty="0"/>
                    </a:p>
                  </a:txBody>
                  <a:tcPr/>
                </a:tc>
              </a:tr>
              <a:tr h="167133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25.88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1.66%</a:t>
                      </a:r>
                      <a:endParaRPr lang="es-MX" sz="1000" dirty="0"/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25.42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1.66%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25.42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1.66%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65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8.93</a:t>
                      </a:r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22" y="5733256"/>
            <a:ext cx="86233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98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Estado de Calidad</a:t>
            </a:r>
            <a:endParaRPr lang="es-MX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914" y="2388773"/>
            <a:ext cx="3983359" cy="2859024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88773"/>
            <a:ext cx="3979686" cy="291243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030150" y="1764457"/>
            <a:ext cx="128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Planeado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131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55894"/>
            <a:ext cx="8568952" cy="414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6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Administrador de implementación</a:t>
            </a:r>
            <a:endParaRPr lang="es-MX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6812" y="378904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69869"/>
              </p:ext>
            </p:extLst>
          </p:nvPr>
        </p:nvGraphicFramePr>
        <p:xfrm>
          <a:off x="762000" y="2209800"/>
          <a:ext cx="7315200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No se llevo a cabo ninguna tarea</a:t>
                      </a:r>
                      <a:r>
                        <a:rPr lang="es-MX" sz="1700" baseline="0" dirty="0" smtClean="0"/>
                        <a:t> relacionada aun de codificación.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030306"/>
              </p:ext>
            </p:extLst>
          </p:nvPr>
        </p:nvGraphicFramePr>
        <p:xfrm>
          <a:off x="611560" y="4307295"/>
          <a:ext cx="7315200" cy="2087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Pendiente: La recomendación es utilizar el estándar de Java para la codificación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</a:t>
                      </a:r>
                      <a:r>
                        <a:rPr lang="es-MX" sz="1700" baseline="0" dirty="0" smtClean="0"/>
                        <a:t> que debe ser tomado como acuerdo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Pendiente:</a:t>
                      </a:r>
                      <a:r>
                        <a:rPr lang="es-MX" sz="1700" baseline="0" dirty="0" smtClean="0"/>
                        <a:t>  Reutilización de posible código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En cuanto</a:t>
                      </a:r>
                      <a:r>
                        <a:rPr lang="es-MX" sz="1700" baseline="0" dirty="0" smtClean="0"/>
                        <a:t> se lleve a cabo la codificación buscar la reutilización de código.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Support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525385"/>
              </p:ext>
            </p:extLst>
          </p:nvPr>
        </p:nvGraphicFramePr>
        <p:xfrm>
          <a:off x="762000" y="2133600"/>
          <a:ext cx="7315200" cy="3642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Revisión </a:t>
                      </a:r>
                      <a:r>
                        <a:rPr lang="es-ES" sz="1600" dirty="0" smtClean="0">
                          <a:effectLst/>
                        </a:rPr>
                        <a:t>para entender el contador de líneas de </a:t>
                      </a:r>
                      <a:r>
                        <a:rPr lang="es-ES" sz="1600" dirty="0" err="1" smtClean="0">
                          <a:effectLst/>
                        </a:rPr>
                        <a:t>dashboard</a:t>
                      </a:r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Se llego al acuerdo de que se utilizaría el contador que trae le herramienta del </a:t>
                      </a:r>
                      <a:r>
                        <a:rPr lang="es-MX" sz="1700" dirty="0" err="1" smtClean="0"/>
                        <a:t>dashboard</a:t>
                      </a:r>
                      <a:r>
                        <a:rPr lang="es-MX" sz="1700" baseline="0" dirty="0" smtClean="0"/>
                        <a:t> con la condición de valorar el tiempo que se gasta documentado las clases, si es demasiado deberá cambiarse el contador por el antiguo contador que utilizábamos.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Uso del </a:t>
                      </a:r>
                      <a:r>
                        <a:rPr lang="es-MX" sz="1700" baseline="0" dirty="0" err="1" smtClean="0"/>
                        <a:t>subversion</a:t>
                      </a:r>
                      <a:r>
                        <a:rPr lang="es-MX" sz="1700" baseline="0" dirty="0" smtClean="0"/>
                        <a:t> con la herramienta de </a:t>
                      </a:r>
                      <a:r>
                        <a:rPr lang="es-MX" sz="1700" baseline="0" dirty="0" err="1" smtClean="0"/>
                        <a:t>Enterprice</a:t>
                      </a:r>
                      <a:r>
                        <a:rPr lang="es-MX" sz="1700" baseline="0" dirty="0" smtClean="0"/>
                        <a:t> </a:t>
                      </a:r>
                      <a:r>
                        <a:rPr lang="es-MX" sz="1700" baseline="0" dirty="0" err="1" smtClean="0"/>
                        <a:t>Arquitect</a:t>
                      </a:r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Se busco la forma de utilizar </a:t>
                      </a:r>
                      <a:r>
                        <a:rPr lang="es-MX" sz="1700" dirty="0" err="1" smtClean="0"/>
                        <a:t>subversion</a:t>
                      </a:r>
                      <a:r>
                        <a:rPr lang="es-MX" sz="1700" baseline="0" dirty="0" smtClean="0"/>
                        <a:t> con </a:t>
                      </a:r>
                      <a:r>
                        <a:rPr lang="es-MX" sz="1700" baseline="0" dirty="0" err="1" smtClean="0"/>
                        <a:t>Enterprice</a:t>
                      </a:r>
                      <a:r>
                        <a:rPr lang="es-MX" sz="1700" baseline="0" dirty="0" smtClean="0"/>
                        <a:t> </a:t>
                      </a:r>
                      <a:r>
                        <a:rPr lang="es-MX" sz="1700" baseline="0" dirty="0" err="1" smtClean="0"/>
                        <a:t>Arquitec</a:t>
                      </a:r>
                      <a:r>
                        <a:rPr lang="es-MX" sz="1700" baseline="0" dirty="0" smtClean="0"/>
                        <a:t> pero debido  a que el </a:t>
                      </a:r>
                      <a:r>
                        <a:rPr lang="es-MX" sz="1700" baseline="0" dirty="0" err="1" smtClean="0"/>
                        <a:t>subversion</a:t>
                      </a:r>
                      <a:r>
                        <a:rPr lang="es-MX" sz="1700" baseline="0" dirty="0" smtClean="0"/>
                        <a:t> solo puede usarse a través de línea de comandos se decidió que no se utilizaría.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5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Support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endParaRPr lang="es-MX" sz="1100" dirty="0" smtClean="0"/>
          </a:p>
        </p:txBody>
      </p:sp>
      <p:sp>
        <p:nvSpPr>
          <p:cNvPr id="6" name="5 Rectángulo"/>
          <p:cNvSpPr/>
          <p:nvPr/>
        </p:nvSpPr>
        <p:spPr>
          <a:xfrm>
            <a:off x="500945" y="1988840"/>
            <a:ext cx="2051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  <a:defRPr/>
            </a:pPr>
            <a:r>
              <a:rPr lang="es-MX" u="sng" dirty="0"/>
              <a:t>Pendientes /Atrasos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4045"/>
              </p:ext>
            </p:extLst>
          </p:nvPr>
        </p:nvGraphicFramePr>
        <p:xfrm>
          <a:off x="762000" y="2636912"/>
          <a:ext cx="7620000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0"/>
                <a:gridCol w="38100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effectLst/>
                        </a:rPr>
                        <a:t>Soporte a VNC 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baseline="0" dirty="0" smtClean="0"/>
                        <a:t> Quedo pendiente esta tarea porque se empezó a revisar la tarea de utilizar </a:t>
                      </a:r>
                      <a:r>
                        <a:rPr lang="es-MX" sz="1700" baseline="0" dirty="0" err="1" smtClean="0"/>
                        <a:t>subversion</a:t>
                      </a:r>
                      <a:r>
                        <a:rPr lang="es-MX" sz="1700" baseline="0" dirty="0" smtClean="0"/>
                        <a:t> con la herramienta de </a:t>
                      </a:r>
                      <a:r>
                        <a:rPr lang="es-MX" sz="1700" baseline="0" dirty="0" err="1" smtClean="0"/>
                        <a:t>Enterprice</a:t>
                      </a:r>
                      <a:r>
                        <a:rPr lang="es-MX" sz="1700" baseline="0" dirty="0" smtClean="0"/>
                        <a:t> </a:t>
                      </a:r>
                      <a:r>
                        <a:rPr lang="es-MX" sz="1700" baseline="0" dirty="0" err="1" smtClean="0"/>
                        <a:t>Arquitect</a:t>
                      </a:r>
                      <a:endParaRPr lang="es-MX" sz="17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50838"/>
            <a:ext cx="8229600" cy="63976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 smtClean="0"/>
              <a:t>Quality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1066800"/>
            <a:ext cx="8534400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s-MX" sz="2400" dirty="0" smtClean="0"/>
              <a:t>Responsable: José Jiménez</a:t>
            </a:r>
          </a:p>
          <a:p>
            <a:pPr>
              <a:buFont typeface="Arial" pitchFamily="34" charset="0"/>
              <a:buNone/>
            </a:pPr>
            <a:endParaRPr lang="es-MX" sz="1100" dirty="0" smtClean="0"/>
          </a:p>
          <a:p>
            <a:pPr>
              <a:buFont typeface="Arial" pitchFamily="34" charset="0"/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Font typeface="Arial" pitchFamily="34" charset="0"/>
              <a:buNone/>
            </a:pPr>
            <a:endParaRPr lang="es-MX" sz="2000" u="sng" dirty="0" smtClean="0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536376"/>
              </p:ext>
            </p:extLst>
          </p:nvPr>
        </p:nvGraphicFramePr>
        <p:xfrm>
          <a:off x="762000" y="2133600"/>
          <a:ext cx="7315200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Presentación del estado de calidad en la junta semanal.</a:t>
                      </a:r>
                      <a:endParaRPr lang="es-MX" sz="17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Se revisaron</a:t>
                      </a:r>
                      <a:r>
                        <a:rPr lang="es-MX" sz="1700" baseline="0" dirty="0" smtClean="0"/>
                        <a:t> los datos generados por los miembros del equipo durante la ejecución de las tareas.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4725144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22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Planning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Martha Elvia Jiménez Salgado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8544" y="5229200"/>
            <a:ext cx="853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MX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Pendientes /Atrasos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MX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672281"/>
              </p:ext>
            </p:extLst>
          </p:nvPr>
        </p:nvGraphicFramePr>
        <p:xfrm>
          <a:off x="762000" y="2133600"/>
          <a:ext cx="7315200" cy="2956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Consolidado de las tareas</a:t>
                      </a:r>
                      <a:r>
                        <a:rPr lang="es-MX" sz="1700" baseline="0" dirty="0" smtClean="0"/>
                        <a:t> de los miembros de trabajo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realizará a inicio de semana el</a:t>
                      </a:r>
                      <a:r>
                        <a:rPr lang="es-MX" sz="1700" baseline="0" dirty="0" smtClean="0"/>
                        <a:t> consolidado de las tareas de todos los miembros de trabajo</a:t>
                      </a:r>
                      <a:endParaRPr lang="es-MX" sz="170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Actualización de la herramienta </a:t>
                      </a:r>
                      <a:r>
                        <a:rPr lang="es-MX" sz="1700" dirty="0" err="1" smtClean="0"/>
                        <a:t>dashboard</a:t>
                      </a:r>
                      <a:r>
                        <a:rPr lang="es-MX" sz="1700" dirty="0" smtClean="0"/>
                        <a:t> y búsqueda de la obtención</a:t>
                      </a:r>
                      <a:r>
                        <a:rPr lang="es-MX" sz="1700" baseline="0" dirty="0" smtClean="0"/>
                        <a:t> de datos para presentar el informe</a:t>
                      </a:r>
                      <a:endParaRPr lang="es-MX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700" dirty="0" smtClean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 agrego nuevos productos al </a:t>
                      </a:r>
                      <a:r>
                        <a:rPr lang="es-MX" sz="1700" dirty="0" err="1" smtClean="0"/>
                        <a:t>dashboard</a:t>
                      </a:r>
                      <a:endParaRPr lang="es-MX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700" dirty="0" smtClean="0"/>
                        <a:t>Se</a:t>
                      </a:r>
                      <a:r>
                        <a:rPr lang="es-MX" sz="1700" baseline="0" dirty="0" smtClean="0"/>
                        <a:t> tenían dudas de como modificar el WBS por lo que no se había llevado acabo la actividad.</a:t>
                      </a:r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572331"/>
              </p:ext>
            </p:extLst>
          </p:nvPr>
        </p:nvGraphicFramePr>
        <p:xfrm>
          <a:off x="683568" y="5762600"/>
          <a:ext cx="7315200" cy="701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7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Process</a:t>
            </a:r>
            <a:r>
              <a:rPr lang="es-MX" dirty="0" smtClean="0"/>
              <a:t> Manager</a:t>
            </a:r>
            <a:endParaRPr lang="es-MX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/>
              <a:t>Responsable: José Jiménez</a:t>
            </a:r>
          </a:p>
          <a:p>
            <a:pPr>
              <a:buNone/>
            </a:pPr>
            <a:endParaRPr lang="es-MX" sz="1100" dirty="0" smtClean="0"/>
          </a:p>
          <a:p>
            <a:pPr>
              <a:buNone/>
            </a:pPr>
            <a:r>
              <a:rPr lang="es-MX" sz="2000" u="sng" dirty="0" smtClean="0"/>
              <a:t>Ejecutadas en la semana</a:t>
            </a:r>
          </a:p>
          <a:p>
            <a:pPr>
              <a:buNone/>
            </a:pPr>
            <a:endParaRPr lang="es-MX" sz="2000" u="sng" dirty="0" smtClean="0"/>
          </a:p>
        </p:txBody>
      </p:sp>
      <p:graphicFrame>
        <p:nvGraphicFramePr>
          <p:cNvPr id="1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368881"/>
              </p:ext>
            </p:extLst>
          </p:nvPr>
        </p:nvGraphicFramePr>
        <p:xfrm>
          <a:off x="762000" y="2133600"/>
          <a:ext cx="7315200" cy="96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57600"/>
                <a:gridCol w="3657600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Tarea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 smtClean="0"/>
                        <a:t>Comentario</a:t>
                      </a:r>
                      <a:endParaRPr lang="es-MX" sz="17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Ejecución del proceso PSP por</a:t>
                      </a:r>
                      <a:r>
                        <a:rPr lang="es-MX" sz="1700" baseline="0" dirty="0" smtClean="0"/>
                        <a:t> parte de cada uno de los miembros de trabajo</a:t>
                      </a:r>
                      <a:endParaRPr lang="es-MX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700" dirty="0" smtClean="0"/>
                        <a:t>Los datos capturados por los miembros</a:t>
                      </a:r>
                      <a:r>
                        <a:rPr lang="es-MX" sz="1700" baseline="0" dirty="0" smtClean="0"/>
                        <a:t> del equipo son coherentes</a:t>
                      </a:r>
                      <a:endParaRPr lang="es-MX" sz="1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5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1676</Words>
  <Application>Microsoft Office PowerPoint</Application>
  <PresentationFormat>Presentación en pantalla (4:3)</PresentationFormat>
  <Paragraphs>397</Paragraphs>
  <Slides>33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4" baseType="lpstr">
      <vt:lpstr>Tema de Office</vt:lpstr>
      <vt:lpstr>SWBStrategy Reporte Semanal de Avance</vt:lpstr>
      <vt:lpstr>Reporte de Roles</vt:lpstr>
      <vt:lpstr>Administrador de Diseño</vt:lpstr>
      <vt:lpstr>Administrador de implementación</vt:lpstr>
      <vt:lpstr>Support Manager</vt:lpstr>
      <vt:lpstr>Support Manager</vt:lpstr>
      <vt:lpstr>Presentación de PowerPoint</vt:lpstr>
      <vt:lpstr>Planning Manager</vt:lpstr>
      <vt:lpstr>Process Manager</vt:lpstr>
      <vt:lpstr>Administrador de Interfaz con el usuario</vt:lpstr>
      <vt:lpstr>Administrador pruebas</vt:lpstr>
      <vt:lpstr>Reportes Individuales de Status</vt:lpstr>
      <vt:lpstr>Carlos Ramos Incháustegui</vt:lpstr>
      <vt:lpstr>Carlos Ramos Incháustegui</vt:lpstr>
      <vt:lpstr>Carlos Ramos Incháustegui</vt:lpstr>
      <vt:lpstr>Tareas de la próxima semana</vt:lpstr>
      <vt:lpstr>José Jiménez</vt:lpstr>
      <vt:lpstr>José Jiménez</vt:lpstr>
      <vt:lpstr>José Jiménez</vt:lpstr>
      <vt:lpstr>Tareas de la próxima semana</vt:lpstr>
      <vt:lpstr>Tareas de la próxima semana</vt:lpstr>
      <vt:lpstr>Tareas de la próxima semana</vt:lpstr>
      <vt:lpstr>Tareas de la próxima semana</vt:lpstr>
      <vt:lpstr>Tareas de la próxima semana</vt:lpstr>
      <vt:lpstr>Martha Elvia Jiménez Salgado</vt:lpstr>
      <vt:lpstr>Martha Elvia Jiménez Salgado</vt:lpstr>
      <vt:lpstr>Martha Elvia Jiménez Salgado</vt:lpstr>
      <vt:lpstr>Tareas de la próxima semana</vt:lpstr>
      <vt:lpstr>Status del Equipo</vt:lpstr>
      <vt:lpstr>SWBStrategy</vt:lpstr>
      <vt:lpstr>Presentación de PowerPoint</vt:lpstr>
      <vt:lpstr>Estado de Calidad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ROLES</dc:title>
  <dc:creator>Dahaliz</dc:creator>
  <cp:lastModifiedBy>Martha Elvia Jiménez Salgado</cp:lastModifiedBy>
  <cp:revision>71</cp:revision>
  <dcterms:created xsi:type="dcterms:W3CDTF">2012-07-16T20:20:17Z</dcterms:created>
  <dcterms:modified xsi:type="dcterms:W3CDTF">2013-06-11T16:40:04Z</dcterms:modified>
</cp:coreProperties>
</file>