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4" r:id="rId4"/>
    <p:sldId id="275" r:id="rId5"/>
    <p:sldId id="268" r:id="rId6"/>
    <p:sldId id="269" r:id="rId7"/>
    <p:sldId id="270" r:id="rId8"/>
    <p:sldId id="271" r:id="rId9"/>
    <p:sldId id="272" r:id="rId10"/>
    <p:sldId id="273" r:id="rId11"/>
    <p:sldId id="276" r:id="rId12"/>
    <p:sldId id="266" r:id="rId13"/>
    <p:sldId id="262" r:id="rId14"/>
    <p:sldId id="278" r:id="rId15"/>
    <p:sldId id="259" r:id="rId16"/>
    <p:sldId id="257" r:id="rId17"/>
    <p:sldId id="258" r:id="rId18"/>
    <p:sldId id="260" r:id="rId19"/>
    <p:sldId id="261" r:id="rId20"/>
    <p:sldId id="277" r:id="rId21"/>
    <p:sldId id="263"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png"/><Relationship Id="rId4" Type="http://schemas.openxmlformats.org/officeDocument/2006/relationships/image" Target="../media/image3.wmf"/><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走出去，找客户</a:t>
            </a:r>
            <a:endParaRPr lang="en-US" dirty="0"/>
          </a:p>
        </p:txBody>
      </p:sp>
      <p:sp>
        <p:nvSpPr>
          <p:cNvPr id="3" name="Subtitle 2"/>
          <p:cNvSpPr>
            <a:spLocks noGrp="1"/>
          </p:cNvSpPr>
          <p:nvPr>
            <p:ph type="subTitle" idx="1"/>
          </p:nvPr>
        </p:nvSpPr>
        <p:spPr/>
        <p:txBody>
          <a:bodyPr/>
          <a:lstStyle/>
          <a:p>
            <a:r>
              <a:rPr lang="zh-CN" altLang="en-US" dirty="0" smtClean="0"/>
              <a:t>一个餐饮商家</a:t>
            </a:r>
            <a:r>
              <a:rPr lang="en-US" altLang="zh-CN" dirty="0" smtClean="0"/>
              <a:t>O2O</a:t>
            </a:r>
            <a:r>
              <a:rPr lang="zh-CN" altLang="en-US" dirty="0" smtClean="0"/>
              <a:t>业务发展方案</a:t>
            </a:r>
            <a:endParaRPr lang="en-US" dirty="0"/>
          </a:p>
        </p:txBody>
      </p:sp>
    </p:spTree>
    <p:extLst>
      <p:ext uri="{BB962C8B-B14F-4D97-AF65-F5344CB8AC3E}">
        <p14:creationId xmlns:p14="http://schemas.microsoft.com/office/powerpoint/2010/main" val="785625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我</a:t>
            </a:r>
            <a:r>
              <a:rPr lang="zh-CN" altLang="en-US" dirty="0" smtClean="0"/>
              <a:t>们的优缺点与应对</a:t>
            </a:r>
            <a:endParaRPr lang="en-US" dirty="0"/>
          </a:p>
        </p:txBody>
      </p:sp>
      <p:sp>
        <p:nvSpPr>
          <p:cNvPr id="4" name="TextBox 3"/>
          <p:cNvSpPr txBox="1"/>
          <p:nvPr/>
        </p:nvSpPr>
        <p:spPr>
          <a:xfrm>
            <a:off x="990600" y="1371600"/>
            <a:ext cx="7467600" cy="5078313"/>
          </a:xfrm>
          <a:prstGeom prst="rect">
            <a:avLst/>
          </a:prstGeom>
          <a:noFill/>
        </p:spPr>
        <p:txBody>
          <a:bodyPr wrap="square" rtlCol="0">
            <a:spAutoFit/>
          </a:bodyPr>
          <a:lstStyle/>
          <a:p>
            <a:r>
              <a:rPr lang="zh-CN" altLang="en-US" dirty="0" smtClean="0"/>
              <a:t>优点：</a:t>
            </a:r>
            <a:endParaRPr lang="en-US" altLang="zh-CN" dirty="0" smtClean="0"/>
          </a:p>
          <a:p>
            <a:r>
              <a:rPr lang="en-US" altLang="zh-CN" dirty="0" smtClean="0"/>
              <a:t>1</a:t>
            </a:r>
            <a:r>
              <a:rPr lang="zh-CN" altLang="en-US" dirty="0" smtClean="0"/>
              <a:t>、专业技术公司，技术风险较小</a:t>
            </a:r>
            <a:endParaRPr lang="en-US" altLang="zh-CN" dirty="0" smtClean="0"/>
          </a:p>
          <a:p>
            <a:r>
              <a:rPr lang="en-US" altLang="zh-CN" dirty="0" smtClean="0"/>
              <a:t>2</a:t>
            </a:r>
            <a:r>
              <a:rPr lang="zh-CN" altLang="en-US" dirty="0" smtClean="0"/>
              <a:t>、若能合</a:t>
            </a:r>
            <a:r>
              <a:rPr lang="zh-CN" altLang="en-US" dirty="0" smtClean="0"/>
              <a:t>理利用资源，相对成本较小</a:t>
            </a:r>
            <a:endParaRPr lang="en-US" altLang="zh-CN" dirty="0" smtClean="0"/>
          </a:p>
          <a:p>
            <a:endParaRPr lang="en-US" dirty="0"/>
          </a:p>
          <a:p>
            <a:endParaRPr lang="en-US" dirty="0" smtClean="0"/>
          </a:p>
          <a:p>
            <a:r>
              <a:rPr lang="zh-CN" altLang="en-US" dirty="0"/>
              <a:t>缺</a:t>
            </a:r>
            <a:r>
              <a:rPr lang="zh-CN" altLang="en-US" dirty="0" smtClean="0"/>
              <a:t>点：</a:t>
            </a:r>
            <a:endParaRPr lang="en-US" altLang="zh-CN" dirty="0" smtClean="0"/>
          </a:p>
          <a:p>
            <a:r>
              <a:rPr lang="en-US" altLang="zh-CN" dirty="0" smtClean="0"/>
              <a:t>1</a:t>
            </a:r>
            <a:r>
              <a:rPr lang="zh-CN" altLang="en-US" dirty="0" smtClean="0"/>
              <a:t>、缺少营销与线下商家资源</a:t>
            </a:r>
            <a:endParaRPr lang="en-US" altLang="zh-CN" dirty="0" smtClean="0"/>
          </a:p>
          <a:p>
            <a:r>
              <a:rPr lang="en-US" altLang="zh-CN" dirty="0" smtClean="0"/>
              <a:t>2</a:t>
            </a:r>
            <a:r>
              <a:rPr lang="zh-CN" altLang="en-US" dirty="0" smtClean="0"/>
              <a:t>、缺少独立、市场化的产</a:t>
            </a:r>
            <a:r>
              <a:rPr lang="zh-CN" altLang="en-US" dirty="0" smtClean="0"/>
              <a:t>品的完整研</a:t>
            </a:r>
            <a:r>
              <a:rPr lang="zh-CN" altLang="en-US" dirty="0" smtClean="0"/>
              <a:t>发经验</a:t>
            </a:r>
            <a:endParaRPr lang="en-US" altLang="zh-CN" dirty="0" smtClean="0"/>
          </a:p>
          <a:p>
            <a:r>
              <a:rPr lang="en-US" altLang="zh-CN" dirty="0" smtClean="0"/>
              <a:t>3</a:t>
            </a:r>
            <a:r>
              <a:rPr lang="zh-CN" altLang="en-US" dirty="0" smtClean="0"/>
              <a:t>、公司运行机制对产品思路的某些制约</a:t>
            </a:r>
            <a:endParaRPr lang="en-US" altLang="zh-CN" dirty="0" smtClean="0"/>
          </a:p>
          <a:p>
            <a:endParaRPr lang="en-US" dirty="0"/>
          </a:p>
          <a:p>
            <a:r>
              <a:rPr lang="zh-CN" altLang="en-US" dirty="0" smtClean="0"/>
              <a:t>主要风</a:t>
            </a:r>
            <a:r>
              <a:rPr lang="zh-CN" altLang="en-US" dirty="0" smtClean="0"/>
              <a:t>险</a:t>
            </a:r>
            <a:r>
              <a:rPr lang="zh-CN" altLang="en-US" dirty="0" smtClean="0"/>
              <a:t>：</a:t>
            </a:r>
            <a:endParaRPr lang="en-US" altLang="zh-CN" dirty="0" smtClean="0"/>
          </a:p>
          <a:p>
            <a:r>
              <a:rPr lang="en-US" altLang="zh-CN" dirty="0" smtClean="0"/>
              <a:t>1</a:t>
            </a:r>
            <a:r>
              <a:rPr lang="zh-CN" altLang="en-US" dirty="0" smtClean="0"/>
              <a:t>、</a:t>
            </a:r>
            <a:r>
              <a:rPr lang="zh-CN" altLang="en-US" dirty="0" smtClean="0"/>
              <a:t>资</a:t>
            </a:r>
            <a:r>
              <a:rPr lang="zh-CN" altLang="en-US" dirty="0" smtClean="0"/>
              <a:t>源的保障难以确</a:t>
            </a:r>
            <a:r>
              <a:rPr lang="zh-CN" altLang="en-US" dirty="0" smtClean="0"/>
              <a:t>保</a:t>
            </a:r>
            <a:endParaRPr lang="en-US" altLang="zh-CN" dirty="0" smtClean="0"/>
          </a:p>
          <a:p>
            <a:r>
              <a:rPr lang="en-US" altLang="zh-CN" dirty="0" smtClean="0"/>
              <a:t>2</a:t>
            </a:r>
            <a:r>
              <a:rPr lang="zh-CN" altLang="en-US" dirty="0" smtClean="0"/>
              <a:t>、产品没有吸引力</a:t>
            </a:r>
            <a:endParaRPr lang="en-US" altLang="zh-CN" dirty="0" smtClean="0"/>
          </a:p>
          <a:p>
            <a:endParaRPr lang="en-US" altLang="zh-CN" dirty="0" smtClean="0"/>
          </a:p>
          <a:p>
            <a:endParaRPr lang="en-US" dirty="0"/>
          </a:p>
          <a:p>
            <a:r>
              <a:rPr lang="zh-CN" altLang="en-US" dirty="0" smtClean="0"/>
              <a:t>应对措施：</a:t>
            </a:r>
            <a:endParaRPr lang="en-US" altLang="zh-CN" dirty="0" smtClean="0"/>
          </a:p>
          <a:p>
            <a:r>
              <a:rPr lang="en-US" altLang="zh-CN" dirty="0" smtClean="0"/>
              <a:t>1</a:t>
            </a:r>
            <a:r>
              <a:rPr lang="zh-CN" altLang="en-US" dirty="0" smtClean="0"/>
              <a:t>、早期种</a:t>
            </a:r>
            <a:r>
              <a:rPr lang="zh-CN" altLang="en-US" dirty="0" smtClean="0"/>
              <a:t>子客户的引入与营销期的示范与带动效益</a:t>
            </a:r>
            <a:endParaRPr lang="en-US" altLang="zh-CN" dirty="0" smtClean="0"/>
          </a:p>
          <a:p>
            <a:r>
              <a:rPr lang="en-US" altLang="zh-CN" dirty="0" smtClean="0"/>
              <a:t>2</a:t>
            </a:r>
            <a:r>
              <a:rPr lang="zh-CN" altLang="en-US" dirty="0" smtClean="0"/>
              <a:t>、后期可考虑引进</a:t>
            </a:r>
            <a:r>
              <a:rPr lang="zh-CN" altLang="en-US" dirty="0"/>
              <a:t>营</a:t>
            </a:r>
            <a:r>
              <a:rPr lang="zh-CN" altLang="en-US" dirty="0" smtClean="0"/>
              <a:t>销能力强的伙伴（或代理商）合作</a:t>
            </a:r>
            <a:endParaRPr lang="en-US" dirty="0"/>
          </a:p>
        </p:txBody>
      </p:sp>
    </p:spTree>
    <p:extLst>
      <p:ext uri="{BB962C8B-B14F-4D97-AF65-F5344CB8AC3E}">
        <p14:creationId xmlns:p14="http://schemas.microsoft.com/office/powerpoint/2010/main" val="373016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相关公司</a:t>
            </a:r>
            <a:endParaRPr lang="en-US" dirty="0"/>
          </a:p>
        </p:txBody>
      </p:sp>
      <p:pic>
        <p:nvPicPr>
          <p:cNvPr id="12290" name="Picture 2" descr="http://t10.baidu.com/it/u=3763893123,3057836244&amp;fm=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02845"/>
            <a:ext cx="1152525" cy="714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33600" y="1975366"/>
            <a:ext cx="646331" cy="369332"/>
          </a:xfrm>
          <a:prstGeom prst="rect">
            <a:avLst/>
          </a:prstGeom>
        </p:spPr>
        <p:txBody>
          <a:bodyPr wrap="none">
            <a:spAutoFit/>
          </a:bodyPr>
          <a:lstStyle/>
          <a:p>
            <a:r>
              <a:rPr lang="zh-CN" altLang="en-US" dirty="0"/>
              <a:t>微</a:t>
            </a:r>
            <a:r>
              <a:rPr lang="zh-CN" altLang="en-US" dirty="0" smtClean="0"/>
              <a:t>盟</a:t>
            </a:r>
            <a:endParaRPr lang="en-US" dirty="0"/>
          </a:p>
        </p:txBody>
      </p:sp>
      <p:pic>
        <p:nvPicPr>
          <p:cNvPr id="12292" name="Picture 4" descr="http://t12.baidu.com/it/u=4060176059,1627410620&amp;fm=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26820"/>
            <a:ext cx="1152525" cy="8667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133600" y="3507820"/>
            <a:ext cx="646331" cy="369332"/>
          </a:xfrm>
          <a:prstGeom prst="rect">
            <a:avLst/>
          </a:prstGeom>
        </p:spPr>
        <p:txBody>
          <a:bodyPr wrap="none">
            <a:spAutoFit/>
          </a:bodyPr>
          <a:lstStyle/>
          <a:p>
            <a:r>
              <a:rPr lang="zh-CN" altLang="en-US" dirty="0" smtClean="0"/>
              <a:t>微巴</a:t>
            </a:r>
            <a:endParaRPr lang="en-US" dirty="0"/>
          </a:p>
        </p:txBody>
      </p:sp>
      <p:sp>
        <p:nvSpPr>
          <p:cNvPr id="6" name="TextBox 5"/>
          <p:cNvSpPr txBox="1"/>
          <p:nvPr/>
        </p:nvSpPr>
        <p:spPr>
          <a:xfrm>
            <a:off x="685800" y="1298020"/>
            <a:ext cx="7924800" cy="381000"/>
          </a:xfrm>
          <a:prstGeom prst="rect">
            <a:avLst/>
          </a:prstGeom>
          <a:solidFill>
            <a:schemeClr val="accent1">
              <a:lumMod val="20000"/>
              <a:lumOff val="80000"/>
            </a:schemeClr>
          </a:solidFill>
        </p:spPr>
        <p:txBody>
          <a:bodyPr wrap="square" rtlCol="0">
            <a:spAutoFit/>
          </a:bodyPr>
          <a:lstStyle/>
          <a:p>
            <a:r>
              <a:rPr lang="zh-CN" altLang="en-US" b="1" dirty="0" smtClean="0"/>
              <a:t>以技术服务为主的</a:t>
            </a:r>
            <a:r>
              <a:rPr lang="zh-CN" altLang="en-US" b="1" dirty="0" smtClean="0">
                <a:sym typeface="Wingdings" pitchFamily="2" charset="2"/>
              </a:rPr>
              <a:t>：（咱们预计属于这一类）</a:t>
            </a:r>
            <a:endParaRPr lang="en-US" b="1" dirty="0"/>
          </a:p>
        </p:txBody>
      </p:sp>
      <p:sp>
        <p:nvSpPr>
          <p:cNvPr id="7" name="Rectangle 6"/>
          <p:cNvSpPr/>
          <p:nvPr/>
        </p:nvSpPr>
        <p:spPr>
          <a:xfrm>
            <a:off x="3276600" y="3355420"/>
            <a:ext cx="4572000" cy="523220"/>
          </a:xfrm>
          <a:prstGeom prst="rect">
            <a:avLst/>
          </a:prstGeom>
        </p:spPr>
        <p:txBody>
          <a:bodyPr>
            <a:spAutoFit/>
          </a:bodyPr>
          <a:lstStyle/>
          <a:p>
            <a:r>
              <a:rPr lang="zh-CN" altLang="en-US" sz="1400" dirty="0"/>
              <a:t>微巴开发了</a:t>
            </a:r>
            <a:r>
              <a:rPr lang="en-US" altLang="zh-CN" sz="1400" dirty="0"/>
              <a:t>80</a:t>
            </a:r>
            <a:r>
              <a:rPr lang="zh-CN" altLang="en-US" sz="1400" dirty="0"/>
              <a:t>多种应用，在全国发展出</a:t>
            </a:r>
            <a:r>
              <a:rPr lang="en-US" altLang="zh-CN" sz="1400" dirty="0"/>
              <a:t>220</a:t>
            </a:r>
            <a:r>
              <a:rPr lang="zh-CN" altLang="en-US" sz="1400" dirty="0"/>
              <a:t>多家代理商，签约</a:t>
            </a:r>
            <a:r>
              <a:rPr lang="en-US" altLang="zh-CN" sz="1400" dirty="0"/>
              <a:t>5</a:t>
            </a:r>
            <a:r>
              <a:rPr lang="zh-CN" altLang="en-US" sz="1400" dirty="0"/>
              <a:t>万多名商户，累计收入</a:t>
            </a:r>
            <a:r>
              <a:rPr lang="en-US" altLang="zh-CN" sz="1400" dirty="0"/>
              <a:t>2000</a:t>
            </a:r>
            <a:r>
              <a:rPr lang="zh-CN" altLang="en-US" sz="1400" dirty="0"/>
              <a:t>多万人民币。</a:t>
            </a:r>
            <a:endParaRPr lang="en-US" sz="1400" dirty="0"/>
          </a:p>
        </p:txBody>
      </p:sp>
      <p:sp>
        <p:nvSpPr>
          <p:cNvPr id="12" name="TextBox 11"/>
          <p:cNvSpPr txBox="1"/>
          <p:nvPr/>
        </p:nvSpPr>
        <p:spPr>
          <a:xfrm>
            <a:off x="685800" y="5257800"/>
            <a:ext cx="7924800" cy="381000"/>
          </a:xfrm>
          <a:prstGeom prst="rect">
            <a:avLst/>
          </a:prstGeom>
          <a:solidFill>
            <a:schemeClr val="tx2">
              <a:lumMod val="20000"/>
              <a:lumOff val="80000"/>
            </a:schemeClr>
          </a:solidFill>
        </p:spPr>
        <p:txBody>
          <a:bodyPr wrap="square" rtlCol="0">
            <a:spAutoFit/>
          </a:bodyPr>
          <a:lstStyle/>
          <a:p>
            <a:r>
              <a:rPr lang="zh-CN" altLang="en-US" b="1" dirty="0" smtClean="0"/>
              <a:t>以平台为主的：</a:t>
            </a:r>
            <a:r>
              <a:rPr lang="zh-CN" altLang="en-US" b="1" dirty="0" smtClean="0">
                <a:sym typeface="Wingdings" pitchFamily="2" charset="2"/>
              </a:rPr>
              <a:t>（客户是平台的，不是商家的）</a:t>
            </a:r>
            <a:endParaRPr lang="en-US" b="1" dirty="0"/>
          </a:p>
        </p:txBody>
      </p:sp>
      <p:sp>
        <p:nvSpPr>
          <p:cNvPr id="9" name="Rectangle 8"/>
          <p:cNvSpPr/>
          <p:nvPr/>
        </p:nvSpPr>
        <p:spPr>
          <a:xfrm>
            <a:off x="2057400" y="4267778"/>
            <a:ext cx="998738" cy="369332"/>
          </a:xfrm>
          <a:prstGeom prst="rect">
            <a:avLst/>
          </a:prstGeom>
        </p:spPr>
        <p:txBody>
          <a:bodyPr wrap="square">
            <a:spAutoFit/>
          </a:bodyPr>
          <a:lstStyle/>
          <a:p>
            <a:r>
              <a:rPr lang="zh-CN" altLang="en-US" dirty="0"/>
              <a:t>乐外</a:t>
            </a:r>
            <a:r>
              <a:rPr lang="zh-CN" altLang="en-US" dirty="0" smtClean="0"/>
              <a:t>卖</a:t>
            </a:r>
            <a:endParaRPr lang="en-US" altLang="zh-CN" dirty="0"/>
          </a:p>
        </p:txBody>
      </p:sp>
      <p:sp>
        <p:nvSpPr>
          <p:cNvPr id="10" name="Rectangle 9"/>
          <p:cNvSpPr/>
          <p:nvPr/>
        </p:nvSpPr>
        <p:spPr>
          <a:xfrm>
            <a:off x="3276600" y="4193620"/>
            <a:ext cx="4572000" cy="523220"/>
          </a:xfrm>
          <a:prstGeom prst="rect">
            <a:avLst/>
          </a:prstGeom>
        </p:spPr>
        <p:txBody>
          <a:bodyPr>
            <a:spAutoFit/>
          </a:bodyPr>
          <a:lstStyle/>
          <a:p>
            <a:r>
              <a:rPr lang="en-US" altLang="zh-CN" sz="1400" dirty="0"/>
              <a:t>2013</a:t>
            </a:r>
            <a:r>
              <a:rPr lang="zh-CN" altLang="en-US" sz="1400" dirty="0"/>
              <a:t>年</a:t>
            </a:r>
            <a:r>
              <a:rPr lang="en-US" altLang="zh-CN" sz="1400" dirty="0"/>
              <a:t>12</a:t>
            </a:r>
            <a:r>
              <a:rPr lang="zh-CN" altLang="en-US" sz="1400" dirty="0"/>
              <a:t>月中旬店家总数突破</a:t>
            </a:r>
            <a:r>
              <a:rPr lang="en-US" altLang="zh-CN" sz="1400" dirty="0"/>
              <a:t>5000</a:t>
            </a:r>
            <a:r>
              <a:rPr lang="zh-CN" altLang="en-US" sz="1400" dirty="0"/>
              <a:t>，终端用户突破</a:t>
            </a:r>
            <a:r>
              <a:rPr lang="en-US" altLang="zh-CN" sz="1400" dirty="0"/>
              <a:t>22</a:t>
            </a:r>
            <a:r>
              <a:rPr lang="zh-CN" altLang="en-US" sz="1400" dirty="0"/>
              <a:t>万，</a:t>
            </a:r>
            <a:r>
              <a:rPr lang="en-US" altLang="zh-CN" sz="1400" dirty="0"/>
              <a:t>5000</a:t>
            </a:r>
            <a:r>
              <a:rPr lang="zh-CN" altLang="en-US" sz="1400" dirty="0"/>
              <a:t>*</a:t>
            </a:r>
            <a:r>
              <a:rPr lang="en-US" altLang="zh-CN" sz="1400" dirty="0"/>
              <a:t>180/</a:t>
            </a:r>
            <a:r>
              <a:rPr lang="zh-CN" altLang="en-US" sz="1400" dirty="0"/>
              <a:t>月</a:t>
            </a:r>
            <a:r>
              <a:rPr lang="en-US" altLang="zh-CN" sz="1400" dirty="0"/>
              <a:t>=90</a:t>
            </a:r>
            <a:r>
              <a:rPr lang="zh-CN" altLang="en-US" sz="1400" dirty="0"/>
              <a:t>万</a:t>
            </a:r>
            <a:r>
              <a:rPr lang="en-US" altLang="zh-CN" sz="1400" dirty="0"/>
              <a:t>/</a:t>
            </a:r>
            <a:r>
              <a:rPr lang="zh-CN" altLang="en-US" sz="1400" dirty="0"/>
              <a:t>月</a:t>
            </a:r>
            <a:endParaRPr lang="en-US" sz="1400" dirty="0"/>
          </a:p>
        </p:txBody>
      </p:sp>
      <p:pic>
        <p:nvPicPr>
          <p:cNvPr id="12296" name="Picture 8" descr="http://imgt4.bdstatic.com/it/u=2793760549,1069429605&amp;fm=11&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5715000"/>
            <a:ext cx="1931092"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http://imgt3.bdstatic.com/it/u=3117185364,3977525803&amp;fm=23&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041220"/>
            <a:ext cx="1152525" cy="83558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276600" y="1679020"/>
            <a:ext cx="5562600" cy="1600438"/>
          </a:xfrm>
          <a:prstGeom prst="rect">
            <a:avLst/>
          </a:prstGeom>
        </p:spPr>
        <p:txBody>
          <a:bodyPr wrap="square">
            <a:spAutoFit/>
          </a:bodyPr>
          <a:lstStyle/>
          <a:p>
            <a:r>
              <a:rPr lang="zh-CN" altLang="en-US" sz="1400" dirty="0" smtClean="0"/>
              <a:t>从</a:t>
            </a:r>
            <a:r>
              <a:rPr lang="en-US" altLang="zh-CN" sz="1400" dirty="0"/>
              <a:t>2013</a:t>
            </a:r>
            <a:r>
              <a:rPr lang="zh-CN" altLang="en-US" sz="1400" dirty="0"/>
              <a:t>年</a:t>
            </a:r>
            <a:r>
              <a:rPr lang="en-US" altLang="zh-CN" sz="1400" dirty="0" smtClean="0"/>
              <a:t>7</a:t>
            </a:r>
            <a:r>
              <a:rPr lang="zh-CN" altLang="en-US" sz="1400" dirty="0"/>
              <a:t>月份产品正式上线到</a:t>
            </a:r>
            <a:r>
              <a:rPr lang="en-US" altLang="zh-CN" sz="1400" dirty="0"/>
              <a:t>12</a:t>
            </a:r>
            <a:r>
              <a:rPr lang="zh-CN" altLang="en-US" sz="1400" dirty="0"/>
              <a:t>月份合作</a:t>
            </a:r>
            <a:r>
              <a:rPr lang="en-US" altLang="zh-CN" sz="1400" dirty="0"/>
              <a:t>10</a:t>
            </a:r>
            <a:r>
              <a:rPr lang="zh-CN" altLang="en-US" sz="1400" dirty="0"/>
              <a:t>万商户，微盟经历了一个飞速的成长期</a:t>
            </a:r>
            <a:r>
              <a:rPr lang="zh-CN" altLang="en-US" sz="1400" dirty="0" smtClean="0"/>
              <a:t>。</a:t>
            </a:r>
            <a:r>
              <a:rPr lang="zh-CN" altLang="en-US" sz="1400" dirty="0"/>
              <a:t> 虽然定制开发项目收入不少（价格通常在</a:t>
            </a:r>
            <a:r>
              <a:rPr lang="en-US" altLang="zh-CN" sz="1400" dirty="0"/>
              <a:t>10</a:t>
            </a:r>
            <a:r>
              <a:rPr lang="zh-CN" altLang="en-US" sz="1400" dirty="0"/>
              <a:t>万左右），但微盟很快放弃了这个策略，专注价格更便宜的标准化产品开发。据</a:t>
            </a:r>
            <a:r>
              <a:rPr lang="en-US" altLang="zh-CN" sz="1400" dirty="0"/>
              <a:t>Alfred</a:t>
            </a:r>
            <a:r>
              <a:rPr lang="zh-CN" altLang="en-US" sz="1400" dirty="0"/>
              <a:t>透露，成本太高是其放弃定制开发的主要原因，一对一进行定制开发，需要的时间太长、注入的精力更多，虽然价格更高，但微盟更愿意“薄利多销”，通过更低的价格（</a:t>
            </a:r>
            <a:r>
              <a:rPr lang="en-US" altLang="zh-CN" sz="1400" dirty="0"/>
              <a:t>3800~12800</a:t>
            </a:r>
            <a:r>
              <a:rPr lang="zh-CN" altLang="en-US" sz="1400" dirty="0"/>
              <a:t>元</a:t>
            </a:r>
            <a:r>
              <a:rPr lang="en-US" altLang="zh-CN" sz="1400" dirty="0"/>
              <a:t>/</a:t>
            </a:r>
            <a:r>
              <a:rPr lang="zh-CN" altLang="en-US" sz="1400" dirty="0"/>
              <a:t>年），获取更多客户。</a:t>
            </a:r>
            <a:endParaRPr lang="en-US" sz="1400" dirty="0"/>
          </a:p>
        </p:txBody>
      </p:sp>
      <p:pic>
        <p:nvPicPr>
          <p:cNvPr id="1229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695950"/>
            <a:ext cx="29051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859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67163"/>
            <a:ext cx="25908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705225"/>
            <a:ext cx="49530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275" y="1257300"/>
            <a:ext cx="412432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87674" y="1952625"/>
            <a:ext cx="2565126"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SoLoMo</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itle 1"/>
          <p:cNvSpPr>
            <a:spLocks noGrp="1"/>
          </p:cNvSpPr>
          <p:nvPr>
            <p:ph type="title"/>
          </p:nvPr>
        </p:nvSpPr>
        <p:spPr>
          <a:xfrm>
            <a:off x="457200" y="274638"/>
            <a:ext cx="8229600" cy="1143000"/>
          </a:xfrm>
        </p:spPr>
        <p:txBody>
          <a:bodyPr/>
          <a:lstStyle/>
          <a:p>
            <a:r>
              <a:rPr lang="zh-CN" altLang="en-US" dirty="0" smtClean="0"/>
              <a:t>补充材料</a:t>
            </a:r>
            <a:endParaRPr lang="en-US" dirty="0"/>
          </a:p>
        </p:txBody>
      </p:sp>
    </p:spTree>
    <p:extLst>
      <p:ext uri="{BB962C8B-B14F-4D97-AF65-F5344CB8AC3E}">
        <p14:creationId xmlns:p14="http://schemas.microsoft.com/office/powerpoint/2010/main" val="478098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068763"/>
          </a:xfrm>
        </p:spPr>
        <p:txBody>
          <a:bodyPr/>
          <a:lstStyle/>
          <a:p>
            <a:pPr marL="0" indent="0">
              <a:buNone/>
            </a:pPr>
            <a:r>
              <a:rPr lang="zh-CN" altLang="en-US" dirty="0"/>
              <a:t>不管轻型</a:t>
            </a:r>
            <a:r>
              <a:rPr lang="en-US" altLang="zh-CN" dirty="0"/>
              <a:t>O2O</a:t>
            </a:r>
            <a:r>
              <a:rPr lang="zh-CN" altLang="en-US" dirty="0"/>
              <a:t>还是重型</a:t>
            </a:r>
            <a:r>
              <a:rPr lang="en-US" altLang="zh-CN" dirty="0"/>
              <a:t>O2O</a:t>
            </a:r>
            <a:r>
              <a:rPr lang="zh-CN" altLang="en-US" dirty="0"/>
              <a:t>，它都要解决四个通路问</a:t>
            </a:r>
            <a:r>
              <a:rPr lang="zh-CN" altLang="en-US" dirty="0" smtClean="0"/>
              <a:t>题：</a:t>
            </a:r>
            <a:endParaRPr lang="en-US" altLang="zh-CN" dirty="0" smtClean="0"/>
          </a:p>
          <a:p>
            <a:pPr marL="0" indent="0">
              <a:buNone/>
            </a:pPr>
            <a:endParaRPr lang="en-US" altLang="zh-CN" dirty="0" smtClean="0"/>
          </a:p>
          <a:p>
            <a:pPr>
              <a:buFont typeface="Wingdings" pitchFamily="2" charset="2"/>
              <a:buChar char="v"/>
            </a:pPr>
            <a:r>
              <a:rPr lang="zh-CN" altLang="en-US" dirty="0" smtClean="0"/>
              <a:t>如</a:t>
            </a:r>
            <a:r>
              <a:rPr lang="zh-CN" altLang="en-US" dirty="0"/>
              <a:t>何把线上信息推送给线下用户</a:t>
            </a:r>
            <a:r>
              <a:rPr lang="zh-CN" altLang="en-US" dirty="0" smtClean="0"/>
              <a:t>？</a:t>
            </a:r>
            <a:endParaRPr lang="en-US" altLang="zh-CN" dirty="0" smtClean="0"/>
          </a:p>
          <a:p>
            <a:pPr>
              <a:buFont typeface="Wingdings" pitchFamily="2" charset="2"/>
              <a:buChar char="v"/>
            </a:pPr>
            <a:r>
              <a:rPr lang="zh-CN" altLang="en-US" dirty="0" smtClean="0"/>
              <a:t>如</a:t>
            </a:r>
            <a:r>
              <a:rPr lang="zh-CN" altLang="en-US" dirty="0"/>
              <a:t>何把线上用户转化为线下用户</a:t>
            </a:r>
            <a:r>
              <a:rPr lang="zh-CN" altLang="en-US" dirty="0" smtClean="0"/>
              <a:t>？</a:t>
            </a:r>
            <a:endParaRPr lang="en-US" altLang="zh-CN" dirty="0" smtClean="0"/>
          </a:p>
          <a:p>
            <a:pPr>
              <a:buFont typeface="Wingdings" pitchFamily="2" charset="2"/>
              <a:buChar char="v"/>
            </a:pPr>
            <a:r>
              <a:rPr lang="zh-CN" altLang="en-US" dirty="0" smtClean="0"/>
              <a:t>如</a:t>
            </a:r>
            <a:r>
              <a:rPr lang="zh-CN" altLang="en-US" dirty="0"/>
              <a:t>何把线下信息转换为线上信息</a:t>
            </a:r>
            <a:r>
              <a:rPr lang="zh-CN" altLang="en-US" dirty="0" smtClean="0"/>
              <a:t>？</a:t>
            </a:r>
            <a:endParaRPr lang="en-US" altLang="zh-CN" dirty="0" smtClean="0"/>
          </a:p>
          <a:p>
            <a:pPr>
              <a:buFont typeface="Wingdings" pitchFamily="2" charset="2"/>
              <a:buChar char="v"/>
            </a:pPr>
            <a:r>
              <a:rPr lang="zh-CN" altLang="en-US" dirty="0" smtClean="0"/>
              <a:t>如</a:t>
            </a:r>
            <a:r>
              <a:rPr lang="zh-CN" altLang="en-US" dirty="0"/>
              <a:t>何把线下用户变为线上用户？</a:t>
            </a:r>
            <a:endParaRPr lang="en-US" dirty="0"/>
          </a:p>
        </p:txBody>
      </p:sp>
      <p:sp>
        <p:nvSpPr>
          <p:cNvPr id="2" name="Title 1"/>
          <p:cNvSpPr>
            <a:spLocks noGrp="1"/>
          </p:cNvSpPr>
          <p:nvPr>
            <p:ph type="title"/>
          </p:nvPr>
        </p:nvSpPr>
        <p:spPr>
          <a:xfrm>
            <a:off x="533400" y="609600"/>
            <a:ext cx="7924800" cy="1143000"/>
          </a:xfrm>
        </p:spPr>
        <p:txBody>
          <a:bodyPr/>
          <a:lstStyle/>
          <a:p>
            <a:r>
              <a:rPr lang="en-US" dirty="0" smtClean="0"/>
              <a:t>O2O</a:t>
            </a:r>
            <a:r>
              <a:rPr lang="zh-CN" altLang="en-US" dirty="0" smtClean="0"/>
              <a:t>是个大题目</a:t>
            </a:r>
            <a:endParaRPr lang="en-US" dirty="0"/>
          </a:p>
        </p:txBody>
      </p:sp>
    </p:spTree>
    <p:extLst>
      <p:ext uri="{BB962C8B-B14F-4D97-AF65-F5344CB8AC3E}">
        <p14:creationId xmlns:p14="http://schemas.microsoft.com/office/powerpoint/2010/main" val="1930438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a:t>
            </a:r>
            <a:r>
              <a:rPr lang="zh-CN" altLang="en-US" dirty="0" smtClean="0"/>
              <a:t>个案例</a:t>
            </a:r>
            <a:endParaRPr lang="en-US" dirty="0"/>
          </a:p>
        </p:txBody>
      </p:sp>
      <p:sp>
        <p:nvSpPr>
          <p:cNvPr id="3" name="Content Placeholder 2"/>
          <p:cNvSpPr>
            <a:spLocks noGrp="1"/>
          </p:cNvSpPr>
          <p:nvPr>
            <p:ph idx="1"/>
          </p:nvPr>
        </p:nvSpPr>
        <p:spPr/>
        <p:txBody>
          <a:bodyPr/>
          <a:lstStyle/>
          <a:p>
            <a:r>
              <a:rPr lang="zh-CN" altLang="en-US" dirty="0"/>
              <a:t>大悦城的</a:t>
            </a:r>
            <a:r>
              <a:rPr lang="en-US" altLang="zh-CN" dirty="0"/>
              <a:t>O2O</a:t>
            </a:r>
            <a:r>
              <a:rPr lang="zh-CN" altLang="en-US" dirty="0"/>
              <a:t>第一</a:t>
            </a:r>
            <a:r>
              <a:rPr lang="zh-CN" altLang="en-US" dirty="0" smtClean="0"/>
              <a:t>战</a:t>
            </a:r>
            <a:endParaRPr lang="en-US" altLang="zh-CN" dirty="0" smtClean="0"/>
          </a:p>
          <a:p>
            <a:r>
              <a:rPr lang="zh-CN" altLang="en-US" dirty="0"/>
              <a:t>银泰的微信实</a:t>
            </a:r>
            <a:r>
              <a:rPr lang="zh-CN" altLang="en-US" dirty="0" smtClean="0"/>
              <a:t>验</a:t>
            </a:r>
            <a:endParaRPr lang="en-US" altLang="zh-CN" dirty="0" smtClean="0"/>
          </a:p>
          <a:p>
            <a:r>
              <a:rPr lang="zh-CN" altLang="en-US" dirty="0"/>
              <a:t>耐克的</a:t>
            </a:r>
            <a:r>
              <a:rPr lang="en-US" dirty="0"/>
              <a:t>O2O</a:t>
            </a:r>
            <a:r>
              <a:rPr lang="zh-CN" altLang="en-US" dirty="0"/>
              <a:t>试</a:t>
            </a:r>
            <a:r>
              <a:rPr lang="zh-CN" altLang="en-US" dirty="0" smtClean="0"/>
              <a:t>水</a:t>
            </a:r>
            <a:endParaRPr lang="en-US" altLang="zh-CN" dirty="0" smtClean="0"/>
          </a:p>
          <a:p>
            <a:r>
              <a:rPr lang="zh-CN" altLang="en-US" dirty="0"/>
              <a:t>优惠券分发的变迁</a:t>
            </a:r>
            <a:endParaRPr lang="en-US" altLang="zh-CN" dirty="0" smtClean="0"/>
          </a:p>
          <a:p>
            <a:endParaRPr lang="en-US" dirty="0"/>
          </a:p>
        </p:txBody>
      </p:sp>
    </p:spTree>
    <p:extLst>
      <p:ext uri="{BB962C8B-B14F-4D97-AF65-F5344CB8AC3E}">
        <p14:creationId xmlns:p14="http://schemas.microsoft.com/office/powerpoint/2010/main" val="37614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大悦城的</a:t>
            </a:r>
            <a:r>
              <a:rPr lang="en-US" altLang="zh-CN" dirty="0"/>
              <a:t>O2O</a:t>
            </a:r>
            <a:r>
              <a:rPr lang="zh-CN" altLang="en-US" dirty="0"/>
              <a:t>第一</a:t>
            </a:r>
            <a:r>
              <a:rPr lang="zh-CN" altLang="en-US" dirty="0" smtClean="0"/>
              <a:t>战</a:t>
            </a:r>
            <a:r>
              <a:rPr lang="en-US" altLang="zh-CN" dirty="0" smtClean="0"/>
              <a:t>(1)</a:t>
            </a:r>
            <a:endParaRPr lang="en-US" dirty="0"/>
          </a:p>
        </p:txBody>
      </p:sp>
      <p:pic>
        <p:nvPicPr>
          <p:cNvPr id="1026" name="Picture 2" descr="http://businessvalue.qiniudn.com/images/thumbs/30630_dayue38600_600_360.jpg?time=13976145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599"/>
            <a:ext cx="5715000" cy="3429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0" y="5401270"/>
            <a:ext cx="6400800" cy="923330"/>
          </a:xfrm>
          <a:prstGeom prst="rect">
            <a:avLst/>
          </a:prstGeom>
          <a:noFill/>
        </p:spPr>
        <p:txBody>
          <a:bodyPr wrap="square" rtlCol="0">
            <a:spAutoFit/>
          </a:bodyPr>
          <a:lstStyle/>
          <a:p>
            <a:r>
              <a:rPr lang="zh-CN" altLang="en-US" dirty="0"/>
              <a:t>朝阳大悦城“手机淘宝</a:t>
            </a:r>
            <a:r>
              <a:rPr lang="en-US" altLang="zh-CN" dirty="0"/>
              <a:t>3·8</a:t>
            </a:r>
            <a:r>
              <a:rPr lang="zh-CN" altLang="en-US" dirty="0"/>
              <a:t>生活节”吸引了许多年轻消费客群，甚至有年近</a:t>
            </a:r>
            <a:r>
              <a:rPr lang="en-US" altLang="zh-CN" dirty="0"/>
              <a:t>50</a:t>
            </a:r>
            <a:r>
              <a:rPr lang="zh-CN" altLang="en-US" dirty="0"/>
              <a:t>岁的消费者，也来尝试新的购物体验。</a:t>
            </a:r>
          </a:p>
          <a:p>
            <a:endParaRPr lang="en-US" dirty="0"/>
          </a:p>
        </p:txBody>
      </p:sp>
    </p:spTree>
    <p:extLst>
      <p:ext uri="{BB962C8B-B14F-4D97-AF65-F5344CB8AC3E}">
        <p14:creationId xmlns:p14="http://schemas.microsoft.com/office/powerpoint/2010/main" val="1318557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大悦城的</a:t>
            </a:r>
            <a:r>
              <a:rPr lang="en-US" altLang="zh-CN" dirty="0"/>
              <a:t>O2O</a:t>
            </a:r>
            <a:r>
              <a:rPr lang="zh-CN" altLang="en-US" dirty="0"/>
              <a:t>第一</a:t>
            </a:r>
            <a:r>
              <a:rPr lang="zh-CN" altLang="en-US" dirty="0" smtClean="0"/>
              <a:t>战</a:t>
            </a:r>
            <a:r>
              <a:rPr lang="en-US" altLang="zh-CN" dirty="0" smtClean="0"/>
              <a:t>(2)</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a:t>对于大悦城和阿里巴巴来说，今年的三八节是个不平凡的一天。</a:t>
            </a:r>
            <a:br>
              <a:rPr lang="zh-CN" altLang="en-US" dirty="0"/>
            </a:br>
            <a:r>
              <a:rPr lang="zh-CN" altLang="en-US" dirty="0"/>
              <a:t/>
            </a:r>
            <a:br>
              <a:rPr lang="zh-CN" altLang="en-US" dirty="0"/>
            </a:br>
            <a:r>
              <a:rPr lang="zh-CN" altLang="en-US" dirty="0"/>
              <a:t>这一天，是大悦城进军</a:t>
            </a:r>
            <a:r>
              <a:rPr lang="en-US" altLang="zh-CN" dirty="0"/>
              <a:t>O2O</a:t>
            </a:r>
            <a:r>
              <a:rPr lang="zh-CN" altLang="en-US" dirty="0"/>
              <a:t>领域的重要一役，也是</a:t>
            </a:r>
            <a:r>
              <a:rPr lang="zh-CN" altLang="en-US" b="1" dirty="0"/>
              <a:t>中国零售业全渠道变革</a:t>
            </a:r>
            <a:r>
              <a:rPr lang="zh-CN" altLang="en-US" dirty="0"/>
              <a:t>第一枪。这一天，是到目前为止阿里巴巴集团在移动端最大的营销活动。这一天，大悦城与阿里巴巴联手，初尝移动支付，将朝阳大悦城和上海大悦城作为试点，打造“手机淘宝</a:t>
            </a:r>
            <a:r>
              <a:rPr lang="en-US" altLang="zh-CN" dirty="0"/>
              <a:t>3·8</a:t>
            </a:r>
            <a:r>
              <a:rPr lang="zh-CN" altLang="en-US" dirty="0"/>
              <a:t>生活节”，通过在线上释放商户优惠券、红包以及各种品牌折扣券等方式，为消费者提供了全新的购物体验和购物优惠。</a:t>
            </a:r>
            <a:endParaRPr lang="en-US" dirty="0"/>
          </a:p>
        </p:txBody>
      </p:sp>
    </p:spTree>
    <p:extLst>
      <p:ext uri="{BB962C8B-B14F-4D97-AF65-F5344CB8AC3E}">
        <p14:creationId xmlns:p14="http://schemas.microsoft.com/office/powerpoint/2010/main" val="191955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大悦城的</a:t>
            </a:r>
            <a:r>
              <a:rPr lang="en-US" altLang="zh-CN" dirty="0"/>
              <a:t>O2O</a:t>
            </a:r>
            <a:r>
              <a:rPr lang="zh-CN" altLang="en-US" dirty="0"/>
              <a:t>第一</a:t>
            </a:r>
            <a:r>
              <a:rPr lang="zh-CN" altLang="en-US" dirty="0" smtClean="0"/>
              <a:t>战</a:t>
            </a:r>
            <a:r>
              <a:rPr lang="en-US" altLang="zh-CN" dirty="0" smtClean="0"/>
              <a:t>(3)</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a:t>三八节当日，两个大悦城总销售额较上一个周六环比增长</a:t>
            </a:r>
            <a:r>
              <a:rPr lang="en-US" altLang="zh-CN" dirty="0"/>
              <a:t>52.6%</a:t>
            </a:r>
            <a:r>
              <a:rPr lang="zh-CN" altLang="en-US" dirty="0"/>
              <a:t>，客流量增长</a:t>
            </a:r>
            <a:r>
              <a:rPr lang="en-US" altLang="zh-CN" dirty="0"/>
              <a:t>20.7%</a:t>
            </a:r>
            <a:r>
              <a:rPr lang="zh-CN" altLang="en-US" dirty="0"/>
              <a:t>，交易笔数增长</a:t>
            </a:r>
            <a:r>
              <a:rPr lang="en-US" altLang="zh-CN" dirty="0"/>
              <a:t>30.2%</a:t>
            </a:r>
            <a:r>
              <a:rPr lang="zh-CN" altLang="en-US" dirty="0"/>
              <a:t>。两个大悦城共</a:t>
            </a:r>
            <a:r>
              <a:rPr lang="en-US" altLang="zh-CN" dirty="0"/>
              <a:t>85%</a:t>
            </a:r>
            <a:r>
              <a:rPr lang="zh-CN" altLang="en-US" dirty="0"/>
              <a:t>的商户参与了移动支付，通过移动支付的总销售额近</a:t>
            </a:r>
            <a:r>
              <a:rPr lang="en-US" altLang="zh-CN" dirty="0"/>
              <a:t>100</a:t>
            </a:r>
            <a:r>
              <a:rPr lang="zh-CN" altLang="en-US" dirty="0"/>
              <a:t>万元，总交易笔数超</a:t>
            </a:r>
            <a:r>
              <a:rPr lang="en-US" altLang="zh-CN" dirty="0"/>
              <a:t>5000</a:t>
            </a:r>
            <a:r>
              <a:rPr lang="zh-CN" altLang="en-US" dirty="0"/>
              <a:t>笔，占当日非现金交易笔数的</a:t>
            </a:r>
            <a:r>
              <a:rPr lang="en-US" altLang="zh-CN" dirty="0"/>
              <a:t>15%</a:t>
            </a:r>
            <a:r>
              <a:rPr lang="zh-CN" altLang="en-US" dirty="0"/>
              <a:t>。</a:t>
            </a:r>
          </a:p>
          <a:p>
            <a:r>
              <a:rPr lang="zh-CN" altLang="en-US" dirty="0"/>
              <a:t>在仅仅</a:t>
            </a:r>
            <a:r>
              <a:rPr lang="en-US" altLang="zh-CN" dirty="0"/>
              <a:t>2</a:t>
            </a:r>
            <a:r>
              <a:rPr lang="zh-CN" altLang="en-US" dirty="0"/>
              <a:t>周内，上海和朝北团队共沟通了超过</a:t>
            </a:r>
            <a:r>
              <a:rPr lang="en-US" altLang="zh-CN" dirty="0"/>
              <a:t>500</a:t>
            </a:r>
            <a:r>
              <a:rPr lang="zh-CN" altLang="en-US" dirty="0"/>
              <a:t>家商户参与本次活动、配合</a:t>
            </a:r>
            <a:r>
              <a:rPr lang="en-US" altLang="zh-CN" dirty="0"/>
              <a:t>POS</a:t>
            </a:r>
            <a:r>
              <a:rPr lang="zh-CN" altLang="en-US" dirty="0"/>
              <a:t>机系统改造。与行业内其他购物中心相比，大悦城打通移动支付更容易一些，这得益于大悦城早已完善的大数据体系。</a:t>
            </a:r>
          </a:p>
          <a:p>
            <a:r>
              <a:rPr lang="en-US" altLang="zh-CN" dirty="0"/>
              <a:t>2013</a:t>
            </a:r>
            <a:r>
              <a:rPr lang="zh-CN" altLang="en-US" dirty="0"/>
              <a:t>年</a:t>
            </a:r>
            <a:r>
              <a:rPr lang="en-US" altLang="zh-CN" dirty="0"/>
              <a:t>1</a:t>
            </a:r>
            <a:r>
              <a:rPr lang="zh-CN" altLang="en-US" dirty="0"/>
              <a:t>月起，阿里实施整个集团转型，马云把这次转型分为重塑阿里巴巴集团角色、建立阿里巴巴金融体系、数据三个阶段。而与大悦城的联手初尝移动支付，显然与其转型的步伐相契合。</a:t>
            </a:r>
          </a:p>
          <a:p>
            <a:endParaRPr lang="en-US" dirty="0"/>
          </a:p>
        </p:txBody>
      </p:sp>
    </p:spTree>
    <p:extLst>
      <p:ext uri="{BB962C8B-B14F-4D97-AF65-F5344CB8AC3E}">
        <p14:creationId xmlns:p14="http://schemas.microsoft.com/office/powerpoint/2010/main" val="3782335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银泰的微信实</a:t>
            </a:r>
            <a:r>
              <a:rPr lang="zh-CN" altLang="en-US" dirty="0" smtClean="0"/>
              <a:t>验</a:t>
            </a:r>
            <a:r>
              <a:rPr lang="en-US" altLang="zh-CN" dirty="0"/>
              <a:t>(1)</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a:t>杭州市中心的武林广场，银泰商业集团的第一家店就开在这里。周二上午</a:t>
            </a:r>
            <a:r>
              <a:rPr lang="en-US" altLang="zh-CN" dirty="0"/>
              <a:t>11</a:t>
            </a:r>
            <a:r>
              <a:rPr lang="zh-CN" altLang="en-US" dirty="0"/>
              <a:t>点不到，这里就已经人潮涌动。在</a:t>
            </a:r>
            <a:r>
              <a:rPr lang="en-US" altLang="zh-CN" dirty="0"/>
              <a:t>4</a:t>
            </a:r>
            <a:r>
              <a:rPr lang="zh-CN" altLang="en-US" dirty="0"/>
              <a:t>楼女装区的</a:t>
            </a:r>
            <a:r>
              <a:rPr lang="en-US" altLang="zh-CN" dirty="0" err="1"/>
              <a:t>Ochirly</a:t>
            </a:r>
            <a:r>
              <a:rPr lang="en-US" altLang="zh-CN" dirty="0"/>
              <a:t> </a:t>
            </a:r>
            <a:r>
              <a:rPr lang="zh-CN" altLang="en-US" dirty="0"/>
              <a:t>门店内，一位年轻女性拿起一条黑色短裙走到店内的小柜台，导购员递给她一张带有二维码的纸条，她掏出手机扫描二维码，跳出微信支付页面，输入密码点击确认，支付成功，这条裙子就是她的了。前后不到</a:t>
            </a:r>
            <a:r>
              <a:rPr lang="en-US" altLang="zh-CN" dirty="0"/>
              <a:t>2</a:t>
            </a:r>
            <a:r>
              <a:rPr lang="zh-CN" altLang="en-US" dirty="0"/>
              <a:t>分钟。</a:t>
            </a:r>
            <a:br>
              <a:rPr lang="zh-CN" altLang="en-US" dirty="0"/>
            </a:br>
            <a:r>
              <a:rPr lang="zh-CN" altLang="en-US" dirty="0"/>
              <a:t/>
            </a:r>
            <a:br>
              <a:rPr lang="zh-CN" altLang="en-US" dirty="0"/>
            </a:br>
            <a:r>
              <a:rPr lang="zh-CN" altLang="en-US" dirty="0"/>
              <a:t>在这家有着</a:t>
            </a:r>
            <a:r>
              <a:rPr lang="en-US" altLang="zh-CN" dirty="0"/>
              <a:t>16</a:t>
            </a:r>
            <a:r>
              <a:rPr lang="zh-CN" altLang="en-US" dirty="0"/>
              <a:t>年历史的百货店里，支付这件事第一次变得如此简单、快捷。一遇到店庆、活动，顾客结账往往需要在收银台排长队。即使在平时，也需要拿着门店开具的单据绕商场一圈找到收银台，再折回门店取回物品。用户体验实在算不上顺畅。</a:t>
            </a:r>
            <a:endParaRPr lang="en-US" dirty="0"/>
          </a:p>
        </p:txBody>
      </p:sp>
    </p:spTree>
    <p:extLst>
      <p:ext uri="{BB962C8B-B14F-4D97-AF65-F5344CB8AC3E}">
        <p14:creationId xmlns:p14="http://schemas.microsoft.com/office/powerpoint/2010/main" val="3824378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银泰的微信实</a:t>
            </a:r>
            <a:r>
              <a:rPr lang="zh-CN" altLang="en-US" dirty="0" smtClean="0"/>
              <a:t>验</a:t>
            </a:r>
            <a:r>
              <a:rPr lang="en-US" altLang="zh-CN" dirty="0" smtClean="0"/>
              <a:t>(2)</a:t>
            </a:r>
            <a:endParaRPr lang="en-US" dirty="0"/>
          </a:p>
        </p:txBody>
      </p:sp>
      <p:sp>
        <p:nvSpPr>
          <p:cNvPr id="3" name="Content Placeholder 2"/>
          <p:cNvSpPr>
            <a:spLocks noGrp="1"/>
          </p:cNvSpPr>
          <p:nvPr>
            <p:ph idx="1"/>
          </p:nvPr>
        </p:nvSpPr>
        <p:spPr/>
        <p:txBody>
          <a:bodyPr>
            <a:normAutofit fontScale="85000" lnSpcReduction="10000"/>
          </a:bodyPr>
          <a:lstStyle/>
          <a:p>
            <a:r>
              <a:rPr lang="zh-CN" altLang="en-US" dirty="0"/>
              <a:t>“喜欢银泰”微信公众账号已有</a:t>
            </a:r>
            <a:r>
              <a:rPr lang="en-US" altLang="zh-CN" dirty="0"/>
              <a:t>31</a:t>
            </a:r>
            <a:r>
              <a:rPr lang="zh-CN" altLang="en-US" dirty="0"/>
              <a:t>万粉丝，除了进行扫码支付外，用户还可以微信购物，查看优惠，进行售后服务等。用户通过手机查看到的所有商品，无论在种类还是价格上都与门店同步，下单后也直接由实体店铺发货</a:t>
            </a:r>
            <a:r>
              <a:rPr lang="zh-CN" altLang="en-US" dirty="0" smtClean="0"/>
              <a:t>。</a:t>
            </a:r>
            <a:endParaRPr lang="en-US" altLang="zh-CN" dirty="0" smtClean="0"/>
          </a:p>
          <a:p>
            <a:r>
              <a:rPr lang="zh-CN" altLang="en-US" dirty="0"/>
              <a:t>“喜欢银泰”微信公众账号</a:t>
            </a:r>
            <a:r>
              <a:rPr lang="zh-CN" altLang="en-US" dirty="0" smtClean="0"/>
              <a:t>是</a:t>
            </a:r>
            <a:r>
              <a:rPr lang="zh-CN" altLang="en-US" dirty="0"/>
              <a:t>银泰</a:t>
            </a:r>
            <a:r>
              <a:rPr lang="zh-CN" altLang="en-US" dirty="0" smtClean="0"/>
              <a:t>在</a:t>
            </a:r>
            <a:r>
              <a:rPr lang="en-US" altLang="zh-CN" dirty="0"/>
              <a:t>O2O</a:t>
            </a:r>
            <a:r>
              <a:rPr lang="zh-CN" altLang="en-US" dirty="0"/>
              <a:t>领域的最新实验，除了能通过它进行扫码支付外，用户还可以微信购物，查看优惠，进行售后服务等。这个部门整合了来自招商、信息技术、企划宣传、门店等多个部门在内的人员，而项目组的总负责人是银泰商业集团总裁兼</a:t>
            </a:r>
            <a:r>
              <a:rPr lang="en-US" altLang="zh-CN" dirty="0"/>
              <a:t>CEO </a:t>
            </a:r>
            <a:r>
              <a:rPr lang="zh-CN" altLang="en-US" dirty="0"/>
              <a:t>陈晓东。</a:t>
            </a:r>
            <a:endParaRPr lang="en-US" dirty="0"/>
          </a:p>
        </p:txBody>
      </p:sp>
    </p:spTree>
    <p:extLst>
      <p:ext uri="{BB962C8B-B14F-4D97-AF65-F5344CB8AC3E}">
        <p14:creationId xmlns:p14="http://schemas.microsoft.com/office/powerpoint/2010/main" val="3980039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做什么？</a:t>
            </a:r>
            <a:endParaRPr lang="en-US" dirty="0"/>
          </a:p>
        </p:txBody>
      </p:sp>
      <p:sp>
        <p:nvSpPr>
          <p:cNvPr id="3" name="TextBox 2"/>
          <p:cNvSpPr txBox="1"/>
          <p:nvPr/>
        </p:nvSpPr>
        <p:spPr>
          <a:xfrm>
            <a:off x="990600" y="1600200"/>
            <a:ext cx="7162800" cy="2677656"/>
          </a:xfrm>
          <a:prstGeom prst="rect">
            <a:avLst/>
          </a:prstGeom>
          <a:noFill/>
        </p:spPr>
        <p:txBody>
          <a:bodyPr wrap="square" rtlCol="0">
            <a:spAutoFit/>
          </a:bodyPr>
          <a:lstStyle/>
          <a:p>
            <a:r>
              <a:rPr lang="zh-CN" altLang="en-US" sz="2800" b="1" dirty="0" smtClean="0"/>
              <a:t>帮助有品味的餐饮商家更好扩展客源、促销推广、客户互动的手机应用产品。</a:t>
            </a:r>
            <a:endParaRPr lang="en-US" altLang="zh-CN" sz="2800" b="1" dirty="0" smtClean="0"/>
          </a:p>
          <a:p>
            <a:endParaRPr lang="en-US" sz="2800" dirty="0" smtClean="0"/>
          </a:p>
          <a:p>
            <a:r>
              <a:rPr lang="zh-CN" altLang="en-US" sz="2800" dirty="0"/>
              <a:t>目的</a:t>
            </a:r>
            <a:r>
              <a:rPr lang="zh-CN" altLang="en-US" sz="2800" dirty="0" smtClean="0"/>
              <a:t>：前</a:t>
            </a:r>
            <a:r>
              <a:rPr lang="zh-CN" altLang="en-US" sz="2800" dirty="0"/>
              <a:t>瞻性产品研发，配置性满足特定客户群，给</a:t>
            </a:r>
            <a:r>
              <a:rPr lang="en-US" sz="2800" dirty="0"/>
              <a:t>CDC</a:t>
            </a:r>
            <a:r>
              <a:rPr lang="zh-CN" altLang="en-US" sz="2800" dirty="0"/>
              <a:t>带来新的富有竞争性的收入、业务来源</a:t>
            </a:r>
            <a:endParaRPr lang="en-US" sz="2800" dirty="0"/>
          </a:p>
        </p:txBody>
      </p:sp>
    </p:spTree>
    <p:extLst>
      <p:ext uri="{BB962C8B-B14F-4D97-AF65-F5344CB8AC3E}">
        <p14:creationId xmlns:p14="http://schemas.microsoft.com/office/powerpoint/2010/main" val="2240067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耐克的</a:t>
            </a:r>
            <a:r>
              <a:rPr lang="en-US" dirty="0"/>
              <a:t>O2O</a:t>
            </a:r>
            <a:r>
              <a:rPr lang="zh-CN" altLang="en-US" dirty="0"/>
              <a:t>试</a:t>
            </a:r>
            <a:r>
              <a:rPr lang="zh-CN" altLang="en-US" dirty="0" smtClean="0"/>
              <a:t>水</a:t>
            </a:r>
            <a:endParaRPr lang="en-US" dirty="0"/>
          </a:p>
        </p:txBody>
      </p:sp>
      <p:pic>
        <p:nvPicPr>
          <p:cNvPr id="21506" name="Picture 2" descr="http://businessvalue.qiniudn.com/images/thumbs/30013_600_600_1065.jpg?time=13976352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2489915"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05200" y="1295400"/>
            <a:ext cx="5029200" cy="5355312"/>
          </a:xfrm>
          <a:prstGeom prst="rect">
            <a:avLst/>
          </a:prstGeom>
        </p:spPr>
        <p:txBody>
          <a:bodyPr wrap="square">
            <a:spAutoFit/>
          </a:bodyPr>
          <a:lstStyle/>
          <a:p>
            <a:r>
              <a:rPr lang="en-US" altLang="zh-CN" dirty="0"/>
              <a:t>2010</a:t>
            </a:r>
            <a:r>
              <a:rPr lang="zh-CN" altLang="en-US" dirty="0"/>
              <a:t>年以后，国内的体育用品市场遭遇了一次全行业衰退。库存的问题困扰着行业内几乎每一家公司，耐克也不例外</a:t>
            </a:r>
            <a:r>
              <a:rPr lang="zh-CN" altLang="en-US" dirty="0" smtClean="0"/>
              <a:t>。虽</a:t>
            </a:r>
            <a:r>
              <a:rPr lang="zh-CN" altLang="en-US" dirty="0"/>
              <a:t>然清理库存和渠道调整把每家企业都搞得焦头烂额，耐克依旧腾出手来同步推进着另外一项重要工作，那就是推广自己的数字运动平台</a:t>
            </a:r>
            <a:r>
              <a:rPr lang="en-US" altLang="zh-CN" dirty="0"/>
              <a:t>Nike+</a:t>
            </a:r>
            <a:r>
              <a:rPr lang="zh-CN" altLang="en-US" dirty="0"/>
              <a:t>。</a:t>
            </a:r>
            <a:br>
              <a:rPr lang="zh-CN" altLang="en-US" dirty="0"/>
            </a:br>
            <a:r>
              <a:rPr lang="zh-CN" altLang="en-US" dirty="0"/>
              <a:t/>
            </a:r>
            <a:br>
              <a:rPr lang="zh-CN" altLang="en-US" dirty="0"/>
            </a:br>
            <a:r>
              <a:rPr lang="en-US" altLang="zh-CN" dirty="0"/>
              <a:t>2013</a:t>
            </a:r>
            <a:r>
              <a:rPr lang="zh-CN" altLang="en-US" dirty="0"/>
              <a:t>年是耐克的数字化战略在中国落地生根的一年。耐克在大大小小的线下活动中，开始大力推广自己的数字平台</a:t>
            </a:r>
            <a:r>
              <a:rPr lang="en-US" altLang="zh-CN" dirty="0"/>
              <a:t>Nike+</a:t>
            </a:r>
            <a:r>
              <a:rPr lang="zh-CN" altLang="en-US" dirty="0"/>
              <a:t>。经过近一年时间的努力，耐克的数字平台经历了爆炸性增长</a:t>
            </a:r>
            <a:r>
              <a:rPr lang="zh-CN" altLang="en-US" dirty="0" smtClean="0"/>
              <a:t>。截至</a:t>
            </a:r>
            <a:r>
              <a:rPr lang="en-US" altLang="zh-CN" dirty="0" smtClean="0"/>
              <a:t>2013</a:t>
            </a:r>
            <a:r>
              <a:rPr lang="zh-CN" altLang="en-US" dirty="0" smtClean="0"/>
              <a:t>年</a:t>
            </a:r>
            <a:r>
              <a:rPr lang="en-US" altLang="zh-CN" dirty="0" smtClean="0"/>
              <a:t>10</a:t>
            </a:r>
            <a:r>
              <a:rPr lang="zh-CN" altLang="en-US" dirty="0"/>
              <a:t>月，在大中华区市场，</a:t>
            </a:r>
            <a:r>
              <a:rPr lang="en-US" altLang="zh-CN" dirty="0"/>
              <a:t>Nike+</a:t>
            </a:r>
            <a:r>
              <a:rPr lang="zh-CN" altLang="en-US" dirty="0"/>
              <a:t>线上社区的注册人数与去年相比增长了</a:t>
            </a:r>
            <a:r>
              <a:rPr lang="en-US" altLang="zh-CN" dirty="0"/>
              <a:t>130%</a:t>
            </a:r>
            <a:r>
              <a:rPr lang="zh-CN" altLang="en-US" dirty="0"/>
              <a:t>；耐克在移动端的应用下载量从去年的</a:t>
            </a:r>
            <a:r>
              <a:rPr lang="en-US" altLang="zh-CN" dirty="0"/>
              <a:t>57</a:t>
            </a:r>
            <a:r>
              <a:rPr lang="zh-CN" altLang="en-US" dirty="0"/>
              <a:t>万增长到</a:t>
            </a:r>
            <a:r>
              <a:rPr lang="en-US" altLang="zh-CN" dirty="0"/>
              <a:t>258</a:t>
            </a:r>
            <a:r>
              <a:rPr lang="zh-CN" altLang="en-US" dirty="0"/>
              <a:t>万，增长了</a:t>
            </a:r>
            <a:r>
              <a:rPr lang="en-US" altLang="zh-CN" dirty="0"/>
              <a:t>350%</a:t>
            </a:r>
            <a:r>
              <a:rPr lang="zh-CN" altLang="en-US" dirty="0"/>
              <a:t>。</a:t>
            </a:r>
            <a:br>
              <a:rPr lang="zh-CN" altLang="en-US" dirty="0"/>
            </a:br>
            <a:r>
              <a:rPr lang="zh-CN" altLang="en-US" dirty="0"/>
              <a:t/>
            </a:r>
            <a:br>
              <a:rPr lang="zh-CN" altLang="en-US" dirty="0"/>
            </a:br>
            <a:r>
              <a:rPr lang="zh-CN" altLang="en-US" dirty="0" smtClean="0"/>
              <a:t>耐</a:t>
            </a:r>
            <a:r>
              <a:rPr lang="zh-CN" altLang="en-US" dirty="0"/>
              <a:t>克正在将移动互联网作为武器，打通线上和线下，让更多的小伙伴们亲身参与到体育活动中去。这是属于耐克的</a:t>
            </a:r>
            <a:r>
              <a:rPr lang="en-US" altLang="zh-CN" dirty="0"/>
              <a:t>O2O</a:t>
            </a:r>
            <a:r>
              <a:rPr lang="zh-CN" altLang="en-US" dirty="0"/>
              <a:t>。</a:t>
            </a:r>
            <a:endParaRPr lang="en-US" dirty="0"/>
          </a:p>
        </p:txBody>
      </p:sp>
    </p:spTree>
    <p:extLst>
      <p:ext uri="{BB962C8B-B14F-4D97-AF65-F5344CB8AC3E}">
        <p14:creationId xmlns:p14="http://schemas.microsoft.com/office/powerpoint/2010/main" val="2410676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优惠券分</a:t>
            </a:r>
            <a:r>
              <a:rPr lang="zh-CN" altLang="en-US" dirty="0" smtClean="0"/>
              <a:t>发的变迁</a:t>
            </a:r>
            <a:r>
              <a:rPr lang="en-US" altLang="zh-CN" dirty="0" smtClean="0"/>
              <a:t>(1)</a:t>
            </a:r>
            <a:endParaRPr lang="en-US" dirty="0"/>
          </a:p>
        </p:txBody>
      </p:sp>
      <p:sp>
        <p:nvSpPr>
          <p:cNvPr id="4" name="AutoShape 2" descr="data:image/jpeg;base64,/9j/4AAQSkZJRgABAQAAAQABAAD/2wCEAAkGBxQTEhUUExQVFhUXGBoaGBgYGRweHBofHxwdGRoaHBobHiggHBwlHBoeIjEhJSkrLi8uHB8zODMsNygtLisBCgoKDg0OGxAQGy0kICQsLCwsLCwsLCwsLCwsLCwsLC8wLCwwLC8sLCwsLCwsLCwsLCwsLCwsLCwsLCwsLCwsLP/AABEIALgBEgMBIgACEQEDEQH/xAAbAAACAgMBAAAAAAAAAAAAAAAEBQMGAAECB//EAEQQAAIBAgQEAwQGBwYGAwEAAAECEQMhAAQSMQUiQVETYXEGMoGRFCNCUqGxFTNigpLB0UNy0uHw8QcWU2OTorKzwnP/xAAZAQADAQEBAAAAAAAAAAAAAAAAAQIDBAX/xAAxEQACAgECAwUIAgIDAAAAAAAAAQIRAxIhMUFRBGFxgZETIjKhscHR8BThBUIjJDP/2gAMAwEAAhEDEQA/ALSiMdmBxKtRhcp8sNNAn4YrfEuKTW5CdNKxA+03WT0AxTENK+b1LpBKE2nfFef2dbUStVWJudW5wxy3GC3vIhA3YbDyHc4bZSmtQToKj88RKClxGm0U/McCzQaUAjyOHXCWqUxFR3Z+iD8z5YN4lWalSL0Rq5tOrovoOuE+Q4kVLCrYm+vv/Q4uUtSUXyIUEnaLLlssSdVVxPRegxxxDjdCiQCCSfK3zxXqdQliVcntO/phxlChGqukAfeiPXCsqg3L8YJE6dI6DvgPiOfLiGsP2cSrmMvV92p87YmbhwaNMH0OFY6Fy0aDAagfXAHEeGUpGkthxU4Xf3oHpiGpw5h7pBxMoJlKTRXi1SgJp1rfdYY1S9oXYjVTDk25TB+WGdWhBhhft1wTlMpTog1HVV7WvitWS1dNeAqhW134hVGmIBiCeh6YQcYqVZINNivdca4hxg1CQBCf67YHocSI2dh5G/4HDEL2zQTZnnsRibK5jxGCqJY/DDmkzVd6aOOpiDhlluGLT1eEoDkWnYYQCbPDwFhF1VjtPTzJxTMxwPNM5qVBrY+f5Yv36MrI0swLEksQf5Y3RYhtOoVJ8vzOOPtOSeN2pJdzTbfo/saw0viimcI9nKtWoAylV6k49EymSCKFUQowZSpwBgXjnFaWVpeJVMLIH+hjrjdbmbq9gfNU0JiU1djGAK3Cabe9Tpt6WxR/aiqK+a8Wi1igABthYcxWWOdvQMZwnNFrE2X7M+zVBt0dfS+FeY9kknkrR5MMI2zVelpZKtQiQdJMz5YiT2kzBZmY7mYIt6YmORTVxKnhlB7jCv7J5ge7pceRwDmeDV03pN8pwVl/a1tvCB8wSMOcj7YJbUKikmI3v5YWt3TXzI0PkUyrlyDzIR6jEL0UI90Y9jOXZgDCMCNmW+BTwCjU9+ioPljWibPI/wBG0z0xE3CUvvj0LN8FyXiGmrsrjcC8YHf2LkTTqyL7jCTT4FyjOPxJo8/fg46MfjgepwojYg4vNf2RzK3AVvQ4VZng1dPept8BP5YZFlW/Rz+WMw98BvuN/CcZgHZ7nxPNrTUAsFZ7Akx6m+Kjnly0hGzASnuyg+8f2nG+Eftpn/FzbawfCRVCeYmSf3u/pgLLUEdgq0wA3W5gAXOKlUVqf9Ga6HoeQGWC62q09CbBWED17nG+HcX+mVNCB1oD7URr8h2GKivAgrqFVXTdptNptO9sP8vxLwxTZNI5lDKTBAmDA74859vUpxjj31PrwNljpNvkW/O0dOWqqoA0cwFul+mKrWpUqxDqjGReCAp9cXYrJdYs6Rtbtv8AHHn3C6T0hpE6aZKyBLNc8oH8zjtm3yM0P+H5VKdMlFUEfEgHzOOqtEM3MJPc4Go53TAIAZt1Am3n/XDPIljzMw0iYgb+XoMClyZWm7YK1AEe6Pl0xweHndSVP7NsC5vNuzFlLKuyj+fxwLnM0yiNTSN79e2KJHdJaq/2o2+3HxxJ9LYXZVYRMqcVDK0dUs5JAubn4AYcZCmTvbq3Ydl+WAYeOIZfXqKsrd9JP446zOWpV9qgPlP8scfoh6jEltC9I3wzp5OmogLPmdzg3DYrec9mj9mD/rywDQ4C2qGmPO+Lf9Bn3ZX0OIMxQqEFVcnz/wA8G4thU+Zp5ddAI1fgP88BVuO/ZSVXq32j6Ye5HgaJdhqbuRhguWTbSvyGNcThHeSsyyKUtouip5cAyVYnuZgnE9HjKUwZUs3cLH44sZqIpIKx5xY/HEGacBSwTX5LE4uWSEuK/fQmOOUeDF2X9o6J3lT5jFT/AOIPDq+dNMUGQ01vBaCTh1R4lJb6QiUlBIBIIJ7EAi+DOH5ii666ZUqW03ESR0E7/DGEq5G8X1PKqvBM1SHNRaB92/4jABV6kqxNONgwIM+uPbnpg7rpPdbf74V5ynUUExTqjfSyANHrjLJsvxubY5K+PqeZ5bhcKC1Rm7XNvTE9PhoqNp1kFRJmDGLrlqmXqsaZy7qw30iw+OOKvspky066tMneZH4441Gbb95fvcz0HkiopaH9dilUuDuklGBE9cc083Vo1kd6IcKeu3rPfFyzHscsTls3+68EfMXwt/5fzxYU2QFTtUBkDzPXFacyd0pd5DlgcWrce4snAva1MwwQU2DeVwPU9MWGrIFt8CcH4OmXWABqPvNG5wfjujdb8TzXV7FT4rwd6ktypU6VACG/DfEy0K/hrS8RTA5qmxPlHT1wLxbiDtWhHIBbofsrv8zbA541VDNcFQLyOpv+AxPs1dm/8rI4qLppcNv304HfDxmV8ekWYm5pObi3TE3DOK1KlNV0HxgYeRAEdTiLIcZZ2ANNbi5EjfB3Da6s0LrW5G8gx1vhKDXBjn2mM7uCvbhtyr58a6kj55ASDpkGDjMRvkkkywJ6nSL4zD94zvH0ZxnuHoKzPaSiC8EBQOnY4iBa4pqqqggQL+mLLlMjQeXQMQbX1AfAHHGeXL0YDqJIsO+PMz/4/LlyOTkq5cfDga48+KMUtNsrlRJC6yWdl90MBfbp5Y1kKLhzNMBF+7LHD9OKZcXWlJ76P5xjk+19NNvDHx/2wo/4t85+i/s1/npKlAslOqD4T7Ta4M3G0dDbrgKjlFFSqNO7T8xOO8hxDx8uKimbzy2nSbi/S2JczXFOpLTDARAnax/MY9ZrY88zKcLRL6drgYlOSHSVEkwNr4H/AEqOiVD+7/XEb8TqHai3qzADEypblJtBDZP9r5gYhfIJ9rSfhGBKmdrdqa+rE/liKt4m7VE+Ck/niNfRP98R2Hfo2jERaZ3xB+h1KVFWo0kEjbf5Y4p1VvctHWIjywVw+uNRI6YtbokTcDyjJBWtU0weRlkYctximlmB9QP5b4Fy+ZCVKibCZFuhvghay7yp9cLUlzKpdCbKcVo1NqinyBFj6b4MdlAJ7dsI+I8OSt9in6g3wsbI16P6qqxAvpY6h+N8aKVkNB/EuOkWQFR3IufQdMIq2aadRYr8eY/0wSeJdK9Mqb8y3n+n44HzfCVqAtReeveJ6f7YBUcr7UukAwy9jucOMtxaiwDPNAnYExOKucm1JwiU2eqR77DlHphjQ4RTpMHzTmpVOyC5+AGwwAWSsCd1FRCNxExhM3CaRalpLotGQqJAAJ6kETPmMKOKe0DiNWqmoMJQQSzHpqI/IW88H8K4jXKg16aqZ5FnU0eZ7+kgd8AHeWp5k1ioYJTEx/aavNmJkH9mBhnn2CUiS4B2JUSAf7s4hy9dXJ0OpMwb7dwGGMz3CcvVnxFZS8A8xGuNpgwfXAMW0cxVVRUCCtTIkVKPUeaH+WCPpiZhSFcSItHMPVTcYircArGqjBlAUgFlZlGgdFpiyt5g4JThZrn6+koiQGBIqWMK2tT1F+mEADV4NpBOoHzVb/ngFaeZFQijVYr2Yn8sXEZRQABNvPf174GzHDFazKDO7LykfLfEuEXyLWSS2TFnD62bVh4tRNPW22CXztYVShRWECGkgEHAWb9mlYTTcz0V+vxwTkclVqUjQzCMhEaXVtx0gjYj8sJw6N/viUsnVJ+X4DW4ZSP9moIS8HuZie2FVThNNtQCSCZJV97dvwwVxxdVBqcVCKp0FqfvKu2v4RivUGq5etRpVmStQTmFcKabUwosKnRp7YtGTGdDhaobCopNrgEDG8ugoRcGxAm15knrucLPaXjVek1DNDUuWFSHW0FGsHJnfy6YkocVann61GtULU2prVy9gSQbFQY5jJtjPIpv4Gl4q/uhquYJVq5rUYq5eJMX/wAsZh0OGZk310RPQ0gY8pnGYj/n6x9H+R7Fn9mQ3gIzkkkSCZmD0OoAg+UYE9r6f6sgE+8LFh27YcZGkUporOajAAM5ABY9TAsPTCf2hpO8hC1mB99lEFT90E79MdJJXhlXifDt33/EnGqHAqkD3FH90fzIxMvBWN2KfJmPzqOPywDW4otPlfQCPvvH4En8sIRdPZvK6aTU2YPc9tiNrYnz9eKNKpqHKwUlfdvyne8ahhH7E8UFSo6jTBWRpBixj3tIHXFjzKaqNdTLFCTdYFgKigdwNpwchiWpm53bvAvBxxXzXJyqdNgTeT127Yjpe0dJtOkrpZkUGDu+3S2Ja3FSIJiOewBmUIDC5+WEBzQDsCCp3BFvhf4YlzFCqSpAjoTP5jC+p7VRS8VQxWJiAIGoKe+2sH4Y4f2hZcy9Blm0hid/eOwA6L+WEMZDI1DExsALn54JyeRZCZIM9sIeP+0NajTqMgSabgGQTymDO/r8sQn2jrmYYe4WWAL6HBYfvU2U/DAA+47w/no1NRWZQx8xP443S4Y9oqSOxwdxKmauUaN4Dr8Ob8pwuyMlQwViCB89+hxhk7Ljm22t+5tfQpTa4B65Ihb3N8LqlGrNkt31YkzNciIZpI27HGxmGmxv1G8YfsMfQNbAcxSqfaQx5GcB0shrJ0Fkb0jzw8bM1bHQW6kgf6vibL5g7lIMdbfngeFcm15saydUVWtx2vRreG6NWAIJZR7tpI3A2vGO0qLXR2ybha7HatOq9x5xHTD+plKTBwyRrnVFSJO07+gxDkeHIlTUGa8yCZBmBe09B16Y1xppe87FlcG1oVfkotfhlXLudQd67Dmqvamo8jtbsLeuJ1NaooRXLTu0QX6ACL6fli9OiqGB9wG6ESpDfCRcHAuWp0zOgBHMkkbW6Tuo9MWQVSnkTRbn1KQYWmh5nO/O4sq/sL8Th2nF/AGmsA7sZFNLlQe84DzvDqzGaulaS3DA8gG8kjfvFvXFcbi6s7fRQfCAIfMORBO0oCLn8MAHomWzlNyFp1ArRJpneO8bi/XB2XdtnWPMGQcUrhGWLKBSpsuvmLMed7xqLG4t9oi2wAxbuH5Y00hnLG3oPITf4m5wgCzjk42DjTHAM1o64gY6ZIJAUEx5nbfzxrNZ1KSlqh0qNydsAcM4quZTWgIQuQCdyE3MdtVsK+QVzOcy66gD9lYuJH9cRCoRc6eliWAn0MgjAxUEsxm5OxIv+XXG9PfoBPX/AF2wCJczlw9MI6o4J9whSPOxAsDiE5KktRKoprqpgrT1BhoB6A3GNooJHrfuP98Ys2IN+nQ23wAG+KDfxiPKRby93GYXqxInxD8zjMAyxcNzFZmmrrCkE3QIAe3vFj1+WNccyb1EYIHJ5Y0MENumo7C5OOXmGJttvbzAB+GCuOuFy7MTABUyI+8B1t1xYirH2VYj61KUf97MVHPy2wyynCqaD9ZRJtJVCx9BHQbDyjCg8RTp4h8wQP8A6xjhs/P9mD/eJb/5EYQFryL01cRUJba6hRHmCdWHtD9awOshkH9wQSDB+8Zv5AYo/CcxUL6dAVSD7qxcXHTy74uNFr0G+saZTlnTdZ1ODeOSAehbzw0I8kztL6MatJv7KohEf9osw+YGGOY48DSWqE5WdqgBOwbSrA+QLz8MG+3mTprnHaoXVHQMdKyI0MrX2+8cKcpVyIoilGYqKFIvpWQx1G9ov+WMnJLiy9LYxpZRQjUbsholhPWVpyvpDfNcde0uXCZmiy3D0yFJ3nQxW/7sfHBPDM4apLUsnamNEtU5oImwMAiD3wfT4jr0jwa1PTt9ShA7QSTGGpJg4tDDhWTpVEDFFaQJm8/dmfI/jhiKCJsqKB5AYTvw96g5a9UDqNWk9D9kdp+fxwM/swxdH5ZVlOpmJbliIPrJPeBikSWcVpNpI9DERO5tgLK0RRWNbEdJIEeXLPpiapTIQLawK/umw2iDEXHbAWU4cmhNaXJccx1ToaFMmSZBm5wbDp1YQM7TY6VZWaCYEEmBfc9/LA2Z4gVMJTZjE8pAG0biMLOLZ9qeaTLrUpZamaWpalRNXiNqINNdTBRpF43Oq22C/azMVEoUvo9RUdq9FVYCVMtBBA3U7EdsYZ8eWdeznp67J368Ai0uKN+PmGH6oL/eM/nhdU4ylMxVzGXBsQoZZ+QJJBt0wFwrjDUHcVNQou5WorMScrVbpJuaFQmVbpI6GyrhtKpQoZDMUWpprQZWszoWUc58FyAymzSm/wBsYxXY3dyyTfnS+RWvuRZc7VIV8x9IYUAuuVWTG5sBMAXxHkq4qKzF6/hhNWp6bJI3kE727Yc0hyhKro7wdUCNXfkkkD4nFP45l6OTpFaNeqtdEmlTZ6jhx0peGZUqY0wBIx6TzSar7I5lggne/qyyZHNLXpU6qqypVW2qJg+6SJO5AN++AK5I7TedpEW7459nPEo01y7U28MjVQY/YDDUaNSLqUNgdiI64cVaZPRP4T8euMrNqAsnVqEwt4ERI29J3v1xxW4dQdlLUwGQG+wBHXQJU/HDBRA2Hywk47xrwwyq1RWOzimCgPWW0wPjiZSpWyoxcnSHlJ6dNJ2nvZj6z/kMLc5nC50uBp7RMDv5/L44qrZrNs6VKWZVoUyrAMt979PgRgrJcekDx6Zpw3M4+sQnoQu4+AJ88Y4+1Yp868djWfZskeV+A+y+bZCAGOk3g3kdlJM/It6YYU+IrcNCkGDcET69PiBhKmYVlDqdQawOqZjeVEn0nUBiTVym8kmBfeL2M/gD+70xuYh/EM4VsYKnuIHaJ2J8jjaJRRQiMiKFgL7sSZYi0XwFScrqfYROjpebkdvVV9cZW8J1HKV1WlSALbDSSVYR92cAglMjPuQQexkb+p/LG3yUAzIuCRBv8bROEw4ULmm233JDdd0sZ9D8MC5jIViT4eazFMjqHLDci6NPbt8cAxz9BJ2a426eu2OqnDj0YT3/ANfKMVg1+K0x+sp5hfvaFMjzXlP441T9q8yDpfL0yey60b5Ek/GMTKVcRqNliOSqdAPw/rjMV8+3ZFjlxI/76/0xmDWg0svbvpUnaTA3XoZsZBt1wXxhZyzmJ5Jie0HeQPxxn0MxBeB5Db0v+QGCKyKUKMeXTpJMbRHpjUk88TNgWC0QfOoGPyUNiX6RV6HSP2aTAfNyoxcKPCsuF1DU6+Tsw7WVTG/YYJoZSiF1JQHpoCsbx/aR+OFQFNyJqa1b6xgDe67bG1MMTbpIxdy8UNTGry6XIT3+UhtERJmII6gnGhn1AIlFeCQhcTYwfdnaek3gYTcS9s8pRmm9Y+KTBFBCxBPwI1et56Ya2ETe39AA0XOxDK1gduYWNttWA8kEsvu6ogwgiSCIg/DbriDjXHnzWWpactUpqHB1VjpcFZWSsbMpJmccZKoVkSZSIE3O2kwWAjaQfPGSl7zRTWwwVRMjUYifrPjsJ7fniVSIJgmLC7mQTH3P64FNbkud7yWHS3Wqes/0x3T0ifdtZhCmTM3AB6iN+mNCQgZllgKFuBG56WF2F+mNvxeRZoOqPs2gX+8NziHLsBAIAF73B2I30LHcT1xExI94kdeYkXt3qjvgGNchmC6tJJg9R5dOUfzxqiwCMAGGnMEGdjrph5Xy2+IOIeFVQZuCYG0dLDYnp54kr1YWsNclTRfTB5QSySDte+3bzxEuRpj+GXh90ZxR/qmmj48R9Xyc14P6whbC9z0xUF4Czq6kJlaBzFGstDxOamqD6wjwjFMsYgKYETOLXmfCcfWFdIueaN7Xg3B7HGtdBLBRcFjy7i8iW6kTbFGYlqcJyusPSDndKoAZ/GRgeWoKhlhax3B9cE5TIU0ygyoolqA1AiswECRUE9SBPry3xJma+ssJqgHZQbSLRKBom/XfYTfGZCqhqglUMlhK3htySQxF57DfptgEA5fI0KTA0KdClUNj4dKan7Q1n4b+dsT18yy2Y13vBhAom8Qe1vQ+c4I43xullhGlRcDcKonuf6DriLheaq1Cz1QqUxtY8x9SbgW6Ylyp0SppukGZVPDQu5YWltTao6+nyxXMx7TOivVIXQTyKReItJHf3vQftDBntFmjUbwQDpEGp0n7qT0B3J6AE/ZxUsxmBUqGoxilSmDtJFyxHTofLk3CnDRZacv7UqSiVKZV2kkAg6QN2aYgDY+fqCdjP5WoZD6W85W8ajvyzpucVKWAJI+tqxym2lfsU/K0s3YSDIAxFSQHrKaZJPVJLSf/AOjAuRfkUC04BlszHAEY6wFJ6MOVv40wqzPA6iklajiTMVRrX+JSCPicLMlmKkl1ZgzkBVBNhPKCNiWIJPQhWI9/FzzWZajRXUdVUwomBzHcm3uqJJMbDGc8UJ/ErNIZZw+Flby7V0aTSEdGomdupBhpnyOGlKs4Vgw1yZLQVbTuQdRg/H5YBX2ooxTeoseK2lDpIYrqKqxCgnmAkDzHfFjSsjgq031Ag3FoDCRvExjBdm9m7xyru4o0ln1/Gr7+Yuy+ep1RqpOGCQL6RAnfSSOtrFZ87TOssSTcxsZmD3gTbeGQjzwMvs9l5DUW0EfcNvQqf8sTDL11YltNVdOkC4YbQRf42IPntGynJOpLzX7+TOUYVcX5M39y4gghSIBAncEHz2VpgbYmqZoGdYnpJlStubmHMLdwPXHCUiQBzamN5ED0MiGnuwO2+2JauTbTM6+srJg9QFmR5lW36b41MjQ7o92JADwpPXkcCGtsbxjutDStamp7BwIPmGPLvtscCUVmRqEE84jURHeVG8xzLPnidazL7xItBViCC0bAHl7e6w9LjABr9F0f+nV/if8AxYzEJrr/ANBf/HV/lTxmACCr7bKyR4LwCPfqaWI9UBvPQdPlgZ/bphpRKVML1mW6zbVF/UG+Cs97JLVFqyK9ri42va3rifhvA6FBdLOruDOoIJ2Ej3j1BPxxy/8AZkvselDL2KG7i357Bee9scuk/XO5E8qADyjpiD2mpitk1roTC6KnM32dzOoxI38iDF74jzPsZRLVH8Sr9Y0wAsAs3TlJ3OG1HIpRprlELMrI93IJAJ/ZA6nG0HP/AGObKsKj7jd3z6V+RFkgBXpZsFFSrSUVQJgsZRhIWJkCCTJvbea1xXL5TK1qlOlSzrVaUltNRVAEA6tSqWCwRcjrh3lS6ZWoDpL0W1Xf7Lcrx4TgzrWwJJ6YlzudySvlsxWSoauYQUyFMJFqbioCYga4Ivt5Y0OYW+yWa1PUy7Uygr0hWpguXZiLTqJ3K+QjRh5lSWRXMgqfDbvY2Mx3Bv5jCOr7deC4NHJ0KVJKgpNUENYMSyrpCxbURuLziw53Ks1StS1aUqpAZSZVm90j0OkyPu4xye7NS8i1umh9TyysoktAHQkfOIxMmVXVqgz/AHjF/KYx5rSzlXXVVncFSgjUbHSwI374tD+8l/tj8GU43ILCKFEWimPl0Hn5Yxs9QBCeJTk2UahJIKiAB2Lr/EO+KPw0AZ6sP+64/wDVB/8ArEdIy9Gp2dj81yr/AJpgA9HAgYWcYnw68BYNGZ5dUpUVhv0AJO0A+uGVU4TcUAJ90kmnVUEHYFdZmB10AeuIkaYuLXc/pYFl25RpMQJDLMG4AJ0SpuL27m3WLMcxIpsFiAdAEknYyjbdbrG+OKSwBZR6wbgEyZVW2sIP88EplHqAAKx1COZSRaerhh0HU772GKMyCm4sW3BEkwCYP7SoZk7bWx0GJ87qQTqjVMyNYMCAdmtPxx2oSmQGqKIkFdRAJm4hCyyNo9dsMKGV5A1NGYEEiFKne+omb7X039AcIcouO7RX/bHhNTMUkqKoamwipe4IuCIPcd8KsvxbOUkFOnVVwoAVCgMAC3ujUficej5ev4XLVFKkjbKSoYmQOhhiZGw3Ix3keI0GkUdBIudKx1jsP9Edxjnnhk5alKjD2e9p0UzI8Rz9SBVyGpRfWraCD3C1Lz8cTZxaOkLVRqQHR1DpbaWGoWN/eEnecMvafjLoCqqSdOpSG0zBgidJ2JWf2ST0jFV4Rxz6SrAqQysVKszN0LoehIamWtuSkdQcdCWxsgzMcEp1Zem4dWESHEmSNQkWghYtcBjEC2Fmd4JU0xeGbU9jqa8hUCg3hRG0aU35sL6yMXdaYWjV2VqciWmUDNNwSrUyAT9k2nDXI8bzKlGVkq0qgBXxBDLfSyFktKVOUkgnmB74Nxhfs1w0moajrpFOyiIAawMeSgADpAU98J/aHiRzBcASjP4FECxaf1zT0WLd/fHSC6PtgqkLmcvURpKyAHUEja0NeCPd7DrjWXy2SzWlsu6hhTYJoMFA5knw2FpM3K98K+o6KhRzFN821UnlywIQBQEDhSVIM7IqExH9mMWLP54JTqFAxbSKdJSCDp3ZzNgXe09BM7HEeW9hmphESorpqly0hmvqMi4MlaSn9lW+8cde0HiUqDko2qodMC8AiCCwNjoApagb6p6HFCFNOvVRAtNy1R3WhRJuC0hqtWD06jsNS9Bi20uJaGK3dTUFNST90FqrExbTpcn0XvhVwbh4p0vEYaqtMBUbqarjmI8oYLGwhxiJkbxlo0yHbS6KSYgakDsY3LNTdJj3aZve6AstDilJl1E6RIB12ux0qO1yRHrgpEBB8NtMm5WNxbzn0M4pPFc5pVAoA8MtUIJEM6rGXRTN11tqk/djfHXAMsaa0aYJJpUdbwTLVa/mLMQurvdVwAXbMAMTrQQBIYEhx5AgT8QR6YHqZVmBNMyGGzAo4EzuR3+8vxvgThebYo7uWZdelIGqy8uoQJIJBbE9WsrfqyhqIeUN9lvQwR8InABGcnFvAcxaQtOD5jnFvgMZjQrZk3MgncAiB5DlP5nGYewjOG8Qywqmjpq0KuguBXWJXqwuQRvM9j2w6yvhVVlCHWSJBJBI3vscVSvw8Z/Omu6umWp0vDVmBps7SSWUNDACdyOgxbcmiqgVCSoFpbVb17YcpybtsShFKkifMe6J+9T/APmvfC/iJf6ZTgcoomT6sbetgfhg2q1183X8L9x2xzmz9b+4v5tiCkVWnw2oc3mAUJp1KbDxIGmTDKPc5iDN+bf5Kq30ccNJen46UakU9JenGuI5iNUXuDN/w9ApA4qXs/SCvm6L0tYhuQqPrQpMAOxhzcCTABO+8MRXaPF3QGnkKdFVWmtYkIz1AxCowBeZYM8C22Lm7VHytCrUDLVCr4gYQSRvK+dz8RimZPhmdqmuaKPldJBSmimmrc2mNcjVpF5JM9MX7hOXqDLJTzFQ1aj7sFkA9BKrcC1zGIyx1RaKi6ZVvaDL6K/ij3a4U/vqCr/A2PxOH1RSWWATd9hP3O2J+LcHJoEAEeEwZSWAmBBHWBp/LbE/0imkOa1GnKgTUeTcztqA3w4N6VfEem2V2hlnHEqjFSKfjO2o2EHwoPoQrQf2TjVPhlZ6ShELFdIsVtOXi8n7wX5jDzNcTycSK9IILDSAw2gib9JG3cYzL+0eWqNNKu5G5Wmkz/FTme98VqGsdq7+v4LFm2gThZnAYQh9MPEX5tSsgQ+rMDe0gYAz3HKZafCzUA+aLYWsXAIMdfjiB+OCPE+iO0QwD1uXUpBFhqSx6jqDiXbKx6YtNt+i+5ZsrwvYhyFMEBRp5dwOWI364HXi1BAzJTPI0MW3WNOoyZMAQfPTG4xD7DZ5qmX0MIamxESCdJukwBcC0+U9cB8XpGlmp+zWH/uJj4kkgedXyxRidPx1gS4pU0a5eBzEoYrpq6kAhwY2mxwH+ka1Q1KTVCz7odgxA1KCFjlqIdvNRgZ1KnluQQU6y9McouebXRlPN0Y4ErwulkNk06T/ANtjqpNPdWmmT1OnthgLwpdWpAsW/WUTMNIF1nbVEi3KrAncY3wnipV1cbPdgBA1ADWAOgZSHA3vT7YI4wvMKtO2rnWOhmKiR1Ae4XaGcnCeqPrDp2q/W0+sOssw7TOqT3amo2wAX7i+X8SlqABK8wnZhEMpPZlJGPOLUK7VhUilZajXm7FqTxEaw6hyTbmYbb372Xz3iUgO23odvkQV/dGKjx7h60qz02tScEHypud/IJUg9yT5YEM3nYqFqigqEBVxH7AYqsXIECIv9UOuoYY5Th5bxUkF9RcL0Z9ENpM2WqoJjyJtua97P5pkOioYem3g1Z8j9U9rkSRab6qpO2LHw2jUVlCK00yFEAnkJJTYR9WylCBcqtMfawALeMNUeh4ikO66dYYC+nSQbbHUFN9taE3BGFPD8wi5lC6hqNYaqXKAVbepTsJ1X1DrIA+0cXyvwlhVLQi06gGpHYCC06l87ki33yfsqMJx7CKVdTWcqXFRNCQyMp94Ox0yevckntABZBwxwJo12AIkaocEdLtzR6HAhr5inqFSkHAE6qWokjvob4yAxO1rgYZZUijTCTYTd2ExBYwEBsL2tAxy2eUssttcEJpHQNLObrcG17Ymh2AZHO5fMaTSdW0tqgGCrXkshgg3O43viHKcC8N3dXLMUCKG3UABd+psTJG7HviL2k9naBc1Cgvc6dwfvY3kqxRVVqzKT7jtDK0gsJ1bWHQicDvkCKd7S8AzLvSRqTeGWmo63UD7RtcC7sAfvAYO4dD5iozDkoIdSg21E6yvnDLA8qi+WLVR4hVpFVrLTZryFLCVBgsoMz0OmbfiXDMjKWFNWPUEAmLHpM2ggdbbYdiE3hRTp0zEhQYAUX7KCuneeoOMbJswINMkWgMJj08SV+TdcMaufImN5iy9TdTJYWItPfAtXiJn7QFyZIEAiJsAeVrG8je+ADjwq33fw/pWxmOf0k4sabSPMn8ZxmACClksuBAqVG5dMADv3Ijfr2GLDljyCQQduaJ+Om2JSANremOSMJiI6h5qf97/APLeX9P5HmrWHjETchQPz/nvjbnnT94/hHfz88IM/wAXrfSGo03p0xbmI5rj9rlOAZZEZubShkbaiAG+Ikgeows4nxujSK+LWVWHvLTUufQkA6B/ej4YTVOG1azHxatVgqkwSyA/A/VkH02xIOEoigwBygzsdV4GtLWFto+eACWp7V0iCaOXqVdY3qNyemlNcenzxDU41nXWAq0gRy+Es29ZLfEAYIq0VKiB2i2pR3YtTuCYwbQ4fLBqsb8oJDTvsYDKJ6YKAUUOENp8bMVHeBq5iXIG9pAbbphRkuH/AEvMRACLcn7q/Lcx/qMNfarOtVqDLoDAIkR7xtG4kRhxw3hQWm1BHAaPrWAkyynSN+m/oPPHdjisGPW/ifDuXU5JyeaehfCuPf3EHEOHU8zlT9FWk5HLTvyrEBj21RsT5d8UnM+yWapyTRZgCOZIaZ7Ac34Y9KTN0MoKVBiVLwiSCdUACSVBA6C8dBgylxmgxKrVp6hupYBh6qbjHBkxJu1Z6mDtmTFHSqa6Hkn6SzeWt4lanBiGmAe0NInDTK8frOsvTo1TOw5Hiw1alMC5PTocek11VjzAMBcAib974rnEvZvK1CCKYQgkzT5SSe8YwlCaXuyOn+Xin/6Y/T9X1AvZf2mppmVRkqU/EOg6jqWSYA1f3hF+5xbvajLeJRgH6wcyR71t9PWYv6xijt7E1VANLMTAN3BtuQRBub7nyPSMW9OJMaamrIqBRq0BYDfaKs5gjpt1xpjc+EzlzrFs8b8hccnUfSSrIxUMIX3WUhh6BTqUDch2747rcJtBAUQ1ma4VzOkKt4RtuxPxweMyzkaQJmTJdoOw90aYn8sdItYiPcUf3EUfLUe53xqc4DQ4UAAOYwXtpBClgACrMBsBE7GSI7d5imgknSskmGcCCfswgNoE7m4+OFXEeN5SnqWrm6RM3WmGqkH0loiT0/LCfNf8R8pTaaVOu5FjAVEmNrny7d8Aizr4agqqCLg6abSRIW7WkzcmemOc3XR4NSkGgWLqi+oGtyb+nXfHnua/4iMQRSytFJ/6pZ5AvfbqMcf8658DU6rTSAZSkAIJtzc0XO298D2HR6PQqCQAhVm7Cnt0Mqv3dsY2ebojGL3NWO2wS4+GFXsVnXzKFqjVHGuRqMiNJj90naMM6/gU2KvR1tvK0ZFx8b4VhRJ9KOkkkUrQDpCCdgNT3Mnsp2FsKc3xNUDGq1QgDUSwcKYuRqcqs22XDanxiktlpVAOwpEY1X41TKkGlVINiDSMHuCMFjoA4b4j1fDA8MCmlRriV1khV5FW5CGbnYYJrUcqdS1KhOgQzaiAt9mqLEElhCs0nGfpinJ+qq33+rN7Rfvg5crT0oAihUIZBEBTFiF2BvgsFa4AmU4XpWcrm3C9iVqp+N//AGxBxLJVailMxl6OZSQfq2NNrbGGtP72Dsy1EVA76BUGzEAH+LE651ZB1LB2uMRpXLY39vJ/Gk/FfdU/mKamYoBNFdMzT0yVapT16ZkAh1DCwMAnpviThNWFlayVkG5XePNZgGTPztezk5uf8sJs5wqjWJYDQ9xrQ6WHkSN/Qzg3QXilycfmvTj82d5+gBzKAQZ2i4Nyg9bsPOfLAOnSYJPRgxiI2DEdfusJ7G+GeRoOqGnUbWNg2x/DYi1x+GOMzRqNaASNjAiYvN50sLRi0znapis1ItrrrHQSQPKdN8ZhglCrA95bbCLeUz0xmHaAZV6blTpYBuhIkfIEfnhJmaebDfrqbLe2kqfKDJ6xhvTz2o6QUJG4BMjvYjA9Z4libKJn/XlhMVJneTnVTDkFgjTt+z8cKIU5muCe3KCCTYW0MI+Iw34S2ohvvLPwJtb4YgSgr1a2pQefrgGcBtLLJiRddWi2yjQeXYbfljHqMAik6QzQgEo3ySQRftGDPoA3BIFpUkFT/EDHwwNnc4iPKAtUIAUD3rdAPsr1PX5YpVzEwzKcPh9VmYGxIAgebKIY229JxxxnjFHKoxdgzRBnr21QPWFA+G+F/FePVKdIIiL4pWQqMNrCVnYSfeuO04pZ1NUlorV/nTpd4n3m7k/PrgAvXCuK0q2htIp1LlKVSA0WEoZ5RHTz6b449l8nUoZjMeI2oVSHDGxmWBBB2tEHa1sVKjS0sCNVSq+xF2Y/sTsB982HTFuyudNGmPpTgtI9yZQdFLTLnv8AjhqTSa6hSIfaHL1M2qvRpuKmXq2FQadcRJUncSBfyxA3s02ar161ekKSVKWjTKs08vNawjTh8+Ydkmk6ns0SJvOofYjv+Awhz2arr+tzGgeQEH0IKk+sY1XaGlpSI9mm7O+G+ydemac5ohKcwqAjX059TEG1tsOPBqL2f1sf6Yr3CeIKtUMKj1WIIvJW46nRI+Zxa8lVLrqYQZ6bfCcYzbk7ZcdhPW9r6QlHp1aZBIusj1lCYE4O4VV5DUUI2u6Fl6fnBwn4xwFmc6ag0xcHcfHqMB5ZGokU6eZJbfQYj0gz8hGOLHlyXU18z0J4MLhqxy35qnt8h3nM3mWJAqaR+yAPx3xTfa/OiiqrUqOalTaSW0jYuQT8vP0xZMr7QCB4yGnP2o5fj93AftD7G0M6fGWoQ5AAdTqUgbW2+WOpb7WcPApXDPZZGB0ly4Ikk/GREEd73x1mPZSqqstMyOy79DuokSABtt8cMxwHOZWAyCrTAgPSkMB5qDP54IyXFSIEn3hytt53scccs2XHKpK0baIz3jsL+D8JqKGNRYQILHQTUJuSZ2/C2ntfXEckK9daLNFGmvjZhugF4XfqJ/Dth6nEUOuYYC2kGTva25k7GeuN1Mq1GiwQKz1WJrCbjVsgIP2VgX6YjHO5vJLl9TRwdLGuLIv+HPGGr5mvKhaYCmksRpA1CBHvGCJ7ThzxZ2USoqMdQHINR2O5Zj622mMKfYKg1PNMgbk8NuQCQCConV0P54Z8e00xuNOrdlXeCY5hHyx3RkpK0c+SDg6YuGaqz7mZ/wDGn9cbOaq/czP/AI0/rgX6Ynen/DT/AKY19OXvT/hp/wBMWQE/SKn3Mz/AgxY356NMvb3CdUAi15uIPpipNnV70/4af+HFoylTXlVYQeXpAFjHQR07YQyGvNiAYjlA1GBJgHS9/ljm5JkX30EEId595DHwxFlzqKizBekobTP3QRifN3MAQv2bSO0gq4OAAZDpZbDe3u3jtpZfyw7pm7jzB2jcd+twcLM7AhRrtIM6o+cNOD6DyQb3UdbW8u9zfywgJ5xMjYgnGK0YQwvUcZgbxfXGYBhIbyE98Q1sjSYkskzuJMH1Ewcdg43OLIOEoEMCjECANMCIHbqMRnKMrsywQxJIJg/C2CVx3JwWIWcVFaFCAX3i4XzjcnCjMpUpDTTQ6nHNVqCw9R9o9k26sTi06sQV83GqAIUc0/kBgsBJkcktKT+sqtdix/8Aao3QdgPgBgHMZYOW8KIglnIAQnvFuQeZg4fDPUqg0sBB3Fvyscc1sll6ihT7oM6ZME9JGzAdjbAAko5qlQpzSJeo45qh95rdDsiD/bvhbUck6nJnZQAZJ+6i7/z623Nmp+zisSTVYg+m/f4RYdMCP7N1NTaSt5AcmSB0UAAaR3i574YCelxZssQQeY2Wktx6W99+loVfPF/4LkhXoCrmafhTukyBHUdvhip8L4KuWqBqmqpWYgeJpOlR2QCwjFu4vxWmEWmhgAdbSfjviMrcYNpWCas5/QFL7NafIkfKxFvXBFLhxpzzBhb/AF2xX2Y+WIvprrsxHxxwLtzW0om3s0+DGfG6YC8waOpUT88Vmj4KtqRHZvTDenx5h70N+BwXluLU2/ZPY4G4ZZWml4o6MWV4otU35kdDLGrSbUgWdgw/PFaqcGzquTQVKV91ax9VNj8Ri6BXMw4jpAwLVWp9ouBFzKj8geuOxY9lucyyU3UUD5Fs6ifXrRqeaSp/GxPyxDm8nl8xy1E0sep5W+DDf54N+nsSFBX15iT8gBgymFcGVMftDf4Y0rqZ3zKlkfYj6M7VaTmppUmlTqbB/skt2xUsxms9lnLVFYTM6xqRpMySPPHqL5QrTbwn0uu2oSvQ+72jtGOa2cAU+Ko09WiRHmNxhNJ7FKTRR/8AhpnKlTOOXCwabGVED3l/DD7i45DpknxNgSDHNB5Qd+22DuBcPy4zPi0AnMhBKtbcdBbpiTiPBlrsXll6RzDbrAYfPAko7Ic5anZUy7dn/if/AA40Hbs/8Tf4cWD/AJXX75+b/wCLGj7MD/qH5t/iwyCvl27VP4m/w4snCZbKxcHmFyZ3nexxx/yvb9Yfm39cGZPJeFTKSTMnqd/U4AFuUO9yHGw1NB7jmHbGZuqrBVTSYvYpubxBjbuMRC19j0u6iPxg4lpVOViRqnY6lMekgYBklMMFdoh5vy7g+QbfzxPlGlUJ6EjmkET2m/bEFfmMCxZeaymfWDvjrKGEIsIIPMCB+ZwgGc45xrVjROEB3OMxzjMMArEgxmMxQhZxWpqhZqLEHUn5YEGbdZC1x5CopEfHGYzAgCjnqgKgqr8typFz5DBP0pNWlkIPpPSdxjMZgEcDwH6iT0m/yONfo1TOkx/ryxmMwMZGeHVAbOSO1v5jGmasoG/n/q+MxmEBscScEAqfz+cYE4zxmhTdaeYWWIkQNUdPUYzGYaA7Gfy1VdKVQvb7JHzxL+jwUI1aze5i/aYxmMwS3VMFFcRcnBqhnZSNryD6dRgUUnDaYJPob+d8ZjMc8uzYp8q8C1OUeY94LV0q06tU2F5iBNsNGzd4vYTtjMZioQUFpQXe5BVqI4Eg81uo/wBsS0swoETZd98bxmLsVHTVVJAm5Ex5YBztNKiaS0KTBg7+WMxmAKIuC8KpUKpKESViCbgDsPObk4B9pcu7VpWsqDSLEj53xmMxSEKPoFbpmE+a/wCLE1PPVafIWptp6s0edomcZjMMR23GKsf2H/kb/DgjJ5x30k6RDQdLFgdt7Y1jMIZpg3PEdz7y/HHVEqwgvET9oGfK4xmMwwMXKK+tiovcSBv5aTfG+Hi7gdR1BH4G2MxmJAYUDIBmbdMdzjMZhCNa8ZjMZgK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TEhUUExQVFhUXGBoaGBgYGRweHBofHxwdGRoaHBobHiggHBwlHBoeIjEhJSkrLi8uHB8zODMsNygtLisBCgoKDg0OGxAQGy0kICQsLCwsLCwsLCwsLCwsLCwsLC8wLCwwLC8sLCwsLCwsLCwsLCwsLCwsLCwsLCwsLCwsLP/AABEIALgBEgMBIgACEQEDEQH/xAAbAAACAgMBAAAAAAAAAAAAAAAEBQMGAAECB//EAEQQAAIBAgQEAwQGBwYGAwEAAAECEQMhAAQSMQUiQVETYXEGMoGRFCNCUqGxFTNigpLB0UNy0uHw8QcWU2OTorKzwnP/xAAZAQADAQEBAAAAAAAAAAAAAAAAAQIDBAX/xAAxEQACAgECAwUIAgIDAAAAAAAAAQIRAxIhMUFRBGFxgZETIjKhscHR8BThBUIjJDP/2gAMAwEAAhEDEQA/ALSiMdmBxKtRhcp8sNNAn4YrfEuKTW5CdNKxA+03WT0AxTENK+b1LpBKE2nfFef2dbUStVWJudW5wxy3GC3vIhA3YbDyHc4bZSmtQToKj88RKClxGm0U/McCzQaUAjyOHXCWqUxFR3Z+iD8z5YN4lWalSL0Rq5tOrovoOuE+Q4kVLCrYm+vv/Q4uUtSUXyIUEnaLLlssSdVVxPRegxxxDjdCiQCCSfK3zxXqdQliVcntO/phxlChGqukAfeiPXCsqg3L8YJE6dI6DvgPiOfLiGsP2cSrmMvV92p87YmbhwaNMH0OFY6Fy0aDAagfXAHEeGUpGkthxU4Xf3oHpiGpw5h7pBxMoJlKTRXi1SgJp1rfdYY1S9oXYjVTDk25TB+WGdWhBhhft1wTlMpTog1HVV7WvitWS1dNeAqhW134hVGmIBiCeh6YQcYqVZINNivdca4hxg1CQBCf67YHocSI2dh5G/4HDEL2zQTZnnsRibK5jxGCqJY/DDmkzVd6aOOpiDhlluGLT1eEoDkWnYYQCbPDwFhF1VjtPTzJxTMxwPNM5qVBrY+f5Yv36MrI0swLEksQf5Y3RYhtOoVJ8vzOOPtOSeN2pJdzTbfo/saw0viimcI9nKtWoAylV6k49EymSCKFUQowZSpwBgXjnFaWVpeJVMLIH+hjrjdbmbq9gfNU0JiU1djGAK3Cabe9Tpt6WxR/aiqK+a8Wi1igABthYcxWWOdvQMZwnNFrE2X7M+zVBt0dfS+FeY9kknkrR5MMI2zVelpZKtQiQdJMz5YiT2kzBZmY7mYIt6YmORTVxKnhlB7jCv7J5ge7pceRwDmeDV03pN8pwVl/a1tvCB8wSMOcj7YJbUKikmI3v5YWt3TXzI0PkUyrlyDzIR6jEL0UI90Y9jOXZgDCMCNmW+BTwCjU9+ioPljWibPI/wBG0z0xE3CUvvj0LN8FyXiGmrsrjcC8YHf2LkTTqyL7jCTT4FyjOPxJo8/fg46MfjgepwojYg4vNf2RzK3AVvQ4VZng1dPept8BP5YZFlW/Rz+WMw98BvuN/CcZgHZ7nxPNrTUAsFZ7Akx6m+Kjnly0hGzASnuyg+8f2nG+Eftpn/FzbawfCRVCeYmSf3u/pgLLUEdgq0wA3W5gAXOKlUVqf9Ga6HoeQGWC62q09CbBWED17nG+HcX+mVNCB1oD7URr8h2GKivAgrqFVXTdptNptO9sP8vxLwxTZNI5lDKTBAmDA74859vUpxjj31PrwNljpNvkW/O0dOWqqoA0cwFul+mKrWpUqxDqjGReCAp9cXYrJdYs6Rtbtv8AHHn3C6T0hpE6aZKyBLNc8oH8zjtm3yM0P+H5VKdMlFUEfEgHzOOqtEM3MJPc4Go53TAIAZt1Am3n/XDPIljzMw0iYgb+XoMClyZWm7YK1AEe6Pl0xweHndSVP7NsC5vNuzFlLKuyj+fxwLnM0yiNTSN79e2KJHdJaq/2o2+3HxxJ9LYXZVYRMqcVDK0dUs5JAubn4AYcZCmTvbq3Ydl+WAYeOIZfXqKsrd9JP446zOWpV9qgPlP8scfoh6jEltC9I3wzp5OmogLPmdzg3DYrec9mj9mD/rywDQ4C2qGmPO+Lf9Bn3ZX0OIMxQqEFVcnz/wA8G4thU+Zp5ddAI1fgP88BVuO/ZSVXq32j6Ye5HgaJdhqbuRhguWTbSvyGNcThHeSsyyKUtouip5cAyVYnuZgnE9HjKUwZUs3cLH44sZqIpIKx5xY/HEGacBSwTX5LE4uWSEuK/fQmOOUeDF2X9o6J3lT5jFT/AOIPDq+dNMUGQ01vBaCTh1R4lJb6QiUlBIBIIJ7EAi+DOH5ii666ZUqW03ESR0E7/DGEq5G8X1PKqvBM1SHNRaB92/4jABV6kqxNONgwIM+uPbnpg7rpPdbf74V5ynUUExTqjfSyANHrjLJsvxubY5K+PqeZ5bhcKC1Rm7XNvTE9PhoqNp1kFRJmDGLrlqmXqsaZy7qw30iw+OOKvspky066tMneZH4441Gbb95fvcz0HkiopaH9dilUuDuklGBE9cc083Vo1kd6IcKeu3rPfFyzHscsTls3+68EfMXwt/5fzxYU2QFTtUBkDzPXFacyd0pd5DlgcWrce4snAva1MwwQU2DeVwPU9MWGrIFt8CcH4OmXWABqPvNG5wfjujdb8TzXV7FT4rwd6ktypU6VACG/DfEy0K/hrS8RTA5qmxPlHT1wLxbiDtWhHIBbofsrv8zbA541VDNcFQLyOpv+AxPs1dm/8rI4qLppcNv304HfDxmV8ekWYm5pObi3TE3DOK1KlNV0HxgYeRAEdTiLIcZZ2ANNbi5EjfB3Da6s0LrW5G8gx1vhKDXBjn2mM7uCvbhtyr58a6kj55ASDpkGDjMRvkkkywJ6nSL4zD94zvH0ZxnuHoKzPaSiC8EBQOnY4iBa4pqqqggQL+mLLlMjQeXQMQbX1AfAHHGeXL0YDqJIsO+PMz/4/LlyOTkq5cfDga48+KMUtNsrlRJC6yWdl90MBfbp5Y1kKLhzNMBF+7LHD9OKZcXWlJ76P5xjk+19NNvDHx/2wo/4t85+i/s1/npKlAslOqD4T7Ta4M3G0dDbrgKjlFFSqNO7T8xOO8hxDx8uKimbzy2nSbi/S2JczXFOpLTDARAnax/MY9ZrY88zKcLRL6drgYlOSHSVEkwNr4H/AEqOiVD+7/XEb8TqHai3qzADEypblJtBDZP9r5gYhfIJ9rSfhGBKmdrdqa+rE/liKt4m7VE+Ck/niNfRP98R2Hfo2jERaZ3xB+h1KVFWo0kEjbf5Y4p1VvctHWIjywVw+uNRI6YtbokTcDyjJBWtU0weRlkYctximlmB9QP5b4Fy+ZCVKibCZFuhvghay7yp9cLUlzKpdCbKcVo1NqinyBFj6b4MdlAJ7dsI+I8OSt9in6g3wsbI16P6qqxAvpY6h+N8aKVkNB/EuOkWQFR3IufQdMIq2aadRYr8eY/0wSeJdK9Mqb8y3n+n44HzfCVqAtReeveJ6f7YBUcr7UukAwy9jucOMtxaiwDPNAnYExOKucm1JwiU2eqR77DlHphjQ4RTpMHzTmpVOyC5+AGwwAWSsCd1FRCNxExhM3CaRalpLotGQqJAAJ6kETPmMKOKe0DiNWqmoMJQQSzHpqI/IW88H8K4jXKg16aqZ5FnU0eZ7+kgd8AHeWp5k1ioYJTEx/aavNmJkH9mBhnn2CUiS4B2JUSAf7s4hy9dXJ0OpMwb7dwGGMz3CcvVnxFZS8A8xGuNpgwfXAMW0cxVVRUCCtTIkVKPUeaH+WCPpiZhSFcSItHMPVTcYircArGqjBlAUgFlZlGgdFpiyt5g4JThZrn6+koiQGBIqWMK2tT1F+mEADV4NpBOoHzVb/ngFaeZFQijVYr2Yn8sXEZRQABNvPf174GzHDFazKDO7LykfLfEuEXyLWSS2TFnD62bVh4tRNPW22CXztYVShRWECGkgEHAWb9mlYTTcz0V+vxwTkclVqUjQzCMhEaXVtx0gjYj8sJw6N/viUsnVJ+X4DW4ZSP9moIS8HuZie2FVThNNtQCSCZJV97dvwwVxxdVBqcVCKp0FqfvKu2v4RivUGq5etRpVmStQTmFcKabUwosKnRp7YtGTGdDhaobCopNrgEDG8ugoRcGxAm15knrucLPaXjVek1DNDUuWFSHW0FGsHJnfy6YkocVann61GtULU2prVy9gSQbFQY5jJtjPIpv4Gl4q/uhquYJVq5rUYq5eJMX/wAsZh0OGZk310RPQ0gY8pnGYj/n6x9H+R7Fn9mQ3gIzkkkSCZmD0OoAg+UYE9r6f6sgE+8LFh27YcZGkUporOajAAM5ABY9TAsPTCf2hpO8hC1mB99lEFT90E79MdJJXhlXifDt33/EnGqHAqkD3FH90fzIxMvBWN2KfJmPzqOPywDW4otPlfQCPvvH4En8sIRdPZvK6aTU2YPc9tiNrYnz9eKNKpqHKwUlfdvyne8ahhH7E8UFSo6jTBWRpBixj3tIHXFjzKaqNdTLFCTdYFgKigdwNpwchiWpm53bvAvBxxXzXJyqdNgTeT127Yjpe0dJtOkrpZkUGDu+3S2Ja3FSIJiOewBmUIDC5+WEBzQDsCCp3BFvhf4YlzFCqSpAjoTP5jC+p7VRS8VQxWJiAIGoKe+2sH4Y4f2hZcy9Blm0hid/eOwA6L+WEMZDI1DExsALn54JyeRZCZIM9sIeP+0NajTqMgSabgGQTymDO/r8sQn2jrmYYe4WWAL6HBYfvU2U/DAA+47w/no1NRWZQx8xP443S4Y9oqSOxwdxKmauUaN4Dr8Ob8pwuyMlQwViCB89+hxhk7Ljm22t+5tfQpTa4B65Ihb3N8LqlGrNkt31YkzNciIZpI27HGxmGmxv1G8YfsMfQNbAcxSqfaQx5GcB0shrJ0Fkb0jzw8bM1bHQW6kgf6vibL5g7lIMdbfngeFcm15saydUVWtx2vRreG6NWAIJZR7tpI3A2vGO0qLXR2ybha7HatOq9x5xHTD+plKTBwyRrnVFSJO07+gxDkeHIlTUGa8yCZBmBe09B16Y1xppe87FlcG1oVfkotfhlXLudQd67Dmqvamo8jtbsLeuJ1NaooRXLTu0QX6ACL6fli9OiqGB9wG6ESpDfCRcHAuWp0zOgBHMkkbW6Tuo9MWQVSnkTRbn1KQYWmh5nO/O4sq/sL8Th2nF/AGmsA7sZFNLlQe84DzvDqzGaulaS3DA8gG8kjfvFvXFcbi6s7fRQfCAIfMORBO0oCLn8MAHomWzlNyFp1ArRJpneO8bi/XB2XdtnWPMGQcUrhGWLKBSpsuvmLMed7xqLG4t9oi2wAxbuH5Y00hnLG3oPITf4m5wgCzjk42DjTHAM1o64gY6ZIJAUEx5nbfzxrNZ1KSlqh0qNydsAcM4quZTWgIQuQCdyE3MdtVsK+QVzOcy66gD9lYuJH9cRCoRc6eliWAn0MgjAxUEsxm5OxIv+XXG9PfoBPX/AF2wCJczlw9MI6o4J9whSPOxAsDiE5KktRKoprqpgrT1BhoB6A3GNooJHrfuP98Ys2IN+nQ23wAG+KDfxiPKRby93GYXqxInxD8zjMAyxcNzFZmmrrCkE3QIAe3vFj1+WNccyb1EYIHJ5Y0MENumo7C5OOXmGJttvbzAB+GCuOuFy7MTABUyI+8B1t1xYirH2VYj61KUf97MVHPy2wyynCqaD9ZRJtJVCx9BHQbDyjCg8RTp4h8wQP8A6xjhs/P9mD/eJb/5EYQFryL01cRUJba6hRHmCdWHtD9awOshkH9wQSDB+8Zv5AYo/CcxUL6dAVSD7qxcXHTy74uNFr0G+saZTlnTdZ1ODeOSAehbzw0I8kztL6MatJv7KohEf9osw+YGGOY48DSWqE5WdqgBOwbSrA+QLz8MG+3mTprnHaoXVHQMdKyI0MrX2+8cKcpVyIoilGYqKFIvpWQx1G9ov+WMnJLiy9LYxpZRQjUbsholhPWVpyvpDfNcde0uXCZmiy3D0yFJ3nQxW/7sfHBPDM4apLUsnamNEtU5oImwMAiD3wfT4jr0jwa1PTt9ShA7QSTGGpJg4tDDhWTpVEDFFaQJm8/dmfI/jhiKCJsqKB5AYTvw96g5a9UDqNWk9D9kdp+fxwM/swxdH5ZVlOpmJbliIPrJPeBikSWcVpNpI9DERO5tgLK0RRWNbEdJIEeXLPpiapTIQLawK/umw2iDEXHbAWU4cmhNaXJccx1ToaFMmSZBm5wbDp1YQM7TY6VZWaCYEEmBfc9/LA2Z4gVMJTZjE8pAG0biMLOLZ9qeaTLrUpZamaWpalRNXiNqINNdTBRpF43Oq22C/azMVEoUvo9RUdq9FVYCVMtBBA3U7EdsYZ8eWdeznp67J368Ai0uKN+PmGH6oL/eM/nhdU4ylMxVzGXBsQoZZ+QJJBt0wFwrjDUHcVNQou5WorMScrVbpJuaFQmVbpI6GyrhtKpQoZDMUWpprQZWszoWUc58FyAymzSm/wBsYxXY3dyyTfnS+RWvuRZc7VIV8x9IYUAuuVWTG5sBMAXxHkq4qKzF6/hhNWp6bJI3kE727Yc0hyhKro7wdUCNXfkkkD4nFP45l6OTpFaNeqtdEmlTZ6jhx0peGZUqY0wBIx6TzSar7I5lggne/qyyZHNLXpU6qqypVW2qJg+6SJO5AN++AK5I7TedpEW7459nPEo01y7U28MjVQY/YDDUaNSLqUNgdiI64cVaZPRP4T8euMrNqAsnVqEwt4ERI29J3v1xxW4dQdlLUwGQG+wBHXQJU/HDBRA2Hywk47xrwwyq1RWOzimCgPWW0wPjiZSpWyoxcnSHlJ6dNJ2nvZj6z/kMLc5nC50uBp7RMDv5/L44qrZrNs6VKWZVoUyrAMt979PgRgrJcekDx6Zpw3M4+sQnoQu4+AJ88Y4+1Yp868djWfZskeV+A+y+bZCAGOk3g3kdlJM/It6YYU+IrcNCkGDcET69PiBhKmYVlDqdQawOqZjeVEn0nUBiTVym8kmBfeL2M/gD+70xuYh/EM4VsYKnuIHaJ2J8jjaJRRQiMiKFgL7sSZYi0XwFScrqfYROjpebkdvVV9cZW8J1HKV1WlSALbDSSVYR92cAglMjPuQQexkb+p/LG3yUAzIuCRBv8bROEw4ULmm233JDdd0sZ9D8MC5jIViT4eazFMjqHLDci6NPbt8cAxz9BJ2a426eu2OqnDj0YT3/ANfKMVg1+K0x+sp5hfvaFMjzXlP441T9q8yDpfL0yey60b5Ek/GMTKVcRqNliOSqdAPw/rjMV8+3ZFjlxI/76/0xmDWg0svbvpUnaTA3XoZsZBt1wXxhZyzmJ5Jie0HeQPxxn0MxBeB5Db0v+QGCKyKUKMeXTpJMbRHpjUk88TNgWC0QfOoGPyUNiX6RV6HSP2aTAfNyoxcKPCsuF1DU6+Tsw7WVTG/YYJoZSiF1JQHpoCsbx/aR+OFQFNyJqa1b6xgDe67bG1MMTbpIxdy8UNTGry6XIT3+UhtERJmII6gnGhn1AIlFeCQhcTYwfdnaek3gYTcS9s8pRmm9Y+KTBFBCxBPwI1et56Ya2ETe39AA0XOxDK1gduYWNttWA8kEsvu6ogwgiSCIg/DbriDjXHnzWWpactUpqHB1VjpcFZWSsbMpJmccZKoVkSZSIE3O2kwWAjaQfPGSl7zRTWwwVRMjUYifrPjsJ7fniVSIJgmLC7mQTH3P64FNbkud7yWHS3Wqes/0x3T0ifdtZhCmTM3AB6iN+mNCQgZllgKFuBG56WF2F+mNvxeRZoOqPs2gX+8NziHLsBAIAF73B2I30LHcT1xExI94kdeYkXt3qjvgGNchmC6tJJg9R5dOUfzxqiwCMAGGnMEGdjrph5Xy2+IOIeFVQZuCYG0dLDYnp54kr1YWsNclTRfTB5QSySDte+3bzxEuRpj+GXh90ZxR/qmmj48R9Xyc14P6whbC9z0xUF4Czq6kJlaBzFGstDxOamqD6wjwjFMsYgKYETOLXmfCcfWFdIueaN7Xg3B7HGtdBLBRcFjy7i8iW6kTbFGYlqcJyusPSDndKoAZ/GRgeWoKhlhax3B9cE5TIU0ygyoolqA1AiswECRUE9SBPry3xJma+ssJqgHZQbSLRKBom/XfYTfGZCqhqglUMlhK3htySQxF57DfptgEA5fI0KTA0KdClUNj4dKan7Q1n4b+dsT18yy2Y13vBhAom8Qe1vQ+c4I43xullhGlRcDcKonuf6DriLheaq1Cz1QqUxtY8x9SbgW6Ylyp0SppukGZVPDQu5YWltTao6+nyxXMx7TOivVIXQTyKReItJHf3vQftDBntFmjUbwQDpEGp0n7qT0B3J6AE/ZxUsxmBUqGoxilSmDtJFyxHTofLk3CnDRZacv7UqSiVKZV2kkAg6QN2aYgDY+fqCdjP5WoZD6W85W8ajvyzpucVKWAJI+tqxym2lfsU/K0s3YSDIAxFSQHrKaZJPVJLSf/AOjAuRfkUC04BlszHAEY6wFJ6MOVv40wqzPA6iklajiTMVRrX+JSCPicLMlmKkl1ZgzkBVBNhPKCNiWIJPQhWI9/FzzWZajRXUdVUwomBzHcm3uqJJMbDGc8UJ/ErNIZZw+Flby7V0aTSEdGomdupBhpnyOGlKs4Vgw1yZLQVbTuQdRg/H5YBX2ooxTeoseK2lDpIYrqKqxCgnmAkDzHfFjSsjgq031Ag3FoDCRvExjBdm9m7xyru4o0ln1/Gr7+Yuy+ep1RqpOGCQL6RAnfSSOtrFZ87TOssSTcxsZmD3gTbeGQjzwMvs9l5DUW0EfcNvQqf8sTDL11YltNVdOkC4YbQRf42IPntGynJOpLzX7+TOUYVcX5M39y4gghSIBAncEHz2VpgbYmqZoGdYnpJlStubmHMLdwPXHCUiQBzamN5ED0MiGnuwO2+2JauTbTM6+srJg9QFmR5lW36b41MjQ7o92JADwpPXkcCGtsbxjutDStamp7BwIPmGPLvtscCUVmRqEE84jURHeVG8xzLPnidazL7xItBViCC0bAHl7e6w9LjABr9F0f+nV/if8AxYzEJrr/ANBf/HV/lTxmACCr7bKyR4LwCPfqaWI9UBvPQdPlgZ/bphpRKVML1mW6zbVF/UG+Cs97JLVFqyK9ri42va3rifhvA6FBdLOruDOoIJ2Ej3j1BPxxy/8AZkvselDL2KG7i357Bee9scuk/XO5E8qADyjpiD2mpitk1roTC6KnM32dzOoxI38iDF74jzPsZRLVH8Sr9Y0wAsAs3TlJ3OG1HIpRprlELMrI93IJAJ/ZA6nG0HP/AGObKsKj7jd3z6V+RFkgBXpZsFFSrSUVQJgsZRhIWJkCCTJvbea1xXL5TK1qlOlSzrVaUltNRVAEA6tSqWCwRcjrh3lS6ZWoDpL0W1Xf7Lcrx4TgzrWwJJ6YlzudySvlsxWSoauYQUyFMJFqbioCYga4Ivt5Y0OYW+yWa1PUy7Uygr0hWpguXZiLTqJ3K+QjRh5lSWRXMgqfDbvY2Mx3Bv5jCOr7deC4NHJ0KVJKgpNUENYMSyrpCxbURuLziw53Ks1StS1aUqpAZSZVm90j0OkyPu4xye7NS8i1umh9TyysoktAHQkfOIxMmVXVqgz/AHjF/KYx5rSzlXXVVncFSgjUbHSwI374tD+8l/tj8GU43ILCKFEWimPl0Hn5Yxs9QBCeJTk2UahJIKiAB2Lr/EO+KPw0AZ6sP+64/wDVB/8ArEdIy9Gp2dj81yr/AJpgA9HAgYWcYnw68BYNGZ5dUpUVhv0AJO0A+uGVU4TcUAJ90kmnVUEHYFdZmB10AeuIkaYuLXc/pYFl25RpMQJDLMG4AJ0SpuL27m3WLMcxIpsFiAdAEknYyjbdbrG+OKSwBZR6wbgEyZVW2sIP88EplHqAAKx1COZSRaerhh0HU772GKMyCm4sW3BEkwCYP7SoZk7bWx0GJ87qQTqjVMyNYMCAdmtPxx2oSmQGqKIkFdRAJm4hCyyNo9dsMKGV5A1NGYEEiFKne+omb7X039AcIcouO7RX/bHhNTMUkqKoamwipe4IuCIPcd8KsvxbOUkFOnVVwoAVCgMAC3ujUficej5ev4XLVFKkjbKSoYmQOhhiZGw3Ix3keI0GkUdBIudKx1jsP9Edxjnnhk5alKjD2e9p0UzI8Rz9SBVyGpRfWraCD3C1Lz8cTZxaOkLVRqQHR1DpbaWGoWN/eEnecMvafjLoCqqSdOpSG0zBgidJ2JWf2ST0jFV4Rxz6SrAqQysVKszN0LoehIamWtuSkdQcdCWxsgzMcEp1Zem4dWESHEmSNQkWghYtcBjEC2Fmd4JU0xeGbU9jqa8hUCg3hRG0aU35sL6yMXdaYWjV2VqciWmUDNNwSrUyAT9k2nDXI8bzKlGVkq0qgBXxBDLfSyFktKVOUkgnmB74Nxhfs1w0moajrpFOyiIAawMeSgADpAU98J/aHiRzBcASjP4FECxaf1zT0WLd/fHSC6PtgqkLmcvURpKyAHUEja0NeCPd7DrjWXy2SzWlsu6hhTYJoMFA5knw2FpM3K98K+o6KhRzFN821UnlywIQBQEDhSVIM7IqExH9mMWLP54JTqFAxbSKdJSCDp3ZzNgXe09BM7HEeW9hmphESorpqly0hmvqMi4MlaSn9lW+8cde0HiUqDko2qodMC8AiCCwNjoApagb6p6HFCFNOvVRAtNy1R3WhRJuC0hqtWD06jsNS9Bi20uJaGK3dTUFNST90FqrExbTpcn0XvhVwbh4p0vEYaqtMBUbqarjmI8oYLGwhxiJkbxlo0yHbS6KSYgakDsY3LNTdJj3aZve6AstDilJl1E6RIB12ux0qO1yRHrgpEBB8NtMm5WNxbzn0M4pPFc5pVAoA8MtUIJEM6rGXRTN11tqk/djfHXAMsaa0aYJJpUdbwTLVa/mLMQurvdVwAXbMAMTrQQBIYEhx5AgT8QR6YHqZVmBNMyGGzAo4EzuR3+8vxvgThebYo7uWZdelIGqy8uoQJIJBbE9WsrfqyhqIeUN9lvQwR8InABGcnFvAcxaQtOD5jnFvgMZjQrZk3MgncAiB5DlP5nGYewjOG8Qywqmjpq0KuguBXWJXqwuQRvM9j2w6yvhVVlCHWSJBJBI3vscVSvw8Z/Omu6umWp0vDVmBps7SSWUNDACdyOgxbcmiqgVCSoFpbVb17YcpybtsShFKkifMe6J+9T/APmvfC/iJf6ZTgcoomT6sbetgfhg2q1183X8L9x2xzmz9b+4v5tiCkVWnw2oc3mAUJp1KbDxIGmTDKPc5iDN+bf5Kq30ccNJen46UakU9JenGuI5iNUXuDN/w9ApA4qXs/SCvm6L0tYhuQqPrQpMAOxhzcCTABO+8MRXaPF3QGnkKdFVWmtYkIz1AxCowBeZYM8C22Lm7VHytCrUDLVCr4gYQSRvK+dz8RimZPhmdqmuaKPldJBSmimmrc2mNcjVpF5JM9MX7hOXqDLJTzFQ1aj7sFkA9BKrcC1zGIyx1RaKi6ZVvaDL6K/ij3a4U/vqCr/A2PxOH1RSWWATd9hP3O2J+LcHJoEAEeEwZSWAmBBHWBp/LbE/0imkOa1GnKgTUeTcztqA3w4N6VfEem2V2hlnHEqjFSKfjO2o2EHwoPoQrQf2TjVPhlZ6ShELFdIsVtOXi8n7wX5jDzNcTycSK9IILDSAw2gib9JG3cYzL+0eWqNNKu5G5Wmkz/FTme98VqGsdq7+v4LFm2gThZnAYQh9MPEX5tSsgQ+rMDe0gYAz3HKZafCzUA+aLYWsXAIMdfjiB+OCPE+iO0QwD1uXUpBFhqSx6jqDiXbKx6YtNt+i+5ZsrwvYhyFMEBRp5dwOWI364HXi1BAzJTPI0MW3WNOoyZMAQfPTG4xD7DZ5qmX0MIamxESCdJukwBcC0+U9cB8XpGlmp+zWH/uJj4kkgedXyxRidPx1gS4pU0a5eBzEoYrpq6kAhwY2mxwH+ka1Q1KTVCz7odgxA1KCFjlqIdvNRgZ1KnluQQU6y9McouebXRlPN0Y4ErwulkNk06T/ANtjqpNPdWmmT1OnthgLwpdWpAsW/WUTMNIF1nbVEi3KrAncY3wnipV1cbPdgBA1ADWAOgZSHA3vT7YI4wvMKtO2rnWOhmKiR1Ae4XaGcnCeqPrDp2q/W0+sOssw7TOqT3amo2wAX7i+X8SlqABK8wnZhEMpPZlJGPOLUK7VhUilZajXm7FqTxEaw6hyTbmYbb372Xz3iUgO23odvkQV/dGKjx7h60qz02tScEHypud/IJUg9yT5YEM3nYqFqigqEBVxH7AYqsXIECIv9UOuoYY5Th5bxUkF9RcL0Z9ENpM2WqoJjyJtua97P5pkOioYem3g1Z8j9U9rkSRab6qpO2LHw2jUVlCK00yFEAnkJJTYR9WylCBcqtMfawALeMNUeh4ikO66dYYC+nSQbbHUFN9taE3BGFPD8wi5lC6hqNYaqXKAVbepTsJ1X1DrIA+0cXyvwlhVLQi06gGpHYCC06l87ki33yfsqMJx7CKVdTWcqXFRNCQyMp94Ox0yevckntABZBwxwJo12AIkaocEdLtzR6HAhr5inqFSkHAE6qWokjvob4yAxO1rgYZZUijTCTYTd2ExBYwEBsL2tAxy2eUssttcEJpHQNLObrcG17Ymh2AZHO5fMaTSdW0tqgGCrXkshgg3O43viHKcC8N3dXLMUCKG3UABd+psTJG7HviL2k9naBc1Cgvc6dwfvY3kqxRVVqzKT7jtDK0gsJ1bWHQicDvkCKd7S8AzLvSRqTeGWmo63UD7RtcC7sAfvAYO4dD5iozDkoIdSg21E6yvnDLA8qi+WLVR4hVpFVrLTZryFLCVBgsoMz0OmbfiXDMjKWFNWPUEAmLHpM2ggdbbYdiE3hRTp0zEhQYAUX7KCuneeoOMbJswINMkWgMJj08SV+TdcMaufImN5iy9TdTJYWItPfAtXiJn7QFyZIEAiJsAeVrG8je+ADjwq33fw/pWxmOf0k4sabSPMn8ZxmACClksuBAqVG5dMADv3Ijfr2GLDljyCQQduaJ+Om2JSANremOSMJiI6h5qf97/APLeX9P5HmrWHjETchQPz/nvjbnnT94/hHfz88IM/wAXrfSGo03p0xbmI5rj9rlOAZZEZubShkbaiAG+Ikgeows4nxujSK+LWVWHvLTUufQkA6B/ej4YTVOG1azHxatVgqkwSyA/A/VkH02xIOEoigwBygzsdV4GtLWFto+eACWp7V0iCaOXqVdY3qNyemlNcenzxDU41nXWAq0gRy+Es29ZLfEAYIq0VKiB2i2pR3YtTuCYwbQ4fLBqsb8oJDTvsYDKJ6YKAUUOENp8bMVHeBq5iXIG9pAbbphRkuH/AEvMRACLcn7q/Lcx/qMNfarOtVqDLoDAIkR7xtG4kRhxw3hQWm1BHAaPrWAkyynSN+m/oPPHdjisGPW/ifDuXU5JyeaehfCuPf3EHEOHU8zlT9FWk5HLTvyrEBj21RsT5d8UnM+yWapyTRZgCOZIaZ7Ac34Y9KTN0MoKVBiVLwiSCdUACSVBA6C8dBgylxmgxKrVp6hupYBh6qbjHBkxJu1Z6mDtmTFHSqa6Hkn6SzeWt4lanBiGmAe0NInDTK8frOsvTo1TOw5Hiw1alMC5PTocek11VjzAMBcAib974rnEvZvK1CCKYQgkzT5SSe8YwlCaXuyOn+Xin/6Y/T9X1AvZf2mppmVRkqU/EOg6jqWSYA1f3hF+5xbvajLeJRgH6wcyR71t9PWYv6xijt7E1VANLMTAN3BtuQRBub7nyPSMW9OJMaamrIqBRq0BYDfaKs5gjpt1xpjc+EzlzrFs8b8hccnUfSSrIxUMIX3WUhh6BTqUDch2747rcJtBAUQ1ma4VzOkKt4RtuxPxweMyzkaQJmTJdoOw90aYn8sdItYiPcUf3EUfLUe53xqc4DQ4UAAOYwXtpBClgACrMBsBE7GSI7d5imgknSskmGcCCfswgNoE7m4+OFXEeN5SnqWrm6RM3WmGqkH0loiT0/LCfNf8R8pTaaVOu5FjAVEmNrny7d8Aizr4agqqCLg6abSRIW7WkzcmemOc3XR4NSkGgWLqi+oGtyb+nXfHnua/4iMQRSytFJ/6pZ5AvfbqMcf8658DU6rTSAZSkAIJtzc0XO298D2HR6PQqCQAhVm7Cnt0Mqv3dsY2ebojGL3NWO2wS4+GFXsVnXzKFqjVHGuRqMiNJj90naMM6/gU2KvR1tvK0ZFx8b4VhRJ9KOkkkUrQDpCCdgNT3Mnsp2FsKc3xNUDGq1QgDUSwcKYuRqcqs22XDanxiktlpVAOwpEY1X41TKkGlVINiDSMHuCMFjoA4b4j1fDA8MCmlRriV1khV5FW5CGbnYYJrUcqdS1KhOgQzaiAt9mqLEElhCs0nGfpinJ+qq33+rN7Rfvg5crT0oAihUIZBEBTFiF2BvgsFa4AmU4XpWcrm3C9iVqp+N//AGxBxLJVailMxl6OZSQfq2NNrbGGtP72Dsy1EVA76BUGzEAH+LE651ZB1LB2uMRpXLY39vJ/Gk/FfdU/mKamYoBNFdMzT0yVapT16ZkAh1DCwMAnpviThNWFlayVkG5XePNZgGTPztezk5uf8sJs5wqjWJYDQ9xrQ6WHkSN/Qzg3QXilycfmvTj82d5+gBzKAQZ2i4Nyg9bsPOfLAOnSYJPRgxiI2DEdfusJ7G+GeRoOqGnUbWNg2x/DYi1x+GOMzRqNaASNjAiYvN50sLRi0znapis1ItrrrHQSQPKdN8ZhglCrA95bbCLeUz0xmHaAZV6blTpYBuhIkfIEfnhJmaebDfrqbLe2kqfKDJ6xhvTz2o6QUJG4BMjvYjA9Z4libKJn/XlhMVJneTnVTDkFgjTt+z8cKIU5muCe3KCCTYW0MI+Iw34S2ohvvLPwJtb4YgSgr1a2pQefrgGcBtLLJiRddWi2yjQeXYbfljHqMAik6QzQgEo3ySQRftGDPoA3BIFpUkFT/EDHwwNnc4iPKAtUIAUD3rdAPsr1PX5YpVzEwzKcPh9VmYGxIAgebKIY229JxxxnjFHKoxdgzRBnr21QPWFA+G+F/FePVKdIIiL4pWQqMNrCVnYSfeuO04pZ1NUlorV/nTpd4n3m7k/PrgAvXCuK0q2htIp1LlKVSA0WEoZ5RHTz6b449l8nUoZjMeI2oVSHDGxmWBBB2tEHa1sVKjS0sCNVSq+xF2Y/sTsB982HTFuyudNGmPpTgtI9yZQdFLTLnv8AjhqTSa6hSIfaHL1M2qvRpuKmXq2FQadcRJUncSBfyxA3s02ar161ekKSVKWjTKs08vNawjTh8+Ydkmk6ns0SJvOofYjv+Awhz2arr+tzGgeQEH0IKk+sY1XaGlpSI9mm7O+G+ydemac5ohKcwqAjX059TEG1tsOPBqL2f1sf6Yr3CeIKtUMKj1WIIvJW46nRI+Zxa8lVLrqYQZ6bfCcYzbk7ZcdhPW9r6QlHp1aZBIusj1lCYE4O4VV5DUUI2u6Fl6fnBwn4xwFmc6ag0xcHcfHqMB5ZGokU6eZJbfQYj0gz8hGOLHlyXU18z0J4MLhqxy35qnt8h3nM3mWJAqaR+yAPx3xTfa/OiiqrUqOalTaSW0jYuQT8vP0xZMr7QCB4yGnP2o5fj93AftD7G0M6fGWoQ5AAdTqUgbW2+WOpb7WcPApXDPZZGB0ly4Ikk/GREEd73x1mPZSqqstMyOy79DuokSABtt8cMxwHOZWAyCrTAgPSkMB5qDP54IyXFSIEn3hytt53scccs2XHKpK0baIz3jsL+D8JqKGNRYQILHQTUJuSZ2/C2ntfXEckK9daLNFGmvjZhugF4XfqJ/Dth6nEUOuYYC2kGTva25k7GeuN1Mq1GiwQKz1WJrCbjVsgIP2VgX6YjHO5vJLl9TRwdLGuLIv+HPGGr5mvKhaYCmksRpA1CBHvGCJ7ThzxZ2USoqMdQHINR2O5Zj622mMKfYKg1PNMgbk8NuQCQCConV0P54Z8e00xuNOrdlXeCY5hHyx3RkpK0c+SDg6YuGaqz7mZ/wDGn9cbOaq/czP/AI0/rgX6Ynen/DT/AKY19OXvT/hp/wBMWQE/SKn3Mz/AgxY356NMvb3CdUAi15uIPpipNnV70/4af+HFoylTXlVYQeXpAFjHQR07YQyGvNiAYjlA1GBJgHS9/ljm5JkX30EEId595DHwxFlzqKizBekobTP3QRifN3MAQv2bSO0gq4OAAZDpZbDe3u3jtpZfyw7pm7jzB2jcd+twcLM7AhRrtIM6o+cNOD6DyQb3UdbW8u9zfywgJ5xMjYgnGK0YQwvUcZgbxfXGYBhIbyE98Q1sjSYkskzuJMH1Ewcdg43OLIOEoEMCjECANMCIHbqMRnKMrsywQxJIJg/C2CVx3JwWIWcVFaFCAX3i4XzjcnCjMpUpDTTQ6nHNVqCw9R9o9k26sTi06sQV83GqAIUc0/kBgsBJkcktKT+sqtdix/8Aao3QdgPgBgHMZYOW8KIglnIAQnvFuQeZg4fDPUqg0sBB3Fvyscc1sll6ihT7oM6ZME9JGzAdjbAAko5qlQpzSJeo45qh95rdDsiD/bvhbUck6nJnZQAZJ+6i7/z623Nmp+zisSTVYg+m/f4RYdMCP7N1NTaSt5AcmSB0UAAaR3i574YCelxZssQQeY2Wktx6W99+loVfPF/4LkhXoCrmafhTukyBHUdvhip8L4KuWqBqmqpWYgeJpOlR2QCwjFu4vxWmEWmhgAdbSfjviMrcYNpWCas5/QFL7NafIkfKxFvXBFLhxpzzBhb/AF2xX2Y+WIvprrsxHxxwLtzW0om3s0+DGfG6YC8waOpUT88Vmj4KtqRHZvTDenx5h70N+BwXluLU2/ZPY4G4ZZWml4o6MWV4otU35kdDLGrSbUgWdgw/PFaqcGzquTQVKV91ax9VNj8Ri6BXMw4jpAwLVWp9ouBFzKj8geuOxY9lucyyU3UUD5Fs6ifXrRqeaSp/GxPyxDm8nl8xy1E0sep5W+DDf54N+nsSFBX15iT8gBgymFcGVMftDf4Y0rqZ3zKlkfYj6M7VaTmppUmlTqbB/skt2xUsxms9lnLVFYTM6xqRpMySPPHqL5QrTbwn0uu2oSvQ+72jtGOa2cAU+Ko09WiRHmNxhNJ7FKTRR/8AhpnKlTOOXCwabGVED3l/DD7i45DpknxNgSDHNB5Qd+22DuBcPy4zPi0AnMhBKtbcdBbpiTiPBlrsXll6RzDbrAYfPAko7Ic5anZUy7dn/if/AA40Hbs/8Tf4cWD/AJXX75+b/wCLGj7MD/qH5t/iwyCvl27VP4m/w4snCZbKxcHmFyZ3nexxx/yvb9Yfm39cGZPJeFTKSTMnqd/U4AFuUO9yHGw1NB7jmHbGZuqrBVTSYvYpubxBjbuMRC19j0u6iPxg4lpVOViRqnY6lMekgYBklMMFdoh5vy7g+QbfzxPlGlUJ6EjmkET2m/bEFfmMCxZeaymfWDvjrKGEIsIIPMCB+ZwgGc45xrVjROEB3OMxzjMMArEgxmMxQhZxWpqhZqLEHUn5YEGbdZC1x5CopEfHGYzAgCjnqgKgqr8typFz5DBP0pNWlkIPpPSdxjMZgEcDwH6iT0m/yONfo1TOkx/ryxmMwMZGeHVAbOSO1v5jGmasoG/n/q+MxmEBscScEAqfz+cYE4zxmhTdaeYWWIkQNUdPUYzGYaA7Gfy1VdKVQvb7JHzxL+jwUI1aze5i/aYxmMwS3VMFFcRcnBqhnZSNryD6dRgUUnDaYJPob+d8ZjMc8uzYp8q8C1OUeY94LV0q06tU2F5iBNsNGzd4vYTtjMZioQUFpQXe5BVqI4Eg81uo/wBsS0swoETZd98bxmLsVHTVVJAm5Ex5YBztNKiaS0KTBg7+WMxmAKIuC8KpUKpKESViCbgDsPObk4B9pcu7VpWsqDSLEj53xmMxSEKPoFbpmE+a/wCLE1PPVafIWptp6s0edomcZjMMR23GKsf2H/kb/DgjJ5x30k6RDQdLFgdt7Y1jMIZpg3PEdz7y/HHVEqwgvET9oGfK4xmMwwMXKK+tiovcSBv5aTfG+Hi7gdR1BH4G2MxmJAYUDIBmbdMdzjMZhCNa8ZjMZgKP/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889" y="2514600"/>
            <a:ext cx="3971511"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110068" y="2514600"/>
            <a:ext cx="1569660" cy="1200329"/>
          </a:xfrm>
          <a:prstGeom prst="rect">
            <a:avLst/>
          </a:prstGeom>
          <a:noFill/>
        </p:spPr>
        <p:txBody>
          <a:bodyPr wrap="none" rtlCol="0">
            <a:spAutoFit/>
          </a:bodyPr>
          <a:lstStyle/>
          <a:p>
            <a:r>
              <a:rPr lang="zh-CN" altLang="en-US" dirty="0" smtClean="0"/>
              <a:t>路边派发传单</a:t>
            </a:r>
            <a:endParaRPr lang="en-US" altLang="zh-CN" dirty="0" smtClean="0"/>
          </a:p>
          <a:p>
            <a:r>
              <a:rPr lang="zh-CN" altLang="en-US" dirty="0"/>
              <a:t>邮</a:t>
            </a:r>
            <a:r>
              <a:rPr lang="zh-CN" altLang="en-US" dirty="0" smtClean="0"/>
              <a:t>寄商品目录</a:t>
            </a:r>
            <a:endParaRPr lang="en-US" altLang="zh-CN" dirty="0" smtClean="0"/>
          </a:p>
          <a:p>
            <a:r>
              <a:rPr lang="zh-CN" altLang="en-US" dirty="0"/>
              <a:t>店</a:t>
            </a:r>
            <a:r>
              <a:rPr lang="zh-CN" altLang="en-US" dirty="0" smtClean="0"/>
              <a:t>内返卷</a:t>
            </a:r>
            <a:endParaRPr lang="en-US" altLang="zh-CN" dirty="0" smtClean="0"/>
          </a:p>
          <a:p>
            <a:r>
              <a:rPr lang="zh-CN" altLang="en-US" dirty="0"/>
              <a:t>短</a:t>
            </a:r>
            <a:r>
              <a:rPr lang="zh-CN" altLang="en-US" dirty="0" smtClean="0"/>
              <a:t>信</a:t>
            </a:r>
            <a:endParaRPr lang="en-US" altLang="zh-CN" dirty="0" smtClean="0"/>
          </a:p>
        </p:txBody>
      </p:sp>
    </p:spTree>
    <p:extLst>
      <p:ext uri="{BB962C8B-B14F-4D97-AF65-F5344CB8AC3E}">
        <p14:creationId xmlns:p14="http://schemas.microsoft.com/office/powerpoint/2010/main" val="3903684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优惠券分</a:t>
            </a:r>
            <a:r>
              <a:rPr lang="zh-CN" altLang="en-US" dirty="0" smtClean="0"/>
              <a:t>发的变迁</a:t>
            </a:r>
            <a:r>
              <a:rPr lang="en-US" altLang="zh-CN" dirty="0" smtClean="0"/>
              <a:t>(2)</a:t>
            </a:r>
            <a:endParaRPr lang="en-US" dirty="0"/>
          </a:p>
        </p:txBody>
      </p:sp>
      <p:sp>
        <p:nvSpPr>
          <p:cNvPr id="4" name="AutoShape 2" descr="data:image/jpeg;base64,/9j/4AAQSkZJRgABAQAAAQABAAD/2wCEAAkGBxQTEhUUExQVFhUXGBoaGBgYGRweHBofHxwdGRoaHBobHiggHBwlHBoeIjEhJSkrLi8uHB8zODMsNygtLisBCgoKDg0OGxAQGy0kICQsLCwsLCwsLCwsLCwsLCwsLC8wLCwwLC8sLCwsLCwsLCwsLCwsLCwsLCwsLCwsLCwsLP/AABEIALgBEgMBIgACEQEDEQH/xAAbAAACAgMBAAAAAAAAAAAAAAAEBQMGAAECB//EAEQQAAIBAgQEAwQGBwYGAwEAAAECEQMhAAQSMQUiQVETYXEGMoGRFCNCUqGxFTNigpLB0UNy0uHw8QcWU2OTorKzwnP/xAAZAQADAQEBAAAAAAAAAAAAAAAAAQIDBAX/xAAxEQACAgECAwUIAgIDAAAAAAAAAQIRAxIhMUFRBGFxgZETIjKhscHR8BThBUIjJDP/2gAMAwEAAhEDEQA/ALSiMdmBxKtRhcp8sNNAn4YrfEuKTW5CdNKxA+03WT0AxTENK+b1LpBKE2nfFef2dbUStVWJudW5wxy3GC3vIhA3YbDyHc4bZSmtQToKj88RKClxGm0U/McCzQaUAjyOHXCWqUxFR3Z+iD8z5YN4lWalSL0Rq5tOrovoOuE+Q4kVLCrYm+vv/Q4uUtSUXyIUEnaLLlssSdVVxPRegxxxDjdCiQCCSfK3zxXqdQliVcntO/phxlChGqukAfeiPXCsqg3L8YJE6dI6DvgPiOfLiGsP2cSrmMvV92p87YmbhwaNMH0OFY6Fy0aDAagfXAHEeGUpGkthxU4Xf3oHpiGpw5h7pBxMoJlKTRXi1SgJp1rfdYY1S9oXYjVTDk25TB+WGdWhBhhft1wTlMpTog1HVV7WvitWS1dNeAqhW134hVGmIBiCeh6YQcYqVZINNivdca4hxg1CQBCf67YHocSI2dh5G/4HDEL2zQTZnnsRibK5jxGCqJY/DDmkzVd6aOOpiDhlluGLT1eEoDkWnYYQCbPDwFhF1VjtPTzJxTMxwPNM5qVBrY+f5Yv36MrI0swLEksQf5Y3RYhtOoVJ8vzOOPtOSeN2pJdzTbfo/saw0viimcI9nKtWoAylV6k49EymSCKFUQowZSpwBgXjnFaWVpeJVMLIH+hjrjdbmbq9gfNU0JiU1djGAK3Cabe9Tpt6WxR/aiqK+a8Wi1igABthYcxWWOdvQMZwnNFrE2X7M+zVBt0dfS+FeY9kknkrR5MMI2zVelpZKtQiQdJMz5YiT2kzBZmY7mYIt6YmORTVxKnhlB7jCv7J5ge7pceRwDmeDV03pN8pwVl/a1tvCB8wSMOcj7YJbUKikmI3v5YWt3TXzI0PkUyrlyDzIR6jEL0UI90Y9jOXZgDCMCNmW+BTwCjU9+ioPljWibPI/wBG0z0xE3CUvvj0LN8FyXiGmrsrjcC8YHf2LkTTqyL7jCTT4FyjOPxJo8/fg46MfjgepwojYg4vNf2RzK3AVvQ4VZng1dPept8BP5YZFlW/Rz+WMw98BvuN/CcZgHZ7nxPNrTUAsFZ7Akx6m+Kjnly0hGzASnuyg+8f2nG+Eftpn/FzbawfCRVCeYmSf3u/pgLLUEdgq0wA3W5gAXOKlUVqf9Ga6HoeQGWC62q09CbBWED17nG+HcX+mVNCB1oD7URr8h2GKivAgrqFVXTdptNptO9sP8vxLwxTZNI5lDKTBAmDA74859vUpxjj31PrwNljpNvkW/O0dOWqqoA0cwFul+mKrWpUqxDqjGReCAp9cXYrJdYs6Rtbtv8AHHn3C6T0hpE6aZKyBLNc8oH8zjtm3yM0P+H5VKdMlFUEfEgHzOOqtEM3MJPc4Go53TAIAZt1Am3n/XDPIljzMw0iYgb+XoMClyZWm7YK1AEe6Pl0xweHndSVP7NsC5vNuzFlLKuyj+fxwLnM0yiNTSN79e2KJHdJaq/2o2+3HxxJ9LYXZVYRMqcVDK0dUs5JAubn4AYcZCmTvbq3Ydl+WAYeOIZfXqKsrd9JP446zOWpV9qgPlP8scfoh6jEltC9I3wzp5OmogLPmdzg3DYrec9mj9mD/rywDQ4C2qGmPO+Lf9Bn3ZX0OIMxQqEFVcnz/wA8G4thU+Zp5ddAI1fgP88BVuO/ZSVXq32j6Ye5HgaJdhqbuRhguWTbSvyGNcThHeSsyyKUtouip5cAyVYnuZgnE9HjKUwZUs3cLH44sZqIpIKx5xY/HEGacBSwTX5LE4uWSEuK/fQmOOUeDF2X9o6J3lT5jFT/AOIPDq+dNMUGQ01vBaCTh1R4lJb6QiUlBIBIIJ7EAi+DOH5ii666ZUqW03ESR0E7/DGEq5G8X1PKqvBM1SHNRaB92/4jABV6kqxNONgwIM+uPbnpg7rpPdbf74V5ynUUExTqjfSyANHrjLJsvxubY5K+PqeZ5bhcKC1Rm7XNvTE9PhoqNp1kFRJmDGLrlqmXqsaZy7qw30iw+OOKvspky066tMneZH4441Gbb95fvcz0HkiopaH9dilUuDuklGBE9cc083Vo1kd6IcKeu3rPfFyzHscsTls3+68EfMXwt/5fzxYU2QFTtUBkDzPXFacyd0pd5DlgcWrce4snAva1MwwQU2DeVwPU9MWGrIFt8CcH4OmXWABqPvNG5wfjujdb8TzXV7FT4rwd6ktypU6VACG/DfEy0K/hrS8RTA5qmxPlHT1wLxbiDtWhHIBbofsrv8zbA541VDNcFQLyOpv+AxPs1dm/8rI4qLppcNv304HfDxmV8ekWYm5pObi3TE3DOK1KlNV0HxgYeRAEdTiLIcZZ2ANNbi5EjfB3Da6s0LrW5G8gx1vhKDXBjn2mM7uCvbhtyr58a6kj55ASDpkGDjMRvkkkywJ6nSL4zD94zvH0ZxnuHoKzPaSiC8EBQOnY4iBa4pqqqggQL+mLLlMjQeXQMQbX1AfAHHGeXL0YDqJIsO+PMz/4/LlyOTkq5cfDga48+KMUtNsrlRJC6yWdl90MBfbp5Y1kKLhzNMBF+7LHD9OKZcXWlJ76P5xjk+19NNvDHx/2wo/4t85+i/s1/npKlAslOqD4T7Ta4M3G0dDbrgKjlFFSqNO7T8xOO8hxDx8uKimbzy2nSbi/S2JczXFOpLTDARAnax/MY9ZrY88zKcLRL6drgYlOSHSVEkwNr4H/AEqOiVD+7/XEb8TqHai3qzADEypblJtBDZP9r5gYhfIJ9rSfhGBKmdrdqa+rE/liKt4m7VE+Ck/niNfRP98R2Hfo2jERaZ3xB+h1KVFWo0kEjbf5Y4p1VvctHWIjywVw+uNRI6YtbokTcDyjJBWtU0weRlkYctximlmB9QP5b4Fy+ZCVKibCZFuhvghay7yp9cLUlzKpdCbKcVo1NqinyBFj6b4MdlAJ7dsI+I8OSt9in6g3wsbI16P6qqxAvpY6h+N8aKVkNB/EuOkWQFR3IufQdMIq2aadRYr8eY/0wSeJdK9Mqb8y3n+n44HzfCVqAtReeveJ6f7YBUcr7UukAwy9jucOMtxaiwDPNAnYExOKucm1JwiU2eqR77DlHphjQ4RTpMHzTmpVOyC5+AGwwAWSsCd1FRCNxExhM3CaRalpLotGQqJAAJ6kETPmMKOKe0DiNWqmoMJQQSzHpqI/IW88H8K4jXKg16aqZ5FnU0eZ7+kgd8AHeWp5k1ioYJTEx/aavNmJkH9mBhnn2CUiS4B2JUSAf7s4hy9dXJ0OpMwb7dwGGMz3CcvVnxFZS8A8xGuNpgwfXAMW0cxVVRUCCtTIkVKPUeaH+WCPpiZhSFcSItHMPVTcYircArGqjBlAUgFlZlGgdFpiyt5g4JThZrn6+koiQGBIqWMK2tT1F+mEADV4NpBOoHzVb/ngFaeZFQijVYr2Yn8sXEZRQABNvPf174GzHDFazKDO7LykfLfEuEXyLWSS2TFnD62bVh4tRNPW22CXztYVShRWECGkgEHAWb9mlYTTcz0V+vxwTkclVqUjQzCMhEaXVtx0gjYj8sJw6N/viUsnVJ+X4DW4ZSP9moIS8HuZie2FVThNNtQCSCZJV97dvwwVxxdVBqcVCKp0FqfvKu2v4RivUGq5etRpVmStQTmFcKabUwosKnRp7YtGTGdDhaobCopNrgEDG8ugoRcGxAm15knrucLPaXjVek1DNDUuWFSHW0FGsHJnfy6YkocVann61GtULU2prVy9gSQbFQY5jJtjPIpv4Gl4q/uhquYJVq5rUYq5eJMX/wAsZh0OGZk310RPQ0gY8pnGYj/n6x9H+R7Fn9mQ3gIzkkkSCZmD0OoAg+UYE9r6f6sgE+8LFh27YcZGkUporOajAAM5ABY9TAsPTCf2hpO8hC1mB99lEFT90E79MdJJXhlXifDt33/EnGqHAqkD3FH90fzIxMvBWN2KfJmPzqOPywDW4otPlfQCPvvH4En8sIRdPZvK6aTU2YPc9tiNrYnz9eKNKpqHKwUlfdvyne8ahhH7E8UFSo6jTBWRpBixj3tIHXFjzKaqNdTLFCTdYFgKigdwNpwchiWpm53bvAvBxxXzXJyqdNgTeT127Yjpe0dJtOkrpZkUGDu+3S2Ja3FSIJiOewBmUIDC5+WEBzQDsCCp3BFvhf4YlzFCqSpAjoTP5jC+p7VRS8VQxWJiAIGoKe+2sH4Y4f2hZcy9Blm0hid/eOwA6L+WEMZDI1DExsALn54JyeRZCZIM9sIeP+0NajTqMgSabgGQTymDO/r8sQn2jrmYYe4WWAL6HBYfvU2U/DAA+47w/no1NRWZQx8xP443S4Y9oqSOxwdxKmauUaN4Dr8Ob8pwuyMlQwViCB89+hxhk7Ljm22t+5tfQpTa4B65Ihb3N8LqlGrNkt31YkzNciIZpI27HGxmGmxv1G8YfsMfQNbAcxSqfaQx5GcB0shrJ0Fkb0jzw8bM1bHQW6kgf6vibL5g7lIMdbfngeFcm15saydUVWtx2vRreG6NWAIJZR7tpI3A2vGO0qLXR2ybha7HatOq9x5xHTD+plKTBwyRrnVFSJO07+gxDkeHIlTUGa8yCZBmBe09B16Y1xppe87FlcG1oVfkotfhlXLudQd67Dmqvamo8jtbsLeuJ1NaooRXLTu0QX6ACL6fli9OiqGB9wG6ESpDfCRcHAuWp0zOgBHMkkbW6Tuo9MWQVSnkTRbn1KQYWmh5nO/O4sq/sL8Th2nF/AGmsA7sZFNLlQe84DzvDqzGaulaS3DA8gG8kjfvFvXFcbi6s7fRQfCAIfMORBO0oCLn8MAHomWzlNyFp1ArRJpneO8bi/XB2XdtnWPMGQcUrhGWLKBSpsuvmLMed7xqLG4t9oi2wAxbuH5Y00hnLG3oPITf4m5wgCzjk42DjTHAM1o64gY6ZIJAUEx5nbfzxrNZ1KSlqh0qNydsAcM4quZTWgIQuQCdyE3MdtVsK+QVzOcy66gD9lYuJH9cRCoRc6eliWAn0MgjAxUEsxm5OxIv+XXG9PfoBPX/AF2wCJczlw9MI6o4J9whSPOxAsDiE5KktRKoprqpgrT1BhoB6A3GNooJHrfuP98Ys2IN+nQ23wAG+KDfxiPKRby93GYXqxInxD8zjMAyxcNzFZmmrrCkE3QIAe3vFj1+WNccyb1EYIHJ5Y0MENumo7C5OOXmGJttvbzAB+GCuOuFy7MTABUyI+8B1t1xYirH2VYj61KUf97MVHPy2wyynCqaD9ZRJtJVCx9BHQbDyjCg8RTp4h8wQP8A6xjhs/P9mD/eJb/5EYQFryL01cRUJba6hRHmCdWHtD9awOshkH9wQSDB+8Zv5AYo/CcxUL6dAVSD7qxcXHTy74uNFr0G+saZTlnTdZ1ODeOSAehbzw0I8kztL6MatJv7KohEf9osw+YGGOY48DSWqE5WdqgBOwbSrA+QLz8MG+3mTprnHaoXVHQMdKyI0MrX2+8cKcpVyIoilGYqKFIvpWQx1G9ov+WMnJLiy9LYxpZRQjUbsholhPWVpyvpDfNcde0uXCZmiy3D0yFJ3nQxW/7sfHBPDM4apLUsnamNEtU5oImwMAiD3wfT4jr0jwa1PTt9ShA7QSTGGpJg4tDDhWTpVEDFFaQJm8/dmfI/jhiKCJsqKB5AYTvw96g5a9UDqNWk9D9kdp+fxwM/swxdH5ZVlOpmJbliIPrJPeBikSWcVpNpI9DERO5tgLK0RRWNbEdJIEeXLPpiapTIQLawK/umw2iDEXHbAWU4cmhNaXJccx1ToaFMmSZBm5wbDp1YQM7TY6VZWaCYEEmBfc9/LA2Z4gVMJTZjE8pAG0biMLOLZ9qeaTLrUpZamaWpalRNXiNqINNdTBRpF43Oq22C/azMVEoUvo9RUdq9FVYCVMtBBA3U7EdsYZ8eWdeznp67J368Ai0uKN+PmGH6oL/eM/nhdU4ylMxVzGXBsQoZZ+QJJBt0wFwrjDUHcVNQou5WorMScrVbpJuaFQmVbpI6GyrhtKpQoZDMUWpprQZWszoWUc58FyAymzSm/wBsYxXY3dyyTfnS+RWvuRZc7VIV8x9IYUAuuVWTG5sBMAXxHkq4qKzF6/hhNWp6bJI3kE727Yc0hyhKro7wdUCNXfkkkD4nFP45l6OTpFaNeqtdEmlTZ6jhx0peGZUqY0wBIx6TzSar7I5lggne/qyyZHNLXpU6qqypVW2qJg+6SJO5AN++AK5I7TedpEW7459nPEo01y7U28MjVQY/YDDUaNSLqUNgdiI64cVaZPRP4T8euMrNqAsnVqEwt4ERI29J3v1xxW4dQdlLUwGQG+wBHXQJU/HDBRA2Hywk47xrwwyq1RWOzimCgPWW0wPjiZSpWyoxcnSHlJ6dNJ2nvZj6z/kMLc5nC50uBp7RMDv5/L44qrZrNs6VKWZVoUyrAMt979PgRgrJcekDx6Zpw3M4+sQnoQu4+AJ88Y4+1Yp868djWfZskeV+A+y+bZCAGOk3g3kdlJM/It6YYU+IrcNCkGDcET69PiBhKmYVlDqdQawOqZjeVEn0nUBiTVym8kmBfeL2M/gD+70xuYh/EM4VsYKnuIHaJ2J8jjaJRRQiMiKFgL7sSZYi0XwFScrqfYROjpebkdvVV9cZW8J1HKV1WlSALbDSSVYR92cAglMjPuQQexkb+p/LG3yUAzIuCRBv8bROEw4ULmm233JDdd0sZ9D8MC5jIViT4eazFMjqHLDci6NPbt8cAxz9BJ2a426eu2OqnDj0YT3/ANfKMVg1+K0x+sp5hfvaFMjzXlP441T9q8yDpfL0yey60b5Ek/GMTKVcRqNliOSqdAPw/rjMV8+3ZFjlxI/76/0xmDWg0svbvpUnaTA3XoZsZBt1wXxhZyzmJ5Jie0HeQPxxn0MxBeB5Db0v+QGCKyKUKMeXTpJMbRHpjUk88TNgWC0QfOoGPyUNiX6RV6HSP2aTAfNyoxcKPCsuF1DU6+Tsw7WVTG/YYJoZSiF1JQHpoCsbx/aR+OFQFNyJqa1b6xgDe67bG1MMTbpIxdy8UNTGry6XIT3+UhtERJmII6gnGhn1AIlFeCQhcTYwfdnaek3gYTcS9s8pRmm9Y+KTBFBCxBPwI1et56Ya2ETe39AA0XOxDK1gduYWNttWA8kEsvu6ogwgiSCIg/DbriDjXHnzWWpactUpqHB1VjpcFZWSsbMpJmccZKoVkSZSIE3O2kwWAjaQfPGSl7zRTWwwVRMjUYifrPjsJ7fniVSIJgmLC7mQTH3P64FNbkud7yWHS3Wqes/0x3T0ifdtZhCmTM3AB6iN+mNCQgZllgKFuBG56WF2F+mNvxeRZoOqPs2gX+8NziHLsBAIAF73B2I30LHcT1xExI94kdeYkXt3qjvgGNchmC6tJJg9R5dOUfzxqiwCMAGGnMEGdjrph5Xy2+IOIeFVQZuCYG0dLDYnp54kr1YWsNclTRfTB5QSySDte+3bzxEuRpj+GXh90ZxR/qmmj48R9Xyc14P6whbC9z0xUF4Czq6kJlaBzFGstDxOamqD6wjwjFMsYgKYETOLXmfCcfWFdIueaN7Xg3B7HGtdBLBRcFjy7i8iW6kTbFGYlqcJyusPSDndKoAZ/GRgeWoKhlhax3B9cE5TIU0ygyoolqA1AiswECRUE9SBPry3xJma+ssJqgHZQbSLRKBom/XfYTfGZCqhqglUMlhK3htySQxF57DfptgEA5fI0KTA0KdClUNj4dKan7Q1n4b+dsT18yy2Y13vBhAom8Qe1vQ+c4I43xullhGlRcDcKonuf6DriLheaq1Cz1QqUxtY8x9SbgW6Ylyp0SppukGZVPDQu5YWltTao6+nyxXMx7TOivVIXQTyKReItJHf3vQftDBntFmjUbwQDpEGp0n7qT0B3J6AE/ZxUsxmBUqGoxilSmDtJFyxHTofLk3CnDRZacv7UqSiVKZV2kkAg6QN2aYgDY+fqCdjP5WoZD6W85W8ajvyzpucVKWAJI+tqxym2lfsU/K0s3YSDIAxFSQHrKaZJPVJLSf/AOjAuRfkUC04BlszHAEY6wFJ6MOVv40wqzPA6iklajiTMVRrX+JSCPicLMlmKkl1ZgzkBVBNhPKCNiWIJPQhWI9/FzzWZajRXUdVUwomBzHcm3uqJJMbDGc8UJ/ErNIZZw+Flby7V0aTSEdGomdupBhpnyOGlKs4Vgw1yZLQVbTuQdRg/H5YBX2ooxTeoseK2lDpIYrqKqxCgnmAkDzHfFjSsjgq031Ag3FoDCRvExjBdm9m7xyru4o0ln1/Gr7+Yuy+ep1RqpOGCQL6RAnfSSOtrFZ87TOssSTcxsZmD3gTbeGQjzwMvs9l5DUW0EfcNvQqf8sTDL11YltNVdOkC4YbQRf42IPntGynJOpLzX7+TOUYVcX5M39y4gghSIBAncEHz2VpgbYmqZoGdYnpJlStubmHMLdwPXHCUiQBzamN5ED0MiGnuwO2+2JauTbTM6+srJg9QFmR5lW36b41MjQ7o92JADwpPXkcCGtsbxjutDStamp7BwIPmGPLvtscCUVmRqEE84jURHeVG8xzLPnidazL7xItBViCC0bAHl7e6w9LjABr9F0f+nV/if8AxYzEJrr/ANBf/HV/lTxmACCr7bKyR4LwCPfqaWI9UBvPQdPlgZ/bphpRKVML1mW6zbVF/UG+Cs97JLVFqyK9ri42va3rifhvA6FBdLOruDOoIJ2Ej3j1BPxxy/8AZkvselDL2KG7i357Bee9scuk/XO5E8qADyjpiD2mpitk1roTC6KnM32dzOoxI38iDF74jzPsZRLVH8Sr9Y0wAsAs3TlJ3OG1HIpRprlELMrI93IJAJ/ZA6nG0HP/AGObKsKj7jd3z6V+RFkgBXpZsFFSrSUVQJgsZRhIWJkCCTJvbea1xXL5TK1qlOlSzrVaUltNRVAEA6tSqWCwRcjrh3lS6ZWoDpL0W1Xf7Lcrx4TgzrWwJJ6YlzudySvlsxWSoauYQUyFMJFqbioCYga4Ivt5Y0OYW+yWa1PUy7Uygr0hWpguXZiLTqJ3K+QjRh5lSWRXMgqfDbvY2Mx3Bv5jCOr7deC4NHJ0KVJKgpNUENYMSyrpCxbURuLziw53Ks1StS1aUqpAZSZVm90j0OkyPu4xye7NS8i1umh9TyysoktAHQkfOIxMmVXVqgz/AHjF/KYx5rSzlXXVVncFSgjUbHSwI374tD+8l/tj8GU43ILCKFEWimPl0Hn5Yxs9QBCeJTk2UahJIKiAB2Lr/EO+KPw0AZ6sP+64/wDVB/8ArEdIy9Gp2dj81yr/AJpgA9HAgYWcYnw68BYNGZ5dUpUVhv0AJO0A+uGVU4TcUAJ90kmnVUEHYFdZmB10AeuIkaYuLXc/pYFl25RpMQJDLMG4AJ0SpuL27m3WLMcxIpsFiAdAEknYyjbdbrG+OKSwBZR6wbgEyZVW2sIP88EplHqAAKx1COZSRaerhh0HU772GKMyCm4sW3BEkwCYP7SoZk7bWx0GJ87qQTqjVMyNYMCAdmtPxx2oSmQGqKIkFdRAJm4hCyyNo9dsMKGV5A1NGYEEiFKne+omb7X039AcIcouO7RX/bHhNTMUkqKoamwipe4IuCIPcd8KsvxbOUkFOnVVwoAVCgMAC3ujUficej5ev4XLVFKkjbKSoYmQOhhiZGw3Ix3keI0GkUdBIudKx1jsP9Edxjnnhk5alKjD2e9p0UzI8Rz9SBVyGpRfWraCD3C1Lz8cTZxaOkLVRqQHR1DpbaWGoWN/eEnecMvafjLoCqqSdOpSG0zBgidJ2JWf2ST0jFV4Rxz6SrAqQysVKszN0LoehIamWtuSkdQcdCWxsgzMcEp1Zem4dWESHEmSNQkWghYtcBjEC2Fmd4JU0xeGbU9jqa8hUCg3hRG0aU35sL6yMXdaYWjV2VqciWmUDNNwSrUyAT9k2nDXI8bzKlGVkq0qgBXxBDLfSyFktKVOUkgnmB74Nxhfs1w0moajrpFOyiIAawMeSgADpAU98J/aHiRzBcASjP4FECxaf1zT0WLd/fHSC6PtgqkLmcvURpKyAHUEja0NeCPd7DrjWXy2SzWlsu6hhTYJoMFA5knw2FpM3K98K+o6KhRzFN821UnlywIQBQEDhSVIM7IqExH9mMWLP54JTqFAxbSKdJSCDp3ZzNgXe09BM7HEeW9hmphESorpqly0hmvqMi4MlaSn9lW+8cde0HiUqDko2qodMC8AiCCwNjoApagb6p6HFCFNOvVRAtNy1R3WhRJuC0hqtWD06jsNS9Bi20uJaGK3dTUFNST90FqrExbTpcn0XvhVwbh4p0vEYaqtMBUbqarjmI8oYLGwhxiJkbxlo0yHbS6KSYgakDsY3LNTdJj3aZve6AstDilJl1E6RIB12ux0qO1yRHrgpEBB8NtMm5WNxbzn0M4pPFc5pVAoA8MtUIJEM6rGXRTN11tqk/djfHXAMsaa0aYJJpUdbwTLVa/mLMQurvdVwAXbMAMTrQQBIYEhx5AgT8QR6YHqZVmBNMyGGzAo4EzuR3+8vxvgThebYo7uWZdelIGqy8uoQJIJBbE9WsrfqyhqIeUN9lvQwR8InABGcnFvAcxaQtOD5jnFvgMZjQrZk3MgncAiB5DlP5nGYewjOG8Qywqmjpq0KuguBXWJXqwuQRvM9j2w6yvhVVlCHWSJBJBI3vscVSvw8Z/Omu6umWp0vDVmBps7SSWUNDACdyOgxbcmiqgVCSoFpbVb17YcpybtsShFKkifMe6J+9T/APmvfC/iJf6ZTgcoomT6sbetgfhg2q1183X8L9x2xzmz9b+4v5tiCkVWnw2oc3mAUJp1KbDxIGmTDKPc5iDN+bf5Kq30ccNJen46UakU9JenGuI5iNUXuDN/w9ApA4qXs/SCvm6L0tYhuQqPrQpMAOxhzcCTABO+8MRXaPF3QGnkKdFVWmtYkIz1AxCowBeZYM8C22Lm7VHytCrUDLVCr4gYQSRvK+dz8RimZPhmdqmuaKPldJBSmimmrc2mNcjVpF5JM9MX7hOXqDLJTzFQ1aj7sFkA9BKrcC1zGIyx1RaKi6ZVvaDL6K/ij3a4U/vqCr/A2PxOH1RSWWATd9hP3O2J+LcHJoEAEeEwZSWAmBBHWBp/LbE/0imkOa1GnKgTUeTcztqA3w4N6VfEem2V2hlnHEqjFSKfjO2o2EHwoPoQrQf2TjVPhlZ6ShELFdIsVtOXi8n7wX5jDzNcTycSK9IILDSAw2gib9JG3cYzL+0eWqNNKu5G5Wmkz/FTme98VqGsdq7+v4LFm2gThZnAYQh9MPEX5tSsgQ+rMDe0gYAz3HKZafCzUA+aLYWsXAIMdfjiB+OCPE+iO0QwD1uXUpBFhqSx6jqDiXbKx6YtNt+i+5ZsrwvYhyFMEBRp5dwOWI364HXi1BAzJTPI0MW3WNOoyZMAQfPTG4xD7DZ5qmX0MIamxESCdJukwBcC0+U9cB8XpGlmp+zWH/uJj4kkgedXyxRidPx1gS4pU0a5eBzEoYrpq6kAhwY2mxwH+ka1Q1KTVCz7odgxA1KCFjlqIdvNRgZ1KnluQQU6y9McouebXRlPN0Y4ErwulkNk06T/ANtjqpNPdWmmT1OnthgLwpdWpAsW/WUTMNIF1nbVEi3KrAncY3wnipV1cbPdgBA1ADWAOgZSHA3vT7YI4wvMKtO2rnWOhmKiR1Ae4XaGcnCeqPrDp2q/W0+sOssw7TOqT3amo2wAX7i+X8SlqABK8wnZhEMpPZlJGPOLUK7VhUilZajXm7FqTxEaw6hyTbmYbb372Xz3iUgO23odvkQV/dGKjx7h60qz02tScEHypud/IJUg9yT5YEM3nYqFqigqEBVxH7AYqsXIECIv9UOuoYY5Th5bxUkF9RcL0Z9ENpM2WqoJjyJtua97P5pkOioYem3g1Z8j9U9rkSRab6qpO2LHw2jUVlCK00yFEAnkJJTYR9WylCBcqtMfawALeMNUeh4ikO66dYYC+nSQbbHUFN9taE3BGFPD8wi5lC6hqNYaqXKAVbepTsJ1X1DrIA+0cXyvwlhVLQi06gGpHYCC06l87ki33yfsqMJx7CKVdTWcqXFRNCQyMp94Ox0yevckntABZBwxwJo12AIkaocEdLtzR6HAhr5inqFSkHAE6qWokjvob4yAxO1rgYZZUijTCTYTd2ExBYwEBsL2tAxy2eUssttcEJpHQNLObrcG17Ymh2AZHO5fMaTSdW0tqgGCrXkshgg3O43viHKcC8N3dXLMUCKG3UABd+psTJG7HviL2k9naBc1Cgvc6dwfvY3kqxRVVqzKT7jtDK0gsJ1bWHQicDvkCKd7S8AzLvSRqTeGWmo63UD7RtcC7sAfvAYO4dD5iozDkoIdSg21E6yvnDLA8qi+WLVR4hVpFVrLTZryFLCVBgsoMz0OmbfiXDMjKWFNWPUEAmLHpM2ggdbbYdiE3hRTp0zEhQYAUX7KCuneeoOMbJswINMkWgMJj08SV+TdcMaufImN5iy9TdTJYWItPfAtXiJn7QFyZIEAiJsAeVrG8je+ADjwq33fw/pWxmOf0k4sabSPMn8ZxmACClksuBAqVG5dMADv3Ijfr2GLDljyCQQduaJ+Om2JSANremOSMJiI6h5qf97/APLeX9P5HmrWHjETchQPz/nvjbnnT94/hHfz88IM/wAXrfSGo03p0xbmI5rj9rlOAZZEZubShkbaiAG+Ikgeows4nxujSK+LWVWHvLTUufQkA6B/ej4YTVOG1azHxatVgqkwSyA/A/VkH02xIOEoigwBygzsdV4GtLWFto+eACWp7V0iCaOXqVdY3qNyemlNcenzxDU41nXWAq0gRy+Es29ZLfEAYIq0VKiB2i2pR3YtTuCYwbQ4fLBqsb8oJDTvsYDKJ6YKAUUOENp8bMVHeBq5iXIG9pAbbphRkuH/AEvMRACLcn7q/Lcx/qMNfarOtVqDLoDAIkR7xtG4kRhxw3hQWm1BHAaPrWAkyynSN+m/oPPHdjisGPW/ifDuXU5JyeaehfCuPf3EHEOHU8zlT9FWk5HLTvyrEBj21RsT5d8UnM+yWapyTRZgCOZIaZ7Ac34Y9KTN0MoKVBiVLwiSCdUACSVBA6C8dBgylxmgxKrVp6hupYBh6qbjHBkxJu1Z6mDtmTFHSqa6Hkn6SzeWt4lanBiGmAe0NInDTK8frOsvTo1TOw5Hiw1alMC5PTocek11VjzAMBcAib974rnEvZvK1CCKYQgkzT5SSe8YwlCaXuyOn+Xin/6Y/T9X1AvZf2mppmVRkqU/EOg6jqWSYA1f3hF+5xbvajLeJRgH6wcyR71t9PWYv6xijt7E1VANLMTAN3BtuQRBub7nyPSMW9OJMaamrIqBRq0BYDfaKs5gjpt1xpjc+EzlzrFs8b8hccnUfSSrIxUMIX3WUhh6BTqUDch2747rcJtBAUQ1ma4VzOkKt4RtuxPxweMyzkaQJmTJdoOw90aYn8sdItYiPcUf3EUfLUe53xqc4DQ4UAAOYwXtpBClgACrMBsBE7GSI7d5imgknSskmGcCCfswgNoE7m4+OFXEeN5SnqWrm6RM3WmGqkH0loiT0/LCfNf8R8pTaaVOu5FjAVEmNrny7d8Aizr4agqqCLg6abSRIW7WkzcmemOc3XR4NSkGgWLqi+oGtyb+nXfHnua/4iMQRSytFJ/6pZ5AvfbqMcf8658DU6rTSAZSkAIJtzc0XO298D2HR6PQqCQAhVm7Cnt0Mqv3dsY2ebojGL3NWO2wS4+GFXsVnXzKFqjVHGuRqMiNJj90naMM6/gU2KvR1tvK0ZFx8b4VhRJ9KOkkkUrQDpCCdgNT3Mnsp2FsKc3xNUDGq1QgDUSwcKYuRqcqs22XDanxiktlpVAOwpEY1X41TKkGlVINiDSMHuCMFjoA4b4j1fDA8MCmlRriV1khV5FW5CGbnYYJrUcqdS1KhOgQzaiAt9mqLEElhCs0nGfpinJ+qq33+rN7Rfvg5crT0oAihUIZBEBTFiF2BvgsFa4AmU4XpWcrm3C9iVqp+N//AGxBxLJVailMxl6OZSQfq2NNrbGGtP72Dsy1EVA76BUGzEAH+LE651ZB1LB2uMRpXLY39vJ/Gk/FfdU/mKamYoBNFdMzT0yVapT16ZkAh1DCwMAnpviThNWFlayVkG5XePNZgGTPztezk5uf8sJs5wqjWJYDQ9xrQ6WHkSN/Qzg3QXilycfmvTj82d5+gBzKAQZ2i4Nyg9bsPOfLAOnSYJPRgxiI2DEdfusJ7G+GeRoOqGnUbWNg2x/DYi1x+GOMzRqNaASNjAiYvN50sLRi0znapis1ItrrrHQSQPKdN8ZhglCrA95bbCLeUz0xmHaAZV6blTpYBuhIkfIEfnhJmaebDfrqbLe2kqfKDJ6xhvTz2o6QUJG4BMjvYjA9Z4libKJn/XlhMVJneTnVTDkFgjTt+z8cKIU5muCe3KCCTYW0MI+Iw34S2ohvvLPwJtb4YgSgr1a2pQefrgGcBtLLJiRddWi2yjQeXYbfljHqMAik6QzQgEo3ySQRftGDPoA3BIFpUkFT/EDHwwNnc4iPKAtUIAUD3rdAPsr1PX5YpVzEwzKcPh9VmYGxIAgebKIY229JxxxnjFHKoxdgzRBnr21QPWFA+G+F/FePVKdIIiL4pWQqMNrCVnYSfeuO04pZ1NUlorV/nTpd4n3m7k/PrgAvXCuK0q2htIp1LlKVSA0WEoZ5RHTz6b449l8nUoZjMeI2oVSHDGxmWBBB2tEHa1sVKjS0sCNVSq+xF2Y/sTsB982HTFuyudNGmPpTgtI9yZQdFLTLnv8AjhqTSa6hSIfaHL1M2qvRpuKmXq2FQadcRJUncSBfyxA3s02ar161ekKSVKWjTKs08vNawjTh8+Ydkmk6ns0SJvOofYjv+Awhz2arr+tzGgeQEH0IKk+sY1XaGlpSI9mm7O+G+ydemac5ohKcwqAjX059TEG1tsOPBqL2f1sf6Yr3CeIKtUMKj1WIIvJW46nRI+Zxa8lVLrqYQZ6bfCcYzbk7ZcdhPW9r6QlHp1aZBIusj1lCYE4O4VV5DUUI2u6Fl6fnBwn4xwFmc6ag0xcHcfHqMB5ZGokU6eZJbfQYj0gz8hGOLHlyXU18z0J4MLhqxy35qnt8h3nM3mWJAqaR+yAPx3xTfa/OiiqrUqOalTaSW0jYuQT8vP0xZMr7QCB4yGnP2o5fj93AftD7G0M6fGWoQ5AAdTqUgbW2+WOpb7WcPApXDPZZGB0ly4Ikk/GREEd73x1mPZSqqstMyOy79DuokSABtt8cMxwHOZWAyCrTAgPSkMB5qDP54IyXFSIEn3hytt53scccs2XHKpK0baIz3jsL+D8JqKGNRYQILHQTUJuSZ2/C2ntfXEckK9daLNFGmvjZhugF4XfqJ/Dth6nEUOuYYC2kGTva25k7GeuN1Mq1GiwQKz1WJrCbjVsgIP2VgX6YjHO5vJLl9TRwdLGuLIv+HPGGr5mvKhaYCmksRpA1CBHvGCJ7ThzxZ2USoqMdQHINR2O5Zj622mMKfYKg1PNMgbk8NuQCQCConV0P54Z8e00xuNOrdlXeCY5hHyx3RkpK0c+SDg6YuGaqz7mZ/wDGn9cbOaq/czP/AI0/rgX6Ynen/DT/AKY19OXvT/hp/wBMWQE/SKn3Mz/AgxY356NMvb3CdUAi15uIPpipNnV70/4af+HFoylTXlVYQeXpAFjHQR07YQyGvNiAYjlA1GBJgHS9/ljm5JkX30EEId595DHwxFlzqKizBekobTP3QRifN3MAQv2bSO0gq4OAAZDpZbDe3u3jtpZfyw7pm7jzB2jcd+twcLM7AhRrtIM6o+cNOD6DyQb3UdbW8u9zfywgJ5xMjYgnGK0YQwvUcZgbxfXGYBhIbyE98Q1sjSYkskzuJMH1Ewcdg43OLIOEoEMCjECANMCIHbqMRnKMrsywQxJIJg/C2CVx3JwWIWcVFaFCAX3i4XzjcnCjMpUpDTTQ6nHNVqCw9R9o9k26sTi06sQV83GqAIUc0/kBgsBJkcktKT+sqtdix/8Aao3QdgPgBgHMZYOW8KIglnIAQnvFuQeZg4fDPUqg0sBB3Fvyscc1sll6ihT7oM6ZME9JGzAdjbAAko5qlQpzSJeo45qh95rdDsiD/bvhbUck6nJnZQAZJ+6i7/z623Nmp+zisSTVYg+m/f4RYdMCP7N1NTaSt5AcmSB0UAAaR3i574YCelxZssQQeY2Wktx6W99+loVfPF/4LkhXoCrmafhTukyBHUdvhip8L4KuWqBqmqpWYgeJpOlR2QCwjFu4vxWmEWmhgAdbSfjviMrcYNpWCas5/QFL7NafIkfKxFvXBFLhxpzzBhb/AF2xX2Y+WIvprrsxHxxwLtzW0om3s0+DGfG6YC8waOpUT88Vmj4KtqRHZvTDenx5h70N+BwXluLU2/ZPY4G4ZZWml4o6MWV4otU35kdDLGrSbUgWdgw/PFaqcGzquTQVKV91ax9VNj8Ri6BXMw4jpAwLVWp9ouBFzKj8geuOxY9lucyyU3UUD5Fs6ifXrRqeaSp/GxPyxDm8nl8xy1E0sep5W+DDf54N+nsSFBX15iT8gBgymFcGVMftDf4Y0rqZ3zKlkfYj6M7VaTmppUmlTqbB/skt2xUsxms9lnLVFYTM6xqRpMySPPHqL5QrTbwn0uu2oSvQ+72jtGOa2cAU+Ko09WiRHmNxhNJ7FKTRR/8AhpnKlTOOXCwabGVED3l/DD7i45DpknxNgSDHNB5Qd+22DuBcPy4zPi0AnMhBKtbcdBbpiTiPBlrsXll6RzDbrAYfPAko7Ic5anZUy7dn/if/AA40Hbs/8Tf4cWD/AJXX75+b/wCLGj7MD/qH5t/iwyCvl27VP4m/w4snCZbKxcHmFyZ3nexxx/yvb9Yfm39cGZPJeFTKSTMnqd/U4AFuUO9yHGw1NB7jmHbGZuqrBVTSYvYpubxBjbuMRC19j0u6iPxg4lpVOViRqnY6lMekgYBklMMFdoh5vy7g+QbfzxPlGlUJ6EjmkET2m/bEFfmMCxZeaymfWDvjrKGEIsIIPMCB+ZwgGc45xrVjROEB3OMxzjMMArEgxmMxQhZxWpqhZqLEHUn5YEGbdZC1x5CopEfHGYzAgCjnqgKgqr8typFz5DBP0pNWlkIPpPSdxjMZgEcDwH6iT0m/yONfo1TOkx/ryxmMwMZGeHVAbOSO1v5jGmasoG/n/q+MxmEBscScEAqfz+cYE4zxmhTdaeYWWIkQNUdPUYzGYaA7Gfy1VdKVQvb7JHzxL+jwUI1aze5i/aYxmMwS3VMFFcRcnBqhnZSNryD6dRgUUnDaYJPob+d8ZjMc8uzYp8q8C1OUeY94LV0q06tU2F5iBNsNGzd4vYTtjMZioQUFpQXe5BVqI4Eg81uo/wBsS0swoETZd98bxmLsVHTVVJAm5Ex5YBztNKiaS0KTBg7+WMxmAKIuC8KpUKpKESViCbgDsPObk4B9pcu7VpWsqDSLEj53xmMxSEKPoFbpmE+a/wCLE1PPVafIWptp6s0edomcZjMMR23GKsf2H/kb/DgjJ5x30k6RDQdLFgdt7Y1jMIZpg3PEdz7y/HHVEqwgvET9oGfK4xmMwwMXKK+tiovcSBv5aTfG+Hi7gdR1BH4G2MxmJAYUDIBmbdMdzjMZhCNa8ZjMZgK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TEhUUExQVFhUXGBoaGBgYGRweHBofHxwdGRoaHBobHiggHBwlHBoeIjEhJSkrLi8uHB8zODMsNygtLisBCgoKDg0OGxAQGy0kICQsLCwsLCwsLCwsLCwsLCwsLC8wLCwwLC8sLCwsLCwsLCwsLCwsLCwsLCwsLCwsLCwsLP/AABEIALgBEgMBIgACEQEDEQH/xAAbAAACAgMBAAAAAAAAAAAAAAAEBQMGAAECB//EAEQQAAIBAgQEAwQGBwYGAwEAAAECEQMhAAQSMQUiQVETYXEGMoGRFCNCUqGxFTNigpLB0UNy0uHw8QcWU2OTorKzwnP/xAAZAQADAQEBAAAAAAAAAAAAAAAAAQIDBAX/xAAxEQACAgECAwUIAgIDAAAAAAAAAQIRAxIhMUFRBGFxgZETIjKhscHR8BThBUIjJDP/2gAMAwEAAhEDEQA/ALSiMdmBxKtRhcp8sNNAn4YrfEuKTW5CdNKxA+03WT0AxTENK+b1LpBKE2nfFef2dbUStVWJudW5wxy3GC3vIhA3YbDyHc4bZSmtQToKj88RKClxGm0U/McCzQaUAjyOHXCWqUxFR3Z+iD8z5YN4lWalSL0Rq5tOrovoOuE+Q4kVLCrYm+vv/Q4uUtSUXyIUEnaLLlssSdVVxPRegxxxDjdCiQCCSfK3zxXqdQliVcntO/phxlChGqukAfeiPXCsqg3L8YJE6dI6DvgPiOfLiGsP2cSrmMvV92p87YmbhwaNMH0OFY6Fy0aDAagfXAHEeGUpGkthxU4Xf3oHpiGpw5h7pBxMoJlKTRXi1SgJp1rfdYY1S9oXYjVTDk25TB+WGdWhBhhft1wTlMpTog1HVV7WvitWS1dNeAqhW134hVGmIBiCeh6YQcYqVZINNivdca4hxg1CQBCf67YHocSI2dh5G/4HDEL2zQTZnnsRibK5jxGCqJY/DDmkzVd6aOOpiDhlluGLT1eEoDkWnYYQCbPDwFhF1VjtPTzJxTMxwPNM5qVBrY+f5Yv36MrI0swLEksQf5Y3RYhtOoVJ8vzOOPtOSeN2pJdzTbfo/saw0viimcI9nKtWoAylV6k49EymSCKFUQowZSpwBgXjnFaWVpeJVMLIH+hjrjdbmbq9gfNU0JiU1djGAK3Cabe9Tpt6WxR/aiqK+a8Wi1igABthYcxWWOdvQMZwnNFrE2X7M+zVBt0dfS+FeY9kknkrR5MMI2zVelpZKtQiQdJMz5YiT2kzBZmY7mYIt6YmORTVxKnhlB7jCv7J5ge7pceRwDmeDV03pN8pwVl/a1tvCB8wSMOcj7YJbUKikmI3v5YWt3TXzI0PkUyrlyDzIR6jEL0UI90Y9jOXZgDCMCNmW+BTwCjU9+ioPljWibPI/wBG0z0xE3CUvvj0LN8FyXiGmrsrjcC8YHf2LkTTqyL7jCTT4FyjOPxJo8/fg46MfjgepwojYg4vNf2RzK3AVvQ4VZng1dPept8BP5YZFlW/Rz+WMw98BvuN/CcZgHZ7nxPNrTUAsFZ7Akx6m+Kjnly0hGzASnuyg+8f2nG+Eftpn/FzbawfCRVCeYmSf3u/pgLLUEdgq0wA3W5gAXOKlUVqf9Ga6HoeQGWC62q09CbBWED17nG+HcX+mVNCB1oD7URr8h2GKivAgrqFVXTdptNptO9sP8vxLwxTZNI5lDKTBAmDA74859vUpxjj31PrwNljpNvkW/O0dOWqqoA0cwFul+mKrWpUqxDqjGReCAp9cXYrJdYs6Rtbtv8AHHn3C6T0hpE6aZKyBLNc8oH8zjtm3yM0P+H5VKdMlFUEfEgHzOOqtEM3MJPc4Go53TAIAZt1Am3n/XDPIljzMw0iYgb+XoMClyZWm7YK1AEe6Pl0xweHndSVP7NsC5vNuzFlLKuyj+fxwLnM0yiNTSN79e2KJHdJaq/2o2+3HxxJ9LYXZVYRMqcVDK0dUs5JAubn4AYcZCmTvbq3Ydl+WAYeOIZfXqKsrd9JP446zOWpV9qgPlP8scfoh6jEltC9I3wzp5OmogLPmdzg3DYrec9mj9mD/rywDQ4C2qGmPO+Lf9Bn3ZX0OIMxQqEFVcnz/wA8G4thU+Zp5ddAI1fgP88BVuO/ZSVXq32j6Ye5HgaJdhqbuRhguWTbSvyGNcThHeSsyyKUtouip5cAyVYnuZgnE9HjKUwZUs3cLH44sZqIpIKx5xY/HEGacBSwTX5LE4uWSEuK/fQmOOUeDF2X9o6J3lT5jFT/AOIPDq+dNMUGQ01vBaCTh1R4lJb6QiUlBIBIIJ7EAi+DOH5ii666ZUqW03ESR0E7/DGEq5G8X1PKqvBM1SHNRaB92/4jABV6kqxNONgwIM+uPbnpg7rpPdbf74V5ynUUExTqjfSyANHrjLJsvxubY5K+PqeZ5bhcKC1Rm7XNvTE9PhoqNp1kFRJmDGLrlqmXqsaZy7qw30iw+OOKvspky066tMneZH4441Gbb95fvcz0HkiopaH9dilUuDuklGBE9cc083Vo1kd6IcKeu3rPfFyzHscsTls3+68EfMXwt/5fzxYU2QFTtUBkDzPXFacyd0pd5DlgcWrce4snAva1MwwQU2DeVwPU9MWGrIFt8CcH4OmXWABqPvNG5wfjujdb8TzXV7FT4rwd6ktypU6VACG/DfEy0K/hrS8RTA5qmxPlHT1wLxbiDtWhHIBbofsrv8zbA541VDNcFQLyOpv+AxPs1dm/8rI4qLppcNv304HfDxmV8ekWYm5pObi3TE3DOK1KlNV0HxgYeRAEdTiLIcZZ2ANNbi5EjfB3Da6s0LrW5G8gx1vhKDXBjn2mM7uCvbhtyr58a6kj55ASDpkGDjMRvkkkywJ6nSL4zD94zvH0ZxnuHoKzPaSiC8EBQOnY4iBa4pqqqggQL+mLLlMjQeXQMQbX1AfAHHGeXL0YDqJIsO+PMz/4/LlyOTkq5cfDga48+KMUtNsrlRJC6yWdl90MBfbp5Y1kKLhzNMBF+7LHD9OKZcXWlJ76P5xjk+19NNvDHx/2wo/4t85+i/s1/npKlAslOqD4T7Ta4M3G0dDbrgKjlFFSqNO7T8xOO8hxDx8uKimbzy2nSbi/S2JczXFOpLTDARAnax/MY9ZrY88zKcLRL6drgYlOSHSVEkwNr4H/AEqOiVD+7/XEb8TqHai3qzADEypblJtBDZP9r5gYhfIJ9rSfhGBKmdrdqa+rE/liKt4m7VE+Ck/niNfRP98R2Hfo2jERaZ3xB+h1KVFWo0kEjbf5Y4p1VvctHWIjywVw+uNRI6YtbokTcDyjJBWtU0weRlkYctximlmB9QP5b4Fy+ZCVKibCZFuhvghay7yp9cLUlzKpdCbKcVo1NqinyBFj6b4MdlAJ7dsI+I8OSt9in6g3wsbI16P6qqxAvpY6h+N8aKVkNB/EuOkWQFR3IufQdMIq2aadRYr8eY/0wSeJdK9Mqb8y3n+n44HzfCVqAtReeveJ6f7YBUcr7UukAwy9jucOMtxaiwDPNAnYExOKucm1JwiU2eqR77DlHphjQ4RTpMHzTmpVOyC5+AGwwAWSsCd1FRCNxExhM3CaRalpLotGQqJAAJ6kETPmMKOKe0DiNWqmoMJQQSzHpqI/IW88H8K4jXKg16aqZ5FnU0eZ7+kgd8AHeWp5k1ioYJTEx/aavNmJkH9mBhnn2CUiS4B2JUSAf7s4hy9dXJ0OpMwb7dwGGMz3CcvVnxFZS8A8xGuNpgwfXAMW0cxVVRUCCtTIkVKPUeaH+WCPpiZhSFcSItHMPVTcYircArGqjBlAUgFlZlGgdFpiyt5g4JThZrn6+koiQGBIqWMK2tT1F+mEADV4NpBOoHzVb/ngFaeZFQijVYr2Yn8sXEZRQABNvPf174GzHDFazKDO7LykfLfEuEXyLWSS2TFnD62bVh4tRNPW22CXztYVShRWECGkgEHAWb9mlYTTcz0V+vxwTkclVqUjQzCMhEaXVtx0gjYj8sJw6N/viUsnVJ+X4DW4ZSP9moIS8HuZie2FVThNNtQCSCZJV97dvwwVxxdVBqcVCKp0FqfvKu2v4RivUGq5etRpVmStQTmFcKabUwosKnRp7YtGTGdDhaobCopNrgEDG8ugoRcGxAm15knrucLPaXjVek1DNDUuWFSHW0FGsHJnfy6YkocVann61GtULU2prVy9gSQbFQY5jJtjPIpv4Gl4q/uhquYJVq5rUYq5eJMX/wAsZh0OGZk310RPQ0gY8pnGYj/n6x9H+R7Fn9mQ3gIzkkkSCZmD0OoAg+UYE9r6f6sgE+8LFh27YcZGkUporOajAAM5ABY9TAsPTCf2hpO8hC1mB99lEFT90E79MdJJXhlXifDt33/EnGqHAqkD3FH90fzIxMvBWN2KfJmPzqOPywDW4otPlfQCPvvH4En8sIRdPZvK6aTU2YPc9tiNrYnz9eKNKpqHKwUlfdvyne8ahhH7E8UFSo6jTBWRpBixj3tIHXFjzKaqNdTLFCTdYFgKigdwNpwchiWpm53bvAvBxxXzXJyqdNgTeT127Yjpe0dJtOkrpZkUGDu+3S2Ja3FSIJiOewBmUIDC5+WEBzQDsCCp3BFvhf4YlzFCqSpAjoTP5jC+p7VRS8VQxWJiAIGoKe+2sH4Y4f2hZcy9Blm0hid/eOwA6L+WEMZDI1DExsALn54JyeRZCZIM9sIeP+0NajTqMgSabgGQTymDO/r8sQn2jrmYYe4WWAL6HBYfvU2U/DAA+47w/no1NRWZQx8xP443S4Y9oqSOxwdxKmauUaN4Dr8Ob8pwuyMlQwViCB89+hxhk7Ljm22t+5tfQpTa4B65Ihb3N8LqlGrNkt31YkzNciIZpI27HGxmGmxv1G8YfsMfQNbAcxSqfaQx5GcB0shrJ0Fkb0jzw8bM1bHQW6kgf6vibL5g7lIMdbfngeFcm15saydUVWtx2vRreG6NWAIJZR7tpI3A2vGO0qLXR2ybha7HatOq9x5xHTD+plKTBwyRrnVFSJO07+gxDkeHIlTUGa8yCZBmBe09B16Y1xppe87FlcG1oVfkotfhlXLudQd67Dmqvamo8jtbsLeuJ1NaooRXLTu0QX6ACL6fli9OiqGB9wG6ESpDfCRcHAuWp0zOgBHMkkbW6Tuo9MWQVSnkTRbn1KQYWmh5nO/O4sq/sL8Th2nF/AGmsA7sZFNLlQe84DzvDqzGaulaS3DA8gG8kjfvFvXFcbi6s7fRQfCAIfMORBO0oCLn8MAHomWzlNyFp1ArRJpneO8bi/XB2XdtnWPMGQcUrhGWLKBSpsuvmLMed7xqLG4t9oi2wAxbuH5Y00hnLG3oPITf4m5wgCzjk42DjTHAM1o64gY6ZIJAUEx5nbfzxrNZ1KSlqh0qNydsAcM4quZTWgIQuQCdyE3MdtVsK+QVzOcy66gD9lYuJH9cRCoRc6eliWAn0MgjAxUEsxm5OxIv+XXG9PfoBPX/AF2wCJczlw9MI6o4J9whSPOxAsDiE5KktRKoprqpgrT1BhoB6A3GNooJHrfuP98Ys2IN+nQ23wAG+KDfxiPKRby93GYXqxInxD8zjMAyxcNzFZmmrrCkE3QIAe3vFj1+WNccyb1EYIHJ5Y0MENumo7C5OOXmGJttvbzAB+GCuOuFy7MTABUyI+8B1t1xYirH2VYj61KUf97MVHPy2wyynCqaD9ZRJtJVCx9BHQbDyjCg8RTp4h8wQP8A6xjhs/P9mD/eJb/5EYQFryL01cRUJba6hRHmCdWHtD9awOshkH9wQSDB+8Zv5AYo/CcxUL6dAVSD7qxcXHTy74uNFr0G+saZTlnTdZ1ODeOSAehbzw0I8kztL6MatJv7KohEf9osw+YGGOY48DSWqE5WdqgBOwbSrA+QLz8MG+3mTprnHaoXVHQMdKyI0MrX2+8cKcpVyIoilGYqKFIvpWQx1G9ov+WMnJLiy9LYxpZRQjUbsholhPWVpyvpDfNcde0uXCZmiy3D0yFJ3nQxW/7sfHBPDM4apLUsnamNEtU5oImwMAiD3wfT4jr0jwa1PTt9ShA7QSTGGpJg4tDDhWTpVEDFFaQJm8/dmfI/jhiKCJsqKB5AYTvw96g5a9UDqNWk9D9kdp+fxwM/swxdH5ZVlOpmJbliIPrJPeBikSWcVpNpI9DERO5tgLK0RRWNbEdJIEeXLPpiapTIQLawK/umw2iDEXHbAWU4cmhNaXJccx1ToaFMmSZBm5wbDp1YQM7TY6VZWaCYEEmBfc9/LA2Z4gVMJTZjE8pAG0biMLOLZ9qeaTLrUpZamaWpalRNXiNqINNdTBRpF43Oq22C/azMVEoUvo9RUdq9FVYCVMtBBA3U7EdsYZ8eWdeznp67J368Ai0uKN+PmGH6oL/eM/nhdU4ylMxVzGXBsQoZZ+QJJBt0wFwrjDUHcVNQou5WorMScrVbpJuaFQmVbpI6GyrhtKpQoZDMUWpprQZWszoWUc58FyAymzSm/wBsYxXY3dyyTfnS+RWvuRZc7VIV8x9IYUAuuVWTG5sBMAXxHkq4qKzF6/hhNWp6bJI3kE727Yc0hyhKro7wdUCNXfkkkD4nFP45l6OTpFaNeqtdEmlTZ6jhx0peGZUqY0wBIx6TzSar7I5lggne/qyyZHNLXpU6qqypVW2qJg+6SJO5AN++AK5I7TedpEW7459nPEo01y7U28MjVQY/YDDUaNSLqUNgdiI64cVaZPRP4T8euMrNqAsnVqEwt4ERI29J3v1xxW4dQdlLUwGQG+wBHXQJU/HDBRA2Hywk47xrwwyq1RWOzimCgPWW0wPjiZSpWyoxcnSHlJ6dNJ2nvZj6z/kMLc5nC50uBp7RMDv5/L44qrZrNs6VKWZVoUyrAMt979PgRgrJcekDx6Zpw3M4+sQnoQu4+AJ88Y4+1Yp868djWfZskeV+A+y+bZCAGOk3g3kdlJM/It6YYU+IrcNCkGDcET69PiBhKmYVlDqdQawOqZjeVEn0nUBiTVym8kmBfeL2M/gD+70xuYh/EM4VsYKnuIHaJ2J8jjaJRRQiMiKFgL7sSZYi0XwFScrqfYROjpebkdvVV9cZW8J1HKV1WlSALbDSSVYR92cAglMjPuQQexkb+p/LG3yUAzIuCRBv8bROEw4ULmm233JDdd0sZ9D8MC5jIViT4eazFMjqHLDci6NPbt8cAxz9BJ2a426eu2OqnDj0YT3/ANfKMVg1+K0x+sp5hfvaFMjzXlP441T9q8yDpfL0yey60b5Ek/GMTKVcRqNliOSqdAPw/rjMV8+3ZFjlxI/76/0xmDWg0svbvpUnaTA3XoZsZBt1wXxhZyzmJ5Jie0HeQPxxn0MxBeB5Db0v+QGCKyKUKMeXTpJMbRHpjUk88TNgWC0QfOoGPyUNiX6RV6HSP2aTAfNyoxcKPCsuF1DU6+Tsw7WVTG/YYJoZSiF1JQHpoCsbx/aR+OFQFNyJqa1b6xgDe67bG1MMTbpIxdy8UNTGry6XIT3+UhtERJmII6gnGhn1AIlFeCQhcTYwfdnaek3gYTcS9s8pRmm9Y+KTBFBCxBPwI1et56Ya2ETe39AA0XOxDK1gduYWNttWA8kEsvu6ogwgiSCIg/DbriDjXHnzWWpactUpqHB1VjpcFZWSsbMpJmccZKoVkSZSIE3O2kwWAjaQfPGSl7zRTWwwVRMjUYifrPjsJ7fniVSIJgmLC7mQTH3P64FNbkud7yWHS3Wqes/0x3T0ifdtZhCmTM3AB6iN+mNCQgZllgKFuBG56WF2F+mNvxeRZoOqPs2gX+8NziHLsBAIAF73B2I30LHcT1xExI94kdeYkXt3qjvgGNchmC6tJJg9R5dOUfzxqiwCMAGGnMEGdjrph5Xy2+IOIeFVQZuCYG0dLDYnp54kr1YWsNclTRfTB5QSySDte+3bzxEuRpj+GXh90ZxR/qmmj48R9Xyc14P6whbC9z0xUF4Czq6kJlaBzFGstDxOamqD6wjwjFMsYgKYETOLXmfCcfWFdIueaN7Xg3B7HGtdBLBRcFjy7i8iW6kTbFGYlqcJyusPSDndKoAZ/GRgeWoKhlhax3B9cE5TIU0ygyoolqA1AiswECRUE9SBPry3xJma+ssJqgHZQbSLRKBom/XfYTfGZCqhqglUMlhK3htySQxF57DfptgEA5fI0KTA0KdClUNj4dKan7Q1n4b+dsT18yy2Y13vBhAom8Qe1vQ+c4I43xullhGlRcDcKonuf6DriLheaq1Cz1QqUxtY8x9SbgW6Ylyp0SppukGZVPDQu5YWltTao6+nyxXMx7TOivVIXQTyKReItJHf3vQftDBntFmjUbwQDpEGp0n7qT0B3J6AE/ZxUsxmBUqGoxilSmDtJFyxHTofLk3CnDRZacv7UqSiVKZV2kkAg6QN2aYgDY+fqCdjP5WoZD6W85W8ajvyzpucVKWAJI+tqxym2lfsU/K0s3YSDIAxFSQHrKaZJPVJLSf/AOjAuRfkUC04BlszHAEY6wFJ6MOVv40wqzPA6iklajiTMVRrX+JSCPicLMlmKkl1ZgzkBVBNhPKCNiWIJPQhWI9/FzzWZajRXUdVUwomBzHcm3uqJJMbDGc8UJ/ErNIZZw+Flby7V0aTSEdGomdupBhpnyOGlKs4Vgw1yZLQVbTuQdRg/H5YBX2ooxTeoseK2lDpIYrqKqxCgnmAkDzHfFjSsjgq031Ag3FoDCRvExjBdm9m7xyru4o0ln1/Gr7+Yuy+ep1RqpOGCQL6RAnfSSOtrFZ87TOssSTcxsZmD3gTbeGQjzwMvs9l5DUW0EfcNvQqf8sTDL11YltNVdOkC4YbQRf42IPntGynJOpLzX7+TOUYVcX5M39y4gghSIBAncEHz2VpgbYmqZoGdYnpJlStubmHMLdwPXHCUiQBzamN5ED0MiGnuwO2+2JauTbTM6+srJg9QFmR5lW36b41MjQ7o92JADwpPXkcCGtsbxjutDStamp7BwIPmGPLvtscCUVmRqEE84jURHeVG8xzLPnidazL7xItBViCC0bAHl7e6w9LjABr9F0f+nV/if8AxYzEJrr/ANBf/HV/lTxmACCr7bKyR4LwCPfqaWI9UBvPQdPlgZ/bphpRKVML1mW6zbVF/UG+Cs97JLVFqyK9ri42va3rifhvA6FBdLOruDOoIJ2Ej3j1BPxxy/8AZkvselDL2KG7i357Bee9scuk/XO5E8qADyjpiD2mpitk1roTC6KnM32dzOoxI38iDF74jzPsZRLVH8Sr9Y0wAsAs3TlJ3OG1HIpRprlELMrI93IJAJ/ZA6nG0HP/AGObKsKj7jd3z6V+RFkgBXpZsFFSrSUVQJgsZRhIWJkCCTJvbea1xXL5TK1qlOlSzrVaUltNRVAEA6tSqWCwRcjrh3lS6ZWoDpL0W1Xf7Lcrx4TgzrWwJJ6YlzudySvlsxWSoauYQUyFMJFqbioCYga4Ivt5Y0OYW+yWa1PUy7Uygr0hWpguXZiLTqJ3K+QjRh5lSWRXMgqfDbvY2Mx3Bv5jCOr7deC4NHJ0KVJKgpNUENYMSyrpCxbURuLziw53Ks1StS1aUqpAZSZVm90j0OkyPu4xye7NS8i1umh9TyysoktAHQkfOIxMmVXVqgz/AHjF/KYx5rSzlXXVVncFSgjUbHSwI374tD+8l/tj8GU43ILCKFEWimPl0Hn5Yxs9QBCeJTk2UahJIKiAB2Lr/EO+KPw0AZ6sP+64/wDVB/8ArEdIy9Gp2dj81yr/AJpgA9HAgYWcYnw68BYNGZ5dUpUVhv0AJO0A+uGVU4TcUAJ90kmnVUEHYFdZmB10AeuIkaYuLXc/pYFl25RpMQJDLMG4AJ0SpuL27m3WLMcxIpsFiAdAEknYyjbdbrG+OKSwBZR6wbgEyZVW2sIP88EplHqAAKx1COZSRaerhh0HU772GKMyCm4sW3BEkwCYP7SoZk7bWx0GJ87qQTqjVMyNYMCAdmtPxx2oSmQGqKIkFdRAJm4hCyyNo9dsMKGV5A1NGYEEiFKne+omb7X039AcIcouO7RX/bHhNTMUkqKoamwipe4IuCIPcd8KsvxbOUkFOnVVwoAVCgMAC3ujUficej5ev4XLVFKkjbKSoYmQOhhiZGw3Ix3keI0GkUdBIudKx1jsP9Edxjnnhk5alKjD2e9p0UzI8Rz9SBVyGpRfWraCD3C1Lz8cTZxaOkLVRqQHR1DpbaWGoWN/eEnecMvafjLoCqqSdOpSG0zBgidJ2JWf2ST0jFV4Rxz6SrAqQysVKszN0LoehIamWtuSkdQcdCWxsgzMcEp1Zem4dWESHEmSNQkWghYtcBjEC2Fmd4JU0xeGbU9jqa8hUCg3hRG0aU35sL6yMXdaYWjV2VqciWmUDNNwSrUyAT9k2nDXI8bzKlGVkq0qgBXxBDLfSyFktKVOUkgnmB74Nxhfs1w0moajrpFOyiIAawMeSgADpAU98J/aHiRzBcASjP4FECxaf1zT0WLd/fHSC6PtgqkLmcvURpKyAHUEja0NeCPd7DrjWXy2SzWlsu6hhTYJoMFA5knw2FpM3K98K+o6KhRzFN821UnlywIQBQEDhSVIM7IqExH9mMWLP54JTqFAxbSKdJSCDp3ZzNgXe09BM7HEeW9hmphESorpqly0hmvqMi4MlaSn9lW+8cde0HiUqDko2qodMC8AiCCwNjoApagb6p6HFCFNOvVRAtNy1R3WhRJuC0hqtWD06jsNS9Bi20uJaGK3dTUFNST90FqrExbTpcn0XvhVwbh4p0vEYaqtMBUbqarjmI8oYLGwhxiJkbxlo0yHbS6KSYgakDsY3LNTdJj3aZve6AstDilJl1E6RIB12ux0qO1yRHrgpEBB8NtMm5WNxbzn0M4pPFc5pVAoA8MtUIJEM6rGXRTN11tqk/djfHXAMsaa0aYJJpUdbwTLVa/mLMQurvdVwAXbMAMTrQQBIYEhx5AgT8QR6YHqZVmBNMyGGzAo4EzuR3+8vxvgThebYo7uWZdelIGqy8uoQJIJBbE9WsrfqyhqIeUN9lvQwR8InABGcnFvAcxaQtOD5jnFvgMZjQrZk3MgncAiB5DlP5nGYewjOG8Qywqmjpq0KuguBXWJXqwuQRvM9j2w6yvhVVlCHWSJBJBI3vscVSvw8Z/Omu6umWp0vDVmBps7SSWUNDACdyOgxbcmiqgVCSoFpbVb17YcpybtsShFKkifMe6J+9T/APmvfC/iJf6ZTgcoomT6sbetgfhg2q1183X8L9x2xzmz9b+4v5tiCkVWnw2oc3mAUJp1KbDxIGmTDKPc5iDN+bf5Kq30ccNJen46UakU9JenGuI5iNUXuDN/w9ApA4qXs/SCvm6L0tYhuQqPrQpMAOxhzcCTABO+8MRXaPF3QGnkKdFVWmtYkIz1AxCowBeZYM8C22Lm7VHytCrUDLVCr4gYQSRvK+dz8RimZPhmdqmuaKPldJBSmimmrc2mNcjVpF5JM9MX7hOXqDLJTzFQ1aj7sFkA9BKrcC1zGIyx1RaKi6ZVvaDL6K/ij3a4U/vqCr/A2PxOH1RSWWATd9hP3O2J+LcHJoEAEeEwZSWAmBBHWBp/LbE/0imkOa1GnKgTUeTcztqA3w4N6VfEem2V2hlnHEqjFSKfjO2o2EHwoPoQrQf2TjVPhlZ6ShELFdIsVtOXi8n7wX5jDzNcTycSK9IILDSAw2gib9JG3cYzL+0eWqNNKu5G5Wmkz/FTme98VqGsdq7+v4LFm2gThZnAYQh9MPEX5tSsgQ+rMDe0gYAz3HKZafCzUA+aLYWsXAIMdfjiB+OCPE+iO0QwD1uXUpBFhqSx6jqDiXbKx6YtNt+i+5ZsrwvYhyFMEBRp5dwOWI364HXi1BAzJTPI0MW3WNOoyZMAQfPTG4xD7DZ5qmX0MIamxESCdJukwBcC0+U9cB8XpGlmp+zWH/uJj4kkgedXyxRidPx1gS4pU0a5eBzEoYrpq6kAhwY2mxwH+ka1Q1KTVCz7odgxA1KCFjlqIdvNRgZ1KnluQQU6y9McouebXRlPN0Y4ErwulkNk06T/ANtjqpNPdWmmT1OnthgLwpdWpAsW/WUTMNIF1nbVEi3KrAncY3wnipV1cbPdgBA1ADWAOgZSHA3vT7YI4wvMKtO2rnWOhmKiR1Ae4XaGcnCeqPrDp2q/W0+sOssw7TOqT3amo2wAX7i+X8SlqABK8wnZhEMpPZlJGPOLUK7VhUilZajXm7FqTxEaw6hyTbmYbb372Xz3iUgO23odvkQV/dGKjx7h60qz02tScEHypud/IJUg9yT5YEM3nYqFqigqEBVxH7AYqsXIECIv9UOuoYY5Th5bxUkF9RcL0Z9ENpM2WqoJjyJtua97P5pkOioYem3g1Z8j9U9rkSRab6qpO2LHw2jUVlCK00yFEAnkJJTYR9WylCBcqtMfawALeMNUeh4ikO66dYYC+nSQbbHUFN9taE3BGFPD8wi5lC6hqNYaqXKAVbepTsJ1X1DrIA+0cXyvwlhVLQi06gGpHYCC06l87ki33yfsqMJx7CKVdTWcqXFRNCQyMp94Ox0yevckntABZBwxwJo12AIkaocEdLtzR6HAhr5inqFSkHAE6qWokjvob4yAxO1rgYZZUijTCTYTd2ExBYwEBsL2tAxy2eUssttcEJpHQNLObrcG17Ymh2AZHO5fMaTSdW0tqgGCrXkshgg3O43viHKcC8N3dXLMUCKG3UABd+psTJG7HviL2k9naBc1Cgvc6dwfvY3kqxRVVqzKT7jtDK0gsJ1bWHQicDvkCKd7S8AzLvSRqTeGWmo63UD7RtcC7sAfvAYO4dD5iozDkoIdSg21E6yvnDLA8qi+WLVR4hVpFVrLTZryFLCVBgsoMz0OmbfiXDMjKWFNWPUEAmLHpM2ggdbbYdiE3hRTp0zEhQYAUX7KCuneeoOMbJswINMkWgMJj08SV+TdcMaufImN5iy9TdTJYWItPfAtXiJn7QFyZIEAiJsAeVrG8je+ADjwq33fw/pWxmOf0k4sabSPMn8ZxmACClksuBAqVG5dMADv3Ijfr2GLDljyCQQduaJ+Om2JSANremOSMJiI6h5qf97/APLeX9P5HmrWHjETchQPz/nvjbnnT94/hHfz88IM/wAXrfSGo03p0xbmI5rj9rlOAZZEZubShkbaiAG+Ikgeows4nxujSK+LWVWHvLTUufQkA6B/ej4YTVOG1azHxatVgqkwSyA/A/VkH02xIOEoigwBygzsdV4GtLWFto+eACWp7V0iCaOXqVdY3qNyemlNcenzxDU41nXWAq0gRy+Es29ZLfEAYIq0VKiB2i2pR3YtTuCYwbQ4fLBqsb8oJDTvsYDKJ6YKAUUOENp8bMVHeBq5iXIG9pAbbphRkuH/AEvMRACLcn7q/Lcx/qMNfarOtVqDLoDAIkR7xtG4kRhxw3hQWm1BHAaPrWAkyynSN+m/oPPHdjisGPW/ifDuXU5JyeaehfCuPf3EHEOHU8zlT9FWk5HLTvyrEBj21RsT5d8UnM+yWapyTRZgCOZIaZ7Ac34Y9KTN0MoKVBiVLwiSCdUACSVBA6C8dBgylxmgxKrVp6hupYBh6qbjHBkxJu1Z6mDtmTFHSqa6Hkn6SzeWt4lanBiGmAe0NInDTK8frOsvTo1TOw5Hiw1alMC5PTocek11VjzAMBcAib974rnEvZvK1CCKYQgkzT5SSe8YwlCaXuyOn+Xin/6Y/T9X1AvZf2mppmVRkqU/EOg6jqWSYA1f3hF+5xbvajLeJRgH6wcyR71t9PWYv6xijt7E1VANLMTAN3BtuQRBub7nyPSMW9OJMaamrIqBRq0BYDfaKs5gjpt1xpjc+EzlzrFs8b8hccnUfSSrIxUMIX3WUhh6BTqUDch2747rcJtBAUQ1ma4VzOkKt4RtuxPxweMyzkaQJmTJdoOw90aYn8sdItYiPcUf3EUfLUe53xqc4DQ4UAAOYwXtpBClgACrMBsBE7GSI7d5imgknSskmGcCCfswgNoE7m4+OFXEeN5SnqWrm6RM3WmGqkH0loiT0/LCfNf8R8pTaaVOu5FjAVEmNrny7d8Aizr4agqqCLg6abSRIW7WkzcmemOc3XR4NSkGgWLqi+oGtyb+nXfHnua/4iMQRSytFJ/6pZ5AvfbqMcf8658DU6rTSAZSkAIJtzc0XO298D2HR6PQqCQAhVm7Cnt0Mqv3dsY2ebojGL3NWO2wS4+GFXsVnXzKFqjVHGuRqMiNJj90naMM6/gU2KvR1tvK0ZFx8b4VhRJ9KOkkkUrQDpCCdgNT3Mnsp2FsKc3xNUDGq1QgDUSwcKYuRqcqs22XDanxiktlpVAOwpEY1X41TKkGlVINiDSMHuCMFjoA4b4j1fDA8MCmlRriV1khV5FW5CGbnYYJrUcqdS1KhOgQzaiAt9mqLEElhCs0nGfpinJ+qq33+rN7Rfvg5crT0oAihUIZBEBTFiF2BvgsFa4AmU4XpWcrm3C9iVqp+N//AGxBxLJVailMxl6OZSQfq2NNrbGGtP72Dsy1EVA76BUGzEAH+LE651ZB1LB2uMRpXLY39vJ/Gk/FfdU/mKamYoBNFdMzT0yVapT16ZkAh1DCwMAnpviThNWFlayVkG5XePNZgGTPztezk5uf8sJs5wqjWJYDQ9xrQ6WHkSN/Qzg3QXilycfmvTj82d5+gBzKAQZ2i4Nyg9bsPOfLAOnSYJPRgxiI2DEdfusJ7G+GeRoOqGnUbWNg2x/DYi1x+GOMzRqNaASNjAiYvN50sLRi0znapis1ItrrrHQSQPKdN8ZhglCrA95bbCLeUz0xmHaAZV6blTpYBuhIkfIEfnhJmaebDfrqbLe2kqfKDJ6xhvTz2o6QUJG4BMjvYjA9Z4libKJn/XlhMVJneTnVTDkFgjTt+z8cKIU5muCe3KCCTYW0MI+Iw34S2ohvvLPwJtb4YgSgr1a2pQefrgGcBtLLJiRddWi2yjQeXYbfljHqMAik6QzQgEo3ySQRftGDPoA3BIFpUkFT/EDHwwNnc4iPKAtUIAUD3rdAPsr1PX5YpVzEwzKcPh9VmYGxIAgebKIY229JxxxnjFHKoxdgzRBnr21QPWFA+G+F/FePVKdIIiL4pWQqMNrCVnYSfeuO04pZ1NUlorV/nTpd4n3m7k/PrgAvXCuK0q2htIp1LlKVSA0WEoZ5RHTz6b449l8nUoZjMeI2oVSHDGxmWBBB2tEHa1sVKjS0sCNVSq+xF2Y/sTsB982HTFuyudNGmPpTgtI9yZQdFLTLnv8AjhqTSa6hSIfaHL1M2qvRpuKmXq2FQadcRJUncSBfyxA3s02ar161ekKSVKWjTKs08vNawjTh8+Ydkmk6ns0SJvOofYjv+Awhz2arr+tzGgeQEH0IKk+sY1XaGlpSI9mm7O+G+ydemac5ohKcwqAjX059TEG1tsOPBqL2f1sf6Yr3CeIKtUMKj1WIIvJW46nRI+Zxa8lVLrqYQZ6bfCcYzbk7ZcdhPW9r6QlHp1aZBIusj1lCYE4O4VV5DUUI2u6Fl6fnBwn4xwFmc6ag0xcHcfHqMB5ZGokU6eZJbfQYj0gz8hGOLHlyXU18z0J4MLhqxy35qnt8h3nM3mWJAqaR+yAPx3xTfa/OiiqrUqOalTaSW0jYuQT8vP0xZMr7QCB4yGnP2o5fj93AftD7G0M6fGWoQ5AAdTqUgbW2+WOpb7WcPApXDPZZGB0ly4Ikk/GREEd73x1mPZSqqstMyOy79DuokSABtt8cMxwHOZWAyCrTAgPSkMB5qDP54IyXFSIEn3hytt53scccs2XHKpK0baIz3jsL+D8JqKGNRYQILHQTUJuSZ2/C2ntfXEckK9daLNFGmvjZhugF4XfqJ/Dth6nEUOuYYC2kGTva25k7GeuN1Mq1GiwQKz1WJrCbjVsgIP2VgX6YjHO5vJLl9TRwdLGuLIv+HPGGr5mvKhaYCmksRpA1CBHvGCJ7ThzxZ2USoqMdQHINR2O5Zj622mMKfYKg1PNMgbk8NuQCQCConV0P54Z8e00xuNOrdlXeCY5hHyx3RkpK0c+SDg6YuGaqz7mZ/wDGn9cbOaq/czP/AI0/rgX6Ynen/DT/AKY19OXvT/hp/wBMWQE/SKn3Mz/AgxY356NMvb3CdUAi15uIPpipNnV70/4af+HFoylTXlVYQeXpAFjHQR07YQyGvNiAYjlA1GBJgHS9/ljm5JkX30EEId595DHwxFlzqKizBekobTP3QRifN3MAQv2bSO0gq4OAAZDpZbDe3u3jtpZfyw7pm7jzB2jcd+twcLM7AhRrtIM6o+cNOD6DyQb3UdbW8u9zfywgJ5xMjYgnGK0YQwvUcZgbxfXGYBhIbyE98Q1sjSYkskzuJMH1Ewcdg43OLIOEoEMCjECANMCIHbqMRnKMrsywQxJIJg/C2CVx3JwWIWcVFaFCAX3i4XzjcnCjMpUpDTTQ6nHNVqCw9R9o9k26sTi06sQV83GqAIUc0/kBgsBJkcktKT+sqtdix/8Aao3QdgPgBgHMZYOW8KIglnIAQnvFuQeZg4fDPUqg0sBB3Fvyscc1sll6ihT7oM6ZME9JGzAdjbAAko5qlQpzSJeo45qh95rdDsiD/bvhbUck6nJnZQAZJ+6i7/z623Nmp+zisSTVYg+m/f4RYdMCP7N1NTaSt5AcmSB0UAAaR3i574YCelxZssQQeY2Wktx6W99+loVfPF/4LkhXoCrmafhTukyBHUdvhip8L4KuWqBqmqpWYgeJpOlR2QCwjFu4vxWmEWmhgAdbSfjviMrcYNpWCas5/QFL7NafIkfKxFvXBFLhxpzzBhb/AF2xX2Y+WIvprrsxHxxwLtzW0om3s0+DGfG6YC8waOpUT88Vmj4KtqRHZvTDenx5h70N+BwXluLU2/ZPY4G4ZZWml4o6MWV4otU35kdDLGrSbUgWdgw/PFaqcGzquTQVKV91ax9VNj8Ri6BXMw4jpAwLVWp9ouBFzKj8geuOxY9lucyyU3UUD5Fs6ifXrRqeaSp/GxPyxDm8nl8xy1E0sep5W+DDf54N+nsSFBX15iT8gBgymFcGVMftDf4Y0rqZ3zKlkfYj6M7VaTmppUmlTqbB/skt2xUsxms9lnLVFYTM6xqRpMySPPHqL5QrTbwn0uu2oSvQ+72jtGOa2cAU+Ko09WiRHmNxhNJ7FKTRR/8AhpnKlTOOXCwabGVED3l/DD7i45DpknxNgSDHNB5Qd+22DuBcPy4zPi0AnMhBKtbcdBbpiTiPBlrsXll6RzDbrAYfPAko7Ic5anZUy7dn/if/AA40Hbs/8Tf4cWD/AJXX75+b/wCLGj7MD/qH5t/iwyCvl27VP4m/w4snCZbKxcHmFyZ3nexxx/yvb9Yfm39cGZPJeFTKSTMnqd/U4AFuUO9yHGw1NB7jmHbGZuqrBVTSYvYpubxBjbuMRC19j0u6iPxg4lpVOViRqnY6lMekgYBklMMFdoh5vy7g+QbfzxPlGlUJ6EjmkET2m/bEFfmMCxZeaymfWDvjrKGEIsIIPMCB+ZwgGc45xrVjROEB3OMxzjMMArEgxmMxQhZxWpqhZqLEHUn5YEGbdZC1x5CopEfHGYzAgCjnqgKgqr8typFz5DBP0pNWlkIPpPSdxjMZgEcDwH6iT0m/yONfo1TOkx/ryxmMwMZGeHVAbOSO1v5jGmasoG/n/q+MxmEBscScEAqfz+cYE4zxmhTdaeYWWIkQNUdPUYzGYaA7Gfy1VdKVQvb7JHzxL+jwUI1aze5i/aYxmMwS3VMFFcRcnBqhnZSNryD6dRgUUnDaYJPob+d8ZjMc8uzYp8q8C1OUeY94LV0q06tU2F5iBNsNGzd4vYTtjMZioQUFpQXe5BVqI4Eg81uo/wBsS0swoETZd98bxmLsVHTVVJAm5Ex5YBztNKiaS0KTBg7+WMxmAKIuC8KpUKpKESViCbgDsPObk4B9pcu7VpWsqDSLEj53xmMxSEKPoFbpmE+a/wCLE1PPVafIWptp6s0edomcZjMMR23GKsf2H/kb/DgjJ5x30k6RDQdLFgdt7Y1jMIZpg3PEdz7y/HHVEqwgvET9oGfK4xmMwwMXKK+tiovcSBv5aTfG+Hi7gdR1BH4G2MxmJAYUDIBmbdMdzjMZhCNa8ZjMZgKP/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648200" y="2057400"/>
            <a:ext cx="2991203" cy="369332"/>
          </a:xfrm>
          <a:prstGeom prst="rect">
            <a:avLst/>
          </a:prstGeom>
          <a:noFill/>
        </p:spPr>
        <p:txBody>
          <a:bodyPr wrap="none" rtlCol="0">
            <a:spAutoFit/>
          </a:bodyPr>
          <a:lstStyle/>
          <a:p>
            <a:r>
              <a:rPr lang="zh-CN" altLang="en-US" dirty="0" smtClean="0"/>
              <a:t>临近店家的</a:t>
            </a:r>
            <a:r>
              <a:rPr lang="en-US" altLang="zh-CN" dirty="0" smtClean="0"/>
              <a:t>coupon machines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10" y="1524000"/>
            <a:ext cx="355947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267200"/>
            <a:ext cx="33337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638800" y="4648200"/>
            <a:ext cx="2879314" cy="369332"/>
          </a:xfrm>
          <a:prstGeom prst="rect">
            <a:avLst/>
          </a:prstGeom>
          <a:noFill/>
        </p:spPr>
        <p:txBody>
          <a:bodyPr wrap="none" rtlCol="0">
            <a:spAutoFit/>
          </a:bodyPr>
          <a:lstStyle/>
          <a:p>
            <a:r>
              <a:rPr lang="zh-CN" altLang="en-US" dirty="0"/>
              <a:t>电</a:t>
            </a:r>
            <a:r>
              <a:rPr lang="zh-CN" altLang="en-US" dirty="0" smtClean="0"/>
              <a:t>梯旁的</a:t>
            </a:r>
            <a:r>
              <a:rPr lang="en-US" altLang="zh-CN" dirty="0"/>
              <a:t>Q</a:t>
            </a:r>
            <a:r>
              <a:rPr lang="zh-CN" altLang="en-US" dirty="0"/>
              <a:t>卡和分众互动屏</a:t>
            </a:r>
            <a:endParaRPr lang="en-US" altLang="zh-CN" dirty="0" smtClean="0"/>
          </a:p>
        </p:txBody>
      </p:sp>
    </p:spTree>
    <p:extLst>
      <p:ext uri="{BB962C8B-B14F-4D97-AF65-F5344CB8AC3E}">
        <p14:creationId xmlns:p14="http://schemas.microsoft.com/office/powerpoint/2010/main" val="1336895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优惠券分</a:t>
            </a:r>
            <a:r>
              <a:rPr lang="zh-CN" altLang="en-US" dirty="0" smtClean="0"/>
              <a:t>发的变迁</a:t>
            </a:r>
            <a:r>
              <a:rPr lang="en-US" altLang="zh-CN" dirty="0" smtClean="0"/>
              <a:t>(3)</a:t>
            </a:r>
            <a:endParaRPr lang="en-US" dirty="0"/>
          </a:p>
        </p:txBody>
      </p:sp>
      <p:sp>
        <p:nvSpPr>
          <p:cNvPr id="4" name="AutoShape 2" descr="data:image/jpeg;base64,/9j/4AAQSkZJRgABAQAAAQABAAD/2wCEAAkGBxQTEhUUExQVFhUXGBoaGBgYGRweHBofHxwdGRoaHBobHiggHBwlHBoeIjEhJSkrLi8uHB8zODMsNygtLisBCgoKDg0OGxAQGy0kICQsLCwsLCwsLCwsLCwsLCwsLC8wLCwwLC8sLCwsLCwsLCwsLCwsLCwsLCwsLCwsLCwsLP/AABEIALgBEgMBIgACEQEDEQH/xAAbAAACAgMBAAAAAAAAAAAAAAAEBQMGAAECB//EAEQQAAIBAgQEAwQGBwYGAwEAAAECEQMhAAQSMQUiQVETYXEGMoGRFCNCUqGxFTNigpLB0UNy0uHw8QcWU2OTorKzwnP/xAAZAQADAQEBAAAAAAAAAAAAAAAAAQIDBAX/xAAxEQACAgECAwUIAgIDAAAAAAAAAQIRAxIhMUFRBGFxgZETIjKhscHR8BThBUIjJDP/2gAMAwEAAhEDEQA/ALSiMdmBxKtRhcp8sNNAn4YrfEuKTW5CdNKxA+03WT0AxTENK+b1LpBKE2nfFef2dbUStVWJudW5wxy3GC3vIhA3YbDyHc4bZSmtQToKj88RKClxGm0U/McCzQaUAjyOHXCWqUxFR3Z+iD8z5YN4lWalSL0Rq5tOrovoOuE+Q4kVLCrYm+vv/Q4uUtSUXyIUEnaLLlssSdVVxPRegxxxDjdCiQCCSfK3zxXqdQliVcntO/phxlChGqukAfeiPXCsqg3L8YJE6dI6DvgPiOfLiGsP2cSrmMvV92p87YmbhwaNMH0OFY6Fy0aDAagfXAHEeGUpGkthxU4Xf3oHpiGpw5h7pBxMoJlKTRXi1SgJp1rfdYY1S9oXYjVTDk25TB+WGdWhBhhft1wTlMpTog1HVV7WvitWS1dNeAqhW134hVGmIBiCeh6YQcYqVZINNivdca4hxg1CQBCf67YHocSI2dh5G/4HDEL2zQTZnnsRibK5jxGCqJY/DDmkzVd6aOOpiDhlluGLT1eEoDkWnYYQCbPDwFhF1VjtPTzJxTMxwPNM5qVBrY+f5Yv36MrI0swLEksQf5Y3RYhtOoVJ8vzOOPtOSeN2pJdzTbfo/saw0viimcI9nKtWoAylV6k49EymSCKFUQowZSpwBgXjnFaWVpeJVMLIH+hjrjdbmbq9gfNU0JiU1djGAK3Cabe9Tpt6WxR/aiqK+a8Wi1igABthYcxWWOdvQMZwnNFrE2X7M+zVBt0dfS+FeY9kknkrR5MMI2zVelpZKtQiQdJMz5YiT2kzBZmY7mYIt6YmORTVxKnhlB7jCv7J5ge7pceRwDmeDV03pN8pwVl/a1tvCB8wSMOcj7YJbUKikmI3v5YWt3TXzI0PkUyrlyDzIR6jEL0UI90Y9jOXZgDCMCNmW+BTwCjU9+ioPljWibPI/wBG0z0xE3CUvvj0LN8FyXiGmrsrjcC8YHf2LkTTqyL7jCTT4FyjOPxJo8/fg46MfjgepwojYg4vNf2RzK3AVvQ4VZng1dPept8BP5YZFlW/Rz+WMw98BvuN/CcZgHZ7nxPNrTUAsFZ7Akx6m+Kjnly0hGzASnuyg+8f2nG+Eftpn/FzbawfCRVCeYmSf3u/pgLLUEdgq0wA3W5gAXOKlUVqf9Ga6HoeQGWC62q09CbBWED17nG+HcX+mVNCB1oD7URr8h2GKivAgrqFVXTdptNptO9sP8vxLwxTZNI5lDKTBAmDA74859vUpxjj31PrwNljpNvkW/O0dOWqqoA0cwFul+mKrWpUqxDqjGReCAp9cXYrJdYs6Rtbtv8AHHn3C6T0hpE6aZKyBLNc8oH8zjtm3yM0P+H5VKdMlFUEfEgHzOOqtEM3MJPc4Go53TAIAZt1Am3n/XDPIljzMw0iYgb+XoMClyZWm7YK1AEe6Pl0xweHndSVP7NsC5vNuzFlLKuyj+fxwLnM0yiNTSN79e2KJHdJaq/2o2+3HxxJ9LYXZVYRMqcVDK0dUs5JAubn4AYcZCmTvbq3Ydl+WAYeOIZfXqKsrd9JP446zOWpV9qgPlP8scfoh6jEltC9I3wzp5OmogLPmdzg3DYrec9mj9mD/rywDQ4C2qGmPO+Lf9Bn3ZX0OIMxQqEFVcnz/wA8G4thU+Zp5ddAI1fgP88BVuO/ZSVXq32j6Ye5HgaJdhqbuRhguWTbSvyGNcThHeSsyyKUtouip5cAyVYnuZgnE9HjKUwZUs3cLH44sZqIpIKx5xY/HEGacBSwTX5LE4uWSEuK/fQmOOUeDF2X9o6J3lT5jFT/AOIPDq+dNMUGQ01vBaCTh1R4lJb6QiUlBIBIIJ7EAi+DOH5ii666ZUqW03ESR0E7/DGEq5G8X1PKqvBM1SHNRaB92/4jABV6kqxNONgwIM+uPbnpg7rpPdbf74V5ynUUExTqjfSyANHrjLJsvxubY5K+PqeZ5bhcKC1Rm7XNvTE9PhoqNp1kFRJmDGLrlqmXqsaZy7qw30iw+OOKvspky066tMneZH4441Gbb95fvcz0HkiopaH9dilUuDuklGBE9cc083Vo1kd6IcKeu3rPfFyzHscsTls3+68EfMXwt/5fzxYU2QFTtUBkDzPXFacyd0pd5DlgcWrce4snAva1MwwQU2DeVwPU9MWGrIFt8CcH4OmXWABqPvNG5wfjujdb8TzXV7FT4rwd6ktypU6VACG/DfEy0K/hrS8RTA5qmxPlHT1wLxbiDtWhHIBbofsrv8zbA541VDNcFQLyOpv+AxPs1dm/8rI4qLppcNv304HfDxmV8ekWYm5pObi3TE3DOK1KlNV0HxgYeRAEdTiLIcZZ2ANNbi5EjfB3Da6s0LrW5G8gx1vhKDXBjn2mM7uCvbhtyr58a6kj55ASDpkGDjMRvkkkywJ6nSL4zD94zvH0ZxnuHoKzPaSiC8EBQOnY4iBa4pqqqggQL+mLLlMjQeXQMQbX1AfAHHGeXL0YDqJIsO+PMz/4/LlyOTkq5cfDga48+KMUtNsrlRJC6yWdl90MBfbp5Y1kKLhzNMBF+7LHD9OKZcXWlJ76P5xjk+19NNvDHx/2wo/4t85+i/s1/npKlAslOqD4T7Ta4M3G0dDbrgKjlFFSqNO7T8xOO8hxDx8uKimbzy2nSbi/S2JczXFOpLTDARAnax/MY9ZrY88zKcLRL6drgYlOSHSVEkwNr4H/AEqOiVD+7/XEb8TqHai3qzADEypblJtBDZP9r5gYhfIJ9rSfhGBKmdrdqa+rE/liKt4m7VE+Ck/niNfRP98R2Hfo2jERaZ3xB+h1KVFWo0kEjbf5Y4p1VvctHWIjywVw+uNRI6YtbokTcDyjJBWtU0weRlkYctximlmB9QP5b4Fy+ZCVKibCZFuhvghay7yp9cLUlzKpdCbKcVo1NqinyBFj6b4MdlAJ7dsI+I8OSt9in6g3wsbI16P6qqxAvpY6h+N8aKVkNB/EuOkWQFR3IufQdMIq2aadRYr8eY/0wSeJdK9Mqb8y3n+n44HzfCVqAtReeveJ6f7YBUcr7UukAwy9jucOMtxaiwDPNAnYExOKucm1JwiU2eqR77DlHphjQ4RTpMHzTmpVOyC5+AGwwAWSsCd1FRCNxExhM3CaRalpLotGQqJAAJ6kETPmMKOKe0DiNWqmoMJQQSzHpqI/IW88H8K4jXKg16aqZ5FnU0eZ7+kgd8AHeWp5k1ioYJTEx/aavNmJkH9mBhnn2CUiS4B2JUSAf7s4hy9dXJ0OpMwb7dwGGMz3CcvVnxFZS8A8xGuNpgwfXAMW0cxVVRUCCtTIkVKPUeaH+WCPpiZhSFcSItHMPVTcYircArGqjBlAUgFlZlGgdFpiyt5g4JThZrn6+koiQGBIqWMK2tT1F+mEADV4NpBOoHzVb/ngFaeZFQijVYr2Yn8sXEZRQABNvPf174GzHDFazKDO7LykfLfEuEXyLWSS2TFnD62bVh4tRNPW22CXztYVShRWECGkgEHAWb9mlYTTcz0V+vxwTkclVqUjQzCMhEaXVtx0gjYj8sJw6N/viUsnVJ+X4DW4ZSP9moIS8HuZie2FVThNNtQCSCZJV97dvwwVxxdVBqcVCKp0FqfvKu2v4RivUGq5etRpVmStQTmFcKabUwosKnRp7YtGTGdDhaobCopNrgEDG8ugoRcGxAm15knrucLPaXjVek1DNDUuWFSHW0FGsHJnfy6YkocVann61GtULU2prVy9gSQbFQY5jJtjPIpv4Gl4q/uhquYJVq5rUYq5eJMX/wAsZh0OGZk310RPQ0gY8pnGYj/n6x9H+R7Fn9mQ3gIzkkkSCZmD0OoAg+UYE9r6f6sgE+8LFh27YcZGkUporOajAAM5ABY9TAsPTCf2hpO8hC1mB99lEFT90E79MdJJXhlXifDt33/EnGqHAqkD3FH90fzIxMvBWN2KfJmPzqOPywDW4otPlfQCPvvH4En8sIRdPZvK6aTU2YPc9tiNrYnz9eKNKpqHKwUlfdvyne8ahhH7E8UFSo6jTBWRpBixj3tIHXFjzKaqNdTLFCTdYFgKigdwNpwchiWpm53bvAvBxxXzXJyqdNgTeT127Yjpe0dJtOkrpZkUGDu+3S2Ja3FSIJiOewBmUIDC5+WEBzQDsCCp3BFvhf4YlzFCqSpAjoTP5jC+p7VRS8VQxWJiAIGoKe+2sH4Y4f2hZcy9Blm0hid/eOwA6L+WEMZDI1DExsALn54JyeRZCZIM9sIeP+0NajTqMgSabgGQTymDO/r8sQn2jrmYYe4WWAL6HBYfvU2U/DAA+47w/no1NRWZQx8xP443S4Y9oqSOxwdxKmauUaN4Dr8Ob8pwuyMlQwViCB89+hxhk7Ljm22t+5tfQpTa4B65Ihb3N8LqlGrNkt31YkzNciIZpI27HGxmGmxv1G8YfsMfQNbAcxSqfaQx5GcB0shrJ0Fkb0jzw8bM1bHQW6kgf6vibL5g7lIMdbfngeFcm15saydUVWtx2vRreG6NWAIJZR7tpI3A2vGO0qLXR2ybha7HatOq9x5xHTD+plKTBwyRrnVFSJO07+gxDkeHIlTUGa8yCZBmBe09B16Y1xppe87FlcG1oVfkotfhlXLudQd67Dmqvamo8jtbsLeuJ1NaooRXLTu0QX6ACL6fli9OiqGB9wG6ESpDfCRcHAuWp0zOgBHMkkbW6Tuo9MWQVSnkTRbn1KQYWmh5nO/O4sq/sL8Th2nF/AGmsA7sZFNLlQe84DzvDqzGaulaS3DA8gG8kjfvFvXFcbi6s7fRQfCAIfMORBO0oCLn8MAHomWzlNyFp1ArRJpneO8bi/XB2XdtnWPMGQcUrhGWLKBSpsuvmLMed7xqLG4t9oi2wAxbuH5Y00hnLG3oPITf4m5wgCzjk42DjTHAM1o64gY6ZIJAUEx5nbfzxrNZ1KSlqh0qNydsAcM4quZTWgIQuQCdyE3MdtVsK+QVzOcy66gD9lYuJH9cRCoRc6eliWAn0MgjAxUEsxm5OxIv+XXG9PfoBPX/AF2wCJczlw9MI6o4J9whSPOxAsDiE5KktRKoprqpgrT1BhoB6A3GNooJHrfuP98Ys2IN+nQ23wAG+KDfxiPKRby93GYXqxInxD8zjMAyxcNzFZmmrrCkE3QIAe3vFj1+WNccyb1EYIHJ5Y0MENumo7C5OOXmGJttvbzAB+GCuOuFy7MTABUyI+8B1t1xYirH2VYj61KUf97MVHPy2wyynCqaD9ZRJtJVCx9BHQbDyjCg8RTp4h8wQP8A6xjhs/P9mD/eJb/5EYQFryL01cRUJba6hRHmCdWHtD9awOshkH9wQSDB+8Zv5AYo/CcxUL6dAVSD7qxcXHTy74uNFr0G+saZTlnTdZ1ODeOSAehbzw0I8kztL6MatJv7KohEf9osw+YGGOY48DSWqE5WdqgBOwbSrA+QLz8MG+3mTprnHaoXVHQMdKyI0MrX2+8cKcpVyIoilGYqKFIvpWQx1G9ov+WMnJLiy9LYxpZRQjUbsholhPWVpyvpDfNcde0uXCZmiy3D0yFJ3nQxW/7sfHBPDM4apLUsnamNEtU5oImwMAiD3wfT4jr0jwa1PTt9ShA7QSTGGpJg4tDDhWTpVEDFFaQJm8/dmfI/jhiKCJsqKB5AYTvw96g5a9UDqNWk9D9kdp+fxwM/swxdH5ZVlOpmJbliIPrJPeBikSWcVpNpI9DERO5tgLK0RRWNbEdJIEeXLPpiapTIQLawK/umw2iDEXHbAWU4cmhNaXJccx1ToaFMmSZBm5wbDp1YQM7TY6VZWaCYEEmBfc9/LA2Z4gVMJTZjE8pAG0biMLOLZ9qeaTLrUpZamaWpalRNXiNqINNdTBRpF43Oq22C/azMVEoUvo9RUdq9FVYCVMtBBA3U7EdsYZ8eWdeznp67J368Ai0uKN+PmGH6oL/eM/nhdU4ylMxVzGXBsQoZZ+QJJBt0wFwrjDUHcVNQou5WorMScrVbpJuaFQmVbpI6GyrhtKpQoZDMUWpprQZWszoWUc58FyAymzSm/wBsYxXY3dyyTfnS+RWvuRZc7VIV8x9IYUAuuVWTG5sBMAXxHkq4qKzF6/hhNWp6bJI3kE727Yc0hyhKro7wdUCNXfkkkD4nFP45l6OTpFaNeqtdEmlTZ6jhx0peGZUqY0wBIx6TzSar7I5lggne/qyyZHNLXpU6qqypVW2qJg+6SJO5AN++AK5I7TedpEW7459nPEo01y7U28MjVQY/YDDUaNSLqUNgdiI64cVaZPRP4T8euMrNqAsnVqEwt4ERI29J3v1xxW4dQdlLUwGQG+wBHXQJU/HDBRA2Hywk47xrwwyq1RWOzimCgPWW0wPjiZSpWyoxcnSHlJ6dNJ2nvZj6z/kMLc5nC50uBp7RMDv5/L44qrZrNs6VKWZVoUyrAMt979PgRgrJcekDx6Zpw3M4+sQnoQu4+AJ88Y4+1Yp868djWfZskeV+A+y+bZCAGOk3g3kdlJM/It6YYU+IrcNCkGDcET69PiBhKmYVlDqdQawOqZjeVEn0nUBiTVym8kmBfeL2M/gD+70xuYh/EM4VsYKnuIHaJ2J8jjaJRRQiMiKFgL7sSZYi0XwFScrqfYROjpebkdvVV9cZW8J1HKV1WlSALbDSSVYR92cAglMjPuQQexkb+p/LG3yUAzIuCRBv8bROEw4ULmm233JDdd0sZ9D8MC5jIViT4eazFMjqHLDci6NPbt8cAxz9BJ2a426eu2OqnDj0YT3/ANfKMVg1+K0x+sp5hfvaFMjzXlP441T9q8yDpfL0yey60b5Ek/GMTKVcRqNliOSqdAPw/rjMV8+3ZFjlxI/76/0xmDWg0svbvpUnaTA3XoZsZBt1wXxhZyzmJ5Jie0HeQPxxn0MxBeB5Db0v+QGCKyKUKMeXTpJMbRHpjUk88TNgWC0QfOoGPyUNiX6RV6HSP2aTAfNyoxcKPCsuF1DU6+Tsw7WVTG/YYJoZSiF1JQHpoCsbx/aR+OFQFNyJqa1b6xgDe67bG1MMTbpIxdy8UNTGry6XIT3+UhtERJmII6gnGhn1AIlFeCQhcTYwfdnaek3gYTcS9s8pRmm9Y+KTBFBCxBPwI1et56Ya2ETe39AA0XOxDK1gduYWNttWA8kEsvu6ogwgiSCIg/DbriDjXHnzWWpactUpqHB1VjpcFZWSsbMpJmccZKoVkSZSIE3O2kwWAjaQfPGSl7zRTWwwVRMjUYifrPjsJ7fniVSIJgmLC7mQTH3P64FNbkud7yWHS3Wqes/0x3T0ifdtZhCmTM3AB6iN+mNCQgZllgKFuBG56WF2F+mNvxeRZoOqPs2gX+8NziHLsBAIAF73B2I30LHcT1xExI94kdeYkXt3qjvgGNchmC6tJJg9R5dOUfzxqiwCMAGGnMEGdjrph5Xy2+IOIeFVQZuCYG0dLDYnp54kr1YWsNclTRfTB5QSySDte+3bzxEuRpj+GXh90ZxR/qmmj48R9Xyc14P6whbC9z0xUF4Czq6kJlaBzFGstDxOamqD6wjwjFMsYgKYETOLXmfCcfWFdIueaN7Xg3B7HGtdBLBRcFjy7i8iW6kTbFGYlqcJyusPSDndKoAZ/GRgeWoKhlhax3B9cE5TIU0ygyoolqA1AiswECRUE9SBPry3xJma+ssJqgHZQbSLRKBom/XfYTfGZCqhqglUMlhK3htySQxF57DfptgEA5fI0KTA0KdClUNj4dKan7Q1n4b+dsT18yy2Y13vBhAom8Qe1vQ+c4I43xullhGlRcDcKonuf6DriLheaq1Cz1QqUxtY8x9SbgW6Ylyp0SppukGZVPDQu5YWltTao6+nyxXMx7TOivVIXQTyKReItJHf3vQftDBntFmjUbwQDpEGp0n7qT0B3J6AE/ZxUsxmBUqGoxilSmDtJFyxHTofLk3CnDRZacv7UqSiVKZV2kkAg6QN2aYgDY+fqCdjP5WoZD6W85W8ajvyzpucVKWAJI+tqxym2lfsU/K0s3YSDIAxFSQHrKaZJPVJLSf/AOjAuRfkUC04BlszHAEY6wFJ6MOVv40wqzPA6iklajiTMVRrX+JSCPicLMlmKkl1ZgzkBVBNhPKCNiWIJPQhWI9/FzzWZajRXUdVUwomBzHcm3uqJJMbDGc8UJ/ErNIZZw+Flby7V0aTSEdGomdupBhpnyOGlKs4Vgw1yZLQVbTuQdRg/H5YBX2ooxTeoseK2lDpIYrqKqxCgnmAkDzHfFjSsjgq031Ag3FoDCRvExjBdm9m7xyru4o0ln1/Gr7+Yuy+ep1RqpOGCQL6RAnfSSOtrFZ87TOssSTcxsZmD3gTbeGQjzwMvs9l5DUW0EfcNvQqf8sTDL11YltNVdOkC4YbQRf42IPntGynJOpLzX7+TOUYVcX5M39y4gghSIBAncEHz2VpgbYmqZoGdYnpJlStubmHMLdwPXHCUiQBzamN5ED0MiGnuwO2+2JauTbTM6+srJg9QFmR5lW36b41MjQ7o92JADwpPXkcCGtsbxjutDStamp7BwIPmGPLvtscCUVmRqEE84jURHeVG8xzLPnidazL7xItBViCC0bAHl7e6w9LjABr9F0f+nV/if8AxYzEJrr/ANBf/HV/lTxmACCr7bKyR4LwCPfqaWI9UBvPQdPlgZ/bphpRKVML1mW6zbVF/UG+Cs97JLVFqyK9ri42va3rifhvA6FBdLOruDOoIJ2Ej3j1BPxxy/8AZkvselDL2KG7i357Bee9scuk/XO5E8qADyjpiD2mpitk1roTC6KnM32dzOoxI38iDF74jzPsZRLVH8Sr9Y0wAsAs3TlJ3OG1HIpRprlELMrI93IJAJ/ZA6nG0HP/AGObKsKj7jd3z6V+RFkgBXpZsFFSrSUVQJgsZRhIWJkCCTJvbea1xXL5TK1qlOlSzrVaUltNRVAEA6tSqWCwRcjrh3lS6ZWoDpL0W1Xf7Lcrx4TgzrWwJJ6YlzudySvlsxWSoauYQUyFMJFqbioCYga4Ivt5Y0OYW+yWa1PUy7Uygr0hWpguXZiLTqJ3K+QjRh5lSWRXMgqfDbvY2Mx3Bv5jCOr7deC4NHJ0KVJKgpNUENYMSyrpCxbURuLziw53Ks1StS1aUqpAZSZVm90j0OkyPu4xye7NS8i1umh9TyysoktAHQkfOIxMmVXVqgz/AHjF/KYx5rSzlXXVVncFSgjUbHSwI374tD+8l/tj8GU43ILCKFEWimPl0Hn5Yxs9QBCeJTk2UahJIKiAB2Lr/EO+KPw0AZ6sP+64/wDVB/8ArEdIy9Gp2dj81yr/AJpgA9HAgYWcYnw68BYNGZ5dUpUVhv0AJO0A+uGVU4TcUAJ90kmnVUEHYFdZmB10AeuIkaYuLXc/pYFl25RpMQJDLMG4AJ0SpuL27m3WLMcxIpsFiAdAEknYyjbdbrG+OKSwBZR6wbgEyZVW2sIP88EplHqAAKx1COZSRaerhh0HU772GKMyCm4sW3BEkwCYP7SoZk7bWx0GJ87qQTqjVMyNYMCAdmtPxx2oSmQGqKIkFdRAJm4hCyyNo9dsMKGV5A1NGYEEiFKne+omb7X039AcIcouO7RX/bHhNTMUkqKoamwipe4IuCIPcd8KsvxbOUkFOnVVwoAVCgMAC3ujUficej5ev4XLVFKkjbKSoYmQOhhiZGw3Ix3keI0GkUdBIudKx1jsP9Edxjnnhk5alKjD2e9p0UzI8Rz9SBVyGpRfWraCD3C1Lz8cTZxaOkLVRqQHR1DpbaWGoWN/eEnecMvafjLoCqqSdOpSG0zBgidJ2JWf2ST0jFV4Rxz6SrAqQysVKszN0LoehIamWtuSkdQcdCWxsgzMcEp1Zem4dWESHEmSNQkWghYtcBjEC2Fmd4JU0xeGbU9jqa8hUCg3hRG0aU35sL6yMXdaYWjV2VqciWmUDNNwSrUyAT9k2nDXI8bzKlGVkq0qgBXxBDLfSyFktKVOUkgnmB74Nxhfs1w0moajrpFOyiIAawMeSgADpAU98J/aHiRzBcASjP4FECxaf1zT0WLd/fHSC6PtgqkLmcvURpKyAHUEja0NeCPd7DrjWXy2SzWlsu6hhTYJoMFA5knw2FpM3K98K+o6KhRzFN821UnlywIQBQEDhSVIM7IqExH9mMWLP54JTqFAxbSKdJSCDp3ZzNgXe09BM7HEeW9hmphESorpqly0hmvqMi4MlaSn9lW+8cde0HiUqDko2qodMC8AiCCwNjoApagb6p6HFCFNOvVRAtNy1R3WhRJuC0hqtWD06jsNS9Bi20uJaGK3dTUFNST90FqrExbTpcn0XvhVwbh4p0vEYaqtMBUbqarjmI8oYLGwhxiJkbxlo0yHbS6KSYgakDsY3LNTdJj3aZve6AstDilJl1E6RIB12ux0qO1yRHrgpEBB8NtMm5WNxbzn0M4pPFc5pVAoA8MtUIJEM6rGXRTN11tqk/djfHXAMsaa0aYJJpUdbwTLVa/mLMQurvdVwAXbMAMTrQQBIYEhx5AgT8QR6YHqZVmBNMyGGzAo4EzuR3+8vxvgThebYo7uWZdelIGqy8uoQJIJBbE9WsrfqyhqIeUN9lvQwR8InABGcnFvAcxaQtOD5jnFvgMZjQrZk3MgncAiB5DlP5nGYewjOG8Qywqmjpq0KuguBXWJXqwuQRvM9j2w6yvhVVlCHWSJBJBI3vscVSvw8Z/Omu6umWp0vDVmBps7SSWUNDACdyOgxbcmiqgVCSoFpbVb17YcpybtsShFKkifMe6J+9T/APmvfC/iJf6ZTgcoomT6sbetgfhg2q1183X8L9x2xzmz9b+4v5tiCkVWnw2oc3mAUJp1KbDxIGmTDKPc5iDN+bf5Kq30ccNJen46UakU9JenGuI5iNUXuDN/w9ApA4qXs/SCvm6L0tYhuQqPrQpMAOxhzcCTABO+8MRXaPF3QGnkKdFVWmtYkIz1AxCowBeZYM8C22Lm7VHytCrUDLVCr4gYQSRvK+dz8RimZPhmdqmuaKPldJBSmimmrc2mNcjVpF5JM9MX7hOXqDLJTzFQ1aj7sFkA9BKrcC1zGIyx1RaKi6ZVvaDL6K/ij3a4U/vqCr/A2PxOH1RSWWATd9hP3O2J+LcHJoEAEeEwZSWAmBBHWBp/LbE/0imkOa1GnKgTUeTcztqA3w4N6VfEem2V2hlnHEqjFSKfjO2o2EHwoPoQrQf2TjVPhlZ6ShELFdIsVtOXi8n7wX5jDzNcTycSK9IILDSAw2gib9JG3cYzL+0eWqNNKu5G5Wmkz/FTme98VqGsdq7+v4LFm2gThZnAYQh9MPEX5tSsgQ+rMDe0gYAz3HKZafCzUA+aLYWsXAIMdfjiB+OCPE+iO0QwD1uXUpBFhqSx6jqDiXbKx6YtNt+i+5ZsrwvYhyFMEBRp5dwOWI364HXi1BAzJTPI0MW3WNOoyZMAQfPTG4xD7DZ5qmX0MIamxESCdJukwBcC0+U9cB8XpGlmp+zWH/uJj4kkgedXyxRidPx1gS4pU0a5eBzEoYrpq6kAhwY2mxwH+ka1Q1KTVCz7odgxA1KCFjlqIdvNRgZ1KnluQQU6y9McouebXRlPN0Y4ErwulkNk06T/ANtjqpNPdWmmT1OnthgLwpdWpAsW/WUTMNIF1nbVEi3KrAncY3wnipV1cbPdgBA1ADWAOgZSHA3vT7YI4wvMKtO2rnWOhmKiR1Ae4XaGcnCeqPrDp2q/W0+sOssw7TOqT3amo2wAX7i+X8SlqABK8wnZhEMpPZlJGPOLUK7VhUilZajXm7FqTxEaw6hyTbmYbb372Xz3iUgO23odvkQV/dGKjx7h60qz02tScEHypud/IJUg9yT5YEM3nYqFqigqEBVxH7AYqsXIECIv9UOuoYY5Th5bxUkF9RcL0Z9ENpM2WqoJjyJtua97P5pkOioYem3g1Z8j9U9rkSRab6qpO2LHw2jUVlCK00yFEAnkJJTYR9WylCBcqtMfawALeMNUeh4ikO66dYYC+nSQbbHUFN9taE3BGFPD8wi5lC6hqNYaqXKAVbepTsJ1X1DrIA+0cXyvwlhVLQi06gGpHYCC06l87ki33yfsqMJx7CKVdTWcqXFRNCQyMp94Ox0yevckntABZBwxwJo12AIkaocEdLtzR6HAhr5inqFSkHAE6qWokjvob4yAxO1rgYZZUijTCTYTd2ExBYwEBsL2tAxy2eUssttcEJpHQNLObrcG17Ymh2AZHO5fMaTSdW0tqgGCrXkshgg3O43viHKcC8N3dXLMUCKG3UABd+psTJG7HviL2k9naBc1Cgvc6dwfvY3kqxRVVqzKT7jtDK0gsJ1bWHQicDvkCKd7S8AzLvSRqTeGWmo63UD7RtcC7sAfvAYO4dD5iozDkoIdSg21E6yvnDLA8qi+WLVR4hVpFVrLTZryFLCVBgsoMz0OmbfiXDMjKWFNWPUEAmLHpM2ggdbbYdiE3hRTp0zEhQYAUX7KCuneeoOMbJswINMkWgMJj08SV+TdcMaufImN5iy9TdTJYWItPfAtXiJn7QFyZIEAiJsAeVrG8je+ADjwq33fw/pWxmOf0k4sabSPMn8ZxmACClksuBAqVG5dMADv3Ijfr2GLDljyCQQduaJ+Om2JSANremOSMJiI6h5qf97/APLeX9P5HmrWHjETchQPz/nvjbnnT94/hHfz88IM/wAXrfSGo03p0xbmI5rj9rlOAZZEZubShkbaiAG+Ikgeows4nxujSK+LWVWHvLTUufQkA6B/ej4YTVOG1azHxatVgqkwSyA/A/VkH02xIOEoigwBygzsdV4GtLWFto+eACWp7V0iCaOXqVdY3qNyemlNcenzxDU41nXWAq0gRy+Es29ZLfEAYIq0VKiB2i2pR3YtTuCYwbQ4fLBqsb8oJDTvsYDKJ6YKAUUOENp8bMVHeBq5iXIG9pAbbphRkuH/AEvMRACLcn7q/Lcx/qMNfarOtVqDLoDAIkR7xtG4kRhxw3hQWm1BHAaPrWAkyynSN+m/oPPHdjisGPW/ifDuXU5JyeaehfCuPf3EHEOHU8zlT9FWk5HLTvyrEBj21RsT5d8UnM+yWapyTRZgCOZIaZ7Ac34Y9KTN0MoKVBiVLwiSCdUACSVBA6C8dBgylxmgxKrVp6hupYBh6qbjHBkxJu1Z6mDtmTFHSqa6Hkn6SzeWt4lanBiGmAe0NInDTK8frOsvTo1TOw5Hiw1alMC5PTocek11VjzAMBcAib974rnEvZvK1CCKYQgkzT5SSe8YwlCaXuyOn+Xin/6Y/T9X1AvZf2mppmVRkqU/EOg6jqWSYA1f3hF+5xbvajLeJRgH6wcyR71t9PWYv6xijt7E1VANLMTAN3BtuQRBub7nyPSMW9OJMaamrIqBRq0BYDfaKs5gjpt1xpjc+EzlzrFs8b8hccnUfSSrIxUMIX3WUhh6BTqUDch2747rcJtBAUQ1ma4VzOkKt4RtuxPxweMyzkaQJmTJdoOw90aYn8sdItYiPcUf3EUfLUe53xqc4DQ4UAAOYwXtpBClgACrMBsBE7GSI7d5imgknSskmGcCCfswgNoE7m4+OFXEeN5SnqWrm6RM3WmGqkH0loiT0/LCfNf8R8pTaaVOu5FjAVEmNrny7d8Aizr4agqqCLg6abSRIW7WkzcmemOc3XR4NSkGgWLqi+oGtyb+nXfHnua/4iMQRSytFJ/6pZ5AvfbqMcf8658DU6rTSAZSkAIJtzc0XO298D2HR6PQqCQAhVm7Cnt0Mqv3dsY2ebojGL3NWO2wS4+GFXsVnXzKFqjVHGuRqMiNJj90naMM6/gU2KvR1tvK0ZFx8b4VhRJ9KOkkkUrQDpCCdgNT3Mnsp2FsKc3xNUDGq1QgDUSwcKYuRqcqs22XDanxiktlpVAOwpEY1X41TKkGlVINiDSMHuCMFjoA4b4j1fDA8MCmlRriV1khV5FW5CGbnYYJrUcqdS1KhOgQzaiAt9mqLEElhCs0nGfpinJ+qq33+rN7Rfvg5crT0oAihUIZBEBTFiF2BvgsFa4AmU4XpWcrm3C9iVqp+N//AGxBxLJVailMxl6OZSQfq2NNrbGGtP72Dsy1EVA76BUGzEAH+LE651ZB1LB2uMRpXLY39vJ/Gk/FfdU/mKamYoBNFdMzT0yVapT16ZkAh1DCwMAnpviThNWFlayVkG5XePNZgGTPztezk5uf8sJs5wqjWJYDQ9xrQ6WHkSN/Qzg3QXilycfmvTj82d5+gBzKAQZ2i4Nyg9bsPOfLAOnSYJPRgxiI2DEdfusJ7G+GeRoOqGnUbWNg2x/DYi1x+GOMzRqNaASNjAiYvN50sLRi0znapis1ItrrrHQSQPKdN8ZhglCrA95bbCLeUz0xmHaAZV6blTpYBuhIkfIEfnhJmaebDfrqbLe2kqfKDJ6xhvTz2o6QUJG4BMjvYjA9Z4libKJn/XlhMVJneTnVTDkFgjTt+z8cKIU5muCe3KCCTYW0MI+Iw34S2ohvvLPwJtb4YgSgr1a2pQefrgGcBtLLJiRddWi2yjQeXYbfljHqMAik6QzQgEo3ySQRftGDPoA3BIFpUkFT/EDHwwNnc4iPKAtUIAUD3rdAPsr1PX5YpVzEwzKcPh9VmYGxIAgebKIY229JxxxnjFHKoxdgzRBnr21QPWFA+G+F/FePVKdIIiL4pWQqMNrCVnYSfeuO04pZ1NUlorV/nTpd4n3m7k/PrgAvXCuK0q2htIp1LlKVSA0WEoZ5RHTz6b449l8nUoZjMeI2oVSHDGxmWBBB2tEHa1sVKjS0sCNVSq+xF2Y/sTsB982HTFuyudNGmPpTgtI9yZQdFLTLnv8AjhqTSa6hSIfaHL1M2qvRpuKmXq2FQadcRJUncSBfyxA3s02ar161ekKSVKWjTKs08vNawjTh8+Ydkmk6ns0SJvOofYjv+Awhz2arr+tzGgeQEH0IKk+sY1XaGlpSI9mm7O+G+ydemac5ohKcwqAjX059TEG1tsOPBqL2f1sf6Yr3CeIKtUMKj1WIIvJW46nRI+Zxa8lVLrqYQZ6bfCcYzbk7ZcdhPW9r6QlHp1aZBIusj1lCYE4O4VV5DUUI2u6Fl6fnBwn4xwFmc6ag0xcHcfHqMB5ZGokU6eZJbfQYj0gz8hGOLHlyXU18z0J4MLhqxy35qnt8h3nM3mWJAqaR+yAPx3xTfa/OiiqrUqOalTaSW0jYuQT8vP0xZMr7QCB4yGnP2o5fj93AftD7G0M6fGWoQ5AAdTqUgbW2+WOpb7WcPApXDPZZGB0ly4Ikk/GREEd73x1mPZSqqstMyOy79DuokSABtt8cMxwHOZWAyCrTAgPSkMB5qDP54IyXFSIEn3hytt53scccs2XHKpK0baIz3jsL+D8JqKGNRYQILHQTUJuSZ2/C2ntfXEckK9daLNFGmvjZhugF4XfqJ/Dth6nEUOuYYC2kGTva25k7GeuN1Mq1GiwQKz1WJrCbjVsgIP2VgX6YjHO5vJLl9TRwdLGuLIv+HPGGr5mvKhaYCmksRpA1CBHvGCJ7ThzxZ2USoqMdQHINR2O5Zj622mMKfYKg1PNMgbk8NuQCQCConV0P54Z8e00xuNOrdlXeCY5hHyx3RkpK0c+SDg6YuGaqz7mZ/wDGn9cbOaq/czP/AI0/rgX6Ynen/DT/AKY19OXvT/hp/wBMWQE/SKn3Mz/AgxY356NMvb3CdUAi15uIPpipNnV70/4af+HFoylTXlVYQeXpAFjHQR07YQyGvNiAYjlA1GBJgHS9/ljm5JkX30EEId595DHwxFlzqKizBekobTP3QRifN3MAQv2bSO0gq4OAAZDpZbDe3u3jtpZfyw7pm7jzB2jcd+twcLM7AhRrtIM6o+cNOD6DyQb3UdbW8u9zfywgJ5xMjYgnGK0YQwvUcZgbxfXGYBhIbyE98Q1sjSYkskzuJMH1Ewcdg43OLIOEoEMCjECANMCIHbqMRnKMrsywQxJIJg/C2CVx3JwWIWcVFaFCAX3i4XzjcnCjMpUpDTTQ6nHNVqCw9R9o9k26sTi06sQV83GqAIUc0/kBgsBJkcktKT+sqtdix/8Aao3QdgPgBgHMZYOW8KIglnIAQnvFuQeZg4fDPUqg0sBB3Fvyscc1sll6ihT7oM6ZME9JGzAdjbAAko5qlQpzSJeo45qh95rdDsiD/bvhbUck6nJnZQAZJ+6i7/z623Nmp+zisSTVYg+m/f4RYdMCP7N1NTaSt5AcmSB0UAAaR3i574YCelxZssQQeY2Wktx6W99+loVfPF/4LkhXoCrmafhTukyBHUdvhip8L4KuWqBqmqpWYgeJpOlR2QCwjFu4vxWmEWmhgAdbSfjviMrcYNpWCas5/QFL7NafIkfKxFvXBFLhxpzzBhb/AF2xX2Y+WIvprrsxHxxwLtzW0om3s0+DGfG6YC8waOpUT88Vmj4KtqRHZvTDenx5h70N+BwXluLU2/ZPY4G4ZZWml4o6MWV4otU35kdDLGrSbUgWdgw/PFaqcGzquTQVKV91ax9VNj8Ri6BXMw4jpAwLVWp9ouBFzKj8geuOxY9lucyyU3UUD5Fs6ifXrRqeaSp/GxPyxDm8nl8xy1E0sep5W+DDf54N+nsSFBX15iT8gBgymFcGVMftDf4Y0rqZ3zKlkfYj6M7VaTmppUmlTqbB/skt2xUsxms9lnLVFYTM6xqRpMySPPHqL5QrTbwn0uu2oSvQ+72jtGOa2cAU+Ko09WiRHmNxhNJ7FKTRR/8AhpnKlTOOXCwabGVED3l/DD7i45DpknxNgSDHNB5Qd+22DuBcPy4zPi0AnMhBKtbcdBbpiTiPBlrsXll6RzDbrAYfPAko7Ic5anZUy7dn/if/AA40Hbs/8Tf4cWD/AJXX75+b/wCLGj7MD/qH5t/iwyCvl27VP4m/w4snCZbKxcHmFyZ3nexxx/yvb9Yfm39cGZPJeFTKSTMnqd/U4AFuUO9yHGw1NB7jmHbGZuqrBVTSYvYpubxBjbuMRC19j0u6iPxg4lpVOViRqnY6lMekgYBklMMFdoh5vy7g+QbfzxPlGlUJ6EjmkET2m/bEFfmMCxZeaymfWDvjrKGEIsIIPMCB+ZwgGc45xrVjROEB3OMxzjMMArEgxmMxQhZxWpqhZqLEHUn5YEGbdZC1x5CopEfHGYzAgCjnqgKgqr8typFz5DBP0pNWlkIPpPSdxjMZgEcDwH6iT0m/yONfo1TOkx/ryxmMwMZGeHVAbOSO1v5jGmasoG/n/q+MxmEBscScEAqfz+cYE4zxmhTdaeYWWIkQNUdPUYzGYaA7Gfy1VdKVQvb7JHzxL+jwUI1aze5i/aYxmMwS3VMFFcRcnBqhnZSNryD6dRgUUnDaYJPob+d8ZjMc8uzYp8q8C1OUeY94LV0q06tU2F5iBNsNGzd4vYTtjMZioQUFpQXe5BVqI4Eg81uo/wBsS0swoETZd98bxmLsVHTVVJAm5Ex5YBztNKiaS0KTBg7+WMxmAKIuC8KpUKpKESViCbgDsPObk4B9pcu7VpWsqDSLEj53xmMxSEKPoFbpmE+a/wCLE1PPVafIWptp6s0edomcZjMMR23GKsf2H/kb/DgjJ5x30k6RDQdLFgdt7Y1jMIZpg3PEdz7y/HHVEqwgvET9oGfK4xmMwwMXKK+tiovcSBv5aTfG+Hi7gdR1BH4G2MxmJAYUDIBmbdMdzjMZhCNa8ZjMZgK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TEhUUExQVFhUXGBoaGBgYGRweHBofHxwdGRoaHBobHiggHBwlHBoeIjEhJSkrLi8uHB8zODMsNygtLisBCgoKDg0OGxAQGy0kICQsLCwsLCwsLCwsLCwsLCwsLC8wLCwwLC8sLCwsLCwsLCwsLCwsLCwsLCwsLCwsLCwsLP/AABEIALgBEgMBIgACEQEDEQH/xAAbAAACAgMBAAAAAAAAAAAAAAAEBQMGAAECB//EAEQQAAIBAgQEAwQGBwYGAwEAAAECEQMhAAQSMQUiQVETYXEGMoGRFCNCUqGxFTNigpLB0UNy0uHw8QcWU2OTorKzwnP/xAAZAQADAQEBAAAAAAAAAAAAAAAAAQIDBAX/xAAxEQACAgECAwUIAgIDAAAAAAAAAQIRAxIhMUFRBGFxgZETIjKhscHR8BThBUIjJDP/2gAMAwEAAhEDEQA/ALSiMdmBxKtRhcp8sNNAn4YrfEuKTW5CdNKxA+03WT0AxTENK+b1LpBKE2nfFef2dbUStVWJudW5wxy3GC3vIhA3YbDyHc4bZSmtQToKj88RKClxGm0U/McCzQaUAjyOHXCWqUxFR3Z+iD8z5YN4lWalSL0Rq5tOrovoOuE+Q4kVLCrYm+vv/Q4uUtSUXyIUEnaLLlssSdVVxPRegxxxDjdCiQCCSfK3zxXqdQliVcntO/phxlChGqukAfeiPXCsqg3L8YJE6dI6DvgPiOfLiGsP2cSrmMvV92p87YmbhwaNMH0OFY6Fy0aDAagfXAHEeGUpGkthxU4Xf3oHpiGpw5h7pBxMoJlKTRXi1SgJp1rfdYY1S9oXYjVTDk25TB+WGdWhBhhft1wTlMpTog1HVV7WvitWS1dNeAqhW134hVGmIBiCeh6YQcYqVZINNivdca4hxg1CQBCf67YHocSI2dh5G/4HDEL2zQTZnnsRibK5jxGCqJY/DDmkzVd6aOOpiDhlluGLT1eEoDkWnYYQCbPDwFhF1VjtPTzJxTMxwPNM5qVBrY+f5Yv36MrI0swLEksQf5Y3RYhtOoVJ8vzOOPtOSeN2pJdzTbfo/saw0viimcI9nKtWoAylV6k49EymSCKFUQowZSpwBgXjnFaWVpeJVMLIH+hjrjdbmbq9gfNU0JiU1djGAK3Cabe9Tpt6WxR/aiqK+a8Wi1igABthYcxWWOdvQMZwnNFrE2X7M+zVBt0dfS+FeY9kknkrR5MMI2zVelpZKtQiQdJMz5YiT2kzBZmY7mYIt6YmORTVxKnhlB7jCv7J5ge7pceRwDmeDV03pN8pwVl/a1tvCB8wSMOcj7YJbUKikmI3v5YWt3TXzI0PkUyrlyDzIR6jEL0UI90Y9jOXZgDCMCNmW+BTwCjU9+ioPljWibPI/wBG0z0xE3CUvvj0LN8FyXiGmrsrjcC8YHf2LkTTqyL7jCTT4FyjOPxJo8/fg46MfjgepwojYg4vNf2RzK3AVvQ4VZng1dPept8BP5YZFlW/Rz+WMw98BvuN/CcZgHZ7nxPNrTUAsFZ7Akx6m+Kjnly0hGzASnuyg+8f2nG+Eftpn/FzbawfCRVCeYmSf3u/pgLLUEdgq0wA3W5gAXOKlUVqf9Ga6HoeQGWC62q09CbBWED17nG+HcX+mVNCB1oD7URr8h2GKivAgrqFVXTdptNptO9sP8vxLwxTZNI5lDKTBAmDA74859vUpxjj31PrwNljpNvkW/O0dOWqqoA0cwFul+mKrWpUqxDqjGReCAp9cXYrJdYs6Rtbtv8AHHn3C6T0hpE6aZKyBLNc8oH8zjtm3yM0P+H5VKdMlFUEfEgHzOOqtEM3MJPc4Go53TAIAZt1Am3n/XDPIljzMw0iYgb+XoMClyZWm7YK1AEe6Pl0xweHndSVP7NsC5vNuzFlLKuyj+fxwLnM0yiNTSN79e2KJHdJaq/2o2+3HxxJ9LYXZVYRMqcVDK0dUs5JAubn4AYcZCmTvbq3Ydl+WAYeOIZfXqKsrd9JP446zOWpV9qgPlP8scfoh6jEltC9I3wzp5OmogLPmdzg3DYrec9mj9mD/rywDQ4C2qGmPO+Lf9Bn3ZX0OIMxQqEFVcnz/wA8G4thU+Zp5ddAI1fgP88BVuO/ZSVXq32j6Ye5HgaJdhqbuRhguWTbSvyGNcThHeSsyyKUtouip5cAyVYnuZgnE9HjKUwZUs3cLH44sZqIpIKx5xY/HEGacBSwTX5LE4uWSEuK/fQmOOUeDF2X9o6J3lT5jFT/AOIPDq+dNMUGQ01vBaCTh1R4lJb6QiUlBIBIIJ7EAi+DOH5ii666ZUqW03ESR0E7/DGEq5G8X1PKqvBM1SHNRaB92/4jABV6kqxNONgwIM+uPbnpg7rpPdbf74V5ynUUExTqjfSyANHrjLJsvxubY5K+PqeZ5bhcKC1Rm7XNvTE9PhoqNp1kFRJmDGLrlqmXqsaZy7qw30iw+OOKvspky066tMneZH4441Gbb95fvcz0HkiopaH9dilUuDuklGBE9cc083Vo1kd6IcKeu3rPfFyzHscsTls3+68EfMXwt/5fzxYU2QFTtUBkDzPXFacyd0pd5DlgcWrce4snAva1MwwQU2DeVwPU9MWGrIFt8CcH4OmXWABqPvNG5wfjujdb8TzXV7FT4rwd6ktypU6VACG/DfEy0K/hrS8RTA5qmxPlHT1wLxbiDtWhHIBbofsrv8zbA541VDNcFQLyOpv+AxPs1dm/8rI4qLppcNv304HfDxmV8ekWYm5pObi3TE3DOK1KlNV0HxgYeRAEdTiLIcZZ2ANNbi5EjfB3Da6s0LrW5G8gx1vhKDXBjn2mM7uCvbhtyr58a6kj55ASDpkGDjMRvkkkywJ6nSL4zD94zvH0ZxnuHoKzPaSiC8EBQOnY4iBa4pqqqggQL+mLLlMjQeXQMQbX1AfAHHGeXL0YDqJIsO+PMz/4/LlyOTkq5cfDga48+KMUtNsrlRJC6yWdl90MBfbp5Y1kKLhzNMBF+7LHD9OKZcXWlJ76P5xjk+19NNvDHx/2wo/4t85+i/s1/npKlAslOqD4T7Ta4M3G0dDbrgKjlFFSqNO7T8xOO8hxDx8uKimbzy2nSbi/S2JczXFOpLTDARAnax/MY9ZrY88zKcLRL6drgYlOSHSVEkwNr4H/AEqOiVD+7/XEb8TqHai3qzADEypblJtBDZP9r5gYhfIJ9rSfhGBKmdrdqa+rE/liKt4m7VE+Ck/niNfRP98R2Hfo2jERaZ3xB+h1KVFWo0kEjbf5Y4p1VvctHWIjywVw+uNRI6YtbokTcDyjJBWtU0weRlkYctximlmB9QP5b4Fy+ZCVKibCZFuhvghay7yp9cLUlzKpdCbKcVo1NqinyBFj6b4MdlAJ7dsI+I8OSt9in6g3wsbI16P6qqxAvpY6h+N8aKVkNB/EuOkWQFR3IufQdMIq2aadRYr8eY/0wSeJdK9Mqb8y3n+n44HzfCVqAtReeveJ6f7YBUcr7UukAwy9jucOMtxaiwDPNAnYExOKucm1JwiU2eqR77DlHphjQ4RTpMHzTmpVOyC5+AGwwAWSsCd1FRCNxExhM3CaRalpLotGQqJAAJ6kETPmMKOKe0DiNWqmoMJQQSzHpqI/IW88H8K4jXKg16aqZ5FnU0eZ7+kgd8AHeWp5k1ioYJTEx/aavNmJkH9mBhnn2CUiS4B2JUSAf7s4hy9dXJ0OpMwb7dwGGMz3CcvVnxFZS8A8xGuNpgwfXAMW0cxVVRUCCtTIkVKPUeaH+WCPpiZhSFcSItHMPVTcYircArGqjBlAUgFlZlGgdFpiyt5g4JThZrn6+koiQGBIqWMK2tT1F+mEADV4NpBOoHzVb/ngFaeZFQijVYr2Yn8sXEZRQABNvPf174GzHDFazKDO7LykfLfEuEXyLWSS2TFnD62bVh4tRNPW22CXztYVShRWECGkgEHAWb9mlYTTcz0V+vxwTkclVqUjQzCMhEaXVtx0gjYj8sJw6N/viUsnVJ+X4DW4ZSP9moIS8HuZie2FVThNNtQCSCZJV97dvwwVxxdVBqcVCKp0FqfvKu2v4RivUGq5etRpVmStQTmFcKabUwosKnRp7YtGTGdDhaobCopNrgEDG8ugoRcGxAm15knrucLPaXjVek1DNDUuWFSHW0FGsHJnfy6YkocVann61GtULU2prVy9gSQbFQY5jJtjPIpv4Gl4q/uhquYJVq5rUYq5eJMX/wAsZh0OGZk310RPQ0gY8pnGYj/n6x9H+R7Fn9mQ3gIzkkkSCZmD0OoAg+UYE9r6f6sgE+8LFh27YcZGkUporOajAAM5ABY9TAsPTCf2hpO8hC1mB99lEFT90E79MdJJXhlXifDt33/EnGqHAqkD3FH90fzIxMvBWN2KfJmPzqOPywDW4otPlfQCPvvH4En8sIRdPZvK6aTU2YPc9tiNrYnz9eKNKpqHKwUlfdvyne8ahhH7E8UFSo6jTBWRpBixj3tIHXFjzKaqNdTLFCTdYFgKigdwNpwchiWpm53bvAvBxxXzXJyqdNgTeT127Yjpe0dJtOkrpZkUGDu+3S2Ja3FSIJiOewBmUIDC5+WEBzQDsCCp3BFvhf4YlzFCqSpAjoTP5jC+p7VRS8VQxWJiAIGoKe+2sH4Y4f2hZcy9Blm0hid/eOwA6L+WEMZDI1DExsALn54JyeRZCZIM9sIeP+0NajTqMgSabgGQTymDO/r8sQn2jrmYYe4WWAL6HBYfvU2U/DAA+47w/no1NRWZQx8xP443S4Y9oqSOxwdxKmauUaN4Dr8Ob8pwuyMlQwViCB89+hxhk7Ljm22t+5tfQpTa4B65Ihb3N8LqlGrNkt31YkzNciIZpI27HGxmGmxv1G8YfsMfQNbAcxSqfaQx5GcB0shrJ0Fkb0jzw8bM1bHQW6kgf6vibL5g7lIMdbfngeFcm15saydUVWtx2vRreG6NWAIJZR7tpI3A2vGO0qLXR2ybha7HatOq9x5xHTD+plKTBwyRrnVFSJO07+gxDkeHIlTUGa8yCZBmBe09B16Y1xppe87FlcG1oVfkotfhlXLudQd67Dmqvamo8jtbsLeuJ1NaooRXLTu0QX6ACL6fli9OiqGB9wG6ESpDfCRcHAuWp0zOgBHMkkbW6Tuo9MWQVSnkTRbn1KQYWmh5nO/O4sq/sL8Th2nF/AGmsA7sZFNLlQe84DzvDqzGaulaS3DA8gG8kjfvFvXFcbi6s7fRQfCAIfMORBO0oCLn8MAHomWzlNyFp1ArRJpneO8bi/XB2XdtnWPMGQcUrhGWLKBSpsuvmLMed7xqLG4t9oi2wAxbuH5Y00hnLG3oPITf4m5wgCzjk42DjTHAM1o64gY6ZIJAUEx5nbfzxrNZ1KSlqh0qNydsAcM4quZTWgIQuQCdyE3MdtVsK+QVzOcy66gD9lYuJH9cRCoRc6eliWAn0MgjAxUEsxm5OxIv+XXG9PfoBPX/AF2wCJczlw9MI6o4J9whSPOxAsDiE5KktRKoprqpgrT1BhoB6A3GNooJHrfuP98Ys2IN+nQ23wAG+KDfxiPKRby93GYXqxInxD8zjMAyxcNzFZmmrrCkE3QIAe3vFj1+WNccyb1EYIHJ5Y0MENumo7C5OOXmGJttvbzAB+GCuOuFy7MTABUyI+8B1t1xYirH2VYj61KUf97MVHPy2wyynCqaD9ZRJtJVCx9BHQbDyjCg8RTp4h8wQP8A6xjhs/P9mD/eJb/5EYQFryL01cRUJba6hRHmCdWHtD9awOshkH9wQSDB+8Zv5AYo/CcxUL6dAVSD7qxcXHTy74uNFr0G+saZTlnTdZ1ODeOSAehbzw0I8kztL6MatJv7KohEf9osw+YGGOY48DSWqE5WdqgBOwbSrA+QLz8MG+3mTprnHaoXVHQMdKyI0MrX2+8cKcpVyIoilGYqKFIvpWQx1G9ov+WMnJLiy9LYxpZRQjUbsholhPWVpyvpDfNcde0uXCZmiy3D0yFJ3nQxW/7sfHBPDM4apLUsnamNEtU5oImwMAiD3wfT4jr0jwa1PTt9ShA7QSTGGpJg4tDDhWTpVEDFFaQJm8/dmfI/jhiKCJsqKB5AYTvw96g5a9UDqNWk9D9kdp+fxwM/swxdH5ZVlOpmJbliIPrJPeBikSWcVpNpI9DERO5tgLK0RRWNbEdJIEeXLPpiapTIQLawK/umw2iDEXHbAWU4cmhNaXJccx1ToaFMmSZBm5wbDp1YQM7TY6VZWaCYEEmBfc9/LA2Z4gVMJTZjE8pAG0biMLOLZ9qeaTLrUpZamaWpalRNXiNqINNdTBRpF43Oq22C/azMVEoUvo9RUdq9FVYCVMtBBA3U7EdsYZ8eWdeznp67J368Ai0uKN+PmGH6oL/eM/nhdU4ylMxVzGXBsQoZZ+QJJBt0wFwrjDUHcVNQou5WorMScrVbpJuaFQmVbpI6GyrhtKpQoZDMUWpprQZWszoWUc58FyAymzSm/wBsYxXY3dyyTfnS+RWvuRZc7VIV8x9IYUAuuVWTG5sBMAXxHkq4qKzF6/hhNWp6bJI3kE727Yc0hyhKro7wdUCNXfkkkD4nFP45l6OTpFaNeqtdEmlTZ6jhx0peGZUqY0wBIx6TzSar7I5lggne/qyyZHNLXpU6qqypVW2qJg+6SJO5AN++AK5I7TedpEW7459nPEo01y7U28MjVQY/YDDUaNSLqUNgdiI64cVaZPRP4T8euMrNqAsnVqEwt4ERI29J3v1xxW4dQdlLUwGQG+wBHXQJU/HDBRA2Hywk47xrwwyq1RWOzimCgPWW0wPjiZSpWyoxcnSHlJ6dNJ2nvZj6z/kMLc5nC50uBp7RMDv5/L44qrZrNs6VKWZVoUyrAMt979PgRgrJcekDx6Zpw3M4+sQnoQu4+AJ88Y4+1Yp868djWfZskeV+A+y+bZCAGOk3g3kdlJM/It6YYU+IrcNCkGDcET69PiBhKmYVlDqdQawOqZjeVEn0nUBiTVym8kmBfeL2M/gD+70xuYh/EM4VsYKnuIHaJ2J8jjaJRRQiMiKFgL7sSZYi0XwFScrqfYROjpebkdvVV9cZW8J1HKV1WlSALbDSSVYR92cAglMjPuQQexkb+p/LG3yUAzIuCRBv8bROEw4ULmm233JDdd0sZ9D8MC5jIViT4eazFMjqHLDci6NPbt8cAxz9BJ2a426eu2OqnDj0YT3/ANfKMVg1+K0x+sp5hfvaFMjzXlP441T9q8yDpfL0yey60b5Ek/GMTKVcRqNliOSqdAPw/rjMV8+3ZFjlxI/76/0xmDWg0svbvpUnaTA3XoZsZBt1wXxhZyzmJ5Jie0HeQPxxn0MxBeB5Db0v+QGCKyKUKMeXTpJMbRHpjUk88TNgWC0QfOoGPyUNiX6RV6HSP2aTAfNyoxcKPCsuF1DU6+Tsw7WVTG/YYJoZSiF1JQHpoCsbx/aR+OFQFNyJqa1b6xgDe67bG1MMTbpIxdy8UNTGry6XIT3+UhtERJmII6gnGhn1AIlFeCQhcTYwfdnaek3gYTcS9s8pRmm9Y+KTBFBCxBPwI1et56Ya2ETe39AA0XOxDK1gduYWNttWA8kEsvu6ogwgiSCIg/DbriDjXHnzWWpactUpqHB1VjpcFZWSsbMpJmccZKoVkSZSIE3O2kwWAjaQfPGSl7zRTWwwVRMjUYifrPjsJ7fniVSIJgmLC7mQTH3P64FNbkud7yWHS3Wqes/0x3T0ifdtZhCmTM3AB6iN+mNCQgZllgKFuBG56WF2F+mNvxeRZoOqPs2gX+8NziHLsBAIAF73B2I30LHcT1xExI94kdeYkXt3qjvgGNchmC6tJJg9R5dOUfzxqiwCMAGGnMEGdjrph5Xy2+IOIeFVQZuCYG0dLDYnp54kr1YWsNclTRfTB5QSySDte+3bzxEuRpj+GXh90ZxR/qmmj48R9Xyc14P6whbC9z0xUF4Czq6kJlaBzFGstDxOamqD6wjwjFMsYgKYETOLXmfCcfWFdIueaN7Xg3B7HGtdBLBRcFjy7i8iW6kTbFGYlqcJyusPSDndKoAZ/GRgeWoKhlhax3B9cE5TIU0ygyoolqA1AiswECRUE9SBPry3xJma+ssJqgHZQbSLRKBom/XfYTfGZCqhqglUMlhK3htySQxF57DfptgEA5fI0KTA0KdClUNj4dKan7Q1n4b+dsT18yy2Y13vBhAom8Qe1vQ+c4I43xullhGlRcDcKonuf6DriLheaq1Cz1QqUxtY8x9SbgW6Ylyp0SppukGZVPDQu5YWltTao6+nyxXMx7TOivVIXQTyKReItJHf3vQftDBntFmjUbwQDpEGp0n7qT0B3J6AE/ZxUsxmBUqGoxilSmDtJFyxHTofLk3CnDRZacv7UqSiVKZV2kkAg6QN2aYgDY+fqCdjP5WoZD6W85W8ajvyzpucVKWAJI+tqxym2lfsU/K0s3YSDIAxFSQHrKaZJPVJLSf/AOjAuRfkUC04BlszHAEY6wFJ6MOVv40wqzPA6iklajiTMVRrX+JSCPicLMlmKkl1ZgzkBVBNhPKCNiWIJPQhWI9/FzzWZajRXUdVUwomBzHcm3uqJJMbDGc8UJ/ErNIZZw+Flby7V0aTSEdGomdupBhpnyOGlKs4Vgw1yZLQVbTuQdRg/H5YBX2ooxTeoseK2lDpIYrqKqxCgnmAkDzHfFjSsjgq031Ag3FoDCRvExjBdm9m7xyru4o0ln1/Gr7+Yuy+ep1RqpOGCQL6RAnfSSOtrFZ87TOssSTcxsZmD3gTbeGQjzwMvs9l5DUW0EfcNvQqf8sTDL11YltNVdOkC4YbQRf42IPntGynJOpLzX7+TOUYVcX5M39y4gghSIBAncEHz2VpgbYmqZoGdYnpJlStubmHMLdwPXHCUiQBzamN5ED0MiGnuwO2+2JauTbTM6+srJg9QFmR5lW36b41MjQ7o92JADwpPXkcCGtsbxjutDStamp7BwIPmGPLvtscCUVmRqEE84jURHeVG8xzLPnidazL7xItBViCC0bAHl7e6w9LjABr9F0f+nV/if8AxYzEJrr/ANBf/HV/lTxmACCr7bKyR4LwCPfqaWI9UBvPQdPlgZ/bphpRKVML1mW6zbVF/UG+Cs97JLVFqyK9ri42va3rifhvA6FBdLOruDOoIJ2Ej3j1BPxxy/8AZkvselDL2KG7i357Bee9scuk/XO5E8qADyjpiD2mpitk1roTC6KnM32dzOoxI38iDF74jzPsZRLVH8Sr9Y0wAsAs3TlJ3OG1HIpRprlELMrI93IJAJ/ZA6nG0HP/AGObKsKj7jd3z6V+RFkgBXpZsFFSrSUVQJgsZRhIWJkCCTJvbea1xXL5TK1qlOlSzrVaUltNRVAEA6tSqWCwRcjrh3lS6ZWoDpL0W1Xf7Lcrx4TgzrWwJJ6YlzudySvlsxWSoauYQUyFMJFqbioCYga4Ivt5Y0OYW+yWa1PUy7Uygr0hWpguXZiLTqJ3K+QjRh5lSWRXMgqfDbvY2Mx3Bv5jCOr7deC4NHJ0KVJKgpNUENYMSyrpCxbURuLziw53Ks1StS1aUqpAZSZVm90j0OkyPu4xye7NS8i1umh9TyysoktAHQkfOIxMmVXVqgz/AHjF/KYx5rSzlXXVVncFSgjUbHSwI374tD+8l/tj8GU43ILCKFEWimPl0Hn5Yxs9QBCeJTk2UahJIKiAB2Lr/EO+KPw0AZ6sP+64/wDVB/8ArEdIy9Gp2dj81yr/AJpgA9HAgYWcYnw68BYNGZ5dUpUVhv0AJO0A+uGVU4TcUAJ90kmnVUEHYFdZmB10AeuIkaYuLXc/pYFl25RpMQJDLMG4AJ0SpuL27m3WLMcxIpsFiAdAEknYyjbdbrG+OKSwBZR6wbgEyZVW2sIP88EplHqAAKx1COZSRaerhh0HU772GKMyCm4sW3BEkwCYP7SoZk7bWx0GJ87qQTqjVMyNYMCAdmtPxx2oSmQGqKIkFdRAJm4hCyyNo9dsMKGV5A1NGYEEiFKne+omb7X039AcIcouO7RX/bHhNTMUkqKoamwipe4IuCIPcd8KsvxbOUkFOnVVwoAVCgMAC3ujUficej5ev4XLVFKkjbKSoYmQOhhiZGw3Ix3keI0GkUdBIudKx1jsP9Edxjnnhk5alKjD2e9p0UzI8Rz9SBVyGpRfWraCD3C1Lz8cTZxaOkLVRqQHR1DpbaWGoWN/eEnecMvafjLoCqqSdOpSG0zBgidJ2JWf2ST0jFV4Rxz6SrAqQysVKszN0LoehIamWtuSkdQcdCWxsgzMcEp1Zem4dWESHEmSNQkWghYtcBjEC2Fmd4JU0xeGbU9jqa8hUCg3hRG0aU35sL6yMXdaYWjV2VqciWmUDNNwSrUyAT9k2nDXI8bzKlGVkq0qgBXxBDLfSyFktKVOUkgnmB74Nxhfs1w0moajrpFOyiIAawMeSgADpAU98J/aHiRzBcASjP4FECxaf1zT0WLd/fHSC6PtgqkLmcvURpKyAHUEja0NeCPd7DrjWXy2SzWlsu6hhTYJoMFA5knw2FpM3K98K+o6KhRzFN821UnlywIQBQEDhSVIM7IqExH9mMWLP54JTqFAxbSKdJSCDp3ZzNgXe09BM7HEeW9hmphESorpqly0hmvqMi4MlaSn9lW+8cde0HiUqDko2qodMC8AiCCwNjoApagb6p6HFCFNOvVRAtNy1R3WhRJuC0hqtWD06jsNS9Bi20uJaGK3dTUFNST90FqrExbTpcn0XvhVwbh4p0vEYaqtMBUbqarjmI8oYLGwhxiJkbxlo0yHbS6KSYgakDsY3LNTdJj3aZve6AstDilJl1E6RIB12ux0qO1yRHrgpEBB8NtMm5WNxbzn0M4pPFc5pVAoA8MtUIJEM6rGXRTN11tqk/djfHXAMsaa0aYJJpUdbwTLVa/mLMQurvdVwAXbMAMTrQQBIYEhx5AgT8QR6YHqZVmBNMyGGzAo4EzuR3+8vxvgThebYo7uWZdelIGqy8uoQJIJBbE9WsrfqyhqIeUN9lvQwR8InABGcnFvAcxaQtOD5jnFvgMZjQrZk3MgncAiB5DlP5nGYewjOG8Qywqmjpq0KuguBXWJXqwuQRvM9j2w6yvhVVlCHWSJBJBI3vscVSvw8Z/Omu6umWp0vDVmBps7SSWUNDACdyOgxbcmiqgVCSoFpbVb17YcpybtsShFKkifMe6J+9T/APmvfC/iJf6ZTgcoomT6sbetgfhg2q1183X8L9x2xzmz9b+4v5tiCkVWnw2oc3mAUJp1KbDxIGmTDKPc5iDN+bf5Kq30ccNJen46UakU9JenGuI5iNUXuDN/w9ApA4qXs/SCvm6L0tYhuQqPrQpMAOxhzcCTABO+8MRXaPF3QGnkKdFVWmtYkIz1AxCowBeZYM8C22Lm7VHytCrUDLVCr4gYQSRvK+dz8RimZPhmdqmuaKPldJBSmimmrc2mNcjVpF5JM9MX7hOXqDLJTzFQ1aj7sFkA9BKrcC1zGIyx1RaKi6ZVvaDL6K/ij3a4U/vqCr/A2PxOH1RSWWATd9hP3O2J+LcHJoEAEeEwZSWAmBBHWBp/LbE/0imkOa1GnKgTUeTcztqA3w4N6VfEem2V2hlnHEqjFSKfjO2o2EHwoPoQrQf2TjVPhlZ6ShELFdIsVtOXi8n7wX5jDzNcTycSK9IILDSAw2gib9JG3cYzL+0eWqNNKu5G5Wmkz/FTme98VqGsdq7+v4LFm2gThZnAYQh9MPEX5tSsgQ+rMDe0gYAz3HKZafCzUA+aLYWsXAIMdfjiB+OCPE+iO0QwD1uXUpBFhqSx6jqDiXbKx6YtNt+i+5ZsrwvYhyFMEBRp5dwOWI364HXi1BAzJTPI0MW3WNOoyZMAQfPTG4xD7DZ5qmX0MIamxESCdJukwBcC0+U9cB8XpGlmp+zWH/uJj4kkgedXyxRidPx1gS4pU0a5eBzEoYrpq6kAhwY2mxwH+ka1Q1KTVCz7odgxA1KCFjlqIdvNRgZ1KnluQQU6y9McouebXRlPN0Y4ErwulkNk06T/ANtjqpNPdWmmT1OnthgLwpdWpAsW/WUTMNIF1nbVEi3KrAncY3wnipV1cbPdgBA1ADWAOgZSHA3vT7YI4wvMKtO2rnWOhmKiR1Ae4XaGcnCeqPrDp2q/W0+sOssw7TOqT3amo2wAX7i+X8SlqABK8wnZhEMpPZlJGPOLUK7VhUilZajXm7FqTxEaw6hyTbmYbb372Xz3iUgO23odvkQV/dGKjx7h60qz02tScEHypud/IJUg9yT5YEM3nYqFqigqEBVxH7AYqsXIECIv9UOuoYY5Th5bxUkF9RcL0Z9ENpM2WqoJjyJtua97P5pkOioYem3g1Z8j9U9rkSRab6qpO2LHw2jUVlCK00yFEAnkJJTYR9WylCBcqtMfawALeMNUeh4ikO66dYYC+nSQbbHUFN9taE3BGFPD8wi5lC6hqNYaqXKAVbepTsJ1X1DrIA+0cXyvwlhVLQi06gGpHYCC06l87ki33yfsqMJx7CKVdTWcqXFRNCQyMp94Ox0yevckntABZBwxwJo12AIkaocEdLtzR6HAhr5inqFSkHAE6qWokjvob4yAxO1rgYZZUijTCTYTd2ExBYwEBsL2tAxy2eUssttcEJpHQNLObrcG17Ymh2AZHO5fMaTSdW0tqgGCrXkshgg3O43viHKcC8N3dXLMUCKG3UABd+psTJG7HviL2k9naBc1Cgvc6dwfvY3kqxRVVqzKT7jtDK0gsJ1bWHQicDvkCKd7S8AzLvSRqTeGWmo63UD7RtcC7sAfvAYO4dD5iozDkoIdSg21E6yvnDLA8qi+WLVR4hVpFVrLTZryFLCVBgsoMz0OmbfiXDMjKWFNWPUEAmLHpM2ggdbbYdiE3hRTp0zEhQYAUX7KCuneeoOMbJswINMkWgMJj08SV+TdcMaufImN5iy9TdTJYWItPfAtXiJn7QFyZIEAiJsAeVrG8je+ADjwq33fw/pWxmOf0k4sabSPMn8ZxmACClksuBAqVG5dMADv3Ijfr2GLDljyCQQduaJ+Om2JSANremOSMJiI6h5qf97/APLeX9P5HmrWHjETchQPz/nvjbnnT94/hHfz88IM/wAXrfSGo03p0xbmI5rj9rlOAZZEZubShkbaiAG+Ikgeows4nxujSK+LWVWHvLTUufQkA6B/ej4YTVOG1azHxatVgqkwSyA/A/VkH02xIOEoigwBygzsdV4GtLWFto+eACWp7V0iCaOXqVdY3qNyemlNcenzxDU41nXWAq0gRy+Es29ZLfEAYIq0VKiB2i2pR3YtTuCYwbQ4fLBqsb8oJDTvsYDKJ6YKAUUOENp8bMVHeBq5iXIG9pAbbphRkuH/AEvMRACLcn7q/Lcx/qMNfarOtVqDLoDAIkR7xtG4kRhxw3hQWm1BHAaPrWAkyynSN+m/oPPHdjisGPW/ifDuXU5JyeaehfCuPf3EHEOHU8zlT9FWk5HLTvyrEBj21RsT5d8UnM+yWapyTRZgCOZIaZ7Ac34Y9KTN0MoKVBiVLwiSCdUACSVBA6C8dBgylxmgxKrVp6hupYBh6qbjHBkxJu1Z6mDtmTFHSqa6Hkn6SzeWt4lanBiGmAe0NInDTK8frOsvTo1TOw5Hiw1alMC5PTocek11VjzAMBcAib974rnEvZvK1CCKYQgkzT5SSe8YwlCaXuyOn+Xin/6Y/T9X1AvZf2mppmVRkqU/EOg6jqWSYA1f3hF+5xbvajLeJRgH6wcyR71t9PWYv6xijt7E1VANLMTAN3BtuQRBub7nyPSMW9OJMaamrIqBRq0BYDfaKs5gjpt1xpjc+EzlzrFs8b8hccnUfSSrIxUMIX3WUhh6BTqUDch2747rcJtBAUQ1ma4VzOkKt4RtuxPxweMyzkaQJmTJdoOw90aYn8sdItYiPcUf3EUfLUe53xqc4DQ4UAAOYwXtpBClgACrMBsBE7GSI7d5imgknSskmGcCCfswgNoE7m4+OFXEeN5SnqWrm6RM3WmGqkH0loiT0/LCfNf8R8pTaaVOu5FjAVEmNrny7d8Aizr4agqqCLg6abSRIW7WkzcmemOc3XR4NSkGgWLqi+oGtyb+nXfHnua/4iMQRSytFJ/6pZ5AvfbqMcf8658DU6rTSAZSkAIJtzc0XO298D2HR6PQqCQAhVm7Cnt0Mqv3dsY2ebojGL3NWO2wS4+GFXsVnXzKFqjVHGuRqMiNJj90naMM6/gU2KvR1tvK0ZFx8b4VhRJ9KOkkkUrQDpCCdgNT3Mnsp2FsKc3xNUDGq1QgDUSwcKYuRqcqs22XDanxiktlpVAOwpEY1X41TKkGlVINiDSMHuCMFjoA4b4j1fDA8MCmlRriV1khV5FW5CGbnYYJrUcqdS1KhOgQzaiAt9mqLEElhCs0nGfpinJ+qq33+rN7Rfvg5crT0oAihUIZBEBTFiF2BvgsFa4AmU4XpWcrm3C9iVqp+N//AGxBxLJVailMxl6OZSQfq2NNrbGGtP72Dsy1EVA76BUGzEAH+LE651ZB1LB2uMRpXLY39vJ/Gk/FfdU/mKamYoBNFdMzT0yVapT16ZkAh1DCwMAnpviThNWFlayVkG5XePNZgGTPztezk5uf8sJs5wqjWJYDQ9xrQ6WHkSN/Qzg3QXilycfmvTj82d5+gBzKAQZ2i4Nyg9bsPOfLAOnSYJPRgxiI2DEdfusJ7G+GeRoOqGnUbWNg2x/DYi1x+GOMzRqNaASNjAiYvN50sLRi0znapis1ItrrrHQSQPKdN8ZhglCrA95bbCLeUz0xmHaAZV6blTpYBuhIkfIEfnhJmaebDfrqbLe2kqfKDJ6xhvTz2o6QUJG4BMjvYjA9Z4libKJn/XlhMVJneTnVTDkFgjTt+z8cKIU5muCe3KCCTYW0MI+Iw34S2ohvvLPwJtb4YgSgr1a2pQefrgGcBtLLJiRddWi2yjQeXYbfljHqMAik6QzQgEo3ySQRftGDPoA3BIFpUkFT/EDHwwNnc4iPKAtUIAUD3rdAPsr1PX5YpVzEwzKcPh9VmYGxIAgebKIY229JxxxnjFHKoxdgzRBnr21QPWFA+G+F/FePVKdIIiL4pWQqMNrCVnYSfeuO04pZ1NUlorV/nTpd4n3m7k/PrgAvXCuK0q2htIp1LlKVSA0WEoZ5RHTz6b449l8nUoZjMeI2oVSHDGxmWBBB2tEHa1sVKjS0sCNVSq+xF2Y/sTsB982HTFuyudNGmPpTgtI9yZQdFLTLnv8AjhqTSa6hSIfaHL1M2qvRpuKmXq2FQadcRJUncSBfyxA3s02ar161ekKSVKWjTKs08vNawjTh8+Ydkmk6ns0SJvOofYjv+Awhz2arr+tzGgeQEH0IKk+sY1XaGlpSI9mm7O+G+ydemac5ohKcwqAjX059TEG1tsOPBqL2f1sf6Yr3CeIKtUMKj1WIIvJW46nRI+Zxa8lVLrqYQZ6bfCcYzbk7ZcdhPW9r6QlHp1aZBIusj1lCYE4O4VV5DUUI2u6Fl6fnBwn4xwFmc6ag0xcHcfHqMB5ZGokU6eZJbfQYj0gz8hGOLHlyXU18z0J4MLhqxy35qnt8h3nM3mWJAqaR+yAPx3xTfa/OiiqrUqOalTaSW0jYuQT8vP0xZMr7QCB4yGnP2o5fj93AftD7G0M6fGWoQ5AAdTqUgbW2+WOpb7WcPApXDPZZGB0ly4Ikk/GREEd73x1mPZSqqstMyOy79DuokSABtt8cMxwHOZWAyCrTAgPSkMB5qDP54IyXFSIEn3hytt53scccs2XHKpK0baIz3jsL+D8JqKGNRYQILHQTUJuSZ2/C2ntfXEckK9daLNFGmvjZhugF4XfqJ/Dth6nEUOuYYC2kGTva25k7GeuN1Mq1GiwQKz1WJrCbjVsgIP2VgX6YjHO5vJLl9TRwdLGuLIv+HPGGr5mvKhaYCmksRpA1CBHvGCJ7ThzxZ2USoqMdQHINR2O5Zj622mMKfYKg1PNMgbk8NuQCQCConV0P54Z8e00xuNOrdlXeCY5hHyx3RkpK0c+SDg6YuGaqz7mZ/wDGn9cbOaq/czP/AI0/rgX6Ynen/DT/AKY19OXvT/hp/wBMWQE/SKn3Mz/AgxY356NMvb3CdUAi15uIPpipNnV70/4af+HFoylTXlVYQeXpAFjHQR07YQyGvNiAYjlA1GBJgHS9/ljm5JkX30EEId595DHwxFlzqKizBekobTP3QRifN3MAQv2bSO0gq4OAAZDpZbDe3u3jtpZfyw7pm7jzB2jcd+twcLM7AhRrtIM6o+cNOD6DyQb3UdbW8u9zfywgJ5xMjYgnGK0YQwvUcZgbxfXGYBhIbyE98Q1sjSYkskzuJMH1Ewcdg43OLIOEoEMCjECANMCIHbqMRnKMrsywQxJIJg/C2CVx3JwWIWcVFaFCAX3i4XzjcnCjMpUpDTTQ6nHNVqCw9R9o9k26sTi06sQV83GqAIUc0/kBgsBJkcktKT+sqtdix/8Aao3QdgPgBgHMZYOW8KIglnIAQnvFuQeZg4fDPUqg0sBB3Fvyscc1sll6ihT7oM6ZME9JGzAdjbAAko5qlQpzSJeo45qh95rdDsiD/bvhbUck6nJnZQAZJ+6i7/z623Nmp+zisSTVYg+m/f4RYdMCP7N1NTaSt5AcmSB0UAAaR3i574YCelxZssQQeY2Wktx6W99+loVfPF/4LkhXoCrmafhTukyBHUdvhip8L4KuWqBqmqpWYgeJpOlR2QCwjFu4vxWmEWmhgAdbSfjviMrcYNpWCas5/QFL7NafIkfKxFvXBFLhxpzzBhb/AF2xX2Y+WIvprrsxHxxwLtzW0om3s0+DGfG6YC8waOpUT88Vmj4KtqRHZvTDenx5h70N+BwXluLU2/ZPY4G4ZZWml4o6MWV4otU35kdDLGrSbUgWdgw/PFaqcGzquTQVKV91ax9VNj8Ri6BXMw4jpAwLVWp9ouBFzKj8geuOxY9lucyyU3UUD5Fs6ifXrRqeaSp/GxPyxDm8nl8xy1E0sep5W+DDf54N+nsSFBX15iT8gBgymFcGVMftDf4Y0rqZ3zKlkfYj6M7VaTmppUmlTqbB/skt2xUsxms9lnLVFYTM6xqRpMySPPHqL5QrTbwn0uu2oSvQ+72jtGOa2cAU+Ko09WiRHmNxhNJ7FKTRR/8AhpnKlTOOXCwabGVED3l/DD7i45DpknxNgSDHNB5Qd+22DuBcPy4zPi0AnMhBKtbcdBbpiTiPBlrsXll6RzDbrAYfPAko7Ic5anZUy7dn/if/AA40Hbs/8Tf4cWD/AJXX75+b/wCLGj7MD/qH5t/iwyCvl27VP4m/w4snCZbKxcHmFyZ3nexxx/yvb9Yfm39cGZPJeFTKSTMnqd/U4AFuUO9yHGw1NB7jmHbGZuqrBVTSYvYpubxBjbuMRC19j0u6iPxg4lpVOViRqnY6lMekgYBklMMFdoh5vy7g+QbfzxPlGlUJ6EjmkET2m/bEFfmMCxZeaymfWDvjrKGEIsIIPMCB+ZwgGc45xrVjROEB3OMxzjMMArEgxmMxQhZxWpqhZqLEHUn5YEGbdZC1x5CopEfHGYzAgCjnqgKgqr8typFz5DBP0pNWlkIPpPSdxjMZgEcDwH6iT0m/yONfo1TOkx/ryxmMwMZGeHVAbOSO1v5jGmasoG/n/q+MxmEBscScEAqfz+cYE4zxmhTdaeYWWIkQNUdPUYzGYaA7Gfy1VdKVQvb7JHzxL+jwUI1aze5i/aYxmMwS3VMFFcRcnBqhnZSNryD6dRgUUnDaYJPob+d8ZjMc8uzYp8q8C1OUeY94LV0q06tU2F5iBNsNGzd4vYTtjMZioQUFpQXe5BVqI4Eg81uo/wBsS0swoETZd98bxmLsVHTVVJAm5Ex5YBztNKiaS0KTBg7+WMxmAKIuC8KpUKpKESViCbgDsPObk4B9pcu7VpWsqDSLEj53xmMxSEKPoFbpmE+a/wCLE1PPVafIWptp6s0edomcZjMMR23GKsf2H/kb/DgjJ5x30k6RDQdLFgdt7Y1jMIZpg3PEdz7y/HHVEqwgvET9oGfK4xmMwwMXKK+tiovcSBv5aTfG+Hi7gdR1BH4G2MxmJAYUDIBmbdMdzjMZhCNa8ZjMZgKP/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3581400" y="1524000"/>
            <a:ext cx="1000595" cy="369332"/>
          </a:xfrm>
          <a:prstGeom prst="rect">
            <a:avLst/>
          </a:prstGeom>
          <a:noFill/>
        </p:spPr>
        <p:txBody>
          <a:bodyPr wrap="none" rtlCol="0">
            <a:spAutoFit/>
          </a:bodyPr>
          <a:lstStyle/>
          <a:p>
            <a:r>
              <a:rPr lang="zh-CN" altLang="en-US" dirty="0"/>
              <a:t>手</a:t>
            </a:r>
            <a:r>
              <a:rPr lang="zh-CN" altLang="en-US" dirty="0" smtClean="0"/>
              <a:t>机</a:t>
            </a:r>
            <a:r>
              <a:rPr lang="en-US" altLang="zh-CN" dirty="0" smtClean="0"/>
              <a:t>app</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8384"/>
            <a:ext cx="2557621" cy="191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01704"/>
            <a:ext cx="2531364" cy="359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569964" y="3048000"/>
            <a:ext cx="1981200" cy="3139321"/>
          </a:xfrm>
          <a:prstGeom prst="rect">
            <a:avLst/>
          </a:prstGeom>
          <a:noFill/>
        </p:spPr>
        <p:txBody>
          <a:bodyPr wrap="square" rtlCol="0">
            <a:spAutoFit/>
          </a:bodyPr>
          <a:lstStyle/>
          <a:p>
            <a:r>
              <a:rPr lang="zh-CN" altLang="en-US" dirty="0" smtClean="0"/>
              <a:t>微信公众号</a:t>
            </a:r>
            <a:endParaRPr lang="en-US" altLang="zh-CN" dirty="0" smtClean="0"/>
          </a:p>
          <a:p>
            <a:r>
              <a:rPr lang="zh-CN" altLang="en-US" dirty="0"/>
              <a:t>微信最可怕的地方在于它为商户和用户搭建了一个能够直接通信的平台，让优惠信息绕开其他分发平台在二者之间无障碍流动，这无疑是要短路掉他们！</a:t>
            </a:r>
            <a:endParaRPr lang="en-US" altLang="zh-CN" dirty="0" smtClean="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657600"/>
            <a:ext cx="15811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80805" y="3886200"/>
            <a:ext cx="1058175" cy="369332"/>
          </a:xfrm>
          <a:prstGeom prst="rect">
            <a:avLst/>
          </a:prstGeom>
          <a:noFill/>
        </p:spPr>
        <p:txBody>
          <a:bodyPr wrap="none" rtlCol="0">
            <a:spAutoFit/>
          </a:bodyPr>
          <a:lstStyle/>
          <a:p>
            <a:r>
              <a:rPr lang="en-US" altLang="zh-CN" dirty="0" smtClean="0"/>
              <a:t>Passbook</a:t>
            </a:r>
          </a:p>
        </p:txBody>
      </p:sp>
    </p:spTree>
    <p:extLst>
      <p:ext uri="{BB962C8B-B14F-4D97-AF65-F5344CB8AC3E}">
        <p14:creationId xmlns:p14="http://schemas.microsoft.com/office/powerpoint/2010/main" val="1338384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线下场景（店内体验）</a:t>
            </a:r>
            <a:endParaRPr lang="en-US" dirty="0"/>
          </a:p>
        </p:txBody>
      </p:sp>
      <p:sp>
        <p:nvSpPr>
          <p:cNvPr id="4" name="Rectangle 3"/>
          <p:cNvSpPr/>
          <p:nvPr/>
        </p:nvSpPr>
        <p:spPr>
          <a:xfrm>
            <a:off x="990600" y="1447800"/>
            <a:ext cx="7239000" cy="3584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219200" y="1670912"/>
            <a:ext cx="2526624" cy="3235960"/>
            <a:chOff x="4800600" y="1834718"/>
            <a:chExt cx="3276600" cy="4196488"/>
          </a:xfrm>
        </p:grpSpPr>
        <p:sp>
          <p:nvSpPr>
            <p:cNvPr id="7" name="Rectangle 6"/>
            <p:cNvSpPr/>
            <p:nvPr/>
          </p:nvSpPr>
          <p:spPr>
            <a:xfrm>
              <a:off x="4800600" y="1834718"/>
              <a:ext cx="3276600" cy="4185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able"/>
            <p:cNvSpPr>
              <a:spLocks noEditPoints="1" noChangeArrowheads="1"/>
            </p:cNvSpPr>
            <p:nvPr/>
          </p:nvSpPr>
          <p:spPr bwMode="auto">
            <a:xfrm>
              <a:off x="4953000" y="2043113"/>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1</a:t>
              </a:r>
              <a:endParaRPr lang="en-US" dirty="0"/>
            </a:p>
          </p:txBody>
        </p:sp>
        <p:sp>
          <p:nvSpPr>
            <p:cNvPr id="13" name="table"/>
            <p:cNvSpPr>
              <a:spLocks noEditPoints="1" noChangeArrowheads="1"/>
            </p:cNvSpPr>
            <p:nvPr/>
          </p:nvSpPr>
          <p:spPr bwMode="auto">
            <a:xfrm>
              <a:off x="5964545" y="2025588"/>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2</a:t>
              </a:r>
              <a:endParaRPr lang="en-US" dirty="0"/>
            </a:p>
          </p:txBody>
        </p:sp>
        <p:sp>
          <p:nvSpPr>
            <p:cNvPr id="14" name="table"/>
            <p:cNvSpPr>
              <a:spLocks noEditPoints="1" noChangeArrowheads="1"/>
            </p:cNvSpPr>
            <p:nvPr/>
          </p:nvSpPr>
          <p:spPr bwMode="auto">
            <a:xfrm>
              <a:off x="7086600" y="2057400"/>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3</a:t>
              </a:r>
              <a:endParaRPr lang="en-US" dirty="0"/>
            </a:p>
          </p:txBody>
        </p:sp>
        <p:sp>
          <p:nvSpPr>
            <p:cNvPr id="15" name="table"/>
            <p:cNvSpPr>
              <a:spLocks noEditPoints="1" noChangeArrowheads="1"/>
            </p:cNvSpPr>
            <p:nvPr/>
          </p:nvSpPr>
          <p:spPr bwMode="auto">
            <a:xfrm>
              <a:off x="4921188" y="3148013"/>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4</a:t>
              </a:r>
              <a:endParaRPr lang="en-US" dirty="0"/>
            </a:p>
          </p:txBody>
        </p:sp>
        <p:sp>
          <p:nvSpPr>
            <p:cNvPr id="16" name="table"/>
            <p:cNvSpPr>
              <a:spLocks noEditPoints="1" noChangeArrowheads="1"/>
            </p:cNvSpPr>
            <p:nvPr/>
          </p:nvSpPr>
          <p:spPr bwMode="auto">
            <a:xfrm>
              <a:off x="6012656" y="3182044"/>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5</a:t>
              </a:r>
              <a:endParaRPr lang="en-US" dirty="0"/>
            </a:p>
          </p:txBody>
        </p:sp>
        <p:sp>
          <p:nvSpPr>
            <p:cNvPr id="17" name="table"/>
            <p:cNvSpPr>
              <a:spLocks noEditPoints="1" noChangeArrowheads="1"/>
            </p:cNvSpPr>
            <p:nvPr/>
          </p:nvSpPr>
          <p:spPr bwMode="auto">
            <a:xfrm>
              <a:off x="7086600" y="3182044"/>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dirty="0" smtClean="0"/>
                <a:t>6</a:t>
              </a:r>
              <a:endParaRPr lang="en-US" dirty="0"/>
            </a:p>
          </p:txBody>
        </p:sp>
        <p:sp>
          <p:nvSpPr>
            <p:cNvPr id="18" name="table"/>
            <p:cNvSpPr>
              <a:spLocks noEditPoints="1" noChangeArrowheads="1"/>
            </p:cNvSpPr>
            <p:nvPr/>
          </p:nvSpPr>
          <p:spPr bwMode="auto">
            <a:xfrm>
              <a:off x="4953000" y="4343400"/>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dirty="0" smtClean="0"/>
                <a:t>7</a:t>
              </a:r>
              <a:endParaRPr lang="en-US" dirty="0"/>
            </a:p>
          </p:txBody>
        </p:sp>
        <p:sp>
          <p:nvSpPr>
            <p:cNvPr id="19" name="table"/>
            <p:cNvSpPr>
              <a:spLocks noEditPoints="1" noChangeArrowheads="1"/>
            </p:cNvSpPr>
            <p:nvPr/>
          </p:nvSpPr>
          <p:spPr bwMode="auto">
            <a:xfrm>
              <a:off x="6012656" y="4343399"/>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dirty="0" smtClean="0"/>
                <a:t>8</a:t>
              </a:r>
              <a:endParaRPr lang="en-US" dirty="0"/>
            </a:p>
          </p:txBody>
        </p:sp>
        <p:sp>
          <p:nvSpPr>
            <p:cNvPr id="20" name="table"/>
            <p:cNvSpPr>
              <a:spLocks noEditPoints="1" noChangeArrowheads="1"/>
            </p:cNvSpPr>
            <p:nvPr/>
          </p:nvSpPr>
          <p:spPr bwMode="auto">
            <a:xfrm>
              <a:off x="7086599" y="4343400"/>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dirty="0" smtClean="0"/>
                <a:t>9</a:t>
              </a:r>
              <a:endParaRPr lang="en-US" dirty="0"/>
            </a:p>
          </p:txBody>
        </p:sp>
        <p:pic>
          <p:nvPicPr>
            <p:cNvPr id="2053" name="Picture 5" descr="C:\Users\kshi\AppData\Local\Microsoft\Windows\Temporary Internet Files\Content.IE5\SUMZ667V\MC9003839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678" y="5347517"/>
              <a:ext cx="728782" cy="6722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kshi\AppData\Local\Microsoft\Windows\Temporary Internet Files\Content.IE5\M5D2TS6Y\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2209800"/>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kshi\AppData\Local\Microsoft\Windows\Temporary Internet Files\Content.IE5\M5D2TS6Y\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9616" y="2209800"/>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kshi\AppData\Local\Microsoft\Windows\Temporary Internet Files\Content.IE5\M5D2TS6Y\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2450" y="2258816"/>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kshi\AppData\Local\Microsoft\Windows\Temporary Internet Files\Content.IE5\M5D2TS6Y\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2828" y="3381241"/>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kshi\AppData\Local\Microsoft\Windows\Temporary Internet Files\Content.IE5\M5D2TS6Y\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899" y="3381241"/>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kshi\AppData\Local\Microsoft\Windows\Temporary Internet Files\Content.IE5\M5D2TS6Y\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2449" y="3381241"/>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kshi\AppData\Local\Microsoft\Windows\Temporary Internet Files\Content.IE5\M5D2TS6Y\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7163" y="4576627"/>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C:\Users\kshi\AppData\Local\Microsoft\Windows\Temporary Internet Files\Content.IE5\M5D2TS6Y\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4566194"/>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Users\kshi\AppData\Local\Microsoft\Windows\Temporary Internet Files\Content.IE5\M5D2TS6Y\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9426" y="4564639"/>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kshi\AppData\Local\Microsoft\Windows\Temporary Internet Files\Content.IE5\1CK1I8KH\MC90038898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0590" y="5351756"/>
              <a:ext cx="388342" cy="6794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3886200" y="1673656"/>
            <a:ext cx="3048000" cy="3235960"/>
            <a:chOff x="4800600" y="1834718"/>
            <a:chExt cx="3276600" cy="4196488"/>
          </a:xfrm>
        </p:grpSpPr>
        <p:sp>
          <p:nvSpPr>
            <p:cNvPr id="34" name="Rectangle 33"/>
            <p:cNvSpPr/>
            <p:nvPr/>
          </p:nvSpPr>
          <p:spPr>
            <a:xfrm>
              <a:off x="4800600" y="1834718"/>
              <a:ext cx="3276600" cy="4185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able"/>
            <p:cNvSpPr>
              <a:spLocks noEditPoints="1" noChangeArrowheads="1"/>
            </p:cNvSpPr>
            <p:nvPr/>
          </p:nvSpPr>
          <p:spPr bwMode="auto">
            <a:xfrm>
              <a:off x="4953000" y="2043113"/>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10</a:t>
              </a:r>
              <a:endParaRPr lang="en-US" dirty="0"/>
            </a:p>
          </p:txBody>
        </p:sp>
        <p:sp>
          <p:nvSpPr>
            <p:cNvPr id="36" name="table"/>
            <p:cNvSpPr>
              <a:spLocks noEditPoints="1" noChangeArrowheads="1"/>
            </p:cNvSpPr>
            <p:nvPr/>
          </p:nvSpPr>
          <p:spPr bwMode="auto">
            <a:xfrm>
              <a:off x="5964545" y="2025588"/>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11</a:t>
              </a:r>
              <a:endParaRPr lang="en-US" dirty="0"/>
            </a:p>
          </p:txBody>
        </p:sp>
        <p:sp>
          <p:nvSpPr>
            <p:cNvPr id="37" name="table"/>
            <p:cNvSpPr>
              <a:spLocks noEditPoints="1" noChangeArrowheads="1"/>
            </p:cNvSpPr>
            <p:nvPr/>
          </p:nvSpPr>
          <p:spPr bwMode="auto">
            <a:xfrm>
              <a:off x="7086600" y="2057400"/>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12</a:t>
              </a:r>
              <a:endParaRPr lang="en-US" dirty="0"/>
            </a:p>
          </p:txBody>
        </p:sp>
        <p:sp>
          <p:nvSpPr>
            <p:cNvPr id="38" name="table"/>
            <p:cNvSpPr>
              <a:spLocks noEditPoints="1" noChangeArrowheads="1"/>
            </p:cNvSpPr>
            <p:nvPr/>
          </p:nvSpPr>
          <p:spPr bwMode="auto">
            <a:xfrm>
              <a:off x="4921188" y="3148013"/>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13</a:t>
              </a:r>
              <a:endParaRPr lang="en-US" dirty="0"/>
            </a:p>
          </p:txBody>
        </p:sp>
        <p:sp>
          <p:nvSpPr>
            <p:cNvPr id="39" name="table"/>
            <p:cNvSpPr>
              <a:spLocks noEditPoints="1" noChangeArrowheads="1"/>
            </p:cNvSpPr>
            <p:nvPr/>
          </p:nvSpPr>
          <p:spPr bwMode="auto">
            <a:xfrm>
              <a:off x="6012656" y="3182044"/>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dirty="0" smtClean="0"/>
                <a:t>14</a:t>
              </a:r>
              <a:endParaRPr lang="en-US" dirty="0"/>
            </a:p>
          </p:txBody>
        </p:sp>
        <p:sp>
          <p:nvSpPr>
            <p:cNvPr id="40" name="table"/>
            <p:cNvSpPr>
              <a:spLocks noEditPoints="1" noChangeArrowheads="1"/>
            </p:cNvSpPr>
            <p:nvPr/>
          </p:nvSpPr>
          <p:spPr bwMode="auto">
            <a:xfrm>
              <a:off x="7086600" y="3182044"/>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dirty="0" smtClean="0"/>
                <a:t>15</a:t>
              </a:r>
              <a:endParaRPr lang="en-US" dirty="0"/>
            </a:p>
          </p:txBody>
        </p:sp>
        <p:sp>
          <p:nvSpPr>
            <p:cNvPr id="41" name="table"/>
            <p:cNvSpPr>
              <a:spLocks noEditPoints="1" noChangeArrowheads="1"/>
            </p:cNvSpPr>
            <p:nvPr/>
          </p:nvSpPr>
          <p:spPr bwMode="auto">
            <a:xfrm>
              <a:off x="4953000" y="4343400"/>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dirty="0" smtClean="0"/>
                <a:t>16</a:t>
              </a:r>
              <a:endParaRPr lang="en-US" dirty="0"/>
            </a:p>
          </p:txBody>
        </p:sp>
        <p:sp>
          <p:nvSpPr>
            <p:cNvPr id="42" name="table"/>
            <p:cNvSpPr>
              <a:spLocks noEditPoints="1" noChangeArrowheads="1"/>
            </p:cNvSpPr>
            <p:nvPr/>
          </p:nvSpPr>
          <p:spPr bwMode="auto">
            <a:xfrm>
              <a:off x="6012656" y="4343399"/>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dirty="0" smtClean="0"/>
                <a:t>17</a:t>
              </a:r>
              <a:endParaRPr lang="en-US" dirty="0"/>
            </a:p>
          </p:txBody>
        </p:sp>
        <p:sp>
          <p:nvSpPr>
            <p:cNvPr id="43" name="table"/>
            <p:cNvSpPr>
              <a:spLocks noEditPoints="1" noChangeArrowheads="1"/>
            </p:cNvSpPr>
            <p:nvPr/>
          </p:nvSpPr>
          <p:spPr bwMode="auto">
            <a:xfrm>
              <a:off x="7086599" y="4343400"/>
              <a:ext cx="852487" cy="85248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dirty="0" smtClean="0"/>
                <a:t>18</a:t>
              </a:r>
              <a:endParaRPr lang="en-US" dirty="0"/>
            </a:p>
          </p:txBody>
        </p:sp>
        <p:pic>
          <p:nvPicPr>
            <p:cNvPr id="44" name="Picture 5" descr="C:\Users\kshi\AppData\Local\Microsoft\Windows\Temporary Internet Files\Content.IE5\SUMZ667V\MC9003839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678" y="5347517"/>
              <a:ext cx="728782" cy="6722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C:\Users\kshi\AppData\Local\Microsoft\Windows\Temporary Internet Files\Content.IE5\M5D2TS6Y\MC90043983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2209800"/>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C:\Users\kshi\AppData\Local\Microsoft\Windows\Temporary Internet Files\Content.IE5\M5D2TS6Y\MC90043983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9616" y="2209800"/>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C:\Users\kshi\AppData\Local\Microsoft\Windows\Temporary Internet Files\Content.IE5\M5D2TS6Y\MC90043983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02450" y="2258816"/>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C:\Users\kshi\AppData\Local\Microsoft\Windows\Temporary Internet Files\Content.IE5\M5D2TS6Y\MC90043983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22828" y="3381241"/>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Users\kshi\AppData\Local\Microsoft\Windows\Temporary Internet Files\Content.IE5\M5D2TS6Y\MC90043983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8899" y="3381241"/>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Users\kshi\AppData\Local\Microsoft\Windows\Temporary Internet Files\Content.IE5\M5D2TS6Y\MC90043983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02449" y="3381241"/>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C:\Users\kshi\AppData\Local\Microsoft\Windows\Temporary Internet Files\Content.IE5\M5D2TS6Y\MC90043983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7163" y="4576627"/>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C:\Users\kshi\AppData\Local\Microsoft\Windows\Temporary Internet Files\Content.IE5\M5D2TS6Y\MC90043983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8900" y="4566194"/>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C:\Users\kshi\AppData\Local\Microsoft\Windows\Temporary Internet Files\Content.IE5\M5D2TS6Y\MC90043983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9426" y="4564639"/>
              <a:ext cx="386029" cy="38602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7" descr="C:\Users\kshi\AppData\Local\Microsoft\Windows\Temporary Internet Files\Content.IE5\1CK1I8KH\MC90038898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0590" y="5351756"/>
              <a:ext cx="388342" cy="67945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596783" y="5200471"/>
            <a:ext cx="4198585" cy="1200329"/>
          </a:xfrm>
          <a:prstGeom prst="rect">
            <a:avLst/>
          </a:prstGeom>
          <a:noFill/>
        </p:spPr>
        <p:txBody>
          <a:bodyPr wrap="none" rtlCol="0">
            <a:spAutoFit/>
          </a:bodyPr>
          <a:lstStyle/>
          <a:p>
            <a:r>
              <a:rPr lang="zh-CN" altLang="en-US" dirty="0" smtClean="0"/>
              <a:t>顾客找好位置，用微信选菜下单</a:t>
            </a:r>
            <a:r>
              <a:rPr lang="en-US" altLang="zh-CN" dirty="0" smtClean="0"/>
              <a:t>\</a:t>
            </a:r>
            <a:r>
              <a:rPr lang="zh-CN" altLang="en-US" dirty="0" smtClean="0"/>
              <a:t>补单</a:t>
            </a:r>
            <a:endParaRPr lang="en-US" altLang="zh-CN" dirty="0" smtClean="0"/>
          </a:p>
          <a:p>
            <a:r>
              <a:rPr lang="zh-CN" altLang="en-US" dirty="0" smtClean="0"/>
              <a:t>微信支付，服务员把回执给一份给顾客</a:t>
            </a:r>
            <a:endParaRPr lang="en-US" altLang="zh-CN" dirty="0" smtClean="0"/>
          </a:p>
          <a:p>
            <a:r>
              <a:rPr lang="zh-CN" altLang="en-US" dirty="0"/>
              <a:t>或到</a:t>
            </a:r>
            <a:r>
              <a:rPr lang="zh-CN" altLang="en-US" dirty="0" smtClean="0"/>
              <a:t>柜台现金</a:t>
            </a:r>
            <a:r>
              <a:rPr lang="en-US" altLang="zh-CN" dirty="0" smtClean="0"/>
              <a:t>\</a:t>
            </a:r>
            <a:r>
              <a:rPr lang="zh-CN" altLang="en-US" dirty="0" smtClean="0"/>
              <a:t>刷卡支付，</a:t>
            </a:r>
            <a:r>
              <a:rPr lang="zh-CN" altLang="en-US" dirty="0"/>
              <a:t>柜</a:t>
            </a:r>
            <a:r>
              <a:rPr lang="zh-CN" altLang="en-US" dirty="0" smtClean="0"/>
              <a:t>台出具</a:t>
            </a:r>
            <a:r>
              <a:rPr lang="zh-CN" altLang="en-US" dirty="0"/>
              <a:t>回</a:t>
            </a:r>
            <a:r>
              <a:rPr lang="zh-CN" altLang="en-US" dirty="0" smtClean="0"/>
              <a:t>执</a:t>
            </a:r>
            <a:endParaRPr lang="en-US" altLang="zh-CN" dirty="0" smtClean="0"/>
          </a:p>
          <a:p>
            <a:r>
              <a:rPr lang="zh-CN" altLang="en-US" dirty="0"/>
              <a:t>厨</a:t>
            </a:r>
            <a:r>
              <a:rPr lang="zh-CN" altLang="en-US" dirty="0" smtClean="0"/>
              <a:t>房出单，制作菜品</a:t>
            </a:r>
            <a:endParaRPr lang="en-US" altLang="zh-CN" dirty="0" smtClean="0"/>
          </a:p>
        </p:txBody>
      </p:sp>
      <p:pic>
        <p:nvPicPr>
          <p:cNvPr id="2056" name="Picture 8" descr="C:\Users\kshi\AppData\Local\Microsoft\Windows\Temporary Internet Files\Content.IE5\1CK1I8KH\MC900357021[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7757" y="1673656"/>
            <a:ext cx="1165643" cy="119254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kshi\AppData\Local\Microsoft\Windows\Temporary Internet Files\Content.IE5\M5D2TS6Y\MC900295723[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4201" y="3608593"/>
            <a:ext cx="1290872" cy="126820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kshi\AppData\Local\Microsoft\Windows\Temporary Internet Files\Content.IE5\WNS1KN92\MC9003839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8026" y="4572000"/>
            <a:ext cx="333374" cy="30752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C:\Users\kshi\AppData\Local\Microsoft\Windows\Temporary Internet Files\Content.IE5\WNS1KN92\MC90038397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757" y="2558934"/>
            <a:ext cx="333374" cy="30752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48400" y="4504678"/>
            <a:ext cx="457200" cy="378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6401" y="5103979"/>
            <a:ext cx="1430396" cy="139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282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线上场景（全渠道体</a:t>
            </a:r>
            <a:r>
              <a:rPr lang="zh-CN" altLang="en-US" dirty="0"/>
              <a:t>验）</a:t>
            </a:r>
            <a:endParaRPr lang="en-US" dirty="0"/>
          </a:p>
        </p:txBody>
      </p:sp>
      <p:sp>
        <p:nvSpPr>
          <p:cNvPr id="3" name="Content Placeholder 2"/>
          <p:cNvSpPr>
            <a:spLocks noGrp="1"/>
          </p:cNvSpPr>
          <p:nvPr>
            <p:ph idx="1"/>
          </p:nvPr>
        </p:nvSpPr>
        <p:spPr>
          <a:xfrm>
            <a:off x="533400" y="1600201"/>
            <a:ext cx="3733800" cy="3352800"/>
          </a:xfrm>
        </p:spPr>
        <p:txBody>
          <a:bodyPr>
            <a:normAutofit lnSpcReduction="10000"/>
          </a:bodyPr>
          <a:lstStyle/>
          <a:p>
            <a:pPr marL="0" indent="0">
              <a:buNone/>
            </a:pPr>
            <a:r>
              <a:rPr lang="zh-CN" altLang="en-US" dirty="0" smtClean="0"/>
              <a:t>订位</a:t>
            </a:r>
            <a:endParaRPr lang="en-US" altLang="zh-CN" dirty="0" smtClean="0"/>
          </a:p>
          <a:p>
            <a:pPr marL="0" indent="0">
              <a:buNone/>
            </a:pPr>
            <a:r>
              <a:rPr lang="zh-CN" altLang="en-US" dirty="0" smtClean="0"/>
              <a:t>外卖</a:t>
            </a:r>
            <a:endParaRPr lang="en-US" altLang="zh-CN" dirty="0" smtClean="0"/>
          </a:p>
          <a:p>
            <a:pPr marL="0" indent="0">
              <a:buNone/>
            </a:pPr>
            <a:r>
              <a:rPr lang="zh-CN" altLang="en-US" dirty="0"/>
              <a:t>促</a:t>
            </a:r>
            <a:r>
              <a:rPr lang="zh-CN" altLang="en-US" dirty="0" smtClean="0"/>
              <a:t>销</a:t>
            </a:r>
            <a:r>
              <a:rPr lang="en-US" altLang="zh-CN" dirty="0" smtClean="0"/>
              <a:t>+</a:t>
            </a:r>
            <a:r>
              <a:rPr lang="zh-CN" altLang="en-US" dirty="0"/>
              <a:t>抽奖</a:t>
            </a:r>
            <a:endParaRPr lang="en-US" altLang="zh-CN" dirty="0"/>
          </a:p>
          <a:p>
            <a:pPr marL="0" indent="0">
              <a:buNone/>
            </a:pPr>
            <a:r>
              <a:rPr lang="zh-CN" altLang="en-US" dirty="0" smtClean="0"/>
              <a:t>积分</a:t>
            </a:r>
            <a:endParaRPr lang="en-US" altLang="zh-CN" dirty="0" smtClean="0"/>
          </a:p>
          <a:p>
            <a:pPr marL="0" indent="0">
              <a:buNone/>
            </a:pPr>
            <a:r>
              <a:rPr lang="zh-CN" altLang="en-US" dirty="0" smtClean="0"/>
              <a:t>位置</a:t>
            </a:r>
            <a:r>
              <a:rPr lang="en-US" altLang="zh-CN" dirty="0"/>
              <a:t>+</a:t>
            </a:r>
            <a:r>
              <a:rPr lang="zh-CN" altLang="en-US" dirty="0" smtClean="0"/>
              <a:t>电话</a:t>
            </a:r>
            <a:endParaRPr lang="en-US" altLang="zh-CN" dirty="0" smtClean="0"/>
          </a:p>
          <a:p>
            <a:pPr marL="0" indent="0">
              <a:buNone/>
            </a:pPr>
            <a:r>
              <a:rPr lang="zh-CN" altLang="en-US" dirty="0"/>
              <a:t>评</a:t>
            </a:r>
            <a:r>
              <a:rPr lang="zh-CN" altLang="en-US" dirty="0" smtClean="0"/>
              <a:t>价</a:t>
            </a:r>
            <a:r>
              <a:rPr lang="en-US" altLang="zh-CN" dirty="0" smtClean="0"/>
              <a:t>+</a:t>
            </a:r>
            <a:r>
              <a:rPr lang="zh-CN" altLang="en-US" dirty="0" smtClean="0"/>
              <a:t>朋友圈分享</a:t>
            </a:r>
            <a:endParaRPr lang="en-US" altLang="zh-CN" dirty="0" smtClean="0"/>
          </a:p>
          <a:p>
            <a:pPr marL="0" indent="0">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600200"/>
            <a:ext cx="442237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256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客</a:t>
            </a:r>
            <a:r>
              <a:rPr lang="zh-CN" altLang="en-US" dirty="0" smtClean="0"/>
              <a:t>户群是什么？</a:t>
            </a:r>
            <a:endParaRPr lang="en-US" dirty="0"/>
          </a:p>
        </p:txBody>
      </p:sp>
      <p:sp>
        <p:nvSpPr>
          <p:cNvPr id="3" name="TextBox 2"/>
          <p:cNvSpPr txBox="1"/>
          <p:nvPr/>
        </p:nvSpPr>
        <p:spPr>
          <a:xfrm>
            <a:off x="990600" y="1600200"/>
            <a:ext cx="7162800" cy="369332"/>
          </a:xfrm>
          <a:prstGeom prst="rect">
            <a:avLst/>
          </a:prstGeom>
          <a:noFill/>
        </p:spPr>
        <p:txBody>
          <a:bodyPr wrap="square" rtlCol="0">
            <a:spAutoFit/>
          </a:bodyPr>
          <a:lstStyle/>
          <a:p>
            <a:r>
              <a:rPr lang="zh-CN" altLang="en-US" dirty="0" smtClean="0"/>
              <a:t>有品味的中高档餐饮商家，如西餐厅、咖啡厅、茶</a:t>
            </a:r>
            <a:r>
              <a:rPr lang="zh-CN" altLang="en-US" dirty="0"/>
              <a:t>餐</a:t>
            </a:r>
            <a:r>
              <a:rPr lang="zh-CN" altLang="en-US" dirty="0" smtClean="0"/>
              <a:t>厅等等</a:t>
            </a:r>
            <a:endParaRPr lang="en-US" dirty="0"/>
          </a:p>
        </p:txBody>
      </p:sp>
    </p:spTree>
    <p:extLst>
      <p:ext uri="{BB962C8B-B14F-4D97-AF65-F5344CB8AC3E}">
        <p14:creationId xmlns:p14="http://schemas.microsoft.com/office/powerpoint/2010/main" val="3820869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581400" y="1287651"/>
            <a:ext cx="5334000" cy="545468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zh-CN" altLang="en-US" dirty="0" smtClean="0"/>
              <a:t>为什么我们做？</a:t>
            </a:r>
            <a:r>
              <a:rPr lang="en-US" altLang="zh-CN" dirty="0" smtClean="0"/>
              <a:t>--</a:t>
            </a:r>
            <a:r>
              <a:rPr lang="zh-CN" altLang="en-US" dirty="0" smtClean="0"/>
              <a:t>新的业务来源</a:t>
            </a:r>
            <a:endParaRPr lang="en-US" dirty="0"/>
          </a:p>
        </p:txBody>
      </p:sp>
      <p:pic>
        <p:nvPicPr>
          <p:cNvPr id="7171" name="Picture 3" descr="C:\Users\kshi\AppData\Local\Microsoft\Windows\Temporary Internet Files\Content.IE5\WNS1KN92\MC90023355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840" y="1287651"/>
            <a:ext cx="1753354" cy="17005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Program Files (x86)\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4257849"/>
            <a:ext cx="1869034" cy="177393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7171" idx="2"/>
            <a:endCxn id="7172" idx="0"/>
          </p:cNvCxnSpPr>
          <p:nvPr/>
        </p:nvCxnSpPr>
        <p:spPr>
          <a:xfrm>
            <a:off x="1696517" y="2988194"/>
            <a:ext cx="0" cy="1269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3400" y="6096000"/>
            <a:ext cx="2954655" cy="646331"/>
          </a:xfrm>
          <a:prstGeom prst="rect">
            <a:avLst/>
          </a:prstGeom>
          <a:noFill/>
        </p:spPr>
        <p:txBody>
          <a:bodyPr wrap="none" rtlCol="0">
            <a:spAutoFit/>
          </a:bodyPr>
          <a:lstStyle/>
          <a:p>
            <a:r>
              <a:rPr lang="zh-CN" altLang="en-US" dirty="0"/>
              <a:t>客</a:t>
            </a:r>
            <a:r>
              <a:rPr lang="zh-CN" altLang="en-US" dirty="0" smtClean="0"/>
              <a:t>户找我们，分散被动式，</a:t>
            </a:r>
            <a:endParaRPr lang="en-US" altLang="zh-CN" dirty="0" smtClean="0"/>
          </a:p>
          <a:p>
            <a:r>
              <a:rPr lang="zh-CN" altLang="en-US" dirty="0" smtClean="0"/>
              <a:t>缺少积累，成本高</a:t>
            </a:r>
            <a:endParaRPr lang="en-US" dirty="0"/>
          </a:p>
        </p:txBody>
      </p:sp>
      <p:pic>
        <p:nvPicPr>
          <p:cNvPr id="7173" name="Picture 5" descr="C:\Program Files (x86)\Microsoft Office\MEDIA\CAGCAT10\j01494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459" y="3898942"/>
            <a:ext cx="2144713" cy="217963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Users\kshi\AppData\Local\Microsoft\Windows\Temporary Internet Files\Content.IE5\1CK1I8KH\MC90043151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4529" y="1557808"/>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Users\kshi\AppData\Local\Microsoft\Windows\Temporary Internet Files\Content.IE5\1CK1I8KH\MC90043151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828" y="1909436"/>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kshi\AppData\Local\Microsoft\Windows\Temporary Internet Files\Content.IE5\1CK1I8KH\MC90043151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171949"/>
            <a:ext cx="1828572" cy="182857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V="1">
            <a:off x="7010400" y="3623021"/>
            <a:ext cx="533172" cy="872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173" idx="0"/>
          </p:cNvCxnSpPr>
          <p:nvPr/>
        </p:nvCxnSpPr>
        <p:spPr>
          <a:xfrm flipH="1" flipV="1">
            <a:off x="6318815" y="3200400"/>
            <a:ext cx="1" cy="698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28972" y="3898942"/>
            <a:ext cx="375557" cy="749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53000" y="6096000"/>
            <a:ext cx="3647152" cy="646331"/>
          </a:xfrm>
          <a:prstGeom prst="rect">
            <a:avLst/>
          </a:prstGeom>
          <a:noFill/>
        </p:spPr>
        <p:txBody>
          <a:bodyPr wrap="none" rtlCol="0">
            <a:spAutoFit/>
          </a:bodyPr>
          <a:lstStyle/>
          <a:p>
            <a:r>
              <a:rPr lang="zh-CN" altLang="en-US" dirty="0"/>
              <a:t>我</a:t>
            </a:r>
            <a:r>
              <a:rPr lang="zh-CN" altLang="en-US" dirty="0" smtClean="0"/>
              <a:t>们拿着产品找客户，成本分担，</a:t>
            </a:r>
            <a:endParaRPr lang="en-US" altLang="zh-CN" dirty="0" smtClean="0"/>
          </a:p>
          <a:p>
            <a:r>
              <a:rPr lang="zh-CN" altLang="en-US" dirty="0"/>
              <a:t>可</a:t>
            </a:r>
            <a:r>
              <a:rPr lang="zh-CN" altLang="en-US" dirty="0" smtClean="0"/>
              <a:t>以积累与深入挖掘</a:t>
            </a:r>
            <a:endParaRPr lang="en-US" dirty="0"/>
          </a:p>
        </p:txBody>
      </p:sp>
    </p:spTree>
    <p:extLst>
      <p:ext uri="{BB962C8B-B14F-4D97-AF65-F5344CB8AC3E}">
        <p14:creationId xmlns:p14="http://schemas.microsoft.com/office/powerpoint/2010/main" val="655834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为什么</a:t>
            </a:r>
            <a:r>
              <a:rPr lang="zh-CN" altLang="en-US" dirty="0"/>
              <a:t>我们</a:t>
            </a:r>
            <a:r>
              <a:rPr lang="zh-CN" altLang="en-US" dirty="0" smtClean="0"/>
              <a:t>做？</a:t>
            </a:r>
            <a:r>
              <a:rPr lang="en-US" altLang="zh-CN" dirty="0" smtClean="0"/>
              <a:t>--</a:t>
            </a:r>
            <a:r>
              <a:rPr lang="zh-CN" altLang="en-US" dirty="0" smtClean="0"/>
              <a:t>进入</a:t>
            </a:r>
            <a:r>
              <a:rPr lang="en-US" altLang="zh-CN" dirty="0" smtClean="0"/>
              <a:t>O2O</a:t>
            </a:r>
            <a:r>
              <a:rPr lang="zh-CN" altLang="en-US" dirty="0" smtClean="0"/>
              <a:t>的门牌</a:t>
            </a:r>
            <a:endParaRPr lang="en-US" dirty="0"/>
          </a:p>
        </p:txBody>
      </p:sp>
      <p:pic>
        <p:nvPicPr>
          <p:cNvPr id="8194" name="Picture 2" descr="http://imgt3.bdstatic.com/it/u=447872445,1128790614&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371600"/>
            <a:ext cx="3333750" cy="22098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imgt5.bdstatic.com/it/u=456976418,3911886901&amp;fm=11&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50" y="1371600"/>
            <a:ext cx="3333750" cy="22098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91000" y="4986810"/>
            <a:ext cx="4658648" cy="646331"/>
          </a:xfrm>
          <a:prstGeom prst="rect">
            <a:avLst/>
          </a:prstGeom>
          <a:noFill/>
        </p:spPr>
        <p:txBody>
          <a:bodyPr wrap="none" rtlCol="0">
            <a:spAutoFit/>
          </a:bodyPr>
          <a:lstStyle/>
          <a:p>
            <a:r>
              <a:rPr lang="zh-CN" altLang="en-US" sz="3600" dirty="0" smtClean="0"/>
              <a:t>大型百货公司，其它</a:t>
            </a:r>
            <a:r>
              <a:rPr lang="en-US" altLang="zh-CN" sz="3600" dirty="0" smtClean="0"/>
              <a:t>…</a:t>
            </a:r>
            <a:endParaRPr lang="en-US" sz="3600" dirty="0"/>
          </a:p>
        </p:txBody>
      </p:sp>
      <p:sp>
        <p:nvSpPr>
          <p:cNvPr id="4" name="Rectangle 3"/>
          <p:cNvSpPr/>
          <p:nvPr/>
        </p:nvSpPr>
        <p:spPr>
          <a:xfrm>
            <a:off x="1260683" y="3585385"/>
            <a:ext cx="2222083" cy="369332"/>
          </a:xfrm>
          <a:prstGeom prst="rect">
            <a:avLst/>
          </a:prstGeom>
        </p:spPr>
        <p:txBody>
          <a:bodyPr wrap="none">
            <a:spAutoFit/>
          </a:bodyPr>
          <a:lstStyle/>
          <a:p>
            <a:r>
              <a:rPr lang="zh-CN" altLang="en-US" dirty="0"/>
              <a:t>大悦城的</a:t>
            </a:r>
            <a:r>
              <a:rPr lang="en-US" altLang="zh-CN" dirty="0"/>
              <a:t>O2O</a:t>
            </a:r>
            <a:r>
              <a:rPr lang="zh-CN" altLang="en-US" dirty="0"/>
              <a:t>第一战</a:t>
            </a:r>
            <a:endParaRPr lang="en-US" dirty="0"/>
          </a:p>
        </p:txBody>
      </p:sp>
      <p:sp>
        <p:nvSpPr>
          <p:cNvPr id="5" name="Rectangle 4"/>
          <p:cNvSpPr/>
          <p:nvPr/>
        </p:nvSpPr>
        <p:spPr>
          <a:xfrm>
            <a:off x="6096000" y="3581401"/>
            <a:ext cx="1800493" cy="369332"/>
          </a:xfrm>
          <a:prstGeom prst="rect">
            <a:avLst/>
          </a:prstGeom>
        </p:spPr>
        <p:txBody>
          <a:bodyPr wrap="none">
            <a:spAutoFit/>
          </a:bodyPr>
          <a:lstStyle/>
          <a:p>
            <a:r>
              <a:rPr lang="zh-CN" altLang="en-US" dirty="0"/>
              <a:t>银泰的微信实验</a:t>
            </a:r>
            <a:endParaRPr lang="en-US" dirty="0"/>
          </a:p>
        </p:txBody>
      </p:sp>
      <p:pic>
        <p:nvPicPr>
          <p:cNvPr id="17410" name="Picture 2" descr="http://imgt3.bdstatic.com/it/u=2425676116,2698793373&amp;fm=21&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503" y="4216237"/>
            <a:ext cx="3248025" cy="20955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93974" y="5955268"/>
            <a:ext cx="1760418" cy="369332"/>
          </a:xfrm>
          <a:prstGeom prst="rect">
            <a:avLst/>
          </a:prstGeom>
        </p:spPr>
        <p:txBody>
          <a:bodyPr wrap="none">
            <a:spAutoFit/>
          </a:bodyPr>
          <a:lstStyle/>
          <a:p>
            <a:r>
              <a:rPr lang="zh-CN" altLang="en-US" dirty="0"/>
              <a:t>耐克的</a:t>
            </a:r>
            <a:r>
              <a:rPr lang="en-US" dirty="0"/>
              <a:t>O2O</a:t>
            </a:r>
            <a:r>
              <a:rPr lang="zh-CN" altLang="en-US" dirty="0"/>
              <a:t>试水</a:t>
            </a:r>
            <a:endParaRPr lang="en-US" dirty="0"/>
          </a:p>
        </p:txBody>
      </p:sp>
    </p:spTree>
    <p:extLst>
      <p:ext uri="{BB962C8B-B14F-4D97-AF65-F5344CB8AC3E}">
        <p14:creationId xmlns:p14="http://schemas.microsoft.com/office/powerpoint/2010/main" val="2389636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为什么</a:t>
            </a:r>
            <a:r>
              <a:rPr lang="zh-CN" altLang="en-US" dirty="0"/>
              <a:t>我们</a:t>
            </a:r>
            <a:r>
              <a:rPr lang="zh-CN" altLang="en-US" dirty="0" smtClean="0"/>
              <a:t>做？</a:t>
            </a:r>
            <a:r>
              <a:rPr lang="en-US" altLang="zh-CN" dirty="0" smtClean="0"/>
              <a:t>--</a:t>
            </a:r>
            <a:r>
              <a:rPr lang="zh-CN" altLang="en-US" dirty="0" smtClean="0"/>
              <a:t>实战培养队伍</a:t>
            </a:r>
            <a:endParaRPr lang="en-US" dirty="0"/>
          </a:p>
        </p:txBody>
      </p:sp>
      <p:sp>
        <p:nvSpPr>
          <p:cNvPr id="4" name="TextBox 3"/>
          <p:cNvSpPr txBox="1"/>
          <p:nvPr/>
        </p:nvSpPr>
        <p:spPr>
          <a:xfrm>
            <a:off x="685800" y="1524000"/>
            <a:ext cx="7772400" cy="2308324"/>
          </a:xfrm>
          <a:prstGeom prst="rect">
            <a:avLst/>
          </a:prstGeom>
          <a:noFill/>
        </p:spPr>
        <p:txBody>
          <a:bodyPr wrap="square" rtlCol="0">
            <a:spAutoFit/>
          </a:bodyPr>
          <a:lstStyle/>
          <a:p>
            <a:pPr marL="285750" indent="-285750">
              <a:buFont typeface="Wingdings" pitchFamily="2" charset="2"/>
              <a:buChar char="§"/>
            </a:pPr>
            <a:r>
              <a:rPr lang="zh-CN" altLang="en-US" dirty="0" smtClean="0"/>
              <a:t>很多客户只有一个概念，没法说清楚详细需求   </a:t>
            </a:r>
            <a:endParaRPr lang="en-US" altLang="zh-CN" dirty="0" smtClean="0"/>
          </a:p>
          <a:p>
            <a:r>
              <a:rPr lang="zh-CN" altLang="en-US" dirty="0"/>
              <a:t> </a:t>
            </a:r>
            <a:r>
              <a:rPr lang="zh-CN" altLang="en-US" dirty="0" smtClean="0"/>
              <a:t>     </a:t>
            </a:r>
            <a:r>
              <a:rPr lang="en-US" altLang="zh-CN" dirty="0" smtClean="0"/>
              <a:t>--</a:t>
            </a:r>
            <a:r>
              <a:rPr lang="zh-CN" altLang="en-US" dirty="0" smtClean="0"/>
              <a:t> 呼唤产品经理</a:t>
            </a:r>
            <a:r>
              <a:rPr lang="en-US" altLang="zh-CN" dirty="0" smtClean="0"/>
              <a:t>/</a:t>
            </a:r>
            <a:r>
              <a:rPr lang="zh-CN" altLang="en-US" dirty="0"/>
              <a:t>产</a:t>
            </a:r>
            <a:r>
              <a:rPr lang="zh-CN" altLang="en-US" dirty="0" smtClean="0"/>
              <a:t>品设计师</a:t>
            </a:r>
            <a:endParaRPr lang="en-US" altLang="zh-CN" dirty="0" smtClean="0"/>
          </a:p>
          <a:p>
            <a:pPr marL="285750" indent="-285750">
              <a:buFont typeface="Wingdings" pitchFamily="2" charset="2"/>
              <a:buChar char="§"/>
            </a:pPr>
            <a:endParaRPr lang="en-US" altLang="zh-CN" dirty="0" smtClean="0"/>
          </a:p>
          <a:p>
            <a:pPr marL="285750" indent="-285750">
              <a:buFont typeface="Wingdings" pitchFamily="2" charset="2"/>
              <a:buChar char="§"/>
            </a:pPr>
            <a:r>
              <a:rPr lang="zh-CN" altLang="en-US" dirty="0" smtClean="0"/>
              <a:t>越来越多客户重视用户体验                                      </a:t>
            </a:r>
            <a:endParaRPr lang="en-US" altLang="zh-CN" dirty="0" smtClean="0"/>
          </a:p>
          <a:p>
            <a:r>
              <a:rPr lang="zh-CN" altLang="en-US" dirty="0"/>
              <a:t> </a:t>
            </a:r>
            <a:r>
              <a:rPr lang="zh-CN" altLang="en-US" dirty="0" smtClean="0"/>
              <a:t>     </a:t>
            </a:r>
            <a:r>
              <a:rPr lang="en-US" altLang="zh-CN" dirty="0" smtClean="0"/>
              <a:t>--</a:t>
            </a:r>
            <a:r>
              <a:rPr lang="zh-CN" altLang="en-US" dirty="0" smtClean="0"/>
              <a:t> </a:t>
            </a:r>
            <a:r>
              <a:rPr lang="en-US" altLang="zh-CN" dirty="0" smtClean="0"/>
              <a:t>UX</a:t>
            </a:r>
            <a:r>
              <a:rPr lang="zh-CN" altLang="en-US" dirty="0" smtClean="0"/>
              <a:t>设计师</a:t>
            </a:r>
            <a:endParaRPr lang="en-US" altLang="zh-CN" dirty="0" smtClean="0"/>
          </a:p>
          <a:p>
            <a:pPr marL="285750" indent="-285750">
              <a:buFont typeface="Wingdings" pitchFamily="2" charset="2"/>
              <a:buChar char="§"/>
            </a:pPr>
            <a:endParaRPr lang="en-US" altLang="zh-CN" dirty="0" smtClean="0"/>
          </a:p>
          <a:p>
            <a:pPr marL="285750" indent="-285750">
              <a:buFont typeface="Wingdings" pitchFamily="2" charset="2"/>
              <a:buChar char="§"/>
            </a:pPr>
            <a:r>
              <a:rPr lang="zh-CN" altLang="en-US" dirty="0" smtClean="0"/>
              <a:t>移动互联成为发展趋势，手机应用开发</a:t>
            </a:r>
            <a:r>
              <a:rPr lang="en-US" altLang="zh-CN" dirty="0" smtClean="0"/>
              <a:t>/</a:t>
            </a:r>
            <a:r>
              <a:rPr lang="zh-CN" altLang="en-US" dirty="0" smtClean="0"/>
              <a:t>测试</a:t>
            </a:r>
            <a:r>
              <a:rPr lang="en-US" altLang="zh-CN" dirty="0" smtClean="0"/>
              <a:t>			</a:t>
            </a:r>
            <a:r>
              <a:rPr lang="zh-CN" altLang="en-US" dirty="0" smtClean="0"/>
              <a:t>    </a:t>
            </a:r>
            <a:endParaRPr lang="en-US" altLang="zh-CN" dirty="0" smtClean="0"/>
          </a:p>
          <a:p>
            <a:r>
              <a:rPr lang="zh-CN" altLang="en-US" dirty="0"/>
              <a:t> </a:t>
            </a:r>
            <a:r>
              <a:rPr lang="zh-CN" altLang="en-US" dirty="0" smtClean="0"/>
              <a:t>     </a:t>
            </a:r>
            <a:r>
              <a:rPr lang="en-US" altLang="zh-CN" dirty="0" smtClean="0"/>
              <a:t>--</a:t>
            </a:r>
            <a:r>
              <a:rPr lang="zh-CN" altLang="en-US" dirty="0" smtClean="0"/>
              <a:t> 技术专家</a:t>
            </a:r>
            <a:endParaRPr lang="en-US" dirty="0"/>
          </a:p>
        </p:txBody>
      </p:sp>
    </p:spTree>
    <p:extLst>
      <p:ext uri="{BB962C8B-B14F-4D97-AF65-F5344CB8AC3E}">
        <p14:creationId xmlns:p14="http://schemas.microsoft.com/office/powerpoint/2010/main" val="1140019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怎么做？</a:t>
            </a:r>
            <a:endParaRPr lang="en-US" dirty="0"/>
          </a:p>
        </p:txBody>
      </p:sp>
      <p:sp>
        <p:nvSpPr>
          <p:cNvPr id="4" name="TextBox 3"/>
          <p:cNvSpPr txBox="1"/>
          <p:nvPr/>
        </p:nvSpPr>
        <p:spPr>
          <a:xfrm>
            <a:off x="990600" y="1600200"/>
            <a:ext cx="7467600" cy="2585323"/>
          </a:xfrm>
          <a:prstGeom prst="rect">
            <a:avLst/>
          </a:prstGeom>
          <a:noFill/>
        </p:spPr>
        <p:txBody>
          <a:bodyPr wrap="square" rtlCol="0">
            <a:spAutoFit/>
          </a:bodyPr>
          <a:lstStyle/>
          <a:p>
            <a:r>
              <a:rPr lang="en-US" altLang="zh-CN" dirty="0" smtClean="0"/>
              <a:t>1</a:t>
            </a:r>
            <a:r>
              <a:rPr lang="zh-CN" altLang="en-US" dirty="0" smtClean="0"/>
              <a:t>、前三个月，发展</a:t>
            </a:r>
            <a:r>
              <a:rPr lang="en-US" altLang="zh-CN" dirty="0" smtClean="0"/>
              <a:t>5~7</a:t>
            </a:r>
            <a:r>
              <a:rPr lang="zh-CN" altLang="en-US" dirty="0" smtClean="0"/>
              <a:t>家种子客户，调研、访谈，完成产品原型演示与评审</a:t>
            </a:r>
            <a:endParaRPr lang="en-US" altLang="zh-CN" dirty="0" smtClean="0"/>
          </a:p>
          <a:p>
            <a:r>
              <a:rPr lang="en-US" altLang="zh-CN" dirty="0" smtClean="0"/>
              <a:t>--</a:t>
            </a:r>
            <a:r>
              <a:rPr lang="zh-CN" altLang="en-US" dirty="0" smtClean="0"/>
              <a:t>需</a:t>
            </a:r>
            <a:r>
              <a:rPr lang="en-US" altLang="zh-CN" dirty="0" smtClean="0"/>
              <a:t>1~2</a:t>
            </a:r>
            <a:r>
              <a:rPr lang="zh-CN" altLang="en-US" dirty="0" smtClean="0"/>
              <a:t>人</a:t>
            </a:r>
            <a:r>
              <a:rPr lang="en-US" altLang="zh-CN" dirty="0" smtClean="0"/>
              <a:t>fulltime</a:t>
            </a:r>
            <a:r>
              <a:rPr lang="zh-CN" altLang="en-US" dirty="0" smtClean="0"/>
              <a:t>，也需要大家推荐熟悉的种子客户</a:t>
            </a:r>
            <a:endParaRPr lang="en-US" altLang="zh-CN" dirty="0" smtClean="0"/>
          </a:p>
          <a:p>
            <a:endParaRPr lang="en-US" altLang="zh-CN" dirty="0" smtClean="0"/>
          </a:p>
          <a:p>
            <a:r>
              <a:rPr lang="en-US" altLang="zh-CN" dirty="0" smtClean="0"/>
              <a:t>2</a:t>
            </a:r>
            <a:r>
              <a:rPr lang="zh-CN" altLang="en-US" dirty="0" smtClean="0"/>
              <a:t>、后续三个月，计划使用</a:t>
            </a:r>
            <a:r>
              <a:rPr lang="en-US" altLang="zh-CN" dirty="0" smtClean="0"/>
              <a:t>bench</a:t>
            </a:r>
            <a:r>
              <a:rPr lang="zh-CN" altLang="en-US" dirty="0" smtClean="0"/>
              <a:t>资源完成产品开发</a:t>
            </a:r>
            <a:endParaRPr lang="en-US" altLang="zh-CN" dirty="0" smtClean="0"/>
          </a:p>
          <a:p>
            <a:r>
              <a:rPr lang="en-US" altLang="zh-CN" dirty="0" smtClean="0"/>
              <a:t>--</a:t>
            </a:r>
            <a:r>
              <a:rPr lang="zh-CN" altLang="en-US" dirty="0" smtClean="0"/>
              <a:t>另需</a:t>
            </a:r>
            <a:r>
              <a:rPr lang="en-US" altLang="zh-CN" dirty="0" smtClean="0"/>
              <a:t>3~4</a:t>
            </a:r>
            <a:r>
              <a:rPr lang="zh-CN" altLang="en-US" dirty="0" smtClean="0"/>
              <a:t>人的</a:t>
            </a:r>
            <a:r>
              <a:rPr lang="en-US" altLang="zh-CN" dirty="0" smtClean="0"/>
              <a:t>bench</a:t>
            </a:r>
            <a:r>
              <a:rPr lang="zh-CN" altLang="en-US" dirty="0" smtClean="0"/>
              <a:t>资源来组成开发队伍</a:t>
            </a:r>
            <a:endParaRPr lang="en-US" altLang="zh-CN" dirty="0" smtClean="0"/>
          </a:p>
          <a:p>
            <a:endParaRPr lang="en-US" altLang="zh-CN" dirty="0" smtClean="0"/>
          </a:p>
          <a:p>
            <a:r>
              <a:rPr lang="en-US" altLang="zh-CN" dirty="0" smtClean="0"/>
              <a:t>3</a:t>
            </a:r>
            <a:r>
              <a:rPr lang="zh-CN" altLang="en-US" dirty="0" smtClean="0"/>
              <a:t>、后面六个月，发展客户、服务支持、产品完善、升级等</a:t>
            </a:r>
            <a:endParaRPr lang="en-US" altLang="zh-CN" dirty="0" smtClean="0"/>
          </a:p>
          <a:p>
            <a:r>
              <a:rPr lang="en-US" altLang="zh-CN" dirty="0" smtClean="0"/>
              <a:t>--</a:t>
            </a:r>
            <a:r>
              <a:rPr lang="zh-CN" altLang="en-US" dirty="0"/>
              <a:t>需</a:t>
            </a:r>
            <a:r>
              <a:rPr lang="en-US" altLang="zh-CN" dirty="0"/>
              <a:t>1</a:t>
            </a:r>
            <a:r>
              <a:rPr lang="zh-CN" altLang="en-US" dirty="0"/>
              <a:t>（</a:t>
            </a:r>
            <a:r>
              <a:rPr lang="en-US" altLang="zh-CN" dirty="0"/>
              <a:t>~2</a:t>
            </a:r>
            <a:r>
              <a:rPr lang="zh-CN" altLang="en-US" dirty="0"/>
              <a:t>）人</a:t>
            </a:r>
            <a:r>
              <a:rPr lang="en-US" altLang="zh-CN" dirty="0" smtClean="0"/>
              <a:t>fulltime</a:t>
            </a:r>
            <a:r>
              <a:rPr lang="zh-CN" altLang="en-US" dirty="0" smtClean="0"/>
              <a:t>，加上可变的</a:t>
            </a:r>
            <a:r>
              <a:rPr lang="en-US" altLang="zh-CN" dirty="0"/>
              <a:t>bench</a:t>
            </a:r>
            <a:r>
              <a:rPr lang="zh-CN" altLang="en-US" dirty="0"/>
              <a:t>资</a:t>
            </a:r>
            <a:r>
              <a:rPr lang="zh-CN" altLang="en-US" dirty="0" smtClean="0"/>
              <a:t>源来进行</a:t>
            </a:r>
            <a:r>
              <a:rPr lang="en-US" altLang="zh-CN" dirty="0" smtClean="0"/>
              <a:t>sustaining</a:t>
            </a:r>
            <a:r>
              <a:rPr lang="zh-CN" altLang="en-US" dirty="0" smtClean="0"/>
              <a:t>支持</a:t>
            </a:r>
            <a:endParaRPr lang="en-US" dirty="0"/>
          </a:p>
        </p:txBody>
      </p:sp>
    </p:spTree>
    <p:extLst>
      <p:ext uri="{BB962C8B-B14F-4D97-AF65-F5344CB8AC3E}">
        <p14:creationId xmlns:p14="http://schemas.microsoft.com/office/powerpoint/2010/main" val="2974883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2234</Words>
  <Application>Microsoft Office PowerPoint</Application>
  <PresentationFormat>On-screen Show (4:3)</PresentationFormat>
  <Paragraphs>136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走出去，找客户</vt:lpstr>
      <vt:lpstr>做什么？</vt:lpstr>
      <vt:lpstr>线下场景（店内体验）</vt:lpstr>
      <vt:lpstr>线上场景（全渠道体验）</vt:lpstr>
      <vt:lpstr>客户群是什么？</vt:lpstr>
      <vt:lpstr>为什么我们做？--新的业务来源</vt:lpstr>
      <vt:lpstr>为什么我们做？--进入O2O的门牌</vt:lpstr>
      <vt:lpstr>为什么我们做？--实战培养队伍</vt:lpstr>
      <vt:lpstr>怎么做？</vt:lpstr>
      <vt:lpstr>我们的优缺点与应对</vt:lpstr>
      <vt:lpstr>相关公司</vt:lpstr>
      <vt:lpstr>补充材料</vt:lpstr>
      <vt:lpstr>O2O是个大题目</vt:lpstr>
      <vt:lpstr>4个案例</vt:lpstr>
      <vt:lpstr>大悦城的O2O第一战(1)</vt:lpstr>
      <vt:lpstr>大悦城的O2O第一战(2)</vt:lpstr>
      <vt:lpstr>大悦城的O2O第一战(3)</vt:lpstr>
      <vt:lpstr>银泰的微信实验(1)</vt:lpstr>
      <vt:lpstr>银泰的微信实验(2)</vt:lpstr>
      <vt:lpstr>耐克的O2O试水</vt:lpstr>
      <vt:lpstr>优惠券分发的变迁(1)</vt:lpstr>
      <vt:lpstr>优惠券分发的变迁(2)</vt:lpstr>
      <vt:lpstr>优惠券分发的变迁(3)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Kuangming Shi</dc:creator>
  <cp:lastModifiedBy>Kuangming Shi</cp:lastModifiedBy>
  <cp:revision>44</cp:revision>
  <dcterms:created xsi:type="dcterms:W3CDTF">2006-08-16T00:00:00Z</dcterms:created>
  <dcterms:modified xsi:type="dcterms:W3CDTF">2014-04-18T01:17:33Z</dcterms:modified>
</cp:coreProperties>
</file>