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2" r:id="rId8"/>
    <p:sldId id="266" r:id="rId9"/>
    <p:sldId id="263" r:id="rId10"/>
    <p:sldId id="267" r:id="rId11"/>
    <p:sldId id="268" r:id="rId12"/>
    <p:sldId id="269" r:id="rId13"/>
    <p:sldId id="264" r:id="rId14"/>
    <p:sldId id="270" r:id="rId15"/>
    <p:sldId id="265"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医</a:t>
            </a:r>
            <a:r>
              <a:rPr lang="zh-CN" altLang="en-US" dirty="0" smtClean="0"/>
              <a:t>生协会交流平台</a:t>
            </a:r>
            <a:endParaRPr lang="en-US" dirty="0"/>
          </a:p>
        </p:txBody>
      </p:sp>
      <p:sp>
        <p:nvSpPr>
          <p:cNvPr id="3" name="Subtitle 2"/>
          <p:cNvSpPr>
            <a:spLocks noGrp="1"/>
          </p:cNvSpPr>
          <p:nvPr>
            <p:ph type="subTitle" idx="1"/>
          </p:nvPr>
        </p:nvSpPr>
        <p:spPr/>
        <p:txBody>
          <a:bodyPr/>
          <a:lstStyle/>
          <a:p>
            <a:r>
              <a:rPr lang="zh-CN" altLang="en-US" dirty="0" smtClean="0"/>
              <a:t>需求讨论</a:t>
            </a:r>
            <a:endParaRPr lang="en-US" dirty="0"/>
          </a:p>
        </p:txBody>
      </p:sp>
    </p:spTree>
    <p:extLst>
      <p:ext uri="{BB962C8B-B14F-4D97-AF65-F5344CB8AC3E}">
        <p14:creationId xmlns:p14="http://schemas.microsoft.com/office/powerpoint/2010/main" val="23891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增强会员与协会之间的紧密</a:t>
            </a:r>
            <a:r>
              <a:rPr lang="zh-CN" altLang="en-US" dirty="0" smtClean="0"/>
              <a:t>度</a:t>
            </a:r>
            <a:r>
              <a:rPr lang="en-US" altLang="zh-CN" dirty="0"/>
              <a:t>-</a:t>
            </a:r>
            <a:r>
              <a:rPr lang="en-US" altLang="zh-CN" dirty="0" smtClean="0"/>
              <a:t>02</a:t>
            </a:r>
            <a:r>
              <a:rPr lang="zh-CN" altLang="en-US" dirty="0" smtClean="0"/>
              <a:t> </a:t>
            </a:r>
            <a:endParaRPr lang="en-US" dirty="0"/>
          </a:p>
        </p:txBody>
      </p:sp>
      <p:sp>
        <p:nvSpPr>
          <p:cNvPr id="3" name="Content Placeholder 2"/>
          <p:cNvSpPr>
            <a:spLocks noGrp="1"/>
          </p:cNvSpPr>
          <p:nvPr>
            <p:ph idx="1"/>
          </p:nvPr>
        </p:nvSpPr>
        <p:spPr/>
        <p:txBody>
          <a:bodyPr/>
          <a:lstStyle/>
          <a:p>
            <a:r>
              <a:rPr lang="zh-CN" altLang="en-US" dirty="0" smtClean="0"/>
              <a:t>价值：</a:t>
            </a:r>
            <a:r>
              <a:rPr lang="zh-CN" altLang="en-US" dirty="0"/>
              <a:t> 提高</a:t>
            </a:r>
            <a:r>
              <a:rPr lang="zh-CN" altLang="en-US" b="1" dirty="0"/>
              <a:t>满意度</a:t>
            </a:r>
            <a:r>
              <a:rPr lang="zh-CN" altLang="en-US" b="1" dirty="0" smtClean="0"/>
              <a:t>（</a:t>
            </a:r>
            <a:r>
              <a:rPr lang="zh-CN" altLang="en-US" b="1" dirty="0"/>
              <a:t>归属</a:t>
            </a:r>
            <a:r>
              <a:rPr lang="zh-CN" altLang="en-US" b="1" dirty="0" smtClean="0"/>
              <a:t>感）</a:t>
            </a:r>
            <a:r>
              <a:rPr lang="zh-CN" altLang="en-US" dirty="0" smtClean="0"/>
              <a:t> </a:t>
            </a:r>
            <a:endParaRPr lang="en-US" dirty="0"/>
          </a:p>
        </p:txBody>
      </p:sp>
      <p:sp>
        <p:nvSpPr>
          <p:cNvPr id="4" name="TextBox 3"/>
          <p:cNvSpPr txBox="1"/>
          <p:nvPr/>
        </p:nvSpPr>
        <p:spPr>
          <a:xfrm>
            <a:off x="4495801" y="2209800"/>
            <a:ext cx="4343400" cy="1477328"/>
          </a:xfrm>
          <a:prstGeom prst="rect">
            <a:avLst/>
          </a:prstGeom>
          <a:noFill/>
        </p:spPr>
        <p:txBody>
          <a:bodyPr wrap="square" rtlCol="0">
            <a:spAutoFit/>
          </a:bodyPr>
          <a:lstStyle/>
          <a:p>
            <a:r>
              <a:rPr lang="zh-CN" altLang="en-US" b="1" dirty="0" smtClean="0"/>
              <a:t>场景三：</a:t>
            </a:r>
            <a:r>
              <a:rPr lang="zh-CN" altLang="en-US" b="1" dirty="0"/>
              <a:t>普通会员能向总会功能部门（代表）发</a:t>
            </a:r>
            <a:r>
              <a:rPr lang="zh-CN" altLang="en-US" b="1" dirty="0" smtClean="0"/>
              <a:t>起</a:t>
            </a:r>
            <a:r>
              <a:rPr lang="zh-CN" altLang="en-US" b="1" dirty="0"/>
              <a:t>反应突发事件</a:t>
            </a:r>
            <a:endParaRPr lang="en-US" altLang="zh-CN" b="1" dirty="0" smtClean="0"/>
          </a:p>
          <a:p>
            <a:endParaRPr lang="en-US" dirty="0"/>
          </a:p>
          <a:p>
            <a:r>
              <a:rPr lang="zh-CN" altLang="en-US" dirty="0" smtClean="0"/>
              <a:t>参与人：全体</a:t>
            </a:r>
            <a:endParaRPr lang="en-US" altLang="zh-CN" dirty="0" smtClean="0"/>
          </a:p>
          <a:p>
            <a:r>
              <a:rPr lang="zh-CN" altLang="en-US" dirty="0"/>
              <a:t>问题： </a:t>
            </a:r>
            <a:r>
              <a:rPr lang="zh-CN" altLang="en-US" dirty="0" smtClean="0"/>
              <a:t>目前有那些类型、方式，部门？</a:t>
            </a:r>
            <a:endParaRPr lang="en-US" dirty="0"/>
          </a:p>
        </p:txBody>
      </p:sp>
      <p:sp>
        <p:nvSpPr>
          <p:cNvPr id="5" name="TextBox 4"/>
          <p:cNvSpPr txBox="1"/>
          <p:nvPr/>
        </p:nvSpPr>
        <p:spPr>
          <a:xfrm>
            <a:off x="4495800" y="4293275"/>
            <a:ext cx="4343400" cy="1477328"/>
          </a:xfrm>
          <a:prstGeom prst="rect">
            <a:avLst/>
          </a:prstGeom>
          <a:noFill/>
        </p:spPr>
        <p:txBody>
          <a:bodyPr wrap="square" rtlCol="0">
            <a:spAutoFit/>
          </a:bodyPr>
          <a:lstStyle/>
          <a:p>
            <a:r>
              <a:rPr lang="zh-CN" altLang="en-US" b="1" dirty="0" smtClean="0"/>
              <a:t>场景四：</a:t>
            </a:r>
            <a:r>
              <a:rPr lang="zh-CN" altLang="en-US" b="1" dirty="0"/>
              <a:t>普通会员能向总会功能部门（代表</a:t>
            </a:r>
            <a:r>
              <a:rPr lang="zh-CN" altLang="en-US" b="1" dirty="0" smtClean="0"/>
              <a:t>）寻</a:t>
            </a:r>
            <a:r>
              <a:rPr lang="zh-CN" altLang="en-US" b="1" dirty="0"/>
              <a:t>求帮</a:t>
            </a:r>
            <a:r>
              <a:rPr lang="zh-CN" altLang="en-US" b="1" dirty="0" smtClean="0"/>
              <a:t>助</a:t>
            </a:r>
            <a:endParaRPr lang="en-US" altLang="zh-CN" b="1" dirty="0" smtClean="0"/>
          </a:p>
          <a:p>
            <a:endParaRPr lang="en-US" dirty="0"/>
          </a:p>
          <a:p>
            <a:r>
              <a:rPr lang="zh-CN" altLang="en-US" dirty="0" smtClean="0"/>
              <a:t>参与人：全体</a:t>
            </a:r>
            <a:endParaRPr lang="en-US" altLang="zh-CN" dirty="0" smtClean="0"/>
          </a:p>
          <a:p>
            <a:r>
              <a:rPr lang="zh-CN" altLang="en-US" dirty="0"/>
              <a:t>问题： </a:t>
            </a:r>
            <a:r>
              <a:rPr lang="zh-CN" altLang="en-US" dirty="0" smtClean="0"/>
              <a:t>目前有那些类型、方式，部门？</a:t>
            </a:r>
            <a:endParaRPr lang="en-US" dirty="0"/>
          </a:p>
        </p:txBody>
      </p:sp>
      <p:pic>
        <p:nvPicPr>
          <p:cNvPr id="6" name="Picture 2" descr="C:\Users\kshi\AppData\Local\Microsoft\Windows\Temporary Internet Files\Content.IE5\M5D2TS6Y\MC90002298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604102"/>
            <a:ext cx="3048000" cy="300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28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增强会员与协会之间的紧密</a:t>
            </a:r>
            <a:r>
              <a:rPr lang="zh-CN" altLang="en-US" dirty="0" smtClean="0"/>
              <a:t>度</a:t>
            </a:r>
            <a:r>
              <a:rPr lang="en-US" altLang="zh-CN" dirty="0"/>
              <a:t>-</a:t>
            </a:r>
            <a:r>
              <a:rPr lang="en-US" altLang="zh-CN" dirty="0" smtClean="0"/>
              <a:t>03</a:t>
            </a:r>
            <a:r>
              <a:rPr lang="zh-CN" altLang="en-US" dirty="0" smtClean="0"/>
              <a:t> </a:t>
            </a:r>
            <a:endParaRPr lang="en-US" dirty="0"/>
          </a:p>
        </p:txBody>
      </p:sp>
      <p:sp>
        <p:nvSpPr>
          <p:cNvPr id="3" name="Content Placeholder 2"/>
          <p:cNvSpPr>
            <a:spLocks noGrp="1"/>
          </p:cNvSpPr>
          <p:nvPr>
            <p:ph idx="1"/>
          </p:nvPr>
        </p:nvSpPr>
        <p:spPr/>
        <p:txBody>
          <a:bodyPr/>
          <a:lstStyle/>
          <a:p>
            <a:r>
              <a:rPr lang="zh-CN" altLang="en-US" dirty="0" smtClean="0"/>
              <a:t>价值：</a:t>
            </a:r>
            <a:r>
              <a:rPr lang="zh-CN" altLang="en-US" dirty="0"/>
              <a:t> 提高</a:t>
            </a:r>
            <a:r>
              <a:rPr lang="zh-CN" altLang="en-US" b="1" dirty="0"/>
              <a:t>满意度</a:t>
            </a:r>
            <a:r>
              <a:rPr lang="zh-CN" altLang="en-US" b="1" dirty="0" smtClean="0"/>
              <a:t>（</a:t>
            </a:r>
            <a:r>
              <a:rPr lang="zh-CN" altLang="en-US" b="1" dirty="0"/>
              <a:t>归属</a:t>
            </a:r>
            <a:r>
              <a:rPr lang="zh-CN" altLang="en-US" b="1" dirty="0" smtClean="0"/>
              <a:t>感）</a:t>
            </a:r>
            <a:r>
              <a:rPr lang="zh-CN" altLang="en-US" dirty="0" smtClean="0"/>
              <a:t> </a:t>
            </a:r>
            <a:endParaRPr lang="en-US" dirty="0"/>
          </a:p>
        </p:txBody>
      </p:sp>
      <p:sp>
        <p:nvSpPr>
          <p:cNvPr id="4" name="TextBox 3"/>
          <p:cNvSpPr txBox="1"/>
          <p:nvPr/>
        </p:nvSpPr>
        <p:spPr>
          <a:xfrm>
            <a:off x="4495801" y="2209800"/>
            <a:ext cx="4343400" cy="2031325"/>
          </a:xfrm>
          <a:prstGeom prst="rect">
            <a:avLst/>
          </a:prstGeom>
          <a:noFill/>
        </p:spPr>
        <p:txBody>
          <a:bodyPr wrap="square" rtlCol="0">
            <a:spAutoFit/>
          </a:bodyPr>
          <a:lstStyle/>
          <a:p>
            <a:r>
              <a:rPr lang="zh-CN" altLang="en-US" b="1" dirty="0" smtClean="0"/>
              <a:t>场景</a:t>
            </a:r>
            <a:r>
              <a:rPr lang="zh-CN" altLang="en-US" b="1" dirty="0"/>
              <a:t>五：普通会</a:t>
            </a:r>
            <a:r>
              <a:rPr lang="zh-CN" altLang="en-US" b="1" dirty="0" smtClean="0"/>
              <a:t>员能</a:t>
            </a:r>
            <a:r>
              <a:rPr lang="zh-CN" altLang="en-US" b="1" dirty="0"/>
              <a:t>得到总会分类信息推送（通告、活动、电子杂志、病历讨论，本地化</a:t>
            </a:r>
            <a:r>
              <a:rPr lang="en-US" altLang="zh-CN" b="1" dirty="0"/>
              <a:t>-</a:t>
            </a:r>
            <a:r>
              <a:rPr lang="zh-CN" altLang="en-US" b="1" dirty="0"/>
              <a:t>地级市？）</a:t>
            </a:r>
            <a:endParaRPr lang="en-US" altLang="zh-CN" b="1" dirty="0" smtClean="0"/>
          </a:p>
          <a:p>
            <a:endParaRPr lang="en-US" dirty="0"/>
          </a:p>
          <a:p>
            <a:r>
              <a:rPr lang="zh-CN" altLang="en-US" dirty="0" smtClean="0"/>
              <a:t>参与人：全体</a:t>
            </a:r>
            <a:endParaRPr lang="en-US" altLang="zh-CN" dirty="0" smtClean="0"/>
          </a:p>
          <a:p>
            <a:r>
              <a:rPr lang="zh-CN" altLang="en-US" dirty="0"/>
              <a:t>问题： 通告、活动、电子杂志、病历讨论的样品？</a:t>
            </a:r>
            <a:endParaRPr lang="en-US" dirty="0"/>
          </a:p>
        </p:txBody>
      </p:sp>
      <p:sp>
        <p:nvSpPr>
          <p:cNvPr id="5" name="TextBox 4"/>
          <p:cNvSpPr txBox="1"/>
          <p:nvPr/>
        </p:nvSpPr>
        <p:spPr>
          <a:xfrm>
            <a:off x="4495800" y="4293275"/>
            <a:ext cx="4343400" cy="1477328"/>
          </a:xfrm>
          <a:prstGeom prst="rect">
            <a:avLst/>
          </a:prstGeom>
          <a:noFill/>
        </p:spPr>
        <p:txBody>
          <a:bodyPr wrap="square" rtlCol="0">
            <a:spAutoFit/>
          </a:bodyPr>
          <a:lstStyle/>
          <a:p>
            <a:r>
              <a:rPr lang="zh-CN" altLang="en-US" b="1" dirty="0" smtClean="0"/>
              <a:t>场景</a:t>
            </a:r>
            <a:r>
              <a:rPr lang="zh-CN" altLang="en-US" b="1" dirty="0"/>
              <a:t>六：分会成员能得到分会特定类信息推送</a:t>
            </a:r>
            <a:endParaRPr lang="en-US" altLang="zh-CN" b="1" dirty="0" smtClean="0"/>
          </a:p>
          <a:p>
            <a:endParaRPr lang="en-US" dirty="0"/>
          </a:p>
          <a:p>
            <a:r>
              <a:rPr lang="zh-CN" altLang="en-US" dirty="0" smtClean="0"/>
              <a:t>参与人：</a:t>
            </a:r>
            <a:r>
              <a:rPr lang="zh-CN" altLang="en-US" dirty="0"/>
              <a:t>分会成员</a:t>
            </a:r>
            <a:endParaRPr lang="en-US" altLang="zh-CN" dirty="0" smtClean="0"/>
          </a:p>
          <a:p>
            <a:r>
              <a:rPr lang="zh-CN" altLang="en-US" dirty="0"/>
              <a:t>问题： </a:t>
            </a:r>
            <a:r>
              <a:rPr lang="zh-CN" altLang="en-US" dirty="0" smtClean="0"/>
              <a:t>目前有那些类型，样品？</a:t>
            </a:r>
            <a:endParaRPr lang="en-US" dirty="0"/>
          </a:p>
        </p:txBody>
      </p:sp>
      <p:pic>
        <p:nvPicPr>
          <p:cNvPr id="7" name="Picture 2" descr="C:\Users\kshi\AppData\Local\Microsoft\Windows\Temporary Internet Files\Content.IE5\M5D2TS6Y\MC90002298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604102"/>
            <a:ext cx="3048000" cy="300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8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增强会员与协会之间的紧密</a:t>
            </a:r>
            <a:r>
              <a:rPr lang="zh-CN" altLang="en-US" dirty="0" smtClean="0"/>
              <a:t>度</a:t>
            </a:r>
            <a:r>
              <a:rPr lang="en-US" altLang="zh-CN" dirty="0"/>
              <a:t>-</a:t>
            </a:r>
            <a:r>
              <a:rPr lang="en-US" altLang="zh-CN" dirty="0" smtClean="0"/>
              <a:t>04</a:t>
            </a:r>
            <a:r>
              <a:rPr lang="zh-CN" altLang="en-US" dirty="0" smtClean="0"/>
              <a:t> </a:t>
            </a:r>
            <a:endParaRPr lang="en-US" dirty="0"/>
          </a:p>
        </p:txBody>
      </p:sp>
      <p:sp>
        <p:nvSpPr>
          <p:cNvPr id="3" name="Content Placeholder 2"/>
          <p:cNvSpPr>
            <a:spLocks noGrp="1"/>
          </p:cNvSpPr>
          <p:nvPr>
            <p:ph idx="1"/>
          </p:nvPr>
        </p:nvSpPr>
        <p:spPr/>
        <p:txBody>
          <a:bodyPr/>
          <a:lstStyle/>
          <a:p>
            <a:r>
              <a:rPr lang="zh-CN" altLang="en-US" dirty="0" smtClean="0"/>
              <a:t>价值：</a:t>
            </a:r>
            <a:r>
              <a:rPr lang="zh-CN" altLang="en-US" dirty="0"/>
              <a:t> 提高</a:t>
            </a:r>
            <a:r>
              <a:rPr lang="zh-CN" altLang="en-US" b="1" dirty="0"/>
              <a:t>满意度</a:t>
            </a:r>
            <a:r>
              <a:rPr lang="zh-CN" altLang="en-US" b="1" dirty="0" smtClean="0"/>
              <a:t>（</a:t>
            </a:r>
            <a:r>
              <a:rPr lang="zh-CN" altLang="en-US" b="1" dirty="0"/>
              <a:t>归属</a:t>
            </a:r>
            <a:r>
              <a:rPr lang="zh-CN" altLang="en-US" b="1" dirty="0" smtClean="0"/>
              <a:t>感）</a:t>
            </a:r>
            <a:r>
              <a:rPr lang="zh-CN" altLang="en-US" dirty="0" smtClean="0"/>
              <a:t> </a:t>
            </a:r>
            <a:endParaRPr lang="en-US" dirty="0"/>
          </a:p>
        </p:txBody>
      </p:sp>
      <p:sp>
        <p:nvSpPr>
          <p:cNvPr id="6" name="TextBox 5"/>
          <p:cNvSpPr txBox="1"/>
          <p:nvPr/>
        </p:nvSpPr>
        <p:spPr>
          <a:xfrm>
            <a:off x="4495800" y="2438400"/>
            <a:ext cx="4343400" cy="1477328"/>
          </a:xfrm>
          <a:prstGeom prst="rect">
            <a:avLst/>
          </a:prstGeom>
          <a:noFill/>
        </p:spPr>
        <p:txBody>
          <a:bodyPr wrap="square" rtlCol="0">
            <a:spAutoFit/>
          </a:bodyPr>
          <a:lstStyle/>
          <a:p>
            <a:r>
              <a:rPr lang="zh-CN" altLang="en-US" b="1" dirty="0" smtClean="0"/>
              <a:t>场景</a:t>
            </a:r>
            <a:r>
              <a:rPr lang="zh-CN" altLang="en-US" b="1" dirty="0"/>
              <a:t>七：理事会成员能得到理事会特定类信息推送</a:t>
            </a:r>
            <a:endParaRPr lang="en-US" altLang="zh-CN" b="1" dirty="0" smtClean="0"/>
          </a:p>
          <a:p>
            <a:endParaRPr lang="en-US" dirty="0"/>
          </a:p>
          <a:p>
            <a:r>
              <a:rPr lang="zh-CN" altLang="en-US" dirty="0" smtClean="0"/>
              <a:t>参与人：</a:t>
            </a:r>
            <a:r>
              <a:rPr lang="zh-CN" altLang="en-US" dirty="0"/>
              <a:t>理事会成员</a:t>
            </a:r>
            <a:endParaRPr lang="en-US" altLang="zh-CN" dirty="0" smtClean="0"/>
          </a:p>
          <a:p>
            <a:r>
              <a:rPr lang="zh-CN" altLang="en-US" dirty="0"/>
              <a:t>问题： </a:t>
            </a:r>
            <a:r>
              <a:rPr lang="zh-CN" altLang="en-US" dirty="0" smtClean="0"/>
              <a:t>目前有那些类型，样品？</a:t>
            </a:r>
            <a:endParaRPr lang="en-US" dirty="0"/>
          </a:p>
        </p:txBody>
      </p:sp>
      <p:pic>
        <p:nvPicPr>
          <p:cNvPr id="6146" name="Picture 2" descr="C:\Users\kshi\AppData\Local\Microsoft\Windows\Temporary Internet Files\Content.IE5\M5D2TS6Y\MC90002298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604102"/>
            <a:ext cx="3048000" cy="300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19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紧急、重要任务的及时通知、委派、落实 </a:t>
            </a:r>
            <a:r>
              <a:rPr lang="en-US" altLang="zh-CN" dirty="0"/>
              <a:t>-01</a:t>
            </a:r>
            <a:endParaRPr lang="en-US" dirty="0"/>
          </a:p>
        </p:txBody>
      </p:sp>
      <p:sp>
        <p:nvSpPr>
          <p:cNvPr id="3" name="Content Placeholder 2"/>
          <p:cNvSpPr>
            <a:spLocks noGrp="1"/>
          </p:cNvSpPr>
          <p:nvPr>
            <p:ph idx="1"/>
          </p:nvPr>
        </p:nvSpPr>
        <p:spPr/>
        <p:txBody>
          <a:bodyPr/>
          <a:lstStyle/>
          <a:p>
            <a:r>
              <a:rPr lang="zh-CN" altLang="en-US" dirty="0" smtClean="0"/>
              <a:t>价</a:t>
            </a:r>
            <a:r>
              <a:rPr lang="zh-CN" altLang="en-US" dirty="0"/>
              <a:t>值：提升</a:t>
            </a:r>
            <a:r>
              <a:rPr lang="zh-CN" altLang="en-US" b="1" dirty="0"/>
              <a:t>组织效率</a:t>
            </a:r>
            <a:r>
              <a:rPr lang="zh-CN" altLang="en-US" dirty="0"/>
              <a:t>  </a:t>
            </a:r>
            <a:endParaRPr lang="en-US" dirty="0"/>
          </a:p>
        </p:txBody>
      </p:sp>
      <p:sp>
        <p:nvSpPr>
          <p:cNvPr id="4" name="TextBox 3"/>
          <p:cNvSpPr txBox="1"/>
          <p:nvPr/>
        </p:nvSpPr>
        <p:spPr>
          <a:xfrm>
            <a:off x="4495800" y="2438400"/>
            <a:ext cx="4343400" cy="1754326"/>
          </a:xfrm>
          <a:prstGeom prst="rect">
            <a:avLst/>
          </a:prstGeom>
          <a:noFill/>
        </p:spPr>
        <p:txBody>
          <a:bodyPr wrap="square" rtlCol="0">
            <a:spAutoFit/>
          </a:bodyPr>
          <a:lstStyle/>
          <a:p>
            <a:r>
              <a:rPr lang="zh-CN" altLang="en-US" b="1" dirty="0" smtClean="0"/>
              <a:t>场景</a:t>
            </a:r>
            <a:r>
              <a:rPr lang="zh-CN" altLang="en-US" b="1" dirty="0"/>
              <a:t>一：总会联络人能创建任务并委派给选定的委员</a:t>
            </a:r>
            <a:endParaRPr lang="en-US" altLang="zh-CN" b="1" dirty="0" smtClean="0"/>
          </a:p>
          <a:p>
            <a:endParaRPr lang="en-US" dirty="0"/>
          </a:p>
          <a:p>
            <a:r>
              <a:rPr lang="zh-CN" altLang="en-US" dirty="0" smtClean="0"/>
              <a:t>参与人：</a:t>
            </a:r>
            <a:r>
              <a:rPr lang="zh-CN" altLang="en-US" dirty="0"/>
              <a:t>总会联络</a:t>
            </a:r>
            <a:r>
              <a:rPr lang="zh-CN" altLang="en-US" dirty="0" smtClean="0"/>
              <a:t>人、分会领导或委员</a:t>
            </a:r>
            <a:endParaRPr lang="en-US" altLang="zh-CN" dirty="0" smtClean="0"/>
          </a:p>
          <a:p>
            <a:r>
              <a:rPr lang="zh-CN" altLang="en-US" dirty="0"/>
              <a:t>问题： </a:t>
            </a:r>
            <a:r>
              <a:rPr lang="zh-CN" altLang="en-US" dirty="0" smtClean="0"/>
              <a:t>目前有那些任务类型，样品？怎样选择人员？</a:t>
            </a:r>
            <a:endParaRPr lang="en-US" dirty="0"/>
          </a:p>
        </p:txBody>
      </p:sp>
      <p:sp>
        <p:nvSpPr>
          <p:cNvPr id="5" name="TextBox 4"/>
          <p:cNvSpPr txBox="1"/>
          <p:nvPr/>
        </p:nvSpPr>
        <p:spPr>
          <a:xfrm>
            <a:off x="4495800" y="4341674"/>
            <a:ext cx="4343400" cy="1754326"/>
          </a:xfrm>
          <a:prstGeom prst="rect">
            <a:avLst/>
          </a:prstGeom>
          <a:noFill/>
        </p:spPr>
        <p:txBody>
          <a:bodyPr wrap="square" rtlCol="0">
            <a:spAutoFit/>
          </a:bodyPr>
          <a:lstStyle/>
          <a:p>
            <a:r>
              <a:rPr lang="zh-CN" altLang="en-US" b="1" dirty="0" smtClean="0"/>
              <a:t>场景</a:t>
            </a:r>
            <a:r>
              <a:rPr lang="zh-CN" altLang="en-US" b="1" dirty="0"/>
              <a:t>二：分会成员（包括领导）获得任务推送，执行相应动作，更新状态、添加反馈信息</a:t>
            </a:r>
            <a:endParaRPr lang="en-US" altLang="zh-CN" b="1" dirty="0" smtClean="0"/>
          </a:p>
          <a:p>
            <a:endParaRPr lang="en-US" dirty="0"/>
          </a:p>
          <a:p>
            <a:r>
              <a:rPr lang="zh-CN" altLang="en-US" dirty="0" smtClean="0"/>
              <a:t>参与人：分会领导或委员</a:t>
            </a:r>
            <a:endParaRPr lang="en-US" altLang="zh-CN" dirty="0" smtClean="0"/>
          </a:p>
          <a:p>
            <a:r>
              <a:rPr lang="zh-CN" altLang="en-US" dirty="0"/>
              <a:t>问题</a:t>
            </a:r>
            <a:r>
              <a:rPr lang="zh-CN" altLang="en-US" dirty="0" smtClean="0"/>
              <a:t>：现状如何操作的？有哪些问题？</a:t>
            </a:r>
            <a:endParaRPr lang="en-US" dirty="0"/>
          </a:p>
        </p:txBody>
      </p:sp>
      <p:pic>
        <p:nvPicPr>
          <p:cNvPr id="7170" name="Picture 2" descr="C:\Users\kshi\AppData\Local\Microsoft\Windows\Temporary Internet Files\Content.IE5\WNS1KN92\MC90023082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46" y="2667000"/>
            <a:ext cx="3124954" cy="329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25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紧急、重要任务的及时通知、委派、落实 </a:t>
            </a:r>
            <a:r>
              <a:rPr lang="en-US" altLang="zh-CN" dirty="0"/>
              <a:t>-</a:t>
            </a:r>
            <a:r>
              <a:rPr lang="en-US" altLang="zh-CN" dirty="0" smtClean="0"/>
              <a:t>02</a:t>
            </a:r>
            <a:endParaRPr lang="en-US" dirty="0"/>
          </a:p>
        </p:txBody>
      </p:sp>
      <p:sp>
        <p:nvSpPr>
          <p:cNvPr id="3" name="Content Placeholder 2"/>
          <p:cNvSpPr>
            <a:spLocks noGrp="1"/>
          </p:cNvSpPr>
          <p:nvPr>
            <p:ph idx="1"/>
          </p:nvPr>
        </p:nvSpPr>
        <p:spPr/>
        <p:txBody>
          <a:bodyPr/>
          <a:lstStyle/>
          <a:p>
            <a:r>
              <a:rPr lang="zh-CN" altLang="en-US" dirty="0" smtClean="0"/>
              <a:t>价</a:t>
            </a:r>
            <a:r>
              <a:rPr lang="zh-CN" altLang="en-US" dirty="0"/>
              <a:t>值：提升</a:t>
            </a:r>
            <a:r>
              <a:rPr lang="zh-CN" altLang="en-US" b="1" dirty="0"/>
              <a:t>组织效率</a:t>
            </a:r>
            <a:r>
              <a:rPr lang="zh-CN" altLang="en-US" dirty="0"/>
              <a:t>  </a:t>
            </a:r>
            <a:endParaRPr lang="en-US" dirty="0"/>
          </a:p>
        </p:txBody>
      </p:sp>
      <p:sp>
        <p:nvSpPr>
          <p:cNvPr id="4" name="TextBox 3"/>
          <p:cNvSpPr txBox="1"/>
          <p:nvPr/>
        </p:nvSpPr>
        <p:spPr>
          <a:xfrm>
            <a:off x="4495800" y="2438400"/>
            <a:ext cx="4343400" cy="1200329"/>
          </a:xfrm>
          <a:prstGeom prst="rect">
            <a:avLst/>
          </a:prstGeom>
          <a:noFill/>
        </p:spPr>
        <p:txBody>
          <a:bodyPr wrap="square" rtlCol="0">
            <a:spAutoFit/>
          </a:bodyPr>
          <a:lstStyle/>
          <a:p>
            <a:r>
              <a:rPr lang="zh-CN" altLang="en-US" b="1" dirty="0" smtClean="0"/>
              <a:t>场景</a:t>
            </a:r>
            <a:r>
              <a:rPr lang="zh-CN" altLang="en-US" b="1" dirty="0"/>
              <a:t>三：总会联络人能发起同任何人的单</a:t>
            </a:r>
            <a:r>
              <a:rPr lang="zh-CN" altLang="en-US" b="1" dirty="0" smtClean="0"/>
              <a:t>聊</a:t>
            </a:r>
            <a:r>
              <a:rPr lang="en-US" altLang="zh-CN" b="1" dirty="0" smtClean="0"/>
              <a:t>/</a:t>
            </a:r>
            <a:r>
              <a:rPr lang="zh-CN" altLang="en-US" b="1" dirty="0" smtClean="0"/>
              <a:t>电话</a:t>
            </a:r>
            <a:endParaRPr lang="en-US" altLang="zh-CN" b="1" dirty="0" smtClean="0"/>
          </a:p>
          <a:p>
            <a:endParaRPr lang="en-US" dirty="0"/>
          </a:p>
          <a:p>
            <a:r>
              <a:rPr lang="zh-CN" altLang="en-US" dirty="0" smtClean="0"/>
              <a:t>参与人：</a:t>
            </a:r>
            <a:r>
              <a:rPr lang="zh-CN" altLang="en-US" dirty="0"/>
              <a:t>总会联络</a:t>
            </a:r>
            <a:r>
              <a:rPr lang="zh-CN" altLang="en-US" dirty="0" smtClean="0"/>
              <a:t>人、全体</a:t>
            </a:r>
            <a:endParaRPr lang="en-US" altLang="zh-CN" dirty="0" smtClean="0"/>
          </a:p>
        </p:txBody>
      </p:sp>
      <p:pic>
        <p:nvPicPr>
          <p:cNvPr id="6" name="Picture 2" descr="C:\Users\kshi\AppData\Local\Microsoft\Windows\Temporary Internet Files\Content.IE5\WNS1KN92\MC90023082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46" y="2667000"/>
            <a:ext cx="3124954" cy="329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29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更好的会员管</a:t>
            </a:r>
            <a:r>
              <a:rPr lang="zh-CN" altLang="en-US" dirty="0" smtClean="0"/>
              <a:t>理、</a:t>
            </a:r>
            <a:r>
              <a:rPr lang="zh-CN" altLang="en-US" dirty="0"/>
              <a:t>续费提醒、以及交费过程 </a:t>
            </a:r>
            <a:r>
              <a:rPr lang="en-US" altLang="zh-CN" dirty="0"/>
              <a:t>-01</a:t>
            </a:r>
            <a:endParaRPr lang="en-US" dirty="0"/>
          </a:p>
        </p:txBody>
      </p:sp>
      <p:sp>
        <p:nvSpPr>
          <p:cNvPr id="3" name="Content Placeholder 2"/>
          <p:cNvSpPr>
            <a:spLocks noGrp="1"/>
          </p:cNvSpPr>
          <p:nvPr>
            <p:ph idx="1"/>
          </p:nvPr>
        </p:nvSpPr>
        <p:spPr/>
        <p:txBody>
          <a:bodyPr/>
          <a:lstStyle/>
          <a:p>
            <a:r>
              <a:rPr lang="zh-CN" altLang="en-US" dirty="0" smtClean="0"/>
              <a:t>价值：</a:t>
            </a:r>
            <a:r>
              <a:rPr lang="zh-CN" altLang="en-US" dirty="0"/>
              <a:t> </a:t>
            </a:r>
            <a:r>
              <a:rPr lang="zh-CN" altLang="en-US" b="1" dirty="0"/>
              <a:t>壮大组织与</a:t>
            </a:r>
            <a:r>
              <a:rPr lang="zh-CN" altLang="en-US" b="1" dirty="0" smtClean="0"/>
              <a:t>提高会</a:t>
            </a:r>
            <a:r>
              <a:rPr lang="zh-CN" altLang="en-US" b="1" dirty="0"/>
              <a:t>费收入</a:t>
            </a:r>
            <a:r>
              <a:rPr lang="zh-CN" altLang="en-US" dirty="0"/>
              <a:t>  </a:t>
            </a:r>
            <a:endParaRPr lang="en-US" dirty="0"/>
          </a:p>
        </p:txBody>
      </p:sp>
      <p:sp>
        <p:nvSpPr>
          <p:cNvPr id="4" name="TextBox 3"/>
          <p:cNvSpPr txBox="1"/>
          <p:nvPr/>
        </p:nvSpPr>
        <p:spPr>
          <a:xfrm>
            <a:off x="4495800" y="2286000"/>
            <a:ext cx="4343400" cy="1477328"/>
          </a:xfrm>
          <a:prstGeom prst="rect">
            <a:avLst/>
          </a:prstGeom>
          <a:noFill/>
        </p:spPr>
        <p:txBody>
          <a:bodyPr wrap="square" rtlCol="0">
            <a:spAutoFit/>
          </a:bodyPr>
          <a:lstStyle/>
          <a:p>
            <a:r>
              <a:rPr lang="zh-CN" altLang="en-US" b="1" dirty="0" smtClean="0"/>
              <a:t>场景</a:t>
            </a:r>
            <a:r>
              <a:rPr lang="zh-CN" altLang="en-US" b="1" dirty="0"/>
              <a:t>一：医师提交真实身份信息注册会员</a:t>
            </a:r>
            <a:endParaRPr lang="en-US" altLang="zh-CN" b="1" dirty="0" smtClean="0"/>
          </a:p>
          <a:p>
            <a:endParaRPr lang="en-US" dirty="0"/>
          </a:p>
          <a:p>
            <a:r>
              <a:rPr lang="zh-CN" altLang="en-US" dirty="0" smtClean="0"/>
              <a:t>参与人：</a:t>
            </a:r>
            <a:r>
              <a:rPr lang="zh-CN" altLang="en-US" dirty="0"/>
              <a:t>医师</a:t>
            </a:r>
            <a:endParaRPr lang="en-US" altLang="zh-CN" dirty="0" smtClean="0"/>
          </a:p>
          <a:p>
            <a:r>
              <a:rPr lang="zh-CN" altLang="en-US" dirty="0"/>
              <a:t>问题： </a:t>
            </a:r>
            <a:r>
              <a:rPr lang="zh-CN" altLang="en-US" dirty="0" smtClean="0"/>
              <a:t>已有会员、荣</a:t>
            </a:r>
            <a:r>
              <a:rPr lang="zh-CN" altLang="en-US" dirty="0"/>
              <a:t>誉委员注册后系统自动识别？</a:t>
            </a:r>
            <a:endParaRPr lang="en-US" dirty="0"/>
          </a:p>
        </p:txBody>
      </p:sp>
      <p:sp>
        <p:nvSpPr>
          <p:cNvPr id="5" name="TextBox 4"/>
          <p:cNvSpPr txBox="1"/>
          <p:nvPr/>
        </p:nvSpPr>
        <p:spPr>
          <a:xfrm>
            <a:off x="4495800" y="3856672"/>
            <a:ext cx="4343400" cy="1200329"/>
          </a:xfrm>
          <a:prstGeom prst="rect">
            <a:avLst/>
          </a:prstGeom>
          <a:noFill/>
        </p:spPr>
        <p:txBody>
          <a:bodyPr wrap="square" rtlCol="0">
            <a:spAutoFit/>
          </a:bodyPr>
          <a:lstStyle/>
          <a:p>
            <a:r>
              <a:rPr lang="zh-CN" altLang="en-US" b="1" dirty="0" smtClean="0"/>
              <a:t>场景</a:t>
            </a:r>
            <a:r>
              <a:rPr lang="zh-CN" altLang="en-US" b="1" dirty="0"/>
              <a:t>二：医师查看会员批准过程状态以及同总会进行必要信息沟通确认与补充</a:t>
            </a:r>
            <a:endParaRPr lang="en-US" altLang="zh-CN" b="1" dirty="0" smtClean="0"/>
          </a:p>
          <a:p>
            <a:endParaRPr lang="en-US" dirty="0"/>
          </a:p>
          <a:p>
            <a:r>
              <a:rPr lang="zh-CN" altLang="en-US" dirty="0" smtClean="0"/>
              <a:t>参与人：</a:t>
            </a:r>
            <a:r>
              <a:rPr lang="zh-CN" altLang="en-US" dirty="0"/>
              <a:t>医</a:t>
            </a:r>
            <a:r>
              <a:rPr lang="zh-CN" altLang="en-US" dirty="0" smtClean="0"/>
              <a:t>师、总会人员</a:t>
            </a:r>
            <a:endParaRPr lang="en-US" altLang="zh-CN" dirty="0" smtClean="0"/>
          </a:p>
        </p:txBody>
      </p:sp>
      <p:sp>
        <p:nvSpPr>
          <p:cNvPr id="6" name="TextBox 5"/>
          <p:cNvSpPr txBox="1"/>
          <p:nvPr/>
        </p:nvSpPr>
        <p:spPr>
          <a:xfrm>
            <a:off x="4495800" y="5200471"/>
            <a:ext cx="4343400" cy="1477328"/>
          </a:xfrm>
          <a:prstGeom prst="rect">
            <a:avLst/>
          </a:prstGeom>
          <a:noFill/>
        </p:spPr>
        <p:txBody>
          <a:bodyPr wrap="square" rtlCol="0">
            <a:spAutoFit/>
          </a:bodyPr>
          <a:lstStyle/>
          <a:p>
            <a:r>
              <a:rPr lang="zh-CN" altLang="en-US" b="1" dirty="0" smtClean="0"/>
              <a:t>场景</a:t>
            </a:r>
            <a:r>
              <a:rPr lang="zh-CN" altLang="en-US" b="1" dirty="0"/>
              <a:t>三：医师手机缴费</a:t>
            </a:r>
            <a:endParaRPr lang="en-US" altLang="zh-CN" b="1" dirty="0" smtClean="0"/>
          </a:p>
          <a:p>
            <a:endParaRPr lang="en-US" dirty="0"/>
          </a:p>
          <a:p>
            <a:r>
              <a:rPr lang="zh-CN" altLang="en-US" dirty="0" smtClean="0"/>
              <a:t>参与人：</a:t>
            </a:r>
            <a:r>
              <a:rPr lang="zh-CN" altLang="en-US" dirty="0"/>
              <a:t>医</a:t>
            </a:r>
            <a:r>
              <a:rPr lang="zh-CN" altLang="en-US" dirty="0" smtClean="0"/>
              <a:t>师、总会人员</a:t>
            </a:r>
            <a:endParaRPr lang="en-US" altLang="zh-CN" dirty="0" smtClean="0"/>
          </a:p>
          <a:p>
            <a:r>
              <a:rPr lang="zh-CN" altLang="en-US" dirty="0"/>
              <a:t>问题： 有些荣誉委员不需缴费？开具、邮寄发票</a:t>
            </a:r>
            <a:r>
              <a:rPr lang="zh-CN" altLang="en-US" dirty="0" smtClean="0"/>
              <a:t>？汇款与现金？</a:t>
            </a:r>
            <a:endParaRPr lang="en-US" altLang="zh-CN" dirty="0" smtClean="0"/>
          </a:p>
        </p:txBody>
      </p:sp>
      <p:pic>
        <p:nvPicPr>
          <p:cNvPr id="7" name="Picture 2" descr="C:\Program Files (x86)\Microsoft Office\MEDIA\CAGCAT10\j0283209.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342675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25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更好的会员管</a:t>
            </a:r>
            <a:r>
              <a:rPr lang="zh-CN" altLang="en-US" dirty="0" smtClean="0"/>
              <a:t>理、</a:t>
            </a:r>
            <a:r>
              <a:rPr lang="zh-CN" altLang="en-US" dirty="0"/>
              <a:t>续费提醒、以及交费过程 </a:t>
            </a:r>
            <a:r>
              <a:rPr lang="en-US" altLang="zh-CN" dirty="0"/>
              <a:t>-</a:t>
            </a:r>
            <a:r>
              <a:rPr lang="en-US" altLang="zh-CN" dirty="0" smtClean="0"/>
              <a:t>02</a:t>
            </a:r>
            <a:endParaRPr lang="en-US" dirty="0"/>
          </a:p>
        </p:txBody>
      </p:sp>
      <p:sp>
        <p:nvSpPr>
          <p:cNvPr id="3" name="Content Placeholder 2"/>
          <p:cNvSpPr>
            <a:spLocks noGrp="1"/>
          </p:cNvSpPr>
          <p:nvPr>
            <p:ph idx="1"/>
          </p:nvPr>
        </p:nvSpPr>
        <p:spPr/>
        <p:txBody>
          <a:bodyPr/>
          <a:lstStyle/>
          <a:p>
            <a:r>
              <a:rPr lang="zh-CN" altLang="en-US" dirty="0" smtClean="0"/>
              <a:t>价值：</a:t>
            </a:r>
            <a:r>
              <a:rPr lang="zh-CN" altLang="en-US" dirty="0"/>
              <a:t> </a:t>
            </a:r>
            <a:r>
              <a:rPr lang="zh-CN" altLang="en-US" b="1" dirty="0"/>
              <a:t>壮大组织与</a:t>
            </a:r>
            <a:r>
              <a:rPr lang="zh-CN" altLang="en-US" b="1" dirty="0" smtClean="0"/>
              <a:t>提高会</a:t>
            </a:r>
            <a:r>
              <a:rPr lang="zh-CN" altLang="en-US" b="1" dirty="0"/>
              <a:t>费收入</a:t>
            </a:r>
            <a:r>
              <a:rPr lang="zh-CN" altLang="en-US" dirty="0"/>
              <a:t>  </a:t>
            </a:r>
            <a:endParaRPr lang="en-US" dirty="0"/>
          </a:p>
        </p:txBody>
      </p:sp>
      <p:sp>
        <p:nvSpPr>
          <p:cNvPr id="4" name="TextBox 3"/>
          <p:cNvSpPr txBox="1"/>
          <p:nvPr/>
        </p:nvSpPr>
        <p:spPr>
          <a:xfrm>
            <a:off x="4495800" y="2286000"/>
            <a:ext cx="4343400" cy="1200329"/>
          </a:xfrm>
          <a:prstGeom prst="rect">
            <a:avLst/>
          </a:prstGeom>
          <a:noFill/>
        </p:spPr>
        <p:txBody>
          <a:bodyPr wrap="square" rtlCol="0">
            <a:spAutoFit/>
          </a:bodyPr>
          <a:lstStyle/>
          <a:p>
            <a:r>
              <a:rPr lang="zh-CN" altLang="en-US" b="1" dirty="0" smtClean="0"/>
              <a:t>场景</a:t>
            </a:r>
            <a:r>
              <a:rPr lang="zh-CN" altLang="en-US" b="1" dirty="0"/>
              <a:t>四：会员续费提</a:t>
            </a:r>
            <a:r>
              <a:rPr lang="zh-CN" altLang="en-US" b="1" dirty="0" smtClean="0"/>
              <a:t>醒与续费</a:t>
            </a:r>
            <a:endParaRPr lang="en-US" altLang="zh-CN" b="1" dirty="0" smtClean="0"/>
          </a:p>
          <a:p>
            <a:endParaRPr lang="en-US" dirty="0"/>
          </a:p>
          <a:p>
            <a:r>
              <a:rPr lang="zh-CN" altLang="en-US" dirty="0" smtClean="0"/>
              <a:t>参与人：全体会员</a:t>
            </a:r>
            <a:endParaRPr lang="en-US" altLang="zh-CN" dirty="0" smtClean="0"/>
          </a:p>
          <a:p>
            <a:r>
              <a:rPr lang="zh-CN" altLang="en-US" dirty="0"/>
              <a:t>问题： </a:t>
            </a:r>
            <a:r>
              <a:rPr lang="en-US" altLang="zh-CN" dirty="0"/>
              <a:t>3</a:t>
            </a:r>
            <a:r>
              <a:rPr lang="zh-CN" altLang="en-US" dirty="0"/>
              <a:t>年交一次，提前半</a:t>
            </a:r>
            <a:r>
              <a:rPr lang="zh-CN" altLang="en-US" dirty="0" smtClean="0"/>
              <a:t>年多次提</a:t>
            </a:r>
            <a:r>
              <a:rPr lang="zh-CN" altLang="en-US" dirty="0"/>
              <a:t>醒？</a:t>
            </a:r>
            <a:endParaRPr lang="en-US" dirty="0"/>
          </a:p>
        </p:txBody>
      </p:sp>
      <p:pic>
        <p:nvPicPr>
          <p:cNvPr id="8194" name="Picture 2" descr="C:\Program Files (x86)\Microsoft Office\MEDIA\CAGCAT10\j0283209.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342675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26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趋势报表</a:t>
            </a:r>
            <a:endParaRPr lang="en-US" dirty="0"/>
          </a:p>
        </p:txBody>
      </p:sp>
      <p:sp>
        <p:nvSpPr>
          <p:cNvPr id="3" name="Content Placeholder 2"/>
          <p:cNvSpPr>
            <a:spLocks noGrp="1"/>
          </p:cNvSpPr>
          <p:nvPr>
            <p:ph idx="1"/>
          </p:nvPr>
        </p:nvSpPr>
        <p:spPr>
          <a:xfrm>
            <a:off x="3962400" y="1600200"/>
            <a:ext cx="4648200" cy="4525963"/>
          </a:xfrm>
        </p:spPr>
        <p:txBody>
          <a:bodyPr>
            <a:normAutofit lnSpcReduction="10000"/>
          </a:bodyPr>
          <a:lstStyle/>
          <a:p>
            <a:r>
              <a:rPr lang="zh-CN" altLang="en-US" dirty="0"/>
              <a:t>总会领导可查看月度</a:t>
            </a:r>
            <a:r>
              <a:rPr lang="zh-CN" altLang="en-US" b="1" dirty="0"/>
              <a:t>新增会员</a:t>
            </a:r>
            <a:r>
              <a:rPr lang="zh-CN" altLang="en-US" dirty="0"/>
              <a:t>数趋势图</a:t>
            </a:r>
            <a:r>
              <a:rPr lang="en-US" altLang="zh-CN" dirty="0"/>
              <a:t>/</a:t>
            </a:r>
            <a:r>
              <a:rPr lang="zh-CN" altLang="en-US" dirty="0"/>
              <a:t>列</a:t>
            </a:r>
            <a:r>
              <a:rPr lang="zh-CN" altLang="en-US" dirty="0" smtClean="0"/>
              <a:t>表</a:t>
            </a:r>
            <a:endParaRPr lang="en-US" altLang="zh-CN" dirty="0" smtClean="0"/>
          </a:p>
          <a:p>
            <a:r>
              <a:rPr lang="zh-CN" altLang="en-US" dirty="0"/>
              <a:t>总会领导可查看月度</a:t>
            </a:r>
            <a:r>
              <a:rPr lang="zh-CN" altLang="en-US" b="1" dirty="0"/>
              <a:t>流失会员</a:t>
            </a:r>
            <a:r>
              <a:rPr lang="zh-CN" altLang="en-US" dirty="0"/>
              <a:t>数趋势图</a:t>
            </a:r>
            <a:r>
              <a:rPr lang="en-US" altLang="zh-CN" dirty="0"/>
              <a:t>/</a:t>
            </a:r>
            <a:r>
              <a:rPr lang="zh-CN" altLang="en-US" dirty="0"/>
              <a:t>列</a:t>
            </a:r>
            <a:r>
              <a:rPr lang="zh-CN" altLang="en-US" dirty="0" smtClean="0"/>
              <a:t>表</a:t>
            </a:r>
            <a:endParaRPr lang="en-US" altLang="zh-CN" dirty="0" smtClean="0"/>
          </a:p>
          <a:p>
            <a:r>
              <a:rPr lang="zh-CN" altLang="en-US" dirty="0"/>
              <a:t>总会领导可查看月度</a:t>
            </a:r>
            <a:r>
              <a:rPr lang="zh-CN" altLang="en-US" b="1" dirty="0"/>
              <a:t>投诉</a:t>
            </a:r>
            <a:r>
              <a:rPr lang="zh-CN" altLang="en-US" dirty="0"/>
              <a:t>数趋势图</a:t>
            </a:r>
            <a:r>
              <a:rPr lang="en-US" altLang="zh-CN" dirty="0"/>
              <a:t>/</a:t>
            </a:r>
            <a:r>
              <a:rPr lang="zh-CN" altLang="en-US" dirty="0"/>
              <a:t>列</a:t>
            </a:r>
            <a:r>
              <a:rPr lang="zh-CN" altLang="en-US" dirty="0" smtClean="0"/>
              <a:t>表</a:t>
            </a:r>
            <a:endParaRPr lang="en-US" altLang="zh-CN" dirty="0" smtClean="0"/>
          </a:p>
          <a:p>
            <a:r>
              <a:rPr lang="zh-CN" altLang="en-US" dirty="0"/>
              <a:t>总会领导可查看月度</a:t>
            </a:r>
            <a:r>
              <a:rPr lang="zh-CN" altLang="en-US" b="1" dirty="0"/>
              <a:t>突发事件</a:t>
            </a:r>
            <a:r>
              <a:rPr lang="zh-CN" altLang="en-US" dirty="0"/>
              <a:t>数趋势图</a:t>
            </a:r>
            <a:r>
              <a:rPr lang="en-US" altLang="zh-CN" dirty="0"/>
              <a:t>/</a:t>
            </a:r>
            <a:r>
              <a:rPr lang="zh-CN" altLang="en-US" dirty="0"/>
              <a:t>列表（可筛选）</a:t>
            </a:r>
            <a:endParaRPr lang="en-US" dirty="0"/>
          </a:p>
        </p:txBody>
      </p:sp>
      <p:pic>
        <p:nvPicPr>
          <p:cNvPr id="9218" name="Picture 2" descr="C:\Users\kshi\AppData\Local\Microsoft\Windows\Temporary Internet Files\Content.IE5\SUMZ667V\MP90044241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17960"/>
            <a:ext cx="3273960" cy="218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3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Q&amp;A</a:t>
            </a:r>
            <a:endParaRPr lang="en-US" dirty="0"/>
          </a:p>
        </p:txBody>
      </p:sp>
    </p:spTree>
    <p:extLst>
      <p:ext uri="{BB962C8B-B14F-4D97-AF65-F5344CB8AC3E}">
        <p14:creationId xmlns:p14="http://schemas.microsoft.com/office/powerpoint/2010/main" val="216054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为何</a:t>
            </a:r>
            <a:r>
              <a:rPr lang="zh-CN" altLang="en-US" b="1" dirty="0" smtClean="0"/>
              <a:t>移</a:t>
            </a:r>
            <a:r>
              <a:rPr lang="zh-CN" altLang="en-US" b="1" dirty="0"/>
              <a:t>动</a:t>
            </a:r>
            <a:r>
              <a:rPr lang="zh-CN" altLang="en-US" dirty="0"/>
              <a:t>＋</a:t>
            </a:r>
            <a:r>
              <a:rPr lang="zh-CN" altLang="en-US" b="1" dirty="0"/>
              <a:t>互联网</a:t>
            </a:r>
            <a:r>
              <a:rPr lang="zh-CN" altLang="en-US" dirty="0"/>
              <a:t>越来越重要？ </a:t>
            </a:r>
            <a:endParaRPr lang="en-US" dirty="0"/>
          </a:p>
        </p:txBody>
      </p:sp>
      <p:sp>
        <p:nvSpPr>
          <p:cNvPr id="3" name="Content Placeholder 2"/>
          <p:cNvSpPr>
            <a:spLocks noGrp="1"/>
          </p:cNvSpPr>
          <p:nvPr>
            <p:ph idx="1"/>
          </p:nvPr>
        </p:nvSpPr>
        <p:spPr>
          <a:xfrm>
            <a:off x="457200" y="1600201"/>
            <a:ext cx="8229600" cy="1371600"/>
          </a:xfrm>
        </p:spPr>
        <p:txBody>
          <a:bodyPr/>
          <a:lstStyle/>
          <a:p>
            <a:r>
              <a:rPr lang="zh-CN" altLang="en-US" b="1" dirty="0"/>
              <a:t>便利</a:t>
            </a:r>
            <a:r>
              <a:rPr lang="zh-CN" altLang="en-US" dirty="0"/>
              <a:t>：你不再需要随身背一台笔记本电脑了，一部放在口袋里的手机就可以了。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2895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475" y="2857500"/>
            <a:ext cx="39719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24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为何</a:t>
            </a:r>
            <a:r>
              <a:rPr lang="zh-CN" altLang="en-US" b="1" dirty="0"/>
              <a:t>移动</a:t>
            </a:r>
            <a:r>
              <a:rPr lang="zh-CN" altLang="en-US" dirty="0"/>
              <a:t>＋</a:t>
            </a:r>
            <a:r>
              <a:rPr lang="zh-CN" altLang="en-US" b="1" dirty="0"/>
              <a:t>互联网</a:t>
            </a:r>
            <a:r>
              <a:rPr lang="zh-CN" altLang="en-US" dirty="0"/>
              <a:t>越来越重要？ </a:t>
            </a:r>
            <a:endParaRPr lang="en-US" dirty="0"/>
          </a:p>
        </p:txBody>
      </p:sp>
      <p:sp>
        <p:nvSpPr>
          <p:cNvPr id="3" name="Content Placeholder 2"/>
          <p:cNvSpPr>
            <a:spLocks noGrp="1"/>
          </p:cNvSpPr>
          <p:nvPr>
            <p:ph idx="1"/>
          </p:nvPr>
        </p:nvSpPr>
        <p:spPr>
          <a:xfrm>
            <a:off x="457200" y="1600201"/>
            <a:ext cx="2667000" cy="1371600"/>
          </a:xfrm>
        </p:spPr>
        <p:txBody>
          <a:bodyPr>
            <a:normAutofit fontScale="77500" lnSpcReduction="20000"/>
          </a:bodyPr>
          <a:lstStyle/>
          <a:p>
            <a:r>
              <a:rPr lang="zh-CN" altLang="en-US" b="1" dirty="0"/>
              <a:t>拥有量</a:t>
            </a:r>
            <a:r>
              <a:rPr lang="zh-CN" altLang="en-US" dirty="0"/>
              <a:t>：我可以没有电脑，但不可以</a:t>
            </a:r>
            <a:r>
              <a:rPr lang="zh-CN" altLang="en-US" dirty="0" smtClean="0"/>
              <a:t>没</a:t>
            </a:r>
            <a:r>
              <a:rPr lang="zh-CN" altLang="en-US" dirty="0"/>
              <a:t>有</a:t>
            </a:r>
            <a:r>
              <a:rPr lang="zh-CN" altLang="en-US" dirty="0" smtClean="0"/>
              <a:t>手</a:t>
            </a:r>
            <a:r>
              <a:rPr lang="zh-CN" altLang="en-US" dirty="0"/>
              <a:t>机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1304925"/>
            <a:ext cx="49720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5715000"/>
            <a:ext cx="1878880" cy="923330"/>
          </a:xfrm>
          <a:prstGeom prst="rect">
            <a:avLst/>
          </a:prstGeom>
        </p:spPr>
        <p:txBody>
          <a:bodyPr wrap="square">
            <a:spAutoFit/>
          </a:bodyPr>
          <a:lstStyle/>
          <a:p>
            <a:r>
              <a:rPr lang="en-US" dirty="0"/>
              <a:t>IDC：2011</a:t>
            </a:r>
            <a:r>
              <a:rPr lang="zh-CN" altLang="en-US" dirty="0"/>
              <a:t>年智能手机出货量首超</a:t>
            </a:r>
            <a:r>
              <a:rPr lang="en-US" dirty="0"/>
              <a:t>PC</a:t>
            </a:r>
          </a:p>
        </p:txBody>
      </p:sp>
    </p:spTree>
    <p:extLst>
      <p:ext uri="{BB962C8B-B14F-4D97-AF65-F5344CB8AC3E}">
        <p14:creationId xmlns:p14="http://schemas.microsoft.com/office/powerpoint/2010/main" val="160768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为何</a:t>
            </a:r>
            <a:r>
              <a:rPr lang="zh-CN" altLang="en-US" b="1" dirty="0"/>
              <a:t>移动</a:t>
            </a:r>
            <a:r>
              <a:rPr lang="zh-CN" altLang="en-US" dirty="0"/>
              <a:t>＋</a:t>
            </a:r>
            <a:r>
              <a:rPr lang="zh-CN" altLang="en-US" b="1" dirty="0"/>
              <a:t>互联网</a:t>
            </a:r>
            <a:r>
              <a:rPr lang="zh-CN" altLang="en-US" dirty="0"/>
              <a:t>越来越重要？ </a:t>
            </a:r>
            <a:endParaRPr lang="en-US" dirty="0"/>
          </a:p>
        </p:txBody>
      </p:sp>
      <p:sp>
        <p:nvSpPr>
          <p:cNvPr id="3" name="Content Placeholder 2"/>
          <p:cNvSpPr>
            <a:spLocks noGrp="1"/>
          </p:cNvSpPr>
          <p:nvPr>
            <p:ph idx="1"/>
          </p:nvPr>
        </p:nvSpPr>
        <p:spPr>
          <a:xfrm>
            <a:off x="457200" y="1600201"/>
            <a:ext cx="8229600" cy="761999"/>
          </a:xfrm>
        </p:spPr>
        <p:txBody>
          <a:bodyPr>
            <a:normAutofit/>
          </a:bodyPr>
          <a:lstStyle/>
          <a:p>
            <a:r>
              <a:rPr lang="zh-CN" altLang="en-US" b="1" dirty="0"/>
              <a:t>即时</a:t>
            </a:r>
            <a:r>
              <a:rPr lang="zh-CN" altLang="en-US" b="1" dirty="0" smtClean="0"/>
              <a:t>通知</a:t>
            </a:r>
            <a:r>
              <a:rPr lang="zh-CN" altLang="en-US" b="1" dirty="0"/>
              <a:t>的变</a:t>
            </a:r>
            <a:r>
              <a:rPr lang="zh-CN" altLang="en-US" b="1" dirty="0" smtClean="0"/>
              <a:t>革</a:t>
            </a:r>
            <a:r>
              <a:rPr lang="zh-CN" altLang="en-US" dirty="0" smtClean="0"/>
              <a:t>：</a:t>
            </a:r>
            <a:r>
              <a:rPr lang="en-US" dirty="0"/>
              <a:t> BP</a:t>
            </a:r>
            <a:r>
              <a:rPr lang="zh-CN" altLang="en-US" dirty="0" smtClean="0"/>
              <a:t>机</a:t>
            </a:r>
            <a:r>
              <a:rPr lang="en-US" altLang="zh-CN" dirty="0" smtClean="0"/>
              <a:t>-&gt;</a:t>
            </a:r>
            <a:r>
              <a:rPr lang="zh-CN" altLang="en-US" dirty="0" smtClean="0"/>
              <a:t>短信</a:t>
            </a:r>
            <a:r>
              <a:rPr lang="en-US" altLang="zh-CN" dirty="0"/>
              <a:t>-&gt;</a:t>
            </a:r>
            <a:r>
              <a:rPr lang="zh-CN" altLang="en-US" dirty="0" smtClean="0"/>
              <a:t>信</a:t>
            </a:r>
            <a:r>
              <a:rPr lang="zh-CN" altLang="en-US" dirty="0"/>
              <a:t>息推送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34270"/>
            <a:ext cx="20955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228" y="2746847"/>
            <a:ext cx="2338572" cy="155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746847"/>
            <a:ext cx="2209800" cy="155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00228" y="4563070"/>
            <a:ext cx="2338572" cy="923330"/>
          </a:xfrm>
          <a:prstGeom prst="rect">
            <a:avLst/>
          </a:prstGeom>
        </p:spPr>
        <p:txBody>
          <a:bodyPr wrap="square">
            <a:spAutoFit/>
          </a:bodyPr>
          <a:lstStyle/>
          <a:p>
            <a:r>
              <a:rPr lang="zh-CN" altLang="en-US" dirty="0"/>
              <a:t>群发一次成本：</a:t>
            </a:r>
            <a:r>
              <a:rPr lang="en-US" altLang="zh-CN" dirty="0"/>
              <a:t>70000</a:t>
            </a:r>
            <a:r>
              <a:rPr lang="zh-CN" altLang="en-US" dirty="0"/>
              <a:t>人＊</a:t>
            </a:r>
            <a:r>
              <a:rPr lang="en-US" altLang="zh-CN" dirty="0"/>
              <a:t>0.03</a:t>
            </a:r>
            <a:r>
              <a:rPr lang="zh-CN" altLang="en-US" dirty="0"/>
              <a:t>元 ＝ </a:t>
            </a:r>
            <a:r>
              <a:rPr lang="en-US" altLang="zh-CN" dirty="0"/>
              <a:t>2100</a:t>
            </a:r>
            <a:r>
              <a:rPr lang="zh-CN" altLang="en-US" dirty="0"/>
              <a:t>元</a:t>
            </a:r>
            <a:r>
              <a:rPr lang="en-US" altLang="zh-CN" dirty="0"/>
              <a:t>/</a:t>
            </a:r>
            <a:r>
              <a:rPr lang="zh-CN" altLang="en-US" dirty="0"/>
              <a:t>次 </a:t>
            </a:r>
            <a:endParaRPr lang="en-US" dirty="0"/>
          </a:p>
        </p:txBody>
      </p:sp>
      <p:sp>
        <p:nvSpPr>
          <p:cNvPr id="5" name="Rectangle 4"/>
          <p:cNvSpPr/>
          <p:nvPr/>
        </p:nvSpPr>
        <p:spPr>
          <a:xfrm>
            <a:off x="5943601" y="4655403"/>
            <a:ext cx="2209800" cy="646331"/>
          </a:xfrm>
          <a:prstGeom prst="rect">
            <a:avLst/>
          </a:prstGeom>
        </p:spPr>
        <p:txBody>
          <a:bodyPr wrap="square">
            <a:spAutoFit/>
          </a:bodyPr>
          <a:lstStyle/>
          <a:p>
            <a:r>
              <a:rPr lang="zh-CN" altLang="en-US" dirty="0"/>
              <a:t>及</a:t>
            </a:r>
            <a:r>
              <a:rPr lang="zh-CN" altLang="en-US" dirty="0" smtClean="0"/>
              <a:t>时，但像</a:t>
            </a:r>
            <a:r>
              <a:rPr lang="zh-CN" altLang="en-US" dirty="0"/>
              <a:t>发邮件一样成本</a:t>
            </a:r>
            <a:r>
              <a:rPr lang="zh-CN" altLang="en-US" dirty="0" smtClean="0"/>
              <a:t>低</a:t>
            </a:r>
            <a:endParaRPr lang="en-US" dirty="0"/>
          </a:p>
        </p:txBody>
      </p:sp>
      <p:sp>
        <p:nvSpPr>
          <p:cNvPr id="11" name="Rectangle 10"/>
          <p:cNvSpPr/>
          <p:nvPr/>
        </p:nvSpPr>
        <p:spPr>
          <a:xfrm>
            <a:off x="914400" y="4807802"/>
            <a:ext cx="2095500" cy="369332"/>
          </a:xfrm>
          <a:prstGeom prst="rect">
            <a:avLst/>
          </a:prstGeom>
        </p:spPr>
        <p:txBody>
          <a:bodyPr wrap="square">
            <a:spAutoFit/>
          </a:bodyPr>
          <a:lstStyle/>
          <a:p>
            <a:r>
              <a:rPr lang="zh-CN" altLang="en-US" dirty="0" smtClean="0"/>
              <a:t>贵，已淘汰</a:t>
            </a:r>
            <a:endParaRPr lang="en-US" dirty="0"/>
          </a:p>
        </p:txBody>
      </p:sp>
    </p:spTree>
    <p:extLst>
      <p:ext uri="{BB962C8B-B14F-4D97-AF65-F5344CB8AC3E}">
        <p14:creationId xmlns:p14="http://schemas.microsoft.com/office/powerpoint/2010/main" val="160768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为何</a:t>
            </a:r>
            <a:r>
              <a:rPr lang="zh-CN" altLang="en-US" b="1" dirty="0"/>
              <a:t>移动</a:t>
            </a:r>
            <a:r>
              <a:rPr lang="zh-CN" altLang="en-US" dirty="0"/>
              <a:t>＋</a:t>
            </a:r>
            <a:r>
              <a:rPr lang="zh-CN" altLang="en-US" b="1" dirty="0"/>
              <a:t>互联网</a:t>
            </a:r>
            <a:r>
              <a:rPr lang="zh-CN" altLang="en-US" dirty="0"/>
              <a:t>越来越重要？ </a:t>
            </a:r>
            <a:endParaRPr lang="en-US" dirty="0"/>
          </a:p>
        </p:txBody>
      </p:sp>
      <p:sp>
        <p:nvSpPr>
          <p:cNvPr id="3" name="Content Placeholder 2"/>
          <p:cNvSpPr>
            <a:spLocks noGrp="1"/>
          </p:cNvSpPr>
          <p:nvPr>
            <p:ph idx="1"/>
          </p:nvPr>
        </p:nvSpPr>
        <p:spPr>
          <a:xfrm>
            <a:off x="457200" y="1600201"/>
            <a:ext cx="8229600" cy="685799"/>
          </a:xfrm>
        </p:spPr>
        <p:txBody>
          <a:bodyPr/>
          <a:lstStyle/>
          <a:p>
            <a:r>
              <a:rPr lang="zh-CN" altLang="en-US" b="1" dirty="0"/>
              <a:t>移动应</a:t>
            </a:r>
            <a:r>
              <a:rPr lang="zh-CN" altLang="en-US" b="1" dirty="0" smtClean="0"/>
              <a:t>用</a:t>
            </a:r>
            <a:r>
              <a:rPr lang="zh-CN" altLang="en-US" dirty="0" smtClean="0"/>
              <a:t>：</a:t>
            </a:r>
            <a:r>
              <a:rPr lang="zh-CN" altLang="en-US" dirty="0"/>
              <a:t>速度更快更流畅、省钱省流量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2514600"/>
            <a:ext cx="5080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68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a:t>
            </a:r>
            <a:r>
              <a:rPr lang="zh-CN" altLang="en-US" dirty="0" smtClean="0"/>
              <a:t>大业务目</a:t>
            </a:r>
            <a:r>
              <a:rPr lang="zh-CN" altLang="en-US" dirty="0"/>
              <a:t>标 </a:t>
            </a:r>
            <a:endParaRPr lang="en-US" dirty="0"/>
          </a:p>
        </p:txBody>
      </p:sp>
      <p:sp>
        <p:nvSpPr>
          <p:cNvPr id="5" name="Content Placeholder 2"/>
          <p:cNvSpPr>
            <a:spLocks noGrp="1"/>
          </p:cNvSpPr>
          <p:nvPr>
            <p:ph idx="1"/>
          </p:nvPr>
        </p:nvSpPr>
        <p:spPr>
          <a:xfrm>
            <a:off x="457200" y="1676401"/>
            <a:ext cx="8229600" cy="609599"/>
          </a:xfrm>
        </p:spPr>
        <p:txBody>
          <a:bodyPr>
            <a:normAutofit fontScale="85000" lnSpcReduction="10000"/>
          </a:bodyPr>
          <a:lstStyle/>
          <a:p>
            <a:r>
              <a:rPr lang="zh-CN" altLang="en-US" dirty="0"/>
              <a:t>方便分会领导间或委员间的交流沟通（包括理事间） </a:t>
            </a:r>
            <a:r>
              <a:rPr lang="zh-CN" altLang="en-US" dirty="0" smtClean="0"/>
              <a:t> </a:t>
            </a:r>
            <a:endParaRPr lang="en-US" dirty="0"/>
          </a:p>
        </p:txBody>
      </p:sp>
      <p:sp>
        <p:nvSpPr>
          <p:cNvPr id="6" name="Content Placeholder 2"/>
          <p:cNvSpPr txBox="1">
            <a:spLocks/>
          </p:cNvSpPr>
          <p:nvPr/>
        </p:nvSpPr>
        <p:spPr>
          <a:xfrm>
            <a:off x="457200" y="27432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增强会员与协会之间的紧密度   </a:t>
            </a:r>
            <a:endParaRPr lang="en-US" dirty="0"/>
          </a:p>
        </p:txBody>
      </p:sp>
      <p:sp>
        <p:nvSpPr>
          <p:cNvPr id="7" name="Content Placeholder 2"/>
          <p:cNvSpPr txBox="1">
            <a:spLocks/>
          </p:cNvSpPr>
          <p:nvPr/>
        </p:nvSpPr>
        <p:spPr>
          <a:xfrm>
            <a:off x="457200" y="39624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紧急、重要任务的及时通知、委派、落实   </a:t>
            </a:r>
            <a:endParaRPr lang="en-US" dirty="0"/>
          </a:p>
        </p:txBody>
      </p:sp>
      <p:sp>
        <p:nvSpPr>
          <p:cNvPr id="8" name="Content Placeholder 2"/>
          <p:cNvSpPr txBox="1">
            <a:spLocks/>
          </p:cNvSpPr>
          <p:nvPr/>
        </p:nvSpPr>
        <p:spPr>
          <a:xfrm>
            <a:off x="457200" y="5105401"/>
            <a:ext cx="8229600" cy="6095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更好的会员管</a:t>
            </a:r>
            <a:r>
              <a:rPr lang="zh-CN" altLang="en-US" dirty="0" smtClean="0"/>
              <a:t>理、</a:t>
            </a:r>
            <a:r>
              <a:rPr lang="zh-CN" altLang="en-US" dirty="0"/>
              <a:t>续费提醒、以及交费过程   </a:t>
            </a:r>
            <a:endParaRPr lang="en-US" dirty="0"/>
          </a:p>
        </p:txBody>
      </p:sp>
      <p:sp>
        <p:nvSpPr>
          <p:cNvPr id="9" name="Content Placeholder 2"/>
          <p:cNvSpPr txBox="1">
            <a:spLocks/>
          </p:cNvSpPr>
          <p:nvPr/>
        </p:nvSpPr>
        <p:spPr>
          <a:xfrm>
            <a:off x="838200" y="2057400"/>
            <a:ext cx="6324600"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smtClean="0"/>
              <a:t>价值： 提高</a:t>
            </a:r>
            <a:r>
              <a:rPr lang="zh-CN" altLang="en-US" sz="2400" b="1" dirty="0" smtClean="0"/>
              <a:t>满意度（便利）</a:t>
            </a:r>
            <a:r>
              <a:rPr lang="zh-CN" altLang="en-US" sz="2400" dirty="0" smtClean="0"/>
              <a:t> </a:t>
            </a:r>
            <a:endParaRPr lang="en-US" sz="2400" dirty="0"/>
          </a:p>
        </p:txBody>
      </p:sp>
      <p:sp>
        <p:nvSpPr>
          <p:cNvPr id="10" name="Content Placeholder 2"/>
          <p:cNvSpPr txBox="1">
            <a:spLocks/>
          </p:cNvSpPr>
          <p:nvPr/>
        </p:nvSpPr>
        <p:spPr>
          <a:xfrm>
            <a:off x="838200" y="3276600"/>
            <a:ext cx="6324600"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smtClean="0"/>
              <a:t>价值： 提高</a:t>
            </a:r>
            <a:r>
              <a:rPr lang="zh-CN" altLang="en-US" sz="2400" b="1" dirty="0" smtClean="0"/>
              <a:t>满意度（归属感）</a:t>
            </a:r>
            <a:r>
              <a:rPr lang="zh-CN" altLang="en-US" sz="2400" dirty="0" smtClean="0"/>
              <a:t> </a:t>
            </a:r>
            <a:endParaRPr lang="en-US" sz="2400" dirty="0"/>
          </a:p>
        </p:txBody>
      </p:sp>
      <p:sp>
        <p:nvSpPr>
          <p:cNvPr id="11" name="Content Placeholder 2"/>
          <p:cNvSpPr txBox="1">
            <a:spLocks/>
          </p:cNvSpPr>
          <p:nvPr/>
        </p:nvSpPr>
        <p:spPr>
          <a:xfrm>
            <a:off x="838200" y="4495800"/>
            <a:ext cx="6324600"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smtClean="0"/>
              <a:t>价值： 提升</a:t>
            </a:r>
            <a:r>
              <a:rPr lang="zh-CN" altLang="en-US" sz="2400" b="1" dirty="0" smtClean="0"/>
              <a:t>组织效率</a:t>
            </a:r>
            <a:endParaRPr lang="en-US" sz="2400" b="1" dirty="0"/>
          </a:p>
        </p:txBody>
      </p:sp>
      <p:sp>
        <p:nvSpPr>
          <p:cNvPr id="12" name="Content Placeholder 2"/>
          <p:cNvSpPr txBox="1">
            <a:spLocks/>
          </p:cNvSpPr>
          <p:nvPr/>
        </p:nvSpPr>
        <p:spPr>
          <a:xfrm>
            <a:off x="838200" y="5638800"/>
            <a:ext cx="6324600"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smtClean="0"/>
              <a:t>价值： </a:t>
            </a:r>
            <a:r>
              <a:rPr lang="zh-CN" altLang="en-US" sz="2400" b="1" dirty="0" smtClean="0"/>
              <a:t>壮大组织与提高会费收入</a:t>
            </a:r>
            <a:r>
              <a:rPr lang="zh-CN" altLang="en-US" sz="2400" dirty="0" smtClean="0"/>
              <a:t> </a:t>
            </a:r>
            <a:endParaRPr lang="en-US" sz="2400" dirty="0"/>
          </a:p>
        </p:txBody>
      </p:sp>
    </p:spTree>
    <p:extLst>
      <p:ext uri="{BB962C8B-B14F-4D97-AF65-F5344CB8AC3E}">
        <p14:creationId xmlns:p14="http://schemas.microsoft.com/office/powerpoint/2010/main" val="150447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方便分会领导间或委员间的交流沟通（包括理事间</a:t>
            </a:r>
            <a:r>
              <a:rPr lang="zh-CN" altLang="en-US" dirty="0" smtClean="0"/>
              <a:t>）</a:t>
            </a:r>
            <a:r>
              <a:rPr lang="en-US" altLang="zh-CN" dirty="0" smtClean="0"/>
              <a:t>-01</a:t>
            </a:r>
            <a:endParaRPr lang="en-US" dirty="0"/>
          </a:p>
        </p:txBody>
      </p:sp>
      <p:sp>
        <p:nvSpPr>
          <p:cNvPr id="3" name="Content Placeholder 2"/>
          <p:cNvSpPr>
            <a:spLocks noGrp="1"/>
          </p:cNvSpPr>
          <p:nvPr>
            <p:ph idx="1"/>
          </p:nvPr>
        </p:nvSpPr>
        <p:spPr>
          <a:xfrm>
            <a:off x="457200" y="1600201"/>
            <a:ext cx="8229600" cy="609600"/>
          </a:xfrm>
        </p:spPr>
        <p:txBody>
          <a:bodyPr/>
          <a:lstStyle/>
          <a:p>
            <a:r>
              <a:rPr lang="zh-CN" altLang="en-US" dirty="0" smtClean="0"/>
              <a:t>价值：</a:t>
            </a:r>
            <a:r>
              <a:rPr lang="zh-CN" altLang="en-US" dirty="0"/>
              <a:t> 提高</a:t>
            </a:r>
            <a:r>
              <a:rPr lang="zh-CN" altLang="en-US" b="1" dirty="0"/>
              <a:t>满意度（便利）</a:t>
            </a:r>
            <a:r>
              <a:rPr lang="zh-CN" altLang="en-US" dirty="0"/>
              <a:t> </a:t>
            </a:r>
            <a:endParaRPr lang="en-US" dirty="0"/>
          </a:p>
        </p:txBody>
      </p:sp>
      <p:sp>
        <p:nvSpPr>
          <p:cNvPr id="4" name="TextBox 3"/>
          <p:cNvSpPr txBox="1"/>
          <p:nvPr/>
        </p:nvSpPr>
        <p:spPr>
          <a:xfrm>
            <a:off x="4495800" y="2209800"/>
            <a:ext cx="4392549" cy="1200329"/>
          </a:xfrm>
          <a:prstGeom prst="rect">
            <a:avLst/>
          </a:prstGeom>
          <a:noFill/>
        </p:spPr>
        <p:txBody>
          <a:bodyPr wrap="none" rtlCol="0">
            <a:spAutoFit/>
          </a:bodyPr>
          <a:lstStyle/>
          <a:p>
            <a:r>
              <a:rPr lang="zh-CN" altLang="en-US" b="1" dirty="0" smtClean="0"/>
              <a:t>场景一：分会领导间的预设群组中的群聊</a:t>
            </a:r>
            <a:endParaRPr lang="en-US" altLang="zh-CN" b="1" dirty="0" smtClean="0"/>
          </a:p>
          <a:p>
            <a:endParaRPr lang="en-US" dirty="0"/>
          </a:p>
          <a:p>
            <a:r>
              <a:rPr lang="zh-CN" altLang="en-US" dirty="0" smtClean="0"/>
              <a:t>参与人：主委、副</a:t>
            </a:r>
            <a:r>
              <a:rPr lang="zh-CN" altLang="en-US" dirty="0"/>
              <a:t>主</a:t>
            </a:r>
            <a:r>
              <a:rPr lang="zh-CN" altLang="en-US" dirty="0" smtClean="0"/>
              <a:t>委、常委、名誉主委</a:t>
            </a:r>
            <a:endParaRPr lang="en-US" altLang="zh-CN" dirty="0" smtClean="0"/>
          </a:p>
          <a:p>
            <a:r>
              <a:rPr lang="zh-CN" altLang="en-US" dirty="0"/>
              <a:t>问题： 不可创建自发的群</a:t>
            </a:r>
            <a:r>
              <a:rPr lang="zh-CN" altLang="en-US" dirty="0" smtClean="0"/>
              <a:t>组？</a:t>
            </a:r>
            <a:endParaRPr lang="en-US" dirty="0"/>
          </a:p>
        </p:txBody>
      </p:sp>
      <p:pic>
        <p:nvPicPr>
          <p:cNvPr id="5129" name="Picture 9" descr="C:\Users\kshi\AppData\Local\Microsoft\Windows\Temporary Internet Files\Content.IE5\M5D2TS6Y\MC90028336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590800"/>
            <a:ext cx="3048000" cy="307202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495800" y="3810000"/>
            <a:ext cx="4108817" cy="1200329"/>
          </a:xfrm>
          <a:prstGeom prst="rect">
            <a:avLst/>
          </a:prstGeom>
          <a:noFill/>
        </p:spPr>
        <p:txBody>
          <a:bodyPr wrap="none" rtlCol="0">
            <a:spAutoFit/>
          </a:bodyPr>
          <a:lstStyle/>
          <a:p>
            <a:r>
              <a:rPr lang="zh-CN" altLang="en-US" b="1" dirty="0" smtClean="0"/>
              <a:t>场景二：分会的预设群组中的群聊</a:t>
            </a:r>
            <a:endParaRPr lang="en-US" altLang="zh-CN" b="1" dirty="0" smtClean="0"/>
          </a:p>
          <a:p>
            <a:endParaRPr lang="en-US" dirty="0"/>
          </a:p>
          <a:p>
            <a:r>
              <a:rPr lang="zh-CN" altLang="en-US" dirty="0" smtClean="0"/>
              <a:t>参与人：分会全体，包括委员、主委、</a:t>
            </a:r>
            <a:endParaRPr lang="en-US" altLang="zh-CN" dirty="0" smtClean="0"/>
          </a:p>
          <a:p>
            <a:r>
              <a:rPr lang="zh-CN" altLang="en-US" dirty="0" smtClean="0"/>
              <a:t>副</a:t>
            </a:r>
            <a:r>
              <a:rPr lang="zh-CN" altLang="en-US" dirty="0"/>
              <a:t>主</a:t>
            </a:r>
            <a:r>
              <a:rPr lang="zh-CN" altLang="en-US" dirty="0" smtClean="0"/>
              <a:t>委、常委、名誉主委</a:t>
            </a:r>
            <a:endParaRPr lang="en-US" dirty="0"/>
          </a:p>
        </p:txBody>
      </p:sp>
      <p:sp>
        <p:nvSpPr>
          <p:cNvPr id="14" name="TextBox 13"/>
          <p:cNvSpPr txBox="1"/>
          <p:nvPr/>
        </p:nvSpPr>
        <p:spPr>
          <a:xfrm>
            <a:off x="4495800" y="5248870"/>
            <a:ext cx="3671198" cy="923330"/>
          </a:xfrm>
          <a:prstGeom prst="rect">
            <a:avLst/>
          </a:prstGeom>
          <a:noFill/>
        </p:spPr>
        <p:txBody>
          <a:bodyPr wrap="none" rtlCol="0">
            <a:spAutoFit/>
          </a:bodyPr>
          <a:lstStyle/>
          <a:p>
            <a:r>
              <a:rPr lang="zh-CN" altLang="en-US" b="1" dirty="0" smtClean="0"/>
              <a:t>场景三：</a:t>
            </a:r>
            <a:r>
              <a:rPr lang="zh-CN" altLang="en-US" b="1" dirty="0"/>
              <a:t>理</a:t>
            </a:r>
            <a:r>
              <a:rPr lang="zh-CN" altLang="en-US" b="1" dirty="0" smtClean="0"/>
              <a:t>事</a:t>
            </a:r>
            <a:r>
              <a:rPr lang="zh-CN" altLang="en-US" b="1" dirty="0"/>
              <a:t>的预设群组中的群聊</a:t>
            </a:r>
            <a:endParaRPr lang="en-US" altLang="zh-CN" b="1" dirty="0" smtClean="0"/>
          </a:p>
          <a:p>
            <a:endParaRPr lang="en-US" dirty="0"/>
          </a:p>
          <a:p>
            <a:r>
              <a:rPr lang="zh-CN" altLang="en-US" dirty="0" smtClean="0"/>
              <a:t>参与人：</a:t>
            </a:r>
            <a:r>
              <a:rPr lang="zh-CN" altLang="en-US" dirty="0"/>
              <a:t>理事</a:t>
            </a:r>
            <a:r>
              <a:rPr lang="zh-CN" altLang="en-US" dirty="0" smtClean="0"/>
              <a:t>全体</a:t>
            </a:r>
            <a:endParaRPr lang="en-US" altLang="zh-CN" dirty="0" smtClean="0"/>
          </a:p>
        </p:txBody>
      </p:sp>
    </p:spTree>
    <p:extLst>
      <p:ext uri="{BB962C8B-B14F-4D97-AF65-F5344CB8AC3E}">
        <p14:creationId xmlns:p14="http://schemas.microsoft.com/office/powerpoint/2010/main" val="230235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方便分会领导间或委员间的交流沟通（包括理事间</a:t>
            </a:r>
            <a:r>
              <a:rPr lang="zh-CN" altLang="en-US" dirty="0" smtClean="0"/>
              <a:t>）</a:t>
            </a:r>
            <a:r>
              <a:rPr lang="en-US" altLang="zh-CN" dirty="0"/>
              <a:t>-</a:t>
            </a:r>
            <a:r>
              <a:rPr lang="en-US" altLang="zh-CN" dirty="0" smtClean="0"/>
              <a:t>02</a:t>
            </a:r>
            <a:endParaRPr lang="en-US" dirty="0"/>
          </a:p>
        </p:txBody>
      </p:sp>
      <p:sp>
        <p:nvSpPr>
          <p:cNvPr id="3" name="Content Placeholder 2"/>
          <p:cNvSpPr>
            <a:spLocks noGrp="1"/>
          </p:cNvSpPr>
          <p:nvPr>
            <p:ph idx="1"/>
          </p:nvPr>
        </p:nvSpPr>
        <p:spPr>
          <a:xfrm>
            <a:off x="457200" y="1600201"/>
            <a:ext cx="8229600" cy="609600"/>
          </a:xfrm>
        </p:spPr>
        <p:txBody>
          <a:bodyPr/>
          <a:lstStyle/>
          <a:p>
            <a:r>
              <a:rPr lang="zh-CN" altLang="en-US" dirty="0" smtClean="0"/>
              <a:t>价值：</a:t>
            </a:r>
            <a:r>
              <a:rPr lang="zh-CN" altLang="en-US" dirty="0"/>
              <a:t> 提高</a:t>
            </a:r>
            <a:r>
              <a:rPr lang="zh-CN" altLang="en-US" b="1" dirty="0"/>
              <a:t>满意度（便利）</a:t>
            </a:r>
            <a:r>
              <a:rPr lang="zh-CN" altLang="en-US" dirty="0"/>
              <a:t> </a:t>
            </a:r>
            <a:endParaRPr lang="en-US" dirty="0"/>
          </a:p>
        </p:txBody>
      </p:sp>
      <p:pic>
        <p:nvPicPr>
          <p:cNvPr id="5129" name="Picture 9" descr="C:\Users\kshi\AppData\Local\Microsoft\Windows\Temporary Internet Files\Content.IE5\M5D2TS6Y\MC90028336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590800"/>
            <a:ext cx="3048000" cy="30720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95800" y="2304871"/>
            <a:ext cx="4700326" cy="1200329"/>
          </a:xfrm>
          <a:prstGeom prst="rect">
            <a:avLst/>
          </a:prstGeom>
          <a:noFill/>
        </p:spPr>
        <p:txBody>
          <a:bodyPr wrap="none" rtlCol="0">
            <a:spAutoFit/>
          </a:bodyPr>
          <a:lstStyle/>
          <a:p>
            <a:r>
              <a:rPr lang="zh-CN" altLang="en-US" b="1" dirty="0" smtClean="0"/>
              <a:t>场景四：分会委员间发起一对一的单聊</a:t>
            </a:r>
            <a:r>
              <a:rPr lang="en-US" altLang="zh-CN" b="1" dirty="0" smtClean="0"/>
              <a:t>/</a:t>
            </a:r>
            <a:r>
              <a:rPr lang="zh-CN" altLang="en-US" b="1" dirty="0" smtClean="0"/>
              <a:t>电话</a:t>
            </a:r>
            <a:endParaRPr lang="en-US" altLang="zh-CN" b="1" dirty="0" smtClean="0"/>
          </a:p>
          <a:p>
            <a:endParaRPr lang="en-US" dirty="0"/>
          </a:p>
          <a:p>
            <a:r>
              <a:rPr lang="zh-CN" altLang="en-US" dirty="0" smtClean="0"/>
              <a:t>参与人：</a:t>
            </a:r>
            <a:r>
              <a:rPr lang="zh-CN" altLang="en-US" dirty="0"/>
              <a:t>分会全</a:t>
            </a:r>
            <a:r>
              <a:rPr lang="zh-CN" altLang="en-US" dirty="0" smtClean="0"/>
              <a:t>体</a:t>
            </a:r>
            <a:endParaRPr lang="en-US" altLang="zh-CN" dirty="0" smtClean="0"/>
          </a:p>
          <a:p>
            <a:r>
              <a:rPr lang="zh-CN" altLang="en-US" dirty="0"/>
              <a:t>问</a:t>
            </a:r>
            <a:r>
              <a:rPr lang="zh-CN" altLang="en-US" dirty="0" smtClean="0"/>
              <a:t>题：限制联系人为分会内吗？</a:t>
            </a:r>
            <a:endParaRPr lang="en-US" dirty="0"/>
          </a:p>
        </p:txBody>
      </p:sp>
    </p:spTree>
    <p:extLst>
      <p:ext uri="{BB962C8B-B14F-4D97-AF65-F5344CB8AC3E}">
        <p14:creationId xmlns:p14="http://schemas.microsoft.com/office/powerpoint/2010/main" val="347006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增强会员与协会之间的紧密</a:t>
            </a:r>
            <a:r>
              <a:rPr lang="zh-CN" altLang="en-US" dirty="0" smtClean="0"/>
              <a:t>度</a:t>
            </a:r>
            <a:r>
              <a:rPr lang="en-US" altLang="zh-CN" dirty="0"/>
              <a:t>-01</a:t>
            </a:r>
            <a:r>
              <a:rPr lang="zh-CN" altLang="en-US" dirty="0" smtClean="0"/>
              <a:t> </a:t>
            </a:r>
            <a:endParaRPr lang="en-US" dirty="0"/>
          </a:p>
        </p:txBody>
      </p:sp>
      <p:sp>
        <p:nvSpPr>
          <p:cNvPr id="3" name="Content Placeholder 2"/>
          <p:cNvSpPr>
            <a:spLocks noGrp="1"/>
          </p:cNvSpPr>
          <p:nvPr>
            <p:ph idx="1"/>
          </p:nvPr>
        </p:nvSpPr>
        <p:spPr/>
        <p:txBody>
          <a:bodyPr/>
          <a:lstStyle/>
          <a:p>
            <a:r>
              <a:rPr lang="zh-CN" altLang="en-US" dirty="0" smtClean="0"/>
              <a:t>价值：</a:t>
            </a:r>
            <a:r>
              <a:rPr lang="zh-CN" altLang="en-US" dirty="0"/>
              <a:t> 提高</a:t>
            </a:r>
            <a:r>
              <a:rPr lang="zh-CN" altLang="en-US" b="1" dirty="0"/>
              <a:t>满意度</a:t>
            </a:r>
            <a:r>
              <a:rPr lang="zh-CN" altLang="en-US" b="1" dirty="0" smtClean="0"/>
              <a:t>（</a:t>
            </a:r>
            <a:r>
              <a:rPr lang="zh-CN" altLang="en-US" b="1" dirty="0"/>
              <a:t>归属</a:t>
            </a:r>
            <a:r>
              <a:rPr lang="zh-CN" altLang="en-US" b="1" dirty="0" smtClean="0"/>
              <a:t>感）</a:t>
            </a:r>
            <a:r>
              <a:rPr lang="zh-CN" altLang="en-US" dirty="0" smtClean="0"/>
              <a:t> </a:t>
            </a:r>
            <a:endParaRPr lang="en-US" dirty="0"/>
          </a:p>
        </p:txBody>
      </p:sp>
      <p:sp>
        <p:nvSpPr>
          <p:cNvPr id="4" name="TextBox 3"/>
          <p:cNvSpPr txBox="1"/>
          <p:nvPr/>
        </p:nvSpPr>
        <p:spPr>
          <a:xfrm>
            <a:off x="4495801" y="2209800"/>
            <a:ext cx="4343400" cy="1754326"/>
          </a:xfrm>
          <a:prstGeom prst="rect">
            <a:avLst/>
          </a:prstGeom>
          <a:noFill/>
        </p:spPr>
        <p:txBody>
          <a:bodyPr wrap="square" rtlCol="0">
            <a:spAutoFit/>
          </a:bodyPr>
          <a:lstStyle/>
          <a:p>
            <a:r>
              <a:rPr lang="zh-CN" altLang="en-US" b="1" dirty="0" smtClean="0"/>
              <a:t>场景</a:t>
            </a:r>
            <a:r>
              <a:rPr lang="zh-CN" altLang="en-US" b="1" dirty="0"/>
              <a:t>一：普通会员能向总会功能部门（代表）发</a:t>
            </a:r>
            <a:r>
              <a:rPr lang="zh-CN" altLang="en-US" b="1" dirty="0" smtClean="0"/>
              <a:t>起查询</a:t>
            </a:r>
            <a:endParaRPr lang="en-US" altLang="zh-CN" b="1" dirty="0" smtClean="0"/>
          </a:p>
          <a:p>
            <a:endParaRPr lang="en-US" dirty="0"/>
          </a:p>
          <a:p>
            <a:r>
              <a:rPr lang="zh-CN" altLang="en-US" dirty="0" smtClean="0"/>
              <a:t>参与人：全体</a:t>
            </a:r>
            <a:endParaRPr lang="en-US" altLang="zh-CN" dirty="0" smtClean="0"/>
          </a:p>
          <a:p>
            <a:r>
              <a:rPr lang="zh-CN" altLang="en-US" dirty="0"/>
              <a:t>问题： </a:t>
            </a:r>
            <a:r>
              <a:rPr lang="zh-CN" altLang="en-US" dirty="0" smtClean="0"/>
              <a:t>目前有那些查询类型、方式，部门？</a:t>
            </a:r>
            <a:endParaRPr lang="en-US" dirty="0"/>
          </a:p>
        </p:txBody>
      </p:sp>
      <p:sp>
        <p:nvSpPr>
          <p:cNvPr id="5" name="TextBox 4"/>
          <p:cNvSpPr txBox="1"/>
          <p:nvPr/>
        </p:nvSpPr>
        <p:spPr>
          <a:xfrm>
            <a:off x="4495800" y="4293275"/>
            <a:ext cx="4343400" cy="1754326"/>
          </a:xfrm>
          <a:prstGeom prst="rect">
            <a:avLst/>
          </a:prstGeom>
          <a:noFill/>
        </p:spPr>
        <p:txBody>
          <a:bodyPr wrap="square" rtlCol="0">
            <a:spAutoFit/>
          </a:bodyPr>
          <a:lstStyle/>
          <a:p>
            <a:r>
              <a:rPr lang="zh-CN" altLang="en-US" b="1" dirty="0" smtClean="0"/>
              <a:t>场景二：</a:t>
            </a:r>
            <a:r>
              <a:rPr lang="zh-CN" altLang="en-US" b="1" dirty="0"/>
              <a:t>普通会员能向总会功能部门（代表）发</a:t>
            </a:r>
            <a:r>
              <a:rPr lang="zh-CN" altLang="en-US" b="1" dirty="0" smtClean="0"/>
              <a:t>起投诉</a:t>
            </a:r>
            <a:endParaRPr lang="en-US" altLang="zh-CN" b="1" dirty="0" smtClean="0"/>
          </a:p>
          <a:p>
            <a:endParaRPr lang="en-US" dirty="0"/>
          </a:p>
          <a:p>
            <a:r>
              <a:rPr lang="zh-CN" altLang="en-US" dirty="0" smtClean="0"/>
              <a:t>参与人：全体</a:t>
            </a:r>
            <a:endParaRPr lang="en-US" altLang="zh-CN" dirty="0" smtClean="0"/>
          </a:p>
          <a:p>
            <a:r>
              <a:rPr lang="zh-CN" altLang="en-US" dirty="0"/>
              <a:t>问题： </a:t>
            </a:r>
            <a:r>
              <a:rPr lang="zh-CN" altLang="en-US" dirty="0" smtClean="0"/>
              <a:t>目前有那些投诉类型、方式，部门？</a:t>
            </a:r>
            <a:endParaRPr lang="en-US" dirty="0"/>
          </a:p>
        </p:txBody>
      </p:sp>
      <p:pic>
        <p:nvPicPr>
          <p:cNvPr id="6" name="Picture 2" descr="C:\Users\kshi\AppData\Local\Microsoft\Windows\Temporary Internet Files\Content.IE5\M5D2TS6Y\MC90002298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604102"/>
            <a:ext cx="3048000" cy="300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259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1590</Words>
  <Application>Microsoft Office PowerPoint</Application>
  <PresentationFormat>On-screen Show (4:3)</PresentationFormat>
  <Paragraphs>118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医生协会交流平台</vt:lpstr>
      <vt:lpstr>为何移动＋互联网越来越重要？ </vt:lpstr>
      <vt:lpstr>为何移动＋互联网越来越重要？ </vt:lpstr>
      <vt:lpstr>为何移动＋互联网越来越重要？ </vt:lpstr>
      <vt:lpstr>为何移动＋互联网越来越重要？ </vt:lpstr>
      <vt:lpstr>4大业务目标 </vt:lpstr>
      <vt:lpstr>方便分会领导间或委员间的交流沟通（包括理事间）-01</vt:lpstr>
      <vt:lpstr>方便分会领导间或委员间的交流沟通（包括理事间）-02</vt:lpstr>
      <vt:lpstr>增强会员与协会之间的紧密度-01 </vt:lpstr>
      <vt:lpstr>增强会员与协会之间的紧密度-02 </vt:lpstr>
      <vt:lpstr>增强会员与协会之间的紧密度-03 </vt:lpstr>
      <vt:lpstr>增强会员与协会之间的紧密度-04 </vt:lpstr>
      <vt:lpstr>紧急、重要任务的及时通知、委派、落实 -01</vt:lpstr>
      <vt:lpstr>紧急、重要任务的及时通知、委派、落实 -02</vt:lpstr>
      <vt:lpstr>更好的会员管理、续费提醒、以及交费过程 -01</vt:lpstr>
      <vt:lpstr>更好的会员管理、续费提醒、以及交费过程 -02</vt:lpstr>
      <vt:lpstr>趋势报表</vt:lpstr>
      <vt:lpstr>Q&amp;A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医生协会需求讨论</dc:title>
  <dc:creator>Kuangming Shi</dc:creator>
  <cp:lastModifiedBy>Kuangming Shi</cp:lastModifiedBy>
  <cp:revision>21</cp:revision>
  <dcterms:created xsi:type="dcterms:W3CDTF">2006-08-16T00:00:00Z</dcterms:created>
  <dcterms:modified xsi:type="dcterms:W3CDTF">2014-02-24T05:52:18Z</dcterms:modified>
</cp:coreProperties>
</file>