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56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19" r:id="rId29"/>
    <p:sldId id="320" r:id="rId30"/>
    <p:sldId id="321" r:id="rId31"/>
    <p:sldId id="299" r:id="rId32"/>
    <p:sldId id="322" r:id="rId33"/>
    <p:sldId id="301" r:id="rId34"/>
    <p:sldId id="315" r:id="rId35"/>
    <p:sldId id="316" r:id="rId36"/>
    <p:sldId id="317" r:id="rId37"/>
    <p:sldId id="312" r:id="rId38"/>
    <p:sldId id="302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03" r:id="rId48"/>
    <p:sldId id="313" r:id="rId49"/>
    <p:sldId id="27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66800" y="2030424"/>
            <a:ext cx="6781800" cy="3999895"/>
            <a:chOff x="381000" y="1600200"/>
            <a:chExt cx="8010195" cy="4724400"/>
          </a:xfrm>
        </p:grpSpPr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146" y="2217607"/>
              <a:ext cx="1437049" cy="1363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shi\AppData\Local\Microsoft\Windows\Temporary Internet Files\Content.IE5\1CK1I8KH\MC90043983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600200"/>
              <a:ext cx="1458889" cy="145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kshi\AppData\Local\Microsoft\Windows\Temporary Internet Files\Content.IE5\1CK1I8KH\MC90043983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22" y="3210197"/>
              <a:ext cx="1458889" cy="145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kshi\AppData\Local\Microsoft\Windows\Temporary Internet Files\Content.IE5\1CK1I8KH\MC90043983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865711"/>
              <a:ext cx="1458889" cy="145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loud 3"/>
            <p:cNvSpPr/>
            <p:nvPr/>
          </p:nvSpPr>
          <p:spPr>
            <a:xfrm>
              <a:off x="3048000" y="2743200"/>
              <a:ext cx="2743200" cy="23622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4351207"/>
              <a:ext cx="1437049" cy="1363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>
              <a:stCxn id="1027" idx="3"/>
            </p:cNvCxnSpPr>
            <p:nvPr/>
          </p:nvCxnSpPr>
          <p:spPr>
            <a:xfrm>
              <a:off x="1839889" y="2329645"/>
              <a:ext cx="1512911" cy="7294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4" idx="2"/>
            </p:cNvCxnSpPr>
            <p:nvPr/>
          </p:nvCxnSpPr>
          <p:spPr>
            <a:xfrm flipV="1">
              <a:off x="1867011" y="3924300"/>
              <a:ext cx="1189498" cy="153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</p:cNvCxnSpPr>
            <p:nvPr/>
          </p:nvCxnSpPr>
          <p:spPr>
            <a:xfrm flipV="1">
              <a:off x="1916089" y="4669086"/>
              <a:ext cx="1284311" cy="9260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kshi\AppData\Local\Microsoft\Windows\Temporary Internet Files\Content.IE5\M5D2TS6Y\MC900434845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430" y="3200400"/>
              <a:ext cx="1389570" cy="138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kshi\AppData\Local\Microsoft\Windows\Temporary Internet Files\Content.IE5\M5D2TS6Y\MC900434845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3200400"/>
              <a:ext cx="1389570" cy="138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>
              <a:endCxn id="1026" idx="1"/>
            </p:cNvCxnSpPr>
            <p:nvPr/>
          </p:nvCxnSpPr>
          <p:spPr>
            <a:xfrm flipV="1">
              <a:off x="5791200" y="2899504"/>
              <a:ext cx="1162946" cy="3106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1"/>
            </p:cNvCxnSpPr>
            <p:nvPr/>
          </p:nvCxnSpPr>
          <p:spPr>
            <a:xfrm>
              <a:off x="5791200" y="4351207"/>
              <a:ext cx="1143000" cy="68189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-Right Arrow 20"/>
            <p:cNvSpPr/>
            <p:nvPr/>
          </p:nvSpPr>
          <p:spPr>
            <a:xfrm>
              <a:off x="4114800" y="3733800"/>
              <a:ext cx="604376" cy="38100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685800" y="815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医师协会交流平台产品架构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"/>
            <a:ext cx="3314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838200" y="2030424"/>
            <a:ext cx="3048000" cy="3999895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27242" y="610812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前端（面向医师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会员）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114800" y="2019905"/>
            <a:ext cx="4343400" cy="3999895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76800" y="61076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后端</a:t>
            </a:r>
            <a:r>
              <a:rPr lang="zh-CN" altLang="en-US" dirty="0"/>
              <a:t>（面</a:t>
            </a:r>
            <a:r>
              <a:rPr lang="zh-CN" altLang="en-US" dirty="0" smtClean="0"/>
              <a:t>向</a:t>
            </a:r>
            <a:r>
              <a:rPr lang="zh-CN" altLang="en-US" dirty="0"/>
              <a:t>协</a:t>
            </a:r>
            <a:r>
              <a:rPr lang="zh-CN" altLang="en-US" dirty="0" smtClean="0"/>
              <a:t>会工作人员）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21" y="1579684"/>
            <a:ext cx="261667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医</a:t>
            </a:r>
            <a:r>
              <a:rPr lang="zh-CN" altLang="en-US" dirty="0" smtClean="0"/>
              <a:t>师获取总会消息推送</a:t>
            </a:r>
            <a:endParaRPr lang="en-US" dirty="0"/>
          </a:p>
        </p:txBody>
      </p:sp>
      <p:cxnSp>
        <p:nvCxnSpPr>
          <p:cNvPr id="4" name="Straight Arrow Connector 3"/>
          <p:cNvCxnSpPr>
            <a:endCxn id="7170" idx="1"/>
          </p:cNvCxnSpPr>
          <p:nvPr/>
        </p:nvCxnSpPr>
        <p:spPr>
          <a:xfrm flipV="1">
            <a:off x="3581400" y="3924300"/>
            <a:ext cx="1504950" cy="131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086350" y="1143000"/>
            <a:ext cx="2762250" cy="5562600"/>
            <a:chOff x="5086350" y="1143000"/>
            <a:chExt cx="2762250" cy="5562600"/>
          </a:xfrm>
        </p:grpSpPr>
        <p:grpSp>
          <p:nvGrpSpPr>
            <p:cNvPr id="9" name="Group 8"/>
            <p:cNvGrpSpPr/>
            <p:nvPr/>
          </p:nvGrpSpPr>
          <p:grpSpPr>
            <a:xfrm>
              <a:off x="5086350" y="1143000"/>
              <a:ext cx="2762250" cy="5562600"/>
              <a:chOff x="5086350" y="1143000"/>
              <a:chExt cx="2762250" cy="55626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350" y="1143000"/>
                <a:ext cx="2762250" cy="5562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791200" y="2286000"/>
                <a:ext cx="83820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62600" y="3048000"/>
                <a:ext cx="904875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060" y="2819400"/>
              <a:ext cx="2150862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0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医</a:t>
            </a:r>
            <a:r>
              <a:rPr lang="zh-CN" altLang="en-US" dirty="0" smtClean="0"/>
              <a:t>师向总会咨询与反馈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19450" y="1219200"/>
            <a:ext cx="2705100" cy="5524500"/>
            <a:chOff x="3219450" y="1219200"/>
            <a:chExt cx="2705100" cy="55245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450" y="1219200"/>
              <a:ext cx="2705100" cy="552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886200" y="2286000"/>
              <a:ext cx="838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lbow Connector 15"/>
            <p:cNvCxnSpPr/>
            <p:nvPr/>
          </p:nvCxnSpPr>
          <p:spPr>
            <a:xfrm rot="5400000">
              <a:off x="5143500" y="5067300"/>
              <a:ext cx="381000" cy="304800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870" y="2499433"/>
              <a:ext cx="2150862" cy="2207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2781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9684"/>
            <a:ext cx="261667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会员参与</a:t>
            </a:r>
            <a:r>
              <a:rPr lang="zh-CN" altLang="en-US" dirty="0"/>
              <a:t>（或发起）</a:t>
            </a:r>
            <a:r>
              <a:rPr lang="zh-CN" altLang="en-US" dirty="0" smtClean="0"/>
              <a:t>单聊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64279" y="4419600"/>
            <a:ext cx="972283" cy="893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62" y="1095375"/>
            <a:ext cx="27813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5638800" y="22098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143000"/>
            <a:ext cx="26955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152525"/>
            <a:ext cx="27241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9684"/>
            <a:ext cx="261667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会员参与（或发起）群聊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64279" y="3581400"/>
            <a:ext cx="972283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22098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聊天支持文本、图片、拍照、表情、语音这五种输入方式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413084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00200" y="1647154"/>
            <a:ext cx="2495550" cy="5096546"/>
            <a:chOff x="1600200" y="1647154"/>
            <a:chExt cx="2495550" cy="5096546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47154"/>
              <a:ext cx="2495550" cy="5096546"/>
              <a:chOff x="3429000" y="1647154"/>
              <a:chExt cx="2495550" cy="5096546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0" y="1647154"/>
                <a:ext cx="2495550" cy="5096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962400" y="2667000"/>
                <a:ext cx="838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6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872" y="5114925"/>
                <a:ext cx="1962150" cy="904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1781" y="2819401"/>
              <a:ext cx="1995441" cy="1828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7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685800"/>
            <a:ext cx="27051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3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19200"/>
            <a:ext cx="26955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631"/>
            <a:ext cx="2497015" cy="506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会员查找其他会员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3800" y="2417884"/>
            <a:ext cx="1143000" cy="249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26955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2631"/>
            <a:ext cx="2497015" cy="506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会员添加其他会员到通讯录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90800" y="2417884"/>
            <a:ext cx="609600" cy="4777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4437"/>
            <a:ext cx="27051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591175" y="3200400"/>
            <a:ext cx="809625" cy="238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631"/>
            <a:ext cx="2497015" cy="506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会员给其他会员发消息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3800" y="3505200"/>
            <a:ext cx="1143000" cy="249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52525"/>
            <a:ext cx="27336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1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医师查找其他会员时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提示成为会员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3800" y="2494084"/>
            <a:ext cx="1143000" cy="249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06769"/>
            <a:ext cx="2617495" cy="529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524000" y="1488831"/>
            <a:ext cx="2497015" cy="5064369"/>
            <a:chOff x="1524000" y="1488831"/>
            <a:chExt cx="2497015" cy="506436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488831"/>
              <a:ext cx="2497015" cy="5064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80736" y="2618642"/>
              <a:ext cx="1953064" cy="2943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2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医师协会交流平台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990600"/>
          </a:xfrm>
        </p:spPr>
        <p:txBody>
          <a:bodyPr/>
          <a:lstStyle/>
          <a:p>
            <a:r>
              <a:rPr lang="zh-CN" altLang="en-US" dirty="0"/>
              <a:t>产</a:t>
            </a:r>
            <a:r>
              <a:rPr lang="zh-CN" altLang="en-US" dirty="0" smtClean="0"/>
              <a:t>品前端方案一（完整手机应用开发）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314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81099"/>
            <a:ext cx="27432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2617495" cy="529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医师实名注册申请成为会员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62200" y="4056183"/>
            <a:ext cx="762000" cy="1582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8569"/>
            <a:ext cx="26860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5105400" y="5008096"/>
            <a:ext cx="1066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zh-CN" altLang="en-US" dirty="0"/>
              <a:t>医师协</a:t>
            </a:r>
            <a:r>
              <a:rPr lang="zh-CN" altLang="en-US" dirty="0" smtClean="0"/>
              <a:t>会交流平台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产品前端方</a:t>
            </a:r>
            <a:r>
              <a:rPr lang="zh-CN" altLang="en-US" dirty="0" smtClean="0"/>
              <a:t>案二（微信公众号开发）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600200"/>
            <a:ext cx="3314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3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3124200" cy="555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4866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他们有何重大不足？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295400"/>
            <a:ext cx="30003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0003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609975" y="2438400"/>
            <a:ext cx="40005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0" y="1981200"/>
            <a:ext cx="191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、都是订阅号，</a:t>
            </a:r>
            <a:endParaRPr lang="en-US" altLang="zh-CN" b="1" dirty="0" smtClean="0"/>
          </a:p>
          <a:p>
            <a:r>
              <a:rPr lang="zh-CN" altLang="en-US" b="1" dirty="0" smtClean="0"/>
              <a:t>需多走一步，</a:t>
            </a:r>
            <a:endParaRPr lang="en-US" altLang="zh-CN" b="1" dirty="0" smtClean="0"/>
          </a:p>
          <a:p>
            <a:r>
              <a:rPr lang="zh-CN" altLang="en-US" b="1" dirty="0" smtClean="0"/>
              <a:t>从</a:t>
            </a:r>
            <a:r>
              <a:rPr lang="zh-CN" altLang="en-US" b="1" dirty="0"/>
              <a:t>订阅</a:t>
            </a:r>
            <a:r>
              <a:rPr lang="zh-CN" altLang="en-US" b="1" dirty="0" smtClean="0"/>
              <a:t>号进，</a:t>
            </a:r>
            <a:endParaRPr lang="en-US" altLang="zh-CN" b="1" dirty="0" smtClean="0"/>
          </a:p>
          <a:p>
            <a:r>
              <a:rPr lang="zh-CN" altLang="en-US" b="1" dirty="0" smtClean="0"/>
              <a:t>比较不方便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38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他们有何重大不足？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981200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 smtClean="0"/>
              <a:t>、都是简单信息发布，</a:t>
            </a:r>
            <a:endParaRPr lang="en-US" altLang="zh-CN" b="1" dirty="0" smtClean="0"/>
          </a:p>
          <a:p>
            <a:r>
              <a:rPr lang="zh-CN" altLang="en-US" b="1" dirty="0" smtClean="0"/>
              <a:t>不具备动态交互能力</a:t>
            </a:r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1295400"/>
            <a:ext cx="29575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2936081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0800" y="3239869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、没有真实身份识别，</a:t>
            </a:r>
            <a:endParaRPr lang="en-US" altLang="zh-CN" b="1" dirty="0" smtClean="0"/>
          </a:p>
          <a:p>
            <a:r>
              <a:rPr lang="zh-CN" altLang="en-US" b="1" dirty="0" smtClean="0"/>
              <a:t>不能提供个性化服务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39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666750"/>
            <a:ext cx="2781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1236" y="388173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微信服务号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21236" y="289560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微信订阅号</a:t>
            </a:r>
            <a:endParaRPr lang="en-US" altLang="zh-CN" sz="2400" b="1" dirty="0" smtClean="0"/>
          </a:p>
        </p:txBody>
      </p:sp>
      <p:sp>
        <p:nvSpPr>
          <p:cNvPr id="2" name="Multiply 1"/>
          <p:cNvSpPr/>
          <p:nvPr/>
        </p:nvSpPr>
        <p:spPr>
          <a:xfrm>
            <a:off x="685800" y="2638109"/>
            <a:ext cx="1274364" cy="1019491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/>
          <p:cNvSpPr/>
          <p:nvPr/>
        </p:nvSpPr>
        <p:spPr>
          <a:xfrm rot="19413301">
            <a:off x="1033609" y="3822712"/>
            <a:ext cx="656592" cy="360960"/>
          </a:xfrm>
          <a:prstGeom prst="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52550"/>
            <a:ext cx="2579896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34" y="1351170"/>
            <a:ext cx="2597566" cy="510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733800" y="32766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医师直接访问协会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0" y="4572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自定义菜单</a:t>
            </a:r>
            <a:endParaRPr lang="en-US" dirty="0"/>
          </a:p>
        </p:txBody>
      </p:sp>
      <p:cxnSp>
        <p:nvCxnSpPr>
          <p:cNvPr id="5" name="Straight Arrow Connector 4"/>
          <p:cNvCxnSpPr>
            <a:endCxn id="2" idx="2"/>
          </p:cNvCxnSpPr>
          <p:nvPr/>
        </p:nvCxnSpPr>
        <p:spPr>
          <a:xfrm flipV="1">
            <a:off x="7239000" y="4941332"/>
            <a:ext cx="1050414" cy="6212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410200"/>
            <a:ext cx="1676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34" y="1351170"/>
            <a:ext cx="2597566" cy="510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医师进入分会吧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123950"/>
            <a:ext cx="27527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21019"/>
            <a:ext cx="1676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286000" y="3581400"/>
            <a:ext cx="2809875" cy="1839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89" y="2360726"/>
            <a:ext cx="2209801" cy="354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3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86" y="1143000"/>
            <a:ext cx="27527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79776"/>
            <a:ext cx="2209801" cy="354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18381"/>
            <a:ext cx="28860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</a:t>
            </a:r>
            <a:r>
              <a:rPr lang="zh-CN" altLang="en-US" dirty="0" smtClean="0"/>
              <a:t>师浏览分会吧话题列表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29718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55" y="1219200"/>
            <a:ext cx="27622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9169"/>
            <a:ext cx="2556455" cy="49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医师查看话题详情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50455" y="3505201"/>
            <a:ext cx="1981200" cy="11429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2362200"/>
            <a:ext cx="186558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633413"/>
            <a:ext cx="28575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695700" cy="544036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分会吧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</a:t>
            </a:r>
            <a:r>
              <a:rPr lang="en-US" altLang="zh-CN" dirty="0"/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聊</a:t>
            </a:r>
            <a:r>
              <a:rPr lang="zh-CN" altLang="en-US" dirty="0" smtClean="0"/>
              <a:t>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通讯录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62050"/>
            <a:ext cx="268605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9169"/>
            <a:ext cx="2556455" cy="49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会员发布新话题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647069"/>
            <a:ext cx="1981200" cy="858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入参考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文字、图片、表情）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52525"/>
            <a:ext cx="271462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152525"/>
            <a:ext cx="26955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152525"/>
            <a:ext cx="26765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05" y="1406769"/>
            <a:ext cx="2617495" cy="529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9169"/>
            <a:ext cx="2556455" cy="49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医师</a:t>
            </a:r>
            <a:r>
              <a:rPr lang="zh-CN" altLang="en-US" dirty="0" smtClean="0"/>
              <a:t>发布新话题或回复时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提示成为会员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647069"/>
            <a:ext cx="1676400" cy="10105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25146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1170"/>
            <a:ext cx="2597566" cy="510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医师注册为会员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81099"/>
            <a:ext cx="27432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8569"/>
            <a:ext cx="26860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029200" y="5008096"/>
            <a:ext cx="1066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6" y="5415609"/>
            <a:ext cx="1676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1837314" y="4267200"/>
            <a:ext cx="1210686" cy="11484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0221"/>
            <a:ext cx="2597566" cy="510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我的协会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56" y="5434660"/>
            <a:ext cx="1676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0221"/>
            <a:ext cx="2597566" cy="510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6" y="5434660"/>
            <a:ext cx="1676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81" y="4904729"/>
            <a:ext cx="981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endCxn id="14" idx="1"/>
          </p:cNvCxnSpPr>
          <p:nvPr/>
        </p:nvCxnSpPr>
        <p:spPr>
          <a:xfrm flipV="1">
            <a:off x="3962401" y="5166667"/>
            <a:ext cx="2237080" cy="365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我的协会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查找会员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3" y="1447800"/>
            <a:ext cx="2597566" cy="510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12239"/>
            <a:ext cx="1676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82308"/>
            <a:ext cx="981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447800"/>
            <a:ext cx="2553255" cy="505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44" y="1447800"/>
            <a:ext cx="2553255" cy="505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67000" y="43434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978" y="3062288"/>
            <a:ext cx="1942622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410200" y="29718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1203" y="381000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微信号：</a:t>
            </a:r>
            <a:r>
              <a:rPr lang="en-US" altLang="zh-CN" sz="1200" dirty="0" smtClean="0"/>
              <a:t>xxx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164956" y="6488668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搜</a:t>
            </a:r>
            <a:r>
              <a:rPr lang="zh-CN" altLang="en-US" sz="1400" dirty="0" smtClean="0"/>
              <a:t>索结果是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个人？重名？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69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我的协会</a:t>
            </a:r>
            <a:r>
              <a:rPr lang="en-US" altLang="zh-CN" dirty="0" smtClean="0"/>
              <a:t>-</a:t>
            </a:r>
            <a:r>
              <a:rPr lang="zh-CN" altLang="en-US" dirty="0"/>
              <a:t>咨</a:t>
            </a:r>
            <a:r>
              <a:rPr lang="zh-CN" altLang="en-US" dirty="0" smtClean="0"/>
              <a:t>询与反馈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52600"/>
            <a:ext cx="85439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7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zh-CN" altLang="en-US" dirty="0"/>
              <a:t>医师协</a:t>
            </a:r>
            <a:r>
              <a:rPr lang="zh-CN" altLang="en-US" dirty="0" smtClean="0"/>
              <a:t>会交流平台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产</a:t>
            </a:r>
            <a:r>
              <a:rPr lang="zh-CN" altLang="en-US" dirty="0" smtClean="0"/>
              <a:t>品后端</a:t>
            </a:r>
            <a:r>
              <a:rPr lang="zh-CN" altLang="en-US" dirty="0"/>
              <a:t>方</a:t>
            </a:r>
            <a:r>
              <a:rPr lang="zh-CN" altLang="en-US" dirty="0" smtClean="0"/>
              <a:t>案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524000"/>
            <a:ext cx="3314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端主要功能</a:t>
            </a:r>
            <a:endParaRPr 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46" y="1684207"/>
            <a:ext cx="1437049" cy="13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hi\AppData\Local\Microsoft\Windows\Temporary Internet Files\Content.IE5\1CK1I8KH\MC90043983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458889" cy="14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kshi\AppData\Local\Microsoft\Windows\Temporary Internet Files\Content.IE5\1CK1I8KH\MC90043983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2" y="2676797"/>
            <a:ext cx="1458889" cy="14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shi\AppData\Local\Microsoft\Windows\Temporary Internet Files\Content.IE5\1CK1I8KH\MC90043983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2311"/>
            <a:ext cx="1458889" cy="14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3048000" y="2209800"/>
            <a:ext cx="2743200" cy="2362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7807"/>
            <a:ext cx="1437049" cy="13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27" idx="3"/>
          </p:cNvCxnSpPr>
          <p:nvPr/>
        </p:nvCxnSpPr>
        <p:spPr>
          <a:xfrm>
            <a:off x="1839889" y="1796245"/>
            <a:ext cx="1512911" cy="729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2"/>
          </p:cNvCxnSpPr>
          <p:nvPr/>
        </p:nvCxnSpPr>
        <p:spPr>
          <a:xfrm flipV="1">
            <a:off x="1867011" y="3390900"/>
            <a:ext cx="1189498" cy="153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1916089" y="4135686"/>
            <a:ext cx="1284311" cy="9260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kshi\AppData\Local\Microsoft\Windows\Temporary Internet Files\Content.IE5\M5D2TS6Y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0" y="2667000"/>
            <a:ext cx="1389570" cy="13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kshi\AppData\Local\Microsoft\Windows\Temporary Internet Files\Content.IE5\M5D2TS6Y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1389570" cy="13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endCxn id="1026" idx="1"/>
          </p:cNvCxnSpPr>
          <p:nvPr/>
        </p:nvCxnSpPr>
        <p:spPr>
          <a:xfrm flipV="1">
            <a:off x="5791200" y="2366104"/>
            <a:ext cx="1162946" cy="3106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5791200" y="3817807"/>
            <a:ext cx="1143000" cy="681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4876800"/>
            <a:ext cx="6061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消息对话（上下文，</a:t>
            </a:r>
            <a:r>
              <a:rPr lang="zh-CN" altLang="en-US" dirty="0"/>
              <a:t>委托分</a:t>
            </a:r>
            <a:r>
              <a:rPr lang="zh-CN" altLang="en-US" dirty="0" smtClean="0"/>
              <a:t>派，分类标记）</a:t>
            </a:r>
            <a:endParaRPr lang="en-US" altLang="zh-CN" dirty="0" smtClean="0"/>
          </a:p>
          <a:p>
            <a:r>
              <a:rPr lang="zh-CN" altLang="en-US" dirty="0" smtClean="0"/>
              <a:t>主发消息（单人或多人）</a:t>
            </a:r>
            <a:endParaRPr lang="en-US" altLang="zh-CN" dirty="0" smtClean="0"/>
          </a:p>
          <a:p>
            <a:r>
              <a:rPr lang="zh-CN" altLang="en-US" dirty="0" smtClean="0"/>
              <a:t>会员管</a:t>
            </a:r>
            <a:r>
              <a:rPr lang="zh-CN" altLang="en-US" dirty="0" smtClean="0"/>
              <a:t>理</a:t>
            </a:r>
            <a:r>
              <a:rPr lang="zh-CN" altLang="en-US" dirty="0"/>
              <a:t>（会</a:t>
            </a:r>
            <a:r>
              <a:rPr lang="zh-CN" altLang="en-US" dirty="0" smtClean="0"/>
              <a:t>员</a:t>
            </a:r>
            <a:r>
              <a:rPr lang="en-US" altLang="zh-CN" dirty="0" smtClean="0"/>
              <a:t>CRUD+</a:t>
            </a:r>
            <a:r>
              <a:rPr lang="zh-CN" altLang="en-US" dirty="0" smtClean="0"/>
              <a:t>分组，非会员呢？）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/>
              <a:t>入会</a:t>
            </a:r>
            <a:r>
              <a:rPr lang="zh-CN" altLang="en-US" dirty="0" smtClean="0"/>
              <a:t>员（</a:t>
            </a:r>
            <a:r>
              <a:rPr lang="zh-CN" altLang="en-US" dirty="0"/>
              <a:t>现</a:t>
            </a:r>
            <a:r>
              <a:rPr lang="zh-CN" altLang="en-US" dirty="0" smtClean="0"/>
              <a:t>有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保存的</a:t>
            </a:r>
            <a:r>
              <a:rPr lang="en-US" altLang="zh-CN" dirty="0"/>
              <a:t>6.9</a:t>
            </a:r>
            <a:r>
              <a:rPr lang="zh-CN" altLang="en-US" dirty="0"/>
              <a:t>万会员资料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群发通知（可</a:t>
            </a:r>
            <a:r>
              <a:rPr lang="zh-CN" altLang="en-US" dirty="0"/>
              <a:t>分组群发）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zh-CN" altLang="en-US" dirty="0" smtClean="0"/>
              <a:t>会</a:t>
            </a:r>
            <a:r>
              <a:rPr lang="zh-CN" altLang="en-US" dirty="0" smtClean="0"/>
              <a:t>吧管理（分会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、话题</a:t>
            </a:r>
            <a:r>
              <a:rPr lang="en-US" altLang="zh-CN" dirty="0"/>
              <a:t>CRUD </a:t>
            </a:r>
            <a:r>
              <a:rPr lang="en-US" altLang="zh-CN" dirty="0" smtClean="0"/>
              <a:t>+</a:t>
            </a:r>
            <a:r>
              <a:rPr lang="zh-CN" altLang="en-US" dirty="0" smtClean="0"/>
              <a:t>置顶，发言</a:t>
            </a:r>
            <a:r>
              <a:rPr lang="en-US" altLang="zh-CN" dirty="0"/>
              <a:t>CRUD 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1" name="Left-Right Arrow 20"/>
          <p:cNvSpPr/>
          <p:nvPr/>
        </p:nvSpPr>
        <p:spPr>
          <a:xfrm>
            <a:off x="4114800" y="3200400"/>
            <a:ext cx="604376" cy="3810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Temp\OPD\Yimi\back-en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543800" cy="67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14300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安全控制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医师</a:t>
            </a:r>
            <a:r>
              <a:rPr lang="zh-CN" altLang="en-US" dirty="0" smtClean="0"/>
              <a:t>加入感兴趣的分会吧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57" y="1524000"/>
            <a:ext cx="2584893" cy="505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09" y="1559580"/>
            <a:ext cx="2636591" cy="504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81400" y="28194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62800" y="2895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10000" y="2590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Temp\OPD\Yimi\back-end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28600"/>
            <a:ext cx="7232650" cy="642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消息对话与委派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Temp\OPD\Yimi\back-end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7358063" cy="653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主发消息（单人或多人）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Temp\OPD\Yimi\back-end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28600"/>
            <a:ext cx="7312025" cy="649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Temp\OPD\Yimi\back-end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264567"/>
            <a:ext cx="6997700" cy="621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Temp\OPD\Yimi\back-end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56" y="304800"/>
            <a:ext cx="7124044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联</a:t>
            </a:r>
            <a:r>
              <a:rPr lang="zh-CN" altLang="en-US" dirty="0" smtClean="0"/>
              <a:t>系人（医师）管理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Temp\OPD\Yimi\back-end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913042" cy="61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联</a:t>
            </a:r>
            <a:r>
              <a:rPr lang="zh-CN" altLang="en-US" dirty="0" smtClean="0"/>
              <a:t>系人（医师）导入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295400" y="4876800"/>
            <a:ext cx="2209800" cy="1143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Temp\OPD\Yimi\back-end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7123113" cy="63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产品前端方案比较</a:t>
            </a:r>
            <a:r>
              <a:rPr lang="en-US" altLang="zh-CN" dirty="0" smtClean="0"/>
              <a:t>(1)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6393"/>
              </p:ext>
            </p:extLst>
          </p:nvPr>
        </p:nvGraphicFramePr>
        <p:xfrm>
          <a:off x="609600" y="1397000"/>
          <a:ext cx="7848600" cy="387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133600"/>
                <a:gridCol w="2057400"/>
                <a:gridCol w="2590800"/>
              </a:tblGrid>
              <a:tr h="5873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方案一（手机应用）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方案二（公众号）</a:t>
                      </a:r>
                      <a:endParaRPr lang="en-US" dirty="0" smtClean="0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开发成本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全部自我开发，工作量大，成本较高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利用了微信现有的聊天功能，有效减少了这部分的开发工作量，成本较低</a:t>
                      </a:r>
                      <a:endParaRPr lang="en-US" dirty="0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服务器硬件与维护成本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全部自我承担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利用了微信现有的投资巨大的聊天服务器架构，可减少这部分的硬件与维护成本</a:t>
                      </a:r>
                      <a:endParaRPr lang="en-US" dirty="0" smtClean="0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扩展性，比如添加会员到通讯录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完全自我控制，可完美整合会员库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受制于微信，需要忍受一些变通与体验上的折衷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产品前端方案比较</a:t>
            </a:r>
            <a:r>
              <a:rPr lang="en-US" altLang="zh-CN" dirty="0" smtClean="0"/>
              <a:t>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61366"/>
              </p:ext>
            </p:extLst>
          </p:nvPr>
        </p:nvGraphicFramePr>
        <p:xfrm>
          <a:off x="609600" y="1397000"/>
          <a:ext cx="7848600" cy="333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133600"/>
                <a:gridCol w="2057400"/>
                <a:gridCol w="2590800"/>
              </a:tblGrid>
              <a:tr h="5873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方案一（手机应用）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方案二（公众号）</a:t>
                      </a:r>
                      <a:endParaRPr lang="en-US" dirty="0" smtClean="0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灵活性，比如以后想加入手机支付功能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不受限制，可选择支付宝、微信支付等等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受限于微信，比如目前不能接入支付宝</a:t>
                      </a:r>
                      <a:endParaRPr lang="en-US" dirty="0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数据安全性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聊天记录、推送的消息等等都自我控制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聊天记录、推送的消息等通过微信，但关键会员数据可自我控制</a:t>
                      </a:r>
                      <a:endParaRPr lang="en-US" dirty="0" smtClean="0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平台依赖风险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受制于</a:t>
                      </a:r>
                      <a:r>
                        <a:rPr lang="en-US" altLang="zh-CN" dirty="0" err="1" smtClean="0"/>
                        <a:t>android,ios</a:t>
                      </a:r>
                      <a:r>
                        <a:rPr lang="zh-CN" altLang="en-US" dirty="0" smtClean="0"/>
                        <a:t>平台的发展路线以及政策变化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除了受制于</a:t>
                      </a:r>
                      <a:r>
                        <a:rPr lang="en-US" altLang="zh-CN" dirty="0" err="1" smtClean="0"/>
                        <a:t>android,ios</a:t>
                      </a:r>
                      <a:r>
                        <a:rPr lang="zh-CN" altLang="en-US" dirty="0" smtClean="0"/>
                        <a:t>外，还受制于微信的发展路线以及政策变化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18381"/>
            <a:ext cx="28860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</a:t>
            </a:r>
            <a:r>
              <a:rPr lang="zh-CN" altLang="en-US" dirty="0" smtClean="0"/>
              <a:t>师浏览分会吧话题列表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57" y="1524000"/>
            <a:ext cx="2584893" cy="505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477965" y="3276600"/>
            <a:ext cx="2627435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6302" y="2286000"/>
            <a:ext cx="1731498" cy="583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55" y="1219200"/>
            <a:ext cx="27622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9169"/>
            <a:ext cx="2556455" cy="49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医师查看话题详情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50455" y="3505201"/>
            <a:ext cx="1981200" cy="11429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2362200"/>
            <a:ext cx="186558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62050"/>
            <a:ext cx="268605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9169"/>
            <a:ext cx="2556455" cy="49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会员发布新话题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647069"/>
            <a:ext cx="1981200" cy="858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2362200"/>
            <a:ext cx="186558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05" y="1406769"/>
            <a:ext cx="2617495" cy="529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9169"/>
            <a:ext cx="2556455" cy="49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医师</a:t>
            </a:r>
            <a:r>
              <a:rPr lang="zh-CN" altLang="en-US" dirty="0" smtClean="0"/>
              <a:t>发布新话题或回复时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提示成为会员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647069"/>
            <a:ext cx="1676400" cy="10105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25146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652463"/>
            <a:ext cx="28575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6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1001</Words>
  <Application>Microsoft Office PowerPoint</Application>
  <PresentationFormat>On-screen Show (4:3)</PresentationFormat>
  <Paragraphs>98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医师协会交流平台</vt:lpstr>
      <vt:lpstr>分会吧(社区) 聊天 通讯录</vt:lpstr>
      <vt:lpstr>医师加入感兴趣的分会吧</vt:lpstr>
      <vt:lpstr>医师浏览分会吧话题列表</vt:lpstr>
      <vt:lpstr>医师查看话题详情</vt:lpstr>
      <vt:lpstr>会员发布新话题</vt:lpstr>
      <vt:lpstr>医师发布新话题或回复时 提示成为会员</vt:lpstr>
      <vt:lpstr>PowerPoint Presentation</vt:lpstr>
      <vt:lpstr>医师获取总会消息推送</vt:lpstr>
      <vt:lpstr>医师向总会咨询与反馈</vt:lpstr>
      <vt:lpstr>会员参与（或发起）单聊</vt:lpstr>
      <vt:lpstr>会员参与（或发起）群聊</vt:lpstr>
      <vt:lpstr>聊天支持文本、图片、拍照、表情、语音这五种输入方式</vt:lpstr>
      <vt:lpstr>PowerPoint Presentation</vt:lpstr>
      <vt:lpstr>会员查找其他会员</vt:lpstr>
      <vt:lpstr>会员添加其他会员到通讯录</vt:lpstr>
      <vt:lpstr>会员给其他会员发消息</vt:lpstr>
      <vt:lpstr>医师查找其他会员时 提示成为会员</vt:lpstr>
      <vt:lpstr>医师实名注册申请成为会员</vt:lpstr>
      <vt:lpstr>医师协会交流平台</vt:lpstr>
      <vt:lpstr>PowerPoint Presentation</vt:lpstr>
      <vt:lpstr>他们有何重大不足？</vt:lpstr>
      <vt:lpstr>他们有何重大不足？</vt:lpstr>
      <vt:lpstr>PowerPoint Presentation</vt:lpstr>
      <vt:lpstr>医师直接访问协会</vt:lpstr>
      <vt:lpstr>医师进入分会吧</vt:lpstr>
      <vt:lpstr>医师浏览分会吧话题列表</vt:lpstr>
      <vt:lpstr>医师查看话题详情</vt:lpstr>
      <vt:lpstr>会员发布新话题</vt:lpstr>
      <vt:lpstr>输入参考（文字、图片、表情）</vt:lpstr>
      <vt:lpstr>医师发布新话题或回复时 提示成为会员</vt:lpstr>
      <vt:lpstr>医师注册为会员</vt:lpstr>
      <vt:lpstr>我的协会</vt:lpstr>
      <vt:lpstr>我的协会-查找会员</vt:lpstr>
      <vt:lpstr>我的协会-咨询与反馈</vt:lpstr>
      <vt:lpstr>医师协会交流平台</vt:lpstr>
      <vt:lpstr>后端主要功能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产品前端方案比较(1)</vt:lpstr>
      <vt:lpstr>产品前端方案比较(2)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医生协会需求讨论</dc:title>
  <dc:creator>Kuangming Shi</dc:creator>
  <cp:lastModifiedBy>Kuangming Shi</cp:lastModifiedBy>
  <cp:revision>87</cp:revision>
  <dcterms:created xsi:type="dcterms:W3CDTF">2006-08-16T00:00:00Z</dcterms:created>
  <dcterms:modified xsi:type="dcterms:W3CDTF">2014-03-27T02:25:16Z</dcterms:modified>
</cp:coreProperties>
</file>