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63" r:id="rId6"/>
    <p:sldId id="259" r:id="rId7"/>
    <p:sldId id="260" r:id="rId8"/>
    <p:sldId id="265"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2" autoAdjust="0"/>
    <p:restoredTop sz="94660"/>
  </p:normalViewPr>
  <p:slideViewPr>
    <p:cSldViewPr snapToGrid="0">
      <p:cViewPr varScale="1">
        <p:scale>
          <a:sx n="88" d="100"/>
          <a:sy n="88" d="100"/>
        </p:scale>
        <p:origin x="-408"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16" name="Slide Number Placeholder 15"/>
          <p:cNvSpPr>
            <a:spLocks noGrp="1"/>
          </p:cNvSpPr>
          <p:nvPr>
            <p:ph type="sldNum" sz="quarter" idx="11"/>
          </p:nvPr>
        </p:nvSpPr>
        <p:spPr/>
        <p:txBody>
          <a:bodyPr/>
          <a:lstStyle/>
          <a:p>
            <a:fld id="{9B618960-8005-486C-9A75-10CB2AAC16F9}"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63A1C593-65D0-4073-BCC9-577B9352EA97}" type="datetimeFigureOut">
              <a:rPr lang="en-US" smtClean="0"/>
              <a:pPr/>
              <a:t>12/23/2020</a:t>
            </a:fld>
            <a:endParaRPr lang="en-US"/>
          </a:p>
        </p:txBody>
      </p:sp>
      <p:sp>
        <p:nvSpPr>
          <p:cNvPr id="15" name="Slide Number Placeholder 14"/>
          <p:cNvSpPr>
            <a:spLocks noGrp="1"/>
          </p:cNvSpPr>
          <p:nvPr>
            <p:ph type="sldNum" sz="quarter" idx="15"/>
          </p:nvPr>
        </p:nvSpPr>
        <p:spPr/>
        <p:txBody>
          <a:bodyPr/>
          <a:lstStyle>
            <a:lvl1pPr algn="ctr">
              <a:defRPr/>
            </a:lvl1pPr>
          </a:lstStyle>
          <a:p>
            <a:fld id="{9B618960-8005-486C-9A75-10CB2AAC16F9}"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63A1C593-65D0-4073-BCC9-577B9352EA97}" type="datetimeFigureOut">
              <a:rPr lang="en-US" smtClean="0"/>
              <a:pPr/>
              <a:t>12/23/2020</a:t>
            </a:fld>
            <a:endParaRPr lang="en-US"/>
          </a:p>
        </p:txBody>
      </p:sp>
      <p:sp>
        <p:nvSpPr>
          <p:cNvPr id="9" name="Slide Number Placeholder 8"/>
          <p:cNvSpPr>
            <a:spLocks noGrp="1"/>
          </p:cNvSpPr>
          <p:nvPr>
            <p:ph type="sldNum" sz="quarter" idx="15"/>
          </p:nvPr>
        </p:nvSpPr>
        <p:spPr/>
        <p:txBody>
          <a:bodyPr/>
          <a:lstStyle/>
          <a:p>
            <a:fld id="{9B618960-8005-486C-9A75-10CB2AAC16F9}"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63A1C593-65D0-4073-BCC9-577B9352EA97}" type="datetimeFigureOut">
              <a:rPr lang="en-US" smtClean="0"/>
              <a:pPr/>
              <a:t>12/23/2020</a:t>
            </a:fld>
            <a:endParaRPr lang="en-US"/>
          </a:p>
        </p:txBody>
      </p:sp>
      <p:sp>
        <p:nvSpPr>
          <p:cNvPr id="9" name="Slide Number Placeholder 8"/>
          <p:cNvSpPr>
            <a:spLocks noGrp="1"/>
          </p:cNvSpPr>
          <p:nvPr>
            <p:ph type="sldNum" sz="quarter" idx="11"/>
          </p:nvPr>
        </p:nvSpPr>
        <p:spPr/>
        <p:txBody>
          <a:bodyPr/>
          <a:lstStyle/>
          <a:p>
            <a:fld id="{9B618960-8005-486C-9A75-10CB2AAC16F9}"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63A1C593-65D0-4073-BCC9-577B9352EA97}" type="datetimeFigureOut">
              <a:rPr lang="en-US" smtClean="0"/>
              <a:pPr/>
              <a:t>12/23/2020</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B618960-8005-486C-9A75-10CB2AAC16F9}" type="slidenum">
              <a:rPr lang="en-US" smtClean="0"/>
              <a:pPr/>
              <a:t>‹#›</a:t>
            </a:fld>
            <a:endParaRPr lang="en-US"/>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1488" y="3640196"/>
            <a:ext cx="5995552"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dobe Caslon Pro Bold" pitchFamily="18" charset="0"/>
              </a:rPr>
              <a:t>Team: Data Gambit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3494903" y="517433"/>
            <a:ext cx="4283609" cy="175432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Cascade Cup</a:t>
            </a:r>
          </a:p>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Round 3</a:t>
            </a:r>
          </a:p>
        </p:txBody>
      </p:sp>
      <p:sp>
        <p:nvSpPr>
          <p:cNvPr id="6" name="Rectangle 5"/>
          <p:cNvSpPr/>
          <p:nvPr/>
        </p:nvSpPr>
        <p:spPr>
          <a:xfrm>
            <a:off x="3684684" y="2397992"/>
            <a:ext cx="4001737" cy="923330"/>
          </a:xfrm>
          <a:prstGeom prst="rect">
            <a:avLst/>
          </a:prstGeom>
          <a:noFill/>
        </p:spPr>
        <p:txBody>
          <a:bodyPr wrap="non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en-US" sz="5400" b="1" cap="none" spc="0" dirty="0" smtClean="0">
                <a:ln/>
                <a:solidFill>
                  <a:schemeClr val="accent5">
                    <a:tint val="50000"/>
                    <a:satMod val="180000"/>
                  </a:schemeClr>
                </a:solidFill>
                <a:effectLst/>
              </a:rPr>
              <a:t>EDA Report</a:t>
            </a:r>
          </a:p>
        </p:txBody>
      </p:sp>
    </p:spTree>
    <p:extLst>
      <p:ext uri="{BB962C8B-B14F-4D97-AF65-F5344CB8AC3E}">
        <p14:creationId xmlns:p14="http://schemas.microsoft.com/office/powerpoint/2010/main" xmlns=""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8250" y="3674702"/>
            <a:ext cx="3412986"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dobe Caslon Pro Bold" pitchFamily="18" charset="0"/>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Rectangle 4"/>
          <p:cNvSpPr/>
          <p:nvPr/>
        </p:nvSpPr>
        <p:spPr>
          <a:xfrm>
            <a:off x="1786873" y="1043645"/>
            <a:ext cx="7802264" cy="175432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Hence we conclude our </a:t>
            </a:r>
          </a:p>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observations</a:t>
            </a:r>
            <a:endPar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xmlns="" val="307201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Absenteeism is a habitual pattern of absence from a duty or obligation without good reason. Generally, </a:t>
            </a:r>
            <a:r>
              <a:rPr lang="en-US" dirty="0" smtClean="0"/>
              <a:t>absenteeism </a:t>
            </a:r>
            <a:r>
              <a:rPr lang="en-US" dirty="0" smtClean="0"/>
              <a:t>is unplanned absences</a:t>
            </a:r>
            <a:r>
              <a:rPr lang="en-US" dirty="0" smtClean="0"/>
              <a:t>.</a:t>
            </a:r>
          </a:p>
          <a:p>
            <a:r>
              <a:rPr lang="en-US" dirty="0" smtClean="0"/>
              <a:t>If </a:t>
            </a:r>
            <a:r>
              <a:rPr lang="en-US" dirty="0" smtClean="0"/>
              <a:t>a workplace exhibits high degree of absenteeism there is a </a:t>
            </a:r>
            <a:r>
              <a:rPr lang="en-US" dirty="0" smtClean="0"/>
              <a:t>problem.</a:t>
            </a:r>
          </a:p>
          <a:p>
            <a:r>
              <a:rPr lang="en-US" dirty="0" smtClean="0"/>
              <a:t>It </a:t>
            </a:r>
            <a:r>
              <a:rPr lang="en-US" dirty="0" smtClean="0"/>
              <a:t>has been viewed as an indicator of poor individual performance, as well as a breach of an </a:t>
            </a:r>
            <a:r>
              <a:rPr lang="en-US" dirty="0" smtClean="0"/>
              <a:t>implicit </a:t>
            </a:r>
            <a:r>
              <a:rPr lang="en-US" dirty="0" smtClean="0"/>
              <a:t>contract between employee and employer. </a:t>
            </a:r>
            <a:endParaRPr lang="en-US" dirty="0"/>
          </a:p>
        </p:txBody>
      </p:sp>
      <p:sp>
        <p:nvSpPr>
          <p:cNvPr id="2" name="Title 1"/>
          <p:cNvSpPr>
            <a:spLocks noGrp="1"/>
          </p:cNvSpPr>
          <p:nvPr>
            <p:ph type="title"/>
          </p:nvPr>
        </p:nvSpPr>
        <p:spPr/>
        <p:txBody>
          <a:bodyPr>
            <a:normAutofit/>
          </a:bodyPr>
          <a:lstStyle/>
          <a:p>
            <a:r>
              <a:rPr sz="4800" smtClean="0">
                <a:latin typeface="Eras Bold ITC" pitchFamily="34" charset="0"/>
                <a:ea typeface="Adobe Gothic Std B" pitchFamily="34" charset="-128"/>
              </a:rPr>
              <a:t>Introduction</a:t>
            </a:r>
            <a:endParaRPr lang="en-US" sz="4800" dirty="0">
              <a:latin typeface="Eras Bold ITC" pitchFamily="34" charset="0"/>
              <a:ea typeface="Adobe Gothic Std B"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1923" y="5037826"/>
            <a:ext cx="5857337" cy="1311216"/>
          </a:xfrm>
        </p:spPr>
        <p:txBody>
          <a:bodyPr>
            <a:noAutofit/>
          </a:bodyPr>
          <a:lstStyle/>
          <a:p>
            <a:r>
              <a:rPr lang="en-US" sz="2000" dirty="0" smtClean="0"/>
              <a:t>In this figure we can see only some reasons are very common like 23,28,27 and 13, and rest are rare.</a:t>
            </a:r>
            <a:endParaRPr lang="en-US" sz="2000" dirty="0"/>
          </a:p>
        </p:txBody>
      </p:sp>
      <p:sp>
        <p:nvSpPr>
          <p:cNvPr id="3" name="Title 2"/>
          <p:cNvSpPr>
            <a:spLocks noGrp="1"/>
          </p:cNvSpPr>
          <p:nvPr>
            <p:ph type="title"/>
          </p:nvPr>
        </p:nvSpPr>
        <p:spPr/>
        <p:txBody>
          <a:bodyPr/>
          <a:lstStyle/>
          <a:p>
            <a:r>
              <a:rPr sz="4400" smtClean="0">
                <a:latin typeface="Eras Bold ITC" pitchFamily="34" charset="0"/>
                <a:ea typeface="Adobe Gothic Std B" pitchFamily="34" charset="-128"/>
              </a:rPr>
              <a:t>Visaulize Original Dataset</a:t>
            </a:r>
            <a:endParaRPr lang="en-US" dirty="0"/>
          </a:p>
        </p:txBody>
      </p:sp>
      <p:pic>
        <p:nvPicPr>
          <p:cNvPr id="1036" name="Picture 12"/>
          <p:cNvPicPr>
            <a:picLocks noChangeAspect="1" noChangeArrowheads="1"/>
          </p:cNvPicPr>
          <p:nvPr/>
        </p:nvPicPr>
        <p:blipFill>
          <a:blip r:embed="rId2"/>
          <a:srcRect/>
          <a:stretch>
            <a:fillRect/>
          </a:stretch>
        </p:blipFill>
        <p:spPr bwMode="auto">
          <a:xfrm>
            <a:off x="712488" y="1440611"/>
            <a:ext cx="4095385" cy="3528204"/>
          </a:xfrm>
          <a:prstGeom prst="rect">
            <a:avLst/>
          </a:prstGeom>
          <a:noFill/>
          <a:ln w="9525">
            <a:noFill/>
            <a:miter lim="800000"/>
            <a:headEnd/>
            <a:tailEnd/>
          </a:ln>
          <a:effectLst/>
        </p:spPr>
      </p:pic>
      <p:pic>
        <p:nvPicPr>
          <p:cNvPr id="1038" name="Picture 14"/>
          <p:cNvPicPr>
            <a:picLocks noChangeAspect="1" noChangeArrowheads="1"/>
          </p:cNvPicPr>
          <p:nvPr/>
        </p:nvPicPr>
        <p:blipFill>
          <a:blip r:embed="rId3"/>
          <a:srcRect/>
          <a:stretch>
            <a:fillRect/>
          </a:stretch>
        </p:blipFill>
        <p:spPr bwMode="auto">
          <a:xfrm>
            <a:off x="6601724" y="1447080"/>
            <a:ext cx="4457700" cy="3429000"/>
          </a:xfrm>
          <a:prstGeom prst="rect">
            <a:avLst/>
          </a:prstGeom>
          <a:noFill/>
          <a:ln w="9525">
            <a:noFill/>
            <a:miter lim="800000"/>
            <a:headEnd/>
            <a:tailEnd/>
          </a:ln>
          <a:effectLst/>
        </p:spPr>
      </p:pic>
      <p:sp>
        <p:nvSpPr>
          <p:cNvPr id="20" name="Content Placeholder 1"/>
          <p:cNvSpPr txBox="1">
            <a:spLocks/>
          </p:cNvSpPr>
          <p:nvPr/>
        </p:nvSpPr>
        <p:spPr>
          <a:xfrm>
            <a:off x="6139130" y="4871049"/>
            <a:ext cx="585733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Here also,</a:t>
            </a:r>
            <a:r>
              <a:rPr kumimoji="0" lang="en-US" sz="2000" b="0" i="0" u="none" strike="noStrike" kern="1200" cap="none" spc="0" normalizeH="0" noProof="0" dirty="0" smtClean="0">
                <a:ln>
                  <a:noFill/>
                </a:ln>
                <a:solidFill>
                  <a:schemeClr val="tx1"/>
                </a:solidFill>
                <a:effectLst/>
                <a:uLnTx/>
                <a:uFillTx/>
                <a:latin typeface="+mn-lt"/>
                <a:ea typeface="+mn-ea"/>
                <a:cs typeface="+mn-cs"/>
              </a:rPr>
              <a:t> only some reasons cause large number of A</a:t>
            </a:r>
            <a:r>
              <a:rPr lang="en-US" sz="2000" dirty="0" err="1" smtClean="0"/>
              <a:t>bsenteeism</a:t>
            </a:r>
            <a:r>
              <a:rPr lang="en-US" sz="2000" dirty="0" smtClean="0"/>
              <a:t> time.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4400" smtClean="0">
                <a:latin typeface="Eras Bold ITC" pitchFamily="34" charset="0"/>
                <a:ea typeface="Adobe Gothic Std B" pitchFamily="34" charset="-128"/>
              </a:rPr>
              <a:t>Visaulize Original Dataset</a:t>
            </a:r>
            <a:endParaRPr lang="en-US" dirty="0"/>
          </a:p>
        </p:txBody>
      </p:sp>
      <p:pic>
        <p:nvPicPr>
          <p:cNvPr id="1039" name="Picture 15"/>
          <p:cNvPicPr>
            <a:picLocks noChangeAspect="1" noChangeArrowheads="1"/>
          </p:cNvPicPr>
          <p:nvPr/>
        </p:nvPicPr>
        <p:blipFill>
          <a:blip r:embed="rId2"/>
          <a:srcRect/>
          <a:stretch>
            <a:fillRect/>
          </a:stretch>
        </p:blipFill>
        <p:spPr bwMode="auto">
          <a:xfrm>
            <a:off x="699818" y="1460202"/>
            <a:ext cx="3506207" cy="2714983"/>
          </a:xfrm>
          <a:prstGeom prst="rect">
            <a:avLst/>
          </a:prstGeom>
          <a:noFill/>
          <a:ln w="9525">
            <a:noFill/>
            <a:miter lim="800000"/>
            <a:headEnd/>
            <a:tailEnd/>
          </a:ln>
          <a:effectLst/>
        </p:spPr>
      </p:pic>
      <p:pic>
        <p:nvPicPr>
          <p:cNvPr id="1040" name="Picture 16"/>
          <p:cNvPicPr>
            <a:picLocks noChangeAspect="1" noChangeArrowheads="1"/>
          </p:cNvPicPr>
          <p:nvPr/>
        </p:nvPicPr>
        <p:blipFill>
          <a:blip r:embed="rId3"/>
          <a:srcRect/>
          <a:stretch>
            <a:fillRect/>
          </a:stretch>
        </p:blipFill>
        <p:spPr bwMode="auto">
          <a:xfrm>
            <a:off x="6611340" y="1581869"/>
            <a:ext cx="3505698" cy="2791723"/>
          </a:xfrm>
          <a:prstGeom prst="rect">
            <a:avLst/>
          </a:prstGeom>
          <a:noFill/>
          <a:ln w="9525">
            <a:noFill/>
            <a:miter lim="800000"/>
            <a:headEnd/>
            <a:tailEnd/>
          </a:ln>
          <a:effectLst/>
        </p:spPr>
      </p:pic>
      <p:sp>
        <p:nvSpPr>
          <p:cNvPr id="8" name="Content Placeholder 1"/>
          <p:cNvSpPr txBox="1">
            <a:spLocks/>
          </p:cNvSpPr>
          <p:nvPr/>
        </p:nvSpPr>
        <p:spPr>
          <a:xfrm>
            <a:off x="5572663" y="4589252"/>
            <a:ext cx="585733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Employees with Disciplinary</a:t>
            </a:r>
            <a:r>
              <a:rPr kumimoji="0" lang="en-US" sz="2000" b="0" i="0" u="none" strike="noStrike" kern="1200" cap="none" spc="0" normalizeH="0" noProof="0" dirty="0" smtClean="0">
                <a:ln>
                  <a:noFill/>
                </a:ln>
                <a:solidFill>
                  <a:schemeClr val="tx1"/>
                </a:solidFill>
                <a:effectLst/>
                <a:uLnTx/>
                <a:uFillTx/>
                <a:latin typeface="+mn-lt"/>
                <a:ea typeface="+mn-ea"/>
                <a:cs typeface="+mn-cs"/>
              </a:rPr>
              <a:t> failure never </a:t>
            </a:r>
            <a:r>
              <a:rPr lang="en-US" sz="2000" dirty="0" smtClean="0"/>
              <a:t>have Absenteeism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1"/>
          <p:cNvSpPr txBox="1">
            <a:spLocks/>
          </p:cNvSpPr>
          <p:nvPr/>
        </p:nvSpPr>
        <p:spPr>
          <a:xfrm>
            <a:off x="523335" y="4664014"/>
            <a:ext cx="4221194"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Employees with higher hit</a:t>
            </a:r>
            <a:r>
              <a:rPr kumimoji="0" lang="en-US" sz="2000" b="0" i="0" u="none" strike="noStrike" kern="1200" cap="none" spc="0" normalizeH="0" noProof="0" dirty="0" smtClean="0">
                <a:ln>
                  <a:noFill/>
                </a:ln>
                <a:solidFill>
                  <a:schemeClr val="tx1"/>
                </a:solidFill>
                <a:effectLst/>
                <a:uLnTx/>
                <a:uFillTx/>
                <a:latin typeface="+mn-lt"/>
                <a:ea typeface="+mn-ea"/>
                <a:cs typeface="+mn-cs"/>
              </a:rPr>
              <a:t> target have higher number of </a:t>
            </a:r>
            <a:r>
              <a:rPr lang="en-US" sz="2000" dirty="0" smtClean="0"/>
              <a:t>Absenteeism hours.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4400" smtClean="0">
                <a:latin typeface="Eras Bold ITC" pitchFamily="34" charset="0"/>
                <a:ea typeface="Adobe Gothic Std B" pitchFamily="34" charset="-128"/>
              </a:rPr>
              <a:t>Visaulize Original Dataset</a:t>
            </a:r>
            <a:endParaRPr lang="en-US" dirty="0"/>
          </a:p>
        </p:txBody>
      </p:sp>
      <p:sp>
        <p:nvSpPr>
          <p:cNvPr id="8" name="Content Placeholder 1"/>
          <p:cNvSpPr txBox="1">
            <a:spLocks/>
          </p:cNvSpPr>
          <p:nvPr/>
        </p:nvSpPr>
        <p:spPr>
          <a:xfrm>
            <a:off x="4157094" y="4777777"/>
            <a:ext cx="387719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Employees having</a:t>
            </a:r>
            <a:r>
              <a:rPr kumimoji="0" lang="en-US" sz="2000" b="0" i="0" u="none" strike="noStrike" kern="1200" cap="none" spc="0" normalizeH="0" noProof="0" dirty="0" smtClean="0">
                <a:ln>
                  <a:noFill/>
                </a:ln>
                <a:solidFill>
                  <a:schemeClr val="tx1"/>
                </a:solidFill>
                <a:effectLst/>
                <a:uLnTx/>
                <a:uFillTx/>
                <a:latin typeface="+mn-lt"/>
                <a:ea typeface="+mn-ea"/>
                <a:cs typeface="+mn-cs"/>
              </a:rPr>
              <a:t> doctorate are more serious towards work.</a:t>
            </a:r>
          </a:p>
          <a:p>
            <a:pPr marL="274320" lvl="0" indent="-274320">
              <a:spcBef>
                <a:spcPts val="600"/>
              </a:spcBef>
              <a:buClr>
                <a:schemeClr val="accent2"/>
              </a:buClr>
              <a:buSzPct val="85000"/>
              <a:buFont typeface="Wingdings 2"/>
              <a:buChar char=""/>
            </a:pPr>
            <a:r>
              <a:rPr lang="en-US" sz="2000" baseline="0" dirty="0" smtClean="0"/>
              <a:t>High school passed</a:t>
            </a:r>
            <a:r>
              <a:rPr lang="en-US" sz="2000" dirty="0" smtClean="0"/>
              <a:t> employees are least serious.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1"/>
          <p:cNvSpPr txBox="1">
            <a:spLocks/>
          </p:cNvSpPr>
          <p:nvPr/>
        </p:nvSpPr>
        <p:spPr>
          <a:xfrm>
            <a:off x="0" y="4807898"/>
            <a:ext cx="404821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Employees with more</a:t>
            </a:r>
            <a:r>
              <a:rPr kumimoji="0" lang="en-US" sz="2000" b="0" i="0" u="none" strike="noStrike" kern="1200" cap="none" spc="0" normalizeH="0" noProof="0" dirty="0" smtClean="0">
                <a:ln>
                  <a:noFill/>
                </a:ln>
                <a:solidFill>
                  <a:schemeClr val="tx1"/>
                </a:solidFill>
                <a:effectLst/>
                <a:uLnTx/>
                <a:uFillTx/>
                <a:latin typeface="+mn-lt"/>
                <a:ea typeface="+mn-ea"/>
                <a:cs typeface="+mn-cs"/>
              </a:rPr>
              <a:t> pets have less </a:t>
            </a:r>
            <a:r>
              <a:rPr lang="en-US" sz="2000" dirty="0" smtClean="0"/>
              <a:t>Absenteeism hours.</a:t>
            </a:r>
            <a:r>
              <a:rPr kumimoji="0" lang="en-US" sz="2000" b="0" i="0" u="none" strike="noStrike" kern="1200" cap="none" spc="0" normalizeH="0" noProof="0" dirty="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0"/>
          <p:cNvPicPr>
            <a:picLocks noChangeAspect="1" noChangeArrowheads="1"/>
          </p:cNvPicPr>
          <p:nvPr/>
        </p:nvPicPr>
        <p:blipFill>
          <a:blip r:embed="rId2"/>
          <a:srcRect/>
          <a:stretch>
            <a:fillRect/>
          </a:stretch>
        </p:blipFill>
        <p:spPr bwMode="auto">
          <a:xfrm>
            <a:off x="235845" y="1864587"/>
            <a:ext cx="3704147" cy="2729372"/>
          </a:xfrm>
          <a:prstGeom prst="rect">
            <a:avLst/>
          </a:prstGeom>
          <a:noFill/>
          <a:ln w="9525">
            <a:noFill/>
            <a:miter lim="800000"/>
            <a:headEnd/>
            <a:tailEnd/>
          </a:ln>
          <a:effectLst/>
        </p:spPr>
      </p:pic>
      <p:pic>
        <p:nvPicPr>
          <p:cNvPr id="12" name="Picture 5"/>
          <p:cNvPicPr>
            <a:picLocks noChangeAspect="1" noChangeArrowheads="1"/>
          </p:cNvPicPr>
          <p:nvPr/>
        </p:nvPicPr>
        <p:blipFill>
          <a:blip r:embed="rId3"/>
          <a:srcRect/>
          <a:stretch>
            <a:fillRect/>
          </a:stretch>
        </p:blipFill>
        <p:spPr bwMode="auto">
          <a:xfrm>
            <a:off x="8417258" y="1873404"/>
            <a:ext cx="3443310" cy="2693134"/>
          </a:xfrm>
          <a:prstGeom prst="rect">
            <a:avLst/>
          </a:prstGeom>
          <a:noFill/>
          <a:ln w="9525">
            <a:noFill/>
            <a:miter lim="800000"/>
            <a:headEnd/>
            <a:tailEnd/>
          </a:ln>
          <a:effectLst/>
        </p:spPr>
      </p:pic>
      <p:pic>
        <p:nvPicPr>
          <p:cNvPr id="13" name="Picture 8"/>
          <p:cNvPicPr>
            <a:picLocks noChangeAspect="1" noChangeArrowheads="1"/>
          </p:cNvPicPr>
          <p:nvPr/>
        </p:nvPicPr>
        <p:blipFill>
          <a:blip r:embed="rId4"/>
          <a:srcRect r="14397"/>
          <a:stretch>
            <a:fillRect/>
          </a:stretch>
        </p:blipFill>
        <p:spPr bwMode="auto">
          <a:xfrm>
            <a:off x="4273484" y="1873189"/>
            <a:ext cx="3423456" cy="2761546"/>
          </a:xfrm>
          <a:prstGeom prst="rect">
            <a:avLst/>
          </a:prstGeom>
          <a:noFill/>
          <a:ln w="9525">
            <a:noFill/>
            <a:miter lim="800000"/>
            <a:headEnd/>
            <a:tailEnd/>
          </a:ln>
          <a:effectLst/>
        </p:spPr>
      </p:pic>
      <p:sp>
        <p:nvSpPr>
          <p:cNvPr id="14" name="Content Placeholder 1"/>
          <p:cNvSpPr txBox="1">
            <a:spLocks/>
          </p:cNvSpPr>
          <p:nvPr/>
        </p:nvSpPr>
        <p:spPr>
          <a:xfrm>
            <a:off x="8171280" y="4797012"/>
            <a:ext cx="387719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Employees with either low or high service time don’t have high </a:t>
            </a:r>
            <a:r>
              <a:rPr lang="en-US" sz="2000" dirty="0" smtClean="0"/>
              <a:t>Absenteeism </a:t>
            </a:r>
            <a:r>
              <a:rPr kumimoji="0" lang="en-US" sz="2000" b="0" i="0" u="none" strike="noStrike" kern="1200" cap="none" spc="0" normalizeH="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4400" smtClean="0">
                <a:latin typeface="Eras Bold ITC" pitchFamily="34" charset="0"/>
                <a:ea typeface="Adobe Gothic Std B" pitchFamily="34" charset="-128"/>
              </a:rPr>
              <a:t>Modifying the Dataset</a:t>
            </a:r>
            <a:endParaRPr lang="en-US" dirty="0"/>
          </a:p>
        </p:txBody>
      </p:sp>
      <p:pic>
        <p:nvPicPr>
          <p:cNvPr id="2050" name="Picture 2"/>
          <p:cNvPicPr>
            <a:picLocks noChangeAspect="1" noChangeArrowheads="1"/>
          </p:cNvPicPr>
          <p:nvPr/>
        </p:nvPicPr>
        <p:blipFill>
          <a:blip r:embed="rId2"/>
          <a:srcRect/>
          <a:stretch>
            <a:fillRect/>
          </a:stretch>
        </p:blipFill>
        <p:spPr bwMode="auto">
          <a:xfrm>
            <a:off x="5600522" y="1236453"/>
            <a:ext cx="4286250" cy="2590800"/>
          </a:xfrm>
          <a:prstGeom prst="rect">
            <a:avLst/>
          </a:prstGeom>
          <a:noFill/>
          <a:ln w="9525">
            <a:noFill/>
            <a:miter lim="800000"/>
            <a:headEnd/>
            <a:tailEnd/>
          </a:ln>
          <a:effectLst/>
        </p:spPr>
      </p:pic>
      <p:sp>
        <p:nvSpPr>
          <p:cNvPr id="19" name="Content Placeholder 1"/>
          <p:cNvSpPr txBox="1">
            <a:spLocks/>
          </p:cNvSpPr>
          <p:nvPr/>
        </p:nvSpPr>
        <p:spPr>
          <a:xfrm>
            <a:off x="664234" y="4643996"/>
            <a:ext cx="404821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is histogram of distribution</a:t>
            </a:r>
            <a:r>
              <a:rPr kumimoji="0" lang="en-US" sz="2000" b="0" i="0" u="none" strike="noStrike" kern="1200" cap="none" spc="0" normalizeH="0" noProof="0" dirty="0" smtClean="0">
                <a:ln>
                  <a:noFill/>
                </a:ln>
                <a:solidFill>
                  <a:schemeClr val="tx1"/>
                </a:solidFill>
                <a:effectLst/>
                <a:uLnTx/>
                <a:uFillTx/>
                <a:latin typeface="+mn-lt"/>
                <a:ea typeface="+mn-ea"/>
                <a:cs typeface="+mn-cs"/>
              </a:rPr>
              <a:t> of </a:t>
            </a:r>
            <a:r>
              <a:rPr lang="en-US" sz="2000" dirty="0" smtClean="0"/>
              <a:t>Absenteeism </a:t>
            </a:r>
            <a:r>
              <a:rPr lang="en-US" sz="2000" dirty="0" smtClean="0"/>
              <a:t>hours. Lets drop the entries of those whose </a:t>
            </a:r>
            <a:r>
              <a:rPr lang="en-US" sz="2000" dirty="0" smtClean="0"/>
              <a:t>Absenteeism </a:t>
            </a:r>
            <a:r>
              <a:rPr lang="en-US" sz="2000" dirty="0" smtClean="0"/>
              <a:t>is less than 20hrs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1" name="Picture 3"/>
          <p:cNvPicPr>
            <a:picLocks noChangeAspect="1" noChangeArrowheads="1"/>
          </p:cNvPicPr>
          <p:nvPr/>
        </p:nvPicPr>
        <p:blipFill>
          <a:blip r:embed="rId3"/>
          <a:srcRect/>
          <a:stretch>
            <a:fillRect/>
          </a:stretch>
        </p:blipFill>
        <p:spPr bwMode="auto">
          <a:xfrm>
            <a:off x="646891" y="1474398"/>
            <a:ext cx="4238625" cy="2667000"/>
          </a:xfrm>
          <a:prstGeom prst="rect">
            <a:avLst/>
          </a:prstGeom>
          <a:noFill/>
          <a:ln w="9525">
            <a:noFill/>
            <a:miter lim="800000"/>
            <a:headEnd/>
            <a:tailEnd/>
          </a:ln>
          <a:effectLst/>
        </p:spPr>
      </p:pic>
      <p:sp>
        <p:nvSpPr>
          <p:cNvPr id="22" name="Content Placeholder 1"/>
          <p:cNvSpPr txBox="1">
            <a:spLocks/>
          </p:cNvSpPr>
          <p:nvPr/>
        </p:nvSpPr>
        <p:spPr>
          <a:xfrm>
            <a:off x="9986513" y="1613250"/>
            <a:ext cx="1868276"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get this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Content Placeholder 1"/>
          <p:cNvSpPr txBox="1">
            <a:spLocks/>
          </p:cNvSpPr>
          <p:nvPr/>
        </p:nvSpPr>
        <p:spPr>
          <a:xfrm>
            <a:off x="10087154" y="4025770"/>
            <a:ext cx="1868276"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are only left with these  reasons for absenteeism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3" name="Picture 5"/>
          <p:cNvPicPr>
            <a:picLocks noChangeAspect="1" noChangeArrowheads="1"/>
          </p:cNvPicPr>
          <p:nvPr/>
        </p:nvPicPr>
        <p:blipFill>
          <a:blip r:embed="rId4"/>
          <a:srcRect/>
          <a:stretch>
            <a:fillRect/>
          </a:stretch>
        </p:blipFill>
        <p:spPr bwMode="auto">
          <a:xfrm>
            <a:off x="5594577" y="4033157"/>
            <a:ext cx="4333875" cy="252480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4400" smtClean="0">
                <a:latin typeface="Eras Bold ITC" pitchFamily="34" charset="0"/>
                <a:ea typeface="Adobe Gothic Std B" pitchFamily="34" charset="-128"/>
              </a:rPr>
              <a:t>Visaulize Modified Dataset</a:t>
            </a:r>
            <a:endParaRPr lang="en-US" dirty="0"/>
          </a:p>
        </p:txBody>
      </p:sp>
      <p:sp>
        <p:nvSpPr>
          <p:cNvPr id="16" name="Content Placeholder 1"/>
          <p:cNvSpPr txBox="1">
            <a:spLocks/>
          </p:cNvSpPr>
          <p:nvPr/>
        </p:nvSpPr>
        <p:spPr>
          <a:xfrm>
            <a:off x="0" y="4687128"/>
            <a:ext cx="404821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People who smoke</a:t>
            </a:r>
            <a:r>
              <a:rPr kumimoji="0" lang="en-US" sz="2000" b="0" i="0" u="none" strike="noStrike" kern="1200" cap="none" spc="0" normalizeH="0" noProof="0" dirty="0" smtClean="0">
                <a:ln>
                  <a:noFill/>
                </a:ln>
                <a:solidFill>
                  <a:schemeClr val="tx1"/>
                </a:solidFill>
                <a:effectLst/>
                <a:uLnTx/>
                <a:uFillTx/>
                <a:latin typeface="+mn-lt"/>
                <a:ea typeface="+mn-ea"/>
                <a:cs typeface="+mn-cs"/>
              </a:rPr>
              <a:t> have less Absenteeism hours. (drinking doesn’t give any good </a:t>
            </a:r>
            <a:r>
              <a:rPr kumimoji="0" lang="en-US" sz="2000" b="0" i="0" u="none" strike="noStrike" kern="1200" cap="none" spc="0" normalizeH="0" noProof="0" dirty="0" err="1" smtClean="0">
                <a:ln>
                  <a:noFill/>
                </a:ln>
                <a:solidFill>
                  <a:schemeClr val="tx1"/>
                </a:solidFill>
                <a:effectLst/>
                <a:uLnTx/>
                <a:uFillTx/>
                <a:latin typeface="+mn-lt"/>
                <a:ea typeface="+mn-ea"/>
                <a:cs typeface="+mn-cs"/>
              </a:rPr>
              <a:t>coorelation</a:t>
            </a:r>
            <a:r>
              <a:rPr kumimoji="0" lang="en-US" sz="2000" b="0" i="0" u="none" strike="noStrike" kern="1200" cap="none" spc="0" normalizeH="0" noProof="0" dirty="0" smtClean="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p:cNvPicPr>
            <a:picLocks noChangeAspect="1" noChangeArrowheads="1"/>
          </p:cNvPicPr>
          <p:nvPr/>
        </p:nvPicPr>
        <p:blipFill>
          <a:blip r:embed="rId2"/>
          <a:srcRect l="3704" r="15546"/>
          <a:stretch>
            <a:fillRect/>
          </a:stretch>
        </p:blipFill>
        <p:spPr bwMode="auto">
          <a:xfrm>
            <a:off x="172528" y="1232193"/>
            <a:ext cx="3761117" cy="33147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r="17575"/>
          <a:stretch>
            <a:fillRect/>
          </a:stretch>
        </p:blipFill>
        <p:spPr bwMode="auto">
          <a:xfrm>
            <a:off x="4099795" y="1263861"/>
            <a:ext cx="3603594" cy="3316765"/>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r="12133"/>
          <a:stretch>
            <a:fillRect/>
          </a:stretch>
        </p:blipFill>
        <p:spPr bwMode="auto">
          <a:xfrm>
            <a:off x="7869024" y="1227057"/>
            <a:ext cx="3707624" cy="3390900"/>
          </a:xfrm>
          <a:prstGeom prst="rect">
            <a:avLst/>
          </a:prstGeom>
          <a:noFill/>
          <a:ln w="9525">
            <a:noFill/>
            <a:miter lim="800000"/>
            <a:headEnd/>
            <a:tailEnd/>
          </a:ln>
          <a:effectLst/>
        </p:spPr>
      </p:pic>
      <p:sp>
        <p:nvSpPr>
          <p:cNvPr id="21" name="Content Placeholder 1"/>
          <p:cNvSpPr txBox="1">
            <a:spLocks/>
          </p:cNvSpPr>
          <p:nvPr/>
        </p:nvSpPr>
        <p:spPr>
          <a:xfrm>
            <a:off x="4310333" y="4718758"/>
            <a:ext cx="7283569"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People who live</a:t>
            </a:r>
            <a:r>
              <a:rPr kumimoji="0" lang="en-US" sz="2000" b="0" i="0" u="none" strike="noStrike" kern="1200" cap="none" spc="0" normalizeH="0" noProof="0" dirty="0" smtClean="0">
                <a:ln>
                  <a:noFill/>
                </a:ln>
                <a:solidFill>
                  <a:schemeClr val="tx1"/>
                </a:solidFill>
                <a:effectLst/>
                <a:uLnTx/>
                <a:uFillTx/>
                <a:latin typeface="+mn-lt"/>
                <a:ea typeface="+mn-ea"/>
                <a:cs typeface="+mn-cs"/>
              </a:rPr>
              <a:t> near the workplace and have less transportation expenses have higher Absenteeism.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4400" smtClean="0">
                <a:latin typeface="Eras Bold ITC" pitchFamily="34" charset="0"/>
                <a:ea typeface="Adobe Gothic Std B" pitchFamily="34" charset="-128"/>
              </a:rPr>
              <a:t>Modifying the Dataset Again</a:t>
            </a:r>
            <a:endParaRPr lang="en-US" dirty="0"/>
          </a:p>
        </p:txBody>
      </p:sp>
      <p:pic>
        <p:nvPicPr>
          <p:cNvPr id="2050" name="Picture 2"/>
          <p:cNvPicPr>
            <a:picLocks noChangeAspect="1" noChangeArrowheads="1"/>
          </p:cNvPicPr>
          <p:nvPr/>
        </p:nvPicPr>
        <p:blipFill>
          <a:blip r:embed="rId2"/>
          <a:srcRect/>
          <a:stretch>
            <a:fillRect/>
          </a:stretch>
        </p:blipFill>
        <p:spPr bwMode="auto">
          <a:xfrm>
            <a:off x="838741" y="1685028"/>
            <a:ext cx="4286250" cy="2590800"/>
          </a:xfrm>
          <a:prstGeom prst="rect">
            <a:avLst/>
          </a:prstGeom>
          <a:noFill/>
          <a:ln w="9525">
            <a:noFill/>
            <a:miter lim="800000"/>
            <a:headEnd/>
            <a:tailEnd/>
          </a:ln>
          <a:effectLst/>
        </p:spPr>
      </p:pic>
      <p:sp>
        <p:nvSpPr>
          <p:cNvPr id="19" name="Content Placeholder 1"/>
          <p:cNvSpPr txBox="1">
            <a:spLocks/>
          </p:cNvSpPr>
          <p:nvPr/>
        </p:nvSpPr>
        <p:spPr>
          <a:xfrm>
            <a:off x="664234" y="4643996"/>
            <a:ext cx="404821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From this(previously discussed histogram)</a:t>
            </a:r>
            <a:r>
              <a:rPr lang="en-US" sz="2000" baseline="0" dirty="0" smtClean="0"/>
              <a:t>,</a:t>
            </a:r>
            <a:r>
              <a:rPr lang="en-US" sz="2000" dirty="0" smtClean="0"/>
              <a:t> we would like to analyze only those, whose absenteeism is &gt;40</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Content Placeholder 1"/>
          <p:cNvSpPr txBox="1">
            <a:spLocks/>
          </p:cNvSpPr>
          <p:nvPr/>
        </p:nvSpPr>
        <p:spPr>
          <a:xfrm>
            <a:off x="9986513" y="1613250"/>
            <a:ext cx="1868276"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get this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Content Placeholder 1"/>
          <p:cNvSpPr txBox="1">
            <a:spLocks/>
          </p:cNvSpPr>
          <p:nvPr/>
        </p:nvSpPr>
        <p:spPr>
          <a:xfrm>
            <a:off x="9799608" y="4025769"/>
            <a:ext cx="2155822" cy="2530305"/>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We are only left with these  reasons for </a:t>
            </a: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absenteeis</a:t>
            </a:r>
            <a:r>
              <a:rPr lang="en-US" sz="2000" dirty="0" smtClean="0"/>
              <a:t>m</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These are the major reasons,</a:t>
            </a:r>
            <a:r>
              <a:rPr kumimoji="0" lang="en-US" sz="2000" b="0" i="0" u="none" strike="noStrike" kern="1200" cap="none" spc="0" normalizeH="0" noProof="0" dirty="0" smtClean="0">
                <a:ln>
                  <a:noFill/>
                </a:ln>
                <a:solidFill>
                  <a:schemeClr val="tx1"/>
                </a:solidFill>
                <a:effectLst/>
                <a:uLnTx/>
                <a:uFillTx/>
                <a:latin typeface="+mn-lt"/>
                <a:ea typeface="+mn-ea"/>
                <a:cs typeface="+mn-cs"/>
              </a:rPr>
              <a:t> company should work on</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098" name="Picture 2"/>
          <p:cNvPicPr>
            <a:picLocks noChangeAspect="1" noChangeArrowheads="1"/>
          </p:cNvPicPr>
          <p:nvPr/>
        </p:nvPicPr>
        <p:blipFill>
          <a:blip r:embed="rId3"/>
          <a:srcRect/>
          <a:stretch>
            <a:fillRect/>
          </a:stretch>
        </p:blipFill>
        <p:spPr bwMode="auto">
          <a:xfrm>
            <a:off x="5741239" y="1315528"/>
            <a:ext cx="4229100" cy="27432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5796951" y="4097547"/>
            <a:ext cx="4114800" cy="276045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sz="4400" smtClean="0">
                <a:latin typeface="Eras Bold ITC" pitchFamily="34" charset="0"/>
                <a:ea typeface="Adobe Gothic Std B" pitchFamily="34" charset="-128"/>
              </a:rPr>
              <a:t>Visaulize Modified Dataset</a:t>
            </a:r>
            <a:endParaRPr lang="en-US" dirty="0"/>
          </a:p>
        </p:txBody>
      </p:sp>
      <p:pic>
        <p:nvPicPr>
          <p:cNvPr id="5122" name="Picture 2"/>
          <p:cNvPicPr>
            <a:picLocks noChangeAspect="1" noChangeArrowheads="1"/>
          </p:cNvPicPr>
          <p:nvPr/>
        </p:nvPicPr>
        <p:blipFill>
          <a:blip r:embed="rId2"/>
          <a:srcRect/>
          <a:stretch>
            <a:fillRect/>
          </a:stretch>
        </p:blipFill>
        <p:spPr bwMode="auto">
          <a:xfrm>
            <a:off x="6425152" y="1361985"/>
            <a:ext cx="4086225" cy="34956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805851" y="1544038"/>
            <a:ext cx="3886200" cy="3476625"/>
          </a:xfrm>
          <a:prstGeom prst="rect">
            <a:avLst/>
          </a:prstGeom>
          <a:noFill/>
          <a:ln w="9525">
            <a:noFill/>
            <a:miter lim="800000"/>
            <a:headEnd/>
            <a:tailEnd/>
          </a:ln>
          <a:effectLst/>
        </p:spPr>
      </p:pic>
      <p:sp>
        <p:nvSpPr>
          <p:cNvPr id="9" name="Content Placeholder 1"/>
          <p:cNvSpPr txBox="1">
            <a:spLocks/>
          </p:cNvSpPr>
          <p:nvPr/>
        </p:nvSpPr>
        <p:spPr>
          <a:xfrm>
            <a:off x="759124" y="5152954"/>
            <a:ext cx="10403457" cy="1311216"/>
          </a:xfrm>
          <a:prstGeom prst="rect">
            <a:avLst/>
          </a:prstGeom>
        </p:spPr>
        <p:txBody>
          <a:bodyPr vert="horz">
            <a:noAutofit/>
          </a:bodyPr>
          <a:lstStyle/>
          <a:p>
            <a:pPr marL="274320" lvl="0" indent="-274320">
              <a:spcBef>
                <a:spcPts val="600"/>
              </a:spcBef>
              <a:buClr>
                <a:schemeClr val="accent2"/>
              </a:buClr>
              <a:buSzPct val="85000"/>
              <a:buFont typeface="Wingdings 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Significant trend</a:t>
            </a:r>
            <a:r>
              <a:rPr lang="en-US" sz="2000" baseline="0" dirty="0" smtClean="0"/>
              <a:t>s</a:t>
            </a:r>
            <a:r>
              <a:rPr lang="en-US" sz="2000" dirty="0" smtClean="0"/>
              <a:t> (other than what we discussed earlier) are seasons and days of week. Employees generally have more absentee in starting of week (may be procrastination after weekend), and the season trend can be seen above.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273</TotalTime>
  <Words>342</Words>
  <Application>WPS Presentation</Application>
  <PresentationFormat>Custom</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Slide 1</vt:lpstr>
      <vt:lpstr>Introduction</vt:lpstr>
      <vt:lpstr>Visaulize Original Dataset</vt:lpstr>
      <vt:lpstr>Visaulize Original Dataset</vt:lpstr>
      <vt:lpstr>Visaulize Original Dataset</vt:lpstr>
      <vt:lpstr>Modifying the Dataset</vt:lpstr>
      <vt:lpstr>Visaulize Modified Dataset</vt:lpstr>
      <vt:lpstr>Modifying the Dataset Again</vt:lpstr>
      <vt:lpstr>Visaulize Modified Dataset</vt:lpstr>
      <vt:lpstr>Slide 10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Windows User</cp:lastModifiedBy>
  <cp:revision>11</cp:revision>
  <dcterms:created xsi:type="dcterms:W3CDTF">2020-12-23T11:25:33Z</dcterms:created>
  <dcterms:modified xsi:type="dcterms:W3CDTF">2020-12-23T18:21:59Z</dcterms:modified>
</cp:coreProperties>
</file>