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3" r:id="rId6"/>
    <p:sldId id="262" r:id="rId7"/>
    <p:sldId id="267" r:id="rId8"/>
    <p:sldId id="268" r:id="rId9"/>
    <p:sldId id="265" r:id="rId10"/>
    <p:sldId id="264" r:id="rId11"/>
    <p:sldId id="269" r:id="rId12"/>
    <p:sldId id="270"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53" y="444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anose="05000000000000000000"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anose="05000000000000000000"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anose="05000000000000000000"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0"/>
            <a:ext cx="10210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noGrp="1"/>
          </p:cNvSpPr>
          <p:nvPr>
            <p:ph idx="1"/>
          </p:nvPr>
        </p:nvSpPr>
        <p:spPr>
          <a:xfrm>
            <a:off x="304800" y="381000"/>
            <a:ext cx="5472953" cy="3877815"/>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anose="05000000000000000000"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9pPr>
          </a:lstStyle>
          <a:p>
            <a:r>
              <a:rPr lang="en-US" b="1" u="sng" dirty="0" smtClean="0"/>
              <a:t>MOVEMENT </a:t>
            </a:r>
            <a:r>
              <a:rPr lang="en-US" b="1" u="sng" dirty="0"/>
              <a:t>OF THE </a:t>
            </a:r>
            <a:r>
              <a:rPr lang="en-US" b="1" u="sng" dirty="0" smtClean="0"/>
              <a:t>KNIGHT: </a:t>
            </a:r>
            <a:endParaRPr lang="en-US" b="1" u="sng" dirty="0"/>
          </a:p>
          <a:p>
            <a:pPr lvl="1">
              <a:buFont typeface="Wingdings" panose="05000000000000000000" pitchFamily="2" charset="2"/>
              <a:buChar char="ü"/>
            </a:pPr>
            <a:r>
              <a:rPr lang="en-US" dirty="0"/>
              <a:t>The </a:t>
            </a:r>
            <a:r>
              <a:rPr lang="en-US" dirty="0" smtClean="0"/>
              <a:t>knight move must be first 2 forward moves and then 1 side move only but not 1 forward and 2 sideways as in move C.</a:t>
            </a:r>
            <a:endParaRPr lang="en-US" dirty="0" smtClean="0"/>
          </a:p>
          <a:p>
            <a:pPr lvl="1">
              <a:buFont typeface="Wingdings" panose="05000000000000000000" pitchFamily="2" charset="2"/>
              <a:buChar char="ü"/>
            </a:pPr>
            <a:r>
              <a:rPr lang="en-IN" dirty="0" smtClean="0"/>
              <a:t>During this movement if it comes across only one wall as in move A, it is a valid move.</a:t>
            </a:r>
            <a:endParaRPr lang="en-IN" dirty="0" smtClean="0"/>
          </a:p>
          <a:p>
            <a:pPr lvl="1">
              <a:buFont typeface="Wingdings" panose="05000000000000000000" pitchFamily="2" charset="2"/>
              <a:buChar char="ü"/>
            </a:pPr>
            <a:r>
              <a:rPr lang="en-IN" dirty="0" smtClean="0"/>
              <a:t>If the it comes across more than 1 wall as in move B, it is invalid.</a:t>
            </a:r>
            <a:endParaRPr lang="en-US" dirty="0" smtClean="0"/>
          </a:p>
        </p:txBody>
      </p:sp>
      <p:grpSp>
        <p:nvGrpSpPr>
          <p:cNvPr id="2" name="Group 1"/>
          <p:cNvGrpSpPr/>
          <p:nvPr/>
        </p:nvGrpSpPr>
        <p:grpSpPr>
          <a:xfrm>
            <a:off x="6294497" y="300335"/>
            <a:ext cx="2059679" cy="1604665"/>
            <a:chOff x="6294497" y="300335"/>
            <a:chExt cx="2059679" cy="1604665"/>
          </a:xfrm>
        </p:grpSpPr>
        <p:pic>
          <p:nvPicPr>
            <p:cNvPr id="2052"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t="10492" b="3108"/>
            <a:stretch>
              <a:fillRect/>
            </a:stretch>
          </p:blipFill>
          <p:spPr bwMode="auto">
            <a:xfrm>
              <a:off x="6294497" y="362712"/>
              <a:ext cx="2059679" cy="154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Bent-Up Arrow 10"/>
            <p:cNvSpPr/>
            <p:nvPr/>
          </p:nvSpPr>
          <p:spPr>
            <a:xfrm>
              <a:off x="7086600" y="685800"/>
              <a:ext cx="1143000" cy="448056"/>
            </a:xfrm>
            <a:prstGeom prst="bentUpArrow">
              <a:avLst>
                <a:gd name="adj1" fmla="val 8673"/>
                <a:gd name="adj2" fmla="val 26020"/>
                <a:gd name="adj3" fmla="val 2704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010681" y="300335"/>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A</a:t>
              </a:r>
              <a:endParaRPr lang="en-US" sz="2400" b="1" cap="none" spc="0" dirty="0">
                <a:ln w="50800"/>
                <a:solidFill>
                  <a:schemeClr val="bg1">
                    <a:shade val="50000"/>
                  </a:schemeClr>
                </a:solidFill>
                <a:effectLst/>
              </a:endParaRPr>
            </a:p>
          </p:txBody>
        </p:sp>
      </p:grpSp>
      <p:grpSp>
        <p:nvGrpSpPr>
          <p:cNvPr id="3" name="Group 2"/>
          <p:cNvGrpSpPr/>
          <p:nvPr/>
        </p:nvGrpSpPr>
        <p:grpSpPr>
          <a:xfrm>
            <a:off x="6309360" y="2173224"/>
            <a:ext cx="2072640" cy="1554480"/>
            <a:chOff x="6309360" y="2173224"/>
            <a:chExt cx="2072640" cy="155448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360" y="2173224"/>
              <a:ext cx="2072640" cy="1554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Bent-Up Arrow 14"/>
            <p:cNvSpPr/>
            <p:nvPr/>
          </p:nvSpPr>
          <p:spPr>
            <a:xfrm rot="10800000">
              <a:off x="6400800" y="2941320"/>
              <a:ext cx="1143000" cy="448056"/>
            </a:xfrm>
            <a:prstGeom prst="bentUpArrow">
              <a:avLst>
                <a:gd name="adj1" fmla="val 8673"/>
                <a:gd name="adj2" fmla="val 26020"/>
                <a:gd name="adj3" fmla="val 270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ent-Up Arrow 15"/>
            <p:cNvSpPr/>
            <p:nvPr/>
          </p:nvSpPr>
          <p:spPr>
            <a:xfrm rot="5400000" flipV="1">
              <a:off x="6830949" y="2826639"/>
              <a:ext cx="509778" cy="1068325"/>
            </a:xfrm>
            <a:prstGeom prst="bentUpArrow">
              <a:avLst>
                <a:gd name="adj1" fmla="val 8673"/>
                <a:gd name="adj2" fmla="val 26020"/>
                <a:gd name="adj3" fmla="val 270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Multiply 16"/>
            <p:cNvSpPr/>
            <p:nvPr/>
          </p:nvSpPr>
          <p:spPr>
            <a:xfrm rot="20705000">
              <a:off x="6473766" y="2759963"/>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18" name="Multiply 17"/>
            <p:cNvSpPr/>
            <p:nvPr/>
          </p:nvSpPr>
          <p:spPr>
            <a:xfrm rot="20705000">
              <a:off x="6899333" y="3294279"/>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20" name="Rectangle 19"/>
            <p:cNvSpPr/>
            <p:nvPr/>
          </p:nvSpPr>
          <p:spPr>
            <a:xfrm>
              <a:off x="6530339" y="2362200"/>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B</a:t>
              </a:r>
              <a:endParaRPr lang="en-US" sz="2400" b="1" cap="none" spc="0" dirty="0">
                <a:ln w="50800"/>
                <a:solidFill>
                  <a:schemeClr val="bg1">
                    <a:shade val="50000"/>
                  </a:schemeClr>
                </a:solidFill>
                <a:effectLst/>
              </a:endParaRPr>
            </a:p>
          </p:txBody>
        </p:sp>
        <p:sp>
          <p:nvSpPr>
            <p:cNvPr id="21" name="Rectangle 20"/>
            <p:cNvSpPr/>
            <p:nvPr/>
          </p:nvSpPr>
          <p:spPr>
            <a:xfrm>
              <a:off x="7620001" y="3241853"/>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C</a:t>
              </a:r>
              <a:endParaRPr lang="en-US" sz="2400" b="1" cap="none" spc="0" dirty="0">
                <a:ln w="50800"/>
                <a:solidFill>
                  <a:schemeClr val="bg1">
                    <a:shade val="50000"/>
                  </a:schemeClr>
                </a:solidFill>
                <a:effectLst/>
              </a:endParaRPr>
            </a:p>
          </p:txBody>
        </p:sp>
      </p:grpSp>
      <p:sp>
        <p:nvSpPr>
          <p:cNvPr id="5" name="Content Placeholder 2"/>
          <p:cNvSpPr txBox="1">
            <a:spLocks noGrp="1"/>
          </p:cNvSpPr>
          <p:nvPr/>
        </p:nvSpPr>
        <p:spPr>
          <a:xfrm>
            <a:off x="387350" y="4147820"/>
            <a:ext cx="5473065" cy="1348740"/>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anose="05000000000000000000"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9pPr>
          </a:lstStyle>
          <a:p>
            <a:r>
              <a:rPr lang="en-US" b="1" u="sng" dirty="0" smtClean="0"/>
              <a:t>MOVEMENT </a:t>
            </a:r>
            <a:r>
              <a:rPr lang="en-US" b="1" u="sng" dirty="0"/>
              <a:t>OF THE ROOK</a:t>
            </a:r>
            <a:r>
              <a:rPr lang="en-US" b="1" u="sng" dirty="0" smtClean="0"/>
              <a:t>: </a:t>
            </a:r>
            <a:endParaRPr lang="en-US" b="1" u="sng" dirty="0"/>
          </a:p>
          <a:p>
            <a:pPr lvl="1">
              <a:buFont typeface="Wingdings" panose="05000000000000000000" pitchFamily="2" charset="2"/>
              <a:buChar char="ü"/>
            </a:pPr>
            <a:r>
              <a:rPr lang="en-US" dirty="0"/>
              <a:t>It can't jump wall ahead of it.</a:t>
            </a:r>
            <a:endParaRPr lang="en-US" dirty="0" smtClean="0"/>
          </a:p>
        </p:txBody>
      </p:sp>
      <p:sp>
        <p:nvSpPr>
          <p:cNvPr id="6" name="Content Placeholder 2"/>
          <p:cNvSpPr txBox="1">
            <a:spLocks noGrp="1"/>
          </p:cNvSpPr>
          <p:nvPr/>
        </p:nvSpPr>
        <p:spPr>
          <a:xfrm>
            <a:off x="487680" y="5318125"/>
            <a:ext cx="8169275" cy="1183005"/>
          </a:xfrm>
          <a:prstGeom prst="rect">
            <a:avLst/>
          </a:prstGeom>
        </p:spPr>
        <p:txBody>
          <a:bodyPr vert="horz" lIns="91440" tIns="45720" rIns="91440" bIns="45720" rtlCol="0">
            <a:normAutofit fontScale="90000"/>
          </a:bodyPr>
          <a:lstStyle>
            <a:lvl1pPr marL="365760" indent="-365760" algn="l" defTabSz="914400" rtl="0" eaLnBrk="1" latinLnBrk="0" hangingPunct="1">
              <a:spcBef>
                <a:spcPct val="20000"/>
              </a:spcBef>
              <a:buClr>
                <a:schemeClr val="accent1"/>
              </a:buClr>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anose="05000000000000000000"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9pPr>
          </a:lstStyle>
          <a:p>
            <a:r>
              <a:rPr lang="en-US" b="1" u="sng" dirty="0" smtClean="0"/>
              <a:t>MOVEMENT </a:t>
            </a:r>
            <a:r>
              <a:rPr lang="en-US" b="1" u="sng" dirty="0"/>
              <a:t>OF THE KING</a:t>
            </a:r>
            <a:r>
              <a:rPr lang="en-US" b="1" u="sng" dirty="0" smtClean="0"/>
              <a:t>: </a:t>
            </a:r>
            <a:endParaRPr lang="en-US" b="1" u="sng" dirty="0"/>
          </a:p>
          <a:p>
            <a:pPr lvl="1">
              <a:buFont typeface="Wingdings" panose="05000000000000000000" pitchFamily="2" charset="2"/>
              <a:buChar char="ü"/>
            </a:pPr>
            <a:r>
              <a:rPr lang="en-US" dirty="0" smtClean="0"/>
              <a:t>When king moves straight, it follows rules of rook</a:t>
            </a:r>
            <a:endParaRPr lang="en-US" dirty="0" smtClean="0"/>
          </a:p>
          <a:p>
            <a:pPr lvl="1">
              <a:buFont typeface="Wingdings" panose="05000000000000000000" pitchFamily="2" charset="2"/>
              <a:buChar char="ü"/>
            </a:pPr>
            <a:r>
              <a:rPr lang="en-US" dirty="0" smtClean="0">
                <a:sym typeface="+mn-ea"/>
              </a:rPr>
              <a:t>And when king moves diagonally, it follows rules of Bishop</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500"/>
                                        <p:tgtEl>
                                          <p:spTgt spid="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500"/>
                                        <p:tgtEl>
                                          <p:spTgt spid="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fade">
                                      <p:cBhvr>
                                        <p:cTn id="38" dur="500"/>
                                        <p:tgtEl>
                                          <p:spTgt spid="6">
                                            <p:txEl>
                                              <p:pRg st="1" end="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player gets points for each kill he makes. The value of each piece is as follows:</a:t>
            </a:r>
            <a:endParaRPr lang="en-US" dirty="0" smtClean="0"/>
          </a:p>
          <a:p>
            <a:pPr lvl="4"/>
            <a:r>
              <a:rPr lang="en-US" dirty="0" smtClean="0"/>
              <a:t>Knight 	- 	50 points</a:t>
            </a:r>
            <a:endParaRPr lang="en-US" dirty="0" smtClean="0"/>
          </a:p>
          <a:p>
            <a:pPr lvl="4"/>
            <a:r>
              <a:rPr lang="en-US" dirty="0" smtClean="0"/>
              <a:t>Rook	- 	35 points</a:t>
            </a:r>
            <a:endParaRPr lang="en-US" dirty="0" smtClean="0"/>
          </a:p>
          <a:p>
            <a:pPr lvl="4"/>
            <a:r>
              <a:rPr lang="en-US" dirty="0" smtClean="0"/>
              <a:t>Bishop	-	35 points	</a:t>
            </a:r>
            <a:endParaRPr lang="en-US" dirty="0" smtClean="0"/>
          </a:p>
          <a:p>
            <a:r>
              <a:rPr lang="en-US" dirty="0" smtClean="0"/>
              <a:t>and extra points which are</a:t>
            </a:r>
            <a:endParaRPr lang="en-US" dirty="0" smtClean="0"/>
          </a:p>
          <a:p>
            <a:pPr marL="0" indent="0">
              <a:buNone/>
            </a:pPr>
            <a:r>
              <a:rPr lang="en-US" dirty="0" smtClean="0"/>
              <a:t>       [( minutes drained of oponent)*10]</a:t>
            </a:r>
            <a:endParaRPr lang="en-US" dirty="0" smtClean="0"/>
          </a:p>
          <a:p>
            <a:pPr marL="0" indent="0">
              <a:buNone/>
            </a:pPr>
            <a:r>
              <a:rPr lang="en-US" dirty="0" smtClean="0"/>
              <a:t>if you win ,50 pts</a:t>
            </a:r>
            <a:endParaRPr lang="en-US" dirty="0" smtClean="0"/>
          </a:p>
          <a:p>
            <a:pPr marL="0" indent="0">
              <a:buNone/>
            </a:pPr>
            <a:endParaRPr lang="en-US" dirty="0" smtClean="0"/>
          </a:p>
        </p:txBody>
      </p:sp>
      <p:sp>
        <p:nvSpPr>
          <p:cNvPr id="3" name="Title 2"/>
          <p:cNvSpPr>
            <a:spLocks noGrp="1"/>
          </p:cNvSpPr>
          <p:nvPr>
            <p:ph type="title"/>
          </p:nvPr>
        </p:nvSpPr>
        <p:spPr/>
        <p:txBody>
          <a:bodyPr/>
          <a:lstStyle/>
          <a:p>
            <a:r>
              <a:rPr lang="en-US" dirty="0" smtClean="0"/>
              <a:t>POINTS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In order to escape from Marauders Game, you need to escape the dungeons defeating your enemies who will be decided by the Marauders(The Creators)</a:t>
            </a:r>
            <a:endParaRPr lang="en-IN" dirty="0" smtClean="0"/>
          </a:p>
          <a:p>
            <a:r>
              <a:rPr lang="en-IN" dirty="0" smtClean="0"/>
              <a:t>The scores in each game are tracked by the Marauders.</a:t>
            </a:r>
            <a:endParaRPr lang="en-US" dirty="0"/>
          </a:p>
        </p:txBody>
      </p:sp>
      <p:sp>
        <p:nvSpPr>
          <p:cNvPr id="2" name="Title 1"/>
          <p:cNvSpPr>
            <a:spLocks noGrp="1"/>
          </p:cNvSpPr>
          <p:nvPr>
            <p:ph type="title"/>
          </p:nvPr>
        </p:nvSpPr>
        <p:spPr/>
        <p:txBody>
          <a:bodyPr/>
          <a:lstStyle/>
          <a:p>
            <a:r>
              <a:rPr lang="en-US" dirty="0" smtClean="0"/>
              <a:t>End of the Event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295400" y="228600"/>
            <a:ext cx="6324600" cy="4154984"/>
          </a:xfrm>
          <a:prstGeom prst="rect">
            <a:avLst/>
          </a:prstGeom>
          <a:noFill/>
        </p:spPr>
        <p:txBody>
          <a:bodyPr wrap="square" lIns="91440" tIns="45720" rIns="91440" bIns="45720">
            <a:spAutoFit/>
          </a:bodyPr>
          <a:lstStyle/>
          <a:p>
            <a:pPr algn="ctr"/>
            <a:r>
              <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rPr>
              <a:t>The</a:t>
            </a:r>
            <a:endPar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endParaRPr>
          </a:p>
          <a:p>
            <a:pPr algn="ctr"/>
            <a:r>
              <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rPr>
              <a:t> Marauders’ </a:t>
            </a:r>
            <a:endPar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endParaRPr>
          </a:p>
          <a:p>
            <a:pPr algn="ctr"/>
            <a:r>
              <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rPr>
              <a:t>Chess</a:t>
            </a:r>
            <a:endParaRPr lang="en-US" sz="8800" b="1"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endParaRPr>
          </a:p>
        </p:txBody>
      </p:sp>
      <p:sp>
        <p:nvSpPr>
          <p:cNvPr id="5" name="Content Placeholder 2"/>
          <p:cNvSpPr>
            <a:spLocks noGrp="1"/>
          </p:cNvSpPr>
          <p:nvPr>
            <p:ph idx="1"/>
          </p:nvPr>
        </p:nvSpPr>
        <p:spPr>
          <a:xfrm>
            <a:off x="5722351" y="4648200"/>
            <a:ext cx="3415553" cy="2133599"/>
          </a:xfrm>
        </p:spPr>
        <p:txBody>
          <a:bodyPr>
            <a:normAutofit/>
          </a:bodyPr>
          <a:lstStyle/>
          <a:p>
            <a:pPr marL="0" indent="0">
              <a:buNone/>
            </a:pPr>
            <a:r>
              <a:rPr lang="en-IN" sz="1800" dirty="0" smtClean="0"/>
              <a:t>By the Marauders :</a:t>
            </a:r>
            <a:endParaRPr lang="en-IN" sz="1800" dirty="0" smtClean="0"/>
          </a:p>
          <a:p>
            <a:pPr lvl="1">
              <a:buFont typeface="Wingdings" panose="05000000000000000000" pitchFamily="2" charset="2"/>
              <a:buChar char="Ø"/>
            </a:pPr>
            <a:r>
              <a:rPr lang="en-US" sz="1800" dirty="0" smtClean="0"/>
              <a:t>Athava Shrawge</a:t>
            </a:r>
            <a:endParaRPr lang="en-US" sz="1800" dirty="0" smtClean="0"/>
          </a:p>
          <a:p>
            <a:pPr lvl="1">
              <a:buFont typeface="Wingdings" panose="05000000000000000000" pitchFamily="2" charset="2"/>
              <a:buChar char="Ø"/>
            </a:pPr>
            <a:r>
              <a:rPr lang="en-US" sz="1800" dirty="0" smtClean="0"/>
              <a:t>Rahul Aggarwal</a:t>
            </a:r>
            <a:endParaRPr lang="en-US" sz="1800" dirty="0" smtClean="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of the Game</a:t>
            </a:r>
            <a:endParaRPr lang="en-US" dirty="0"/>
          </a:p>
        </p:txBody>
      </p:sp>
      <p:sp>
        <p:nvSpPr>
          <p:cNvPr id="6" name="Content Placeholder 2"/>
          <p:cNvSpPr>
            <a:spLocks noGrp="1"/>
          </p:cNvSpPr>
          <p:nvPr>
            <p:ph idx="1"/>
          </p:nvPr>
        </p:nvSpPr>
        <p:spPr>
          <a:xfrm>
            <a:off x="699247" y="2248347"/>
            <a:ext cx="7745505" cy="3877815"/>
          </a:xfrm>
        </p:spPr>
        <p:txBody>
          <a:bodyPr>
            <a:normAutofit/>
          </a:bodyPr>
          <a:lstStyle/>
          <a:p>
            <a:r>
              <a:rPr lang="en-US" dirty="0"/>
              <a:t>The </a:t>
            </a:r>
            <a:r>
              <a:rPr lang="en-US" dirty="0" smtClean="0"/>
              <a:t>Marauders’ Chess </a:t>
            </a:r>
            <a:r>
              <a:rPr lang="en-US" dirty="0"/>
              <a:t>is a strategic </a:t>
            </a:r>
            <a:r>
              <a:rPr lang="en-US" dirty="0" smtClean="0"/>
              <a:t>game </a:t>
            </a:r>
            <a:r>
              <a:rPr lang="en-US" dirty="0"/>
              <a:t>in which two opponents play against each other using their 4 </a:t>
            </a:r>
            <a:r>
              <a:rPr lang="en-US" dirty="0" smtClean="0"/>
              <a:t>characters.</a:t>
            </a:r>
            <a:endParaRPr lang="en-US" dirty="0" smtClean="0"/>
          </a:p>
          <a:p>
            <a:r>
              <a:rPr lang="en-US" dirty="0"/>
              <a:t>The objective is to </a:t>
            </a:r>
            <a:r>
              <a:rPr lang="en-US" dirty="0" smtClean="0"/>
              <a:t>kill the </a:t>
            </a:r>
            <a:r>
              <a:rPr lang="en-US" dirty="0"/>
              <a:t>opponent's </a:t>
            </a:r>
            <a:r>
              <a:rPr lang="en-US" dirty="0" smtClean="0"/>
              <a:t>king. </a:t>
            </a:r>
            <a:r>
              <a:rPr lang="en-US" dirty="0"/>
              <a:t>To this end, a player's pieces are used to attack and capture the opponent's pieces, while supporting each other</a:t>
            </a:r>
            <a:r>
              <a:rPr lang="en-US" dirty="0" smtClean="0"/>
              <a:t>.</a:t>
            </a:r>
            <a:endParaRPr lang="en-US" dirty="0" smtClean="0"/>
          </a:p>
          <a:p>
            <a:r>
              <a:rPr lang="en-US" dirty="0" smtClean="0"/>
              <a:t> </a:t>
            </a:r>
            <a:r>
              <a:rPr lang="en-US" dirty="0"/>
              <a:t>In addition to </a:t>
            </a:r>
            <a:r>
              <a:rPr lang="en-US" dirty="0" smtClean="0"/>
              <a:t>that, </a:t>
            </a:r>
            <a:r>
              <a:rPr lang="en-US" dirty="0"/>
              <a:t>the </a:t>
            </a:r>
            <a:r>
              <a:rPr lang="en-US" dirty="0" smtClean="0"/>
              <a:t>players can earn points by killing the other pieces of opponents.</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522985"/>
            <a:ext cx="7745505" cy="3877815"/>
          </a:xfrm>
        </p:spPr>
        <p:txBody>
          <a:bodyPr>
            <a:normAutofit/>
          </a:bodyPr>
          <a:lstStyle/>
          <a:p>
            <a:r>
              <a:rPr lang="en-US" dirty="0" smtClean="0"/>
              <a:t>All the players are trapped in dungeons(main board), which consists of 6 square rooms. </a:t>
            </a:r>
            <a:r>
              <a:rPr lang="en-US" dirty="0"/>
              <a:t>Each </a:t>
            </a:r>
            <a:r>
              <a:rPr lang="en-US" dirty="0" smtClean="0"/>
              <a:t>square room </a:t>
            </a:r>
            <a:r>
              <a:rPr lang="en-US" dirty="0"/>
              <a:t>is a 5x5 maze with some walls </a:t>
            </a:r>
            <a:r>
              <a:rPr lang="en-US" dirty="0" smtClean="0"/>
              <a:t>blocking the movement of pieces through them.</a:t>
            </a:r>
            <a:endParaRPr lang="en-US" dirty="0" smtClean="0"/>
          </a:p>
          <a:p>
            <a:r>
              <a:rPr lang="en-US" dirty="0"/>
              <a:t>Each player begins the game with 6 pieces: one king, one rook, two knights and two bishops. </a:t>
            </a:r>
            <a:endParaRPr lang="en-US" dirty="0" smtClean="0"/>
          </a:p>
          <a:p>
            <a:r>
              <a:rPr lang="en-US" dirty="0" smtClean="0"/>
              <a:t>The White player starts from the left side and The black player from the right.</a:t>
            </a:r>
            <a:endParaRPr lang="en-US" dirty="0"/>
          </a:p>
        </p:txBody>
      </p:sp>
      <p:sp>
        <p:nvSpPr>
          <p:cNvPr id="2" name="Title 1"/>
          <p:cNvSpPr>
            <a:spLocks noGrp="1"/>
          </p:cNvSpPr>
          <p:nvPr>
            <p:ph type="title"/>
          </p:nvPr>
        </p:nvSpPr>
        <p:spPr/>
        <p:txBody>
          <a:bodyPr/>
          <a:lstStyle/>
          <a:p>
            <a:r>
              <a:rPr lang="en-US" dirty="0" smtClean="0"/>
              <a:t>Setup at the Start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590800"/>
            <a:ext cx="7745505" cy="3877815"/>
          </a:xfrm>
        </p:spPr>
        <p:txBody>
          <a:bodyPr/>
          <a:lstStyle/>
          <a:p>
            <a:r>
              <a:rPr lang="en-US" dirty="0" smtClean="0"/>
              <a:t>All the pieces have traditional chess moves.</a:t>
            </a:r>
            <a:endParaRPr lang="en-US" dirty="0" smtClean="0"/>
          </a:p>
          <a:p>
            <a:r>
              <a:rPr lang="en-US" dirty="0" smtClean="0"/>
              <a:t>As the pieces are trapped in a maze, the giant walls block the direct movement of King, Rook, Bishop through them.</a:t>
            </a:r>
            <a:endParaRPr lang="en-US" dirty="0" smtClean="0"/>
          </a:p>
          <a:p>
            <a:r>
              <a:rPr lang="en-US" dirty="0" smtClean="0"/>
              <a:t>However, </a:t>
            </a:r>
            <a:r>
              <a:rPr lang="en-US" dirty="0"/>
              <a:t>a</a:t>
            </a:r>
            <a:r>
              <a:rPr lang="en-US" dirty="0" smtClean="0"/>
              <a:t> Knight can jump over “one wall” in a move.</a:t>
            </a:r>
            <a:endParaRPr lang="en-US" dirty="0"/>
          </a:p>
        </p:txBody>
      </p:sp>
      <p:sp>
        <p:nvSpPr>
          <p:cNvPr id="2" name="Title 1"/>
          <p:cNvSpPr>
            <a:spLocks noGrp="1"/>
          </p:cNvSpPr>
          <p:nvPr>
            <p:ph type="title"/>
          </p:nvPr>
        </p:nvSpPr>
        <p:spPr/>
        <p:txBody>
          <a:bodyPr/>
          <a:lstStyle/>
          <a:p>
            <a:r>
              <a:rPr lang="en-US" dirty="0" smtClean="0"/>
              <a:t>Movements</a:t>
            </a:r>
            <a:r>
              <a:rPr lang="en-US" baseline="0" dirty="0" smtClean="0"/>
              <a:t> of the pieces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Thanks to the creators of the Marauders’ maze! </a:t>
            </a:r>
            <a:r>
              <a:rPr lang="en-US" dirty="0"/>
              <a:t>Each </a:t>
            </a:r>
            <a:r>
              <a:rPr lang="en-US" dirty="0" smtClean="0"/>
              <a:t>room </a:t>
            </a:r>
            <a:r>
              <a:rPr lang="en-US" dirty="0"/>
              <a:t>is equipped with a complex wheels and gears mechanism allowing it to rotate</a:t>
            </a:r>
            <a:r>
              <a:rPr lang="en-US" dirty="0" smtClean="0"/>
              <a:t>.</a:t>
            </a:r>
            <a:endParaRPr lang="en-US" dirty="0" smtClean="0"/>
          </a:p>
          <a:p>
            <a:r>
              <a:rPr lang="en-US" dirty="0" smtClean="0"/>
              <a:t>The rooms can be rotated clockwise 90</a:t>
            </a:r>
            <a:r>
              <a:rPr lang="en-US" dirty="0" smtClean="0">
                <a:latin typeface="Book Antiqua" panose="02040602050305030304"/>
                <a:sym typeface="Symbol" panose="05050102010706020507"/>
              </a:rPr>
              <a:t>º( for white) or anti-clockwise(for black).</a:t>
            </a:r>
            <a:r>
              <a:rPr lang="en-US" dirty="0"/>
              <a:t> The Rotation Gear which triggers this movement is represented by a colored </a:t>
            </a:r>
            <a:r>
              <a:rPr lang="en-US" dirty="0" smtClean="0"/>
              <a:t>button.</a:t>
            </a:r>
            <a:endParaRPr lang="en-US" dirty="0" smtClean="0"/>
          </a:p>
          <a:p>
            <a:r>
              <a:rPr lang="en-US" dirty="0" smtClean="0"/>
              <a:t>Escaping the mazes is made easy with this rotation of the rooms.</a:t>
            </a:r>
            <a:endParaRPr lang="en-US" dirty="0"/>
          </a:p>
        </p:txBody>
      </p:sp>
      <p:sp>
        <p:nvSpPr>
          <p:cNvPr id="3" name="Title 2"/>
          <p:cNvSpPr>
            <a:spLocks noGrp="1"/>
          </p:cNvSpPr>
          <p:nvPr>
            <p:ph type="title"/>
          </p:nvPr>
        </p:nvSpPr>
        <p:spPr/>
        <p:txBody>
          <a:bodyPr/>
          <a:lstStyle/>
          <a:p>
            <a:r>
              <a:rPr lang="en-US" dirty="0" smtClean="0"/>
              <a:t>Mazes in Motion!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62000" y="1371600"/>
            <a:ext cx="7745505" cy="5791200"/>
          </a:xfrm>
        </p:spPr>
        <p:txBody>
          <a:bodyPr>
            <a:normAutofit/>
          </a:bodyPr>
          <a:lstStyle/>
          <a:p>
            <a:r>
              <a:rPr lang="en-US" dirty="0" smtClean="0"/>
              <a:t>During the game, each player must try to kill the pieces of the opponent.</a:t>
            </a:r>
            <a:endParaRPr lang="en-US" dirty="0" smtClean="0"/>
          </a:p>
          <a:p>
            <a:r>
              <a:rPr lang="en-US" dirty="0" smtClean="0"/>
              <a:t>To initiate a move, select the piece and then select the destination cell. The piece can be moved only if it is its valid movement and no other piece or wall is blocking its way.</a:t>
            </a:r>
            <a:endParaRPr lang="en-US" dirty="0" smtClean="0"/>
          </a:p>
          <a:p>
            <a:r>
              <a:rPr lang="en-US" dirty="0" smtClean="0"/>
              <a:t>To Rotate a Room, just click on the respective Rotate gear button on the screen.</a:t>
            </a:r>
            <a:endParaRPr lang="en-US" dirty="0" smtClean="0"/>
          </a:p>
          <a:p>
            <a:r>
              <a:rPr lang="en-US" dirty="0" smtClean="0"/>
              <a:t>Each player is given 20min, and if player's time is exausted , the payer looses</a:t>
            </a:r>
            <a:endParaRPr lang="en-US" dirty="0" smtClean="0"/>
          </a:p>
          <a:p>
            <a:pPr marL="0" indent="0">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 y="2063115"/>
            <a:ext cx="9144635" cy="4528820"/>
          </a:xfrm>
        </p:spPr>
        <p:txBody>
          <a:bodyPr>
            <a:noAutofit/>
          </a:bodyPr>
          <a:lstStyle/>
          <a:p>
            <a:r>
              <a:rPr lang="en-US" sz="2000" dirty="0" smtClean="0"/>
              <a:t>You may leave the dungeon in different scenarios :</a:t>
            </a:r>
            <a:endParaRPr lang="en-US" sz="2000" dirty="0" smtClean="0"/>
          </a:p>
          <a:p>
            <a:pPr lvl="1">
              <a:buFont typeface="Wingdings" panose="05000000000000000000" pitchFamily="2" charset="2"/>
              <a:buChar char="q"/>
            </a:pPr>
            <a:r>
              <a:rPr lang="en-US" sz="2000" dirty="0" smtClean="0"/>
              <a:t>The </a:t>
            </a:r>
            <a:r>
              <a:rPr lang="en-US" sz="2000" dirty="0"/>
              <a:t>opponent is defeated if his King is </a:t>
            </a:r>
            <a:r>
              <a:rPr lang="en-US" sz="2000" dirty="0" smtClean="0"/>
              <a:t>killed =&gt; </a:t>
            </a:r>
            <a:r>
              <a:rPr lang="en-US" sz="2000" dirty="0"/>
              <a:t>The game ends and you escape the Labyrinth</a:t>
            </a:r>
            <a:r>
              <a:rPr lang="en-US" sz="2000" dirty="0" smtClean="0"/>
              <a:t>.</a:t>
            </a:r>
            <a:r>
              <a:rPr lang="en-US" sz="2000" dirty="0">
                <a:sym typeface="+mn-ea"/>
              </a:rPr>
              <a:t>this is intense game and not like chess, so it doesn't have check , checkmate and stalemate, you have to kill the king to win</a:t>
            </a:r>
            <a:endParaRPr lang="en-US" sz="2000" dirty="0" smtClean="0"/>
          </a:p>
          <a:p>
            <a:pPr lvl="1">
              <a:buFont typeface="Wingdings" panose="05000000000000000000" pitchFamily="2" charset="2"/>
              <a:buChar char="q"/>
            </a:pPr>
            <a:r>
              <a:rPr lang="en-US" sz="2000" dirty="0" smtClean="0"/>
              <a:t>A player runs out of his time =&gt; His forces are down and the other player can escape the Labyrinth without any fear.</a:t>
            </a:r>
            <a:endParaRPr lang="en-US" sz="2000" dirty="0" smtClean="0"/>
          </a:p>
          <a:p>
            <a:pPr lvl="1">
              <a:buFont typeface="Wingdings" panose="05000000000000000000" pitchFamily="2" charset="2"/>
              <a:buChar char="q"/>
            </a:pPr>
            <a:r>
              <a:rPr lang="en-US" sz="2000" dirty="0" smtClean="0"/>
              <a:t>if any player gives up, and resigns.</a:t>
            </a:r>
            <a:endParaRPr lang="en-US" sz="2000" dirty="0" smtClean="0"/>
          </a:p>
          <a:p>
            <a:pPr lvl="1">
              <a:buFont typeface="Wingdings" panose="05000000000000000000" pitchFamily="2" charset="2"/>
              <a:buChar char="q"/>
            </a:pPr>
            <a:endParaRPr lang="en-US" sz="2000" dirty="0"/>
          </a:p>
          <a:p>
            <a:pPr marL="0" indent="0">
              <a:buNone/>
            </a:pPr>
            <a:r>
              <a:rPr lang="en-US" sz="2000" dirty="0" smtClean="0"/>
              <a:t>Each of the player gets points according to his performance in the game.</a:t>
            </a:r>
            <a:endParaRPr lang="en-US" sz="2000" dirty="0" smtClean="0"/>
          </a:p>
          <a:p>
            <a:pPr marL="0" indent="0">
              <a:buNone/>
            </a:pPr>
            <a:r>
              <a:rPr lang="en-US" sz="2000" dirty="0" smtClean="0"/>
              <a:t>   </a:t>
            </a:r>
            <a:endParaRPr lang="en-US" sz="2000" dirty="0" smtClean="0"/>
          </a:p>
          <a:p>
            <a:pPr marL="0" indent="0">
              <a:buNone/>
            </a:pPr>
            <a:r>
              <a:rPr lang="en-US" sz="2000" dirty="0"/>
              <a:t>	</a:t>
            </a:r>
            <a:r>
              <a:rPr lang="en-US" sz="2000" dirty="0" smtClean="0"/>
              <a:t>	 </a:t>
            </a:r>
            <a:r>
              <a:rPr lang="en-US" sz="2000" dirty="0"/>
              <a:t>But!!! Do not rest </a:t>
            </a:r>
            <a:r>
              <a:rPr lang="en-US" sz="2000" dirty="0" smtClean="0"/>
              <a:t>here…..</a:t>
            </a:r>
            <a:endParaRPr lang="en-US" sz="2000" dirty="0"/>
          </a:p>
          <a:p>
            <a:pPr marL="0" indent="0">
              <a:buNone/>
            </a:pPr>
            <a:r>
              <a:rPr lang="en-US" sz="2000" dirty="0"/>
              <a:t>There are many more deepest Dungeons you need to escape by defeating </a:t>
            </a:r>
            <a:r>
              <a:rPr lang="en-US" sz="2000" dirty="0" smtClean="0"/>
              <a:t>your </a:t>
            </a:r>
            <a:r>
              <a:rPr lang="en-US" sz="2000" dirty="0"/>
              <a:t>enemy forces.</a:t>
            </a:r>
            <a:endParaRPr lang="en-US" sz="2000" dirty="0"/>
          </a:p>
          <a:p>
            <a:endParaRPr lang="en-US" sz="1300" dirty="0"/>
          </a:p>
        </p:txBody>
      </p:sp>
      <p:sp>
        <p:nvSpPr>
          <p:cNvPr id="2" name="Title 1"/>
          <p:cNvSpPr>
            <a:spLocks noGrp="1"/>
          </p:cNvSpPr>
          <p:nvPr>
            <p:ph type="title"/>
          </p:nvPr>
        </p:nvSpPr>
        <p:spPr/>
        <p:txBody>
          <a:bodyPr/>
          <a:lstStyle/>
          <a:p>
            <a:r>
              <a:rPr lang="en-US" dirty="0" smtClean="0"/>
              <a:t>How does it End?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09801"/>
            <a:ext cx="7745505" cy="1828799"/>
          </a:xfrm>
        </p:spPr>
        <p:txBody>
          <a:bodyPr>
            <a:normAutofit/>
          </a:bodyPr>
          <a:lstStyle/>
          <a:p>
            <a:r>
              <a:rPr lang="en-US" sz="2000" b="1" u="sng" dirty="0" smtClean="0"/>
              <a:t>RESTRICTION IN ROATING ROOMS: </a:t>
            </a:r>
            <a:endParaRPr lang="en-US" sz="2000" dirty="0"/>
          </a:p>
          <a:p>
            <a:pPr lvl="1">
              <a:buFont typeface="Wingdings" panose="05000000000000000000" pitchFamily="2" charset="2"/>
              <a:buChar char="ü"/>
            </a:pPr>
            <a:r>
              <a:rPr lang="en-US" sz="2000" dirty="0"/>
              <a:t>The rooms can be rotated only clockwise 90º .</a:t>
            </a:r>
            <a:endParaRPr lang="en-US" sz="2000" dirty="0"/>
          </a:p>
          <a:p>
            <a:pPr lvl="1">
              <a:buFont typeface="Wingdings" panose="05000000000000000000" pitchFamily="2" charset="2"/>
              <a:buChar char="ü"/>
            </a:pPr>
            <a:r>
              <a:rPr lang="en-US" sz="2000" dirty="0"/>
              <a:t>If any room is rotated, each players can't rotated any room till 1 move .</a:t>
            </a:r>
            <a:endParaRPr lang="en-US" sz="2000" dirty="0"/>
          </a:p>
          <a:p>
            <a:pPr marL="0" indent="0">
              <a:buNone/>
            </a:pPr>
            <a:endParaRPr lang="en-US" dirty="0" smtClean="0"/>
          </a:p>
        </p:txBody>
      </p:sp>
      <p:sp>
        <p:nvSpPr>
          <p:cNvPr id="2" name="Title 1"/>
          <p:cNvSpPr>
            <a:spLocks noGrp="1"/>
          </p:cNvSpPr>
          <p:nvPr>
            <p:ph type="title"/>
          </p:nvPr>
        </p:nvSpPr>
        <p:spPr/>
        <p:txBody>
          <a:bodyPr/>
          <a:lstStyle/>
          <a:p>
            <a:r>
              <a:rPr lang="en-US" dirty="0" smtClean="0"/>
              <a:t>Special</a:t>
            </a:r>
            <a:r>
              <a:rPr lang="en-US" baseline="0" dirty="0" smtClean="0"/>
              <a:t> Rules</a:t>
            </a:r>
            <a:endParaRPr lang="en-US" dirty="0"/>
          </a:p>
        </p:txBody>
      </p:sp>
      <p:sp>
        <p:nvSpPr>
          <p:cNvPr id="6" name="Content Placeholder 2"/>
          <p:cNvSpPr txBox="1"/>
          <p:nvPr/>
        </p:nvSpPr>
        <p:spPr>
          <a:xfrm>
            <a:off x="457201" y="4038600"/>
            <a:ext cx="5791200" cy="3877815"/>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anose="05000000000000000000"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9pPr>
          </a:lstStyle>
          <a:p>
            <a:r>
              <a:rPr lang="en-US" b="1" u="sng" dirty="0" smtClean="0"/>
              <a:t>MOVEMENT </a:t>
            </a:r>
            <a:r>
              <a:rPr lang="en-US" b="1" u="sng" dirty="0"/>
              <a:t>OF THE BISHOP: </a:t>
            </a:r>
            <a:endParaRPr lang="en-US" b="1" u="sng" dirty="0"/>
          </a:p>
          <a:p>
            <a:pPr lvl="1">
              <a:buFont typeface="Wingdings" panose="05000000000000000000" pitchFamily="2" charset="2"/>
              <a:buChar char="ü"/>
            </a:pPr>
            <a:r>
              <a:rPr lang="en-US" dirty="0"/>
              <a:t>The bishop cannot cross a </a:t>
            </a:r>
            <a:r>
              <a:rPr lang="en-US" dirty="0" smtClean="0"/>
              <a:t>cornered wall as shown in move A.</a:t>
            </a:r>
            <a:endParaRPr lang="en-US" dirty="0" smtClean="0"/>
          </a:p>
          <a:p>
            <a:pPr lvl="1">
              <a:buFont typeface="Wingdings" panose="05000000000000000000" pitchFamily="2" charset="2"/>
              <a:buChar char="ü"/>
            </a:pPr>
            <a:r>
              <a:rPr lang="en-US" dirty="0" smtClean="0"/>
              <a:t>The bishop can however cross a single wall from the edge as shown in move B , but not move C.</a:t>
            </a:r>
            <a:endParaRPr lang="en-US" dirty="0"/>
          </a:p>
          <a:p>
            <a:endParaRPr lang="en-US" dirty="0" smtClean="0"/>
          </a:p>
        </p:txBody>
      </p:sp>
      <p:grpSp>
        <p:nvGrpSpPr>
          <p:cNvPr id="4" name="Group 3"/>
          <p:cNvGrpSpPr/>
          <p:nvPr/>
        </p:nvGrpSpPr>
        <p:grpSpPr>
          <a:xfrm>
            <a:off x="6477000" y="4267200"/>
            <a:ext cx="2229612" cy="2239518"/>
            <a:chOff x="6477000" y="4267200"/>
            <a:chExt cx="2229612" cy="2239518"/>
          </a:xfrm>
        </p:grpSpPr>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r="-896" b="373"/>
            <a:stretch>
              <a:fillRect/>
            </a:stretch>
          </p:blipFill>
          <p:spPr bwMode="auto">
            <a:xfrm>
              <a:off x="6477000" y="4267200"/>
              <a:ext cx="2229612" cy="2239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7696200" y="46482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696200" y="5486400"/>
              <a:ext cx="609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781800" y="4572000"/>
              <a:ext cx="609600" cy="7387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Multiply 11"/>
            <p:cNvSpPr/>
            <p:nvPr/>
          </p:nvSpPr>
          <p:spPr>
            <a:xfrm rot="20705000">
              <a:off x="7837745" y="4700626"/>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14" name="Multiply 13"/>
            <p:cNvSpPr/>
            <p:nvPr/>
          </p:nvSpPr>
          <p:spPr>
            <a:xfrm rot="20705000">
              <a:off x="7807265" y="5662574"/>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13" name="Rectangle 12"/>
            <p:cNvSpPr/>
            <p:nvPr/>
          </p:nvSpPr>
          <p:spPr>
            <a:xfrm>
              <a:off x="8315481" y="4343400"/>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A</a:t>
              </a:r>
              <a:endParaRPr lang="en-US" sz="2400" b="1" cap="none" spc="0" dirty="0">
                <a:ln w="50800"/>
                <a:solidFill>
                  <a:schemeClr val="bg1">
                    <a:shade val="50000"/>
                  </a:schemeClr>
                </a:solidFill>
                <a:effectLst/>
              </a:endParaRPr>
            </a:p>
          </p:txBody>
        </p:sp>
        <p:sp>
          <p:nvSpPr>
            <p:cNvPr id="16" name="Rectangle 15"/>
            <p:cNvSpPr/>
            <p:nvPr/>
          </p:nvSpPr>
          <p:spPr>
            <a:xfrm>
              <a:off x="6934200" y="4343400"/>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IN" sz="2400" b="1" dirty="0" smtClean="0">
                  <a:ln w="50800"/>
                  <a:solidFill>
                    <a:schemeClr val="bg1">
                      <a:shade val="50000"/>
                    </a:schemeClr>
                  </a:solidFill>
                </a:rPr>
                <a:t>B</a:t>
              </a:r>
              <a:endParaRPr lang="en-US" sz="2400" b="1" cap="none" spc="0" dirty="0">
                <a:ln w="50800"/>
                <a:solidFill>
                  <a:schemeClr val="bg1">
                    <a:shade val="50000"/>
                  </a:schemeClr>
                </a:solidFill>
                <a:effectLst/>
              </a:endParaRPr>
            </a:p>
          </p:txBody>
        </p:sp>
        <p:sp>
          <p:nvSpPr>
            <p:cNvPr id="17" name="Rectangle 16"/>
            <p:cNvSpPr/>
            <p:nvPr/>
          </p:nvSpPr>
          <p:spPr>
            <a:xfrm>
              <a:off x="8342107" y="5869129"/>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IN" sz="2400" b="1" dirty="0" smtClean="0">
                  <a:ln w="50800"/>
                  <a:solidFill>
                    <a:schemeClr val="bg1">
                      <a:shade val="50000"/>
                    </a:schemeClr>
                  </a:solidFill>
                </a:rPr>
                <a:t>C</a:t>
              </a:r>
              <a:endParaRPr lang="en-US" sz="2400" b="1" cap="none" spc="0" dirty="0">
                <a:ln w="50800"/>
                <a:solidFill>
                  <a:schemeClr val="bg1">
                    <a:shade val="50000"/>
                  </a:schemeClr>
                </a:solidFill>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500"/>
                                        <p:tgtEl>
                                          <p:spTgt spid="6">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500"/>
                                        <p:tgtEl>
                                          <p:spTgt spid="6">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Hardcover</Template>
  <TotalTime>0</TotalTime>
  <Words>3736</Words>
  <Application>WPS Presentation</Application>
  <PresentationFormat>On-screen Show (4:3)</PresentationFormat>
  <Paragraphs>111</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Bradley Hand ITC</vt:lpstr>
      <vt:lpstr>Book Antiqua</vt:lpstr>
      <vt:lpstr>Symbol</vt:lpstr>
      <vt:lpstr>Microsoft YaHei</vt:lpstr>
      <vt:lpstr>Arial Unicode MS</vt:lpstr>
      <vt:lpstr>Calibri</vt:lpstr>
      <vt:lpstr>Book Antiqua</vt:lpstr>
      <vt:lpstr>Hardcover</vt:lpstr>
      <vt:lpstr>PowerPoint 演示文稿</vt:lpstr>
      <vt:lpstr>PowerPoint 演示文稿</vt:lpstr>
      <vt:lpstr>Object of the Game</vt:lpstr>
      <vt:lpstr>Setup at the Start </vt:lpstr>
      <vt:lpstr>Movements of the pieces</vt:lpstr>
      <vt:lpstr>Mazes in Motion!</vt:lpstr>
      <vt:lpstr>PowerPoint 演示文稿</vt:lpstr>
      <vt:lpstr>How does it End?</vt:lpstr>
      <vt:lpstr>Special Rules</vt:lpstr>
      <vt:lpstr>PowerPoint 演示文稿</vt:lpstr>
      <vt:lpstr>POINTS</vt:lpstr>
      <vt:lpstr>End of the Event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Suhas</dc:creator>
  <cp:lastModifiedBy>admin</cp:lastModifiedBy>
  <cp:revision>70</cp:revision>
  <dcterms:created xsi:type="dcterms:W3CDTF">2006-08-16T00:00:00Z</dcterms:created>
  <dcterms:modified xsi:type="dcterms:W3CDTF">2020-10-25T04:29:18Z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