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2"/>
  </p:notesMasterIdLst>
  <p:handoutMasterIdLst>
    <p:handoutMasterId r:id="rId163"/>
  </p:handoutMasterIdLst>
  <p:sldIdLst>
    <p:sldId id="310" r:id="rId2"/>
    <p:sldId id="311" r:id="rId3"/>
    <p:sldId id="256" r:id="rId4"/>
    <p:sldId id="257" r:id="rId5"/>
    <p:sldId id="259"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1" r:id="rId23"/>
    <p:sldId id="276" r:id="rId24"/>
    <p:sldId id="278" r:id="rId25"/>
    <p:sldId id="279" r:id="rId26"/>
    <p:sldId id="281" r:id="rId27"/>
    <p:sldId id="280" r:id="rId28"/>
    <p:sldId id="282" r:id="rId29"/>
    <p:sldId id="283" r:id="rId30"/>
    <p:sldId id="303" r:id="rId31"/>
    <p:sldId id="302" r:id="rId32"/>
    <p:sldId id="300" r:id="rId33"/>
    <p:sldId id="301" r:id="rId34"/>
    <p:sldId id="304" r:id="rId35"/>
    <p:sldId id="305" r:id="rId36"/>
    <p:sldId id="306" r:id="rId37"/>
    <p:sldId id="308"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7" r:id="rId55"/>
    <p:sldId id="309" r:id="rId56"/>
    <p:sldId id="312" r:id="rId57"/>
    <p:sldId id="313" r:id="rId58"/>
    <p:sldId id="314" r:id="rId59"/>
    <p:sldId id="316" r:id="rId60"/>
    <p:sldId id="317" r:id="rId61"/>
    <p:sldId id="318" r:id="rId62"/>
    <p:sldId id="319" r:id="rId63"/>
    <p:sldId id="320" r:id="rId64"/>
    <p:sldId id="321" r:id="rId65"/>
    <p:sldId id="322" r:id="rId66"/>
    <p:sldId id="315" r:id="rId67"/>
    <p:sldId id="324" r:id="rId68"/>
    <p:sldId id="323"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408" r:id="rId86"/>
    <p:sldId id="409" r:id="rId87"/>
    <p:sldId id="410" r:id="rId88"/>
    <p:sldId id="411" r:id="rId89"/>
    <p:sldId id="341" r:id="rId90"/>
    <p:sldId id="342" r:id="rId91"/>
    <p:sldId id="343" r:id="rId92"/>
    <p:sldId id="344" r:id="rId93"/>
    <p:sldId id="345" r:id="rId94"/>
    <p:sldId id="391" r:id="rId95"/>
    <p:sldId id="346" r:id="rId96"/>
    <p:sldId id="347" r:id="rId97"/>
    <p:sldId id="348" r:id="rId98"/>
    <p:sldId id="349" r:id="rId99"/>
    <p:sldId id="390" r:id="rId100"/>
    <p:sldId id="350" r:id="rId101"/>
    <p:sldId id="352" r:id="rId102"/>
    <p:sldId id="351" r:id="rId103"/>
    <p:sldId id="353" r:id="rId104"/>
    <p:sldId id="354" r:id="rId105"/>
    <p:sldId id="355" r:id="rId106"/>
    <p:sldId id="367" r:id="rId107"/>
    <p:sldId id="366" r:id="rId108"/>
    <p:sldId id="356" r:id="rId109"/>
    <p:sldId id="357" r:id="rId110"/>
    <p:sldId id="358" r:id="rId111"/>
    <p:sldId id="359" r:id="rId112"/>
    <p:sldId id="360" r:id="rId113"/>
    <p:sldId id="361" r:id="rId114"/>
    <p:sldId id="363" r:id="rId115"/>
    <p:sldId id="362" r:id="rId116"/>
    <p:sldId id="364" r:id="rId117"/>
    <p:sldId id="365" r:id="rId118"/>
    <p:sldId id="370" r:id="rId119"/>
    <p:sldId id="371" r:id="rId120"/>
    <p:sldId id="368" r:id="rId121"/>
    <p:sldId id="369"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7" r:id="rId137"/>
    <p:sldId id="388" r:id="rId138"/>
    <p:sldId id="386" r:id="rId139"/>
    <p:sldId id="389" r:id="rId140"/>
    <p:sldId id="415" r:id="rId141"/>
    <p:sldId id="416"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12" r:id="rId159"/>
    <p:sldId id="413" r:id="rId160"/>
    <p:sldId id="414" r:id="rId1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64" userDrawn="1">
          <p15:clr>
            <a:srgbClr val="A4A3A4"/>
          </p15:clr>
        </p15:guide>
        <p15:guide id="3" orient="horz" pos="22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4660"/>
  </p:normalViewPr>
  <p:slideViewPr>
    <p:cSldViewPr snapToGrid="0">
      <p:cViewPr varScale="1">
        <p:scale>
          <a:sx n="70" d="100"/>
          <a:sy n="70" d="100"/>
        </p:scale>
        <p:origin x="810" y="54"/>
      </p:cViewPr>
      <p:guideLst>
        <p:guide pos="3864"/>
        <p:guide orient="horz" pos="22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BTPS</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D63284-8E1F-4192-A6E8-C91D62890820}" type="datetimeFigureOut">
              <a:rPr lang="en-US" smtClean="0"/>
              <a:t>5/4/2021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BTPS</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22D439-2129-4841-BB31-D1249554A6F8}" type="slidenum">
              <a:rPr lang="en-US" smtClean="0"/>
              <a:t>‹#›</a:t>
            </a:fld>
            <a:endParaRPr lang="en-US"/>
          </a:p>
        </p:txBody>
      </p:sp>
    </p:spTree>
    <p:extLst>
      <p:ext uri="{BB962C8B-B14F-4D97-AF65-F5344CB8AC3E}">
        <p14:creationId xmlns:p14="http://schemas.microsoft.com/office/powerpoint/2010/main" val="6463808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BTPS</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F720C-1DFD-46A9-B1EE-081937A51436}" type="datetimeFigureOut">
              <a:rPr lang="en-US" smtClean="0"/>
              <a:t>5/4/2021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BTPS</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7EB0E-0676-4D64-9C70-762F1BC18925}" type="slidenum">
              <a:rPr lang="en-US" smtClean="0"/>
              <a:t>‹#›</a:t>
            </a:fld>
            <a:endParaRPr lang="en-US"/>
          </a:p>
        </p:txBody>
      </p:sp>
    </p:spTree>
    <p:extLst>
      <p:ext uri="{BB962C8B-B14F-4D97-AF65-F5344CB8AC3E}">
        <p14:creationId xmlns:p14="http://schemas.microsoft.com/office/powerpoint/2010/main" val="282419611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062DB49-04ED-43DA-8F76-60199757ED1C}" type="datetime1">
              <a:rPr lang="en-US" smtClean="0"/>
              <a:t>5/4/2021</a:t>
            </a:fld>
            <a:endParaRPr lang="en-US"/>
          </a:p>
        </p:txBody>
      </p:sp>
      <p:sp>
        <p:nvSpPr>
          <p:cNvPr id="5" name="Footer Placeholder 4"/>
          <p:cNvSpPr>
            <a:spLocks noGrp="1"/>
          </p:cNvSpPr>
          <p:nvPr>
            <p:ph type="ftr" sz="quarter" idx="11"/>
          </p:nvPr>
        </p:nvSpPr>
        <p:spPr/>
        <p:txBody>
          <a:bodyPr/>
          <a:lstStyle/>
          <a:p>
            <a:r>
              <a:rPr lang="en-US" smtClean="0"/>
              <a:t>BTPS</a:t>
            </a:r>
            <a:endParaRPr lang="en-US"/>
          </a:p>
        </p:txBody>
      </p:sp>
      <p:sp>
        <p:nvSpPr>
          <p:cNvPr id="6" name="Slide Number Placeholder 5"/>
          <p:cNvSpPr>
            <a:spLocks noGrp="1"/>
          </p:cNvSpPr>
          <p:nvPr>
            <p:ph type="sldNum" sz="quarter" idx="12"/>
          </p:nvPr>
        </p:nvSpPr>
        <p:spPr/>
        <p:txBody>
          <a:bodyPr/>
          <a:lstStyle/>
          <a:p>
            <a:fld id="{599D1674-0B31-49ED-B5A6-766BDD0919E4}" type="slidenum">
              <a:rPr lang="en-US" smtClean="0"/>
              <a:t>‹#›</a:t>
            </a:fld>
            <a:endParaRPr lang="en-US"/>
          </a:p>
        </p:txBody>
      </p:sp>
    </p:spTree>
    <p:extLst>
      <p:ext uri="{BB962C8B-B14F-4D97-AF65-F5344CB8AC3E}">
        <p14:creationId xmlns:p14="http://schemas.microsoft.com/office/powerpoint/2010/main" val="218455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653F28-2FC2-4E0B-87EC-5DFC79FBDFCB}" type="datetime1">
              <a:rPr lang="en-US" smtClean="0"/>
              <a:t>5/4/2021</a:t>
            </a:fld>
            <a:endParaRPr lang="en-US"/>
          </a:p>
        </p:txBody>
      </p:sp>
      <p:sp>
        <p:nvSpPr>
          <p:cNvPr id="6" name="Footer Placeholder 5"/>
          <p:cNvSpPr>
            <a:spLocks noGrp="1"/>
          </p:cNvSpPr>
          <p:nvPr>
            <p:ph type="ftr" sz="quarter" idx="11"/>
          </p:nvPr>
        </p:nvSpPr>
        <p:spPr/>
        <p:txBody>
          <a:bodyPr/>
          <a:lstStyle/>
          <a:p>
            <a:r>
              <a:rPr lang="en-US" smtClean="0"/>
              <a:t>BTPS</a:t>
            </a:r>
            <a:endParaRPr lang="en-US"/>
          </a:p>
        </p:txBody>
      </p:sp>
      <p:sp>
        <p:nvSpPr>
          <p:cNvPr id="7" name="Slide Number Placeholder 6"/>
          <p:cNvSpPr>
            <a:spLocks noGrp="1"/>
          </p:cNvSpPr>
          <p:nvPr>
            <p:ph type="sldNum" sz="quarter" idx="12"/>
          </p:nvPr>
        </p:nvSpPr>
        <p:spPr/>
        <p:txBody>
          <a:bodyPr/>
          <a:lstStyle/>
          <a:p>
            <a:fld id="{599D1674-0B31-49ED-B5A6-766BDD0919E4}" type="slidenum">
              <a:rPr lang="en-US" smtClean="0"/>
              <a:t>‹#›</a:t>
            </a:fld>
            <a:endParaRPr lang="en-US"/>
          </a:p>
        </p:txBody>
      </p:sp>
    </p:spTree>
    <p:extLst>
      <p:ext uri="{BB962C8B-B14F-4D97-AF65-F5344CB8AC3E}">
        <p14:creationId xmlns:p14="http://schemas.microsoft.com/office/powerpoint/2010/main" val="67491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13A2EF4-BB44-4195-81D9-B2B79FAAB226}" type="datetime1">
              <a:rPr lang="en-US" smtClean="0"/>
              <a:t>5/4/2021</a:t>
            </a:fld>
            <a:endParaRPr lang="en-US"/>
          </a:p>
        </p:txBody>
      </p:sp>
      <p:sp>
        <p:nvSpPr>
          <p:cNvPr id="5" name="Footer Placeholder 4"/>
          <p:cNvSpPr>
            <a:spLocks noGrp="1"/>
          </p:cNvSpPr>
          <p:nvPr>
            <p:ph type="ftr" sz="quarter" idx="11"/>
          </p:nvPr>
        </p:nvSpPr>
        <p:spPr/>
        <p:txBody>
          <a:bodyPr/>
          <a:lstStyle/>
          <a:p>
            <a:r>
              <a:rPr lang="en-US" smtClean="0"/>
              <a:t>BTPS</a:t>
            </a:r>
            <a:endParaRPr lang="en-US"/>
          </a:p>
        </p:txBody>
      </p:sp>
      <p:sp>
        <p:nvSpPr>
          <p:cNvPr id="6" name="Slide Number Placeholder 5"/>
          <p:cNvSpPr>
            <a:spLocks noGrp="1"/>
          </p:cNvSpPr>
          <p:nvPr>
            <p:ph type="sldNum" sz="quarter" idx="12"/>
          </p:nvPr>
        </p:nvSpPr>
        <p:spPr/>
        <p:txBody>
          <a:bodyPr/>
          <a:lstStyle/>
          <a:p>
            <a:fld id="{599D1674-0B31-49ED-B5A6-766BDD0919E4}" type="slidenum">
              <a:rPr lang="en-US" smtClean="0"/>
              <a:t>‹#›</a:t>
            </a:fld>
            <a:endParaRPr lang="en-US"/>
          </a:p>
        </p:txBody>
      </p:sp>
    </p:spTree>
    <p:extLst>
      <p:ext uri="{BB962C8B-B14F-4D97-AF65-F5344CB8AC3E}">
        <p14:creationId xmlns:p14="http://schemas.microsoft.com/office/powerpoint/2010/main" val="2591080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7AE1F0D-FD61-4C1E-ABCD-F16727062AF5}" type="datetime1">
              <a:rPr lang="en-US" smtClean="0"/>
              <a:t>5/4/2021</a:t>
            </a:fld>
            <a:endParaRPr lang="en-US"/>
          </a:p>
        </p:txBody>
      </p:sp>
      <p:sp>
        <p:nvSpPr>
          <p:cNvPr id="5" name="Footer Placeholder 4"/>
          <p:cNvSpPr>
            <a:spLocks noGrp="1"/>
          </p:cNvSpPr>
          <p:nvPr>
            <p:ph type="ftr" sz="quarter" idx="11"/>
          </p:nvPr>
        </p:nvSpPr>
        <p:spPr/>
        <p:txBody>
          <a:bodyPr/>
          <a:lstStyle/>
          <a:p>
            <a:r>
              <a:rPr lang="en-US" smtClean="0"/>
              <a:t>BTPS</a:t>
            </a:r>
            <a:endParaRPr lang="en-US"/>
          </a:p>
        </p:txBody>
      </p:sp>
      <p:sp>
        <p:nvSpPr>
          <p:cNvPr id="6" name="Slide Number Placeholder 5"/>
          <p:cNvSpPr>
            <a:spLocks noGrp="1"/>
          </p:cNvSpPr>
          <p:nvPr>
            <p:ph type="sldNum" sz="quarter" idx="12"/>
          </p:nvPr>
        </p:nvSpPr>
        <p:spPr/>
        <p:txBody>
          <a:bodyPr/>
          <a:lstStyle/>
          <a:p>
            <a:fld id="{599D1674-0B31-49ED-B5A6-766BDD0919E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63765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8CCA5D-1492-4E4F-BD3A-121F77322C4A}" type="datetime1">
              <a:rPr lang="en-US" smtClean="0"/>
              <a:t>5/4/2021</a:t>
            </a:fld>
            <a:endParaRPr lang="en-US"/>
          </a:p>
        </p:txBody>
      </p:sp>
      <p:sp>
        <p:nvSpPr>
          <p:cNvPr id="5" name="Footer Placeholder 4"/>
          <p:cNvSpPr>
            <a:spLocks noGrp="1"/>
          </p:cNvSpPr>
          <p:nvPr>
            <p:ph type="ftr" sz="quarter" idx="11"/>
          </p:nvPr>
        </p:nvSpPr>
        <p:spPr/>
        <p:txBody>
          <a:bodyPr/>
          <a:lstStyle/>
          <a:p>
            <a:r>
              <a:rPr lang="en-US" smtClean="0"/>
              <a:t>BTPS</a:t>
            </a:r>
            <a:endParaRPr lang="en-US"/>
          </a:p>
        </p:txBody>
      </p:sp>
      <p:sp>
        <p:nvSpPr>
          <p:cNvPr id="6" name="Slide Number Placeholder 5"/>
          <p:cNvSpPr>
            <a:spLocks noGrp="1"/>
          </p:cNvSpPr>
          <p:nvPr>
            <p:ph type="sldNum" sz="quarter" idx="12"/>
          </p:nvPr>
        </p:nvSpPr>
        <p:spPr/>
        <p:txBody>
          <a:bodyPr/>
          <a:lstStyle/>
          <a:p>
            <a:fld id="{599D1674-0B31-49ED-B5A6-766BDD0919E4}" type="slidenum">
              <a:rPr lang="en-US" smtClean="0"/>
              <a:t>‹#›</a:t>
            </a:fld>
            <a:endParaRPr lang="en-US"/>
          </a:p>
        </p:txBody>
      </p:sp>
    </p:spTree>
    <p:extLst>
      <p:ext uri="{BB962C8B-B14F-4D97-AF65-F5344CB8AC3E}">
        <p14:creationId xmlns:p14="http://schemas.microsoft.com/office/powerpoint/2010/main" val="1277074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747FB9-E888-4E51-A491-8A49ED8A89F1}" type="datetime1">
              <a:rPr lang="en-US" smtClean="0"/>
              <a:t>5/4/2021</a:t>
            </a:fld>
            <a:endParaRPr lang="en-US"/>
          </a:p>
        </p:txBody>
      </p:sp>
      <p:sp>
        <p:nvSpPr>
          <p:cNvPr id="4" name="Footer Placeholder 4"/>
          <p:cNvSpPr>
            <a:spLocks noGrp="1"/>
          </p:cNvSpPr>
          <p:nvPr>
            <p:ph type="ftr" sz="quarter" idx="11"/>
          </p:nvPr>
        </p:nvSpPr>
        <p:spPr/>
        <p:txBody>
          <a:bodyPr/>
          <a:lstStyle/>
          <a:p>
            <a:r>
              <a:rPr lang="en-US" smtClean="0"/>
              <a:t>BTPS</a:t>
            </a:r>
            <a:endParaRPr lang="en-US"/>
          </a:p>
        </p:txBody>
      </p:sp>
      <p:sp>
        <p:nvSpPr>
          <p:cNvPr id="6" name="Slide Number Placeholder 5"/>
          <p:cNvSpPr>
            <a:spLocks noGrp="1"/>
          </p:cNvSpPr>
          <p:nvPr>
            <p:ph type="sldNum" sz="quarter" idx="12"/>
          </p:nvPr>
        </p:nvSpPr>
        <p:spPr/>
        <p:txBody>
          <a:bodyPr/>
          <a:lstStyle/>
          <a:p>
            <a:fld id="{599D1674-0B31-49ED-B5A6-766BDD0919E4}" type="slidenum">
              <a:rPr lang="en-US" smtClean="0"/>
              <a:t>‹#›</a:t>
            </a:fld>
            <a:endParaRPr lang="en-US"/>
          </a:p>
        </p:txBody>
      </p:sp>
    </p:spTree>
    <p:extLst>
      <p:ext uri="{BB962C8B-B14F-4D97-AF65-F5344CB8AC3E}">
        <p14:creationId xmlns:p14="http://schemas.microsoft.com/office/powerpoint/2010/main" val="1522834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4BE104-65BA-43B4-8530-2B4198FADF34}" type="datetime1">
              <a:rPr lang="en-US" smtClean="0"/>
              <a:t>5/4/2021</a:t>
            </a:fld>
            <a:endParaRPr lang="en-US"/>
          </a:p>
        </p:txBody>
      </p:sp>
      <p:sp>
        <p:nvSpPr>
          <p:cNvPr id="4" name="Footer Placeholder 4"/>
          <p:cNvSpPr>
            <a:spLocks noGrp="1"/>
          </p:cNvSpPr>
          <p:nvPr>
            <p:ph type="ftr" sz="quarter" idx="11"/>
          </p:nvPr>
        </p:nvSpPr>
        <p:spPr/>
        <p:txBody>
          <a:bodyPr/>
          <a:lstStyle/>
          <a:p>
            <a:r>
              <a:rPr lang="en-US" smtClean="0"/>
              <a:t>BTPS</a:t>
            </a:r>
            <a:endParaRPr lang="en-US"/>
          </a:p>
        </p:txBody>
      </p:sp>
      <p:sp>
        <p:nvSpPr>
          <p:cNvPr id="6" name="Slide Number Placeholder 5"/>
          <p:cNvSpPr>
            <a:spLocks noGrp="1"/>
          </p:cNvSpPr>
          <p:nvPr>
            <p:ph type="sldNum" sz="quarter" idx="12"/>
          </p:nvPr>
        </p:nvSpPr>
        <p:spPr/>
        <p:txBody>
          <a:bodyPr/>
          <a:lstStyle/>
          <a:p>
            <a:fld id="{599D1674-0B31-49ED-B5A6-766BDD0919E4}" type="slidenum">
              <a:rPr lang="en-US" smtClean="0"/>
              <a:t>‹#›</a:t>
            </a:fld>
            <a:endParaRPr lang="en-US"/>
          </a:p>
        </p:txBody>
      </p:sp>
    </p:spTree>
    <p:extLst>
      <p:ext uri="{BB962C8B-B14F-4D97-AF65-F5344CB8AC3E}">
        <p14:creationId xmlns:p14="http://schemas.microsoft.com/office/powerpoint/2010/main" val="3691767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3B30E6-B39B-41A6-BE70-71B27F701CDD}" type="datetime1">
              <a:rPr lang="en-US" smtClean="0"/>
              <a:t>5/4/2021</a:t>
            </a:fld>
            <a:endParaRPr lang="en-US"/>
          </a:p>
        </p:txBody>
      </p:sp>
      <p:sp>
        <p:nvSpPr>
          <p:cNvPr id="5" name="Footer Placeholder 4"/>
          <p:cNvSpPr>
            <a:spLocks noGrp="1"/>
          </p:cNvSpPr>
          <p:nvPr>
            <p:ph type="ftr" sz="quarter" idx="11"/>
          </p:nvPr>
        </p:nvSpPr>
        <p:spPr/>
        <p:txBody>
          <a:bodyPr/>
          <a:lstStyle/>
          <a:p>
            <a:r>
              <a:rPr lang="en-US" smtClean="0"/>
              <a:t>BTPS</a:t>
            </a:r>
            <a:endParaRPr lang="en-US"/>
          </a:p>
        </p:txBody>
      </p:sp>
      <p:sp>
        <p:nvSpPr>
          <p:cNvPr id="6" name="Slide Number Placeholder 5"/>
          <p:cNvSpPr>
            <a:spLocks noGrp="1"/>
          </p:cNvSpPr>
          <p:nvPr>
            <p:ph type="sldNum" sz="quarter" idx="12"/>
          </p:nvPr>
        </p:nvSpPr>
        <p:spPr/>
        <p:txBody>
          <a:bodyPr/>
          <a:lstStyle/>
          <a:p>
            <a:fld id="{599D1674-0B31-49ED-B5A6-766BDD0919E4}" type="slidenum">
              <a:rPr lang="en-US" smtClean="0"/>
              <a:t>‹#›</a:t>
            </a:fld>
            <a:endParaRPr lang="en-US"/>
          </a:p>
        </p:txBody>
      </p:sp>
    </p:spTree>
    <p:extLst>
      <p:ext uri="{BB962C8B-B14F-4D97-AF65-F5344CB8AC3E}">
        <p14:creationId xmlns:p14="http://schemas.microsoft.com/office/powerpoint/2010/main" val="3478917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7899F1-03FE-48BB-9F71-62942B51FEE0}" type="datetime1">
              <a:rPr lang="en-US" smtClean="0"/>
              <a:t>5/4/2021</a:t>
            </a:fld>
            <a:endParaRPr lang="en-US"/>
          </a:p>
        </p:txBody>
      </p:sp>
      <p:sp>
        <p:nvSpPr>
          <p:cNvPr id="5" name="Footer Placeholder 4"/>
          <p:cNvSpPr>
            <a:spLocks noGrp="1"/>
          </p:cNvSpPr>
          <p:nvPr>
            <p:ph type="ftr" sz="quarter" idx="11"/>
          </p:nvPr>
        </p:nvSpPr>
        <p:spPr/>
        <p:txBody>
          <a:bodyPr/>
          <a:lstStyle/>
          <a:p>
            <a:r>
              <a:rPr lang="en-US" smtClean="0"/>
              <a:t>BTPS</a:t>
            </a:r>
            <a:endParaRPr lang="en-US"/>
          </a:p>
        </p:txBody>
      </p:sp>
      <p:sp>
        <p:nvSpPr>
          <p:cNvPr id="6" name="Slide Number Placeholder 5"/>
          <p:cNvSpPr>
            <a:spLocks noGrp="1"/>
          </p:cNvSpPr>
          <p:nvPr>
            <p:ph type="sldNum" sz="quarter" idx="12"/>
          </p:nvPr>
        </p:nvSpPr>
        <p:spPr/>
        <p:txBody>
          <a:bodyPr/>
          <a:lstStyle/>
          <a:p>
            <a:fld id="{599D1674-0B31-49ED-B5A6-766BDD0919E4}" type="slidenum">
              <a:rPr lang="en-US" smtClean="0"/>
              <a:t>‹#›</a:t>
            </a:fld>
            <a:endParaRPr lang="en-US"/>
          </a:p>
        </p:txBody>
      </p:sp>
    </p:spTree>
    <p:extLst>
      <p:ext uri="{BB962C8B-B14F-4D97-AF65-F5344CB8AC3E}">
        <p14:creationId xmlns:p14="http://schemas.microsoft.com/office/powerpoint/2010/main" val="2723019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0F92569-AA72-41C4-B4DE-E29838495605}" type="datetime1">
              <a:rPr lang="en-US" smtClean="0"/>
              <a:t>5/4/2021</a:t>
            </a:fld>
            <a:endParaRPr lang="en-US"/>
          </a:p>
        </p:txBody>
      </p:sp>
      <p:sp>
        <p:nvSpPr>
          <p:cNvPr id="5" name="Footer Placeholder 4"/>
          <p:cNvSpPr>
            <a:spLocks noGrp="1"/>
          </p:cNvSpPr>
          <p:nvPr>
            <p:ph type="ftr" sz="quarter" idx="11"/>
          </p:nvPr>
        </p:nvSpPr>
        <p:spPr/>
        <p:txBody>
          <a:bodyPr/>
          <a:lstStyle/>
          <a:p>
            <a:r>
              <a:rPr lang="en-US" smtClean="0"/>
              <a:t>BTPS</a:t>
            </a:r>
            <a:endParaRPr lang="en-US"/>
          </a:p>
        </p:txBody>
      </p:sp>
      <p:sp>
        <p:nvSpPr>
          <p:cNvPr id="6" name="Slide Number Placeholder 5"/>
          <p:cNvSpPr>
            <a:spLocks noGrp="1"/>
          </p:cNvSpPr>
          <p:nvPr>
            <p:ph type="sldNum" sz="quarter" idx="12"/>
          </p:nvPr>
        </p:nvSpPr>
        <p:spPr/>
        <p:txBody>
          <a:bodyPr/>
          <a:lstStyle/>
          <a:p>
            <a:fld id="{599D1674-0B31-49ED-B5A6-766BDD0919E4}" type="slidenum">
              <a:rPr lang="en-US" smtClean="0"/>
              <a:t>‹#›</a:t>
            </a:fld>
            <a:endParaRPr lang="en-US"/>
          </a:p>
        </p:txBody>
      </p:sp>
    </p:spTree>
    <p:extLst>
      <p:ext uri="{BB962C8B-B14F-4D97-AF65-F5344CB8AC3E}">
        <p14:creationId xmlns:p14="http://schemas.microsoft.com/office/powerpoint/2010/main" val="2464415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9DF236-2283-424C-91CD-116D49662345}" type="datetime1">
              <a:rPr lang="en-US" smtClean="0"/>
              <a:t>5/4/2021</a:t>
            </a:fld>
            <a:endParaRPr lang="en-US"/>
          </a:p>
        </p:txBody>
      </p:sp>
      <p:sp>
        <p:nvSpPr>
          <p:cNvPr id="5" name="Footer Placeholder 4"/>
          <p:cNvSpPr>
            <a:spLocks noGrp="1"/>
          </p:cNvSpPr>
          <p:nvPr>
            <p:ph type="ftr" sz="quarter" idx="11"/>
          </p:nvPr>
        </p:nvSpPr>
        <p:spPr/>
        <p:txBody>
          <a:bodyPr/>
          <a:lstStyle/>
          <a:p>
            <a:r>
              <a:rPr lang="en-US" smtClean="0"/>
              <a:t>BTPS</a:t>
            </a:r>
            <a:endParaRPr lang="en-US"/>
          </a:p>
        </p:txBody>
      </p:sp>
      <p:sp>
        <p:nvSpPr>
          <p:cNvPr id="6" name="Slide Number Placeholder 5"/>
          <p:cNvSpPr>
            <a:spLocks noGrp="1"/>
          </p:cNvSpPr>
          <p:nvPr>
            <p:ph type="sldNum" sz="quarter" idx="12"/>
          </p:nvPr>
        </p:nvSpPr>
        <p:spPr/>
        <p:txBody>
          <a:bodyPr/>
          <a:lstStyle/>
          <a:p>
            <a:fld id="{599D1674-0B31-49ED-B5A6-766BDD0919E4}" type="slidenum">
              <a:rPr lang="en-US" smtClean="0"/>
              <a:t>‹#›</a:t>
            </a:fld>
            <a:endParaRPr lang="en-US"/>
          </a:p>
        </p:txBody>
      </p:sp>
    </p:spTree>
    <p:extLst>
      <p:ext uri="{BB962C8B-B14F-4D97-AF65-F5344CB8AC3E}">
        <p14:creationId xmlns:p14="http://schemas.microsoft.com/office/powerpoint/2010/main" val="322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0D6281-6BBB-47EA-8BC5-FFD0747DB9C5}" type="datetime1">
              <a:rPr lang="en-US" smtClean="0"/>
              <a:t>5/4/2021</a:t>
            </a:fld>
            <a:endParaRPr lang="en-US"/>
          </a:p>
        </p:txBody>
      </p:sp>
      <p:sp>
        <p:nvSpPr>
          <p:cNvPr id="6" name="Footer Placeholder 5"/>
          <p:cNvSpPr>
            <a:spLocks noGrp="1"/>
          </p:cNvSpPr>
          <p:nvPr>
            <p:ph type="ftr" sz="quarter" idx="11"/>
          </p:nvPr>
        </p:nvSpPr>
        <p:spPr/>
        <p:txBody>
          <a:bodyPr/>
          <a:lstStyle/>
          <a:p>
            <a:r>
              <a:rPr lang="en-US" smtClean="0"/>
              <a:t>BTPS</a:t>
            </a:r>
            <a:endParaRPr lang="en-US"/>
          </a:p>
        </p:txBody>
      </p:sp>
      <p:sp>
        <p:nvSpPr>
          <p:cNvPr id="7" name="Slide Number Placeholder 6"/>
          <p:cNvSpPr>
            <a:spLocks noGrp="1"/>
          </p:cNvSpPr>
          <p:nvPr>
            <p:ph type="sldNum" sz="quarter" idx="12"/>
          </p:nvPr>
        </p:nvSpPr>
        <p:spPr/>
        <p:txBody>
          <a:bodyPr/>
          <a:lstStyle/>
          <a:p>
            <a:fld id="{599D1674-0B31-49ED-B5A6-766BDD0919E4}" type="slidenum">
              <a:rPr lang="en-US" smtClean="0"/>
              <a:t>‹#›</a:t>
            </a:fld>
            <a:endParaRPr lang="en-US"/>
          </a:p>
        </p:txBody>
      </p:sp>
    </p:spTree>
    <p:extLst>
      <p:ext uri="{BB962C8B-B14F-4D97-AF65-F5344CB8AC3E}">
        <p14:creationId xmlns:p14="http://schemas.microsoft.com/office/powerpoint/2010/main" val="4275504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F5434C-128F-4851-99B0-CB0D759F604D}" type="datetime1">
              <a:rPr lang="en-US" smtClean="0"/>
              <a:t>5/4/2021</a:t>
            </a:fld>
            <a:endParaRPr lang="en-US"/>
          </a:p>
        </p:txBody>
      </p:sp>
      <p:sp>
        <p:nvSpPr>
          <p:cNvPr id="8" name="Footer Placeholder 7"/>
          <p:cNvSpPr>
            <a:spLocks noGrp="1"/>
          </p:cNvSpPr>
          <p:nvPr>
            <p:ph type="ftr" sz="quarter" idx="11"/>
          </p:nvPr>
        </p:nvSpPr>
        <p:spPr/>
        <p:txBody>
          <a:bodyPr/>
          <a:lstStyle/>
          <a:p>
            <a:r>
              <a:rPr lang="en-US" smtClean="0"/>
              <a:t>BTPS</a:t>
            </a:r>
            <a:endParaRPr lang="en-US"/>
          </a:p>
        </p:txBody>
      </p:sp>
      <p:sp>
        <p:nvSpPr>
          <p:cNvPr id="9" name="Slide Number Placeholder 8"/>
          <p:cNvSpPr>
            <a:spLocks noGrp="1"/>
          </p:cNvSpPr>
          <p:nvPr>
            <p:ph type="sldNum" sz="quarter" idx="12"/>
          </p:nvPr>
        </p:nvSpPr>
        <p:spPr/>
        <p:txBody>
          <a:bodyPr/>
          <a:lstStyle/>
          <a:p>
            <a:fld id="{599D1674-0B31-49ED-B5A6-766BDD0919E4}" type="slidenum">
              <a:rPr lang="en-US" smtClean="0"/>
              <a:t>‹#›</a:t>
            </a:fld>
            <a:endParaRPr lang="en-US"/>
          </a:p>
        </p:txBody>
      </p:sp>
    </p:spTree>
    <p:extLst>
      <p:ext uri="{BB962C8B-B14F-4D97-AF65-F5344CB8AC3E}">
        <p14:creationId xmlns:p14="http://schemas.microsoft.com/office/powerpoint/2010/main" val="1414729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08B0709-A722-441C-BBD2-68E1123697F9}" type="datetime1">
              <a:rPr lang="en-US" smtClean="0"/>
              <a:t>5/4/2021</a:t>
            </a:fld>
            <a:endParaRPr lang="en-US"/>
          </a:p>
        </p:txBody>
      </p:sp>
      <p:sp>
        <p:nvSpPr>
          <p:cNvPr id="5" name="Footer Placeholder 3"/>
          <p:cNvSpPr>
            <a:spLocks noGrp="1"/>
          </p:cNvSpPr>
          <p:nvPr>
            <p:ph type="ftr" sz="quarter" idx="11"/>
          </p:nvPr>
        </p:nvSpPr>
        <p:spPr/>
        <p:txBody>
          <a:bodyPr/>
          <a:lstStyle/>
          <a:p>
            <a:r>
              <a:rPr lang="en-US" smtClean="0"/>
              <a:t>BTPS</a:t>
            </a:r>
            <a:endParaRPr lang="en-US"/>
          </a:p>
        </p:txBody>
      </p:sp>
      <p:sp>
        <p:nvSpPr>
          <p:cNvPr id="6" name="Slide Number Placeholder 4"/>
          <p:cNvSpPr>
            <a:spLocks noGrp="1"/>
          </p:cNvSpPr>
          <p:nvPr>
            <p:ph type="sldNum" sz="quarter" idx="12"/>
          </p:nvPr>
        </p:nvSpPr>
        <p:spPr/>
        <p:txBody>
          <a:bodyPr/>
          <a:lstStyle/>
          <a:p>
            <a:fld id="{599D1674-0B31-49ED-B5A6-766BDD0919E4}" type="slidenum">
              <a:rPr lang="en-US" smtClean="0"/>
              <a:t>‹#›</a:t>
            </a:fld>
            <a:endParaRPr lang="en-US"/>
          </a:p>
        </p:txBody>
      </p:sp>
    </p:spTree>
    <p:extLst>
      <p:ext uri="{BB962C8B-B14F-4D97-AF65-F5344CB8AC3E}">
        <p14:creationId xmlns:p14="http://schemas.microsoft.com/office/powerpoint/2010/main" val="3231523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F2E681B-31E1-41A0-A50D-3A18B39A796D}" type="datetime1">
              <a:rPr lang="en-US" smtClean="0"/>
              <a:t>5/4/2021</a:t>
            </a:fld>
            <a:endParaRPr lang="en-US"/>
          </a:p>
        </p:txBody>
      </p:sp>
      <p:sp>
        <p:nvSpPr>
          <p:cNvPr id="5" name="Footer Placeholder 2"/>
          <p:cNvSpPr>
            <a:spLocks noGrp="1"/>
          </p:cNvSpPr>
          <p:nvPr>
            <p:ph type="ftr" sz="quarter" idx="11"/>
          </p:nvPr>
        </p:nvSpPr>
        <p:spPr/>
        <p:txBody>
          <a:bodyPr/>
          <a:lstStyle/>
          <a:p>
            <a:r>
              <a:rPr lang="en-US" smtClean="0"/>
              <a:t>BTPS</a:t>
            </a:r>
            <a:endParaRPr lang="en-US"/>
          </a:p>
        </p:txBody>
      </p:sp>
      <p:sp>
        <p:nvSpPr>
          <p:cNvPr id="6" name="Slide Number Placeholder 3"/>
          <p:cNvSpPr>
            <a:spLocks noGrp="1"/>
          </p:cNvSpPr>
          <p:nvPr>
            <p:ph type="sldNum" sz="quarter" idx="12"/>
          </p:nvPr>
        </p:nvSpPr>
        <p:spPr/>
        <p:txBody>
          <a:bodyPr/>
          <a:lstStyle/>
          <a:p>
            <a:fld id="{599D1674-0B31-49ED-B5A6-766BDD0919E4}" type="slidenum">
              <a:rPr lang="en-US" smtClean="0"/>
              <a:t>‹#›</a:t>
            </a:fld>
            <a:endParaRPr lang="en-US"/>
          </a:p>
        </p:txBody>
      </p:sp>
    </p:spTree>
    <p:extLst>
      <p:ext uri="{BB962C8B-B14F-4D97-AF65-F5344CB8AC3E}">
        <p14:creationId xmlns:p14="http://schemas.microsoft.com/office/powerpoint/2010/main" val="3383168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65FBA72-BFEE-4D1D-80C1-C00A4A8E92B6}" type="datetime1">
              <a:rPr lang="en-US" smtClean="0"/>
              <a:t>5/4/2021</a:t>
            </a:fld>
            <a:endParaRPr lang="en-US"/>
          </a:p>
        </p:txBody>
      </p:sp>
      <p:sp>
        <p:nvSpPr>
          <p:cNvPr id="5" name="Footer Placeholder 5"/>
          <p:cNvSpPr>
            <a:spLocks noGrp="1"/>
          </p:cNvSpPr>
          <p:nvPr>
            <p:ph type="ftr" sz="quarter" idx="11"/>
          </p:nvPr>
        </p:nvSpPr>
        <p:spPr/>
        <p:txBody>
          <a:bodyPr/>
          <a:lstStyle/>
          <a:p>
            <a:r>
              <a:rPr lang="en-US" smtClean="0"/>
              <a:t>BTPS</a:t>
            </a:r>
            <a:endParaRPr lang="en-US"/>
          </a:p>
        </p:txBody>
      </p:sp>
      <p:sp>
        <p:nvSpPr>
          <p:cNvPr id="6" name="Slide Number Placeholder 6"/>
          <p:cNvSpPr>
            <a:spLocks noGrp="1"/>
          </p:cNvSpPr>
          <p:nvPr>
            <p:ph type="sldNum" sz="quarter" idx="12"/>
          </p:nvPr>
        </p:nvSpPr>
        <p:spPr/>
        <p:txBody>
          <a:bodyPr/>
          <a:lstStyle/>
          <a:p>
            <a:fld id="{599D1674-0B31-49ED-B5A6-766BDD0919E4}" type="slidenum">
              <a:rPr lang="en-US" smtClean="0"/>
              <a:t>‹#›</a:t>
            </a:fld>
            <a:endParaRPr lang="en-US"/>
          </a:p>
        </p:txBody>
      </p:sp>
    </p:spTree>
    <p:extLst>
      <p:ext uri="{BB962C8B-B14F-4D97-AF65-F5344CB8AC3E}">
        <p14:creationId xmlns:p14="http://schemas.microsoft.com/office/powerpoint/2010/main" val="43634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472768E-98C7-45D4-A8FC-9D041D9C1D98}" type="datetime1">
              <a:rPr lang="en-US" smtClean="0"/>
              <a:t>5/4/2021</a:t>
            </a:fld>
            <a:endParaRPr lang="en-US"/>
          </a:p>
        </p:txBody>
      </p:sp>
      <p:sp>
        <p:nvSpPr>
          <p:cNvPr id="6" name="Footer Placeholder 5"/>
          <p:cNvSpPr>
            <a:spLocks noGrp="1"/>
          </p:cNvSpPr>
          <p:nvPr>
            <p:ph type="ftr" sz="quarter" idx="11"/>
          </p:nvPr>
        </p:nvSpPr>
        <p:spPr/>
        <p:txBody>
          <a:bodyPr/>
          <a:lstStyle/>
          <a:p>
            <a:r>
              <a:rPr lang="en-US" smtClean="0"/>
              <a:t>BTPS</a:t>
            </a:r>
            <a:endParaRPr lang="en-US"/>
          </a:p>
        </p:txBody>
      </p:sp>
      <p:sp>
        <p:nvSpPr>
          <p:cNvPr id="7" name="Slide Number Placeholder 6"/>
          <p:cNvSpPr>
            <a:spLocks noGrp="1"/>
          </p:cNvSpPr>
          <p:nvPr>
            <p:ph type="sldNum" sz="quarter" idx="12"/>
          </p:nvPr>
        </p:nvSpPr>
        <p:spPr/>
        <p:txBody>
          <a:bodyPr/>
          <a:lstStyle/>
          <a:p>
            <a:fld id="{599D1674-0B31-49ED-B5A6-766BDD0919E4}" type="slidenum">
              <a:rPr lang="en-US" smtClean="0"/>
              <a:t>‹#›</a:t>
            </a:fld>
            <a:endParaRPr lang="en-US"/>
          </a:p>
        </p:txBody>
      </p:sp>
    </p:spTree>
    <p:extLst>
      <p:ext uri="{BB962C8B-B14F-4D97-AF65-F5344CB8AC3E}">
        <p14:creationId xmlns:p14="http://schemas.microsoft.com/office/powerpoint/2010/main" val="146464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2606CF0-453F-40AF-B47F-DD0FCE5386FE}" type="datetime1">
              <a:rPr lang="en-US" smtClean="0"/>
              <a:t>5/4/2021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BTPS</a:t>
            </a:r>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99D1674-0B31-49ED-B5A6-766BDD0919E4}" type="slidenum">
              <a:rPr lang="en-US" smtClean="0"/>
              <a:t>‹#›</a:t>
            </a:fld>
            <a:endParaRPr lang="en-US"/>
          </a:p>
        </p:txBody>
      </p:sp>
    </p:spTree>
    <p:extLst>
      <p:ext uri="{BB962C8B-B14F-4D97-AF65-F5344CB8AC3E}">
        <p14:creationId xmlns:p14="http://schemas.microsoft.com/office/powerpoint/2010/main" val="24084707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33494" y="0"/>
            <a:ext cx="9404723" cy="1400530"/>
          </a:xfrm>
        </p:spPr>
        <p:txBody>
          <a:bodyPr/>
          <a:lstStyle/>
          <a:p>
            <a:r>
              <a:rPr lang="en-US" dirty="0" smtClean="0"/>
              <a:t>BASIC  INDEX</a:t>
            </a:r>
            <a:endParaRPr lang="en-US" dirty="0"/>
          </a:p>
        </p:txBody>
      </p:sp>
      <p:sp>
        <p:nvSpPr>
          <p:cNvPr id="5" name="Content Placeholder 4"/>
          <p:cNvSpPr>
            <a:spLocks noGrp="1"/>
          </p:cNvSpPr>
          <p:nvPr>
            <p:ph idx="1"/>
          </p:nvPr>
        </p:nvSpPr>
        <p:spPr>
          <a:xfrm>
            <a:off x="175848" y="1125456"/>
            <a:ext cx="11593786" cy="5614979"/>
          </a:xfrm>
        </p:spPr>
        <p:txBody>
          <a:bodyPr>
            <a:normAutofit fontScale="70000" lnSpcReduction="20000"/>
          </a:bodyPr>
          <a:lstStyle/>
          <a:p>
            <a:r>
              <a:rPr lang="en-US" dirty="0" smtClean="0"/>
              <a:t>Language Fundamentals</a:t>
            </a:r>
          </a:p>
          <a:p>
            <a:r>
              <a:rPr lang="en-US" dirty="0" smtClean="0"/>
              <a:t>Identifiers</a:t>
            </a:r>
          </a:p>
          <a:p>
            <a:r>
              <a:rPr lang="en-US" dirty="0" smtClean="0"/>
              <a:t>Data Types</a:t>
            </a:r>
          </a:p>
          <a:p>
            <a:r>
              <a:rPr lang="en-US" dirty="0" smtClean="0"/>
              <a:t>Operators</a:t>
            </a:r>
          </a:p>
          <a:p>
            <a:r>
              <a:rPr lang="en-US" dirty="0" smtClean="0"/>
              <a:t>Input and Output Statements</a:t>
            </a:r>
          </a:p>
          <a:p>
            <a:r>
              <a:rPr lang="en-US" dirty="0" smtClean="0"/>
              <a:t>Flow Control</a:t>
            </a:r>
          </a:p>
          <a:p>
            <a:r>
              <a:rPr lang="en-US" dirty="0" smtClean="0"/>
              <a:t>Strings</a:t>
            </a:r>
          </a:p>
          <a:p>
            <a:r>
              <a:rPr lang="en-US" dirty="0" smtClean="0"/>
              <a:t>List Data Structure</a:t>
            </a:r>
          </a:p>
          <a:p>
            <a:r>
              <a:rPr lang="en-US" dirty="0" smtClean="0"/>
              <a:t>Tuple Data Structure</a:t>
            </a:r>
          </a:p>
          <a:p>
            <a:r>
              <a:rPr lang="en-US" dirty="0" smtClean="0"/>
              <a:t>Set Data Structure</a:t>
            </a:r>
          </a:p>
          <a:p>
            <a:r>
              <a:rPr lang="en-US" dirty="0" smtClean="0"/>
              <a:t>Dictionary Data Structure</a:t>
            </a:r>
          </a:p>
          <a:p>
            <a:r>
              <a:rPr lang="en-US" dirty="0" smtClean="0"/>
              <a:t>Functions</a:t>
            </a:r>
          </a:p>
          <a:p>
            <a:r>
              <a:rPr lang="en-US" dirty="0" smtClean="0"/>
              <a:t>Modules</a:t>
            </a:r>
          </a:p>
          <a:p>
            <a:r>
              <a:rPr lang="en-US" dirty="0" smtClean="0"/>
              <a:t>Packages</a:t>
            </a:r>
          </a:p>
          <a:p>
            <a:r>
              <a:rPr lang="en-US" dirty="0" smtClean="0"/>
              <a:t>Exception Handling</a:t>
            </a:r>
          </a:p>
          <a:p>
            <a:r>
              <a:rPr lang="en-US" dirty="0" smtClean="0"/>
              <a:t>Logging</a:t>
            </a:r>
          </a:p>
          <a:p>
            <a:r>
              <a:rPr lang="en-US" dirty="0" smtClean="0"/>
              <a:t>Pickling</a:t>
            </a:r>
          </a:p>
          <a:p>
            <a:r>
              <a:rPr lang="en-US" dirty="0" smtClean="0"/>
              <a:t>File Handling</a:t>
            </a:r>
          </a:p>
        </p:txBody>
      </p:sp>
    </p:spTree>
    <p:extLst>
      <p:ext uri="{BB962C8B-B14F-4D97-AF65-F5344CB8AC3E}">
        <p14:creationId xmlns:p14="http://schemas.microsoft.com/office/powerpoint/2010/main" val="2092505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46113" y="335151"/>
            <a:ext cx="9404723" cy="736002"/>
          </a:xfrm>
        </p:spPr>
        <p:txBody>
          <a:bodyPr/>
          <a:lstStyle/>
          <a:p>
            <a:r>
              <a:rPr lang="en-US" dirty="0" smtClean="0">
                <a:latin typeface="Times New Roman" panose="02020603050405020304" pitchFamily="18" charset="0"/>
                <a:cs typeface="Times New Roman" panose="02020603050405020304" pitchFamily="18" charset="0"/>
              </a:rPr>
              <a:t>Simple and Easy to Learn</a:t>
            </a:r>
            <a:endParaRPr lang="en-US" dirty="0">
              <a:latin typeface="Times New Roman" panose="02020603050405020304" pitchFamily="18" charset="0"/>
              <a:cs typeface="Times New Roman" panose="02020603050405020304" pitchFamily="18"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31339040"/>
              </p:ext>
            </p:extLst>
          </p:nvPr>
        </p:nvGraphicFramePr>
        <p:xfrm>
          <a:off x="646113" y="1449978"/>
          <a:ext cx="10796950" cy="5182488"/>
        </p:xfrm>
        <a:graphic>
          <a:graphicData uri="http://schemas.openxmlformats.org/drawingml/2006/table">
            <a:tbl>
              <a:tblPr firstRow="1" bandRow="1">
                <a:tableStyleId>{5C22544A-7EE6-4342-B048-85BDC9FD1C3A}</a:tableStyleId>
              </a:tblPr>
              <a:tblGrid>
                <a:gridCol w="5467304">
                  <a:extLst>
                    <a:ext uri="{9D8B030D-6E8A-4147-A177-3AD203B41FA5}">
                      <a16:colId xmlns:a16="http://schemas.microsoft.com/office/drawing/2014/main" val="645354507"/>
                    </a:ext>
                  </a:extLst>
                </a:gridCol>
                <a:gridCol w="5329646">
                  <a:extLst>
                    <a:ext uri="{9D8B030D-6E8A-4147-A177-3AD203B41FA5}">
                      <a16:colId xmlns:a16="http://schemas.microsoft.com/office/drawing/2014/main" val="1506799347"/>
                    </a:ext>
                  </a:extLst>
                </a:gridCol>
              </a:tblGrid>
              <a:tr h="691622">
                <a:tc>
                  <a:txBody>
                    <a:bodyPr/>
                    <a:lstStyle/>
                    <a:p>
                      <a:r>
                        <a:rPr lang="en-US" dirty="0" smtClean="0">
                          <a:latin typeface="Times New Roman" panose="02020603050405020304" pitchFamily="18" charset="0"/>
                          <a:cs typeface="Times New Roman" panose="02020603050405020304" pitchFamily="18" charset="0"/>
                        </a:rPr>
                        <a:t>Java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Python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69084230"/>
                  </a:ext>
                </a:extLst>
              </a:tr>
              <a:tr h="894686">
                <a:tc>
                  <a:txBody>
                    <a:bodyPr/>
                    <a:lstStyle/>
                    <a:p>
                      <a:r>
                        <a:rPr lang="en-US" dirty="0" smtClean="0">
                          <a:latin typeface="Times New Roman" panose="02020603050405020304" pitchFamily="18" charset="0"/>
                          <a:cs typeface="Times New Roman" panose="02020603050405020304" pitchFamily="18" charset="0"/>
                        </a:rPr>
                        <a:t>Reserved Words </a:t>
                      </a:r>
                      <a:r>
                        <a:rPr lang="en-US" baseline="0" dirty="0" smtClean="0">
                          <a:latin typeface="Times New Roman" panose="02020603050405020304" pitchFamily="18" charset="0"/>
                          <a:cs typeface="Times New Roman" panose="02020603050405020304" pitchFamily="18" charset="0"/>
                        </a:rPr>
                        <a:t> = 53</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Reserved Words </a:t>
                      </a:r>
                      <a:r>
                        <a:rPr lang="en-US" baseline="0" dirty="0" smtClean="0">
                          <a:latin typeface="Times New Roman" panose="02020603050405020304" pitchFamily="18" charset="0"/>
                          <a:cs typeface="Times New Roman" panose="02020603050405020304" pitchFamily="18" charset="0"/>
                        </a:rPr>
                        <a:t> = 36</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1309220"/>
                  </a:ext>
                </a:extLst>
              </a:tr>
              <a:tr h="690096">
                <a:tc>
                  <a:txBody>
                    <a:bodyPr/>
                    <a:lstStyle/>
                    <a:p>
                      <a:r>
                        <a:rPr lang="en-US" dirty="0" smtClean="0">
                          <a:latin typeface="Times New Roman" panose="02020603050405020304" pitchFamily="18" charset="0"/>
                          <a:cs typeface="Times New Roman" panose="02020603050405020304" pitchFamily="18" charset="0"/>
                        </a:rPr>
                        <a:t>X = (10&gt;20)?</a:t>
                      </a:r>
                      <a:r>
                        <a:rPr lang="en-US" baseline="0" dirty="0" smtClean="0">
                          <a:latin typeface="Times New Roman" panose="02020603050405020304" pitchFamily="18" charset="0"/>
                          <a:cs typeface="Times New Roman" panose="02020603050405020304" pitchFamily="18" charset="0"/>
                        </a:rPr>
                        <a:t> 30:40 </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X = print(30) if 10&gt;20 else print(40)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4466876"/>
                  </a:ext>
                </a:extLst>
              </a:tr>
              <a:tr h="1080750">
                <a:tc>
                  <a:txBody>
                    <a:bodyPr/>
                    <a:lstStyle/>
                    <a:p>
                      <a:r>
                        <a:rPr lang="en-US" dirty="0" smtClean="0">
                          <a:latin typeface="Times New Roman" panose="02020603050405020304" pitchFamily="18" charset="0"/>
                          <a:cs typeface="Times New Roman" panose="02020603050405020304" pitchFamily="18" charset="0"/>
                        </a:rPr>
                        <a:t>Buffer Reader</a:t>
                      </a:r>
                    </a:p>
                    <a:p>
                      <a:r>
                        <a:rPr lang="en-US" dirty="0" smtClean="0">
                          <a:latin typeface="Times New Roman" panose="02020603050405020304" pitchFamily="18" charset="0"/>
                          <a:cs typeface="Times New Roman" panose="02020603050405020304" pitchFamily="18" charset="0"/>
                        </a:rPr>
                        <a:t>File</a:t>
                      </a:r>
                      <a:r>
                        <a:rPr lang="en-US" baseline="0" dirty="0" smtClean="0">
                          <a:latin typeface="Times New Roman" panose="02020603050405020304" pitchFamily="18" charset="0"/>
                          <a:cs typeface="Times New Roman" panose="02020603050405020304" pitchFamily="18" charset="0"/>
                        </a:rPr>
                        <a:t> Reader</a:t>
                      </a:r>
                    </a:p>
                    <a:p>
                      <a:r>
                        <a:rPr lang="en-US" baseline="0" dirty="0" smtClean="0">
                          <a:latin typeface="Times New Roman" panose="02020603050405020304" pitchFamily="18" charset="0"/>
                          <a:cs typeface="Times New Roman" panose="02020603050405020304" pitchFamily="18" charset="0"/>
                        </a:rPr>
                        <a:t>Line by Line Reading </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print(open(‘abc.txt’).read())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4515209"/>
                  </a:ext>
                </a:extLst>
              </a:tr>
              <a:tr h="1825334">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algn="ctr"/>
                      <a:r>
                        <a:rPr lang="en-US" b="1" dirty="0" smtClean="0">
                          <a:latin typeface="Times New Roman" panose="02020603050405020304" pitchFamily="18" charset="0"/>
                          <a:cs typeface="Times New Roman" panose="02020603050405020304" pitchFamily="18" charset="0"/>
                        </a:rPr>
                        <a:t>Concise</a:t>
                      </a:r>
                      <a:r>
                        <a:rPr lang="en-US" b="1" baseline="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Code</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63205731"/>
                  </a:ext>
                </a:extLst>
              </a:tr>
            </a:tbl>
          </a:graphicData>
        </a:graphic>
      </p:graphicFrame>
    </p:spTree>
    <p:extLst>
      <p:ext uri="{BB962C8B-B14F-4D97-AF65-F5344CB8AC3E}">
        <p14:creationId xmlns:p14="http://schemas.microsoft.com/office/powerpoint/2010/main" val="351033022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Python functions</a:t>
            </a:r>
            <a:endParaRPr lang="en-US" dirty="0"/>
          </a:p>
        </p:txBody>
      </p:sp>
      <p:sp>
        <p:nvSpPr>
          <p:cNvPr id="3" name="Content Placeholder 2"/>
          <p:cNvSpPr>
            <a:spLocks noGrp="1"/>
          </p:cNvSpPr>
          <p:nvPr>
            <p:ph idx="1"/>
          </p:nvPr>
        </p:nvSpPr>
        <p:spPr>
          <a:xfrm>
            <a:off x="136478" y="865563"/>
            <a:ext cx="11941791" cy="5890079"/>
          </a:xfrm>
        </p:spPr>
        <p:txBody>
          <a:bodyPr/>
          <a:lstStyle/>
          <a:p>
            <a:r>
              <a:rPr lang="en-US" dirty="0" err="1" smtClean="0"/>
              <a:t>def</a:t>
            </a:r>
            <a:r>
              <a:rPr lang="en-US" dirty="0" smtClean="0"/>
              <a:t> </a:t>
            </a:r>
            <a:r>
              <a:rPr lang="en-US" dirty="0" err="1" smtClean="0"/>
              <a:t>abc</a:t>
            </a:r>
            <a:r>
              <a:rPr lang="en-US" dirty="0" smtClean="0"/>
              <a:t>()               //use </a:t>
            </a:r>
            <a:r>
              <a:rPr lang="en-US" dirty="0" err="1" smtClean="0"/>
              <a:t>def</a:t>
            </a:r>
            <a:r>
              <a:rPr lang="en-US" dirty="0" smtClean="0"/>
              <a:t> keyword to define a function</a:t>
            </a:r>
          </a:p>
          <a:p>
            <a:endParaRPr lang="en-US" dirty="0"/>
          </a:p>
          <a:p>
            <a:r>
              <a:rPr lang="en-US" dirty="0" smtClean="0"/>
              <a:t>there are multiple types of arguments functions</a:t>
            </a:r>
          </a:p>
          <a:p>
            <a:r>
              <a:rPr lang="en-US" dirty="0" smtClean="0"/>
              <a:t>1. Positional </a:t>
            </a:r>
          </a:p>
          <a:p>
            <a:r>
              <a:rPr lang="en-US" dirty="0" smtClean="0"/>
              <a:t>2. Keyword</a:t>
            </a:r>
          </a:p>
          <a:p>
            <a:r>
              <a:rPr lang="en-US" dirty="0" smtClean="0"/>
              <a:t>3. Default</a:t>
            </a:r>
          </a:p>
          <a:p>
            <a:r>
              <a:rPr lang="en-US" dirty="0" smtClean="0"/>
              <a:t>4. </a:t>
            </a:r>
            <a:r>
              <a:rPr lang="en-US" dirty="0" err="1" smtClean="0"/>
              <a:t>Var</a:t>
            </a:r>
            <a:r>
              <a:rPr lang="en-US" dirty="0" smtClean="0"/>
              <a:t>- </a:t>
            </a:r>
            <a:r>
              <a:rPr lang="en-US" dirty="0" err="1" smtClean="0"/>
              <a:t>arg</a:t>
            </a:r>
            <a:r>
              <a:rPr lang="en-US" dirty="0" smtClean="0"/>
              <a:t> (variable length arguments)</a:t>
            </a:r>
            <a:endParaRPr lang="en-US" dirty="0"/>
          </a:p>
        </p:txBody>
      </p:sp>
    </p:spTree>
    <p:extLst>
      <p:ext uri="{BB962C8B-B14F-4D97-AF65-F5344CB8AC3E}">
        <p14:creationId xmlns:p14="http://schemas.microsoft.com/office/powerpoint/2010/main" val="20515738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36478"/>
            <a:ext cx="9887061" cy="968991"/>
          </a:xfrm>
        </p:spPr>
        <p:txBody>
          <a:bodyPr/>
          <a:lstStyle/>
          <a:p>
            <a:r>
              <a:rPr lang="en-US" dirty="0" smtClean="0"/>
              <a:t>Positional Arguments</a:t>
            </a:r>
            <a:endParaRPr lang="en-US" dirty="0"/>
          </a:p>
        </p:txBody>
      </p:sp>
      <p:sp>
        <p:nvSpPr>
          <p:cNvPr id="3" name="Content Placeholder 2"/>
          <p:cNvSpPr>
            <a:spLocks noGrp="1"/>
          </p:cNvSpPr>
          <p:nvPr>
            <p:ph idx="1"/>
          </p:nvPr>
        </p:nvSpPr>
        <p:spPr>
          <a:xfrm>
            <a:off x="163773" y="920154"/>
            <a:ext cx="11805314" cy="5685362"/>
          </a:xfrm>
        </p:spPr>
        <p:txBody>
          <a:bodyPr/>
          <a:lstStyle/>
          <a:p>
            <a:pPr marL="0" indent="0">
              <a:buNone/>
            </a:pPr>
            <a:r>
              <a:rPr lang="en-US" dirty="0" err="1"/>
              <a:t>def</a:t>
            </a:r>
            <a:r>
              <a:rPr lang="en-US" dirty="0"/>
              <a:t> </a:t>
            </a:r>
            <a:r>
              <a:rPr lang="en-US" dirty="0" err="1"/>
              <a:t>calc</a:t>
            </a:r>
            <a:r>
              <a:rPr lang="en-US" dirty="0"/>
              <a:t>(</a:t>
            </a:r>
            <a:r>
              <a:rPr lang="en-US" dirty="0" err="1"/>
              <a:t>a,b</a:t>
            </a:r>
            <a:r>
              <a:rPr lang="en-US" dirty="0"/>
              <a:t>):</a:t>
            </a:r>
          </a:p>
          <a:p>
            <a:pPr marL="0" indent="0">
              <a:buNone/>
            </a:pPr>
            <a:r>
              <a:rPr lang="en-US" dirty="0"/>
              <a:t>sum = </a:t>
            </a:r>
            <a:r>
              <a:rPr lang="en-US" dirty="0" err="1"/>
              <a:t>a+b</a:t>
            </a:r>
            <a:endParaRPr lang="en-US" dirty="0"/>
          </a:p>
          <a:p>
            <a:pPr marL="0" indent="0">
              <a:buNone/>
            </a:pPr>
            <a:r>
              <a:rPr lang="en-US" dirty="0"/>
              <a:t>sub = a-b</a:t>
            </a:r>
          </a:p>
          <a:p>
            <a:pPr marL="0" indent="0">
              <a:buNone/>
            </a:pPr>
            <a:r>
              <a:rPr lang="en-US" dirty="0" err="1"/>
              <a:t>mul</a:t>
            </a:r>
            <a:r>
              <a:rPr lang="en-US" dirty="0"/>
              <a:t> = a*b</a:t>
            </a:r>
          </a:p>
          <a:p>
            <a:pPr marL="0" indent="0">
              <a:buNone/>
            </a:pPr>
            <a:r>
              <a:rPr lang="en-US" dirty="0"/>
              <a:t>div = a/b</a:t>
            </a:r>
          </a:p>
          <a:p>
            <a:pPr marL="0" indent="0">
              <a:buNone/>
            </a:pPr>
            <a:r>
              <a:rPr lang="en-US" dirty="0"/>
              <a:t>return </a:t>
            </a:r>
            <a:r>
              <a:rPr lang="en-US" dirty="0" err="1"/>
              <a:t>sum,sub,mul,div</a:t>
            </a:r>
            <a:endParaRPr lang="en-US" dirty="0"/>
          </a:p>
          <a:p>
            <a:pPr marL="0" indent="0">
              <a:buNone/>
            </a:pPr>
            <a:r>
              <a:rPr lang="en-US" dirty="0"/>
              <a:t>t = </a:t>
            </a:r>
            <a:r>
              <a:rPr lang="en-US" dirty="0" err="1"/>
              <a:t>calc</a:t>
            </a:r>
            <a:r>
              <a:rPr lang="en-US" dirty="0"/>
              <a:t>(100,50)</a:t>
            </a:r>
          </a:p>
          <a:p>
            <a:pPr marL="0" indent="0">
              <a:buNone/>
            </a:pPr>
            <a:r>
              <a:rPr lang="en-US" dirty="0"/>
              <a:t>for x in t :</a:t>
            </a:r>
          </a:p>
          <a:p>
            <a:pPr marL="0" indent="0">
              <a:buNone/>
            </a:pPr>
            <a:r>
              <a:rPr lang="en-US" dirty="0"/>
              <a:t>	print(x</a:t>
            </a:r>
            <a:r>
              <a:rPr lang="en-US" dirty="0" smtClean="0"/>
              <a:t>)									// Order is important </a:t>
            </a:r>
          </a:p>
          <a:p>
            <a:pPr marL="0" indent="0">
              <a:buNone/>
            </a:pPr>
            <a:r>
              <a:rPr lang="en-US" dirty="0"/>
              <a:t>	</a:t>
            </a:r>
            <a:r>
              <a:rPr lang="en-US" dirty="0" smtClean="0"/>
              <a:t>										// No. of arguments is also important</a:t>
            </a:r>
            <a:endParaRPr lang="en-US" dirty="0"/>
          </a:p>
          <a:p>
            <a:pPr marL="0" indent="0">
              <a:buNone/>
            </a:pPr>
            <a:endParaRPr lang="en-US" dirty="0"/>
          </a:p>
        </p:txBody>
      </p:sp>
    </p:spTree>
    <p:extLst>
      <p:ext uri="{BB962C8B-B14F-4D97-AF65-F5344CB8AC3E}">
        <p14:creationId xmlns:p14="http://schemas.microsoft.com/office/powerpoint/2010/main" val="3993333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Keyword Arguments</a:t>
            </a:r>
            <a:endParaRPr lang="en-US" dirty="0"/>
          </a:p>
        </p:txBody>
      </p:sp>
      <p:sp>
        <p:nvSpPr>
          <p:cNvPr id="3" name="Content Placeholder 2"/>
          <p:cNvSpPr>
            <a:spLocks noGrp="1"/>
          </p:cNvSpPr>
          <p:nvPr>
            <p:ph idx="1"/>
          </p:nvPr>
        </p:nvSpPr>
        <p:spPr>
          <a:xfrm>
            <a:off x="120674" y="961097"/>
            <a:ext cx="11903004" cy="5753602"/>
          </a:xfrm>
        </p:spPr>
        <p:txBody>
          <a:bodyPr/>
          <a:lstStyle/>
          <a:p>
            <a:pPr marL="0" indent="0">
              <a:buNone/>
            </a:pPr>
            <a:r>
              <a:rPr lang="en-US" dirty="0" err="1" smtClean="0"/>
              <a:t>def</a:t>
            </a:r>
            <a:r>
              <a:rPr lang="en-US" dirty="0" smtClean="0"/>
              <a:t> </a:t>
            </a:r>
            <a:r>
              <a:rPr lang="en-US" dirty="0" err="1" smtClean="0"/>
              <a:t>calc</a:t>
            </a:r>
            <a:r>
              <a:rPr lang="en-US" dirty="0" smtClean="0"/>
              <a:t>(</a:t>
            </a:r>
            <a:r>
              <a:rPr lang="en-US" dirty="0" err="1" smtClean="0"/>
              <a:t>a,b</a:t>
            </a:r>
            <a:r>
              <a:rPr lang="en-US" dirty="0" smtClean="0"/>
              <a:t>):</a:t>
            </a:r>
          </a:p>
          <a:p>
            <a:pPr marL="0" indent="0">
              <a:buNone/>
            </a:pPr>
            <a:endParaRPr lang="en-US" dirty="0" smtClean="0"/>
          </a:p>
          <a:p>
            <a:pPr marL="0" indent="0">
              <a:buNone/>
            </a:pPr>
            <a:r>
              <a:rPr lang="en-US" dirty="0" err="1" smtClean="0"/>
              <a:t>calc</a:t>
            </a:r>
            <a:r>
              <a:rPr lang="en-US" dirty="0" smtClean="0"/>
              <a:t>(a=100,b=50)               //order is not important</a:t>
            </a:r>
          </a:p>
          <a:p>
            <a:pPr marL="0" indent="0">
              <a:buNone/>
            </a:pPr>
            <a:r>
              <a:rPr lang="en-US" dirty="0" err="1" smtClean="0"/>
              <a:t>calc</a:t>
            </a:r>
            <a:r>
              <a:rPr lang="en-US" dirty="0" smtClean="0"/>
              <a:t>(b=50,a=100)			//No of arguments is important</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err="1" smtClean="0"/>
              <a:t>calc</a:t>
            </a:r>
            <a:r>
              <a:rPr lang="en-US" dirty="0" smtClean="0"/>
              <a:t>(100,b=50)                                      	//valid</a:t>
            </a:r>
          </a:p>
          <a:p>
            <a:pPr marL="0" indent="0">
              <a:buNone/>
            </a:pPr>
            <a:r>
              <a:rPr lang="en-US" dirty="0" err="1" smtClean="0"/>
              <a:t>calc</a:t>
            </a:r>
            <a:r>
              <a:rPr lang="en-US" dirty="0" smtClean="0"/>
              <a:t>(b=50,100)						//After keyword </a:t>
            </a:r>
            <a:r>
              <a:rPr lang="en-US" dirty="0" err="1" smtClean="0"/>
              <a:t>arg</a:t>
            </a:r>
            <a:r>
              <a:rPr lang="en-US" dirty="0" smtClean="0"/>
              <a:t> you shouldn’t take keyword </a:t>
            </a:r>
            <a:r>
              <a:rPr lang="en-US" dirty="0" err="1" smtClean="0"/>
              <a:t>arg</a:t>
            </a:r>
            <a:endParaRPr lang="en-US" dirty="0" smtClean="0"/>
          </a:p>
          <a:p>
            <a:pPr marL="0" indent="0">
              <a:buNone/>
            </a:pPr>
            <a:r>
              <a:rPr lang="en-US" dirty="0" err="1" smtClean="0"/>
              <a:t>calc</a:t>
            </a:r>
            <a:r>
              <a:rPr lang="en-US" dirty="0" smtClean="0"/>
              <a:t>(50,a=100)						//invalid</a:t>
            </a:r>
            <a:endParaRPr lang="en-US" dirty="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3851991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Default Arguments</a:t>
            </a:r>
            <a:endParaRPr lang="en-US" dirty="0"/>
          </a:p>
        </p:txBody>
      </p:sp>
      <p:sp>
        <p:nvSpPr>
          <p:cNvPr id="3" name="Content Placeholder 2"/>
          <p:cNvSpPr>
            <a:spLocks noGrp="1"/>
          </p:cNvSpPr>
          <p:nvPr>
            <p:ph idx="1"/>
          </p:nvPr>
        </p:nvSpPr>
        <p:spPr>
          <a:xfrm>
            <a:off x="229090" y="1138518"/>
            <a:ext cx="11589871" cy="5357816"/>
          </a:xfrm>
        </p:spPr>
        <p:txBody>
          <a:bodyPr/>
          <a:lstStyle/>
          <a:p>
            <a:pPr marL="0" indent="0">
              <a:buNone/>
            </a:pPr>
            <a:r>
              <a:rPr lang="en-US" dirty="0" err="1" smtClean="0"/>
              <a:t>def</a:t>
            </a:r>
            <a:r>
              <a:rPr lang="en-US" dirty="0" smtClean="0"/>
              <a:t> wish(</a:t>
            </a:r>
            <a:r>
              <a:rPr lang="en-US" dirty="0" err="1" smtClean="0"/>
              <a:t>msg,name</a:t>
            </a:r>
            <a:r>
              <a:rPr lang="en-US" dirty="0" smtClean="0"/>
              <a:t>=“HELLO”):</a:t>
            </a:r>
          </a:p>
          <a:p>
            <a:pPr marL="0" indent="0">
              <a:buNone/>
            </a:pPr>
            <a:r>
              <a:rPr lang="en-US" dirty="0"/>
              <a:t>	</a:t>
            </a:r>
            <a:r>
              <a:rPr lang="en-US" dirty="0" smtClean="0"/>
              <a:t>pass</a:t>
            </a:r>
          </a:p>
          <a:p>
            <a:pPr marL="0" indent="0">
              <a:buNone/>
            </a:pPr>
            <a:r>
              <a:rPr lang="en-US" dirty="0" err="1"/>
              <a:t>def</a:t>
            </a:r>
            <a:r>
              <a:rPr lang="en-US" dirty="0"/>
              <a:t> </a:t>
            </a:r>
            <a:r>
              <a:rPr lang="en-US" dirty="0" smtClean="0"/>
              <a:t>wish(</a:t>
            </a:r>
            <a:r>
              <a:rPr lang="en-US" dirty="0" err="1" smtClean="0"/>
              <a:t>msg</a:t>
            </a:r>
            <a:r>
              <a:rPr lang="en-US" dirty="0" smtClean="0"/>
              <a:t>=“</a:t>
            </a:r>
            <a:r>
              <a:rPr lang="en-US" dirty="0" err="1" smtClean="0"/>
              <a:t>Hello”,</a:t>
            </a:r>
            <a:r>
              <a:rPr lang="en-US" dirty="0" err="1"/>
              <a:t>name</a:t>
            </a:r>
            <a:r>
              <a:rPr lang="en-US" dirty="0" smtClean="0"/>
              <a:t>=“</a:t>
            </a:r>
            <a:r>
              <a:rPr lang="en-US" dirty="0" err="1" smtClean="0"/>
              <a:t>abc</a:t>
            </a:r>
            <a:r>
              <a:rPr lang="en-US" dirty="0" smtClean="0"/>
              <a:t>”):</a:t>
            </a:r>
            <a:endParaRPr lang="en-US" dirty="0"/>
          </a:p>
          <a:p>
            <a:pPr marL="0" indent="0">
              <a:buNone/>
            </a:pPr>
            <a:r>
              <a:rPr lang="en-US" dirty="0"/>
              <a:t>	pass</a:t>
            </a:r>
          </a:p>
          <a:p>
            <a:pPr marL="0" indent="0">
              <a:buNone/>
            </a:pPr>
            <a:endParaRPr lang="en-US" dirty="0"/>
          </a:p>
        </p:txBody>
      </p:sp>
    </p:spTree>
    <p:extLst>
      <p:ext uri="{BB962C8B-B14F-4D97-AF65-F5344CB8AC3E}">
        <p14:creationId xmlns:p14="http://schemas.microsoft.com/office/powerpoint/2010/main" val="259194511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err="1" smtClean="0"/>
              <a:t>Var</a:t>
            </a:r>
            <a:r>
              <a:rPr lang="en-US" dirty="0" smtClean="0"/>
              <a:t> length Arguments</a:t>
            </a:r>
            <a:endParaRPr lang="en-US" dirty="0"/>
          </a:p>
        </p:txBody>
      </p:sp>
      <p:sp>
        <p:nvSpPr>
          <p:cNvPr id="3" name="Content Placeholder 2"/>
          <p:cNvSpPr>
            <a:spLocks noGrp="1"/>
          </p:cNvSpPr>
          <p:nvPr>
            <p:ph idx="1"/>
          </p:nvPr>
        </p:nvSpPr>
        <p:spPr>
          <a:xfrm>
            <a:off x="229090" y="933801"/>
            <a:ext cx="11699053" cy="5630772"/>
          </a:xfrm>
        </p:spPr>
        <p:txBody>
          <a:bodyPr>
            <a:normAutofit lnSpcReduction="10000"/>
          </a:bodyPr>
          <a:lstStyle/>
          <a:p>
            <a:pPr marL="0" indent="0">
              <a:buNone/>
            </a:pPr>
            <a:r>
              <a:rPr lang="en-US" dirty="0" err="1" smtClean="0"/>
              <a:t>def</a:t>
            </a:r>
            <a:r>
              <a:rPr lang="en-US" dirty="0" smtClean="0"/>
              <a:t> sum(*n):</a:t>
            </a:r>
          </a:p>
          <a:p>
            <a:pPr marL="0" indent="0">
              <a:buNone/>
            </a:pPr>
            <a:r>
              <a:rPr lang="en-US" dirty="0"/>
              <a:t>	</a:t>
            </a:r>
            <a:r>
              <a:rPr lang="en-US" dirty="0" smtClean="0"/>
              <a:t>result=0</a:t>
            </a:r>
          </a:p>
          <a:p>
            <a:pPr marL="0" indent="0">
              <a:buNone/>
            </a:pPr>
            <a:r>
              <a:rPr lang="en-US" dirty="0"/>
              <a:t>	</a:t>
            </a:r>
            <a:r>
              <a:rPr lang="en-US" dirty="0" smtClean="0"/>
              <a:t>for x in n:</a:t>
            </a:r>
          </a:p>
          <a:p>
            <a:pPr marL="0" indent="0">
              <a:buNone/>
            </a:pPr>
            <a:r>
              <a:rPr lang="en-US" dirty="0"/>
              <a:t>	</a:t>
            </a:r>
            <a:r>
              <a:rPr lang="en-US" dirty="0" smtClean="0"/>
              <a:t>	result=</a:t>
            </a:r>
            <a:r>
              <a:rPr lang="en-US" dirty="0" err="1" smtClean="0"/>
              <a:t>result+x</a:t>
            </a:r>
            <a:endParaRPr lang="en-US" dirty="0" smtClean="0"/>
          </a:p>
          <a:p>
            <a:pPr marL="0" indent="0">
              <a:buNone/>
            </a:pPr>
            <a:r>
              <a:rPr lang="en-US" dirty="0"/>
              <a:t>	</a:t>
            </a:r>
            <a:r>
              <a:rPr lang="en-US" dirty="0" smtClean="0"/>
              <a:t>print(“The result </a:t>
            </a:r>
            <a:r>
              <a:rPr lang="en-US" dirty="0" err="1" smtClean="0"/>
              <a:t>is:”,result</a:t>
            </a:r>
            <a:r>
              <a:rPr lang="en-US" dirty="0" smtClean="0"/>
              <a:t>)</a:t>
            </a:r>
          </a:p>
          <a:p>
            <a:pPr marL="0" indent="0">
              <a:buNone/>
            </a:pPr>
            <a:endParaRPr lang="en-US" dirty="0"/>
          </a:p>
          <a:p>
            <a:pPr marL="0" indent="0">
              <a:buNone/>
            </a:pPr>
            <a:r>
              <a:rPr lang="en-US" dirty="0" err="1" smtClean="0"/>
              <a:t>def</a:t>
            </a:r>
            <a:r>
              <a:rPr lang="en-US" dirty="0" smtClean="0"/>
              <a:t> display(**</a:t>
            </a:r>
            <a:r>
              <a:rPr lang="en-US" dirty="0" err="1" smtClean="0"/>
              <a:t>arg</a:t>
            </a:r>
            <a:r>
              <a:rPr lang="en-US" dirty="0" smtClean="0"/>
              <a:t>):</a:t>
            </a:r>
          </a:p>
          <a:p>
            <a:pPr marL="0" indent="0">
              <a:buNone/>
            </a:pPr>
            <a:r>
              <a:rPr lang="en-US" dirty="0"/>
              <a:t>	</a:t>
            </a:r>
            <a:r>
              <a:rPr lang="en-US" dirty="0" smtClean="0"/>
              <a:t>print(“Record Information”)</a:t>
            </a:r>
          </a:p>
          <a:p>
            <a:pPr marL="0" indent="0">
              <a:buNone/>
            </a:pPr>
            <a:r>
              <a:rPr lang="en-US" dirty="0"/>
              <a:t>	</a:t>
            </a:r>
            <a:r>
              <a:rPr lang="en-US" dirty="0" smtClean="0"/>
              <a:t>for </a:t>
            </a:r>
            <a:r>
              <a:rPr lang="en-US" dirty="0" err="1" smtClean="0"/>
              <a:t>k,v</a:t>
            </a:r>
            <a:r>
              <a:rPr lang="en-US" dirty="0" smtClean="0"/>
              <a:t> in </a:t>
            </a:r>
            <a:r>
              <a:rPr lang="en-US" dirty="0" err="1" smtClean="0"/>
              <a:t>arg.items</a:t>
            </a:r>
            <a:r>
              <a:rPr lang="en-US" dirty="0" smtClean="0"/>
              <a:t>():</a:t>
            </a:r>
          </a:p>
          <a:p>
            <a:pPr marL="0" indent="0">
              <a:buNone/>
            </a:pPr>
            <a:r>
              <a:rPr lang="en-US" dirty="0"/>
              <a:t>	</a:t>
            </a:r>
            <a:r>
              <a:rPr lang="en-US" dirty="0" smtClean="0"/>
              <a:t>	print(k,”………..”,v)</a:t>
            </a:r>
          </a:p>
          <a:p>
            <a:pPr marL="0" indent="0">
              <a:buNone/>
            </a:pPr>
            <a:r>
              <a:rPr lang="en-US" dirty="0" smtClean="0"/>
              <a:t>display(name=“</a:t>
            </a:r>
            <a:r>
              <a:rPr lang="en-US" dirty="0" err="1" smtClean="0"/>
              <a:t>Abc</a:t>
            </a:r>
            <a:r>
              <a:rPr lang="en-US" dirty="0" smtClean="0"/>
              <a:t>”,marks=100,age=20,GF=“</a:t>
            </a:r>
            <a:r>
              <a:rPr lang="en-US" dirty="0" err="1" smtClean="0"/>
              <a:t>XYz</a:t>
            </a:r>
            <a:r>
              <a:rPr lang="en-US" dirty="0" smtClean="0"/>
              <a:t>”)</a:t>
            </a:r>
          </a:p>
          <a:p>
            <a:pPr marL="0" indent="0">
              <a:buNone/>
            </a:pPr>
            <a:r>
              <a:rPr lang="en-US" dirty="0"/>
              <a:t>display(name</a:t>
            </a:r>
            <a:r>
              <a:rPr lang="en-US" dirty="0" smtClean="0"/>
              <a:t>=“xyz”,wife1=“</a:t>
            </a:r>
            <a:r>
              <a:rPr lang="en-US" dirty="0" err="1" smtClean="0"/>
              <a:t>jklm</a:t>
            </a:r>
            <a:r>
              <a:rPr lang="en-US" dirty="0" smtClean="0"/>
              <a:t>”,age=20,GF</a:t>
            </a:r>
            <a:r>
              <a:rPr lang="en-US" dirty="0"/>
              <a:t>=“</a:t>
            </a:r>
            <a:r>
              <a:rPr lang="en-US" dirty="0" err="1"/>
              <a:t>XYz</a:t>
            </a:r>
            <a:r>
              <a:rPr lang="en-US" dirty="0"/>
              <a:t>”)</a:t>
            </a:r>
          </a:p>
          <a:p>
            <a:pPr marL="0" indent="0">
              <a:buNone/>
            </a:pPr>
            <a:endParaRPr lang="en-US" dirty="0" smtClean="0"/>
          </a:p>
          <a:p>
            <a:pPr marL="0" indent="0">
              <a:buNone/>
            </a:pPr>
            <a:r>
              <a:rPr lang="en-US" dirty="0"/>
              <a:t>	</a:t>
            </a:r>
          </a:p>
        </p:txBody>
      </p:sp>
    </p:spTree>
    <p:extLst>
      <p:ext uri="{BB962C8B-B14F-4D97-AF65-F5344CB8AC3E}">
        <p14:creationId xmlns:p14="http://schemas.microsoft.com/office/powerpoint/2010/main" val="22034413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795" y="1505482"/>
            <a:ext cx="11641540" cy="5197451"/>
          </a:xfrm>
        </p:spPr>
        <p:txBody>
          <a:bodyPr/>
          <a:lstStyle/>
          <a:p>
            <a:r>
              <a:rPr lang="en-US" dirty="0" smtClean="0"/>
              <a:t>A group of functions and variables saved to a file .</a:t>
            </a:r>
          </a:p>
          <a:p>
            <a:r>
              <a:rPr lang="en-US" dirty="0" err="1" smtClean="0"/>
              <a:t>Reuseability,Readability,Maintainability</a:t>
            </a:r>
            <a:r>
              <a:rPr lang="en-US" dirty="0" smtClean="0"/>
              <a:t>, </a:t>
            </a:r>
          </a:p>
          <a:p>
            <a:endParaRPr lang="en-US" dirty="0"/>
          </a:p>
          <a:p>
            <a:pPr marL="0" indent="0">
              <a:buNone/>
            </a:pPr>
            <a:r>
              <a:rPr lang="en-US" dirty="0" smtClean="0"/>
              <a:t>	import keyword use to import a module</a:t>
            </a:r>
          </a:p>
          <a:p>
            <a:endParaRPr lang="en-US" dirty="0"/>
          </a:p>
          <a:p>
            <a:endParaRPr lang="en-US" dirty="0" smtClean="0"/>
          </a:p>
          <a:p>
            <a:pPr marL="0" indent="0">
              <a:buNone/>
            </a:pPr>
            <a:r>
              <a:rPr lang="en-US" dirty="0" smtClean="0"/>
              <a:t>	Reloading a module………………………………………</a:t>
            </a:r>
            <a:endParaRPr lang="en-US" dirty="0"/>
          </a:p>
          <a:p>
            <a:r>
              <a:rPr lang="en-US" dirty="0" err="1" smtClean="0"/>
              <a:t>dir</a:t>
            </a:r>
            <a:r>
              <a:rPr lang="en-US" dirty="0" smtClean="0"/>
              <a:t>()</a:t>
            </a:r>
            <a:r>
              <a:rPr lang="en-US" dirty="0" smtClean="0">
                <a:sym typeface="Wingdings" panose="05000000000000000000" pitchFamily="2" charset="2"/>
              </a:rPr>
              <a:t>current module members</a:t>
            </a:r>
          </a:p>
          <a:p>
            <a:r>
              <a:rPr lang="en-US" dirty="0" err="1" smtClean="0">
                <a:sym typeface="Wingdings" panose="05000000000000000000" pitchFamily="2" charset="2"/>
              </a:rPr>
              <a:t>dir</a:t>
            </a:r>
            <a:r>
              <a:rPr lang="en-US" dirty="0" smtClean="0">
                <a:sym typeface="Wingdings" panose="05000000000000000000" pitchFamily="2" charset="2"/>
              </a:rPr>
              <a:t>(module)  Specified module members</a:t>
            </a:r>
            <a:endParaRPr lang="en-US" dirty="0" smtClean="0"/>
          </a:p>
        </p:txBody>
      </p:sp>
      <p:sp>
        <p:nvSpPr>
          <p:cNvPr id="2" name="Rectangle 1"/>
          <p:cNvSpPr/>
          <p:nvPr/>
        </p:nvSpPr>
        <p:spPr>
          <a:xfrm>
            <a:off x="7752773" y="1433174"/>
            <a:ext cx="3739487" cy="2033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import time</a:t>
            </a:r>
          </a:p>
          <a:p>
            <a:r>
              <a:rPr lang="en-US" dirty="0" smtClean="0"/>
              <a:t>from imp import reload</a:t>
            </a:r>
          </a:p>
          <a:p>
            <a:r>
              <a:rPr lang="en-US" dirty="0"/>
              <a:t>import module1</a:t>
            </a:r>
          </a:p>
          <a:p>
            <a:r>
              <a:rPr lang="en-US" dirty="0" smtClean="0"/>
              <a:t>print(“Program starting”)</a:t>
            </a:r>
          </a:p>
          <a:p>
            <a:r>
              <a:rPr lang="en-US" dirty="0" err="1" smtClean="0"/>
              <a:t>time.sleep</a:t>
            </a:r>
            <a:r>
              <a:rPr lang="en-US" dirty="0" smtClean="0"/>
              <a:t>(30)</a:t>
            </a:r>
          </a:p>
          <a:p>
            <a:r>
              <a:rPr lang="en-US" dirty="0" smtClean="0"/>
              <a:t>reload(module1)</a:t>
            </a:r>
          </a:p>
          <a:p>
            <a:r>
              <a:rPr lang="en-US" dirty="0" smtClean="0"/>
              <a:t>print(“Last Line”) </a:t>
            </a:r>
          </a:p>
        </p:txBody>
      </p:sp>
      <p:sp>
        <p:nvSpPr>
          <p:cNvPr id="4" name="Rectangle 3"/>
          <p:cNvSpPr/>
          <p:nvPr/>
        </p:nvSpPr>
        <p:spPr>
          <a:xfrm>
            <a:off x="7984785" y="4223501"/>
            <a:ext cx="3507475" cy="1723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from math import *</a:t>
            </a:r>
          </a:p>
          <a:p>
            <a:r>
              <a:rPr lang="en-US" dirty="0" smtClean="0"/>
              <a:t>print(</a:t>
            </a:r>
            <a:r>
              <a:rPr lang="en-US" dirty="0" err="1" smtClean="0"/>
              <a:t>sqrt</a:t>
            </a:r>
            <a:r>
              <a:rPr lang="en-US" dirty="0" smtClean="0"/>
              <a:t>(4))</a:t>
            </a:r>
          </a:p>
          <a:p>
            <a:r>
              <a:rPr lang="en-US" dirty="0" smtClean="0"/>
              <a:t>print(ceil(10.1))</a:t>
            </a:r>
          </a:p>
          <a:p>
            <a:r>
              <a:rPr lang="en-US" dirty="0" smtClean="0"/>
              <a:t>print(floor(10.1))</a:t>
            </a:r>
          </a:p>
          <a:p>
            <a:r>
              <a:rPr lang="en-US" dirty="0" smtClean="0"/>
              <a:t>print(</a:t>
            </a:r>
            <a:r>
              <a:rPr lang="en-US" dirty="0" err="1" smtClean="0"/>
              <a:t>fabs</a:t>
            </a:r>
            <a:r>
              <a:rPr lang="en-US" dirty="0" smtClean="0"/>
              <a:t>(-10.6))</a:t>
            </a:r>
          </a:p>
          <a:p>
            <a:r>
              <a:rPr lang="en-US" dirty="0" smtClean="0"/>
              <a:t>print(</a:t>
            </a:r>
            <a:r>
              <a:rPr lang="en-US" dirty="0" err="1" smtClean="0"/>
              <a:t>fabs</a:t>
            </a:r>
            <a:r>
              <a:rPr lang="en-US" dirty="0" smtClean="0"/>
              <a:t>(10.6))</a:t>
            </a:r>
            <a:endParaRPr lang="en-US" dirty="0"/>
          </a:p>
        </p:txBody>
      </p:sp>
      <p:sp>
        <p:nvSpPr>
          <p:cNvPr id="5" name="Title 1"/>
          <p:cNvSpPr>
            <a:spLocks noGrp="1"/>
          </p:cNvSpPr>
          <p:nvPr>
            <p:ph type="title"/>
          </p:nvPr>
        </p:nvSpPr>
        <p:spPr>
          <a:xfrm>
            <a:off x="217795" y="104952"/>
            <a:ext cx="9404723" cy="845449"/>
          </a:xfrm>
        </p:spPr>
        <p:txBody>
          <a:bodyPr/>
          <a:lstStyle/>
          <a:p>
            <a:r>
              <a:rPr lang="en-US" dirty="0"/>
              <a:t>Module</a:t>
            </a:r>
          </a:p>
        </p:txBody>
      </p:sp>
    </p:spTree>
    <p:extLst>
      <p:ext uri="{BB962C8B-B14F-4D97-AF65-F5344CB8AC3E}">
        <p14:creationId xmlns:p14="http://schemas.microsoft.com/office/powerpoint/2010/main" val="35190203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random module</a:t>
            </a:r>
            <a:endParaRPr lang="en-US" dirty="0"/>
          </a:p>
        </p:txBody>
      </p:sp>
      <p:sp>
        <p:nvSpPr>
          <p:cNvPr id="3" name="Content Placeholder 2"/>
          <p:cNvSpPr>
            <a:spLocks noGrp="1"/>
          </p:cNvSpPr>
          <p:nvPr>
            <p:ph idx="1"/>
          </p:nvPr>
        </p:nvSpPr>
        <p:spPr>
          <a:xfrm>
            <a:off x="229090" y="1083927"/>
            <a:ext cx="11767292" cy="5507942"/>
          </a:xfrm>
        </p:spPr>
        <p:txBody>
          <a:bodyPr/>
          <a:lstStyle/>
          <a:p>
            <a:r>
              <a:rPr lang="en-US" dirty="0" smtClean="0"/>
              <a:t>To generate random numbers</a:t>
            </a:r>
          </a:p>
          <a:p>
            <a:endParaRPr lang="en-US" dirty="0"/>
          </a:p>
          <a:p>
            <a:r>
              <a:rPr lang="en-US" dirty="0" smtClean="0"/>
              <a:t>1. random() 	    between 0 and 1    	 0&lt;x&lt;1							(not inclusive)</a:t>
            </a:r>
          </a:p>
          <a:p>
            <a:r>
              <a:rPr lang="en-US" dirty="0" smtClean="0"/>
              <a:t>2. </a:t>
            </a:r>
            <a:r>
              <a:rPr lang="en-US" dirty="0" err="1" smtClean="0"/>
              <a:t>randint</a:t>
            </a:r>
            <a:r>
              <a:rPr lang="en-US" dirty="0" smtClean="0"/>
              <a:t>(0,10)    		generate </a:t>
            </a:r>
            <a:r>
              <a:rPr lang="en-US" dirty="0" err="1" smtClean="0"/>
              <a:t>int</a:t>
            </a:r>
            <a:r>
              <a:rPr lang="en-US" dirty="0" smtClean="0"/>
              <a:t> number in the given range		</a:t>
            </a:r>
            <a:r>
              <a:rPr lang="en-US" dirty="0"/>
              <a:t> </a:t>
            </a:r>
            <a:r>
              <a:rPr lang="en-US" dirty="0" smtClean="0"/>
              <a:t>(inclusive</a:t>
            </a:r>
            <a:r>
              <a:rPr lang="en-US" dirty="0"/>
              <a:t>)</a:t>
            </a:r>
            <a:endParaRPr lang="en-US" dirty="0" smtClean="0"/>
          </a:p>
          <a:p>
            <a:r>
              <a:rPr lang="en-US" dirty="0" smtClean="0"/>
              <a:t>3. uniform(10,20) 		generate float value in range					</a:t>
            </a:r>
            <a:r>
              <a:rPr lang="en-US" dirty="0"/>
              <a:t> </a:t>
            </a:r>
            <a:r>
              <a:rPr lang="en-US" dirty="0" smtClean="0"/>
              <a:t>(not inclusive)</a:t>
            </a:r>
          </a:p>
          <a:p>
            <a:r>
              <a:rPr lang="en-US" dirty="0" smtClean="0"/>
              <a:t>4</a:t>
            </a:r>
            <a:r>
              <a:rPr lang="en-US" dirty="0"/>
              <a:t>. </a:t>
            </a:r>
            <a:r>
              <a:rPr lang="en-US" dirty="0" err="1" smtClean="0"/>
              <a:t>random.randrange</a:t>
            </a:r>
            <a:r>
              <a:rPr lang="en-US" dirty="0" smtClean="0"/>
              <a:t>(start</a:t>
            </a:r>
            <a:r>
              <a:rPr lang="en-US" dirty="0"/>
              <a:t>, stop, step</a:t>
            </a:r>
            <a:r>
              <a:rPr lang="en-US" dirty="0" smtClean="0"/>
              <a:t>) </a:t>
            </a:r>
          </a:p>
          <a:p>
            <a:endParaRPr lang="en-US" dirty="0"/>
          </a:p>
          <a:p>
            <a:endParaRPr lang="en-US" dirty="0" smtClean="0"/>
          </a:p>
          <a:p>
            <a:endParaRPr lang="en-US" dirty="0"/>
          </a:p>
          <a:p>
            <a:endParaRPr lang="en-US" dirty="0" smtClean="0"/>
          </a:p>
          <a:p>
            <a:r>
              <a:rPr lang="en-US" dirty="0" smtClean="0"/>
              <a:t>5</a:t>
            </a:r>
            <a:r>
              <a:rPr lang="en-US" dirty="0"/>
              <a:t>. </a:t>
            </a:r>
            <a:r>
              <a:rPr lang="en-US" dirty="0" smtClean="0"/>
              <a:t>choice(sequence)</a:t>
            </a:r>
            <a:r>
              <a:rPr lang="en-US" dirty="0"/>
              <a:t>	Required. A sequence like a list, a tuple, a range of numbers etc.</a:t>
            </a:r>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78314221"/>
              </p:ext>
            </p:extLst>
          </p:nvPr>
        </p:nvGraphicFramePr>
        <p:xfrm>
          <a:off x="341193" y="3684448"/>
          <a:ext cx="11750722" cy="1744125"/>
        </p:xfrm>
        <a:graphic>
          <a:graphicData uri="http://schemas.openxmlformats.org/drawingml/2006/table">
            <a:tbl>
              <a:tblPr/>
              <a:tblGrid>
                <a:gridCol w="1241947">
                  <a:extLst>
                    <a:ext uri="{9D8B030D-6E8A-4147-A177-3AD203B41FA5}">
                      <a16:colId xmlns:a16="http://schemas.microsoft.com/office/drawing/2014/main" val="334069547"/>
                    </a:ext>
                  </a:extLst>
                </a:gridCol>
                <a:gridCol w="10508775">
                  <a:extLst>
                    <a:ext uri="{9D8B030D-6E8A-4147-A177-3AD203B41FA5}">
                      <a16:colId xmlns:a16="http://schemas.microsoft.com/office/drawing/2014/main" val="3463255376"/>
                    </a:ext>
                  </a:extLst>
                </a:gridCol>
              </a:tblGrid>
              <a:tr h="600949">
                <a:tc>
                  <a:txBody>
                    <a:bodyPr/>
                    <a:lstStyle/>
                    <a:p>
                      <a:pPr algn="l" fontAlgn="t"/>
                      <a:r>
                        <a:rPr lang="en-US" i="1" dirty="0">
                          <a:effectLst/>
                        </a:rPr>
                        <a:t>start</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2"/>
                    </a:solidFill>
                  </a:tcPr>
                </a:tc>
                <a:tc>
                  <a:txBody>
                    <a:bodyPr/>
                    <a:lstStyle/>
                    <a:p>
                      <a:pPr algn="l" fontAlgn="t"/>
                      <a:r>
                        <a:rPr lang="en-US" dirty="0">
                          <a:effectLst/>
                        </a:rPr>
                        <a:t>Optional. An integer specifying at which position to </a:t>
                      </a:r>
                      <a:r>
                        <a:rPr lang="en-US" dirty="0" smtClean="0">
                          <a:effectLst/>
                        </a:rPr>
                        <a:t>start. Default </a:t>
                      </a:r>
                      <a:r>
                        <a:rPr lang="en-US" dirty="0">
                          <a:effectLst/>
                        </a:rPr>
                        <a:t>0</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2"/>
                    </a:solidFill>
                  </a:tcPr>
                </a:tc>
                <a:extLst>
                  <a:ext uri="{0D108BD9-81ED-4DB2-BD59-A6C34878D82A}">
                    <a16:rowId xmlns:a16="http://schemas.microsoft.com/office/drawing/2014/main" val="234200977"/>
                  </a:ext>
                </a:extLst>
              </a:tr>
              <a:tr h="571588">
                <a:tc>
                  <a:txBody>
                    <a:bodyPr/>
                    <a:lstStyle/>
                    <a:p>
                      <a:pPr algn="l" fontAlgn="t"/>
                      <a:r>
                        <a:rPr lang="en-US" i="1" dirty="0">
                          <a:effectLst/>
                        </a:rPr>
                        <a:t>stop</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2"/>
                    </a:solidFill>
                  </a:tcPr>
                </a:tc>
                <a:tc>
                  <a:txBody>
                    <a:bodyPr/>
                    <a:lstStyle/>
                    <a:p>
                      <a:pPr algn="l" fontAlgn="t"/>
                      <a:r>
                        <a:rPr lang="en-US" dirty="0">
                          <a:effectLst/>
                        </a:rPr>
                        <a:t>Required. An integer specifying at which position to end.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2"/>
                    </a:solidFill>
                  </a:tcPr>
                </a:tc>
                <a:extLst>
                  <a:ext uri="{0D108BD9-81ED-4DB2-BD59-A6C34878D82A}">
                    <a16:rowId xmlns:a16="http://schemas.microsoft.com/office/drawing/2014/main" val="3358257883"/>
                  </a:ext>
                </a:extLst>
              </a:tr>
              <a:tr h="571588">
                <a:tc>
                  <a:txBody>
                    <a:bodyPr/>
                    <a:lstStyle/>
                    <a:p>
                      <a:pPr algn="l" fontAlgn="t"/>
                      <a:r>
                        <a:rPr lang="en-US" i="1" dirty="0">
                          <a:effectLst/>
                        </a:rPr>
                        <a:t>step</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solidFill>
                  </a:tcPr>
                </a:tc>
                <a:tc>
                  <a:txBody>
                    <a:bodyPr/>
                    <a:lstStyle/>
                    <a:p>
                      <a:pPr algn="l" fontAlgn="t"/>
                      <a:r>
                        <a:rPr lang="en-US" dirty="0">
                          <a:effectLst/>
                        </a:rPr>
                        <a:t>Optional. An integer specifying the </a:t>
                      </a:r>
                      <a:r>
                        <a:rPr lang="en-US" dirty="0" err="1" smtClean="0">
                          <a:effectLst/>
                        </a:rPr>
                        <a:t>incrementation.Default</a:t>
                      </a:r>
                      <a:r>
                        <a:rPr lang="en-US" dirty="0" smtClean="0">
                          <a:effectLst/>
                        </a:rPr>
                        <a:t> </a:t>
                      </a:r>
                      <a:r>
                        <a:rPr lang="en-US" dirty="0">
                          <a:effectLst/>
                        </a:rPr>
                        <a:t>1</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solidFill>
                  </a:tcPr>
                </a:tc>
                <a:extLst>
                  <a:ext uri="{0D108BD9-81ED-4DB2-BD59-A6C34878D82A}">
                    <a16:rowId xmlns:a16="http://schemas.microsoft.com/office/drawing/2014/main" val="2992541720"/>
                  </a:ext>
                </a:extLst>
              </a:tr>
            </a:tbl>
          </a:graphicData>
        </a:graphic>
      </p:graphicFrame>
    </p:spTree>
    <p:extLst>
      <p:ext uri="{BB962C8B-B14F-4D97-AF65-F5344CB8AC3E}">
        <p14:creationId xmlns:p14="http://schemas.microsoft.com/office/powerpoint/2010/main" val="24448548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Package</a:t>
            </a:r>
            <a:r>
              <a:rPr lang="en-US" dirty="0" err="1">
                <a:sym typeface="Wingdings" panose="05000000000000000000" pitchFamily="2" charset="2"/>
              </a:rPr>
              <a:t>a</a:t>
            </a:r>
            <a:r>
              <a:rPr lang="en-US" dirty="0">
                <a:sym typeface="Wingdings" panose="05000000000000000000" pitchFamily="2" charset="2"/>
              </a:rPr>
              <a:t> group of modules.</a:t>
            </a:r>
          </a:p>
          <a:p>
            <a:r>
              <a:rPr lang="en-US" dirty="0">
                <a:sym typeface="Wingdings" panose="05000000000000000000" pitchFamily="2" charset="2"/>
              </a:rPr>
              <a:t>Library A group of Packages.</a:t>
            </a:r>
            <a:endParaRPr lang="en-US" dirty="0"/>
          </a:p>
        </p:txBody>
      </p:sp>
    </p:spTree>
    <p:extLst>
      <p:ext uri="{BB962C8B-B14F-4D97-AF65-F5344CB8AC3E}">
        <p14:creationId xmlns:p14="http://schemas.microsoft.com/office/powerpoint/2010/main" val="655350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Function</a:t>
            </a:r>
            <a:endParaRPr lang="en-US" dirty="0"/>
          </a:p>
        </p:txBody>
      </p:sp>
      <p:sp>
        <p:nvSpPr>
          <p:cNvPr id="3" name="Content Placeholder 2"/>
          <p:cNvSpPr>
            <a:spLocks noGrp="1"/>
          </p:cNvSpPr>
          <p:nvPr>
            <p:ph idx="1"/>
          </p:nvPr>
        </p:nvSpPr>
        <p:spPr/>
        <p:txBody>
          <a:bodyPr/>
          <a:lstStyle/>
          <a:p>
            <a:r>
              <a:rPr lang="en-US" dirty="0" smtClean="0"/>
              <a:t>A function that  calls its self.</a:t>
            </a:r>
          </a:p>
          <a:p>
            <a:endParaRPr lang="en-US" dirty="0"/>
          </a:p>
          <a:p>
            <a:r>
              <a:rPr lang="en-US" dirty="0" smtClean="0"/>
              <a:t>Example :- factorial(n) = n*factorial (n-1)</a:t>
            </a:r>
          </a:p>
          <a:p>
            <a:endParaRPr lang="en-US" dirty="0"/>
          </a:p>
          <a:p>
            <a:endParaRPr lang="en-US" dirty="0" smtClean="0"/>
          </a:p>
          <a:p>
            <a:r>
              <a:rPr lang="en-US" dirty="0" smtClean="0"/>
              <a:t>Advantages of Recursive function:- </a:t>
            </a:r>
          </a:p>
          <a:p>
            <a:r>
              <a:rPr lang="en-US" dirty="0" smtClean="0"/>
              <a:t>1.Reduce the length of the code and improve readability.</a:t>
            </a:r>
          </a:p>
          <a:p>
            <a:r>
              <a:rPr lang="en-US" dirty="0" smtClean="0"/>
              <a:t>2. Towers of Hanoi</a:t>
            </a:r>
          </a:p>
          <a:p>
            <a:r>
              <a:rPr lang="en-US" dirty="0" smtClean="0"/>
              <a:t>3. Very complex problems we can solve very easily.</a:t>
            </a:r>
            <a:endParaRPr lang="en-US" dirty="0"/>
          </a:p>
        </p:txBody>
      </p:sp>
    </p:spTree>
    <p:extLst>
      <p:ext uri="{BB962C8B-B14F-4D97-AF65-F5344CB8AC3E}">
        <p14:creationId xmlns:p14="http://schemas.microsoft.com/office/powerpoint/2010/main" val="41501473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1" y="0"/>
            <a:ext cx="9404723" cy="1400530"/>
          </a:xfrm>
        </p:spPr>
        <p:txBody>
          <a:bodyPr/>
          <a:lstStyle/>
          <a:p>
            <a:r>
              <a:rPr lang="en-US" dirty="0" smtClean="0"/>
              <a:t>Find factorial of given number using recursion:</a:t>
            </a:r>
            <a:endParaRPr lang="en-US" dirty="0"/>
          </a:p>
        </p:txBody>
      </p:sp>
      <p:sp>
        <p:nvSpPr>
          <p:cNvPr id="3" name="Content Placeholder 2"/>
          <p:cNvSpPr>
            <a:spLocks noGrp="1"/>
          </p:cNvSpPr>
          <p:nvPr>
            <p:ph idx="1"/>
          </p:nvPr>
        </p:nvSpPr>
        <p:spPr>
          <a:xfrm>
            <a:off x="240581" y="1400530"/>
            <a:ext cx="11592028" cy="5164043"/>
          </a:xfrm>
        </p:spPr>
        <p:txBody>
          <a:bodyPr/>
          <a:lstStyle/>
          <a:p>
            <a:pPr marL="0" indent="0">
              <a:buNone/>
            </a:pPr>
            <a:r>
              <a:rPr lang="en-US" dirty="0" err="1" smtClean="0"/>
              <a:t>def</a:t>
            </a:r>
            <a:r>
              <a:rPr lang="en-US" dirty="0" smtClean="0"/>
              <a:t> factorial(n):</a:t>
            </a:r>
          </a:p>
          <a:p>
            <a:pPr marL="0" indent="0">
              <a:buNone/>
            </a:pPr>
            <a:r>
              <a:rPr lang="en-US" dirty="0"/>
              <a:t>	</a:t>
            </a:r>
            <a:r>
              <a:rPr lang="en-US" dirty="0" smtClean="0"/>
              <a:t>if n==0:</a:t>
            </a:r>
          </a:p>
          <a:p>
            <a:pPr marL="0" indent="0">
              <a:buNone/>
            </a:pPr>
            <a:r>
              <a:rPr lang="en-US" dirty="0"/>
              <a:t>	</a:t>
            </a:r>
            <a:r>
              <a:rPr lang="en-US" dirty="0" smtClean="0"/>
              <a:t>	result == 1</a:t>
            </a:r>
          </a:p>
          <a:p>
            <a:pPr marL="0" indent="0">
              <a:buNone/>
            </a:pPr>
            <a:r>
              <a:rPr lang="en-US" dirty="0"/>
              <a:t>	</a:t>
            </a:r>
            <a:r>
              <a:rPr lang="en-US" dirty="0" smtClean="0"/>
              <a:t>else:</a:t>
            </a:r>
          </a:p>
          <a:p>
            <a:pPr marL="0" indent="0">
              <a:buNone/>
            </a:pPr>
            <a:r>
              <a:rPr lang="en-US" dirty="0"/>
              <a:t>	</a:t>
            </a:r>
            <a:r>
              <a:rPr lang="en-US" dirty="0" smtClean="0"/>
              <a:t>	result = n*factorial(n-1)</a:t>
            </a:r>
          </a:p>
          <a:p>
            <a:pPr marL="0" indent="0">
              <a:buNone/>
            </a:pPr>
            <a:r>
              <a:rPr lang="en-US" dirty="0"/>
              <a:t>	</a:t>
            </a:r>
            <a:r>
              <a:rPr lang="en-US" dirty="0" smtClean="0"/>
              <a:t>return result</a:t>
            </a:r>
          </a:p>
          <a:p>
            <a:pPr marL="0" indent="0">
              <a:buNone/>
            </a:pPr>
            <a:r>
              <a:rPr lang="en-US" dirty="0" smtClean="0"/>
              <a:t>print(factorial(0))</a:t>
            </a:r>
            <a:endParaRPr lang="en-US" dirty="0"/>
          </a:p>
          <a:p>
            <a:pPr marL="0" indent="0">
              <a:buNone/>
            </a:pPr>
            <a:r>
              <a:rPr lang="en-US" dirty="0" smtClean="0"/>
              <a:t>print(factorial(5))</a:t>
            </a:r>
            <a:endParaRPr lang="en-US" dirty="0"/>
          </a:p>
          <a:p>
            <a:pPr marL="0" indent="0">
              <a:buNone/>
            </a:pPr>
            <a:r>
              <a:rPr lang="en-US" dirty="0" smtClean="0"/>
              <a:t>print(factorial(10))</a:t>
            </a:r>
            <a:endParaRPr lang="en-US" dirty="0"/>
          </a:p>
          <a:p>
            <a:pPr marL="0" indent="0">
              <a:buNone/>
            </a:pPr>
            <a:endParaRPr lang="en-US" dirty="0" smtClean="0"/>
          </a:p>
        </p:txBody>
      </p:sp>
    </p:spTree>
    <p:extLst>
      <p:ext uri="{BB962C8B-B14F-4D97-AF65-F5344CB8AC3E}">
        <p14:creationId xmlns:p14="http://schemas.microsoft.com/office/powerpoint/2010/main" val="254266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Freeware and open </a:t>
            </a:r>
            <a:r>
              <a:rPr lang="en-US" dirty="0" smtClean="0">
                <a:latin typeface="Times New Roman" panose="02020603050405020304" pitchFamily="18" charset="0"/>
                <a:cs typeface="Times New Roman" panose="02020603050405020304" pitchFamily="18" charset="0"/>
              </a:rPr>
              <a:t>source</a:t>
            </a: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5244479"/>
              </p:ext>
            </p:extLst>
          </p:nvPr>
        </p:nvGraphicFramePr>
        <p:xfrm>
          <a:off x="646113" y="1423988"/>
          <a:ext cx="11031538" cy="5172755"/>
        </p:xfrm>
        <a:graphic>
          <a:graphicData uri="http://schemas.openxmlformats.org/drawingml/2006/table">
            <a:tbl>
              <a:tblPr firstRow="1" bandRow="1">
                <a:tableStyleId>{5C22544A-7EE6-4342-B048-85BDC9FD1C3A}</a:tableStyleId>
              </a:tblPr>
              <a:tblGrid>
                <a:gridCol w="4500653">
                  <a:extLst>
                    <a:ext uri="{9D8B030D-6E8A-4147-A177-3AD203B41FA5}">
                      <a16:colId xmlns:a16="http://schemas.microsoft.com/office/drawing/2014/main" val="2771681474"/>
                    </a:ext>
                  </a:extLst>
                </a:gridCol>
                <a:gridCol w="6530885">
                  <a:extLst>
                    <a:ext uri="{9D8B030D-6E8A-4147-A177-3AD203B41FA5}">
                      <a16:colId xmlns:a16="http://schemas.microsoft.com/office/drawing/2014/main" val="2316435658"/>
                    </a:ext>
                  </a:extLst>
                </a:gridCol>
              </a:tblGrid>
              <a:tr h="1767056">
                <a:tc>
                  <a:txBody>
                    <a:bodyPr/>
                    <a:lstStyle/>
                    <a:p>
                      <a:r>
                        <a:rPr lang="en-US" sz="2800" dirty="0" smtClean="0">
                          <a:latin typeface="Times New Roman" panose="02020603050405020304" pitchFamily="18" charset="0"/>
                          <a:cs typeface="Times New Roman" panose="02020603050405020304" pitchFamily="18" charset="0"/>
                        </a:rPr>
                        <a:t>Python is free for</a:t>
                      </a:r>
                      <a:r>
                        <a:rPr lang="en-US" sz="2800" baseline="0" dirty="0" smtClean="0">
                          <a:latin typeface="Times New Roman" panose="02020603050405020304" pitchFamily="18" charset="0"/>
                          <a:cs typeface="Times New Roman" panose="02020603050405020304" pitchFamily="18" charset="0"/>
                        </a:rPr>
                        <a:t> all every work or business</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Python source code is open for all</a:t>
                      </a:r>
                    </a:p>
                    <a:p>
                      <a:r>
                        <a:rPr lang="en-US" sz="2400" dirty="0" smtClean="0">
                          <a:latin typeface="Times New Roman" panose="02020603050405020304" pitchFamily="18" charset="0"/>
                          <a:cs typeface="Times New Roman" panose="02020603050405020304" pitchFamily="18" charset="0"/>
                        </a:rPr>
                        <a:t>We customize</a:t>
                      </a:r>
                      <a:r>
                        <a:rPr lang="en-US" sz="2400" baseline="0" dirty="0" smtClean="0">
                          <a:latin typeface="Times New Roman" panose="02020603050405020304" pitchFamily="18" charset="0"/>
                          <a:cs typeface="Times New Roman" panose="02020603050405020304" pitchFamily="18" charset="0"/>
                        </a:rPr>
                        <a:t> according to our requirement</a:t>
                      </a:r>
                    </a:p>
                    <a:p>
                      <a:r>
                        <a:rPr lang="en-US" sz="2400" baseline="0" dirty="0" smtClean="0">
                          <a:latin typeface="Times New Roman" panose="02020603050405020304" pitchFamily="18" charset="0"/>
                          <a:cs typeface="Times New Roman" panose="02020603050405020304" pitchFamily="18" charset="0"/>
                        </a:rPr>
                        <a:t>And we can use it.</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3042669"/>
                  </a:ext>
                </a:extLst>
              </a:tr>
              <a:tr h="3405699">
                <a:tc>
                  <a: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JAVA</a:t>
                      </a:r>
                      <a:r>
                        <a:rPr lang="en-US" baseline="0" dirty="0" smtClean="0">
                          <a:latin typeface="Times New Roman" panose="02020603050405020304" pitchFamily="18" charset="0"/>
                          <a:cs typeface="Times New Roman" panose="02020603050405020304" pitchFamily="18" charset="0"/>
                        </a:rPr>
                        <a:t> = oracle (Business Org)</a:t>
                      </a:r>
                    </a:p>
                    <a:p>
                      <a:r>
                        <a:rPr lang="en-US" baseline="0" dirty="0" smtClean="0">
                          <a:latin typeface="Times New Roman" panose="02020603050405020304" pitchFamily="18" charset="0"/>
                          <a:cs typeface="Times New Roman" panose="02020603050405020304" pitchFamily="18" charset="0"/>
                        </a:rPr>
                        <a:t>(from 11 version have to pay)</a:t>
                      </a:r>
                    </a:p>
                    <a:p>
                      <a:endParaRPr lang="en-US" baseline="0" dirty="0" smtClean="0">
                        <a:latin typeface="Times New Roman" panose="02020603050405020304" pitchFamily="18" charset="0"/>
                        <a:cs typeface="Times New Roman" panose="02020603050405020304" pitchFamily="18" charset="0"/>
                      </a:endParaRPr>
                    </a:p>
                    <a:p>
                      <a:r>
                        <a:rPr lang="en-US" baseline="0" dirty="0" smtClean="0">
                          <a:latin typeface="Times New Roman" panose="02020603050405020304" pitchFamily="18" charset="0"/>
                          <a:cs typeface="Times New Roman" panose="02020603050405020304" pitchFamily="18" charset="0"/>
                        </a:rPr>
                        <a:t>C#.NET = Microsoft (Business Org)</a:t>
                      </a:r>
                    </a:p>
                    <a:p>
                      <a:r>
                        <a:rPr lang="en-US" baseline="0" dirty="0" smtClean="0">
                          <a:latin typeface="Times New Roman" panose="02020603050405020304" pitchFamily="18" charset="0"/>
                          <a:cs typeface="Times New Roman" panose="02020603050405020304" pitchFamily="18" charset="0"/>
                        </a:rPr>
                        <a:t>(Have to buy License)</a:t>
                      </a:r>
                    </a:p>
                    <a:p>
                      <a:endParaRPr lang="en-US" baseline="0" dirty="0" smtClean="0">
                        <a:latin typeface="Times New Roman" panose="02020603050405020304" pitchFamily="18" charset="0"/>
                        <a:cs typeface="Times New Roman" panose="02020603050405020304" pitchFamily="18" charset="0"/>
                      </a:endParaRPr>
                    </a:p>
                    <a:p>
                      <a:endParaRPr lang="en-US" baseline="0" dirty="0" smtClean="0">
                        <a:latin typeface="Times New Roman" panose="02020603050405020304" pitchFamily="18" charset="0"/>
                        <a:cs typeface="Times New Roman" panose="02020603050405020304" pitchFamily="18" charset="0"/>
                      </a:endParaRPr>
                    </a:p>
                    <a:p>
                      <a:r>
                        <a:rPr lang="en-US" baseline="0" dirty="0" smtClean="0">
                          <a:latin typeface="Times New Roman" panose="02020603050405020304" pitchFamily="18" charset="0"/>
                          <a:cs typeface="Times New Roman" panose="02020603050405020304" pitchFamily="18" charset="0"/>
                        </a:rPr>
                        <a:t>Python = PSF (NPO)(Free for all)</a:t>
                      </a:r>
                    </a:p>
                    <a:p>
                      <a:r>
                        <a:rPr lang="en-US" sz="2400" dirty="0" smtClean="0">
                          <a:latin typeface="Times New Roman" panose="02020603050405020304" pitchFamily="18" charset="0"/>
                          <a:cs typeface="Times New Roman" panose="02020603050405020304" pitchFamily="18" charset="0"/>
                        </a:rPr>
                        <a:t>Python Software Foundation</a:t>
                      </a:r>
                      <a:endParaRPr lang="en-US" sz="24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6502072"/>
                  </a:ext>
                </a:extLst>
              </a:tr>
            </a:tbl>
          </a:graphicData>
        </a:graphic>
      </p:graphicFrame>
      <p:sp>
        <p:nvSpPr>
          <p:cNvPr id="5" name="Oval 4"/>
          <p:cNvSpPr/>
          <p:nvPr/>
        </p:nvSpPr>
        <p:spPr>
          <a:xfrm>
            <a:off x="5248026" y="4010365"/>
            <a:ext cx="1414575" cy="1606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Python</a:t>
            </a:r>
            <a:endParaRPr lang="en-US"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6948897" y="3467100"/>
            <a:ext cx="4728754" cy="2612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Jython (Java with Python)</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Iron Python (C#.net application)</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Anaconda Python(Big Data)</a:t>
            </a:r>
          </a:p>
        </p:txBody>
      </p:sp>
    </p:spTree>
    <p:extLst>
      <p:ext uri="{BB962C8B-B14F-4D97-AF65-F5344CB8AC3E}">
        <p14:creationId xmlns:p14="http://schemas.microsoft.com/office/powerpoint/2010/main" val="54656282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Anonymous Functions</a:t>
            </a:r>
            <a:endParaRPr lang="en-US" dirty="0"/>
          </a:p>
        </p:txBody>
      </p:sp>
      <p:sp>
        <p:nvSpPr>
          <p:cNvPr id="3" name="Content Placeholder 2"/>
          <p:cNvSpPr>
            <a:spLocks noGrp="1"/>
          </p:cNvSpPr>
          <p:nvPr>
            <p:ph idx="1"/>
          </p:nvPr>
        </p:nvSpPr>
        <p:spPr>
          <a:xfrm>
            <a:off x="339037" y="1056632"/>
            <a:ext cx="11643697" cy="5685362"/>
          </a:xfrm>
        </p:spPr>
        <p:txBody>
          <a:bodyPr/>
          <a:lstStyle/>
          <a:p>
            <a:r>
              <a:rPr lang="en-US" dirty="0" smtClean="0"/>
              <a:t>without name or nameless function.</a:t>
            </a:r>
          </a:p>
          <a:p>
            <a:r>
              <a:rPr lang="en-US" dirty="0" smtClean="0"/>
              <a:t>for instant use or only use on time</a:t>
            </a:r>
            <a:endParaRPr lang="en-US" dirty="0"/>
          </a:p>
          <a:p>
            <a:endParaRPr lang="en-US" dirty="0" smtClean="0"/>
          </a:p>
          <a:p>
            <a:pPr marL="0" indent="0">
              <a:buNone/>
            </a:pPr>
            <a:r>
              <a:rPr lang="en-US" dirty="0" smtClean="0"/>
              <a:t>	lambda </a:t>
            </a:r>
            <a:r>
              <a:rPr lang="en-US" dirty="0" err="1" smtClean="0"/>
              <a:t>input:expression</a:t>
            </a:r>
            <a:endParaRPr lang="en-US" dirty="0" smtClean="0"/>
          </a:p>
          <a:p>
            <a:endParaRPr lang="en-US" dirty="0"/>
          </a:p>
          <a:p>
            <a:endParaRPr lang="en-US" dirty="0" smtClean="0"/>
          </a:p>
          <a:p>
            <a:r>
              <a:rPr lang="en-US" dirty="0" smtClean="0"/>
              <a:t>example:    write program to find square</a:t>
            </a:r>
          </a:p>
          <a:p>
            <a:pPr marL="400050" lvl="1" indent="0">
              <a:buNone/>
            </a:pPr>
            <a:r>
              <a:rPr lang="en-US" dirty="0" smtClean="0"/>
              <a:t>s = lambda x:x*x</a:t>
            </a:r>
          </a:p>
          <a:p>
            <a:pPr marL="400050" lvl="1" indent="0">
              <a:buNone/>
            </a:pPr>
            <a:r>
              <a:rPr lang="en-US" dirty="0" smtClean="0"/>
              <a:t>print(s(2))</a:t>
            </a:r>
          </a:p>
          <a:p>
            <a:pPr marL="400050" lvl="1" indent="0">
              <a:buNone/>
            </a:pPr>
            <a:r>
              <a:rPr lang="en-US" dirty="0" smtClean="0"/>
              <a:t>print(s(3)) </a:t>
            </a:r>
          </a:p>
          <a:p>
            <a:pPr marL="400050" lvl="1" indent="0">
              <a:buNone/>
            </a:pPr>
            <a:r>
              <a:rPr lang="en-US" dirty="0" smtClean="0"/>
              <a:t>print(s(4))</a:t>
            </a:r>
          </a:p>
          <a:p>
            <a:pPr marL="400050" lvl="1" indent="0">
              <a:buNone/>
            </a:pPr>
            <a:r>
              <a:rPr lang="en-US" dirty="0" smtClean="0"/>
              <a:t>print(s(5))</a:t>
            </a:r>
            <a:endParaRPr lang="en-US" dirty="0"/>
          </a:p>
        </p:txBody>
      </p:sp>
    </p:spTree>
    <p:extLst>
      <p:ext uri="{BB962C8B-B14F-4D97-AF65-F5344CB8AC3E}">
        <p14:creationId xmlns:p14="http://schemas.microsoft.com/office/powerpoint/2010/main" val="33193770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28143" cy="1400530"/>
          </a:xfrm>
        </p:spPr>
        <p:txBody>
          <a:bodyPr/>
          <a:lstStyle/>
          <a:p>
            <a:r>
              <a:rPr lang="en-US" dirty="0" smtClean="0"/>
              <a:t>write a anonymous function to find out biggest value from given number</a:t>
            </a:r>
            <a:endParaRPr lang="en-US" dirty="0"/>
          </a:p>
        </p:txBody>
      </p:sp>
      <p:sp>
        <p:nvSpPr>
          <p:cNvPr id="3" name="Content Placeholder 2"/>
          <p:cNvSpPr>
            <a:spLocks noGrp="1"/>
          </p:cNvSpPr>
          <p:nvPr>
            <p:ph idx="1"/>
          </p:nvPr>
        </p:nvSpPr>
        <p:spPr>
          <a:xfrm>
            <a:off x="175264" y="1447227"/>
            <a:ext cx="11862061" cy="5199233"/>
          </a:xfrm>
        </p:spPr>
        <p:txBody>
          <a:bodyPr/>
          <a:lstStyle/>
          <a:p>
            <a:pPr marL="0" indent="0">
              <a:buNone/>
            </a:pPr>
            <a:r>
              <a:rPr lang="en-US" dirty="0" smtClean="0"/>
              <a:t>s = lambda </a:t>
            </a:r>
            <a:r>
              <a:rPr lang="en-US" dirty="0" err="1" smtClean="0"/>
              <a:t>a,b</a:t>
            </a:r>
            <a:r>
              <a:rPr lang="en-US" dirty="0" smtClean="0"/>
              <a:t> = a if a&gt;b else b</a:t>
            </a:r>
          </a:p>
          <a:p>
            <a:pPr marL="0" indent="0">
              <a:buNone/>
            </a:pPr>
            <a:r>
              <a:rPr lang="en-US" dirty="0" smtClean="0"/>
              <a:t>print(“The biggest value </a:t>
            </a:r>
            <a:r>
              <a:rPr lang="en-US" dirty="0" err="1" smtClean="0"/>
              <a:t>is”,s</a:t>
            </a:r>
            <a:r>
              <a:rPr lang="en-US" dirty="0" smtClean="0"/>
              <a:t>(10,20))</a:t>
            </a:r>
            <a:endParaRPr lang="en-US" dirty="0"/>
          </a:p>
          <a:p>
            <a:pPr marL="0" indent="0">
              <a:buNone/>
            </a:pPr>
            <a:r>
              <a:rPr lang="en-US" dirty="0"/>
              <a:t>print(“The biggest value </a:t>
            </a:r>
            <a:r>
              <a:rPr lang="en-US" dirty="0" err="1"/>
              <a:t>is”,</a:t>
            </a:r>
            <a:r>
              <a:rPr lang="en-US" dirty="0" err="1" smtClean="0"/>
              <a:t>s</a:t>
            </a:r>
            <a:r>
              <a:rPr lang="en-US" dirty="0" smtClean="0"/>
              <a:t>(200,100</a:t>
            </a:r>
            <a:r>
              <a:rPr lang="en-US" dirty="0"/>
              <a:t>))</a:t>
            </a:r>
          </a:p>
          <a:p>
            <a:pPr marL="0" indent="0">
              <a:buNone/>
            </a:pPr>
            <a:endParaRPr lang="en-US" dirty="0" smtClean="0"/>
          </a:p>
          <a:p>
            <a:pPr marL="0" indent="0">
              <a:buNone/>
            </a:pPr>
            <a:endParaRPr lang="en-US" dirty="0"/>
          </a:p>
          <a:p>
            <a:pPr marL="0" indent="0">
              <a:buNone/>
            </a:pPr>
            <a:endParaRPr lang="en-US" dirty="0" smtClean="0"/>
          </a:p>
          <a:p>
            <a:pPr marL="457200" indent="-457200">
              <a:buAutoNum type="arabicPeriod"/>
            </a:pPr>
            <a:r>
              <a:rPr lang="en-US" dirty="0" smtClean="0"/>
              <a:t>filter()</a:t>
            </a:r>
          </a:p>
          <a:p>
            <a:pPr marL="457200" indent="-457200">
              <a:buAutoNum type="arabicPeriod"/>
            </a:pPr>
            <a:r>
              <a:rPr lang="en-US" dirty="0" smtClean="0"/>
              <a:t>map()</a:t>
            </a:r>
          </a:p>
          <a:p>
            <a:pPr marL="457200" indent="-457200">
              <a:buAutoNum type="arabicPeriod"/>
            </a:pPr>
            <a:r>
              <a:rPr lang="en-US" dirty="0" smtClean="0"/>
              <a:t>reduce()</a:t>
            </a:r>
          </a:p>
          <a:p>
            <a:pPr marL="0" indent="0">
              <a:buNone/>
            </a:pPr>
            <a:r>
              <a:rPr lang="en-US" dirty="0" smtClean="0"/>
              <a:t>some </a:t>
            </a:r>
            <a:r>
              <a:rPr lang="en-US" dirty="0" err="1" smtClean="0"/>
              <a:t>usefull</a:t>
            </a:r>
            <a:r>
              <a:rPr lang="en-US" dirty="0"/>
              <a:t> </a:t>
            </a:r>
            <a:r>
              <a:rPr lang="en-US" dirty="0" smtClean="0"/>
              <a:t>functions which need another function as arguments</a:t>
            </a:r>
          </a:p>
        </p:txBody>
      </p:sp>
    </p:spTree>
    <p:extLst>
      <p:ext uri="{BB962C8B-B14F-4D97-AF65-F5344CB8AC3E}">
        <p14:creationId xmlns:p14="http://schemas.microsoft.com/office/powerpoint/2010/main" val="35116718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1.Filter()</a:t>
            </a:r>
            <a:endParaRPr lang="en-US" dirty="0"/>
          </a:p>
        </p:txBody>
      </p:sp>
      <p:sp>
        <p:nvSpPr>
          <p:cNvPr id="3" name="Content Placeholder 2"/>
          <p:cNvSpPr>
            <a:spLocks noGrp="1"/>
          </p:cNvSpPr>
          <p:nvPr>
            <p:ph idx="1"/>
          </p:nvPr>
        </p:nvSpPr>
        <p:spPr>
          <a:xfrm>
            <a:off x="229090" y="865563"/>
            <a:ext cx="11699053" cy="5767249"/>
          </a:xfrm>
        </p:spPr>
        <p:txBody>
          <a:bodyPr/>
          <a:lstStyle/>
          <a:p>
            <a:r>
              <a:rPr lang="en-US" dirty="0" smtClean="0"/>
              <a:t>filter(</a:t>
            </a:r>
            <a:r>
              <a:rPr lang="en-US" dirty="0" err="1" smtClean="0"/>
              <a:t>function,sequence</a:t>
            </a:r>
            <a:r>
              <a:rPr lang="en-US" dirty="0" smtClean="0"/>
              <a:t>)         //if function is true then sequence value will be consider</a:t>
            </a:r>
            <a:endParaRPr lang="en-US" dirty="0"/>
          </a:p>
          <a:p>
            <a:endParaRPr lang="en-US" dirty="0" smtClean="0"/>
          </a:p>
          <a:p>
            <a:endParaRPr lang="en-US" dirty="0"/>
          </a:p>
          <a:p>
            <a:pPr marL="400050" lvl="1" indent="0">
              <a:buNone/>
            </a:pPr>
            <a:r>
              <a:rPr lang="en-US" dirty="0" smtClean="0"/>
              <a:t>l = [0,5,10,15,20,25,30,35,40]</a:t>
            </a:r>
          </a:p>
          <a:p>
            <a:pPr marL="400050" lvl="1" indent="0">
              <a:buNone/>
            </a:pPr>
            <a:r>
              <a:rPr lang="en-US" dirty="0" smtClean="0"/>
              <a:t>l1 = list(filter(lambda x:x%2==0,l))</a:t>
            </a:r>
          </a:p>
          <a:p>
            <a:pPr marL="400050" lvl="1" indent="0">
              <a:buNone/>
            </a:pPr>
            <a:r>
              <a:rPr lang="en-US" dirty="0" smtClean="0"/>
              <a:t>print(l1)</a:t>
            </a:r>
            <a:endParaRPr lang="en-US" dirty="0"/>
          </a:p>
          <a:p>
            <a:pPr marL="400050" lvl="1" indent="0">
              <a:buNone/>
            </a:pPr>
            <a:r>
              <a:rPr lang="en-US" dirty="0" smtClean="0"/>
              <a:t>l2 </a:t>
            </a:r>
            <a:r>
              <a:rPr lang="en-US" dirty="0"/>
              <a:t>= list(filter(lambda </a:t>
            </a:r>
            <a:r>
              <a:rPr lang="en-US" dirty="0" smtClean="0"/>
              <a:t>x:x%2!=0,l))</a:t>
            </a:r>
          </a:p>
          <a:p>
            <a:pPr marL="400050" lvl="1" indent="0">
              <a:buNone/>
            </a:pPr>
            <a:r>
              <a:rPr lang="en-US" dirty="0" smtClean="0"/>
              <a:t>print(l2)</a:t>
            </a:r>
            <a:endParaRPr lang="en-US" dirty="0"/>
          </a:p>
          <a:p>
            <a:pPr marL="0" indent="0">
              <a:buNone/>
            </a:pPr>
            <a:endParaRPr lang="en-US" dirty="0"/>
          </a:p>
        </p:txBody>
      </p:sp>
      <p:sp>
        <p:nvSpPr>
          <p:cNvPr id="4" name="Rectangle 3"/>
          <p:cNvSpPr/>
          <p:nvPr/>
        </p:nvSpPr>
        <p:spPr>
          <a:xfrm>
            <a:off x="5665236" y="1583140"/>
            <a:ext cx="3739487" cy="4039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smtClean="0"/>
              <a:t>def</a:t>
            </a:r>
            <a:r>
              <a:rPr lang="en-US" sz="2000" dirty="0" smtClean="0"/>
              <a:t> </a:t>
            </a:r>
            <a:r>
              <a:rPr lang="en-US" sz="2000" dirty="0" err="1" smtClean="0"/>
              <a:t>iseven</a:t>
            </a:r>
            <a:r>
              <a:rPr lang="en-US" sz="2000" dirty="0" smtClean="0"/>
              <a:t>(x):</a:t>
            </a:r>
          </a:p>
          <a:p>
            <a:r>
              <a:rPr lang="en-US" sz="2000" dirty="0"/>
              <a:t>	</a:t>
            </a:r>
            <a:r>
              <a:rPr lang="en-US" sz="2000" dirty="0" smtClean="0"/>
              <a:t>if x%2==0:</a:t>
            </a:r>
          </a:p>
          <a:p>
            <a:r>
              <a:rPr lang="en-US" sz="2000" dirty="0"/>
              <a:t>	</a:t>
            </a:r>
            <a:r>
              <a:rPr lang="en-US" sz="2000" dirty="0" smtClean="0"/>
              <a:t>	return True</a:t>
            </a:r>
          </a:p>
          <a:p>
            <a:r>
              <a:rPr lang="en-US" sz="2000" dirty="0"/>
              <a:t>	</a:t>
            </a:r>
            <a:r>
              <a:rPr lang="en-US" sz="2000" dirty="0" smtClean="0"/>
              <a:t>else:</a:t>
            </a:r>
          </a:p>
          <a:p>
            <a:r>
              <a:rPr lang="en-US" sz="2000" dirty="0"/>
              <a:t>	</a:t>
            </a:r>
            <a:r>
              <a:rPr lang="en-US" sz="2000" dirty="0" smtClean="0"/>
              <a:t>	return False</a:t>
            </a:r>
          </a:p>
          <a:p>
            <a:r>
              <a:rPr lang="en-US" sz="2000" dirty="0" smtClean="0"/>
              <a:t>l = [0,5,10,15,20,25,30,35,40]</a:t>
            </a:r>
          </a:p>
          <a:p>
            <a:r>
              <a:rPr lang="en-US" sz="2000" dirty="0" smtClean="0"/>
              <a:t>l1 = list(filter(</a:t>
            </a:r>
            <a:r>
              <a:rPr lang="en-US" sz="2000" dirty="0" err="1" smtClean="0"/>
              <a:t>iseven,l</a:t>
            </a:r>
            <a:r>
              <a:rPr lang="en-US" sz="2000" dirty="0" smtClean="0"/>
              <a:t>))</a:t>
            </a:r>
          </a:p>
          <a:p>
            <a:r>
              <a:rPr lang="en-US" sz="2000" dirty="0" smtClean="0"/>
              <a:t>print(l1)</a:t>
            </a:r>
            <a:endParaRPr lang="en-US" sz="2000" dirty="0"/>
          </a:p>
        </p:txBody>
      </p:sp>
    </p:spTree>
    <p:extLst>
      <p:ext uri="{BB962C8B-B14F-4D97-AF65-F5344CB8AC3E}">
        <p14:creationId xmlns:p14="http://schemas.microsoft.com/office/powerpoint/2010/main" val="916045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82" y="0"/>
            <a:ext cx="12012187" cy="914400"/>
          </a:xfrm>
        </p:spPr>
        <p:txBody>
          <a:bodyPr/>
          <a:lstStyle/>
          <a:p>
            <a:r>
              <a:rPr lang="en-US" dirty="0" smtClean="0"/>
              <a:t>2. Map()</a:t>
            </a:r>
            <a:endParaRPr lang="en-US" dirty="0"/>
          </a:p>
        </p:txBody>
      </p:sp>
      <p:sp>
        <p:nvSpPr>
          <p:cNvPr id="3" name="Content Placeholder 2"/>
          <p:cNvSpPr>
            <a:spLocks noGrp="1"/>
          </p:cNvSpPr>
          <p:nvPr>
            <p:ph idx="1"/>
          </p:nvPr>
        </p:nvSpPr>
        <p:spPr>
          <a:xfrm>
            <a:off x="202560" y="933802"/>
            <a:ext cx="11780174" cy="5712658"/>
          </a:xfrm>
        </p:spPr>
        <p:txBody>
          <a:bodyPr/>
          <a:lstStyle/>
          <a:p>
            <a:r>
              <a:rPr lang="en-US" dirty="0" smtClean="0"/>
              <a:t>map(function ,sequence)          //is not any true or false……. value will be consider always</a:t>
            </a:r>
          </a:p>
          <a:p>
            <a:endParaRPr lang="en-US" dirty="0"/>
          </a:p>
          <a:p>
            <a:pPr marL="0" indent="0">
              <a:buNone/>
            </a:pPr>
            <a:r>
              <a:rPr lang="en-US" dirty="0" smtClean="0"/>
              <a:t>l = [1,2,3,4,5]</a:t>
            </a:r>
          </a:p>
          <a:p>
            <a:pPr marL="0" indent="0">
              <a:buNone/>
            </a:pPr>
            <a:r>
              <a:rPr lang="en-US" dirty="0" smtClean="0"/>
              <a:t>l1 = list(map(lambda x:2*x,l))</a:t>
            </a:r>
          </a:p>
          <a:p>
            <a:pPr marL="0" indent="0">
              <a:buNone/>
            </a:pPr>
            <a:r>
              <a:rPr lang="en-US" dirty="0" smtClean="0"/>
              <a:t>print(l1)</a:t>
            </a:r>
          </a:p>
          <a:p>
            <a:pPr marL="0" indent="0">
              <a:buNone/>
            </a:pPr>
            <a:endParaRPr lang="en-US" dirty="0"/>
          </a:p>
          <a:p>
            <a:pPr marL="0" indent="0">
              <a:buNone/>
            </a:pPr>
            <a:endParaRPr lang="en-US" dirty="0" smtClean="0"/>
          </a:p>
          <a:p>
            <a:pPr marL="0" indent="0">
              <a:buNone/>
            </a:pPr>
            <a:r>
              <a:rPr lang="en-US" dirty="0" smtClean="0"/>
              <a:t>l1 = [1,2,3,4,5]</a:t>
            </a:r>
          </a:p>
          <a:p>
            <a:pPr marL="0" indent="0">
              <a:buNone/>
            </a:pPr>
            <a:r>
              <a:rPr lang="en-US" dirty="0" smtClean="0"/>
              <a:t>l2 = [4,5,6,7,8]</a:t>
            </a:r>
          </a:p>
          <a:p>
            <a:pPr marL="0" indent="0">
              <a:buNone/>
            </a:pPr>
            <a:r>
              <a:rPr lang="en-US" dirty="0" smtClean="0"/>
              <a:t>l3 = list(map(lambda </a:t>
            </a:r>
            <a:r>
              <a:rPr lang="en-US" dirty="0" err="1" smtClean="0"/>
              <a:t>x,y:x</a:t>
            </a:r>
            <a:r>
              <a:rPr lang="en-US" dirty="0" smtClean="0"/>
              <a:t>*y,l1,l2))</a:t>
            </a:r>
          </a:p>
          <a:p>
            <a:pPr marL="0" indent="0">
              <a:buNone/>
            </a:pPr>
            <a:r>
              <a:rPr lang="en-US" dirty="0" smtClean="0"/>
              <a:t>print(l3)</a:t>
            </a:r>
            <a:endParaRPr lang="en-US" dirty="0"/>
          </a:p>
        </p:txBody>
      </p:sp>
      <p:sp>
        <p:nvSpPr>
          <p:cNvPr id="4" name="Rectangle 3"/>
          <p:cNvSpPr/>
          <p:nvPr/>
        </p:nvSpPr>
        <p:spPr>
          <a:xfrm>
            <a:off x="6264322" y="1364778"/>
            <a:ext cx="3603009" cy="1937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t>def</a:t>
            </a:r>
            <a:r>
              <a:rPr lang="en-US" sz="2400" dirty="0"/>
              <a:t> double (x):</a:t>
            </a:r>
          </a:p>
          <a:p>
            <a:r>
              <a:rPr lang="en-US" sz="2400" dirty="0"/>
              <a:t>	return 2*x</a:t>
            </a:r>
          </a:p>
          <a:p>
            <a:r>
              <a:rPr lang="en-US" sz="2400" dirty="0"/>
              <a:t>l = [1,2,3,4,5]</a:t>
            </a:r>
          </a:p>
          <a:p>
            <a:r>
              <a:rPr lang="en-US" sz="2400" dirty="0"/>
              <a:t>l1 = list(map(</a:t>
            </a:r>
            <a:r>
              <a:rPr lang="en-US" sz="2400" dirty="0" err="1"/>
              <a:t>double,l</a:t>
            </a:r>
            <a:r>
              <a:rPr lang="en-US" sz="2400" dirty="0"/>
              <a:t>))</a:t>
            </a:r>
          </a:p>
          <a:p>
            <a:r>
              <a:rPr lang="en-US" sz="2400" dirty="0"/>
              <a:t>print(l1</a:t>
            </a:r>
            <a:r>
              <a:rPr lang="en-US" sz="2400" dirty="0" smtClean="0"/>
              <a:t>)</a:t>
            </a:r>
            <a:endParaRPr lang="en-US" sz="2400" dirty="0"/>
          </a:p>
        </p:txBody>
      </p:sp>
    </p:spTree>
    <p:extLst>
      <p:ext uri="{BB962C8B-B14F-4D97-AF65-F5344CB8AC3E}">
        <p14:creationId xmlns:p14="http://schemas.microsoft.com/office/powerpoint/2010/main" val="314472999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750627"/>
          </a:xfrm>
        </p:spPr>
        <p:txBody>
          <a:bodyPr/>
          <a:lstStyle/>
          <a:p>
            <a:r>
              <a:rPr lang="en-US" dirty="0" smtClean="0"/>
              <a:t>3. reduce()</a:t>
            </a:r>
            <a:endParaRPr lang="en-US" dirty="0"/>
          </a:p>
        </p:txBody>
      </p:sp>
      <p:sp>
        <p:nvSpPr>
          <p:cNvPr id="3" name="Content Placeholder 2"/>
          <p:cNvSpPr>
            <a:spLocks noGrp="1"/>
          </p:cNvSpPr>
          <p:nvPr>
            <p:ph idx="1"/>
          </p:nvPr>
        </p:nvSpPr>
        <p:spPr>
          <a:xfrm>
            <a:off x="229090" y="750627"/>
            <a:ext cx="11712701" cy="5854889"/>
          </a:xfrm>
        </p:spPr>
        <p:txBody>
          <a:bodyPr>
            <a:normAutofit/>
          </a:bodyPr>
          <a:lstStyle/>
          <a:p>
            <a:r>
              <a:rPr lang="en-US" dirty="0"/>
              <a:t>The </a:t>
            </a:r>
            <a:r>
              <a:rPr lang="en-US" b="1" dirty="0" smtClean="0"/>
              <a:t>reduce(</a:t>
            </a:r>
            <a:r>
              <a:rPr lang="en-US" b="1" dirty="0" err="1" smtClean="0"/>
              <a:t>function,sequence</a:t>
            </a:r>
            <a:r>
              <a:rPr lang="en-US" b="1" dirty="0" smtClean="0"/>
              <a:t>)</a:t>
            </a:r>
            <a:r>
              <a:rPr lang="en-US" dirty="0" smtClean="0"/>
              <a:t> </a:t>
            </a:r>
            <a:r>
              <a:rPr lang="en-US" dirty="0"/>
              <a:t>function is used to apply a particular function passed in its argument to all of the list elements mentioned in the sequence passed </a:t>
            </a:r>
            <a:r>
              <a:rPr lang="en-US" dirty="0" err="1"/>
              <a:t>along.This</a:t>
            </a:r>
            <a:r>
              <a:rPr lang="en-US" dirty="0"/>
              <a:t> function is defined in “</a:t>
            </a:r>
            <a:r>
              <a:rPr lang="en-US" dirty="0" err="1"/>
              <a:t>functools</a:t>
            </a:r>
            <a:r>
              <a:rPr lang="en-US" dirty="0"/>
              <a:t>” module</a:t>
            </a:r>
            <a:r>
              <a:rPr lang="en-US" dirty="0" smtClean="0"/>
              <a:t>.</a:t>
            </a:r>
            <a:endParaRPr lang="en-US" dirty="0"/>
          </a:p>
          <a:p>
            <a:r>
              <a:rPr lang="en-US" dirty="0"/>
              <a:t>Working : </a:t>
            </a:r>
          </a:p>
          <a:p>
            <a:r>
              <a:rPr lang="en-US" dirty="0"/>
              <a:t>At first step, first two elements of sequence are picked and the result is obtained.</a:t>
            </a:r>
          </a:p>
          <a:p>
            <a:r>
              <a:rPr lang="en-US" dirty="0"/>
              <a:t>Next step is to apply the same function to the previously attained result and the number just succeeding the second element and the result is again stored.</a:t>
            </a:r>
          </a:p>
          <a:p>
            <a:r>
              <a:rPr lang="en-US" dirty="0"/>
              <a:t>This process continues till no more elements are left in the container.</a:t>
            </a:r>
          </a:p>
          <a:p>
            <a:r>
              <a:rPr lang="en-US" dirty="0"/>
              <a:t>The final returned result is returned and printed on console</a:t>
            </a:r>
            <a:r>
              <a:rPr lang="en-US" dirty="0" smtClean="0"/>
              <a:t>.</a:t>
            </a:r>
          </a:p>
        </p:txBody>
      </p:sp>
      <p:sp>
        <p:nvSpPr>
          <p:cNvPr id="5" name="Rectangle 4"/>
          <p:cNvSpPr/>
          <p:nvPr/>
        </p:nvSpPr>
        <p:spPr>
          <a:xfrm>
            <a:off x="504967" y="4230806"/>
            <a:ext cx="9512490" cy="2374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import </a:t>
            </a:r>
            <a:r>
              <a:rPr lang="en-US" sz="2400" dirty="0" err="1"/>
              <a:t>functools</a:t>
            </a:r>
            <a:endParaRPr lang="en-US" sz="2400" dirty="0"/>
          </a:p>
          <a:p>
            <a:r>
              <a:rPr lang="en-US" sz="2400" dirty="0"/>
              <a:t>list = [4,5,6,7,8]</a:t>
            </a:r>
          </a:p>
          <a:p>
            <a:r>
              <a:rPr lang="en-US" sz="2400" dirty="0"/>
              <a:t>print ("The sum of the list elements is : ",end="") </a:t>
            </a:r>
          </a:p>
          <a:p>
            <a:r>
              <a:rPr lang="en-US" sz="2400" dirty="0"/>
              <a:t>print (</a:t>
            </a:r>
            <a:r>
              <a:rPr lang="en-US" sz="2400" dirty="0" err="1"/>
              <a:t>functools.reduce</a:t>
            </a:r>
            <a:r>
              <a:rPr lang="en-US" sz="2400" dirty="0"/>
              <a:t>(lambda </a:t>
            </a:r>
            <a:r>
              <a:rPr lang="en-US" sz="2400" dirty="0" err="1"/>
              <a:t>a,b</a:t>
            </a:r>
            <a:r>
              <a:rPr lang="en-US" sz="2400" dirty="0"/>
              <a:t> : </a:t>
            </a:r>
            <a:r>
              <a:rPr lang="en-US" sz="2400" dirty="0" err="1" smtClean="0"/>
              <a:t>a+b,list</a:t>
            </a:r>
            <a:r>
              <a:rPr lang="en-US" sz="2400" dirty="0" smtClean="0"/>
              <a:t>)) </a:t>
            </a:r>
            <a:endParaRPr lang="en-US" sz="2400" dirty="0"/>
          </a:p>
          <a:p>
            <a:r>
              <a:rPr lang="en-US" sz="2400" dirty="0"/>
              <a:t>print ("The maximum element of the list is : ",end="") </a:t>
            </a:r>
          </a:p>
          <a:p>
            <a:r>
              <a:rPr lang="en-US" sz="2400" dirty="0"/>
              <a:t>print (</a:t>
            </a:r>
            <a:r>
              <a:rPr lang="en-US" sz="2400" dirty="0" err="1"/>
              <a:t>functools.reduce</a:t>
            </a:r>
            <a:r>
              <a:rPr lang="en-US" sz="2400" dirty="0"/>
              <a:t>(lambda </a:t>
            </a:r>
            <a:r>
              <a:rPr lang="en-US" sz="2400" dirty="0" err="1"/>
              <a:t>a,b</a:t>
            </a:r>
            <a:r>
              <a:rPr lang="en-US" sz="2400" dirty="0"/>
              <a:t> : a if a &gt; b else </a:t>
            </a:r>
            <a:r>
              <a:rPr lang="en-US" sz="2400" dirty="0" err="1" smtClean="0"/>
              <a:t>b,list</a:t>
            </a:r>
            <a:r>
              <a:rPr lang="en-US" sz="2400" dirty="0" smtClean="0"/>
              <a:t>)) </a:t>
            </a:r>
            <a:endParaRPr lang="en-US" sz="2400" dirty="0"/>
          </a:p>
        </p:txBody>
      </p:sp>
    </p:spTree>
    <p:extLst>
      <p:ext uri="{BB962C8B-B14F-4D97-AF65-F5344CB8AC3E}">
        <p14:creationId xmlns:p14="http://schemas.microsoft.com/office/powerpoint/2010/main" val="348825234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887200" cy="832513"/>
          </a:xfrm>
        </p:spPr>
        <p:txBody>
          <a:bodyPr/>
          <a:lstStyle/>
          <a:p>
            <a:r>
              <a:rPr lang="en-US" dirty="0" smtClean="0"/>
              <a:t>Nested Function</a:t>
            </a:r>
            <a:endParaRPr lang="en-US" dirty="0"/>
          </a:p>
        </p:txBody>
      </p:sp>
      <p:sp>
        <p:nvSpPr>
          <p:cNvPr id="3" name="Content Placeholder 2"/>
          <p:cNvSpPr>
            <a:spLocks noGrp="1"/>
          </p:cNvSpPr>
          <p:nvPr>
            <p:ph idx="1"/>
          </p:nvPr>
        </p:nvSpPr>
        <p:spPr>
          <a:xfrm>
            <a:off x="243503" y="865562"/>
            <a:ext cx="11766527" cy="5794545"/>
          </a:xfrm>
        </p:spPr>
        <p:txBody>
          <a:bodyPr/>
          <a:lstStyle/>
          <a:p>
            <a:pPr marL="0" indent="0">
              <a:buNone/>
            </a:pPr>
            <a:r>
              <a:rPr lang="en-US" dirty="0" err="1" smtClean="0"/>
              <a:t>def</a:t>
            </a:r>
            <a:r>
              <a:rPr lang="en-US" dirty="0" smtClean="0"/>
              <a:t> f1():</a:t>
            </a:r>
          </a:p>
          <a:p>
            <a:pPr marL="0" indent="0">
              <a:buNone/>
            </a:pPr>
            <a:r>
              <a:rPr lang="en-US" dirty="0"/>
              <a:t>	</a:t>
            </a:r>
            <a:r>
              <a:rPr lang="en-US" dirty="0" err="1" smtClean="0"/>
              <a:t>def</a:t>
            </a:r>
            <a:r>
              <a:rPr lang="en-US" dirty="0" smtClean="0"/>
              <a:t> inner(</a:t>
            </a:r>
            <a:r>
              <a:rPr lang="en-US" dirty="0" err="1" smtClean="0"/>
              <a:t>a,b</a:t>
            </a:r>
            <a:r>
              <a:rPr lang="en-US" dirty="0" smtClean="0"/>
              <a:t>):</a:t>
            </a:r>
          </a:p>
          <a:p>
            <a:pPr marL="0" indent="0">
              <a:buNone/>
            </a:pPr>
            <a:r>
              <a:rPr lang="en-US" dirty="0"/>
              <a:t>	</a:t>
            </a:r>
            <a:r>
              <a:rPr lang="en-US" dirty="0" smtClean="0"/>
              <a:t>	print(“Sum is: ”,</a:t>
            </a:r>
            <a:r>
              <a:rPr lang="en-US" dirty="0" err="1" smtClean="0"/>
              <a:t>a+b</a:t>
            </a:r>
            <a:r>
              <a:rPr lang="en-US" dirty="0" smtClean="0"/>
              <a:t>)</a:t>
            </a:r>
          </a:p>
          <a:p>
            <a:pPr marL="0" indent="0">
              <a:buNone/>
            </a:pPr>
            <a:r>
              <a:rPr lang="en-US" dirty="0"/>
              <a:t>	</a:t>
            </a:r>
            <a:r>
              <a:rPr lang="en-US" dirty="0" smtClean="0"/>
              <a:t>inner(10,20)</a:t>
            </a:r>
          </a:p>
          <a:p>
            <a:pPr marL="0" indent="0">
              <a:buNone/>
            </a:pPr>
            <a:r>
              <a:rPr lang="en-US" dirty="0" smtClean="0"/>
              <a:t>f1()</a:t>
            </a:r>
            <a:endParaRPr lang="en-US" dirty="0"/>
          </a:p>
          <a:p>
            <a:pPr marL="0" indent="0">
              <a:buNone/>
            </a:pPr>
            <a:endParaRPr lang="en-US" dirty="0"/>
          </a:p>
          <a:p>
            <a:pPr marL="0" indent="0">
              <a:buNone/>
            </a:pPr>
            <a:endParaRPr lang="en-US" dirty="0" smtClean="0"/>
          </a:p>
          <a:p>
            <a:pPr marL="0" indent="0">
              <a:buNone/>
            </a:pPr>
            <a:r>
              <a:rPr lang="en-US" dirty="0" err="1" smtClean="0"/>
              <a:t>def</a:t>
            </a:r>
            <a:r>
              <a:rPr lang="en-US" dirty="0" smtClean="0"/>
              <a:t> outer():</a:t>
            </a:r>
          </a:p>
          <a:p>
            <a:pPr marL="0" indent="0">
              <a:buNone/>
            </a:pPr>
            <a:r>
              <a:rPr lang="en-US" dirty="0"/>
              <a:t>	</a:t>
            </a:r>
            <a:r>
              <a:rPr lang="en-US" dirty="0" smtClean="0"/>
              <a:t>print(“Outer Function”)</a:t>
            </a:r>
          </a:p>
          <a:p>
            <a:pPr marL="0" indent="0">
              <a:buNone/>
            </a:pPr>
            <a:r>
              <a:rPr lang="en-US" dirty="0"/>
              <a:t>	</a:t>
            </a:r>
            <a:r>
              <a:rPr lang="en-US" dirty="0" smtClean="0"/>
              <a:t>	</a:t>
            </a:r>
            <a:r>
              <a:rPr lang="en-US" dirty="0" err="1" smtClean="0"/>
              <a:t>def</a:t>
            </a:r>
            <a:r>
              <a:rPr lang="en-US" dirty="0"/>
              <a:t> </a:t>
            </a:r>
            <a:r>
              <a:rPr lang="en-US" dirty="0" smtClean="0"/>
              <a:t>inner():</a:t>
            </a:r>
          </a:p>
          <a:p>
            <a:pPr marL="0" indent="0">
              <a:buNone/>
            </a:pPr>
            <a:r>
              <a:rPr lang="en-US" dirty="0"/>
              <a:t>	</a:t>
            </a:r>
            <a:r>
              <a:rPr lang="en-US" dirty="0" smtClean="0"/>
              <a:t>		print(“inner”)</a:t>
            </a:r>
          </a:p>
          <a:p>
            <a:pPr marL="0" indent="0">
              <a:buNone/>
            </a:pPr>
            <a:r>
              <a:rPr lang="en-US" dirty="0"/>
              <a:t>	</a:t>
            </a:r>
            <a:r>
              <a:rPr lang="en-US" dirty="0" smtClean="0"/>
              <a:t>return inner</a:t>
            </a:r>
            <a:endParaRPr lang="en-US" dirty="0"/>
          </a:p>
        </p:txBody>
      </p:sp>
    </p:spTree>
    <p:extLst>
      <p:ext uri="{BB962C8B-B14F-4D97-AF65-F5344CB8AC3E}">
        <p14:creationId xmlns:p14="http://schemas.microsoft.com/office/powerpoint/2010/main" val="131388698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700265"/>
          </a:xfrm>
        </p:spPr>
        <p:txBody>
          <a:bodyPr/>
          <a:lstStyle/>
          <a:p>
            <a:r>
              <a:rPr lang="en-US" dirty="0" smtClean="0"/>
              <a:t>Function Decorators:</a:t>
            </a:r>
            <a:endParaRPr lang="en-US" dirty="0"/>
          </a:p>
        </p:txBody>
      </p:sp>
      <p:sp>
        <p:nvSpPr>
          <p:cNvPr id="3" name="Content Placeholder 2"/>
          <p:cNvSpPr>
            <a:spLocks noGrp="1"/>
          </p:cNvSpPr>
          <p:nvPr>
            <p:ph idx="1"/>
          </p:nvPr>
        </p:nvSpPr>
        <p:spPr>
          <a:xfrm>
            <a:off x="229090" y="900751"/>
            <a:ext cx="11658110" cy="5691117"/>
          </a:xfrm>
        </p:spPr>
        <p:txBody>
          <a:bodyPr>
            <a:normAutofit fontScale="85000" lnSpcReduction="20000"/>
          </a:bodyPr>
          <a:lstStyle/>
          <a:p>
            <a:r>
              <a:rPr lang="en-US" dirty="0" smtClean="0"/>
              <a:t>Input </a:t>
            </a:r>
            <a:r>
              <a:rPr lang="en-US" dirty="0" err="1" smtClean="0"/>
              <a:t>Function</a:t>
            </a:r>
            <a:r>
              <a:rPr lang="en-US" dirty="0" err="1" smtClean="0">
                <a:sym typeface="Wingdings" panose="05000000000000000000" pitchFamily="2" charset="2"/>
              </a:rPr>
              <a:t>Decorator</a:t>
            </a:r>
            <a:r>
              <a:rPr lang="en-US" dirty="0" smtClean="0">
                <a:sym typeface="Wingdings" panose="05000000000000000000" pitchFamily="2" charset="2"/>
              </a:rPr>
              <a:t> Function  Output Function with extended functionality</a:t>
            </a:r>
          </a:p>
          <a:p>
            <a:r>
              <a:rPr lang="en-US" dirty="0" smtClean="0">
                <a:sym typeface="Wingdings" panose="05000000000000000000" pitchFamily="2" charset="2"/>
              </a:rPr>
              <a:t>Decorators help to make our code  shorter and more </a:t>
            </a:r>
            <a:r>
              <a:rPr lang="en-US" dirty="0" err="1" smtClean="0">
                <a:sym typeface="Wingdings" panose="05000000000000000000" pitchFamily="2" charset="2"/>
              </a:rPr>
              <a:t>pythonic</a:t>
            </a:r>
            <a:r>
              <a:rPr lang="en-US" dirty="0" smtClean="0">
                <a:sym typeface="Wingdings" panose="05000000000000000000" pitchFamily="2" charset="2"/>
              </a:rPr>
              <a:t>.</a:t>
            </a:r>
          </a:p>
          <a:p>
            <a:pPr marL="0" indent="0">
              <a:buNone/>
            </a:pPr>
            <a:endParaRPr lang="en-US" dirty="0">
              <a:sym typeface="Wingdings" panose="05000000000000000000" pitchFamily="2" charset="2"/>
            </a:endParaRPr>
          </a:p>
          <a:p>
            <a:pPr marL="0" indent="0">
              <a:buNone/>
            </a:pPr>
            <a:r>
              <a:rPr lang="en-US" dirty="0" err="1" smtClean="0">
                <a:sym typeface="Wingdings" panose="05000000000000000000" pitchFamily="2" charset="2"/>
              </a:rPr>
              <a:t>def</a:t>
            </a:r>
            <a:r>
              <a:rPr lang="en-US" dirty="0" smtClean="0">
                <a:sym typeface="Wingdings" panose="05000000000000000000" pitchFamily="2" charset="2"/>
              </a:rPr>
              <a:t> decor(</a:t>
            </a:r>
            <a:r>
              <a:rPr lang="en-US" dirty="0" err="1" smtClean="0">
                <a:sym typeface="Wingdings" panose="05000000000000000000" pitchFamily="2" charset="2"/>
              </a:rPr>
              <a:t>func</a:t>
            </a:r>
            <a:r>
              <a:rPr lang="en-US" dirty="0" smtClean="0">
                <a:sym typeface="Wingdings" panose="05000000000000000000" pitchFamily="2" charset="2"/>
              </a:rPr>
              <a:t>):</a:t>
            </a:r>
          </a:p>
          <a:p>
            <a:pPr marL="0" indent="0">
              <a:buNone/>
            </a:pPr>
            <a:r>
              <a:rPr lang="en-US" dirty="0">
                <a:sym typeface="Wingdings" panose="05000000000000000000" pitchFamily="2" charset="2"/>
              </a:rPr>
              <a:t>	</a:t>
            </a:r>
            <a:r>
              <a:rPr lang="en-US" dirty="0" err="1" smtClean="0">
                <a:sym typeface="Wingdings" panose="05000000000000000000" pitchFamily="2" charset="2"/>
              </a:rPr>
              <a:t>def</a:t>
            </a:r>
            <a:r>
              <a:rPr lang="en-US" dirty="0" smtClean="0">
                <a:sym typeface="Wingdings" panose="05000000000000000000" pitchFamily="2" charset="2"/>
              </a:rPr>
              <a:t> inner(name):</a:t>
            </a:r>
          </a:p>
          <a:p>
            <a:pPr marL="0" indent="0">
              <a:buNone/>
            </a:pPr>
            <a:r>
              <a:rPr lang="en-US" dirty="0">
                <a:sym typeface="Wingdings" panose="05000000000000000000" pitchFamily="2" charset="2"/>
              </a:rPr>
              <a:t>	</a:t>
            </a:r>
            <a:r>
              <a:rPr lang="en-US" dirty="0" smtClean="0">
                <a:sym typeface="Wingdings" panose="05000000000000000000" pitchFamily="2" charset="2"/>
              </a:rPr>
              <a:t>	if name == ‘ABCD’</a:t>
            </a:r>
          </a:p>
          <a:p>
            <a:pPr marL="0" indent="0">
              <a:buNone/>
            </a:pPr>
            <a:r>
              <a:rPr lang="en-US" dirty="0">
                <a:sym typeface="Wingdings" panose="05000000000000000000" pitchFamily="2" charset="2"/>
              </a:rPr>
              <a:t>	</a:t>
            </a:r>
            <a:r>
              <a:rPr lang="en-US" dirty="0" smtClean="0">
                <a:sym typeface="Wingdings" panose="05000000000000000000" pitchFamily="2" charset="2"/>
              </a:rPr>
              <a:t>		print(“Hello ABCD BAD MORNING”)</a:t>
            </a:r>
          </a:p>
          <a:p>
            <a:pPr marL="0" indent="0">
              <a:buNone/>
            </a:pPr>
            <a:r>
              <a:rPr lang="en-US" dirty="0">
                <a:sym typeface="Wingdings" panose="05000000000000000000" pitchFamily="2" charset="2"/>
              </a:rPr>
              <a:t>	</a:t>
            </a:r>
            <a:r>
              <a:rPr lang="en-US" dirty="0" smtClean="0">
                <a:sym typeface="Wingdings" panose="05000000000000000000" pitchFamily="2" charset="2"/>
              </a:rPr>
              <a:t>	else:</a:t>
            </a:r>
          </a:p>
          <a:p>
            <a:pPr marL="0" indent="0">
              <a:buNone/>
            </a:pPr>
            <a:r>
              <a:rPr lang="en-US" dirty="0">
                <a:sym typeface="Wingdings" panose="05000000000000000000" pitchFamily="2" charset="2"/>
              </a:rPr>
              <a:t>	</a:t>
            </a:r>
            <a:r>
              <a:rPr lang="en-US" dirty="0" smtClean="0">
                <a:sym typeface="Wingdings" panose="05000000000000000000" pitchFamily="2" charset="2"/>
              </a:rPr>
              <a:t>		</a:t>
            </a:r>
            <a:r>
              <a:rPr lang="en-US" dirty="0" err="1" smtClean="0">
                <a:sym typeface="Wingdings" panose="05000000000000000000" pitchFamily="2" charset="2"/>
              </a:rPr>
              <a:t>func</a:t>
            </a:r>
            <a:r>
              <a:rPr lang="en-US" dirty="0" smtClean="0">
                <a:sym typeface="Wingdings" panose="05000000000000000000" pitchFamily="2" charset="2"/>
              </a:rPr>
              <a:t>(name)</a:t>
            </a:r>
          </a:p>
          <a:p>
            <a:pPr marL="0" indent="0">
              <a:buNone/>
            </a:pPr>
            <a:r>
              <a:rPr lang="en-US" dirty="0">
                <a:sym typeface="Wingdings" panose="05000000000000000000" pitchFamily="2" charset="2"/>
              </a:rPr>
              <a:t>	</a:t>
            </a:r>
            <a:r>
              <a:rPr lang="en-US" dirty="0" smtClean="0">
                <a:sym typeface="Wingdings" panose="05000000000000000000" pitchFamily="2" charset="2"/>
              </a:rPr>
              <a:t>return inner</a:t>
            </a:r>
            <a:endParaRPr lang="en-US" dirty="0">
              <a:sym typeface="Wingdings" panose="05000000000000000000" pitchFamily="2" charset="2"/>
            </a:endParaRPr>
          </a:p>
          <a:p>
            <a:pPr marL="0" indent="0">
              <a:buNone/>
            </a:pPr>
            <a:r>
              <a:rPr lang="en-US" dirty="0" smtClean="0">
                <a:sym typeface="Wingdings" panose="05000000000000000000" pitchFamily="2" charset="2"/>
              </a:rPr>
              <a:t>@decor</a:t>
            </a:r>
          </a:p>
          <a:p>
            <a:pPr marL="0" indent="0">
              <a:buNone/>
            </a:pPr>
            <a:r>
              <a:rPr lang="en-US" dirty="0" err="1" smtClean="0">
                <a:sym typeface="Wingdings" panose="05000000000000000000" pitchFamily="2" charset="2"/>
              </a:rPr>
              <a:t>def</a:t>
            </a:r>
            <a:r>
              <a:rPr lang="en-US" dirty="0" smtClean="0">
                <a:sym typeface="Wingdings" panose="05000000000000000000" pitchFamily="2" charset="2"/>
              </a:rPr>
              <a:t> wish(name):</a:t>
            </a:r>
          </a:p>
          <a:p>
            <a:pPr marL="0" indent="0">
              <a:buNone/>
            </a:pPr>
            <a:r>
              <a:rPr lang="en-US" dirty="0">
                <a:sym typeface="Wingdings" panose="05000000000000000000" pitchFamily="2" charset="2"/>
              </a:rPr>
              <a:t>	</a:t>
            </a:r>
            <a:r>
              <a:rPr lang="en-US" dirty="0" smtClean="0">
                <a:sym typeface="Wingdings" panose="05000000000000000000" pitchFamily="2" charset="2"/>
              </a:rPr>
              <a:t>print(“</a:t>
            </a:r>
            <a:r>
              <a:rPr lang="en-US" dirty="0" err="1" smtClean="0">
                <a:sym typeface="Wingdings" panose="05000000000000000000" pitchFamily="2" charset="2"/>
              </a:rPr>
              <a:t>Hello”,name,”Good</a:t>
            </a:r>
            <a:r>
              <a:rPr lang="en-US" dirty="0" smtClean="0">
                <a:sym typeface="Wingdings" panose="05000000000000000000" pitchFamily="2" charset="2"/>
              </a:rPr>
              <a:t> Morning”)</a:t>
            </a:r>
            <a:endParaRPr lang="en-US" dirty="0">
              <a:sym typeface="Wingdings" panose="05000000000000000000" pitchFamily="2" charset="2"/>
            </a:endParaRPr>
          </a:p>
          <a:p>
            <a:pPr marL="0" indent="0">
              <a:buNone/>
            </a:pPr>
            <a:r>
              <a:rPr lang="en-US" dirty="0" smtClean="0">
                <a:sym typeface="Wingdings" panose="05000000000000000000" pitchFamily="2" charset="2"/>
              </a:rPr>
              <a:t>wish(“XYZ”)</a:t>
            </a:r>
          </a:p>
          <a:p>
            <a:pPr marL="0" indent="0">
              <a:buNone/>
            </a:pPr>
            <a:r>
              <a:rPr lang="en-US" dirty="0" smtClean="0">
                <a:sym typeface="Wingdings" panose="05000000000000000000" pitchFamily="2" charset="2"/>
              </a:rPr>
              <a:t>wish(“JKL”)</a:t>
            </a:r>
          </a:p>
          <a:p>
            <a:pPr marL="0" indent="0">
              <a:buNone/>
            </a:pPr>
            <a:r>
              <a:rPr lang="en-US" dirty="0" smtClean="0">
                <a:sym typeface="Wingdings" panose="05000000000000000000" pitchFamily="2" charset="2"/>
              </a:rPr>
              <a:t>wish(“ABCD”)</a:t>
            </a:r>
            <a:endParaRPr lang="en-US" dirty="0">
              <a:sym typeface="Wingdings" panose="05000000000000000000" pitchFamily="2" charset="2"/>
            </a:endParaRPr>
          </a:p>
        </p:txBody>
      </p:sp>
      <p:sp>
        <p:nvSpPr>
          <p:cNvPr id="4" name="Rectangle 3"/>
          <p:cNvSpPr/>
          <p:nvPr/>
        </p:nvSpPr>
        <p:spPr>
          <a:xfrm>
            <a:off x="6570827" y="3972636"/>
            <a:ext cx="5104263" cy="144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without </a:t>
            </a:r>
            <a:r>
              <a:rPr lang="en-US" sz="2400" b="1" dirty="0" smtClean="0"/>
              <a:t>@decor</a:t>
            </a:r>
          </a:p>
          <a:p>
            <a:r>
              <a:rPr lang="en-US" sz="2400" b="1" dirty="0" smtClean="0"/>
              <a:t>---------------------</a:t>
            </a:r>
          </a:p>
          <a:p>
            <a:r>
              <a:rPr lang="en-US" sz="2400" dirty="0" err="1" smtClean="0"/>
              <a:t>decorfunction</a:t>
            </a:r>
            <a:r>
              <a:rPr lang="en-US" sz="2400" dirty="0" smtClean="0"/>
              <a:t> = decor(wish)</a:t>
            </a:r>
          </a:p>
          <a:p>
            <a:r>
              <a:rPr lang="en-US" sz="2400" dirty="0" err="1" smtClean="0"/>
              <a:t>decorfunction</a:t>
            </a:r>
            <a:r>
              <a:rPr lang="en-US" sz="2400" dirty="0" smtClean="0"/>
              <a:t>(“Sunny”)</a:t>
            </a:r>
            <a:endParaRPr lang="en-US" sz="2400" dirty="0"/>
          </a:p>
        </p:txBody>
      </p:sp>
    </p:spTree>
    <p:extLst>
      <p:ext uri="{BB962C8B-B14F-4D97-AF65-F5344CB8AC3E}">
        <p14:creationId xmlns:p14="http://schemas.microsoft.com/office/powerpoint/2010/main" val="308627710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668740"/>
          </a:xfrm>
        </p:spPr>
        <p:txBody>
          <a:bodyPr/>
          <a:lstStyle/>
          <a:p>
            <a:r>
              <a:rPr lang="en-US" dirty="0"/>
              <a:t>E</a:t>
            </a:r>
            <a:r>
              <a:rPr lang="en-US" dirty="0" smtClean="0"/>
              <a:t>xample :</a:t>
            </a:r>
            <a:endParaRPr lang="en-US" dirty="0"/>
          </a:p>
        </p:txBody>
      </p:sp>
      <p:sp>
        <p:nvSpPr>
          <p:cNvPr id="3" name="Content Placeholder 2"/>
          <p:cNvSpPr>
            <a:spLocks noGrp="1"/>
          </p:cNvSpPr>
          <p:nvPr>
            <p:ph idx="1"/>
          </p:nvPr>
        </p:nvSpPr>
        <p:spPr>
          <a:xfrm>
            <a:off x="458182" y="961097"/>
            <a:ext cx="11456314" cy="5794545"/>
          </a:xfrm>
        </p:spPr>
        <p:txBody>
          <a:bodyPr>
            <a:normAutofit lnSpcReduction="10000"/>
          </a:bodyPr>
          <a:lstStyle/>
          <a:p>
            <a:pPr marL="0" indent="0">
              <a:buNone/>
            </a:pPr>
            <a:r>
              <a:rPr lang="en-US" dirty="0" err="1" smtClean="0"/>
              <a:t>def</a:t>
            </a:r>
            <a:r>
              <a:rPr lang="en-US" dirty="0" smtClean="0"/>
              <a:t> </a:t>
            </a:r>
            <a:r>
              <a:rPr lang="en-US" dirty="0" err="1" smtClean="0"/>
              <a:t>smartdivision</a:t>
            </a:r>
            <a:r>
              <a:rPr lang="en-US" dirty="0" smtClean="0"/>
              <a:t>(</a:t>
            </a:r>
            <a:r>
              <a:rPr lang="en-US" dirty="0" err="1" smtClean="0"/>
              <a:t>func</a:t>
            </a:r>
            <a:r>
              <a:rPr lang="en-US" dirty="0" smtClean="0"/>
              <a:t>):</a:t>
            </a:r>
          </a:p>
          <a:p>
            <a:pPr marL="0" indent="0">
              <a:buNone/>
            </a:pPr>
            <a:r>
              <a:rPr lang="en-US" dirty="0"/>
              <a:t>	</a:t>
            </a:r>
            <a:r>
              <a:rPr lang="en-US" dirty="0" err="1" smtClean="0"/>
              <a:t>def</a:t>
            </a:r>
            <a:r>
              <a:rPr lang="en-US" dirty="0" smtClean="0"/>
              <a:t> inner(</a:t>
            </a:r>
            <a:r>
              <a:rPr lang="en-US" dirty="0" err="1" smtClean="0"/>
              <a:t>a,b</a:t>
            </a:r>
            <a:r>
              <a:rPr lang="en-US" dirty="0" smtClean="0"/>
              <a:t>):</a:t>
            </a:r>
          </a:p>
          <a:p>
            <a:pPr marL="0" indent="0">
              <a:buNone/>
            </a:pPr>
            <a:r>
              <a:rPr lang="en-US" dirty="0"/>
              <a:t>	</a:t>
            </a:r>
            <a:r>
              <a:rPr lang="en-US" dirty="0" smtClean="0"/>
              <a:t>	if b==0:</a:t>
            </a:r>
          </a:p>
          <a:p>
            <a:pPr marL="0" indent="0">
              <a:buNone/>
            </a:pPr>
            <a:r>
              <a:rPr lang="en-US" dirty="0"/>
              <a:t>	</a:t>
            </a:r>
            <a:r>
              <a:rPr lang="en-US" dirty="0" smtClean="0"/>
              <a:t>		print(“Stupid”)</a:t>
            </a:r>
          </a:p>
          <a:p>
            <a:pPr marL="0" indent="0">
              <a:buNone/>
            </a:pPr>
            <a:r>
              <a:rPr lang="en-US" dirty="0"/>
              <a:t>	</a:t>
            </a:r>
            <a:r>
              <a:rPr lang="en-US" dirty="0" smtClean="0"/>
              <a:t>	else:</a:t>
            </a:r>
          </a:p>
          <a:p>
            <a:pPr marL="0" indent="0">
              <a:buNone/>
            </a:pPr>
            <a:r>
              <a:rPr lang="en-US" dirty="0"/>
              <a:t>	</a:t>
            </a:r>
            <a:r>
              <a:rPr lang="en-US" dirty="0" smtClean="0"/>
              <a:t>		return </a:t>
            </a:r>
            <a:r>
              <a:rPr lang="en-US" dirty="0" err="1" smtClean="0"/>
              <a:t>func</a:t>
            </a:r>
            <a:r>
              <a:rPr lang="en-US" dirty="0" smtClean="0"/>
              <a:t>(</a:t>
            </a:r>
            <a:r>
              <a:rPr lang="en-US" dirty="0" err="1" smtClean="0"/>
              <a:t>a,b</a:t>
            </a:r>
            <a:r>
              <a:rPr lang="en-US" dirty="0" smtClean="0"/>
              <a:t>)</a:t>
            </a:r>
          </a:p>
          <a:p>
            <a:pPr marL="0" indent="0">
              <a:buNone/>
            </a:pPr>
            <a:r>
              <a:rPr lang="en-US" dirty="0"/>
              <a:t>	</a:t>
            </a:r>
            <a:r>
              <a:rPr lang="en-US" dirty="0" smtClean="0"/>
              <a:t>return inner</a:t>
            </a:r>
          </a:p>
          <a:p>
            <a:pPr marL="0" indent="0">
              <a:buNone/>
            </a:pPr>
            <a:endParaRPr lang="en-US" dirty="0"/>
          </a:p>
          <a:p>
            <a:pPr marL="0" indent="0">
              <a:buNone/>
            </a:pPr>
            <a:r>
              <a:rPr lang="en-US" dirty="0" smtClean="0"/>
              <a:t>@</a:t>
            </a:r>
            <a:r>
              <a:rPr lang="en-US" dirty="0" err="1" smtClean="0"/>
              <a:t>smartdivision</a:t>
            </a:r>
            <a:endParaRPr lang="en-US" dirty="0" smtClean="0"/>
          </a:p>
          <a:p>
            <a:pPr marL="0" indent="0">
              <a:buNone/>
            </a:pPr>
            <a:r>
              <a:rPr lang="en-US" dirty="0" err="1" smtClean="0"/>
              <a:t>def</a:t>
            </a:r>
            <a:r>
              <a:rPr lang="en-US" dirty="0" smtClean="0"/>
              <a:t> division(</a:t>
            </a:r>
            <a:r>
              <a:rPr lang="en-US" dirty="0" err="1" smtClean="0"/>
              <a:t>a,b</a:t>
            </a:r>
            <a:r>
              <a:rPr lang="en-US" dirty="0" smtClean="0"/>
              <a:t>):</a:t>
            </a:r>
          </a:p>
          <a:p>
            <a:pPr marL="0" indent="0">
              <a:buNone/>
            </a:pPr>
            <a:r>
              <a:rPr lang="en-US" dirty="0"/>
              <a:t>	</a:t>
            </a:r>
            <a:r>
              <a:rPr lang="en-US" dirty="0" smtClean="0"/>
              <a:t>return a/b</a:t>
            </a:r>
          </a:p>
          <a:p>
            <a:pPr marL="0" indent="0">
              <a:buNone/>
            </a:pPr>
            <a:endParaRPr lang="en-US" dirty="0"/>
          </a:p>
          <a:p>
            <a:pPr marL="0" indent="0">
              <a:buNone/>
            </a:pPr>
            <a:r>
              <a:rPr lang="en-US" dirty="0" smtClean="0"/>
              <a:t>print(division(10,2))</a:t>
            </a:r>
          </a:p>
          <a:p>
            <a:pPr marL="0" indent="0">
              <a:buNone/>
            </a:pPr>
            <a:r>
              <a:rPr lang="en-US" dirty="0" smtClean="0"/>
              <a:t>print(division(10,0))</a:t>
            </a:r>
          </a:p>
          <a:p>
            <a:pPr marL="0" indent="0">
              <a:buNone/>
            </a:pPr>
            <a:endParaRPr lang="en-US" dirty="0"/>
          </a:p>
        </p:txBody>
      </p:sp>
    </p:spTree>
    <p:extLst>
      <p:ext uri="{BB962C8B-B14F-4D97-AF65-F5344CB8AC3E}">
        <p14:creationId xmlns:p14="http://schemas.microsoft.com/office/powerpoint/2010/main" val="261203263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a:t>Exception </a:t>
            </a:r>
            <a:r>
              <a:rPr lang="en-US" dirty="0" err="1"/>
              <a:t>Handeling</a:t>
            </a:r>
            <a:endParaRPr lang="en-US" dirty="0"/>
          </a:p>
        </p:txBody>
      </p:sp>
      <p:sp>
        <p:nvSpPr>
          <p:cNvPr id="3" name="Content Placeholder 2"/>
          <p:cNvSpPr>
            <a:spLocks noGrp="1"/>
          </p:cNvSpPr>
          <p:nvPr>
            <p:ph idx="1"/>
          </p:nvPr>
        </p:nvSpPr>
        <p:spPr>
          <a:xfrm>
            <a:off x="229090" y="1002041"/>
            <a:ext cx="11849179" cy="5617123"/>
          </a:xfrm>
        </p:spPr>
        <p:txBody>
          <a:bodyPr/>
          <a:lstStyle/>
          <a:p>
            <a:r>
              <a:rPr lang="en-US" dirty="0" smtClean="0"/>
              <a:t>Syntax Errors										Runtime </a:t>
            </a:r>
            <a:r>
              <a:rPr lang="en-US" dirty="0" err="1" smtClean="0"/>
              <a:t>Errors</a:t>
            </a:r>
            <a:r>
              <a:rPr lang="en-US" dirty="0" err="1" smtClean="0">
                <a:sym typeface="Wingdings" panose="05000000000000000000" pitchFamily="2" charset="2"/>
              </a:rPr>
              <a:t>Exceptions</a:t>
            </a:r>
            <a:endParaRPr lang="en-US" dirty="0" smtClean="0"/>
          </a:p>
          <a:p>
            <a:endParaRPr lang="en-US" dirty="0"/>
          </a:p>
        </p:txBody>
      </p:sp>
      <p:sp>
        <p:nvSpPr>
          <p:cNvPr id="4" name="Rectangle 3"/>
          <p:cNvSpPr/>
          <p:nvPr/>
        </p:nvSpPr>
        <p:spPr>
          <a:xfrm>
            <a:off x="600501" y="1665026"/>
            <a:ext cx="4776717" cy="4954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eg1:</a:t>
            </a:r>
          </a:p>
          <a:p>
            <a:endParaRPr lang="en-US" dirty="0"/>
          </a:p>
          <a:p>
            <a:r>
              <a:rPr lang="en-US" dirty="0" smtClean="0"/>
              <a:t>x= 10</a:t>
            </a:r>
          </a:p>
          <a:p>
            <a:r>
              <a:rPr lang="en-US" dirty="0" smtClean="0"/>
              <a:t>if x==10</a:t>
            </a:r>
          </a:p>
          <a:p>
            <a:r>
              <a:rPr lang="en-US" dirty="0"/>
              <a:t>	</a:t>
            </a:r>
            <a:r>
              <a:rPr lang="en-US" dirty="0" smtClean="0"/>
              <a:t>print (“x </a:t>
            </a:r>
            <a:r>
              <a:rPr lang="en-US" dirty="0"/>
              <a:t> </a:t>
            </a:r>
            <a:r>
              <a:rPr lang="en-US" dirty="0" smtClean="0"/>
              <a:t>value is 10”)</a:t>
            </a:r>
          </a:p>
          <a:p>
            <a:endParaRPr lang="en-US" dirty="0" smtClean="0"/>
          </a:p>
          <a:p>
            <a:endParaRPr lang="en-US" dirty="0"/>
          </a:p>
          <a:p>
            <a:endParaRPr lang="en-US" dirty="0" smtClean="0"/>
          </a:p>
          <a:p>
            <a:endParaRPr lang="en-US" dirty="0"/>
          </a:p>
          <a:p>
            <a:endParaRPr lang="en-US" dirty="0"/>
          </a:p>
          <a:p>
            <a:r>
              <a:rPr lang="en-US" dirty="0" smtClean="0"/>
              <a:t>eg2:</a:t>
            </a:r>
          </a:p>
          <a:p>
            <a:endParaRPr lang="en-US" dirty="0"/>
          </a:p>
          <a:p>
            <a:r>
              <a:rPr lang="en-US" dirty="0" smtClean="0"/>
              <a:t>print “Hello”</a:t>
            </a:r>
            <a:endParaRPr lang="en-US" dirty="0"/>
          </a:p>
        </p:txBody>
      </p:sp>
      <p:sp>
        <p:nvSpPr>
          <p:cNvPr id="5" name="Rectangle 4"/>
          <p:cNvSpPr/>
          <p:nvPr/>
        </p:nvSpPr>
        <p:spPr>
          <a:xfrm>
            <a:off x="6826155" y="1665027"/>
            <a:ext cx="4776717" cy="495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ZeroDivisionError</a:t>
            </a:r>
            <a:endParaRPr lang="en-US" dirty="0" smtClean="0"/>
          </a:p>
          <a:p>
            <a:r>
              <a:rPr lang="en-US" dirty="0" err="1" smtClean="0"/>
              <a:t>ValueError</a:t>
            </a:r>
            <a:endParaRPr lang="en-US" dirty="0" smtClean="0"/>
          </a:p>
          <a:p>
            <a:endParaRPr lang="en-US" dirty="0"/>
          </a:p>
        </p:txBody>
      </p:sp>
    </p:spTree>
    <p:extLst>
      <p:ext uri="{BB962C8B-B14F-4D97-AF65-F5344CB8AC3E}">
        <p14:creationId xmlns:p14="http://schemas.microsoft.com/office/powerpoint/2010/main" val="259959314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9362598" y="1520302"/>
            <a:ext cx="2326374" cy="2060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try:</a:t>
            </a:r>
          </a:p>
          <a:p>
            <a:r>
              <a:rPr lang="en-US" dirty="0" smtClean="0"/>
              <a:t>print(10/0)</a:t>
            </a:r>
          </a:p>
          <a:p>
            <a:r>
              <a:rPr lang="en-US" dirty="0" smtClean="0"/>
              <a:t>except:</a:t>
            </a:r>
          </a:p>
          <a:p>
            <a:r>
              <a:rPr lang="en-US" dirty="0" smtClean="0"/>
              <a:t>print(“Zero error”)</a:t>
            </a:r>
            <a:endParaRPr lang="en-US" dirty="0"/>
          </a:p>
        </p:txBody>
      </p:sp>
      <p:sp>
        <p:nvSpPr>
          <p:cNvPr id="5" name="Rectangle 4"/>
          <p:cNvSpPr/>
          <p:nvPr/>
        </p:nvSpPr>
        <p:spPr>
          <a:xfrm>
            <a:off x="109182" y="1520302"/>
            <a:ext cx="8716487" cy="3343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 division </a:t>
            </a:r>
            <a:r>
              <a:rPr lang="en-US" dirty="0"/>
              <a:t>by zero</a:t>
            </a:r>
          </a:p>
          <a:p>
            <a:r>
              <a:rPr lang="en-US" dirty="0" smtClean="0"/>
              <a:t>2. performing </a:t>
            </a:r>
            <a:r>
              <a:rPr lang="en-US" dirty="0"/>
              <a:t>an operation on incompatible types</a:t>
            </a:r>
          </a:p>
          <a:p>
            <a:r>
              <a:rPr lang="en-US" dirty="0" smtClean="0"/>
              <a:t>3. using </a:t>
            </a:r>
            <a:r>
              <a:rPr lang="en-US" dirty="0"/>
              <a:t>an identifier which has not been defined</a:t>
            </a:r>
          </a:p>
          <a:p>
            <a:r>
              <a:rPr lang="en-US" dirty="0" smtClean="0"/>
              <a:t>4. accessing </a:t>
            </a:r>
            <a:r>
              <a:rPr lang="en-US" dirty="0"/>
              <a:t>a list element, dictionary value or object attribute which doesn’t exist</a:t>
            </a:r>
          </a:p>
          <a:p>
            <a:r>
              <a:rPr lang="en-US" dirty="0" smtClean="0"/>
              <a:t>5. trying </a:t>
            </a:r>
            <a:r>
              <a:rPr lang="en-US" dirty="0"/>
              <a:t>to access a file which doesn’t </a:t>
            </a:r>
            <a:r>
              <a:rPr lang="en-US" dirty="0" smtClean="0"/>
              <a:t>exist </a:t>
            </a:r>
            <a:endParaRPr lang="en-US" dirty="0"/>
          </a:p>
        </p:txBody>
      </p:sp>
    </p:spTree>
    <p:extLst>
      <p:ext uri="{BB962C8B-B14F-4D97-AF65-F5344CB8AC3E}">
        <p14:creationId xmlns:p14="http://schemas.microsoft.com/office/powerpoint/2010/main" val="478370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High level programming language</a:t>
            </a: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Programmer friendly language</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We don’t require to worry about Low level activities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
        <p:nvSpPr>
          <p:cNvPr id="4" name="Oval 3"/>
          <p:cNvSpPr/>
          <p:nvPr/>
        </p:nvSpPr>
        <p:spPr>
          <a:xfrm>
            <a:off x="404949" y="3918857"/>
            <a:ext cx="2965269" cy="15414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PVM</a:t>
            </a:r>
          </a:p>
          <a:p>
            <a:pPr algn="ctr"/>
            <a:r>
              <a:rPr lang="en-US" dirty="0" smtClean="0">
                <a:latin typeface="Times New Roman" panose="02020603050405020304" pitchFamily="18" charset="0"/>
                <a:cs typeface="Times New Roman" panose="02020603050405020304" pitchFamily="18" charset="0"/>
              </a:rPr>
              <a:t>(Python Virtual Machine)</a:t>
            </a:r>
            <a:endParaRPr lang="en-US"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6812781" y="3729445"/>
            <a:ext cx="4885509" cy="192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Memory Allocation</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How Object Destroyed</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Security</a:t>
            </a:r>
            <a:endParaRPr lang="en-US" dirty="0">
              <a:latin typeface="Times New Roman" panose="02020603050405020304" pitchFamily="18" charset="0"/>
              <a:cs typeface="Times New Roman" panose="02020603050405020304" pitchFamily="18" charset="0"/>
            </a:endParaRPr>
          </a:p>
        </p:txBody>
      </p:sp>
      <p:cxnSp>
        <p:nvCxnSpPr>
          <p:cNvPr id="7" name="Straight Arrow Connector 6"/>
          <p:cNvCxnSpPr/>
          <p:nvPr/>
        </p:nvCxnSpPr>
        <p:spPr>
          <a:xfrm>
            <a:off x="3579223" y="4689565"/>
            <a:ext cx="31603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26683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01" y="0"/>
            <a:ext cx="9404723" cy="1400530"/>
          </a:xfrm>
        </p:spPr>
        <p:txBody>
          <a:bodyPr/>
          <a:lstStyle/>
          <a:p>
            <a:r>
              <a:rPr lang="en-US" dirty="0" smtClean="0"/>
              <a:t>Type Exception </a:t>
            </a:r>
            <a:r>
              <a:rPr lang="en-US" dirty="0" err="1" smtClean="0"/>
              <a:t>Handeling</a:t>
            </a:r>
            <a:endParaRPr lang="en-US" dirty="0"/>
          </a:p>
        </p:txBody>
      </p:sp>
      <p:sp>
        <p:nvSpPr>
          <p:cNvPr id="3" name="Content Placeholder 2"/>
          <p:cNvSpPr>
            <a:spLocks noGrp="1"/>
          </p:cNvSpPr>
          <p:nvPr>
            <p:ph idx="1"/>
          </p:nvPr>
        </p:nvSpPr>
        <p:spPr>
          <a:xfrm>
            <a:off x="329291" y="947450"/>
            <a:ext cx="11694387" cy="5767249"/>
          </a:xfrm>
        </p:spPr>
        <p:txBody>
          <a:bodyPr/>
          <a:lstStyle/>
          <a:p>
            <a:r>
              <a:rPr lang="en-US" dirty="0" smtClean="0"/>
              <a:t>Try:</a:t>
            </a:r>
          </a:p>
          <a:p>
            <a:pPr marL="457200" lvl="1" indent="0">
              <a:buNone/>
            </a:pPr>
            <a:r>
              <a:rPr lang="en-US" dirty="0" smtClean="0"/>
              <a:t>	Try block</a:t>
            </a:r>
          </a:p>
          <a:p>
            <a:r>
              <a:rPr lang="en-US" dirty="0" smtClean="0"/>
              <a:t>Except:</a:t>
            </a:r>
          </a:p>
          <a:p>
            <a:pPr marL="457200" lvl="1" indent="0">
              <a:buNone/>
            </a:pPr>
            <a:r>
              <a:rPr lang="en-US" dirty="0" smtClean="0"/>
              <a:t>	Except Block</a:t>
            </a:r>
          </a:p>
          <a:p>
            <a:r>
              <a:rPr lang="en-US" dirty="0" smtClean="0"/>
              <a:t>Finally:</a:t>
            </a:r>
          </a:p>
          <a:p>
            <a:pPr marL="457200" lvl="1" indent="0">
              <a:buNone/>
            </a:pPr>
            <a:r>
              <a:rPr lang="en-US" dirty="0" smtClean="0"/>
              <a:t>	Finally block</a:t>
            </a:r>
          </a:p>
          <a:p>
            <a:r>
              <a:rPr lang="en-US" dirty="0" smtClean="0"/>
              <a:t>Else:</a:t>
            </a:r>
          </a:p>
          <a:p>
            <a:pPr marL="457200" lvl="1" indent="0">
              <a:buNone/>
            </a:pPr>
            <a:r>
              <a:rPr lang="en-US" dirty="0" smtClean="0"/>
              <a:t>	Else block</a:t>
            </a:r>
          </a:p>
          <a:p>
            <a:r>
              <a:rPr lang="en-US" dirty="0"/>
              <a:t>s</a:t>
            </a:r>
          </a:p>
          <a:p>
            <a:endParaRPr lang="en-US" dirty="0"/>
          </a:p>
          <a:p>
            <a:pPr lvl="1"/>
            <a:endParaRPr lang="en-US" dirty="0" smtClean="0"/>
          </a:p>
        </p:txBody>
      </p:sp>
      <p:sp>
        <p:nvSpPr>
          <p:cNvPr id="4" name="Rectangle 3"/>
          <p:cNvSpPr/>
          <p:nvPr/>
        </p:nvSpPr>
        <p:spPr>
          <a:xfrm>
            <a:off x="5336276" y="1173707"/>
            <a:ext cx="6387152" cy="4612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 Without finally or except only try block is invalid.</a:t>
            </a:r>
          </a:p>
          <a:p>
            <a:r>
              <a:rPr lang="en-US" dirty="0" smtClean="0"/>
              <a:t>2. Without try , except is always invalid.</a:t>
            </a:r>
          </a:p>
          <a:p>
            <a:r>
              <a:rPr lang="en-US" dirty="0" smtClean="0"/>
              <a:t>3. Finally else always associated with try block</a:t>
            </a:r>
          </a:p>
          <a:p>
            <a:r>
              <a:rPr lang="en-US" dirty="0" smtClean="0"/>
              <a:t>4. We can take multiple except block but cant else and finally block.</a:t>
            </a:r>
          </a:p>
          <a:p>
            <a:r>
              <a:rPr lang="en-US" dirty="0" smtClean="0"/>
              <a:t>5. Else without except is invalid.</a:t>
            </a:r>
            <a:endParaRPr lang="en-US" dirty="0"/>
          </a:p>
        </p:txBody>
      </p:sp>
    </p:spTree>
    <p:extLst>
      <p:ext uri="{BB962C8B-B14F-4D97-AF65-F5344CB8AC3E}">
        <p14:creationId xmlns:p14="http://schemas.microsoft.com/office/powerpoint/2010/main" val="38055878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Types of exceptions</a:t>
            </a:r>
            <a:endParaRPr lang="en-US" dirty="0"/>
          </a:p>
        </p:txBody>
      </p:sp>
      <p:sp>
        <p:nvSpPr>
          <p:cNvPr id="3" name="Content Placeholder 2"/>
          <p:cNvSpPr>
            <a:spLocks noGrp="1"/>
          </p:cNvSpPr>
          <p:nvPr>
            <p:ph idx="1"/>
          </p:nvPr>
        </p:nvSpPr>
        <p:spPr>
          <a:xfrm>
            <a:off x="160850" y="904197"/>
            <a:ext cx="11835531" cy="5769558"/>
          </a:xfrm>
        </p:spPr>
        <p:txBody>
          <a:bodyPr/>
          <a:lstStyle/>
          <a:p>
            <a:r>
              <a:rPr lang="en-US" dirty="0" smtClean="0"/>
              <a:t>Predefined/In Built Exceptions</a:t>
            </a:r>
          </a:p>
          <a:p>
            <a:r>
              <a:rPr lang="en-US" dirty="0" smtClean="0"/>
              <a:t>The exceptions which are raised automatically by python whenever a particular event occurs……</a:t>
            </a:r>
          </a:p>
          <a:p>
            <a:r>
              <a:rPr lang="en-US" dirty="0" smtClean="0"/>
              <a:t>Eg1:  print(10/0)              </a:t>
            </a:r>
            <a:r>
              <a:rPr lang="en-US" dirty="0" err="1" smtClean="0"/>
              <a:t>ZeroDivisionError</a:t>
            </a:r>
            <a:endParaRPr lang="en-US" dirty="0" smtClean="0"/>
          </a:p>
          <a:p>
            <a:r>
              <a:rPr lang="en-US" dirty="0" smtClean="0"/>
              <a:t>Eg2:  x=</a:t>
            </a:r>
            <a:r>
              <a:rPr lang="en-US" dirty="0" err="1" smtClean="0"/>
              <a:t>int</a:t>
            </a:r>
            <a:r>
              <a:rPr lang="en-US" dirty="0" smtClean="0"/>
              <a:t>(“one”)          </a:t>
            </a:r>
            <a:r>
              <a:rPr lang="en-US" dirty="0" err="1" smtClean="0"/>
              <a:t>ValueError</a:t>
            </a:r>
            <a:endParaRPr lang="en-US" dirty="0" smtClean="0"/>
          </a:p>
          <a:p>
            <a:r>
              <a:rPr lang="en-US" dirty="0" smtClean="0"/>
              <a:t>-----------------------------------------------------------------------------------</a:t>
            </a:r>
          </a:p>
          <a:p>
            <a:r>
              <a:rPr lang="en-US" dirty="0" smtClean="0"/>
              <a:t>User Defined / Customized Exceptions</a:t>
            </a:r>
          </a:p>
          <a:p>
            <a:endParaRPr lang="en-US" dirty="0"/>
          </a:p>
        </p:txBody>
      </p:sp>
      <p:sp>
        <p:nvSpPr>
          <p:cNvPr id="4" name="Rectangle 3"/>
          <p:cNvSpPr/>
          <p:nvPr/>
        </p:nvSpPr>
        <p:spPr>
          <a:xfrm>
            <a:off x="160851" y="3835021"/>
            <a:ext cx="11685406" cy="2838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class </a:t>
            </a:r>
            <a:r>
              <a:rPr lang="en-US" dirty="0" err="1" smtClean="0"/>
              <a:t>TooYoung</a:t>
            </a:r>
            <a:r>
              <a:rPr lang="en-US" dirty="0" smtClean="0"/>
              <a:t>(Exception):</a:t>
            </a:r>
          </a:p>
          <a:p>
            <a:r>
              <a:rPr lang="en-US" dirty="0"/>
              <a:t>	</a:t>
            </a:r>
            <a:r>
              <a:rPr lang="en-US" dirty="0" err="1" smtClean="0"/>
              <a:t>def</a:t>
            </a:r>
            <a:r>
              <a:rPr lang="en-US" dirty="0" smtClean="0"/>
              <a:t> __</a:t>
            </a:r>
            <a:r>
              <a:rPr lang="en-US" dirty="0" err="1" smtClean="0"/>
              <a:t>init</a:t>
            </a:r>
            <a:r>
              <a:rPr lang="en-US" dirty="0" smtClean="0"/>
              <a:t>__(</a:t>
            </a:r>
            <a:r>
              <a:rPr lang="en-US" dirty="0" err="1" smtClean="0"/>
              <a:t>self,arg</a:t>
            </a:r>
            <a:r>
              <a:rPr lang="en-US" dirty="0" smtClean="0"/>
              <a:t>):</a:t>
            </a:r>
          </a:p>
          <a:p>
            <a:r>
              <a:rPr lang="en-US" dirty="0"/>
              <a:t>	</a:t>
            </a:r>
            <a:r>
              <a:rPr lang="en-US" dirty="0" smtClean="0"/>
              <a:t>	self.msg=</a:t>
            </a:r>
            <a:r>
              <a:rPr lang="en-US" dirty="0" err="1" smtClean="0"/>
              <a:t>arg</a:t>
            </a:r>
            <a:endParaRPr lang="en-US" dirty="0" smtClean="0"/>
          </a:p>
          <a:p>
            <a:r>
              <a:rPr lang="en-US" dirty="0"/>
              <a:t>class </a:t>
            </a:r>
            <a:r>
              <a:rPr lang="en-US" dirty="0" err="1" smtClean="0"/>
              <a:t>TooOld</a:t>
            </a:r>
            <a:r>
              <a:rPr lang="en-US" dirty="0" smtClean="0"/>
              <a:t>(Exception):</a:t>
            </a:r>
            <a:endParaRPr lang="en-US" dirty="0"/>
          </a:p>
          <a:p>
            <a:r>
              <a:rPr lang="en-US" dirty="0"/>
              <a:t>	</a:t>
            </a:r>
            <a:r>
              <a:rPr lang="en-US" dirty="0" err="1"/>
              <a:t>def</a:t>
            </a:r>
            <a:r>
              <a:rPr lang="en-US" dirty="0"/>
              <a:t> __</a:t>
            </a:r>
            <a:r>
              <a:rPr lang="en-US" dirty="0" err="1"/>
              <a:t>init</a:t>
            </a:r>
            <a:r>
              <a:rPr lang="en-US" dirty="0"/>
              <a:t>__(</a:t>
            </a:r>
            <a:r>
              <a:rPr lang="en-US" dirty="0" err="1"/>
              <a:t>self,arg</a:t>
            </a:r>
            <a:r>
              <a:rPr lang="en-US" dirty="0"/>
              <a:t>):</a:t>
            </a:r>
          </a:p>
          <a:p>
            <a:r>
              <a:rPr lang="en-US" dirty="0"/>
              <a:t>		</a:t>
            </a:r>
            <a:r>
              <a:rPr lang="en-US" dirty="0" smtClean="0"/>
              <a:t>self.msg=</a:t>
            </a:r>
            <a:r>
              <a:rPr lang="en-US" dirty="0" err="1" smtClean="0"/>
              <a:t>arg</a:t>
            </a:r>
            <a:endParaRPr lang="en-US" dirty="0" smtClean="0"/>
          </a:p>
          <a:p>
            <a:r>
              <a:rPr lang="en-US" dirty="0" smtClean="0"/>
              <a:t>age = </a:t>
            </a:r>
            <a:r>
              <a:rPr lang="en-US" dirty="0" err="1" smtClean="0"/>
              <a:t>int</a:t>
            </a:r>
            <a:r>
              <a:rPr lang="en-US" dirty="0" smtClean="0"/>
              <a:t>(input(“Enter age:”))</a:t>
            </a:r>
          </a:p>
          <a:p>
            <a:endParaRPr lang="en-US" dirty="0"/>
          </a:p>
          <a:p>
            <a:endParaRPr lang="en-US" dirty="0"/>
          </a:p>
        </p:txBody>
      </p:sp>
      <p:sp>
        <p:nvSpPr>
          <p:cNvPr id="5" name="Rectangle 4"/>
          <p:cNvSpPr/>
          <p:nvPr/>
        </p:nvSpPr>
        <p:spPr>
          <a:xfrm>
            <a:off x="4353636" y="3835020"/>
            <a:ext cx="7151426" cy="2838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age&gt;60:</a:t>
            </a:r>
          </a:p>
          <a:p>
            <a:r>
              <a:rPr lang="en-US" dirty="0"/>
              <a:t>	</a:t>
            </a:r>
            <a:r>
              <a:rPr lang="en-US" dirty="0" smtClean="0"/>
              <a:t>raise </a:t>
            </a:r>
            <a:r>
              <a:rPr lang="en-US" dirty="0" err="1" smtClean="0"/>
              <a:t>TooOld</a:t>
            </a:r>
            <a:r>
              <a:rPr lang="en-US" dirty="0" smtClean="0"/>
              <a:t>(“</a:t>
            </a:r>
            <a:r>
              <a:rPr lang="en-US" dirty="0"/>
              <a:t>To old to marriage</a:t>
            </a:r>
            <a:r>
              <a:rPr lang="en-US" dirty="0" smtClean="0"/>
              <a:t>”)</a:t>
            </a:r>
          </a:p>
          <a:p>
            <a:r>
              <a:rPr lang="en-US" dirty="0" err="1" smtClean="0"/>
              <a:t>elif</a:t>
            </a:r>
            <a:r>
              <a:rPr lang="en-US" dirty="0" smtClean="0"/>
              <a:t> age&lt;18:</a:t>
            </a:r>
          </a:p>
          <a:p>
            <a:r>
              <a:rPr lang="en-US" dirty="0"/>
              <a:t>	</a:t>
            </a:r>
            <a:r>
              <a:rPr lang="en-US" dirty="0" smtClean="0"/>
              <a:t>raise </a:t>
            </a:r>
            <a:r>
              <a:rPr lang="en-US" dirty="0" err="1" smtClean="0"/>
              <a:t>TooYoung</a:t>
            </a:r>
            <a:r>
              <a:rPr lang="en-US" dirty="0" smtClean="0"/>
              <a:t>(“</a:t>
            </a:r>
            <a:r>
              <a:rPr lang="en-US" dirty="0"/>
              <a:t>Age is so </a:t>
            </a:r>
            <a:r>
              <a:rPr lang="en-US" dirty="0" smtClean="0"/>
              <a:t>small </a:t>
            </a:r>
            <a:r>
              <a:rPr lang="en-US" dirty="0"/>
              <a:t>to </a:t>
            </a:r>
            <a:r>
              <a:rPr lang="en-US" dirty="0" smtClean="0"/>
              <a:t>marriage”)</a:t>
            </a:r>
          </a:p>
          <a:p>
            <a:r>
              <a:rPr lang="en-US" dirty="0" smtClean="0"/>
              <a:t>else:</a:t>
            </a:r>
          </a:p>
          <a:p>
            <a:r>
              <a:rPr lang="en-US" dirty="0"/>
              <a:t>	</a:t>
            </a:r>
            <a:r>
              <a:rPr lang="en-US" dirty="0" smtClean="0"/>
              <a:t>print(“You can marriage”)</a:t>
            </a:r>
            <a:endParaRPr lang="en-US" dirty="0"/>
          </a:p>
        </p:txBody>
      </p:sp>
    </p:spTree>
    <p:extLst>
      <p:ext uri="{BB962C8B-B14F-4D97-AF65-F5344CB8AC3E}">
        <p14:creationId xmlns:p14="http://schemas.microsoft.com/office/powerpoint/2010/main" val="272119232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655093"/>
          </a:xfrm>
        </p:spPr>
        <p:txBody>
          <a:bodyPr/>
          <a:lstStyle/>
          <a:p>
            <a:r>
              <a:rPr lang="en-US" dirty="0" smtClean="0"/>
              <a:t>LOGGING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7207533"/>
              </p:ext>
            </p:extLst>
          </p:nvPr>
        </p:nvGraphicFramePr>
        <p:xfrm>
          <a:off x="120650" y="2906970"/>
          <a:ext cx="6013450" cy="3792324"/>
        </p:xfrm>
        <a:graphic>
          <a:graphicData uri="http://schemas.openxmlformats.org/drawingml/2006/table">
            <a:tbl>
              <a:tblPr firstRow="1" bandRow="1">
                <a:tableStyleId>{5C22544A-7EE6-4342-B048-85BDC9FD1C3A}</a:tableStyleId>
              </a:tblPr>
              <a:tblGrid>
                <a:gridCol w="3006725">
                  <a:extLst>
                    <a:ext uri="{9D8B030D-6E8A-4147-A177-3AD203B41FA5}">
                      <a16:colId xmlns:a16="http://schemas.microsoft.com/office/drawing/2014/main" val="2887448839"/>
                    </a:ext>
                  </a:extLst>
                </a:gridCol>
                <a:gridCol w="3006725">
                  <a:extLst>
                    <a:ext uri="{9D8B030D-6E8A-4147-A177-3AD203B41FA5}">
                      <a16:colId xmlns:a16="http://schemas.microsoft.com/office/drawing/2014/main" val="3501250183"/>
                    </a:ext>
                  </a:extLst>
                </a:gridCol>
              </a:tblGrid>
              <a:tr h="394128">
                <a:tc>
                  <a:txBody>
                    <a:bodyPr/>
                    <a:lstStyle/>
                    <a:p>
                      <a:pPr algn="ctr"/>
                      <a:r>
                        <a:rPr lang="en-US" dirty="0" smtClean="0"/>
                        <a:t>LEVEL </a:t>
                      </a:r>
                      <a:endParaRPr lang="en-US" dirty="0"/>
                    </a:p>
                  </a:txBody>
                  <a:tcPr/>
                </a:tc>
                <a:tc>
                  <a:txBody>
                    <a:bodyPr/>
                    <a:lstStyle/>
                    <a:p>
                      <a:pPr algn="ctr"/>
                      <a:r>
                        <a:rPr lang="en-US" dirty="0" smtClean="0"/>
                        <a:t>VALUE</a:t>
                      </a:r>
                      <a:endParaRPr lang="en-US" dirty="0"/>
                    </a:p>
                  </a:txBody>
                  <a:tcPr/>
                </a:tc>
                <a:extLst>
                  <a:ext uri="{0D108BD9-81ED-4DB2-BD59-A6C34878D82A}">
                    <a16:rowId xmlns:a16="http://schemas.microsoft.com/office/drawing/2014/main" val="3592601559"/>
                  </a:ext>
                </a:extLst>
              </a:tr>
              <a:tr h="566366">
                <a:tc>
                  <a:txBody>
                    <a:bodyPr/>
                    <a:lstStyle/>
                    <a:p>
                      <a:pPr algn="ctr"/>
                      <a:r>
                        <a:rPr lang="en-US" dirty="0" smtClean="0"/>
                        <a:t>1.                      </a:t>
                      </a:r>
                      <a:r>
                        <a:rPr lang="en-US" dirty="0" err="1" smtClean="0"/>
                        <a:t>CRITICAl</a:t>
                      </a:r>
                      <a:r>
                        <a:rPr lang="en-US" dirty="0" smtClean="0"/>
                        <a:t> </a:t>
                      </a:r>
                      <a:endParaRPr lang="en-US" dirty="0"/>
                    </a:p>
                  </a:txBody>
                  <a:tcPr/>
                </a:tc>
                <a:tc>
                  <a:txBody>
                    <a:bodyPr/>
                    <a:lstStyle/>
                    <a:p>
                      <a:pPr algn="ctr"/>
                      <a:r>
                        <a:rPr lang="en-US" dirty="0" smtClean="0"/>
                        <a:t>50</a:t>
                      </a:r>
                      <a:endParaRPr lang="en-US" dirty="0"/>
                    </a:p>
                  </a:txBody>
                  <a:tcPr/>
                </a:tc>
                <a:extLst>
                  <a:ext uri="{0D108BD9-81ED-4DB2-BD59-A6C34878D82A}">
                    <a16:rowId xmlns:a16="http://schemas.microsoft.com/office/drawing/2014/main" val="867674925"/>
                  </a:ext>
                </a:extLst>
              </a:tr>
              <a:tr h="566366">
                <a:tc>
                  <a:txBody>
                    <a:bodyPr/>
                    <a:lstStyle/>
                    <a:p>
                      <a:pPr marL="342900" indent="-342900" algn="ctr">
                        <a:buAutoNum type="arabicPeriod" startAt="2"/>
                      </a:pPr>
                      <a:r>
                        <a:rPr lang="en-US" dirty="0" smtClean="0"/>
                        <a:t>                       ERROR</a:t>
                      </a:r>
                      <a:endParaRPr lang="en-US" dirty="0"/>
                    </a:p>
                  </a:txBody>
                  <a:tcPr/>
                </a:tc>
                <a:tc>
                  <a:txBody>
                    <a:bodyPr/>
                    <a:lstStyle/>
                    <a:p>
                      <a:pPr algn="ctr"/>
                      <a:r>
                        <a:rPr lang="en-US" dirty="0" smtClean="0"/>
                        <a:t>40</a:t>
                      </a:r>
                      <a:endParaRPr lang="en-US" dirty="0"/>
                    </a:p>
                  </a:txBody>
                  <a:tcPr/>
                </a:tc>
                <a:extLst>
                  <a:ext uri="{0D108BD9-81ED-4DB2-BD59-A6C34878D82A}">
                    <a16:rowId xmlns:a16="http://schemas.microsoft.com/office/drawing/2014/main" val="2209933724"/>
                  </a:ext>
                </a:extLst>
              </a:tr>
              <a:tr h="566366">
                <a:tc>
                  <a:txBody>
                    <a:bodyPr/>
                    <a:lstStyle/>
                    <a:p>
                      <a:pPr marL="342900" indent="-342900" algn="ctr">
                        <a:buAutoNum type="arabicPeriod" startAt="3"/>
                      </a:pPr>
                      <a:r>
                        <a:rPr lang="en-US" dirty="0" smtClean="0"/>
                        <a:t>                  WARNING</a:t>
                      </a:r>
                      <a:endParaRPr lang="en-US" dirty="0"/>
                    </a:p>
                  </a:txBody>
                  <a:tcPr/>
                </a:tc>
                <a:tc>
                  <a:txBody>
                    <a:bodyPr/>
                    <a:lstStyle/>
                    <a:p>
                      <a:pPr algn="ctr"/>
                      <a:r>
                        <a:rPr lang="en-US" dirty="0" smtClean="0"/>
                        <a:t>30</a:t>
                      </a:r>
                      <a:endParaRPr lang="en-US" dirty="0"/>
                    </a:p>
                  </a:txBody>
                  <a:tcPr/>
                </a:tc>
                <a:extLst>
                  <a:ext uri="{0D108BD9-81ED-4DB2-BD59-A6C34878D82A}">
                    <a16:rowId xmlns:a16="http://schemas.microsoft.com/office/drawing/2014/main" val="3530722229"/>
                  </a:ext>
                </a:extLst>
              </a:tr>
              <a:tr h="566366">
                <a:tc>
                  <a:txBody>
                    <a:bodyPr/>
                    <a:lstStyle/>
                    <a:p>
                      <a:pPr algn="ctr"/>
                      <a:r>
                        <a:rPr lang="en-US" dirty="0" smtClean="0"/>
                        <a:t>4.                               INFO</a:t>
                      </a:r>
                      <a:endParaRPr lang="en-US" dirty="0"/>
                    </a:p>
                  </a:txBody>
                  <a:tcPr/>
                </a:tc>
                <a:tc>
                  <a:txBody>
                    <a:bodyPr/>
                    <a:lstStyle/>
                    <a:p>
                      <a:pPr algn="ctr"/>
                      <a:r>
                        <a:rPr lang="en-US" dirty="0" smtClean="0"/>
                        <a:t>20</a:t>
                      </a:r>
                      <a:endParaRPr lang="en-US" dirty="0"/>
                    </a:p>
                  </a:txBody>
                  <a:tcPr/>
                </a:tc>
                <a:extLst>
                  <a:ext uri="{0D108BD9-81ED-4DB2-BD59-A6C34878D82A}">
                    <a16:rowId xmlns:a16="http://schemas.microsoft.com/office/drawing/2014/main" val="4223127081"/>
                  </a:ext>
                </a:extLst>
              </a:tr>
              <a:tr h="566366">
                <a:tc>
                  <a:txBody>
                    <a:bodyPr/>
                    <a:lstStyle/>
                    <a:p>
                      <a:pPr algn="ctr"/>
                      <a:r>
                        <a:rPr lang="en-US" dirty="0" smtClean="0"/>
                        <a:t>5.                          DEBUG</a:t>
                      </a:r>
                      <a:endParaRPr lang="en-US" dirty="0"/>
                    </a:p>
                  </a:txBody>
                  <a:tcPr/>
                </a:tc>
                <a:tc>
                  <a:txBody>
                    <a:bodyPr/>
                    <a:lstStyle/>
                    <a:p>
                      <a:pPr algn="ctr"/>
                      <a:r>
                        <a:rPr lang="en-US" dirty="0" smtClean="0"/>
                        <a:t>10</a:t>
                      </a:r>
                      <a:endParaRPr lang="en-US" dirty="0"/>
                    </a:p>
                  </a:txBody>
                  <a:tcPr/>
                </a:tc>
                <a:extLst>
                  <a:ext uri="{0D108BD9-81ED-4DB2-BD59-A6C34878D82A}">
                    <a16:rowId xmlns:a16="http://schemas.microsoft.com/office/drawing/2014/main" val="3384617064"/>
                  </a:ext>
                </a:extLst>
              </a:tr>
              <a:tr h="566366">
                <a:tc>
                  <a:txBody>
                    <a:bodyPr/>
                    <a:lstStyle/>
                    <a:p>
                      <a:pPr algn="ctr"/>
                      <a:r>
                        <a:rPr lang="en-US" dirty="0" smtClean="0"/>
                        <a:t>6.                          NOTSET</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864953313"/>
                  </a:ext>
                </a:extLst>
              </a:tr>
            </a:tbl>
          </a:graphicData>
        </a:graphic>
      </p:graphicFrame>
      <p:sp>
        <p:nvSpPr>
          <p:cNvPr id="5" name="Rectangle 4"/>
          <p:cNvSpPr/>
          <p:nvPr/>
        </p:nvSpPr>
        <p:spPr>
          <a:xfrm>
            <a:off x="6701051" y="6139737"/>
            <a:ext cx="5254388" cy="559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basicConfig</a:t>
            </a:r>
            <a:r>
              <a:rPr lang="en-US" dirty="0" smtClean="0"/>
              <a:t>() of logging module</a:t>
            </a:r>
            <a:endParaRPr lang="en-US" dirty="0"/>
          </a:p>
        </p:txBody>
      </p:sp>
      <p:sp>
        <p:nvSpPr>
          <p:cNvPr id="3" name="Rectangle 2"/>
          <p:cNvSpPr/>
          <p:nvPr/>
        </p:nvSpPr>
        <p:spPr>
          <a:xfrm>
            <a:off x="6237027" y="2906970"/>
            <a:ext cx="5718412" cy="2893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import logging</a:t>
            </a:r>
          </a:p>
          <a:p>
            <a:r>
              <a:rPr lang="en-US" sz="2000" b="1" dirty="0" err="1" smtClean="0"/>
              <a:t>logging.basicConfig</a:t>
            </a:r>
            <a:r>
              <a:rPr lang="en-US" sz="2000" b="1" dirty="0" smtClean="0"/>
              <a:t>(filename=‘</a:t>
            </a:r>
            <a:r>
              <a:rPr lang="en-US" sz="2000" b="1" dirty="0" err="1" smtClean="0"/>
              <a:t>log.txt’,level</a:t>
            </a:r>
            <a:r>
              <a:rPr lang="en-US" sz="2000" b="1" dirty="0" smtClean="0"/>
              <a:t>=</a:t>
            </a:r>
            <a:r>
              <a:rPr lang="en-US" sz="2000" b="1" dirty="0" err="1" smtClean="0"/>
              <a:t>logging.WARNING</a:t>
            </a:r>
            <a:r>
              <a:rPr lang="en-US" sz="2000" b="1" dirty="0" smtClean="0"/>
              <a:t>)</a:t>
            </a:r>
          </a:p>
          <a:p>
            <a:r>
              <a:rPr lang="en-US" sz="2000" b="1" dirty="0" smtClean="0"/>
              <a:t>print(“DEBUGGING”)</a:t>
            </a:r>
          </a:p>
          <a:p>
            <a:r>
              <a:rPr lang="en-US" sz="2000" b="1" dirty="0" err="1" smtClean="0"/>
              <a:t>logging.debug</a:t>
            </a:r>
            <a:r>
              <a:rPr lang="en-US" sz="2000" b="1" dirty="0" smtClean="0"/>
              <a:t>(“debug message”)</a:t>
            </a:r>
          </a:p>
          <a:p>
            <a:r>
              <a:rPr lang="en-US" sz="2000" b="1" dirty="0" smtClean="0"/>
              <a:t>logging.info(“info message”)</a:t>
            </a:r>
          </a:p>
          <a:p>
            <a:r>
              <a:rPr lang="en-US" sz="2000" b="1" dirty="0" err="1" smtClean="0"/>
              <a:t>logging.warning</a:t>
            </a:r>
            <a:r>
              <a:rPr lang="en-US" sz="2000" b="1" dirty="0" smtClean="0"/>
              <a:t>(“warning message”)</a:t>
            </a:r>
          </a:p>
          <a:p>
            <a:r>
              <a:rPr lang="en-US" sz="2000" b="1" dirty="0" err="1" smtClean="0"/>
              <a:t>logging.error</a:t>
            </a:r>
            <a:r>
              <a:rPr lang="en-US" sz="2000" b="1" dirty="0" smtClean="0"/>
              <a:t>(“error message”)</a:t>
            </a:r>
          </a:p>
          <a:p>
            <a:r>
              <a:rPr lang="en-US" sz="2000" b="1" dirty="0" err="1" smtClean="0"/>
              <a:t>logging.critical</a:t>
            </a:r>
            <a:r>
              <a:rPr lang="en-US" sz="2000" b="1" dirty="0" smtClean="0"/>
              <a:t>(“critical message”)</a:t>
            </a:r>
            <a:endParaRPr lang="en-US" sz="2000" b="1" dirty="0"/>
          </a:p>
        </p:txBody>
      </p:sp>
      <p:sp>
        <p:nvSpPr>
          <p:cNvPr id="6" name="Rectangle 5"/>
          <p:cNvSpPr/>
          <p:nvPr/>
        </p:nvSpPr>
        <p:spPr>
          <a:xfrm>
            <a:off x="120650" y="655093"/>
            <a:ext cx="11834789" cy="2115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Logging is a means of tracking events that happen when some software runs. Logging is important for software developing, debugging and running. If you don’t have any logging record and your program crashes, there are very little chances that you detect the cause of the problem. And if you detect the cause, it will consume a lot of time. With logging, you can leave a trail of breadcrumbs so that if something goes wrong, we can determine the cause of the problem.</a:t>
            </a:r>
          </a:p>
        </p:txBody>
      </p:sp>
    </p:spTree>
    <p:extLst>
      <p:ext uri="{BB962C8B-B14F-4D97-AF65-F5344CB8AC3E}">
        <p14:creationId xmlns:p14="http://schemas.microsoft.com/office/powerpoint/2010/main" val="93260718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Exception in logging</a:t>
            </a:r>
            <a:endParaRPr lang="en-US" dirty="0"/>
          </a:p>
        </p:txBody>
      </p:sp>
      <p:sp>
        <p:nvSpPr>
          <p:cNvPr id="3" name="Content Placeholder 2"/>
          <p:cNvSpPr>
            <a:spLocks noGrp="1"/>
          </p:cNvSpPr>
          <p:nvPr>
            <p:ph idx="1"/>
          </p:nvPr>
        </p:nvSpPr>
        <p:spPr>
          <a:xfrm>
            <a:off x="339037" y="1138518"/>
            <a:ext cx="11179673" cy="5439703"/>
          </a:xfrm>
        </p:spPr>
        <p:txBody>
          <a:bodyPr/>
          <a:lstStyle/>
          <a:p>
            <a:endParaRPr lang="en-US"/>
          </a:p>
        </p:txBody>
      </p:sp>
      <p:sp>
        <p:nvSpPr>
          <p:cNvPr id="4" name="Rectangle 3"/>
          <p:cNvSpPr/>
          <p:nvPr/>
        </p:nvSpPr>
        <p:spPr>
          <a:xfrm>
            <a:off x="4585648" y="1828800"/>
            <a:ext cx="6182436" cy="4353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import logging</a:t>
            </a:r>
          </a:p>
          <a:p>
            <a:r>
              <a:rPr lang="en-US" dirty="0" err="1" smtClean="0"/>
              <a:t>logging.basicCongfig</a:t>
            </a:r>
            <a:r>
              <a:rPr lang="en-US" dirty="0" smtClean="0"/>
              <a:t>(filename=‘</a:t>
            </a:r>
            <a:r>
              <a:rPr lang="en-US" dirty="0" err="1" smtClean="0"/>
              <a:t>log.txt’,level</a:t>
            </a:r>
            <a:r>
              <a:rPr lang="en-US" dirty="0" smtClean="0"/>
              <a:t>=logging.INFO)</a:t>
            </a:r>
          </a:p>
          <a:p>
            <a:r>
              <a:rPr lang="en-US" dirty="0" smtClean="0"/>
              <a:t>logging.info(“A NEW PROCESSS”)</a:t>
            </a:r>
          </a:p>
          <a:p>
            <a:r>
              <a:rPr lang="en-US" dirty="0" smtClean="0"/>
              <a:t>try:</a:t>
            </a:r>
          </a:p>
          <a:p>
            <a:r>
              <a:rPr lang="en-US" dirty="0"/>
              <a:t>	</a:t>
            </a:r>
            <a:r>
              <a:rPr lang="en-US" dirty="0" smtClean="0"/>
              <a:t>x = </a:t>
            </a:r>
            <a:r>
              <a:rPr lang="en-US" dirty="0" err="1" smtClean="0"/>
              <a:t>int</a:t>
            </a:r>
            <a:r>
              <a:rPr lang="en-US" dirty="0" smtClean="0"/>
              <a:t>(input(“Enter First Number: ”))</a:t>
            </a:r>
          </a:p>
          <a:p>
            <a:r>
              <a:rPr lang="en-US" dirty="0"/>
              <a:t>	</a:t>
            </a:r>
            <a:r>
              <a:rPr lang="en-US" dirty="0" smtClean="0"/>
              <a:t>y = </a:t>
            </a:r>
            <a:r>
              <a:rPr lang="en-US" dirty="0" err="1"/>
              <a:t>int</a:t>
            </a:r>
            <a:r>
              <a:rPr lang="en-US" dirty="0"/>
              <a:t>(input(“Enter </a:t>
            </a:r>
            <a:r>
              <a:rPr lang="en-US" dirty="0" smtClean="0"/>
              <a:t>Second </a:t>
            </a:r>
            <a:r>
              <a:rPr lang="en-US" dirty="0"/>
              <a:t>Number: </a:t>
            </a:r>
            <a:r>
              <a:rPr lang="en-US" dirty="0" smtClean="0"/>
              <a:t>”))</a:t>
            </a:r>
          </a:p>
          <a:p>
            <a:r>
              <a:rPr lang="en-US" dirty="0"/>
              <a:t>	</a:t>
            </a:r>
            <a:r>
              <a:rPr lang="en-US" dirty="0" smtClean="0"/>
              <a:t>print(x/y)</a:t>
            </a:r>
          </a:p>
          <a:p>
            <a:r>
              <a:rPr lang="en-US" dirty="0" smtClean="0"/>
              <a:t>except </a:t>
            </a:r>
            <a:r>
              <a:rPr lang="en-US" dirty="0" err="1" smtClean="0"/>
              <a:t>ZerDivisionError</a:t>
            </a:r>
            <a:r>
              <a:rPr lang="en-US" dirty="0" smtClean="0"/>
              <a:t> as </a:t>
            </a:r>
            <a:r>
              <a:rPr lang="en-US" dirty="0" err="1" smtClean="0"/>
              <a:t>msg</a:t>
            </a:r>
            <a:r>
              <a:rPr lang="en-US" dirty="0" smtClean="0"/>
              <a:t>:</a:t>
            </a:r>
          </a:p>
          <a:p>
            <a:r>
              <a:rPr lang="en-US" dirty="0"/>
              <a:t>	</a:t>
            </a:r>
            <a:r>
              <a:rPr lang="en-US" dirty="0" smtClean="0"/>
              <a:t>print(“Cannot </a:t>
            </a:r>
            <a:r>
              <a:rPr lang="en-US" dirty="0" err="1" smtClean="0"/>
              <a:t>devide</a:t>
            </a:r>
            <a:r>
              <a:rPr lang="en-US" dirty="0" smtClean="0"/>
              <a:t> with zero”)</a:t>
            </a:r>
          </a:p>
          <a:p>
            <a:r>
              <a:rPr lang="en-US" dirty="0"/>
              <a:t>	</a:t>
            </a:r>
            <a:r>
              <a:rPr lang="en-US" dirty="0" err="1" smtClean="0"/>
              <a:t>logging.exception</a:t>
            </a:r>
            <a:r>
              <a:rPr lang="en-US" dirty="0" smtClean="0"/>
              <a:t>(</a:t>
            </a:r>
            <a:r>
              <a:rPr lang="en-US" dirty="0" err="1" smtClean="0"/>
              <a:t>msg</a:t>
            </a:r>
            <a:r>
              <a:rPr lang="en-US" dirty="0" smtClean="0"/>
              <a:t>)</a:t>
            </a:r>
          </a:p>
          <a:p>
            <a:r>
              <a:rPr lang="en-US" dirty="0" smtClean="0"/>
              <a:t>except </a:t>
            </a:r>
            <a:r>
              <a:rPr lang="en-US" dirty="0" err="1" smtClean="0"/>
              <a:t>ValueError</a:t>
            </a:r>
            <a:r>
              <a:rPr lang="en-US" dirty="0" smtClean="0"/>
              <a:t> as </a:t>
            </a:r>
            <a:r>
              <a:rPr lang="en-US" dirty="0" err="1" smtClean="0"/>
              <a:t>msg</a:t>
            </a:r>
            <a:r>
              <a:rPr lang="en-US" dirty="0" smtClean="0"/>
              <a:t>:</a:t>
            </a:r>
          </a:p>
          <a:p>
            <a:r>
              <a:rPr lang="en-US" dirty="0"/>
              <a:t>	</a:t>
            </a:r>
            <a:r>
              <a:rPr lang="en-US" dirty="0" smtClean="0"/>
              <a:t>print(“Enter integer values”)</a:t>
            </a:r>
            <a:endParaRPr lang="en-US" dirty="0"/>
          </a:p>
          <a:p>
            <a:r>
              <a:rPr lang="en-US" dirty="0" smtClean="0"/>
              <a:t>	</a:t>
            </a:r>
            <a:r>
              <a:rPr lang="en-US" dirty="0" err="1" smtClean="0"/>
              <a:t>logging.exception</a:t>
            </a:r>
            <a:r>
              <a:rPr lang="en-US" dirty="0" smtClean="0"/>
              <a:t>(</a:t>
            </a:r>
            <a:r>
              <a:rPr lang="en-US" dirty="0" err="1" smtClean="0"/>
              <a:t>msg</a:t>
            </a:r>
            <a:r>
              <a:rPr lang="en-US" dirty="0" smtClean="0"/>
              <a:t>)</a:t>
            </a:r>
            <a:r>
              <a:rPr lang="en-US" dirty="0"/>
              <a:t>	</a:t>
            </a:r>
            <a:endParaRPr lang="en-US" dirty="0" smtClean="0"/>
          </a:p>
          <a:p>
            <a:r>
              <a:rPr lang="en-US" dirty="0" smtClean="0"/>
              <a:t>logging.info(“PROCESS COMPLETED”)</a:t>
            </a:r>
            <a:endParaRPr lang="en-US" dirty="0"/>
          </a:p>
        </p:txBody>
      </p:sp>
    </p:spTree>
    <p:extLst>
      <p:ext uri="{BB962C8B-B14F-4D97-AF65-F5344CB8AC3E}">
        <p14:creationId xmlns:p14="http://schemas.microsoft.com/office/powerpoint/2010/main" val="382124789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3596"/>
            <a:ext cx="9404723" cy="1400530"/>
          </a:xfrm>
        </p:spPr>
        <p:txBody>
          <a:bodyPr/>
          <a:lstStyle/>
          <a:p>
            <a:r>
              <a:rPr lang="en-US" dirty="0" smtClean="0"/>
              <a:t>Debugging</a:t>
            </a:r>
            <a:endParaRPr lang="en-US" dirty="0"/>
          </a:p>
        </p:txBody>
      </p:sp>
      <p:sp>
        <p:nvSpPr>
          <p:cNvPr id="3" name="Content Placeholder 2"/>
          <p:cNvSpPr>
            <a:spLocks noGrp="1"/>
          </p:cNvSpPr>
          <p:nvPr>
            <p:ph idx="1"/>
          </p:nvPr>
        </p:nvSpPr>
        <p:spPr>
          <a:xfrm>
            <a:off x="382137" y="1187356"/>
            <a:ext cx="11573301" cy="5554638"/>
          </a:xfrm>
        </p:spPr>
        <p:txBody>
          <a:bodyPr/>
          <a:lstStyle/>
          <a:p>
            <a:r>
              <a:rPr lang="en-US" dirty="0" smtClean="0"/>
              <a:t>To check the whole program and </a:t>
            </a:r>
            <a:r>
              <a:rPr lang="en-US" dirty="0" err="1" smtClean="0"/>
              <a:t>recive</a:t>
            </a:r>
            <a:r>
              <a:rPr lang="en-US" dirty="0" smtClean="0"/>
              <a:t> the output as expected….</a:t>
            </a:r>
          </a:p>
          <a:p>
            <a:r>
              <a:rPr lang="en-US" dirty="0" smtClean="0"/>
              <a:t>if the output is differ from our </a:t>
            </a:r>
            <a:r>
              <a:rPr lang="en-US" dirty="0" err="1" smtClean="0"/>
              <a:t>excpected</a:t>
            </a:r>
            <a:r>
              <a:rPr lang="en-US" dirty="0" smtClean="0"/>
              <a:t> output then it’s the bug.</a:t>
            </a:r>
          </a:p>
          <a:p>
            <a:r>
              <a:rPr lang="en-US" dirty="0" smtClean="0"/>
              <a:t>to handle it we use mostly </a:t>
            </a:r>
            <a:r>
              <a:rPr lang="en-US" b="1" dirty="0" smtClean="0"/>
              <a:t>assert keyword</a:t>
            </a:r>
          </a:p>
          <a:p>
            <a:endParaRPr lang="en-US" b="1" dirty="0"/>
          </a:p>
        </p:txBody>
      </p:sp>
      <p:sp>
        <p:nvSpPr>
          <p:cNvPr id="4" name="Rectangle 3"/>
          <p:cNvSpPr/>
          <p:nvPr/>
        </p:nvSpPr>
        <p:spPr>
          <a:xfrm>
            <a:off x="1103312" y="3341426"/>
            <a:ext cx="4332596" cy="3277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def</a:t>
            </a:r>
            <a:r>
              <a:rPr lang="en-US" dirty="0" smtClean="0"/>
              <a:t> </a:t>
            </a:r>
            <a:r>
              <a:rPr lang="en-US" dirty="0" err="1"/>
              <a:t>avg</a:t>
            </a:r>
            <a:r>
              <a:rPr lang="en-US" dirty="0"/>
              <a:t>(marks):</a:t>
            </a:r>
          </a:p>
          <a:p>
            <a:r>
              <a:rPr lang="en-US" dirty="0"/>
              <a:t>    assert </a:t>
            </a:r>
            <a:r>
              <a:rPr lang="en-US" dirty="0" err="1"/>
              <a:t>len</a:t>
            </a:r>
            <a:r>
              <a:rPr lang="en-US" dirty="0"/>
              <a:t>(marks) != 0,"List is empty."</a:t>
            </a:r>
          </a:p>
          <a:p>
            <a:r>
              <a:rPr lang="en-US" dirty="0"/>
              <a:t>    return sum(marks)/</a:t>
            </a:r>
            <a:r>
              <a:rPr lang="en-US" dirty="0" err="1"/>
              <a:t>len</a:t>
            </a:r>
            <a:r>
              <a:rPr lang="en-US" dirty="0"/>
              <a:t>(marks)</a:t>
            </a:r>
          </a:p>
          <a:p>
            <a:endParaRPr lang="en-US" dirty="0"/>
          </a:p>
          <a:p>
            <a:r>
              <a:rPr lang="en-US" dirty="0"/>
              <a:t>mark2 = [55,88,78,90,79]</a:t>
            </a:r>
          </a:p>
          <a:p>
            <a:r>
              <a:rPr lang="en-US" dirty="0"/>
              <a:t>print("Average of mark2:",avg(mark2))</a:t>
            </a:r>
          </a:p>
          <a:p>
            <a:endParaRPr lang="en-US" dirty="0"/>
          </a:p>
          <a:p>
            <a:r>
              <a:rPr lang="en-US" dirty="0"/>
              <a:t>mark1 = []</a:t>
            </a:r>
          </a:p>
          <a:p>
            <a:r>
              <a:rPr lang="en-US" dirty="0"/>
              <a:t>print("Average of mark1:",avg(mark1))</a:t>
            </a:r>
          </a:p>
        </p:txBody>
      </p:sp>
      <p:sp>
        <p:nvSpPr>
          <p:cNvPr id="8" name="Rectangle 7"/>
          <p:cNvSpPr/>
          <p:nvPr/>
        </p:nvSpPr>
        <p:spPr>
          <a:xfrm>
            <a:off x="6134100" y="3648501"/>
            <a:ext cx="4990982" cy="1678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x = "hello"</a:t>
            </a:r>
          </a:p>
          <a:p>
            <a:r>
              <a:rPr lang="en-US" dirty="0" smtClean="0"/>
              <a:t>assert </a:t>
            </a:r>
            <a:r>
              <a:rPr lang="en-US" dirty="0"/>
              <a:t>x == "goodbye", "x should be 'hello'"</a:t>
            </a:r>
          </a:p>
        </p:txBody>
      </p:sp>
    </p:spTree>
    <p:extLst>
      <p:ext uri="{BB962C8B-B14F-4D97-AF65-F5344CB8AC3E}">
        <p14:creationId xmlns:p14="http://schemas.microsoft.com/office/powerpoint/2010/main" val="249616256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777922"/>
          </a:xfrm>
        </p:spPr>
        <p:txBody>
          <a:bodyPr/>
          <a:lstStyle/>
          <a:p>
            <a:r>
              <a:rPr lang="en-US" dirty="0" smtClean="0"/>
              <a:t>Pickling and </a:t>
            </a:r>
            <a:r>
              <a:rPr lang="en-US" dirty="0" err="1" smtClean="0"/>
              <a:t>Unpickling</a:t>
            </a:r>
            <a:endParaRPr lang="en-US" dirty="0"/>
          </a:p>
        </p:txBody>
      </p:sp>
      <p:sp>
        <p:nvSpPr>
          <p:cNvPr id="4" name="Content Placeholder 2"/>
          <p:cNvSpPr>
            <a:spLocks noGrp="1"/>
          </p:cNvSpPr>
          <p:nvPr>
            <p:ph idx="1"/>
          </p:nvPr>
        </p:nvSpPr>
        <p:spPr>
          <a:xfrm>
            <a:off x="107026" y="810971"/>
            <a:ext cx="11957595" cy="5835489"/>
          </a:xfrm>
        </p:spPr>
        <p:txBody>
          <a:bodyPr/>
          <a:lstStyle/>
          <a:p>
            <a:r>
              <a:rPr lang="en-US" dirty="0" smtClean="0"/>
              <a:t>If we want to write an object in a file is called </a:t>
            </a:r>
            <a:r>
              <a:rPr lang="en-US" dirty="0" err="1" smtClean="0"/>
              <a:t>pickiling</a:t>
            </a:r>
            <a:r>
              <a:rPr lang="en-US" dirty="0" smtClean="0"/>
              <a:t>….</a:t>
            </a:r>
          </a:p>
          <a:p>
            <a:r>
              <a:rPr lang="en-US" dirty="0" smtClean="0"/>
              <a:t>And if we want to reading the objects from of the file is </a:t>
            </a:r>
            <a:r>
              <a:rPr lang="en-US" dirty="0" err="1" smtClean="0"/>
              <a:t>unpickling</a:t>
            </a:r>
            <a:r>
              <a:rPr lang="en-US" dirty="0" smtClean="0"/>
              <a:t>….</a:t>
            </a:r>
          </a:p>
          <a:p>
            <a:r>
              <a:rPr lang="en-US" dirty="0" smtClean="0"/>
              <a:t>For this we use the module name is </a:t>
            </a:r>
            <a:r>
              <a:rPr lang="en-US" b="1" dirty="0" smtClean="0"/>
              <a:t>pickle</a:t>
            </a:r>
            <a:r>
              <a:rPr lang="en-US" dirty="0" smtClean="0"/>
              <a:t> its available on python.</a:t>
            </a:r>
          </a:p>
          <a:p>
            <a:endParaRPr lang="en-US" dirty="0"/>
          </a:p>
          <a:p>
            <a:endParaRPr lang="en-US" dirty="0" smtClean="0"/>
          </a:p>
          <a:p>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2024697511"/>
              </p:ext>
            </p:extLst>
          </p:nvPr>
        </p:nvGraphicFramePr>
        <p:xfrm>
          <a:off x="1006708" y="3467100"/>
          <a:ext cx="6185662" cy="1841879"/>
        </p:xfrm>
        <a:graphic>
          <a:graphicData uri="http://schemas.openxmlformats.org/drawingml/2006/table">
            <a:tbl>
              <a:tblPr firstRow="1" bandRow="1">
                <a:tableStyleId>{5C22544A-7EE6-4342-B048-85BDC9FD1C3A}</a:tableStyleId>
              </a:tblPr>
              <a:tblGrid>
                <a:gridCol w="3092831">
                  <a:extLst>
                    <a:ext uri="{9D8B030D-6E8A-4147-A177-3AD203B41FA5}">
                      <a16:colId xmlns:a16="http://schemas.microsoft.com/office/drawing/2014/main" val="3969452308"/>
                    </a:ext>
                  </a:extLst>
                </a:gridCol>
                <a:gridCol w="3092831">
                  <a:extLst>
                    <a:ext uri="{9D8B030D-6E8A-4147-A177-3AD203B41FA5}">
                      <a16:colId xmlns:a16="http://schemas.microsoft.com/office/drawing/2014/main" val="1289439843"/>
                    </a:ext>
                  </a:extLst>
                </a:gridCol>
              </a:tblGrid>
              <a:tr h="538698">
                <a:tc>
                  <a:txBody>
                    <a:bodyPr/>
                    <a:lstStyle/>
                    <a:p>
                      <a:r>
                        <a:rPr lang="en-US" dirty="0" smtClean="0"/>
                        <a:t>PICKLING</a:t>
                      </a:r>
                      <a:endParaRPr lang="en-US" dirty="0"/>
                    </a:p>
                  </a:txBody>
                  <a:tcPr/>
                </a:tc>
                <a:tc>
                  <a:txBody>
                    <a:bodyPr/>
                    <a:lstStyle/>
                    <a:p>
                      <a:r>
                        <a:rPr lang="en-US" dirty="0" smtClean="0"/>
                        <a:t>UNPICKLING</a:t>
                      </a:r>
                      <a:endParaRPr lang="en-US" dirty="0"/>
                    </a:p>
                  </a:txBody>
                  <a:tcPr/>
                </a:tc>
                <a:extLst>
                  <a:ext uri="{0D108BD9-81ED-4DB2-BD59-A6C34878D82A}">
                    <a16:rowId xmlns:a16="http://schemas.microsoft.com/office/drawing/2014/main" val="3872731991"/>
                  </a:ext>
                </a:extLst>
              </a:tr>
              <a:tr h="1303181">
                <a:tc>
                  <a:txBody>
                    <a:bodyPr/>
                    <a:lstStyle/>
                    <a:p>
                      <a:r>
                        <a:rPr lang="en-US" dirty="0" err="1" smtClean="0"/>
                        <a:t>pickle.dump</a:t>
                      </a:r>
                      <a:r>
                        <a:rPr lang="en-US" dirty="0" smtClean="0"/>
                        <a:t>(</a:t>
                      </a:r>
                      <a:r>
                        <a:rPr lang="en-US" dirty="0" err="1" smtClean="0"/>
                        <a:t>object,file</a:t>
                      </a:r>
                      <a:r>
                        <a:rPr lang="en-US" dirty="0" smtClean="0"/>
                        <a:t>)</a:t>
                      </a:r>
                      <a:endParaRPr lang="en-US" dirty="0"/>
                    </a:p>
                  </a:txBody>
                  <a:tcPr/>
                </a:tc>
                <a:tc>
                  <a:txBody>
                    <a:bodyPr/>
                    <a:lstStyle/>
                    <a:p>
                      <a:r>
                        <a:rPr lang="en-US" dirty="0" err="1" smtClean="0"/>
                        <a:t>pickle.load</a:t>
                      </a:r>
                      <a:r>
                        <a:rPr lang="en-US" dirty="0" smtClean="0"/>
                        <a:t>(file)</a:t>
                      </a:r>
                      <a:endParaRPr lang="en-US" dirty="0"/>
                    </a:p>
                  </a:txBody>
                  <a:tcPr/>
                </a:tc>
                <a:extLst>
                  <a:ext uri="{0D108BD9-81ED-4DB2-BD59-A6C34878D82A}">
                    <a16:rowId xmlns:a16="http://schemas.microsoft.com/office/drawing/2014/main" val="1713561422"/>
                  </a:ext>
                </a:extLst>
              </a:tr>
            </a:tbl>
          </a:graphicData>
        </a:graphic>
      </p:graphicFrame>
      <p:sp>
        <p:nvSpPr>
          <p:cNvPr id="7" name="Rectangle 6"/>
          <p:cNvSpPr/>
          <p:nvPr/>
        </p:nvSpPr>
        <p:spPr>
          <a:xfrm>
            <a:off x="8475260" y="3316406"/>
            <a:ext cx="2988859" cy="1869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w</a:t>
            </a:r>
            <a:r>
              <a:rPr lang="en-US" sz="2400" dirty="0" err="1" smtClean="0"/>
              <a:t>b</a:t>
            </a:r>
            <a:r>
              <a:rPr lang="en-US" sz="2400" dirty="0" err="1" smtClean="0">
                <a:sym typeface="Wingdings" panose="05000000000000000000" pitchFamily="2" charset="2"/>
              </a:rPr>
              <a:t>Write</a:t>
            </a:r>
            <a:r>
              <a:rPr lang="en-US" sz="2400" dirty="0" smtClean="0">
                <a:sym typeface="Wingdings" panose="05000000000000000000" pitchFamily="2" charset="2"/>
              </a:rPr>
              <a:t> Binary</a:t>
            </a:r>
          </a:p>
          <a:p>
            <a:pPr algn="ctr"/>
            <a:r>
              <a:rPr lang="en-US" sz="2400" dirty="0" err="1" smtClean="0">
                <a:sym typeface="Wingdings" panose="05000000000000000000" pitchFamily="2" charset="2"/>
              </a:rPr>
              <a:t>rb</a:t>
            </a:r>
            <a:r>
              <a:rPr lang="en-US" sz="2400" dirty="0" smtClean="0">
                <a:sym typeface="Wingdings" panose="05000000000000000000" pitchFamily="2" charset="2"/>
              </a:rPr>
              <a:t> Read Binary</a:t>
            </a:r>
            <a:endParaRPr lang="en-US" sz="2400" dirty="0"/>
          </a:p>
        </p:txBody>
      </p:sp>
    </p:spTree>
    <p:extLst>
      <p:ext uri="{BB962C8B-B14F-4D97-AF65-F5344CB8AC3E}">
        <p14:creationId xmlns:p14="http://schemas.microsoft.com/office/powerpoint/2010/main" val="4589117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1" y="169531"/>
            <a:ext cx="9404723" cy="1400530"/>
          </a:xfrm>
        </p:spPr>
        <p:txBody>
          <a:bodyPr/>
          <a:lstStyle/>
          <a:p>
            <a:r>
              <a:rPr lang="en-US" dirty="0" smtClean="0"/>
              <a:t>Pickling and </a:t>
            </a:r>
            <a:r>
              <a:rPr lang="en-US" dirty="0" err="1" smtClean="0"/>
              <a:t>Unpicling</a:t>
            </a:r>
            <a:r>
              <a:rPr lang="en-US" dirty="0" smtClean="0"/>
              <a:t> Example</a:t>
            </a:r>
            <a:endParaRPr lang="en-US" dirty="0"/>
          </a:p>
        </p:txBody>
      </p:sp>
      <p:sp>
        <p:nvSpPr>
          <p:cNvPr id="6" name="Rectangle 5"/>
          <p:cNvSpPr/>
          <p:nvPr/>
        </p:nvSpPr>
        <p:spPr>
          <a:xfrm>
            <a:off x="177420" y="1201004"/>
            <a:ext cx="7137779" cy="5493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import pickle</a:t>
            </a:r>
          </a:p>
          <a:p>
            <a:r>
              <a:rPr lang="en-US" sz="2000" dirty="0"/>
              <a:t>class Employee:</a:t>
            </a:r>
          </a:p>
          <a:p>
            <a:r>
              <a:rPr lang="en-US" sz="2000" dirty="0"/>
              <a:t>    </a:t>
            </a:r>
            <a:r>
              <a:rPr lang="en-US" sz="2000" dirty="0" err="1"/>
              <a:t>def</a:t>
            </a:r>
            <a:r>
              <a:rPr lang="en-US" sz="2000" dirty="0"/>
              <a:t> __</a:t>
            </a:r>
            <a:r>
              <a:rPr lang="en-US" sz="2000" dirty="0" err="1"/>
              <a:t>init</a:t>
            </a:r>
            <a:r>
              <a:rPr lang="en-US" sz="2000" dirty="0"/>
              <a:t>__(</a:t>
            </a:r>
            <a:r>
              <a:rPr lang="en-US" sz="2000" dirty="0" err="1"/>
              <a:t>self,eno,ename,esal,eaddr</a:t>
            </a:r>
            <a:r>
              <a:rPr lang="en-US" sz="2000" dirty="0"/>
              <a:t>):</a:t>
            </a:r>
          </a:p>
          <a:p>
            <a:r>
              <a:rPr lang="en-US" sz="2000" dirty="0"/>
              <a:t>        </a:t>
            </a:r>
            <a:r>
              <a:rPr lang="en-US" sz="2000" dirty="0" err="1"/>
              <a:t>self.eno</a:t>
            </a:r>
            <a:r>
              <a:rPr lang="en-US" sz="2000" dirty="0"/>
              <a:t>=</a:t>
            </a:r>
            <a:r>
              <a:rPr lang="en-US" sz="2000" dirty="0" err="1"/>
              <a:t>eno</a:t>
            </a:r>
            <a:endParaRPr lang="en-US" sz="2000" dirty="0"/>
          </a:p>
          <a:p>
            <a:r>
              <a:rPr lang="en-US" sz="2000" dirty="0"/>
              <a:t>        </a:t>
            </a:r>
            <a:r>
              <a:rPr lang="en-US" sz="2000" dirty="0" err="1"/>
              <a:t>self.ename</a:t>
            </a:r>
            <a:r>
              <a:rPr lang="en-US" sz="2000" dirty="0"/>
              <a:t>=</a:t>
            </a:r>
            <a:r>
              <a:rPr lang="en-US" sz="2000" dirty="0" err="1"/>
              <a:t>ename</a:t>
            </a:r>
            <a:endParaRPr lang="en-US" sz="2000" dirty="0"/>
          </a:p>
          <a:p>
            <a:r>
              <a:rPr lang="en-US" sz="2000" dirty="0"/>
              <a:t>        </a:t>
            </a:r>
            <a:r>
              <a:rPr lang="en-US" sz="2000" dirty="0" err="1"/>
              <a:t>self.esal</a:t>
            </a:r>
            <a:r>
              <a:rPr lang="en-US" sz="2000" dirty="0"/>
              <a:t>=</a:t>
            </a:r>
            <a:r>
              <a:rPr lang="en-US" sz="2000" dirty="0" err="1"/>
              <a:t>esal</a:t>
            </a:r>
            <a:endParaRPr lang="en-US" sz="2000" dirty="0"/>
          </a:p>
          <a:p>
            <a:r>
              <a:rPr lang="en-US" sz="2000" dirty="0"/>
              <a:t>        </a:t>
            </a:r>
            <a:r>
              <a:rPr lang="en-US" sz="2000" dirty="0" err="1"/>
              <a:t>self.eaddr</a:t>
            </a:r>
            <a:r>
              <a:rPr lang="en-US" sz="2000" dirty="0"/>
              <a:t>=</a:t>
            </a:r>
            <a:r>
              <a:rPr lang="en-US" sz="2000" dirty="0" err="1"/>
              <a:t>eaddr</a:t>
            </a:r>
            <a:endParaRPr lang="en-US" sz="2000" dirty="0"/>
          </a:p>
          <a:p>
            <a:r>
              <a:rPr lang="en-US" sz="2000" dirty="0"/>
              <a:t>    </a:t>
            </a:r>
            <a:r>
              <a:rPr lang="en-US" sz="2000" dirty="0" err="1"/>
              <a:t>def</a:t>
            </a:r>
            <a:r>
              <a:rPr lang="en-US" sz="2000" dirty="0"/>
              <a:t> display(self):</a:t>
            </a:r>
          </a:p>
          <a:p>
            <a:r>
              <a:rPr lang="en-US" sz="2000" dirty="0"/>
              <a:t>        print(</a:t>
            </a:r>
            <a:r>
              <a:rPr lang="en-US" sz="2000" dirty="0" err="1"/>
              <a:t>self.eno</a:t>
            </a:r>
            <a:r>
              <a:rPr lang="en-US" sz="2000" dirty="0"/>
              <a:t>,"\t",</a:t>
            </a:r>
            <a:r>
              <a:rPr lang="en-US" sz="2000" dirty="0" err="1"/>
              <a:t>self.ename</a:t>
            </a:r>
            <a:r>
              <a:rPr lang="en-US" sz="2000" dirty="0"/>
              <a:t>,"\t",</a:t>
            </a:r>
            <a:r>
              <a:rPr lang="en-US" sz="2000" dirty="0" err="1"/>
              <a:t>self.esal</a:t>
            </a:r>
            <a:r>
              <a:rPr lang="en-US" sz="2000" dirty="0"/>
              <a:t>,"\t",</a:t>
            </a:r>
            <a:r>
              <a:rPr lang="en-US" sz="2000" dirty="0" err="1"/>
              <a:t>self.eaddr</a:t>
            </a:r>
            <a:r>
              <a:rPr lang="en-US" sz="2000" dirty="0" smtClean="0"/>
              <a:t>)</a:t>
            </a:r>
            <a:endParaRPr lang="en-US" sz="2000" dirty="0"/>
          </a:p>
          <a:p>
            <a:r>
              <a:rPr lang="en-US" sz="2000" dirty="0"/>
              <a:t>with open("emp.txt","</a:t>
            </a:r>
            <a:r>
              <a:rPr lang="en-US" sz="2000" dirty="0" err="1"/>
              <a:t>wb</a:t>
            </a:r>
            <a:r>
              <a:rPr lang="en-US" sz="2000" dirty="0"/>
              <a:t>") as f:</a:t>
            </a:r>
          </a:p>
          <a:p>
            <a:r>
              <a:rPr lang="en-US" sz="2000" dirty="0"/>
              <a:t>    e = Employee(100,'Durga',1000,'Hyd')</a:t>
            </a:r>
          </a:p>
          <a:p>
            <a:r>
              <a:rPr lang="en-US" sz="2000" dirty="0"/>
              <a:t>    </a:t>
            </a:r>
            <a:r>
              <a:rPr lang="en-US" sz="2000" dirty="0" err="1"/>
              <a:t>pickle.dump</a:t>
            </a:r>
            <a:r>
              <a:rPr lang="en-US" sz="2000" dirty="0"/>
              <a:t>(</a:t>
            </a:r>
            <a:r>
              <a:rPr lang="en-US" sz="2000" dirty="0" err="1"/>
              <a:t>e,f</a:t>
            </a:r>
            <a:r>
              <a:rPr lang="en-US" sz="2000" dirty="0"/>
              <a:t>)</a:t>
            </a:r>
          </a:p>
          <a:p>
            <a:r>
              <a:rPr lang="en-US" sz="2000" dirty="0"/>
              <a:t>    print("Pickling done</a:t>
            </a:r>
            <a:r>
              <a:rPr lang="en-US" sz="2000" dirty="0" smtClean="0"/>
              <a:t>.......!")</a:t>
            </a:r>
            <a:endParaRPr lang="en-US" sz="2000" dirty="0"/>
          </a:p>
          <a:p>
            <a:r>
              <a:rPr lang="en-US" sz="2000" dirty="0"/>
              <a:t>with open("emp.txt","</a:t>
            </a:r>
            <a:r>
              <a:rPr lang="en-US" sz="2000" dirty="0" err="1"/>
              <a:t>rb</a:t>
            </a:r>
            <a:r>
              <a:rPr lang="en-US" sz="2000" dirty="0"/>
              <a:t>") as f:</a:t>
            </a:r>
          </a:p>
          <a:p>
            <a:r>
              <a:rPr lang="en-US" sz="2000" dirty="0"/>
              <a:t>    </a:t>
            </a:r>
            <a:r>
              <a:rPr lang="en-US" sz="2000" dirty="0" err="1"/>
              <a:t>ob</a:t>
            </a:r>
            <a:r>
              <a:rPr lang="en-US" sz="2000" dirty="0"/>
              <a:t> = </a:t>
            </a:r>
            <a:r>
              <a:rPr lang="en-US" sz="2000" dirty="0" err="1"/>
              <a:t>pickle.load</a:t>
            </a:r>
            <a:r>
              <a:rPr lang="en-US" sz="2000" dirty="0"/>
              <a:t>(f)</a:t>
            </a:r>
          </a:p>
          <a:p>
            <a:r>
              <a:rPr lang="en-US" sz="2000" dirty="0"/>
              <a:t>    print("Employee after </a:t>
            </a:r>
            <a:r>
              <a:rPr lang="en-US" sz="2000" dirty="0" err="1"/>
              <a:t>unpicklig</a:t>
            </a:r>
            <a:r>
              <a:rPr lang="en-US" sz="2000" dirty="0"/>
              <a:t>")</a:t>
            </a:r>
          </a:p>
          <a:p>
            <a:r>
              <a:rPr lang="en-US" sz="2000" dirty="0"/>
              <a:t>    </a:t>
            </a:r>
            <a:r>
              <a:rPr lang="en-US" sz="2000" dirty="0" err="1"/>
              <a:t>ob.display</a:t>
            </a:r>
            <a:r>
              <a:rPr lang="en-US" sz="2000" dirty="0"/>
              <a:t>()</a:t>
            </a:r>
          </a:p>
        </p:txBody>
      </p:sp>
      <p:sp>
        <p:nvSpPr>
          <p:cNvPr id="7" name="Rectangle 6"/>
          <p:cNvSpPr/>
          <p:nvPr/>
        </p:nvSpPr>
        <p:spPr>
          <a:xfrm>
            <a:off x="7738281" y="1201004"/>
            <a:ext cx="4203509" cy="5322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a:p>
            <a:r>
              <a:rPr lang="en-US" sz="2000" dirty="0"/>
              <a:t>from pickle import </a:t>
            </a:r>
            <a:r>
              <a:rPr lang="en-US" sz="2000" dirty="0" err="1"/>
              <a:t>Pickler</a:t>
            </a:r>
            <a:endParaRPr lang="en-US" sz="2000" dirty="0"/>
          </a:p>
          <a:p>
            <a:r>
              <a:rPr lang="en-US" sz="2000" dirty="0"/>
              <a:t>f = open("data.txt","</a:t>
            </a:r>
            <a:r>
              <a:rPr lang="en-US" sz="2000" dirty="0" err="1"/>
              <a:t>wb</a:t>
            </a:r>
            <a:r>
              <a:rPr lang="en-US" sz="2000" dirty="0"/>
              <a:t>")</a:t>
            </a:r>
          </a:p>
          <a:p>
            <a:r>
              <a:rPr lang="en-US" sz="2000" dirty="0" err="1"/>
              <a:t>dct</a:t>
            </a:r>
            <a:r>
              <a:rPr lang="en-US" sz="2000" dirty="0"/>
              <a:t> = {'name': 'Ravi', 'age': 23, 'Gender': 'M', 'marks': 75}</a:t>
            </a:r>
          </a:p>
          <a:p>
            <a:r>
              <a:rPr lang="en-US" sz="2000" dirty="0" err="1"/>
              <a:t>Pickler</a:t>
            </a:r>
            <a:r>
              <a:rPr lang="en-US" sz="2000" dirty="0"/>
              <a:t>(f).dump(</a:t>
            </a:r>
            <a:r>
              <a:rPr lang="en-US" sz="2000" dirty="0" err="1"/>
              <a:t>dct</a:t>
            </a:r>
            <a:r>
              <a:rPr lang="en-US" sz="2000" dirty="0"/>
              <a:t>)</a:t>
            </a:r>
          </a:p>
          <a:p>
            <a:r>
              <a:rPr lang="en-US" sz="2000" dirty="0" err="1"/>
              <a:t>f.close</a:t>
            </a:r>
            <a:r>
              <a:rPr lang="en-US" sz="2000" dirty="0"/>
              <a:t>()</a:t>
            </a:r>
          </a:p>
          <a:p>
            <a:endParaRPr lang="en-US" sz="2000" dirty="0"/>
          </a:p>
          <a:p>
            <a:r>
              <a:rPr lang="en-US" sz="2000" dirty="0"/>
              <a:t>from pickle import </a:t>
            </a:r>
            <a:r>
              <a:rPr lang="en-US" sz="2000" dirty="0" err="1"/>
              <a:t>Unpickler</a:t>
            </a:r>
            <a:endParaRPr lang="en-US" sz="2000" dirty="0"/>
          </a:p>
          <a:p>
            <a:r>
              <a:rPr lang="en-US" sz="2000" dirty="0"/>
              <a:t>f = open("data.txt","</a:t>
            </a:r>
            <a:r>
              <a:rPr lang="en-US" sz="2000" dirty="0" err="1"/>
              <a:t>rb</a:t>
            </a:r>
            <a:r>
              <a:rPr lang="en-US" sz="2000" dirty="0"/>
              <a:t>")</a:t>
            </a:r>
          </a:p>
          <a:p>
            <a:r>
              <a:rPr lang="en-US" sz="2000" dirty="0" err="1"/>
              <a:t>dct</a:t>
            </a:r>
            <a:r>
              <a:rPr lang="en-US" sz="2000" dirty="0"/>
              <a:t> = </a:t>
            </a:r>
            <a:r>
              <a:rPr lang="en-US" sz="2000" dirty="0" err="1"/>
              <a:t>Unpickler</a:t>
            </a:r>
            <a:r>
              <a:rPr lang="en-US" sz="2000" dirty="0"/>
              <a:t>(f).load()</a:t>
            </a:r>
          </a:p>
          <a:p>
            <a:r>
              <a:rPr lang="en-US" sz="2000" dirty="0"/>
              <a:t>print (</a:t>
            </a:r>
            <a:r>
              <a:rPr lang="en-US" sz="2000" dirty="0" err="1"/>
              <a:t>dct</a:t>
            </a:r>
            <a:r>
              <a:rPr lang="en-US" sz="2000" dirty="0"/>
              <a:t>)</a:t>
            </a:r>
          </a:p>
          <a:p>
            <a:r>
              <a:rPr lang="en-US" sz="2000" dirty="0" err="1"/>
              <a:t>f.close</a:t>
            </a:r>
            <a:r>
              <a:rPr lang="en-US" sz="2000" dirty="0"/>
              <a:t>()</a:t>
            </a:r>
          </a:p>
        </p:txBody>
      </p:sp>
    </p:spTree>
    <p:extLst>
      <p:ext uri="{BB962C8B-B14F-4D97-AF65-F5344CB8AC3E}">
        <p14:creationId xmlns:p14="http://schemas.microsoft.com/office/powerpoint/2010/main" val="2695122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Example of Pickling and </a:t>
            </a:r>
            <a:r>
              <a:rPr lang="en-US" dirty="0" err="1" smtClean="0"/>
              <a:t>Unpicling</a:t>
            </a:r>
            <a:endParaRPr lang="en-US" dirty="0"/>
          </a:p>
        </p:txBody>
      </p:sp>
      <p:sp>
        <p:nvSpPr>
          <p:cNvPr id="4" name="Rectangle 3"/>
          <p:cNvSpPr/>
          <p:nvPr/>
        </p:nvSpPr>
        <p:spPr>
          <a:xfrm>
            <a:off x="177421" y="1050878"/>
            <a:ext cx="8843749" cy="5595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from pickle import *</a:t>
            </a:r>
          </a:p>
          <a:p>
            <a:r>
              <a:rPr lang="en-US" sz="2400" dirty="0"/>
              <a:t>class person:</a:t>
            </a:r>
          </a:p>
          <a:p>
            <a:r>
              <a:rPr lang="en-US" sz="2400" dirty="0"/>
              <a:t>    </a:t>
            </a:r>
            <a:r>
              <a:rPr lang="en-US" sz="2400" dirty="0" err="1"/>
              <a:t>def</a:t>
            </a:r>
            <a:r>
              <a:rPr lang="en-US" sz="2400" dirty="0"/>
              <a:t> __</a:t>
            </a:r>
            <a:r>
              <a:rPr lang="en-US" sz="2400" dirty="0" err="1"/>
              <a:t>init</a:t>
            </a:r>
            <a:r>
              <a:rPr lang="en-US" sz="2400" dirty="0"/>
              <a:t>__(self):</a:t>
            </a:r>
          </a:p>
          <a:p>
            <a:r>
              <a:rPr lang="en-US" sz="2400" dirty="0"/>
              <a:t>        self.name = "XYZ"</a:t>
            </a:r>
          </a:p>
          <a:p>
            <a:r>
              <a:rPr lang="en-US" sz="2400" dirty="0"/>
              <a:t>        </a:t>
            </a:r>
            <a:r>
              <a:rPr lang="en-US" sz="2400" dirty="0" err="1"/>
              <a:t>self.age</a:t>
            </a:r>
            <a:r>
              <a:rPr lang="en-US" sz="2400" dirty="0"/>
              <a:t> = 22</a:t>
            </a:r>
          </a:p>
          <a:p>
            <a:r>
              <a:rPr lang="en-US" sz="2400" dirty="0"/>
              <a:t>    </a:t>
            </a:r>
            <a:r>
              <a:rPr lang="en-US" sz="2400" dirty="0" err="1"/>
              <a:t>def</a:t>
            </a:r>
            <a:r>
              <a:rPr lang="en-US" sz="2400" dirty="0"/>
              <a:t> show(self):</a:t>
            </a:r>
          </a:p>
          <a:p>
            <a:r>
              <a:rPr lang="en-US" sz="2400" dirty="0"/>
              <a:t>        print ("name:", self.name, "age:", </a:t>
            </a:r>
            <a:r>
              <a:rPr lang="en-US" sz="2400" dirty="0" err="1"/>
              <a:t>self.age</a:t>
            </a:r>
            <a:r>
              <a:rPr lang="en-US" sz="2400" dirty="0"/>
              <a:t>)</a:t>
            </a:r>
          </a:p>
          <a:p>
            <a:r>
              <a:rPr lang="en-US" sz="2400" dirty="0"/>
              <a:t>p1 = person()</a:t>
            </a:r>
          </a:p>
          <a:p>
            <a:r>
              <a:rPr lang="en-US" sz="2400" dirty="0"/>
              <a:t>f = open("data.txt","</a:t>
            </a:r>
            <a:r>
              <a:rPr lang="en-US" sz="2400" dirty="0" err="1"/>
              <a:t>wb</a:t>
            </a:r>
            <a:r>
              <a:rPr lang="en-US" sz="2400" dirty="0"/>
              <a:t>")</a:t>
            </a:r>
          </a:p>
          <a:p>
            <a:r>
              <a:rPr lang="en-US" sz="2400" dirty="0"/>
              <a:t>dump(p1,f)</a:t>
            </a:r>
          </a:p>
          <a:p>
            <a:r>
              <a:rPr lang="en-US" sz="2400" dirty="0" err="1"/>
              <a:t>f.close</a:t>
            </a:r>
            <a:r>
              <a:rPr lang="en-US" sz="2400" dirty="0"/>
              <a:t>()</a:t>
            </a:r>
          </a:p>
          <a:p>
            <a:r>
              <a:rPr lang="en-US" sz="2400" dirty="0"/>
              <a:t>print ("</a:t>
            </a:r>
            <a:r>
              <a:rPr lang="en-US" sz="2400" dirty="0" err="1"/>
              <a:t>unpickled</a:t>
            </a:r>
            <a:r>
              <a:rPr lang="en-US" sz="2400" dirty="0"/>
              <a:t>")</a:t>
            </a:r>
          </a:p>
          <a:p>
            <a:r>
              <a:rPr lang="en-US" sz="2400" dirty="0"/>
              <a:t>f = open("data.txt","</a:t>
            </a:r>
            <a:r>
              <a:rPr lang="en-US" sz="2400" dirty="0" err="1"/>
              <a:t>rb</a:t>
            </a:r>
            <a:r>
              <a:rPr lang="en-US" sz="2400" dirty="0"/>
              <a:t>")</a:t>
            </a:r>
          </a:p>
          <a:p>
            <a:r>
              <a:rPr lang="en-US" sz="2400" dirty="0"/>
              <a:t>p1 = load(f)</a:t>
            </a:r>
          </a:p>
          <a:p>
            <a:r>
              <a:rPr lang="en-US" sz="2400" dirty="0"/>
              <a:t>p1.show()</a:t>
            </a:r>
          </a:p>
        </p:txBody>
      </p:sp>
    </p:spTree>
    <p:extLst>
      <p:ext uri="{BB962C8B-B14F-4D97-AF65-F5344CB8AC3E}">
        <p14:creationId xmlns:p14="http://schemas.microsoft.com/office/powerpoint/2010/main" val="359539757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832513"/>
          </a:xfrm>
        </p:spPr>
        <p:txBody>
          <a:bodyPr/>
          <a:lstStyle/>
          <a:p>
            <a:r>
              <a:rPr lang="en-US" dirty="0" smtClean="0"/>
              <a:t>File </a:t>
            </a:r>
            <a:r>
              <a:rPr lang="en-US" dirty="0" err="1" smtClean="0"/>
              <a:t>Handeling</a:t>
            </a:r>
            <a:endParaRPr lang="en-US" dirty="0"/>
          </a:p>
        </p:txBody>
      </p:sp>
      <p:sp>
        <p:nvSpPr>
          <p:cNvPr id="3" name="Content Placeholder 2"/>
          <p:cNvSpPr>
            <a:spLocks noGrp="1"/>
          </p:cNvSpPr>
          <p:nvPr>
            <p:ph idx="1"/>
          </p:nvPr>
        </p:nvSpPr>
        <p:spPr>
          <a:xfrm>
            <a:off x="229090" y="832513"/>
            <a:ext cx="11753644" cy="5841242"/>
          </a:xfrm>
        </p:spPr>
        <p:txBody>
          <a:bodyPr/>
          <a:lstStyle/>
          <a:p>
            <a:r>
              <a:rPr lang="en-US" dirty="0" smtClean="0"/>
              <a:t>Store data in files permanently</a:t>
            </a:r>
          </a:p>
          <a:p>
            <a:r>
              <a:rPr lang="en-US" dirty="0" smtClean="0"/>
              <a:t>If our data very small</a:t>
            </a:r>
          </a:p>
          <a:p>
            <a:r>
              <a:rPr lang="en-US" dirty="0" smtClean="0"/>
              <a:t>---------------------------------------------------</a:t>
            </a:r>
            <a:endParaRPr lang="en-US" dirty="0"/>
          </a:p>
          <a:p>
            <a:r>
              <a:rPr lang="en-US" dirty="0" smtClean="0"/>
              <a:t>Type of Files:</a:t>
            </a:r>
          </a:p>
          <a:p>
            <a:r>
              <a:rPr lang="en-US" dirty="0" smtClean="0"/>
              <a:t>1. Text Files:</a:t>
            </a:r>
          </a:p>
          <a:p>
            <a:pPr marL="457200" lvl="1" indent="0">
              <a:buNone/>
            </a:pPr>
            <a:r>
              <a:rPr lang="en-US" sz="2000" dirty="0" smtClean="0"/>
              <a:t>To store character data</a:t>
            </a:r>
          </a:p>
          <a:p>
            <a:pPr marL="0" indent="0">
              <a:buNone/>
            </a:pPr>
            <a:r>
              <a:rPr lang="en-US" dirty="0" smtClean="0"/>
              <a:t>	</a:t>
            </a:r>
            <a:r>
              <a:rPr lang="en-US" dirty="0" err="1" smtClean="0"/>
              <a:t>Eg</a:t>
            </a:r>
            <a:r>
              <a:rPr lang="en-US" dirty="0" smtClean="0"/>
              <a:t>: </a:t>
            </a:r>
            <a:r>
              <a:rPr lang="en-US" dirty="0" err="1" smtClean="0"/>
              <a:t>abc.txt,abc.data</a:t>
            </a:r>
            <a:r>
              <a:rPr lang="en-US" dirty="0" smtClean="0"/>
              <a:t> etc….</a:t>
            </a:r>
          </a:p>
          <a:p>
            <a:r>
              <a:rPr lang="en-US" dirty="0" smtClean="0"/>
              <a:t>2. Binary Files:</a:t>
            </a:r>
          </a:p>
          <a:p>
            <a:pPr marL="457200" lvl="1" indent="0">
              <a:buNone/>
            </a:pPr>
            <a:r>
              <a:rPr lang="en-US" dirty="0" err="1" smtClean="0"/>
              <a:t>Images,videos,audio</a:t>
            </a:r>
            <a:r>
              <a:rPr lang="en-US" dirty="0" smtClean="0"/>
              <a:t> </a:t>
            </a:r>
            <a:r>
              <a:rPr lang="en-US" dirty="0" err="1" smtClean="0"/>
              <a:t>files,zip</a:t>
            </a:r>
            <a:r>
              <a:rPr lang="en-US" dirty="0" smtClean="0"/>
              <a:t> files etc…</a:t>
            </a:r>
          </a:p>
          <a:p>
            <a:r>
              <a:rPr lang="en-US" dirty="0"/>
              <a:t>Opening Files </a:t>
            </a:r>
            <a:r>
              <a:rPr lang="en-US" dirty="0" smtClean="0"/>
              <a:t>:</a:t>
            </a:r>
            <a:endParaRPr lang="en-US" dirty="0"/>
          </a:p>
          <a:p>
            <a:r>
              <a:rPr lang="en-US" dirty="0" smtClean="0"/>
              <a:t>f = open(‘</a:t>
            </a:r>
            <a:r>
              <a:rPr lang="en-US" dirty="0" err="1" smtClean="0"/>
              <a:t>filename’,mode</a:t>
            </a:r>
            <a:r>
              <a:rPr lang="en-US" dirty="0" smtClean="0"/>
              <a:t>)</a:t>
            </a:r>
          </a:p>
          <a:p>
            <a:endParaRPr lang="en-US" dirty="0" smtClean="0"/>
          </a:p>
        </p:txBody>
      </p:sp>
      <p:sp>
        <p:nvSpPr>
          <p:cNvPr id="4" name="Rectangle 3"/>
          <p:cNvSpPr/>
          <p:nvPr/>
        </p:nvSpPr>
        <p:spPr>
          <a:xfrm>
            <a:off x="7096836" y="1208395"/>
            <a:ext cx="4763068" cy="4517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The modes are </a:t>
            </a:r>
            <a:r>
              <a:rPr lang="en-US" sz="2400" dirty="0" smtClean="0"/>
              <a:t>:</a:t>
            </a:r>
          </a:p>
          <a:p>
            <a:r>
              <a:rPr lang="en-US" sz="2400" dirty="0" smtClean="0"/>
              <a:t>----------------------</a:t>
            </a:r>
          </a:p>
          <a:p>
            <a:r>
              <a:rPr lang="en-US" sz="2400" dirty="0" smtClean="0"/>
              <a:t>r			</a:t>
            </a:r>
            <a:r>
              <a:rPr lang="en-US" sz="2400" dirty="0" smtClean="0">
                <a:sym typeface="Wingdings" panose="05000000000000000000" pitchFamily="2" charset="2"/>
              </a:rPr>
              <a:t> right</a:t>
            </a:r>
            <a:endParaRPr lang="en-US" sz="2400" dirty="0" smtClean="0"/>
          </a:p>
          <a:p>
            <a:r>
              <a:rPr lang="en-US" sz="2400" dirty="0" smtClean="0"/>
              <a:t>w			</a:t>
            </a:r>
            <a:r>
              <a:rPr lang="en-US" sz="2400" dirty="0" smtClean="0">
                <a:sym typeface="Wingdings" panose="05000000000000000000" pitchFamily="2" charset="2"/>
              </a:rPr>
              <a:t>write</a:t>
            </a:r>
            <a:endParaRPr lang="en-US" sz="2400" dirty="0" smtClean="0"/>
          </a:p>
          <a:p>
            <a:r>
              <a:rPr lang="en-US" sz="2400" dirty="0" smtClean="0"/>
              <a:t>a			</a:t>
            </a:r>
            <a:r>
              <a:rPr lang="en-US" sz="2400" dirty="0" smtClean="0">
                <a:sym typeface="Wingdings" panose="05000000000000000000" pitchFamily="2" charset="2"/>
              </a:rPr>
              <a:t>append</a:t>
            </a:r>
            <a:endParaRPr lang="en-US" sz="2400" dirty="0" smtClean="0"/>
          </a:p>
          <a:p>
            <a:r>
              <a:rPr lang="en-US" sz="2400" dirty="0" smtClean="0"/>
              <a:t>r+			</a:t>
            </a:r>
            <a:r>
              <a:rPr lang="en-US" sz="2400" dirty="0" smtClean="0">
                <a:sym typeface="Wingdings" panose="05000000000000000000" pitchFamily="2" charset="2"/>
              </a:rPr>
              <a:t>read and write</a:t>
            </a:r>
            <a:endParaRPr lang="en-US" sz="2400" dirty="0" smtClean="0"/>
          </a:p>
          <a:p>
            <a:r>
              <a:rPr lang="en-US" sz="2400" dirty="0" smtClean="0"/>
              <a:t>w+		</a:t>
            </a:r>
            <a:r>
              <a:rPr lang="en-US" sz="2400" dirty="0" smtClean="0">
                <a:sym typeface="Wingdings" panose="05000000000000000000" pitchFamily="2" charset="2"/>
              </a:rPr>
              <a:t> write and read</a:t>
            </a:r>
            <a:endParaRPr lang="en-US" sz="2400" dirty="0" smtClean="0"/>
          </a:p>
          <a:p>
            <a:r>
              <a:rPr lang="en-US" sz="2400" dirty="0" smtClean="0"/>
              <a:t>a+		</a:t>
            </a:r>
            <a:r>
              <a:rPr lang="en-US" sz="2400" dirty="0" smtClean="0">
                <a:sym typeface="Wingdings" panose="05000000000000000000" pitchFamily="2" charset="2"/>
              </a:rPr>
              <a:t>append and read</a:t>
            </a:r>
            <a:endParaRPr lang="en-US" sz="2400" dirty="0" smtClean="0"/>
          </a:p>
          <a:p>
            <a:r>
              <a:rPr lang="en-US" sz="2400" dirty="0" smtClean="0"/>
              <a:t>x			</a:t>
            </a:r>
            <a:r>
              <a:rPr lang="en-US" sz="2400" dirty="0" smtClean="0">
                <a:sym typeface="Wingdings" panose="05000000000000000000" pitchFamily="2" charset="2"/>
              </a:rPr>
              <a:t> exclusive mode</a:t>
            </a:r>
            <a:endParaRPr lang="en-US" sz="2400" dirty="0" smtClean="0"/>
          </a:p>
          <a:p>
            <a:endParaRPr lang="en-US" sz="2400" dirty="0"/>
          </a:p>
        </p:txBody>
      </p:sp>
    </p:spTree>
    <p:extLst>
      <p:ext uri="{BB962C8B-B14F-4D97-AF65-F5344CB8AC3E}">
        <p14:creationId xmlns:p14="http://schemas.microsoft.com/office/powerpoint/2010/main" val="4668802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736979"/>
          </a:xfrm>
        </p:spPr>
        <p:txBody>
          <a:bodyPr/>
          <a:lstStyle/>
          <a:p>
            <a:r>
              <a:rPr lang="en-US" dirty="0" smtClean="0"/>
              <a:t>READING A FILE</a:t>
            </a:r>
            <a:endParaRPr lang="en-US" dirty="0"/>
          </a:p>
        </p:txBody>
      </p:sp>
      <p:sp>
        <p:nvSpPr>
          <p:cNvPr id="3" name="Content Placeholder 2"/>
          <p:cNvSpPr>
            <a:spLocks noGrp="1"/>
          </p:cNvSpPr>
          <p:nvPr>
            <p:ph idx="1"/>
          </p:nvPr>
        </p:nvSpPr>
        <p:spPr>
          <a:xfrm>
            <a:off x="229090" y="736979"/>
            <a:ext cx="11739997" cy="5773003"/>
          </a:xfrm>
        </p:spPr>
        <p:txBody>
          <a:bodyPr/>
          <a:lstStyle/>
          <a:p>
            <a:r>
              <a:rPr lang="en-US" dirty="0" smtClean="0"/>
              <a:t>1. </a:t>
            </a:r>
            <a:r>
              <a:rPr lang="en-US" sz="2800" b="1" dirty="0" smtClean="0"/>
              <a:t>r</a:t>
            </a:r>
          </a:p>
          <a:p>
            <a:r>
              <a:rPr lang="en-US" dirty="0" smtClean="0"/>
              <a:t>open an existing file for read operation……</a:t>
            </a:r>
          </a:p>
          <a:p>
            <a:r>
              <a:rPr lang="en-US" dirty="0" smtClean="0"/>
              <a:t>f = open(‘abc.txt’) 				//This is the default mode</a:t>
            </a:r>
          </a:p>
          <a:p>
            <a:r>
              <a:rPr lang="en-US" dirty="0" smtClean="0"/>
              <a:t>2. </a:t>
            </a:r>
            <a:r>
              <a:rPr lang="en-US" sz="2800" b="1" dirty="0" smtClean="0"/>
              <a:t>w</a:t>
            </a:r>
          </a:p>
          <a:p>
            <a:r>
              <a:rPr lang="en-US" dirty="0" smtClean="0"/>
              <a:t>open an existing file for writing…..</a:t>
            </a:r>
          </a:p>
          <a:p>
            <a:r>
              <a:rPr lang="en-US" dirty="0" smtClean="0"/>
              <a:t>file available but contains some data…. then overwrite it.</a:t>
            </a:r>
          </a:p>
          <a:p>
            <a:r>
              <a:rPr lang="en-US" dirty="0" smtClean="0"/>
              <a:t>if file is not available its create itself.</a:t>
            </a:r>
          </a:p>
          <a:p>
            <a:r>
              <a:rPr lang="en-US" dirty="0" smtClean="0"/>
              <a:t>3. </a:t>
            </a:r>
            <a:r>
              <a:rPr lang="en-US" sz="2800" b="1" dirty="0" smtClean="0"/>
              <a:t>a</a:t>
            </a:r>
          </a:p>
          <a:p>
            <a:r>
              <a:rPr lang="en-US" dirty="0" smtClean="0"/>
              <a:t>f = open(‘</a:t>
            </a:r>
            <a:r>
              <a:rPr lang="en-US" dirty="0" err="1" smtClean="0"/>
              <a:t>abc.txt’,’a</a:t>
            </a:r>
            <a:r>
              <a:rPr lang="en-US" dirty="0" smtClean="0"/>
              <a:t>’)</a:t>
            </a:r>
          </a:p>
          <a:p>
            <a:r>
              <a:rPr lang="en-US" sz="2400" dirty="0" smtClean="0"/>
              <a:t>4. </a:t>
            </a:r>
            <a:r>
              <a:rPr lang="en-US" sz="2800" b="1" dirty="0" smtClean="0"/>
              <a:t>r+	</a:t>
            </a:r>
            <a:r>
              <a:rPr lang="en-US" dirty="0" smtClean="0"/>
              <a:t>(read and write)</a:t>
            </a:r>
            <a:r>
              <a:rPr lang="en-US" sz="2800" b="1" dirty="0" smtClean="0"/>
              <a:t>	</a:t>
            </a:r>
            <a:r>
              <a:rPr lang="en-US" b="1" dirty="0" smtClean="0"/>
              <a:t>//</a:t>
            </a:r>
            <a:r>
              <a:rPr lang="en-US" b="1" dirty="0" err="1" smtClean="0"/>
              <a:t>privous</a:t>
            </a:r>
            <a:r>
              <a:rPr lang="en-US" b="1" dirty="0" smtClean="0"/>
              <a:t> data would not be deleted… file should be available</a:t>
            </a:r>
          </a:p>
          <a:p>
            <a:r>
              <a:rPr lang="en-US" dirty="0" smtClean="0"/>
              <a:t>f = open(‘</a:t>
            </a:r>
            <a:r>
              <a:rPr lang="en-US" dirty="0" err="1" smtClean="0"/>
              <a:t>abc.txt’,’r</a:t>
            </a:r>
            <a:r>
              <a:rPr lang="en-US" dirty="0" smtClean="0"/>
              <a:t>+’)           </a:t>
            </a:r>
            <a:endParaRPr lang="en-US" sz="1800" dirty="0" smtClean="0"/>
          </a:p>
        </p:txBody>
      </p:sp>
    </p:spTree>
    <p:extLst>
      <p:ext uri="{BB962C8B-B14F-4D97-AF65-F5344CB8AC3E}">
        <p14:creationId xmlns:p14="http://schemas.microsoft.com/office/powerpoint/2010/main" val="2456699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923" y="131175"/>
            <a:ext cx="9404723" cy="840505"/>
          </a:xfrm>
        </p:spPr>
        <p:txBody>
          <a:bodyPr/>
          <a:lstStyle/>
          <a:p>
            <a:r>
              <a:rPr lang="en-US" dirty="0">
                <a:latin typeface="Times New Roman" panose="02020603050405020304" pitchFamily="18" charset="0"/>
                <a:cs typeface="Times New Roman" panose="02020603050405020304" pitchFamily="18" charset="0"/>
              </a:rPr>
              <a:t>Platform independent</a:t>
            </a:r>
          </a:p>
        </p:txBody>
      </p:sp>
      <p:sp>
        <p:nvSpPr>
          <p:cNvPr id="4" name="Rectangle 3"/>
          <p:cNvSpPr/>
          <p:nvPr/>
        </p:nvSpPr>
        <p:spPr>
          <a:xfrm>
            <a:off x="4454433" y="1103813"/>
            <a:ext cx="3095897" cy="953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Python Application</a:t>
            </a: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4969649" y="2486297"/>
            <a:ext cx="2377440" cy="953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PVM for </a:t>
            </a:r>
            <a:r>
              <a:rPr lang="en-US" dirty="0" smtClean="0">
                <a:latin typeface="Times New Roman" panose="02020603050405020304" pitchFamily="18" charset="0"/>
                <a:cs typeface="Times New Roman" panose="02020603050405020304" pitchFamily="18" charset="0"/>
              </a:rPr>
              <a:t>Linux</a:t>
            </a:r>
            <a:endParaRPr lang="en-US" dirty="0">
              <a:latin typeface="Times New Roman" panose="02020603050405020304" pitchFamily="18" charset="0"/>
              <a:cs typeface="Times New Roman" panose="02020603050405020304" pitchFamily="18" charset="0"/>
            </a:endParaRPr>
          </a:p>
        </p:txBody>
      </p:sp>
      <p:sp>
        <p:nvSpPr>
          <p:cNvPr id="13" name="Rectangle 12"/>
          <p:cNvSpPr/>
          <p:nvPr/>
        </p:nvSpPr>
        <p:spPr>
          <a:xfrm>
            <a:off x="9493111" y="2486296"/>
            <a:ext cx="2377440" cy="953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PVM for </a:t>
            </a:r>
            <a:r>
              <a:rPr lang="en-US" dirty="0" smtClean="0">
                <a:latin typeface="Times New Roman" panose="02020603050405020304" pitchFamily="18" charset="0"/>
                <a:cs typeface="Times New Roman" panose="02020603050405020304" pitchFamily="18" charset="0"/>
              </a:rPr>
              <a:t>MAC</a:t>
            </a:r>
            <a:endParaRPr lang="en-US" dirty="0">
              <a:latin typeface="Times New Roman" panose="02020603050405020304" pitchFamily="18" charset="0"/>
              <a:cs typeface="Times New Roman" panose="02020603050405020304" pitchFamily="18" charset="0"/>
            </a:endParaRPr>
          </a:p>
        </p:txBody>
      </p:sp>
      <p:sp>
        <p:nvSpPr>
          <p:cNvPr id="14" name="Rectangle 13"/>
          <p:cNvSpPr/>
          <p:nvPr/>
        </p:nvSpPr>
        <p:spPr>
          <a:xfrm>
            <a:off x="1351237" y="4000912"/>
            <a:ext cx="2377440" cy="953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Windows Platform</a:t>
            </a:r>
            <a:endParaRPr lang="en-US" dirty="0">
              <a:latin typeface="Times New Roman" panose="02020603050405020304" pitchFamily="18" charset="0"/>
              <a:cs typeface="Times New Roman" panose="02020603050405020304" pitchFamily="18" charset="0"/>
            </a:endParaRPr>
          </a:p>
        </p:txBody>
      </p:sp>
      <p:sp>
        <p:nvSpPr>
          <p:cNvPr id="15" name="Rectangle 14"/>
          <p:cNvSpPr/>
          <p:nvPr/>
        </p:nvSpPr>
        <p:spPr>
          <a:xfrm>
            <a:off x="4969649" y="4000912"/>
            <a:ext cx="2377440" cy="953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Linux </a:t>
            </a:r>
            <a:r>
              <a:rPr lang="en-US" dirty="0">
                <a:latin typeface="Times New Roman" panose="02020603050405020304" pitchFamily="18" charset="0"/>
                <a:cs typeface="Times New Roman" panose="02020603050405020304" pitchFamily="18" charset="0"/>
              </a:rPr>
              <a:t>Platform</a:t>
            </a:r>
          </a:p>
        </p:txBody>
      </p:sp>
      <p:sp>
        <p:nvSpPr>
          <p:cNvPr id="16" name="Rectangle 15"/>
          <p:cNvSpPr/>
          <p:nvPr/>
        </p:nvSpPr>
        <p:spPr>
          <a:xfrm>
            <a:off x="9584551" y="4000912"/>
            <a:ext cx="2377440" cy="953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MAC </a:t>
            </a:r>
            <a:r>
              <a:rPr lang="en-US" dirty="0">
                <a:latin typeface="Times New Roman" panose="02020603050405020304" pitchFamily="18" charset="0"/>
                <a:cs typeface="Times New Roman" panose="02020603050405020304" pitchFamily="18" charset="0"/>
              </a:rPr>
              <a:t>Platform</a:t>
            </a:r>
          </a:p>
        </p:txBody>
      </p:sp>
      <p:sp>
        <p:nvSpPr>
          <p:cNvPr id="17" name="Rectangle 16"/>
          <p:cNvSpPr/>
          <p:nvPr/>
        </p:nvSpPr>
        <p:spPr>
          <a:xfrm>
            <a:off x="1351237" y="2486298"/>
            <a:ext cx="2377440" cy="953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PVM for windows</a:t>
            </a:r>
            <a:endParaRPr lang="en-US" dirty="0">
              <a:latin typeface="Times New Roman" panose="02020603050405020304" pitchFamily="18" charset="0"/>
              <a:cs typeface="Times New Roman" panose="02020603050405020304" pitchFamily="18" charset="0"/>
            </a:endParaRPr>
          </a:p>
        </p:txBody>
      </p:sp>
      <p:sp>
        <p:nvSpPr>
          <p:cNvPr id="18" name="Rectangle 17"/>
          <p:cNvSpPr/>
          <p:nvPr/>
        </p:nvSpPr>
        <p:spPr>
          <a:xfrm>
            <a:off x="606923" y="5172890"/>
            <a:ext cx="11263628" cy="1502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Python application is independent but the Python Virtual machine is platform dependent.</a:t>
            </a:r>
          </a:p>
          <a:p>
            <a:pPr algn="ctr"/>
            <a:r>
              <a:rPr lang="en-US" dirty="0" smtClean="0">
                <a:latin typeface="Times New Roman" panose="02020603050405020304" pitchFamily="18" charset="0"/>
                <a:cs typeface="Times New Roman" panose="02020603050405020304" pitchFamily="18" charset="0"/>
              </a:rPr>
              <a:t>Write python applications once and use it everywhere.</a:t>
            </a:r>
          </a:p>
        </p:txBody>
      </p:sp>
      <p:cxnSp>
        <p:nvCxnSpPr>
          <p:cNvPr id="20" name="Straight Arrow Connector 19"/>
          <p:cNvCxnSpPr/>
          <p:nvPr/>
        </p:nvCxnSpPr>
        <p:spPr>
          <a:xfrm flipH="1">
            <a:off x="3422470" y="1737360"/>
            <a:ext cx="901336" cy="653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674427" y="1659319"/>
            <a:ext cx="1818684" cy="73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2"/>
          </p:cNvCxnSpPr>
          <p:nvPr/>
        </p:nvCxnSpPr>
        <p:spPr>
          <a:xfrm flipH="1">
            <a:off x="5995851" y="2057402"/>
            <a:ext cx="6531" cy="42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2"/>
            <a:endCxn id="14" idx="0"/>
          </p:cNvCxnSpPr>
          <p:nvPr/>
        </p:nvCxnSpPr>
        <p:spPr>
          <a:xfrm>
            <a:off x="2539957" y="3439887"/>
            <a:ext cx="0" cy="561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995851" y="3439887"/>
            <a:ext cx="0" cy="561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0824753" y="3439887"/>
            <a:ext cx="0" cy="561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90936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969" y="218364"/>
            <a:ext cx="11739231" cy="6482687"/>
          </a:xfrm>
        </p:spPr>
        <p:txBody>
          <a:bodyPr/>
          <a:lstStyle/>
          <a:p>
            <a:r>
              <a:rPr lang="en-US" dirty="0" smtClean="0"/>
              <a:t>5. </a:t>
            </a:r>
            <a:r>
              <a:rPr lang="en-US" sz="2800" b="1" dirty="0" smtClean="0"/>
              <a:t>w+	</a:t>
            </a:r>
            <a:r>
              <a:rPr lang="en-US" b="1" dirty="0" smtClean="0"/>
              <a:t>(write and read) 			//</a:t>
            </a:r>
            <a:r>
              <a:rPr lang="en-US" dirty="0" err="1" smtClean="0"/>
              <a:t>privous</a:t>
            </a:r>
            <a:r>
              <a:rPr lang="en-US" dirty="0" smtClean="0"/>
              <a:t> </a:t>
            </a:r>
            <a:r>
              <a:rPr lang="en-US" dirty="0"/>
              <a:t>data would </a:t>
            </a:r>
            <a:r>
              <a:rPr lang="en-US" dirty="0" smtClean="0"/>
              <a:t>be </a:t>
            </a:r>
            <a:r>
              <a:rPr lang="en-US" dirty="0"/>
              <a:t>deleted</a:t>
            </a:r>
            <a:r>
              <a:rPr lang="en-US" dirty="0" smtClean="0"/>
              <a:t>…</a:t>
            </a:r>
          </a:p>
          <a:p>
            <a:r>
              <a:rPr lang="en-US" dirty="0"/>
              <a:t>f = open(‘</a:t>
            </a:r>
            <a:r>
              <a:rPr lang="en-US" dirty="0" err="1"/>
              <a:t>abc.txt</a:t>
            </a:r>
            <a:r>
              <a:rPr lang="en-US" dirty="0" err="1" smtClean="0"/>
              <a:t>’,’w</a:t>
            </a:r>
            <a:r>
              <a:rPr lang="en-US" dirty="0" smtClean="0"/>
              <a:t>+’)           </a:t>
            </a:r>
            <a:endParaRPr lang="en-US" dirty="0"/>
          </a:p>
          <a:p>
            <a:r>
              <a:rPr lang="en-US" dirty="0" smtClean="0"/>
              <a:t>6. </a:t>
            </a:r>
            <a:r>
              <a:rPr lang="en-US" sz="2800" b="1" dirty="0" smtClean="0"/>
              <a:t>a+ </a:t>
            </a:r>
            <a:r>
              <a:rPr lang="en-US" sz="2400" dirty="0" smtClean="0"/>
              <a:t>append with overriding and read  </a:t>
            </a:r>
          </a:p>
          <a:p>
            <a:r>
              <a:rPr lang="en-US" sz="1800" dirty="0"/>
              <a:t>f = open(‘</a:t>
            </a:r>
            <a:r>
              <a:rPr lang="en-US" sz="1800" dirty="0" err="1"/>
              <a:t>abc.txt</a:t>
            </a:r>
            <a:r>
              <a:rPr lang="en-US" sz="1800" dirty="0" err="1" smtClean="0"/>
              <a:t>’,’a</a:t>
            </a:r>
            <a:r>
              <a:rPr lang="en-US" sz="1800" dirty="0" smtClean="0"/>
              <a:t>+’)           </a:t>
            </a:r>
          </a:p>
          <a:p>
            <a:r>
              <a:rPr lang="en-US" dirty="0" smtClean="0"/>
              <a:t>7.  </a:t>
            </a:r>
            <a:r>
              <a:rPr lang="en-US" sz="2800" b="1" dirty="0" smtClean="0"/>
              <a:t>x</a:t>
            </a:r>
          </a:p>
          <a:p>
            <a:r>
              <a:rPr lang="en-US" dirty="0" smtClean="0"/>
              <a:t>to open a file in exclusive mode for write….(file should not be available)</a:t>
            </a:r>
          </a:p>
          <a:p>
            <a:r>
              <a:rPr lang="en-US" dirty="0"/>
              <a:t>f = open(‘</a:t>
            </a:r>
            <a:r>
              <a:rPr lang="en-US" dirty="0" err="1"/>
              <a:t>abc.txt</a:t>
            </a:r>
            <a:r>
              <a:rPr lang="en-US" dirty="0" err="1" smtClean="0"/>
              <a:t>’,’x</a:t>
            </a:r>
            <a:r>
              <a:rPr lang="en-US" dirty="0" smtClean="0"/>
              <a:t>’)           </a:t>
            </a:r>
            <a:endParaRPr lang="en-US" sz="1800" dirty="0"/>
          </a:p>
          <a:p>
            <a:endParaRPr lang="en-US" dirty="0"/>
          </a:p>
        </p:txBody>
      </p:sp>
    </p:spTree>
    <p:extLst>
      <p:ext uri="{BB962C8B-B14F-4D97-AF65-F5344CB8AC3E}">
        <p14:creationId xmlns:p14="http://schemas.microsoft.com/office/powerpoint/2010/main" val="43332784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584512"/>
          </a:xfrm>
        </p:spPr>
        <p:txBody>
          <a:bodyPr/>
          <a:lstStyle/>
          <a:p>
            <a:r>
              <a:rPr lang="en-US" dirty="0" smtClean="0"/>
              <a:t>Getting properties of file:</a:t>
            </a:r>
            <a:endParaRPr lang="en-US" dirty="0"/>
          </a:p>
        </p:txBody>
      </p:sp>
      <p:sp>
        <p:nvSpPr>
          <p:cNvPr id="3" name="Content Placeholder 2"/>
          <p:cNvSpPr>
            <a:spLocks noGrp="1"/>
          </p:cNvSpPr>
          <p:nvPr>
            <p:ph idx="1"/>
          </p:nvPr>
        </p:nvSpPr>
        <p:spPr>
          <a:xfrm>
            <a:off x="229090" y="810971"/>
            <a:ext cx="11685406" cy="5712659"/>
          </a:xfrm>
        </p:spPr>
        <p:txBody>
          <a:bodyPr/>
          <a:lstStyle/>
          <a:p>
            <a:r>
              <a:rPr lang="en-US" dirty="0" smtClean="0"/>
              <a:t>f.name </a:t>
            </a:r>
            <a:r>
              <a:rPr lang="en-US" dirty="0" smtClean="0">
                <a:sym typeface="Wingdings" panose="05000000000000000000" pitchFamily="2" charset="2"/>
              </a:rPr>
              <a:t> name of the opened file</a:t>
            </a:r>
          </a:p>
          <a:p>
            <a:r>
              <a:rPr lang="en-US" dirty="0" err="1" smtClean="0">
                <a:sym typeface="Wingdings" panose="05000000000000000000" pitchFamily="2" charset="2"/>
              </a:rPr>
              <a:t>f.mode</a:t>
            </a:r>
            <a:r>
              <a:rPr lang="en-US" dirty="0" smtClean="0">
                <a:sym typeface="Wingdings" panose="05000000000000000000" pitchFamily="2" charset="2"/>
              </a:rPr>
              <a:t>  in which mode file is </a:t>
            </a:r>
            <a:r>
              <a:rPr lang="en-US" dirty="0" err="1" smtClean="0">
                <a:sym typeface="Wingdings" panose="05000000000000000000" pitchFamily="2" charset="2"/>
              </a:rPr>
              <a:t>opend</a:t>
            </a:r>
            <a:endParaRPr lang="en-US" dirty="0" smtClean="0">
              <a:sym typeface="Wingdings" panose="05000000000000000000" pitchFamily="2" charset="2"/>
            </a:endParaRPr>
          </a:p>
          <a:p>
            <a:r>
              <a:rPr lang="en-US" dirty="0" err="1" smtClean="0">
                <a:sym typeface="Wingdings" panose="05000000000000000000" pitchFamily="2" charset="2"/>
              </a:rPr>
              <a:t>f.closed</a:t>
            </a:r>
            <a:r>
              <a:rPr lang="en-US" dirty="0" smtClean="0">
                <a:sym typeface="Wingdings" panose="05000000000000000000" pitchFamily="2" charset="2"/>
              </a:rPr>
              <a:t>  if files is closed returns Boolean value     </a:t>
            </a:r>
            <a:endParaRPr lang="en-US" sz="2400" b="1" dirty="0">
              <a:sym typeface="Wingdings" panose="05000000000000000000" pitchFamily="2" charset="2"/>
            </a:endParaRPr>
          </a:p>
          <a:p>
            <a:r>
              <a:rPr lang="en-US" sz="2400" b="1" dirty="0" smtClean="0">
                <a:sym typeface="Wingdings" panose="05000000000000000000" pitchFamily="2" charset="2"/>
              </a:rPr>
              <a:t>its all the variables</a:t>
            </a:r>
          </a:p>
          <a:p>
            <a:endParaRPr lang="en-US" dirty="0">
              <a:sym typeface="Wingdings" panose="05000000000000000000" pitchFamily="2" charset="2"/>
            </a:endParaRPr>
          </a:p>
          <a:p>
            <a:r>
              <a:rPr lang="en-US" dirty="0" err="1" smtClean="0">
                <a:sym typeface="Wingdings" panose="05000000000000000000" pitchFamily="2" charset="2"/>
              </a:rPr>
              <a:t>f.readable</a:t>
            </a:r>
            <a:r>
              <a:rPr lang="en-US" dirty="0" smtClean="0">
                <a:sym typeface="Wingdings" panose="05000000000000000000" pitchFamily="2" charset="2"/>
              </a:rPr>
              <a:t>()</a:t>
            </a:r>
          </a:p>
          <a:p>
            <a:r>
              <a:rPr lang="en-US" dirty="0" err="1" smtClean="0">
                <a:sym typeface="Wingdings" panose="05000000000000000000" pitchFamily="2" charset="2"/>
              </a:rPr>
              <a:t>f.writable</a:t>
            </a:r>
            <a:r>
              <a:rPr lang="en-US" dirty="0" smtClean="0">
                <a:sym typeface="Wingdings" panose="05000000000000000000" pitchFamily="2" charset="2"/>
              </a:rPr>
              <a:t>()</a:t>
            </a:r>
          </a:p>
        </p:txBody>
      </p:sp>
    </p:spTree>
    <p:extLst>
      <p:ext uri="{BB962C8B-B14F-4D97-AF65-F5344CB8AC3E}">
        <p14:creationId xmlns:p14="http://schemas.microsoft.com/office/powerpoint/2010/main" val="210153340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01" y="0"/>
            <a:ext cx="9404723" cy="723331"/>
          </a:xfrm>
        </p:spPr>
        <p:txBody>
          <a:bodyPr/>
          <a:lstStyle/>
          <a:p>
            <a:r>
              <a:rPr lang="en-US" dirty="0" smtClean="0"/>
              <a:t>write data in file</a:t>
            </a:r>
            <a:endParaRPr lang="en-US" dirty="0"/>
          </a:p>
        </p:txBody>
      </p:sp>
      <p:sp>
        <p:nvSpPr>
          <p:cNvPr id="3" name="Content Placeholder 2"/>
          <p:cNvSpPr>
            <a:spLocks noGrp="1"/>
          </p:cNvSpPr>
          <p:nvPr>
            <p:ph idx="1"/>
          </p:nvPr>
        </p:nvSpPr>
        <p:spPr>
          <a:xfrm>
            <a:off x="100201" y="723331"/>
            <a:ext cx="11909829" cy="5977720"/>
          </a:xfrm>
        </p:spPr>
        <p:txBody>
          <a:bodyPr/>
          <a:lstStyle/>
          <a:p>
            <a:endParaRPr lang="en-US" dirty="0"/>
          </a:p>
        </p:txBody>
      </p:sp>
      <p:sp>
        <p:nvSpPr>
          <p:cNvPr id="4" name="Rectangle 3"/>
          <p:cNvSpPr/>
          <p:nvPr/>
        </p:nvSpPr>
        <p:spPr>
          <a:xfrm>
            <a:off x="341195" y="1446662"/>
            <a:ext cx="4981433" cy="2606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f = 	open(‘</a:t>
            </a:r>
            <a:r>
              <a:rPr lang="en-US" sz="2000" dirty="0" err="1"/>
              <a:t>abc.txt’,’w</a:t>
            </a:r>
            <a:r>
              <a:rPr lang="en-US" sz="2000" dirty="0"/>
              <a:t>’)</a:t>
            </a:r>
          </a:p>
          <a:p>
            <a:r>
              <a:rPr lang="en-US" sz="2000" dirty="0" err="1" smtClean="0"/>
              <a:t>f.write</a:t>
            </a:r>
            <a:r>
              <a:rPr lang="en-US" sz="2000" dirty="0"/>
              <a:t>(‘BTPS</a:t>
            </a:r>
            <a:r>
              <a:rPr lang="en-US" sz="2000" dirty="0" smtClean="0"/>
              <a:t>’)</a:t>
            </a:r>
          </a:p>
          <a:p>
            <a:r>
              <a:rPr lang="en-US" sz="2000" dirty="0" err="1"/>
              <a:t>f.write</a:t>
            </a:r>
            <a:r>
              <a:rPr lang="en-US" sz="2000" dirty="0" smtClean="0"/>
              <a:t>(‘KAKADEO\n’)</a:t>
            </a:r>
          </a:p>
          <a:p>
            <a:r>
              <a:rPr lang="en-US" sz="2000" dirty="0" err="1"/>
              <a:t>f.write</a:t>
            </a:r>
            <a:r>
              <a:rPr lang="en-US" sz="2000" dirty="0" smtClean="0"/>
              <a:t>(‘KANPUR\n’)</a:t>
            </a:r>
          </a:p>
          <a:p>
            <a:r>
              <a:rPr lang="en-US" sz="2000" dirty="0" err="1"/>
              <a:t>f.write</a:t>
            </a:r>
            <a:r>
              <a:rPr lang="en-US" sz="2000" dirty="0" smtClean="0"/>
              <a:t>(‘INDIA\n’)</a:t>
            </a:r>
          </a:p>
          <a:p>
            <a:r>
              <a:rPr lang="en-US" sz="2000" dirty="0" smtClean="0"/>
              <a:t>print(“Done…………!”)</a:t>
            </a:r>
          </a:p>
          <a:p>
            <a:r>
              <a:rPr lang="en-US" sz="2000" dirty="0" err="1" smtClean="0"/>
              <a:t>f.close</a:t>
            </a:r>
            <a:r>
              <a:rPr lang="en-US" sz="2000" dirty="0" smtClean="0"/>
              <a:t>()</a:t>
            </a:r>
          </a:p>
          <a:p>
            <a:endParaRPr lang="en-US" sz="2000" dirty="0"/>
          </a:p>
        </p:txBody>
      </p:sp>
      <p:sp>
        <p:nvSpPr>
          <p:cNvPr id="6" name="Rectangle 5"/>
          <p:cNvSpPr/>
          <p:nvPr/>
        </p:nvSpPr>
        <p:spPr>
          <a:xfrm>
            <a:off x="5773003" y="1310185"/>
            <a:ext cx="6059605" cy="2606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f = 	open(‘</a:t>
            </a:r>
            <a:r>
              <a:rPr lang="en-US" sz="2000" dirty="0" err="1"/>
              <a:t>abc.txt’,’w</a:t>
            </a:r>
            <a:r>
              <a:rPr lang="en-US" sz="2000" dirty="0"/>
              <a:t>’)</a:t>
            </a:r>
          </a:p>
          <a:p>
            <a:r>
              <a:rPr lang="en-US" sz="2000" dirty="0" smtClean="0"/>
              <a:t>list = [‘BTPS\</a:t>
            </a:r>
            <a:r>
              <a:rPr lang="en-US" sz="2000" dirty="0" err="1" smtClean="0"/>
              <a:t>n’,‘KAKADEO</a:t>
            </a:r>
            <a:r>
              <a:rPr lang="en-US" sz="2000" dirty="0" smtClean="0"/>
              <a:t>\</a:t>
            </a:r>
            <a:r>
              <a:rPr lang="en-US" sz="2000" dirty="0" err="1" smtClean="0"/>
              <a:t>n’,‘KANPUR</a:t>
            </a:r>
            <a:r>
              <a:rPr lang="en-US" sz="2000" dirty="0" smtClean="0"/>
              <a:t>\</a:t>
            </a:r>
            <a:r>
              <a:rPr lang="en-US" sz="2000" dirty="0" err="1" smtClean="0"/>
              <a:t>n’,‘INDIA</a:t>
            </a:r>
            <a:r>
              <a:rPr lang="en-US" sz="2000" dirty="0" smtClean="0"/>
              <a:t>’]</a:t>
            </a:r>
          </a:p>
          <a:p>
            <a:r>
              <a:rPr lang="en-US" sz="2000" dirty="0" err="1" smtClean="0"/>
              <a:t>f.writelines</a:t>
            </a:r>
            <a:r>
              <a:rPr lang="en-US" sz="2000" dirty="0" smtClean="0"/>
              <a:t>(list)</a:t>
            </a:r>
          </a:p>
          <a:p>
            <a:r>
              <a:rPr lang="en-US" sz="2000" dirty="0" smtClean="0"/>
              <a:t>print(“Done…………!”)</a:t>
            </a:r>
          </a:p>
          <a:p>
            <a:r>
              <a:rPr lang="en-US" sz="2000" dirty="0" err="1" smtClean="0"/>
              <a:t>f.close</a:t>
            </a:r>
            <a:r>
              <a:rPr lang="en-US" sz="2000" dirty="0" smtClean="0"/>
              <a:t>()</a:t>
            </a:r>
          </a:p>
          <a:p>
            <a:endParaRPr lang="en-US" sz="2000" dirty="0"/>
          </a:p>
        </p:txBody>
      </p:sp>
    </p:spTree>
    <p:extLst>
      <p:ext uri="{BB962C8B-B14F-4D97-AF65-F5344CB8AC3E}">
        <p14:creationId xmlns:p14="http://schemas.microsoft.com/office/powerpoint/2010/main" val="122366885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750627"/>
          </a:xfrm>
        </p:spPr>
        <p:txBody>
          <a:bodyPr/>
          <a:lstStyle/>
          <a:p>
            <a:r>
              <a:rPr lang="en-US" dirty="0" smtClean="0"/>
              <a:t>Reading char data from file</a:t>
            </a:r>
            <a:endParaRPr lang="en-US" dirty="0"/>
          </a:p>
        </p:txBody>
      </p:sp>
      <p:sp>
        <p:nvSpPr>
          <p:cNvPr id="3" name="Content Placeholder 2"/>
          <p:cNvSpPr>
            <a:spLocks noGrp="1"/>
          </p:cNvSpPr>
          <p:nvPr>
            <p:ph idx="1"/>
          </p:nvPr>
        </p:nvSpPr>
        <p:spPr>
          <a:xfrm>
            <a:off x="229090" y="633551"/>
            <a:ext cx="11962910" cy="5999261"/>
          </a:xfrm>
        </p:spPr>
        <p:txBody>
          <a:bodyPr>
            <a:normAutofit/>
          </a:bodyPr>
          <a:lstStyle/>
          <a:p>
            <a:r>
              <a:rPr lang="en-US" sz="2400" b="1" dirty="0" err="1" smtClean="0"/>
              <a:t>f.read</a:t>
            </a:r>
            <a:r>
              <a:rPr lang="en-US" sz="2400" b="1" dirty="0" smtClean="0"/>
              <a:t>() </a:t>
            </a:r>
            <a:r>
              <a:rPr lang="en-US" sz="2400" b="1" dirty="0" smtClean="0">
                <a:sym typeface="Wingdings" panose="05000000000000000000" pitchFamily="2" charset="2"/>
              </a:rPr>
              <a:t> </a:t>
            </a:r>
            <a:r>
              <a:rPr lang="en-US" sz="2400" dirty="0" smtClean="0">
                <a:sym typeface="Wingdings" panose="05000000000000000000" pitchFamily="2" charset="2"/>
              </a:rPr>
              <a:t>To read total data</a:t>
            </a:r>
          </a:p>
          <a:p>
            <a:r>
              <a:rPr lang="en-US" sz="2400" b="1" dirty="0" err="1" smtClean="0">
                <a:sym typeface="Wingdings" panose="05000000000000000000" pitchFamily="2" charset="2"/>
              </a:rPr>
              <a:t>f.read</a:t>
            </a:r>
            <a:r>
              <a:rPr lang="en-US" sz="2400" b="1" dirty="0" smtClean="0">
                <a:sym typeface="Wingdings" panose="05000000000000000000" pitchFamily="2" charset="2"/>
              </a:rPr>
              <a:t>(n)  </a:t>
            </a:r>
            <a:r>
              <a:rPr lang="en-US" sz="2400" dirty="0" smtClean="0">
                <a:sym typeface="Wingdings" panose="05000000000000000000" pitchFamily="2" charset="2"/>
              </a:rPr>
              <a:t>to read </a:t>
            </a:r>
            <a:r>
              <a:rPr lang="en-US" sz="2400" b="1" dirty="0" smtClean="0">
                <a:sym typeface="Wingdings" panose="05000000000000000000" pitchFamily="2" charset="2"/>
              </a:rPr>
              <a:t>n</a:t>
            </a:r>
            <a:r>
              <a:rPr lang="en-US" sz="2400" dirty="0" smtClean="0">
                <a:sym typeface="Wingdings" panose="05000000000000000000" pitchFamily="2" charset="2"/>
              </a:rPr>
              <a:t> </a:t>
            </a:r>
            <a:r>
              <a:rPr lang="en-US" sz="2400" dirty="0" err="1" smtClean="0">
                <a:sym typeface="Wingdings" panose="05000000000000000000" pitchFamily="2" charset="2"/>
              </a:rPr>
              <a:t>chara</a:t>
            </a:r>
            <a:r>
              <a:rPr lang="en-US" sz="2400" dirty="0" smtClean="0">
                <a:sym typeface="Wingdings" panose="05000000000000000000" pitchFamily="2" charset="2"/>
              </a:rPr>
              <a:t> from the file</a:t>
            </a:r>
          </a:p>
          <a:p>
            <a:r>
              <a:rPr lang="en-US" sz="2400" dirty="0" err="1" smtClean="0"/>
              <a:t>f.readline</a:t>
            </a:r>
            <a:r>
              <a:rPr lang="en-US" sz="2400" dirty="0" smtClean="0"/>
              <a:t>() </a:t>
            </a:r>
            <a:r>
              <a:rPr lang="en-US" sz="2400" dirty="0" smtClean="0">
                <a:sym typeface="Wingdings" panose="05000000000000000000" pitchFamily="2" charset="2"/>
              </a:rPr>
              <a:t> to read only one line</a:t>
            </a:r>
          </a:p>
          <a:p>
            <a:r>
              <a:rPr lang="en-US" sz="2400" dirty="0" err="1" smtClean="0">
                <a:sym typeface="Wingdings" panose="05000000000000000000" pitchFamily="2" charset="2"/>
              </a:rPr>
              <a:t>f.readlines</a:t>
            </a:r>
            <a:r>
              <a:rPr lang="en-US" sz="2400" dirty="0" smtClean="0">
                <a:sym typeface="Wingdings" panose="05000000000000000000" pitchFamily="2" charset="2"/>
              </a:rPr>
              <a:t>()  to read all lines into a list</a:t>
            </a:r>
            <a:endParaRPr lang="en-US" sz="2400" dirty="0" smtClean="0"/>
          </a:p>
        </p:txBody>
      </p:sp>
      <p:sp>
        <p:nvSpPr>
          <p:cNvPr id="4" name="Rectangle 3"/>
          <p:cNvSpPr/>
          <p:nvPr/>
        </p:nvSpPr>
        <p:spPr>
          <a:xfrm>
            <a:off x="229090" y="2855258"/>
            <a:ext cx="2978134" cy="1555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f = open('newfile.txt')</a:t>
            </a:r>
          </a:p>
          <a:p>
            <a:r>
              <a:rPr lang="en-US" sz="2000" dirty="0" smtClean="0"/>
              <a:t>print(</a:t>
            </a:r>
            <a:r>
              <a:rPr lang="en-US" sz="2000" dirty="0" err="1"/>
              <a:t>f.read</a:t>
            </a:r>
            <a:r>
              <a:rPr lang="en-US" sz="2000" dirty="0" smtClean="0"/>
              <a:t>())</a:t>
            </a:r>
            <a:endParaRPr lang="en-US" sz="2000" dirty="0"/>
          </a:p>
          <a:p>
            <a:r>
              <a:rPr lang="en-US" sz="2000" dirty="0" err="1"/>
              <a:t>f.close</a:t>
            </a:r>
            <a:r>
              <a:rPr lang="en-US" sz="2000" dirty="0"/>
              <a:t>()</a:t>
            </a:r>
          </a:p>
        </p:txBody>
      </p:sp>
      <p:sp>
        <p:nvSpPr>
          <p:cNvPr id="6" name="Rectangle 5"/>
          <p:cNvSpPr/>
          <p:nvPr/>
        </p:nvSpPr>
        <p:spPr>
          <a:xfrm>
            <a:off x="3610812" y="2855257"/>
            <a:ext cx="3254012" cy="1555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f = open('newfile.txt')</a:t>
            </a:r>
          </a:p>
          <a:p>
            <a:r>
              <a:rPr lang="en-US" sz="2000" dirty="0" smtClean="0"/>
              <a:t>print(</a:t>
            </a:r>
            <a:r>
              <a:rPr lang="en-US" sz="2000" dirty="0" err="1" smtClean="0"/>
              <a:t>f.readline</a:t>
            </a:r>
            <a:r>
              <a:rPr lang="en-US" sz="2000" dirty="0" smtClean="0"/>
              <a:t>())</a:t>
            </a:r>
            <a:endParaRPr lang="en-US" sz="2000" dirty="0"/>
          </a:p>
          <a:p>
            <a:r>
              <a:rPr lang="en-US" sz="2000" dirty="0"/>
              <a:t>print(</a:t>
            </a:r>
            <a:r>
              <a:rPr lang="en-US" sz="2000" dirty="0" err="1"/>
              <a:t>f.readline</a:t>
            </a:r>
            <a:r>
              <a:rPr lang="en-US" sz="2000" dirty="0"/>
              <a:t>())</a:t>
            </a:r>
          </a:p>
          <a:p>
            <a:r>
              <a:rPr lang="en-US" sz="2000" dirty="0" err="1" smtClean="0"/>
              <a:t>f.close</a:t>
            </a:r>
            <a:r>
              <a:rPr lang="en-US" sz="2000" dirty="0"/>
              <a:t>()</a:t>
            </a:r>
          </a:p>
        </p:txBody>
      </p:sp>
      <p:sp>
        <p:nvSpPr>
          <p:cNvPr id="7" name="Rectangle 6"/>
          <p:cNvSpPr/>
          <p:nvPr/>
        </p:nvSpPr>
        <p:spPr>
          <a:xfrm>
            <a:off x="229090" y="4745171"/>
            <a:ext cx="2978134" cy="1555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f = open('newfile.txt')</a:t>
            </a:r>
          </a:p>
          <a:p>
            <a:r>
              <a:rPr lang="en-US" sz="2000" dirty="0" smtClean="0"/>
              <a:t>print(</a:t>
            </a:r>
            <a:r>
              <a:rPr lang="en-US" sz="2000" dirty="0" err="1" smtClean="0"/>
              <a:t>f.readlines</a:t>
            </a:r>
            <a:r>
              <a:rPr lang="en-US" sz="2000" dirty="0" smtClean="0"/>
              <a:t>())</a:t>
            </a:r>
            <a:endParaRPr lang="en-US" sz="2000" dirty="0"/>
          </a:p>
          <a:p>
            <a:r>
              <a:rPr lang="en-US" sz="2000" dirty="0" err="1" smtClean="0"/>
              <a:t>f.close</a:t>
            </a:r>
            <a:r>
              <a:rPr lang="en-US" sz="2000" dirty="0"/>
              <a:t>()</a:t>
            </a:r>
          </a:p>
        </p:txBody>
      </p:sp>
      <p:sp>
        <p:nvSpPr>
          <p:cNvPr id="8" name="Rectangle 7"/>
          <p:cNvSpPr/>
          <p:nvPr/>
        </p:nvSpPr>
        <p:spPr>
          <a:xfrm>
            <a:off x="3640533" y="4743466"/>
            <a:ext cx="3224291" cy="1556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f = open('newfile.txt')</a:t>
            </a:r>
          </a:p>
          <a:p>
            <a:r>
              <a:rPr lang="en-US" sz="2000" dirty="0" smtClean="0"/>
              <a:t>for</a:t>
            </a:r>
            <a:r>
              <a:rPr lang="en-US" sz="2000" dirty="0"/>
              <a:t> line in f:</a:t>
            </a:r>
          </a:p>
          <a:p>
            <a:r>
              <a:rPr lang="en-US" sz="2000" dirty="0"/>
              <a:t>    print(</a:t>
            </a:r>
            <a:r>
              <a:rPr lang="en-US" sz="2000" dirty="0" err="1"/>
              <a:t>line,end</a:t>
            </a:r>
            <a:r>
              <a:rPr lang="en-US" sz="2000" dirty="0"/>
              <a:t>='')</a:t>
            </a:r>
          </a:p>
          <a:p>
            <a:r>
              <a:rPr lang="en-US" sz="2000" dirty="0" err="1"/>
              <a:t>f.close</a:t>
            </a:r>
            <a:r>
              <a:rPr lang="en-US" sz="2000" dirty="0"/>
              <a:t>()</a:t>
            </a:r>
          </a:p>
        </p:txBody>
      </p:sp>
      <p:sp>
        <p:nvSpPr>
          <p:cNvPr id="9" name="Rectangle 8"/>
          <p:cNvSpPr/>
          <p:nvPr/>
        </p:nvSpPr>
        <p:spPr>
          <a:xfrm>
            <a:off x="7298134" y="2854689"/>
            <a:ext cx="3715610" cy="344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f1 = open(‘file1.txt’,’r’)</a:t>
            </a:r>
          </a:p>
          <a:p>
            <a:r>
              <a:rPr lang="en-US" sz="2000" dirty="0" smtClean="0"/>
              <a:t>f2 = open(‘file2.txt’,’w’)</a:t>
            </a:r>
          </a:p>
          <a:p>
            <a:r>
              <a:rPr lang="en-US" sz="2000" dirty="0" smtClean="0"/>
              <a:t>f2.write(f1.read())</a:t>
            </a:r>
          </a:p>
          <a:p>
            <a:r>
              <a:rPr lang="en-US" sz="2000" dirty="0" smtClean="0"/>
              <a:t>f1.close()</a:t>
            </a:r>
          </a:p>
          <a:p>
            <a:r>
              <a:rPr lang="en-US" sz="2000" dirty="0" smtClean="0"/>
              <a:t>f2.close()</a:t>
            </a:r>
          </a:p>
          <a:p>
            <a:r>
              <a:rPr lang="en-US" sz="2000" dirty="0" smtClean="0"/>
              <a:t>print(“Copy Done…….!”)</a:t>
            </a:r>
            <a:endParaRPr lang="en-US" sz="2000" dirty="0"/>
          </a:p>
        </p:txBody>
      </p:sp>
    </p:spTree>
    <p:extLst>
      <p:ext uri="{BB962C8B-B14F-4D97-AF65-F5344CB8AC3E}">
        <p14:creationId xmlns:p14="http://schemas.microsoft.com/office/powerpoint/2010/main" val="94979807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171"/>
            <a:ext cx="9404723" cy="680047"/>
          </a:xfrm>
        </p:spPr>
        <p:txBody>
          <a:bodyPr/>
          <a:lstStyle/>
          <a:p>
            <a:r>
              <a:rPr lang="en-US" dirty="0" smtClean="0"/>
              <a:t>with statement</a:t>
            </a:r>
            <a:endParaRPr lang="en-US" dirty="0"/>
          </a:p>
        </p:txBody>
      </p:sp>
      <p:sp>
        <p:nvSpPr>
          <p:cNvPr id="3" name="Content Placeholder 2"/>
          <p:cNvSpPr>
            <a:spLocks noGrp="1"/>
          </p:cNvSpPr>
          <p:nvPr>
            <p:ph idx="1"/>
          </p:nvPr>
        </p:nvSpPr>
        <p:spPr>
          <a:xfrm>
            <a:off x="229090" y="1002041"/>
            <a:ext cx="11780940" cy="5617123"/>
          </a:xfrm>
        </p:spPr>
        <p:txBody>
          <a:bodyPr/>
          <a:lstStyle/>
          <a:p>
            <a:r>
              <a:rPr lang="en-US" dirty="0" smtClean="0"/>
              <a:t>open a file</a:t>
            </a:r>
          </a:p>
          <a:p>
            <a:r>
              <a:rPr lang="en-US" dirty="0" smtClean="0"/>
              <a:t>perform all required operations</a:t>
            </a:r>
          </a:p>
          <a:p>
            <a:r>
              <a:rPr lang="en-US" dirty="0" smtClean="0"/>
              <a:t>then files should be close  		//</a:t>
            </a:r>
            <a:r>
              <a:rPr lang="en-US" dirty="0" err="1" smtClean="0"/>
              <a:t>bcoz</a:t>
            </a:r>
            <a:r>
              <a:rPr lang="en-US" dirty="0" smtClean="0"/>
              <a:t> if file is open my system resources may block then too 									many file is open then system may be slow down…</a:t>
            </a:r>
          </a:p>
          <a:p>
            <a:r>
              <a:rPr lang="en-US" dirty="0" smtClean="0"/>
              <a:t>-----------------------------------------------------------------------------------------------------------------------------------</a:t>
            </a:r>
          </a:p>
          <a:p>
            <a:r>
              <a:rPr lang="en-US" dirty="0" smtClean="0"/>
              <a:t>using with statement the file will close automatically</a:t>
            </a:r>
          </a:p>
          <a:p>
            <a:r>
              <a:rPr lang="en-US" sz="2400" b="1" dirty="0" smtClean="0"/>
              <a:t>with open(</a:t>
            </a:r>
            <a:r>
              <a:rPr lang="en-US" sz="2400" b="1" dirty="0" err="1" smtClean="0"/>
              <a:t>filename,mode</a:t>
            </a:r>
            <a:r>
              <a:rPr lang="en-US" sz="2400" b="1" dirty="0" smtClean="0"/>
              <a:t>) as f</a:t>
            </a:r>
            <a:endParaRPr lang="en-US" sz="2400" b="1" dirty="0"/>
          </a:p>
        </p:txBody>
      </p:sp>
      <p:sp>
        <p:nvSpPr>
          <p:cNvPr id="4" name="Rectangle 3"/>
          <p:cNvSpPr/>
          <p:nvPr/>
        </p:nvSpPr>
        <p:spPr>
          <a:xfrm>
            <a:off x="928048" y="4476466"/>
            <a:ext cx="5759355" cy="1746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with open(‘</a:t>
            </a:r>
            <a:r>
              <a:rPr lang="en-US" sz="2000" dirty="0" err="1" smtClean="0"/>
              <a:t>abc.txt’,’w</a:t>
            </a:r>
            <a:r>
              <a:rPr lang="en-US" sz="2000" dirty="0" smtClean="0"/>
              <a:t>’) as f:</a:t>
            </a:r>
          </a:p>
          <a:p>
            <a:pPr lvl="1"/>
            <a:r>
              <a:rPr lang="en-US" sz="2000" dirty="0" err="1" smtClean="0"/>
              <a:t>f.write</a:t>
            </a:r>
            <a:r>
              <a:rPr lang="en-US" sz="2000" dirty="0" smtClean="0"/>
              <a:t>(‘BTPS\n’)</a:t>
            </a:r>
          </a:p>
          <a:p>
            <a:pPr lvl="1"/>
            <a:r>
              <a:rPr lang="en-US" sz="2000" dirty="0" err="1" smtClean="0"/>
              <a:t>f.write</a:t>
            </a:r>
            <a:r>
              <a:rPr lang="en-US" sz="2000" dirty="0" smtClean="0"/>
              <a:t>(‘KANPUR\n’)</a:t>
            </a:r>
          </a:p>
          <a:p>
            <a:pPr lvl="1"/>
            <a:r>
              <a:rPr lang="en-US" sz="2000" dirty="0" smtClean="0"/>
              <a:t>print(‘File closed:’,</a:t>
            </a:r>
            <a:r>
              <a:rPr lang="en-US" sz="2000" dirty="0" err="1" smtClean="0"/>
              <a:t>f.closed</a:t>
            </a:r>
            <a:r>
              <a:rPr lang="en-US" sz="2000" dirty="0" smtClean="0"/>
              <a:t>)</a:t>
            </a:r>
            <a:endParaRPr lang="en-US" sz="2000" dirty="0"/>
          </a:p>
          <a:p>
            <a:r>
              <a:rPr lang="en-US" sz="2000" dirty="0"/>
              <a:t>print(‘File closed:’,</a:t>
            </a:r>
            <a:r>
              <a:rPr lang="en-US" sz="2000" dirty="0" err="1"/>
              <a:t>f.closed</a:t>
            </a:r>
            <a:r>
              <a:rPr lang="en-US" sz="2000" dirty="0" smtClean="0"/>
              <a:t>)</a:t>
            </a:r>
            <a:endParaRPr lang="en-US" sz="2000" dirty="0"/>
          </a:p>
        </p:txBody>
      </p:sp>
    </p:spTree>
    <p:extLst>
      <p:ext uri="{BB962C8B-B14F-4D97-AF65-F5344CB8AC3E}">
        <p14:creationId xmlns:p14="http://schemas.microsoft.com/office/powerpoint/2010/main" val="28895635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832513"/>
          </a:xfrm>
        </p:spPr>
        <p:txBody>
          <a:bodyPr/>
          <a:lstStyle/>
          <a:p>
            <a:r>
              <a:rPr lang="en-US" dirty="0" smtClean="0"/>
              <a:t>tell() and seek() methods</a:t>
            </a:r>
            <a:endParaRPr lang="en-US" dirty="0"/>
          </a:p>
        </p:txBody>
      </p:sp>
      <p:sp>
        <p:nvSpPr>
          <p:cNvPr id="3" name="Content Placeholder 2"/>
          <p:cNvSpPr>
            <a:spLocks noGrp="1"/>
          </p:cNvSpPr>
          <p:nvPr>
            <p:ph idx="1"/>
          </p:nvPr>
        </p:nvSpPr>
        <p:spPr>
          <a:xfrm>
            <a:off x="109182" y="832513"/>
            <a:ext cx="11848413" cy="5759356"/>
          </a:xfrm>
        </p:spPr>
        <p:txBody>
          <a:bodyPr/>
          <a:lstStyle/>
          <a:p>
            <a:r>
              <a:rPr lang="en-US" dirty="0" smtClean="0"/>
              <a:t>tell() </a:t>
            </a:r>
            <a:r>
              <a:rPr lang="en-US" dirty="0" smtClean="0">
                <a:sym typeface="Wingdings" panose="05000000000000000000" pitchFamily="2" charset="2"/>
              </a:rPr>
              <a:t> to return current position of cursor (current file pointer) from beginning of the file</a:t>
            </a:r>
          </a:p>
          <a:p>
            <a:r>
              <a:rPr lang="en-US" dirty="0" err="1" smtClean="0">
                <a:sym typeface="Wingdings" panose="05000000000000000000" pitchFamily="2" charset="2"/>
              </a:rPr>
              <a:t>f.tell</a:t>
            </a:r>
            <a:r>
              <a:rPr lang="en-US" dirty="0" smtClean="0">
                <a:sym typeface="Wingdings" panose="05000000000000000000" pitchFamily="2" charset="2"/>
              </a:rPr>
              <a:t>()</a:t>
            </a:r>
          </a:p>
          <a:p>
            <a:endParaRPr lang="en-US" dirty="0">
              <a:sym typeface="Wingdings" panose="05000000000000000000" pitchFamily="2" charset="2"/>
            </a:endParaRPr>
          </a:p>
          <a:p>
            <a:endParaRPr lang="en-US" dirty="0" smtClean="0">
              <a:sym typeface="Wingdings" panose="05000000000000000000" pitchFamily="2" charset="2"/>
            </a:endParaRPr>
          </a:p>
          <a:p>
            <a:pPr marL="0" indent="0">
              <a:buNone/>
            </a:pPr>
            <a:endParaRPr lang="en-US" dirty="0" smtClean="0">
              <a:sym typeface="Wingdings" panose="05000000000000000000" pitchFamily="2" charset="2"/>
            </a:endParaRPr>
          </a:p>
          <a:p>
            <a:pPr marL="0" indent="0">
              <a:buNone/>
            </a:pPr>
            <a:endParaRPr lang="en-US" dirty="0">
              <a:sym typeface="Wingdings" panose="05000000000000000000" pitchFamily="2" charset="2"/>
            </a:endParaRPr>
          </a:p>
          <a:p>
            <a:endParaRPr lang="en-US" dirty="0" smtClean="0">
              <a:sym typeface="Wingdings" panose="05000000000000000000" pitchFamily="2" charset="2"/>
            </a:endParaRPr>
          </a:p>
          <a:p>
            <a:r>
              <a:rPr lang="en-US" dirty="0" smtClean="0">
                <a:sym typeface="Wingdings" panose="05000000000000000000" pitchFamily="2" charset="2"/>
              </a:rPr>
              <a:t>seek()  </a:t>
            </a:r>
          </a:p>
          <a:p>
            <a:r>
              <a:rPr lang="en-US" dirty="0" err="1" smtClean="0">
                <a:sym typeface="Wingdings" panose="05000000000000000000" pitchFamily="2" charset="2"/>
              </a:rPr>
              <a:t>f.seek</a:t>
            </a:r>
            <a:r>
              <a:rPr lang="en-US" dirty="0" smtClean="0">
                <a:sym typeface="Wingdings" panose="05000000000000000000" pitchFamily="2" charset="2"/>
              </a:rPr>
              <a:t>(value)</a:t>
            </a:r>
            <a:endParaRPr lang="en-US" dirty="0"/>
          </a:p>
        </p:txBody>
      </p:sp>
      <p:sp>
        <p:nvSpPr>
          <p:cNvPr id="4" name="Rectangle 3"/>
          <p:cNvSpPr/>
          <p:nvPr/>
        </p:nvSpPr>
        <p:spPr>
          <a:xfrm>
            <a:off x="1392072" y="1242516"/>
            <a:ext cx="2879677" cy="2333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f = open('newfile.txt')</a:t>
            </a:r>
          </a:p>
          <a:p>
            <a:r>
              <a:rPr lang="en-US" sz="2000" dirty="0" smtClean="0"/>
              <a:t>print(</a:t>
            </a:r>
            <a:r>
              <a:rPr lang="en-US" sz="2000" dirty="0" err="1" smtClean="0"/>
              <a:t>f.tell</a:t>
            </a:r>
            <a:r>
              <a:rPr lang="en-US" sz="2000" dirty="0"/>
              <a:t>())</a:t>
            </a:r>
          </a:p>
          <a:p>
            <a:r>
              <a:rPr lang="en-US" sz="2000" dirty="0"/>
              <a:t>print(</a:t>
            </a:r>
            <a:r>
              <a:rPr lang="en-US" sz="2000" dirty="0" err="1"/>
              <a:t>f.read</a:t>
            </a:r>
            <a:r>
              <a:rPr lang="en-US" sz="2000" dirty="0"/>
              <a:t>(2))</a:t>
            </a:r>
          </a:p>
          <a:p>
            <a:r>
              <a:rPr lang="en-US" sz="2000" dirty="0" smtClean="0"/>
              <a:t>print(</a:t>
            </a:r>
            <a:r>
              <a:rPr lang="en-US" sz="2000" dirty="0" err="1" smtClean="0"/>
              <a:t>f.tell</a:t>
            </a:r>
            <a:r>
              <a:rPr lang="en-US" sz="2000" dirty="0"/>
              <a:t>())</a:t>
            </a:r>
          </a:p>
          <a:p>
            <a:r>
              <a:rPr lang="en-US" sz="2000" dirty="0"/>
              <a:t>print(</a:t>
            </a:r>
            <a:r>
              <a:rPr lang="en-US" sz="2000" dirty="0" err="1"/>
              <a:t>f.read</a:t>
            </a:r>
            <a:r>
              <a:rPr lang="en-US" sz="2000" dirty="0"/>
              <a:t>(3))</a:t>
            </a:r>
          </a:p>
          <a:p>
            <a:r>
              <a:rPr lang="en-US" sz="2000" dirty="0" smtClean="0"/>
              <a:t>print(</a:t>
            </a:r>
            <a:r>
              <a:rPr lang="en-US" sz="2000" dirty="0" err="1" smtClean="0"/>
              <a:t>f.tell</a:t>
            </a:r>
            <a:r>
              <a:rPr lang="en-US" sz="2000" dirty="0" smtClean="0"/>
              <a:t>())</a:t>
            </a:r>
            <a:r>
              <a:rPr lang="en-US" sz="2000" dirty="0"/>
              <a:t/>
            </a:r>
            <a:br>
              <a:rPr lang="en-US" sz="2000" dirty="0"/>
            </a:br>
            <a:r>
              <a:rPr lang="en-US" sz="2000" dirty="0" err="1"/>
              <a:t>f.close</a:t>
            </a:r>
            <a:r>
              <a:rPr lang="en-US" sz="2000" dirty="0"/>
              <a:t>()</a:t>
            </a:r>
          </a:p>
        </p:txBody>
      </p:sp>
      <p:sp>
        <p:nvSpPr>
          <p:cNvPr id="5" name="Rectangle 4"/>
          <p:cNvSpPr/>
          <p:nvPr/>
        </p:nvSpPr>
        <p:spPr>
          <a:xfrm>
            <a:off x="4844955" y="3111690"/>
            <a:ext cx="6224795" cy="3480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f = open('</a:t>
            </a:r>
            <a:r>
              <a:rPr lang="en-US" sz="2000" dirty="0" err="1"/>
              <a:t>newfile.txt','w</a:t>
            </a:r>
            <a:r>
              <a:rPr lang="en-US" sz="2000" dirty="0"/>
              <a:t>')</a:t>
            </a:r>
          </a:p>
          <a:p>
            <a:r>
              <a:rPr lang="en-US" sz="2000" dirty="0" err="1"/>
              <a:t>f.write</a:t>
            </a:r>
            <a:r>
              <a:rPr lang="en-US" sz="2000" dirty="0"/>
              <a:t>('hello </a:t>
            </a:r>
            <a:r>
              <a:rPr lang="en-US" sz="2000" dirty="0" err="1"/>
              <a:t>i</a:t>
            </a:r>
            <a:r>
              <a:rPr lang="en-US" sz="2000" dirty="0"/>
              <a:t> am from LUCKNOW')</a:t>
            </a:r>
          </a:p>
          <a:p>
            <a:r>
              <a:rPr lang="en-US" sz="2000" dirty="0"/>
              <a:t>with open('</a:t>
            </a:r>
            <a:r>
              <a:rPr lang="en-US" sz="2000" dirty="0" err="1"/>
              <a:t>newfile.txt','r</a:t>
            </a:r>
            <a:r>
              <a:rPr lang="en-US" sz="2000" dirty="0"/>
              <a:t>+') as f:</a:t>
            </a:r>
          </a:p>
          <a:p>
            <a:r>
              <a:rPr lang="en-US" sz="2000" dirty="0"/>
              <a:t>    print(</a:t>
            </a:r>
            <a:r>
              <a:rPr lang="en-US" sz="2000" dirty="0" err="1"/>
              <a:t>f.read</a:t>
            </a:r>
            <a:r>
              <a:rPr lang="en-US" sz="2000" dirty="0"/>
              <a:t>())</a:t>
            </a:r>
          </a:p>
          <a:p>
            <a:r>
              <a:rPr lang="en-US" sz="2000" dirty="0"/>
              <a:t>    print('Current position is: ',</a:t>
            </a:r>
            <a:r>
              <a:rPr lang="en-US" sz="2000" dirty="0" err="1"/>
              <a:t>f.tell</a:t>
            </a:r>
            <a:r>
              <a:rPr lang="en-US" sz="2000" dirty="0"/>
              <a:t>())</a:t>
            </a:r>
          </a:p>
          <a:p>
            <a:r>
              <a:rPr lang="en-US" sz="2000" dirty="0"/>
              <a:t>    </a:t>
            </a:r>
            <a:r>
              <a:rPr lang="en-US" sz="2000" dirty="0" err="1"/>
              <a:t>f.seek</a:t>
            </a:r>
            <a:r>
              <a:rPr lang="en-US" sz="2000" dirty="0"/>
              <a:t>(16)</a:t>
            </a:r>
          </a:p>
          <a:p>
            <a:r>
              <a:rPr lang="en-US" sz="2000" dirty="0"/>
              <a:t>    print('Current position is: ',</a:t>
            </a:r>
            <a:r>
              <a:rPr lang="en-US" sz="2000" dirty="0" err="1"/>
              <a:t>f.tell</a:t>
            </a:r>
            <a:r>
              <a:rPr lang="en-US" sz="2000" dirty="0"/>
              <a:t>())</a:t>
            </a:r>
          </a:p>
          <a:p>
            <a:r>
              <a:rPr lang="en-US" sz="2000" dirty="0"/>
              <a:t>    </a:t>
            </a:r>
            <a:r>
              <a:rPr lang="en-US" sz="2000" dirty="0" err="1"/>
              <a:t>f.write</a:t>
            </a:r>
            <a:r>
              <a:rPr lang="en-US" sz="2000" dirty="0"/>
              <a:t>('KOLKATA')</a:t>
            </a:r>
          </a:p>
          <a:p>
            <a:r>
              <a:rPr lang="en-US" sz="2000" dirty="0"/>
              <a:t>    </a:t>
            </a:r>
            <a:r>
              <a:rPr lang="en-US" sz="2000" dirty="0" err="1"/>
              <a:t>f.seek</a:t>
            </a:r>
            <a:r>
              <a:rPr lang="en-US" sz="2000" dirty="0"/>
              <a:t>(0)</a:t>
            </a:r>
          </a:p>
          <a:p>
            <a:r>
              <a:rPr lang="en-US" sz="2000" dirty="0"/>
              <a:t>    print('After Changes..............')</a:t>
            </a:r>
          </a:p>
          <a:p>
            <a:r>
              <a:rPr lang="en-US" sz="2000" dirty="0"/>
              <a:t>    print(</a:t>
            </a:r>
            <a:r>
              <a:rPr lang="en-US" sz="2000" dirty="0" err="1"/>
              <a:t>f.read</a:t>
            </a:r>
            <a:r>
              <a:rPr lang="en-US" sz="2000" dirty="0"/>
              <a:t>())</a:t>
            </a:r>
          </a:p>
        </p:txBody>
      </p:sp>
    </p:spTree>
    <p:extLst>
      <p:ext uri="{BB962C8B-B14F-4D97-AF65-F5344CB8AC3E}">
        <p14:creationId xmlns:p14="http://schemas.microsoft.com/office/powerpoint/2010/main" val="84588990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39" y="125171"/>
            <a:ext cx="11800648" cy="1116775"/>
          </a:xfrm>
        </p:spPr>
        <p:txBody>
          <a:bodyPr/>
          <a:lstStyle/>
          <a:p>
            <a:r>
              <a:rPr lang="en-US" dirty="0" smtClean="0"/>
              <a:t>WAP to print the number of </a:t>
            </a:r>
            <a:r>
              <a:rPr lang="en-US" dirty="0" err="1" smtClean="0"/>
              <a:t>lines,words</a:t>
            </a:r>
            <a:r>
              <a:rPr lang="en-US" dirty="0" smtClean="0"/>
              <a:t> and characters present in the given file……</a:t>
            </a:r>
            <a:endParaRPr lang="en-US" dirty="0"/>
          </a:p>
        </p:txBody>
      </p:sp>
      <p:sp>
        <p:nvSpPr>
          <p:cNvPr id="6" name="Rectangle 5"/>
          <p:cNvSpPr/>
          <p:nvPr/>
        </p:nvSpPr>
        <p:spPr>
          <a:xfrm>
            <a:off x="3916907" y="1643131"/>
            <a:ext cx="6482687" cy="5016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import </a:t>
            </a:r>
            <a:r>
              <a:rPr lang="en-US" sz="2000" dirty="0" err="1"/>
              <a:t>os</a:t>
            </a:r>
            <a:endParaRPr lang="en-US" sz="2000" dirty="0"/>
          </a:p>
          <a:p>
            <a:r>
              <a:rPr lang="en-US" sz="2000" dirty="0" err="1"/>
              <a:t>fn</a:t>
            </a:r>
            <a:r>
              <a:rPr lang="en-US" sz="2000" dirty="0"/>
              <a:t> = input('Enter file name: ')</a:t>
            </a:r>
          </a:p>
          <a:p>
            <a:r>
              <a:rPr lang="en-US" sz="2000" dirty="0"/>
              <a:t>if </a:t>
            </a:r>
            <a:r>
              <a:rPr lang="en-US" sz="2000" dirty="0" err="1"/>
              <a:t>os.path.isfile</a:t>
            </a:r>
            <a:r>
              <a:rPr lang="en-US" sz="2000" dirty="0"/>
              <a:t>(</a:t>
            </a:r>
            <a:r>
              <a:rPr lang="en-US" sz="2000" dirty="0" err="1"/>
              <a:t>fn</a:t>
            </a:r>
            <a:r>
              <a:rPr lang="en-US" sz="2000" dirty="0"/>
              <a:t>):</a:t>
            </a:r>
          </a:p>
          <a:p>
            <a:r>
              <a:rPr lang="en-US" sz="2000" dirty="0"/>
              <a:t>    print('File Exists: ',</a:t>
            </a:r>
            <a:r>
              <a:rPr lang="en-US" sz="2000" dirty="0" err="1"/>
              <a:t>fn</a:t>
            </a:r>
            <a:r>
              <a:rPr lang="en-US" sz="2000" dirty="0"/>
              <a:t>)</a:t>
            </a:r>
          </a:p>
          <a:p>
            <a:r>
              <a:rPr lang="en-US" sz="2000" dirty="0"/>
              <a:t>    f = open(</a:t>
            </a:r>
            <a:r>
              <a:rPr lang="en-US" sz="2000" dirty="0" err="1"/>
              <a:t>fn</a:t>
            </a:r>
            <a:r>
              <a:rPr lang="en-US" sz="2000" dirty="0"/>
              <a:t>)</a:t>
            </a:r>
          </a:p>
          <a:p>
            <a:r>
              <a:rPr lang="en-US" sz="2000" dirty="0"/>
              <a:t>    </a:t>
            </a:r>
            <a:r>
              <a:rPr lang="en-US" sz="2000" dirty="0" err="1"/>
              <a:t>lcount</a:t>
            </a:r>
            <a:r>
              <a:rPr lang="en-US" sz="2000" dirty="0"/>
              <a:t>=</a:t>
            </a:r>
            <a:r>
              <a:rPr lang="en-US" sz="2000" dirty="0" err="1"/>
              <a:t>wcount</a:t>
            </a:r>
            <a:r>
              <a:rPr lang="en-US" sz="2000" dirty="0"/>
              <a:t>=</a:t>
            </a:r>
            <a:r>
              <a:rPr lang="en-US" sz="2000" dirty="0" err="1"/>
              <a:t>ccount</a:t>
            </a:r>
            <a:r>
              <a:rPr lang="en-US" sz="2000" dirty="0"/>
              <a:t>=0</a:t>
            </a:r>
          </a:p>
          <a:p>
            <a:r>
              <a:rPr lang="en-US" sz="2000" dirty="0"/>
              <a:t>    for line in f:</a:t>
            </a:r>
          </a:p>
          <a:p>
            <a:r>
              <a:rPr lang="en-US" sz="2000" dirty="0"/>
              <a:t>        </a:t>
            </a:r>
            <a:r>
              <a:rPr lang="en-US" sz="2000" dirty="0" err="1"/>
              <a:t>lcount</a:t>
            </a:r>
            <a:r>
              <a:rPr lang="en-US" sz="2000" dirty="0"/>
              <a:t>=lcount+1</a:t>
            </a:r>
          </a:p>
          <a:p>
            <a:r>
              <a:rPr lang="en-US" sz="2000" dirty="0"/>
              <a:t>        words=</a:t>
            </a:r>
            <a:r>
              <a:rPr lang="en-US" sz="2000" dirty="0" err="1"/>
              <a:t>line.split</a:t>
            </a:r>
            <a:r>
              <a:rPr lang="en-US" sz="2000" dirty="0"/>
              <a:t>()</a:t>
            </a:r>
          </a:p>
          <a:p>
            <a:r>
              <a:rPr lang="en-US" sz="2000" dirty="0"/>
              <a:t>        </a:t>
            </a:r>
            <a:r>
              <a:rPr lang="en-US" sz="2000" dirty="0" err="1"/>
              <a:t>wcount</a:t>
            </a:r>
            <a:r>
              <a:rPr lang="en-US" sz="2000" dirty="0"/>
              <a:t>=</a:t>
            </a:r>
            <a:r>
              <a:rPr lang="en-US" sz="2000" dirty="0" err="1"/>
              <a:t>wcount+len</a:t>
            </a:r>
            <a:r>
              <a:rPr lang="en-US" sz="2000" dirty="0"/>
              <a:t>(words)</a:t>
            </a:r>
          </a:p>
          <a:p>
            <a:r>
              <a:rPr lang="en-US" sz="2000" dirty="0"/>
              <a:t>        </a:t>
            </a:r>
            <a:r>
              <a:rPr lang="en-US" sz="2000" dirty="0" err="1"/>
              <a:t>ccount</a:t>
            </a:r>
            <a:r>
              <a:rPr lang="en-US" sz="2000" dirty="0"/>
              <a:t>= </a:t>
            </a:r>
            <a:r>
              <a:rPr lang="en-US" sz="2000" dirty="0" err="1"/>
              <a:t>ccount+len</a:t>
            </a:r>
            <a:r>
              <a:rPr lang="en-US" sz="2000" dirty="0"/>
              <a:t>(line)</a:t>
            </a:r>
          </a:p>
          <a:p>
            <a:r>
              <a:rPr lang="en-US" sz="2000" dirty="0"/>
              <a:t>    print('The number of lines: ',</a:t>
            </a:r>
            <a:r>
              <a:rPr lang="en-US" sz="2000" dirty="0" err="1"/>
              <a:t>lcount</a:t>
            </a:r>
            <a:r>
              <a:rPr lang="en-US" sz="2000" dirty="0"/>
              <a:t>)</a:t>
            </a:r>
          </a:p>
          <a:p>
            <a:r>
              <a:rPr lang="en-US" sz="2000" dirty="0"/>
              <a:t>    print('The number of words: ',</a:t>
            </a:r>
            <a:r>
              <a:rPr lang="en-US" sz="2000" dirty="0" err="1"/>
              <a:t>wcount</a:t>
            </a:r>
            <a:r>
              <a:rPr lang="en-US" sz="2000" dirty="0"/>
              <a:t>)</a:t>
            </a:r>
          </a:p>
          <a:p>
            <a:r>
              <a:rPr lang="en-US" sz="2000" dirty="0"/>
              <a:t>    print('The number of chars: ',</a:t>
            </a:r>
            <a:r>
              <a:rPr lang="en-US" sz="2000" dirty="0" err="1"/>
              <a:t>ccount</a:t>
            </a:r>
            <a:r>
              <a:rPr lang="en-US" sz="2000" dirty="0"/>
              <a:t>)</a:t>
            </a:r>
          </a:p>
          <a:p>
            <a:r>
              <a:rPr lang="en-US" sz="2000" dirty="0"/>
              <a:t>else:</a:t>
            </a:r>
          </a:p>
          <a:p>
            <a:r>
              <a:rPr lang="en-US" sz="2000" dirty="0"/>
              <a:t>    print('File does not exist: ',</a:t>
            </a:r>
            <a:r>
              <a:rPr lang="en-US" sz="2000" dirty="0" err="1"/>
              <a:t>fn</a:t>
            </a:r>
            <a:r>
              <a:rPr lang="en-US" sz="2000" dirty="0" smtClean="0"/>
              <a:t>)</a:t>
            </a:r>
            <a:endParaRPr lang="en-US" sz="2000" dirty="0"/>
          </a:p>
        </p:txBody>
      </p:sp>
    </p:spTree>
    <p:extLst>
      <p:ext uri="{BB962C8B-B14F-4D97-AF65-F5344CB8AC3E}">
        <p14:creationId xmlns:p14="http://schemas.microsoft.com/office/powerpoint/2010/main" val="89707411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48" y="111524"/>
            <a:ext cx="11909830" cy="1400530"/>
          </a:xfrm>
        </p:spPr>
        <p:txBody>
          <a:bodyPr/>
          <a:lstStyle/>
          <a:p>
            <a:r>
              <a:rPr lang="en-US" dirty="0" smtClean="0"/>
              <a:t>open a binary file , read it and write the data to another binary file</a:t>
            </a:r>
            <a:endParaRPr lang="en-US" dirty="0"/>
          </a:p>
        </p:txBody>
      </p:sp>
      <p:sp>
        <p:nvSpPr>
          <p:cNvPr id="4" name="Rectangle 3"/>
          <p:cNvSpPr/>
          <p:nvPr/>
        </p:nvSpPr>
        <p:spPr>
          <a:xfrm>
            <a:off x="5459103" y="1539350"/>
            <a:ext cx="5806554" cy="139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f1 = open('try.</a:t>
            </a:r>
            <a:r>
              <a:rPr lang="en-US" sz="2400" dirty="0" err="1"/>
              <a:t>png</a:t>
            </a:r>
            <a:r>
              <a:rPr lang="en-US" sz="2400" dirty="0"/>
              <a:t>','</a:t>
            </a:r>
            <a:r>
              <a:rPr lang="en-US" sz="2400" dirty="0" err="1"/>
              <a:t>rb</a:t>
            </a:r>
            <a:r>
              <a:rPr lang="en-US" sz="2400" dirty="0"/>
              <a:t>')</a:t>
            </a:r>
          </a:p>
          <a:p>
            <a:r>
              <a:rPr lang="en-US" sz="2400" dirty="0"/>
              <a:t>f2 = open('try.jpg','</a:t>
            </a:r>
            <a:r>
              <a:rPr lang="en-US" sz="2400" dirty="0" err="1"/>
              <a:t>wb</a:t>
            </a:r>
            <a:r>
              <a:rPr lang="en-US" sz="2400" dirty="0"/>
              <a:t>')</a:t>
            </a:r>
          </a:p>
          <a:p>
            <a:r>
              <a:rPr lang="en-US" sz="2400" dirty="0"/>
              <a:t>f2.write(f1.read())</a:t>
            </a:r>
          </a:p>
        </p:txBody>
      </p:sp>
      <p:sp>
        <p:nvSpPr>
          <p:cNvPr id="5" name="Rectangle 4"/>
          <p:cNvSpPr/>
          <p:nvPr/>
        </p:nvSpPr>
        <p:spPr>
          <a:xfrm>
            <a:off x="384411" y="1522854"/>
            <a:ext cx="4201237" cy="139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f1 = open('try.</a:t>
            </a:r>
            <a:r>
              <a:rPr lang="en-US" sz="2400" dirty="0" err="1"/>
              <a:t>png</a:t>
            </a:r>
            <a:r>
              <a:rPr lang="en-US" sz="2400" dirty="0"/>
              <a:t>','</a:t>
            </a:r>
            <a:r>
              <a:rPr lang="en-US" sz="2400" dirty="0" err="1"/>
              <a:t>rb</a:t>
            </a:r>
            <a:r>
              <a:rPr lang="en-US" sz="2400" dirty="0"/>
              <a:t>')</a:t>
            </a:r>
          </a:p>
          <a:p>
            <a:r>
              <a:rPr lang="en-US" sz="2400" dirty="0" smtClean="0"/>
              <a:t>print(f1.read())</a:t>
            </a:r>
            <a:endParaRPr lang="en-US" sz="2400" dirty="0"/>
          </a:p>
        </p:txBody>
      </p:sp>
    </p:spTree>
    <p:extLst>
      <p:ext uri="{BB962C8B-B14F-4D97-AF65-F5344CB8AC3E}">
        <p14:creationId xmlns:p14="http://schemas.microsoft.com/office/powerpoint/2010/main" val="419023097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7876"/>
            <a:ext cx="9404723" cy="1400530"/>
          </a:xfrm>
        </p:spPr>
        <p:txBody>
          <a:bodyPr/>
          <a:lstStyle/>
          <a:p>
            <a:r>
              <a:rPr lang="en-US" dirty="0" smtClean="0"/>
              <a:t>is file available or not</a:t>
            </a:r>
            <a:endParaRPr lang="en-US" dirty="0"/>
          </a:p>
        </p:txBody>
      </p:sp>
      <p:sp>
        <p:nvSpPr>
          <p:cNvPr id="3" name="Content Placeholder 2"/>
          <p:cNvSpPr>
            <a:spLocks noGrp="1"/>
          </p:cNvSpPr>
          <p:nvPr>
            <p:ph idx="1"/>
          </p:nvPr>
        </p:nvSpPr>
        <p:spPr>
          <a:xfrm>
            <a:off x="229090" y="846161"/>
            <a:ext cx="11699053" cy="5691117"/>
          </a:xfrm>
        </p:spPr>
        <p:txBody>
          <a:bodyPr>
            <a:normAutofit/>
          </a:bodyPr>
          <a:lstStyle/>
          <a:p>
            <a:r>
              <a:rPr lang="en-US" sz="2400" b="1" dirty="0" smtClean="0"/>
              <a:t>import </a:t>
            </a:r>
            <a:r>
              <a:rPr lang="en-US" sz="2400" b="1" dirty="0" err="1" smtClean="0"/>
              <a:t>os</a:t>
            </a:r>
            <a:endParaRPr lang="en-US" sz="2400" b="1" dirty="0" smtClean="0"/>
          </a:p>
          <a:p>
            <a:endParaRPr lang="en-US" sz="2400" b="1" dirty="0"/>
          </a:p>
          <a:p>
            <a:pPr lvl="1"/>
            <a:endParaRPr lang="en-US" sz="2200" b="1" dirty="0" smtClean="0"/>
          </a:p>
        </p:txBody>
      </p:sp>
      <p:sp>
        <p:nvSpPr>
          <p:cNvPr id="4" name="Rectangle 3"/>
          <p:cNvSpPr/>
          <p:nvPr/>
        </p:nvSpPr>
        <p:spPr>
          <a:xfrm>
            <a:off x="6311521" y="988040"/>
            <a:ext cx="4230806" cy="3147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import</a:t>
            </a:r>
          </a:p>
          <a:p>
            <a:r>
              <a:rPr lang="en-US" sz="2000" dirty="0" err="1" smtClean="0"/>
              <a:t>fn</a:t>
            </a:r>
            <a:r>
              <a:rPr lang="en-US" sz="2000" dirty="0" smtClean="0"/>
              <a:t> </a:t>
            </a:r>
            <a:r>
              <a:rPr lang="en-US" sz="2000" dirty="0"/>
              <a:t>= input(‘Enter file name: ’)</a:t>
            </a:r>
          </a:p>
          <a:p>
            <a:r>
              <a:rPr lang="en-US" sz="2000" dirty="0"/>
              <a:t>if </a:t>
            </a:r>
            <a:r>
              <a:rPr lang="en-US" sz="2000" dirty="0" err="1"/>
              <a:t>os.path.isfile</a:t>
            </a:r>
            <a:r>
              <a:rPr lang="en-US" sz="2000" dirty="0"/>
              <a:t>(</a:t>
            </a:r>
            <a:r>
              <a:rPr lang="en-US" sz="2000" dirty="0" err="1"/>
              <a:t>fn</a:t>
            </a:r>
            <a:r>
              <a:rPr lang="en-US" sz="2000" dirty="0" smtClean="0"/>
              <a:t>):</a:t>
            </a:r>
          </a:p>
          <a:p>
            <a:pPr lvl="1"/>
            <a:r>
              <a:rPr lang="en-US" sz="2000" dirty="0"/>
              <a:t>p</a:t>
            </a:r>
            <a:r>
              <a:rPr lang="en-US" sz="2000" dirty="0" smtClean="0"/>
              <a:t>rint</a:t>
            </a:r>
            <a:r>
              <a:rPr lang="en-US" sz="2000" dirty="0"/>
              <a:t>(‘File Exists: ’,</a:t>
            </a:r>
            <a:r>
              <a:rPr lang="en-US" sz="2000" dirty="0" err="1"/>
              <a:t>fn</a:t>
            </a:r>
            <a:r>
              <a:rPr lang="en-US" sz="2000" dirty="0" smtClean="0"/>
              <a:t>)</a:t>
            </a:r>
          </a:p>
          <a:p>
            <a:pPr lvl="1"/>
            <a:r>
              <a:rPr lang="en-US" sz="2000" dirty="0" smtClean="0"/>
              <a:t>f </a:t>
            </a:r>
            <a:r>
              <a:rPr lang="en-US" sz="2000" dirty="0"/>
              <a:t>= </a:t>
            </a:r>
            <a:r>
              <a:rPr lang="en-US" sz="2000" dirty="0" smtClean="0"/>
              <a:t>open(</a:t>
            </a:r>
            <a:r>
              <a:rPr lang="en-US" sz="2000" dirty="0" err="1" smtClean="0"/>
              <a:t>fn</a:t>
            </a:r>
            <a:r>
              <a:rPr lang="en-US" sz="2000" dirty="0" smtClean="0"/>
              <a:t>)</a:t>
            </a:r>
          </a:p>
          <a:p>
            <a:pPr lvl="1"/>
            <a:r>
              <a:rPr lang="en-US" sz="2000" dirty="0" smtClean="0"/>
              <a:t>print</a:t>
            </a:r>
            <a:r>
              <a:rPr lang="en-US" sz="2000" dirty="0"/>
              <a:t>(‘The content of the file</a:t>
            </a:r>
            <a:r>
              <a:rPr lang="en-US" sz="2000" dirty="0" smtClean="0"/>
              <a:t>’)</a:t>
            </a:r>
          </a:p>
          <a:p>
            <a:pPr lvl="1"/>
            <a:r>
              <a:rPr lang="en-US" sz="2000" dirty="0" smtClean="0"/>
              <a:t>print(</a:t>
            </a:r>
            <a:r>
              <a:rPr lang="en-US" sz="2000" dirty="0" err="1" smtClean="0"/>
              <a:t>f.read</a:t>
            </a:r>
            <a:r>
              <a:rPr lang="en-US" sz="2000" dirty="0" smtClean="0"/>
              <a:t>())</a:t>
            </a:r>
          </a:p>
          <a:p>
            <a:r>
              <a:rPr lang="en-US" sz="2000" dirty="0" smtClean="0"/>
              <a:t>else:</a:t>
            </a:r>
          </a:p>
          <a:p>
            <a:r>
              <a:rPr lang="en-US" sz="2000" dirty="0"/>
              <a:t>	</a:t>
            </a:r>
            <a:r>
              <a:rPr lang="en-US" sz="2000" dirty="0" smtClean="0"/>
              <a:t>print(‘File does not exist: ’,</a:t>
            </a:r>
            <a:r>
              <a:rPr lang="en-US" sz="2000" dirty="0" err="1" smtClean="0"/>
              <a:t>fn</a:t>
            </a:r>
            <a:r>
              <a:rPr lang="en-US" sz="2000" dirty="0" smtClean="0"/>
              <a:t>)</a:t>
            </a:r>
          </a:p>
        </p:txBody>
      </p:sp>
    </p:spTree>
    <p:extLst>
      <p:ext uri="{BB962C8B-B14F-4D97-AF65-F5344CB8AC3E}">
        <p14:creationId xmlns:p14="http://schemas.microsoft.com/office/powerpoint/2010/main" val="358329845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Handling CSV files:</a:t>
            </a:r>
            <a:endParaRPr lang="en-US" dirty="0"/>
          </a:p>
        </p:txBody>
      </p:sp>
      <p:sp>
        <p:nvSpPr>
          <p:cNvPr id="3" name="Content Placeholder 2"/>
          <p:cNvSpPr>
            <a:spLocks noGrp="1"/>
          </p:cNvSpPr>
          <p:nvPr>
            <p:ph idx="1"/>
          </p:nvPr>
        </p:nvSpPr>
        <p:spPr>
          <a:xfrm>
            <a:off x="147203" y="835373"/>
            <a:ext cx="11739997" cy="5263453"/>
          </a:xfrm>
        </p:spPr>
        <p:txBody>
          <a:bodyPr/>
          <a:lstStyle/>
          <a:p>
            <a:r>
              <a:rPr lang="en-US" dirty="0" smtClean="0"/>
              <a:t>CSV		</a:t>
            </a:r>
            <a:r>
              <a:rPr lang="en-US" dirty="0" smtClean="0">
                <a:sym typeface="Wingdings" panose="05000000000000000000" pitchFamily="2" charset="2"/>
              </a:rPr>
              <a:t>	Comma Separated Values</a:t>
            </a:r>
          </a:p>
          <a:p>
            <a:r>
              <a:rPr lang="en-US" dirty="0" smtClean="0">
                <a:sym typeface="Wingdings" panose="05000000000000000000" pitchFamily="2" charset="2"/>
              </a:rPr>
              <a:t>writing data to CSV files:-</a:t>
            </a:r>
          </a:p>
          <a:p>
            <a:r>
              <a:rPr lang="en-US" dirty="0" smtClean="0">
                <a:sym typeface="Wingdings" panose="05000000000000000000" pitchFamily="2" charset="2"/>
              </a:rPr>
              <a:t>using </a:t>
            </a:r>
            <a:r>
              <a:rPr lang="en-US" sz="2400" b="1" dirty="0" smtClean="0">
                <a:sym typeface="Wingdings" panose="05000000000000000000" pitchFamily="2" charset="2"/>
              </a:rPr>
              <a:t>csv</a:t>
            </a:r>
            <a:r>
              <a:rPr lang="en-US" dirty="0" smtClean="0">
                <a:sym typeface="Wingdings" panose="05000000000000000000" pitchFamily="2" charset="2"/>
              </a:rPr>
              <a:t> module</a:t>
            </a:r>
          </a:p>
          <a:p>
            <a:r>
              <a:rPr lang="en-US" dirty="0" smtClean="0"/>
              <a:t>writer()</a:t>
            </a:r>
          </a:p>
          <a:p>
            <a:r>
              <a:rPr lang="en-US" dirty="0" err="1" smtClean="0"/>
              <a:t>writerow</a:t>
            </a:r>
            <a:r>
              <a:rPr lang="en-US" dirty="0" smtClean="0"/>
              <a:t>() </a:t>
            </a:r>
            <a:r>
              <a:rPr lang="en-US" dirty="0" smtClean="0">
                <a:sym typeface="Wingdings" panose="05000000000000000000" pitchFamily="2" charset="2"/>
              </a:rPr>
              <a:t> to write a list</a:t>
            </a:r>
            <a:endParaRPr lang="en-US" dirty="0" smtClean="0"/>
          </a:p>
          <a:p>
            <a:r>
              <a:rPr lang="en-US" dirty="0" err="1" smtClean="0"/>
              <a:t>writerows</a:t>
            </a:r>
            <a:r>
              <a:rPr lang="en-US" dirty="0" smtClean="0"/>
              <a:t>() </a:t>
            </a:r>
            <a:r>
              <a:rPr lang="en-US" dirty="0" smtClean="0">
                <a:sym typeface="Wingdings" panose="05000000000000000000" pitchFamily="2" charset="2"/>
              </a:rPr>
              <a:t> to write nested list(2D list)</a:t>
            </a:r>
            <a:endParaRPr lang="en-US" dirty="0"/>
          </a:p>
        </p:txBody>
      </p:sp>
      <p:sp>
        <p:nvSpPr>
          <p:cNvPr id="4" name="Rectangle 3"/>
          <p:cNvSpPr/>
          <p:nvPr/>
        </p:nvSpPr>
        <p:spPr>
          <a:xfrm>
            <a:off x="5554639" y="2235903"/>
            <a:ext cx="6332561" cy="430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csv</a:t>
            </a:r>
          </a:p>
          <a:p>
            <a:r>
              <a:rPr lang="en-US" dirty="0"/>
              <a:t>with open('</a:t>
            </a:r>
            <a:r>
              <a:rPr lang="en-US" dirty="0" err="1"/>
              <a:t>student.csv','w',newline</a:t>
            </a:r>
            <a:r>
              <a:rPr lang="en-US" dirty="0"/>
              <a:t>='') as f:</a:t>
            </a:r>
          </a:p>
          <a:p>
            <a:r>
              <a:rPr lang="en-US" dirty="0"/>
              <a:t>    w = </a:t>
            </a:r>
            <a:r>
              <a:rPr lang="en-US" dirty="0" err="1"/>
              <a:t>csv.writer</a:t>
            </a:r>
            <a:r>
              <a:rPr lang="en-US" dirty="0"/>
              <a:t>(f)</a:t>
            </a:r>
          </a:p>
          <a:p>
            <a:r>
              <a:rPr lang="en-US" dirty="0"/>
              <a:t>    </a:t>
            </a:r>
            <a:r>
              <a:rPr lang="en-US" dirty="0" err="1"/>
              <a:t>w.writerow</a:t>
            </a:r>
            <a:r>
              <a:rPr lang="en-US" dirty="0"/>
              <a:t>(['</a:t>
            </a:r>
            <a:r>
              <a:rPr lang="en-US" dirty="0" err="1"/>
              <a:t>name','Roll','Marks','Add</a:t>
            </a:r>
            <a:r>
              <a:rPr lang="en-US" dirty="0"/>
              <a:t>'])</a:t>
            </a:r>
          </a:p>
          <a:p>
            <a:r>
              <a:rPr lang="en-US" dirty="0"/>
              <a:t>    while True:</a:t>
            </a:r>
          </a:p>
          <a:p>
            <a:r>
              <a:rPr lang="en-US" dirty="0"/>
              <a:t>        name = input('Enter student Name: ')</a:t>
            </a:r>
          </a:p>
          <a:p>
            <a:r>
              <a:rPr lang="en-US" dirty="0"/>
              <a:t>        roll = input('Enter student Roll no : ')</a:t>
            </a:r>
          </a:p>
          <a:p>
            <a:r>
              <a:rPr lang="en-US" dirty="0"/>
              <a:t>        marks = input('Enter student marks : ')</a:t>
            </a:r>
          </a:p>
          <a:p>
            <a:r>
              <a:rPr lang="en-US" dirty="0"/>
              <a:t>        add = input('Enter student address : ')</a:t>
            </a:r>
          </a:p>
          <a:p>
            <a:r>
              <a:rPr lang="en-US" dirty="0"/>
              <a:t>        </a:t>
            </a:r>
            <a:r>
              <a:rPr lang="en-US" dirty="0" err="1"/>
              <a:t>w.writerow</a:t>
            </a:r>
            <a:r>
              <a:rPr lang="en-US" dirty="0"/>
              <a:t>([</a:t>
            </a:r>
            <a:r>
              <a:rPr lang="en-US" dirty="0" err="1"/>
              <a:t>name,roll,marks,add</a:t>
            </a:r>
            <a:r>
              <a:rPr lang="en-US" dirty="0"/>
              <a:t>])</a:t>
            </a:r>
          </a:p>
          <a:p>
            <a:r>
              <a:rPr lang="en-US" dirty="0"/>
              <a:t>        option  = input('DO you want to insert one more record(YES/NO: )')</a:t>
            </a:r>
          </a:p>
          <a:p>
            <a:r>
              <a:rPr lang="en-US" dirty="0"/>
              <a:t>        if </a:t>
            </a:r>
            <a:r>
              <a:rPr lang="en-US" dirty="0" err="1"/>
              <a:t>option.lower</a:t>
            </a:r>
            <a:r>
              <a:rPr lang="en-US" dirty="0"/>
              <a:t>() == 'no':</a:t>
            </a:r>
          </a:p>
          <a:p>
            <a:r>
              <a:rPr lang="en-US" dirty="0"/>
              <a:t>            break</a:t>
            </a:r>
          </a:p>
          <a:p>
            <a:r>
              <a:rPr lang="en-US" dirty="0"/>
              <a:t>print('student data is written successfully....!')</a:t>
            </a:r>
          </a:p>
        </p:txBody>
      </p:sp>
    </p:spTree>
    <p:extLst>
      <p:ext uri="{BB962C8B-B14F-4D97-AF65-F5344CB8AC3E}">
        <p14:creationId xmlns:p14="http://schemas.microsoft.com/office/powerpoint/2010/main" val="3281658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Portability</a:t>
            </a:r>
          </a:p>
        </p:txBody>
      </p:sp>
      <p:sp>
        <p:nvSpPr>
          <p:cNvPr id="4" name="Rectangle 3"/>
          <p:cNvSpPr/>
          <p:nvPr/>
        </p:nvSpPr>
        <p:spPr>
          <a:xfrm>
            <a:off x="1704780" y="2174700"/>
            <a:ext cx="3252653" cy="2426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a:p>
            <a:pPr algn="ctr"/>
            <a:endParaRPr lang="en-US" dirty="0" smtClean="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smtClean="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Windows Machine</a:t>
            </a:r>
            <a:endParaRPr lang="en-US" dirty="0">
              <a:latin typeface="Times New Roman" panose="02020603050405020304" pitchFamily="18" charset="0"/>
              <a:cs typeface="Times New Roman" panose="02020603050405020304" pitchFamily="18" charset="0"/>
            </a:endParaRPr>
          </a:p>
        </p:txBody>
      </p:sp>
      <p:sp>
        <p:nvSpPr>
          <p:cNvPr id="7" name="Oval 6"/>
          <p:cNvSpPr/>
          <p:nvPr/>
        </p:nvSpPr>
        <p:spPr>
          <a:xfrm>
            <a:off x="2218586" y="2443271"/>
            <a:ext cx="2225040" cy="1489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Python Application</a:t>
            </a: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6278879" y="2174699"/>
            <a:ext cx="3252653" cy="2426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a:p>
            <a:pPr algn="ctr"/>
            <a:endParaRPr lang="en-US" dirty="0" smtClean="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smtClean="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smtClean="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Linux Machine</a:t>
            </a:r>
          </a:p>
        </p:txBody>
      </p:sp>
      <p:sp>
        <p:nvSpPr>
          <p:cNvPr id="10" name="Oval 9"/>
          <p:cNvSpPr/>
          <p:nvPr/>
        </p:nvSpPr>
        <p:spPr>
          <a:xfrm>
            <a:off x="6792685" y="2643360"/>
            <a:ext cx="2225040" cy="1489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Python Application</a:t>
            </a:r>
            <a:endParaRPr lang="en-US" dirty="0">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flipV="1">
            <a:off x="4872446" y="3252651"/>
            <a:ext cx="1406433" cy="35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04780" y="5239433"/>
            <a:ext cx="7826752" cy="887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Migrating python application from one platform to another.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65187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Write dictionary in csv</a:t>
            </a:r>
            <a:endParaRPr lang="en-US" dirty="0"/>
          </a:p>
        </p:txBody>
      </p:sp>
      <p:sp>
        <p:nvSpPr>
          <p:cNvPr id="3" name="Content Placeholder 2"/>
          <p:cNvSpPr>
            <a:spLocks noGrp="1"/>
          </p:cNvSpPr>
          <p:nvPr>
            <p:ph idx="1"/>
          </p:nvPr>
        </p:nvSpPr>
        <p:spPr>
          <a:xfrm>
            <a:off x="325390" y="1400530"/>
            <a:ext cx="8946541" cy="4195481"/>
          </a:xfrm>
        </p:spPr>
        <p:txBody>
          <a:bodyPr/>
          <a:lstStyle/>
          <a:p>
            <a:r>
              <a:rPr lang="en-US" dirty="0" err="1" smtClean="0"/>
              <a:t>DictWriter</a:t>
            </a:r>
            <a:r>
              <a:rPr lang="en-US" dirty="0" smtClean="0"/>
              <a:t>()</a:t>
            </a:r>
            <a:endParaRPr lang="en-US" dirty="0"/>
          </a:p>
        </p:txBody>
      </p:sp>
      <p:sp>
        <p:nvSpPr>
          <p:cNvPr id="4" name="Rectangle 3"/>
          <p:cNvSpPr/>
          <p:nvPr/>
        </p:nvSpPr>
        <p:spPr>
          <a:xfrm>
            <a:off x="2986703" y="1531819"/>
            <a:ext cx="9079333" cy="2958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import csv</a:t>
            </a:r>
            <a:endParaRPr lang="en-US" sz="2000" dirty="0"/>
          </a:p>
          <a:p>
            <a:r>
              <a:rPr lang="en-US" sz="2000" dirty="0"/>
              <a:t>with open('players.csv', 'w', newline='') as file:</a:t>
            </a:r>
          </a:p>
          <a:p>
            <a:r>
              <a:rPr lang="en-US" sz="2000" dirty="0"/>
              <a:t>    fieldnames = ['</a:t>
            </a:r>
            <a:r>
              <a:rPr lang="en-US" sz="2000" dirty="0" err="1"/>
              <a:t>player_name</a:t>
            </a:r>
            <a:r>
              <a:rPr lang="en-US" sz="2000" dirty="0"/>
              <a:t>', '</a:t>
            </a:r>
            <a:r>
              <a:rPr lang="en-US" sz="2000" dirty="0" err="1"/>
              <a:t>fide_rating</a:t>
            </a:r>
            <a:r>
              <a:rPr lang="en-US" sz="2000" dirty="0"/>
              <a:t>']</a:t>
            </a:r>
          </a:p>
          <a:p>
            <a:r>
              <a:rPr lang="en-US" sz="2000" dirty="0"/>
              <a:t>    writer = </a:t>
            </a:r>
            <a:r>
              <a:rPr lang="en-US" sz="2000" dirty="0" err="1"/>
              <a:t>csv.DictWriter</a:t>
            </a:r>
            <a:r>
              <a:rPr lang="en-US" sz="2000" dirty="0"/>
              <a:t>(file, fieldnames=fieldnames)</a:t>
            </a:r>
          </a:p>
          <a:p>
            <a:endParaRPr lang="en-US" sz="2000" dirty="0"/>
          </a:p>
          <a:p>
            <a:r>
              <a:rPr lang="en-US" sz="2000" dirty="0"/>
              <a:t>    </a:t>
            </a:r>
            <a:r>
              <a:rPr lang="en-US" sz="2000" dirty="0" err="1"/>
              <a:t>writer.writeheader</a:t>
            </a:r>
            <a:r>
              <a:rPr lang="en-US" sz="2000" dirty="0"/>
              <a:t>()</a:t>
            </a:r>
          </a:p>
          <a:p>
            <a:r>
              <a:rPr lang="en-US" sz="2000" dirty="0"/>
              <a:t>    </a:t>
            </a:r>
            <a:r>
              <a:rPr lang="en-US" sz="2000" dirty="0" err="1"/>
              <a:t>writer.writerow</a:t>
            </a:r>
            <a:r>
              <a:rPr lang="en-US" sz="2000" dirty="0" smtClean="0"/>
              <a:t>({‘id': ‘01', </a:t>
            </a:r>
            <a:r>
              <a:rPr lang="en-US" sz="2000" dirty="0"/>
              <a:t>'</a:t>
            </a:r>
            <a:r>
              <a:rPr lang="en-US" sz="2000" dirty="0" err="1"/>
              <a:t>fide_rating</a:t>
            </a:r>
            <a:r>
              <a:rPr lang="en-US" sz="2000" dirty="0"/>
              <a:t>': 2870})</a:t>
            </a:r>
          </a:p>
          <a:p>
            <a:r>
              <a:rPr lang="en-US" sz="2000" dirty="0"/>
              <a:t>    </a:t>
            </a:r>
            <a:r>
              <a:rPr lang="en-US" sz="2000" dirty="0" err="1"/>
              <a:t>writer.writerow</a:t>
            </a:r>
            <a:r>
              <a:rPr lang="en-US" sz="2000" dirty="0" smtClean="0"/>
              <a:t>({‘id': ‘02', </a:t>
            </a:r>
            <a:r>
              <a:rPr lang="en-US" sz="2000" dirty="0"/>
              <a:t>'</a:t>
            </a:r>
            <a:r>
              <a:rPr lang="en-US" sz="2000" dirty="0" err="1"/>
              <a:t>fide_rating</a:t>
            </a:r>
            <a:r>
              <a:rPr lang="en-US" sz="2000" dirty="0"/>
              <a:t>': 2822})</a:t>
            </a:r>
          </a:p>
          <a:p>
            <a:r>
              <a:rPr lang="en-US" sz="2000" dirty="0"/>
              <a:t>    </a:t>
            </a:r>
            <a:r>
              <a:rPr lang="en-US" sz="2000" dirty="0" err="1"/>
              <a:t>writer.writerow</a:t>
            </a:r>
            <a:r>
              <a:rPr lang="en-US" sz="2000" dirty="0" smtClean="0"/>
              <a:t>({‘id': ‘03’, </a:t>
            </a:r>
            <a:r>
              <a:rPr lang="en-US" sz="2000" dirty="0"/>
              <a:t>'</a:t>
            </a:r>
            <a:r>
              <a:rPr lang="en-US" sz="2000" dirty="0" err="1"/>
              <a:t>fide_rating</a:t>
            </a:r>
            <a:r>
              <a:rPr lang="en-US" sz="2000" dirty="0"/>
              <a:t>': 2801})</a:t>
            </a:r>
          </a:p>
        </p:txBody>
      </p:sp>
    </p:spTree>
    <p:extLst>
      <p:ext uri="{BB962C8B-B14F-4D97-AF65-F5344CB8AC3E}">
        <p14:creationId xmlns:p14="http://schemas.microsoft.com/office/powerpoint/2010/main" val="141394940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900752"/>
          </a:xfrm>
        </p:spPr>
        <p:txBody>
          <a:bodyPr/>
          <a:lstStyle/>
          <a:p>
            <a:r>
              <a:rPr lang="en-US" dirty="0" smtClean="0"/>
              <a:t>For reading the CSV file</a:t>
            </a:r>
            <a:endParaRPr lang="en-US" dirty="0"/>
          </a:p>
        </p:txBody>
      </p:sp>
      <p:sp>
        <p:nvSpPr>
          <p:cNvPr id="3" name="Content Placeholder 2"/>
          <p:cNvSpPr>
            <a:spLocks noGrp="1"/>
          </p:cNvSpPr>
          <p:nvPr>
            <p:ph idx="1"/>
          </p:nvPr>
        </p:nvSpPr>
        <p:spPr>
          <a:xfrm>
            <a:off x="229090" y="900752"/>
            <a:ext cx="11835531" cy="5691117"/>
          </a:xfrm>
        </p:spPr>
        <p:txBody>
          <a:bodyPr/>
          <a:lstStyle/>
          <a:p>
            <a:r>
              <a:rPr lang="en-US" dirty="0" smtClean="0"/>
              <a:t>For list</a:t>
            </a:r>
          </a:p>
          <a:p>
            <a:endParaRPr lang="en-US" dirty="0"/>
          </a:p>
          <a:p>
            <a:endParaRPr lang="en-US" dirty="0" smtClean="0"/>
          </a:p>
          <a:p>
            <a:endParaRPr lang="en-US" dirty="0"/>
          </a:p>
          <a:p>
            <a:endParaRPr lang="en-US" dirty="0" smtClean="0"/>
          </a:p>
          <a:p>
            <a:endParaRPr lang="en-US" dirty="0"/>
          </a:p>
          <a:p>
            <a:pPr marL="0" indent="0">
              <a:buNone/>
            </a:pPr>
            <a:endParaRPr lang="en-US" dirty="0"/>
          </a:p>
          <a:p>
            <a:r>
              <a:rPr lang="en-US" dirty="0" smtClean="0"/>
              <a:t>For dictionary</a:t>
            </a:r>
          </a:p>
          <a:p>
            <a:endParaRPr lang="en-US" dirty="0"/>
          </a:p>
        </p:txBody>
      </p:sp>
      <p:sp>
        <p:nvSpPr>
          <p:cNvPr id="4" name="Rectangle 3"/>
          <p:cNvSpPr/>
          <p:nvPr/>
        </p:nvSpPr>
        <p:spPr>
          <a:xfrm>
            <a:off x="1255594" y="1637731"/>
            <a:ext cx="6155140" cy="1719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with open('players.csv', 'r') as file:</a:t>
            </a:r>
          </a:p>
          <a:p>
            <a:r>
              <a:rPr lang="en-US"/>
              <a:t>    reader = csv.reader(file)</a:t>
            </a:r>
          </a:p>
          <a:p>
            <a:r>
              <a:rPr lang="en-US"/>
              <a:t>    for row in reader:</a:t>
            </a:r>
          </a:p>
          <a:p>
            <a:r>
              <a:rPr lang="en-US"/>
              <a:t>        print(row)</a:t>
            </a:r>
          </a:p>
        </p:txBody>
      </p:sp>
      <p:sp>
        <p:nvSpPr>
          <p:cNvPr id="5" name="Rectangle 4"/>
          <p:cNvSpPr/>
          <p:nvPr/>
        </p:nvSpPr>
        <p:spPr>
          <a:xfrm>
            <a:off x="1255594" y="4656160"/>
            <a:ext cx="6155140" cy="1719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with open('players.csv', 'r') as file:</a:t>
            </a:r>
          </a:p>
          <a:p>
            <a:r>
              <a:rPr lang="en-US"/>
              <a:t>    reader = csv.DictReader(file)</a:t>
            </a:r>
          </a:p>
          <a:p>
            <a:r>
              <a:rPr lang="en-US"/>
              <a:t>    for row in reader:</a:t>
            </a:r>
          </a:p>
          <a:p>
            <a:r>
              <a:rPr lang="en-US"/>
              <a:t>        print(row)</a:t>
            </a:r>
          </a:p>
        </p:txBody>
      </p:sp>
    </p:spTree>
    <p:extLst>
      <p:ext uri="{BB962C8B-B14F-4D97-AF65-F5344CB8AC3E}">
        <p14:creationId xmlns:p14="http://schemas.microsoft.com/office/powerpoint/2010/main" val="326822812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Class</a:t>
            </a:r>
            <a:endParaRPr lang="en-US" dirty="0"/>
          </a:p>
        </p:txBody>
      </p:sp>
      <p:sp>
        <p:nvSpPr>
          <p:cNvPr id="3" name="Content Placeholder 2"/>
          <p:cNvSpPr>
            <a:spLocks noGrp="1"/>
          </p:cNvSpPr>
          <p:nvPr>
            <p:ph idx="1"/>
          </p:nvPr>
        </p:nvSpPr>
        <p:spPr>
          <a:xfrm>
            <a:off x="229090" y="821017"/>
            <a:ext cx="11747010" cy="5852737"/>
          </a:xfrm>
        </p:spPr>
        <p:txBody>
          <a:bodyPr/>
          <a:lstStyle/>
          <a:p>
            <a:pPr>
              <a:lnSpc>
                <a:spcPct val="150000"/>
              </a:lnSpc>
            </a:pPr>
            <a:r>
              <a:rPr lang="en-US" dirty="0"/>
              <a:t>A class is a user-defined blueprint or prototype from which objects are created. Classes provide a means of bundling data and functionality together. Creating a new class creates a new type of object, allowing new instances of that type to be made. Each class instance can have attributes attached to it for maintaining its state. Class instances can also have methods (defined by its class) for modifying its state.</a:t>
            </a:r>
          </a:p>
        </p:txBody>
      </p:sp>
      <p:sp>
        <p:nvSpPr>
          <p:cNvPr id="4" name="Rectangle 3"/>
          <p:cNvSpPr/>
          <p:nvPr/>
        </p:nvSpPr>
        <p:spPr>
          <a:xfrm>
            <a:off x="7137400" y="3721100"/>
            <a:ext cx="3835400" cy="191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class </a:t>
            </a:r>
            <a:r>
              <a:rPr lang="en-US" dirty="0" err="1" smtClean="0"/>
              <a:t>Myclass</a:t>
            </a:r>
            <a:r>
              <a:rPr lang="en-US" dirty="0" smtClean="0"/>
              <a:t>:</a:t>
            </a:r>
          </a:p>
          <a:p>
            <a:r>
              <a:rPr lang="en-US" dirty="0" smtClean="0"/>
              <a:t>	#statements of the class</a:t>
            </a:r>
            <a:endParaRPr lang="en-US" dirty="0"/>
          </a:p>
        </p:txBody>
      </p:sp>
    </p:spTree>
    <p:extLst>
      <p:ext uri="{BB962C8B-B14F-4D97-AF65-F5344CB8AC3E}">
        <p14:creationId xmlns:p14="http://schemas.microsoft.com/office/powerpoint/2010/main" val="402250775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Object</a:t>
            </a:r>
            <a:endParaRPr lang="en-US" dirty="0"/>
          </a:p>
        </p:txBody>
      </p:sp>
      <p:sp>
        <p:nvSpPr>
          <p:cNvPr id="3" name="Content Placeholder 2"/>
          <p:cNvSpPr>
            <a:spLocks noGrp="1"/>
          </p:cNvSpPr>
          <p:nvPr>
            <p:ph idx="1"/>
          </p:nvPr>
        </p:nvSpPr>
        <p:spPr>
          <a:xfrm>
            <a:off x="352685" y="1369359"/>
            <a:ext cx="11670993" cy="5290748"/>
          </a:xfrm>
        </p:spPr>
        <p:txBody>
          <a:bodyPr/>
          <a:lstStyle/>
          <a:p>
            <a:pPr>
              <a:lnSpc>
                <a:spcPct val="150000"/>
              </a:lnSpc>
            </a:pPr>
            <a:r>
              <a:rPr lang="en-US" dirty="0"/>
              <a:t>An object is simply a collection of data (variables) and methods (functions) that act on those data. Similarly, a class is a blueprint for that object.</a:t>
            </a:r>
          </a:p>
        </p:txBody>
      </p:sp>
      <p:sp>
        <p:nvSpPr>
          <p:cNvPr id="4" name="Rectangle 3"/>
          <p:cNvSpPr/>
          <p:nvPr/>
        </p:nvSpPr>
        <p:spPr>
          <a:xfrm>
            <a:off x="7302500" y="3162300"/>
            <a:ext cx="3378200" cy="2095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class </a:t>
            </a:r>
            <a:r>
              <a:rPr lang="en-US" sz="2000" dirty="0" err="1" smtClean="0"/>
              <a:t>Myclass</a:t>
            </a:r>
            <a:r>
              <a:rPr lang="en-US" sz="2000" dirty="0" smtClean="0"/>
              <a:t>:</a:t>
            </a:r>
          </a:p>
          <a:p>
            <a:r>
              <a:rPr lang="en-US" sz="2000" dirty="0"/>
              <a:t>	</a:t>
            </a:r>
            <a:r>
              <a:rPr lang="en-US" sz="2000" dirty="0" err="1" smtClean="0"/>
              <a:t>def</a:t>
            </a:r>
            <a:r>
              <a:rPr lang="en-US" sz="2000" dirty="0" smtClean="0"/>
              <a:t> </a:t>
            </a:r>
            <a:r>
              <a:rPr lang="en-US" sz="2000" dirty="0" err="1" smtClean="0"/>
              <a:t>abc</a:t>
            </a:r>
            <a:r>
              <a:rPr lang="en-US" sz="2000" dirty="0" smtClean="0"/>
              <a:t>(self):</a:t>
            </a:r>
          </a:p>
          <a:p>
            <a:r>
              <a:rPr lang="en-US" sz="2000" dirty="0"/>
              <a:t>	</a:t>
            </a:r>
            <a:r>
              <a:rPr lang="en-US" sz="2000" dirty="0" smtClean="0"/>
              <a:t>	print(‘hello’)</a:t>
            </a:r>
          </a:p>
          <a:p>
            <a:endParaRPr lang="en-US" sz="2000" dirty="0"/>
          </a:p>
          <a:p>
            <a:r>
              <a:rPr lang="en-US" sz="2000" dirty="0" smtClean="0"/>
              <a:t>a = </a:t>
            </a:r>
            <a:r>
              <a:rPr lang="en-US" sz="2000" dirty="0" err="1" smtClean="0"/>
              <a:t>Myclass</a:t>
            </a:r>
            <a:r>
              <a:rPr lang="en-US" sz="2000" dirty="0" smtClean="0"/>
              <a:t>()</a:t>
            </a:r>
          </a:p>
          <a:p>
            <a:r>
              <a:rPr lang="en-US" sz="2000" dirty="0" err="1" smtClean="0"/>
              <a:t>a.abc</a:t>
            </a:r>
            <a:r>
              <a:rPr lang="en-US" sz="2000" dirty="0" smtClean="0"/>
              <a:t>()</a:t>
            </a:r>
            <a:endParaRPr lang="en-US" sz="2000" dirty="0"/>
          </a:p>
        </p:txBody>
      </p:sp>
    </p:spTree>
    <p:extLst>
      <p:ext uri="{BB962C8B-B14F-4D97-AF65-F5344CB8AC3E}">
        <p14:creationId xmlns:p14="http://schemas.microsoft.com/office/powerpoint/2010/main" val="237986552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Self Keyword</a:t>
            </a:r>
            <a:endParaRPr lang="en-US" dirty="0"/>
          </a:p>
        </p:txBody>
      </p:sp>
      <p:sp>
        <p:nvSpPr>
          <p:cNvPr id="3" name="Content Placeholder 2"/>
          <p:cNvSpPr>
            <a:spLocks noGrp="1"/>
          </p:cNvSpPr>
          <p:nvPr>
            <p:ph idx="1"/>
          </p:nvPr>
        </p:nvSpPr>
        <p:spPr>
          <a:xfrm>
            <a:off x="229090" y="700265"/>
            <a:ext cx="11772410" cy="5560835"/>
          </a:xfrm>
        </p:spPr>
        <p:txBody>
          <a:bodyPr/>
          <a:lstStyle/>
          <a:p>
            <a:pPr>
              <a:lnSpc>
                <a:spcPct val="150000"/>
              </a:lnSpc>
            </a:pPr>
            <a:r>
              <a:rPr lang="en-US" dirty="0"/>
              <a:t>The self is used to represent the instance of the class. With this keyword, you can access the attributes and methods of the class in python. It binds the attributes with the given arguments. ... In Python, we have methods that make the instance to be passed automatically, but not received automatically.</a:t>
            </a:r>
          </a:p>
        </p:txBody>
      </p:sp>
      <p:sp>
        <p:nvSpPr>
          <p:cNvPr id="4" name="Rectangle 3"/>
          <p:cNvSpPr/>
          <p:nvPr/>
        </p:nvSpPr>
        <p:spPr>
          <a:xfrm>
            <a:off x="7607300" y="3263900"/>
            <a:ext cx="3162300" cy="170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Class </a:t>
            </a:r>
            <a:r>
              <a:rPr lang="en-US" dirty="0" err="1" smtClean="0"/>
              <a:t>Myclass</a:t>
            </a:r>
            <a:r>
              <a:rPr lang="en-US" dirty="0" smtClean="0"/>
              <a:t>:</a:t>
            </a:r>
          </a:p>
          <a:p>
            <a:r>
              <a:rPr lang="en-US" dirty="0" smtClean="0"/>
              <a:t>	</a:t>
            </a:r>
            <a:r>
              <a:rPr lang="en-US" dirty="0" err="1" smtClean="0"/>
              <a:t>def</a:t>
            </a:r>
            <a:r>
              <a:rPr lang="en-US" dirty="0" smtClean="0"/>
              <a:t> </a:t>
            </a:r>
            <a:r>
              <a:rPr lang="en-US" dirty="0" err="1" smtClean="0"/>
              <a:t>func</a:t>
            </a:r>
            <a:r>
              <a:rPr lang="en-US" dirty="0" smtClean="0"/>
              <a:t>(self):</a:t>
            </a:r>
          </a:p>
          <a:p>
            <a:r>
              <a:rPr lang="en-US" dirty="0" smtClean="0"/>
              <a:t>		#statement</a:t>
            </a:r>
            <a:endParaRPr lang="en-US" dirty="0"/>
          </a:p>
        </p:txBody>
      </p:sp>
    </p:spTree>
    <p:extLst>
      <p:ext uri="{BB962C8B-B14F-4D97-AF65-F5344CB8AC3E}">
        <p14:creationId xmlns:p14="http://schemas.microsoft.com/office/powerpoint/2010/main" val="1175385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a:t>Constructors</a:t>
            </a:r>
          </a:p>
        </p:txBody>
      </p:sp>
      <p:sp>
        <p:nvSpPr>
          <p:cNvPr id="3" name="Content Placeholder 2"/>
          <p:cNvSpPr>
            <a:spLocks noGrp="1"/>
          </p:cNvSpPr>
          <p:nvPr>
            <p:ph idx="1"/>
          </p:nvPr>
        </p:nvSpPr>
        <p:spPr>
          <a:xfrm>
            <a:off x="773112" y="1152983"/>
            <a:ext cx="8946541" cy="4195481"/>
          </a:xfrm>
        </p:spPr>
        <p:txBody>
          <a:bodyPr/>
          <a:lstStyle/>
          <a:p>
            <a:pPr>
              <a:lnSpc>
                <a:spcPct val="150000"/>
              </a:lnSpc>
            </a:pPr>
            <a:r>
              <a:rPr lang="en-US" dirty="0"/>
              <a:t>Constructors are generally used for instantiating an </a:t>
            </a:r>
            <a:r>
              <a:rPr lang="en-US" dirty="0" err="1"/>
              <a:t>object.The</a:t>
            </a:r>
            <a:r>
              <a:rPr lang="en-US" dirty="0"/>
              <a:t> task of constructors is to initialize(assign values) to the data members of the class when an object of class is created</a:t>
            </a:r>
            <a:r>
              <a:rPr lang="en-US" dirty="0" smtClean="0"/>
              <a:t>. In </a:t>
            </a:r>
            <a:r>
              <a:rPr lang="en-US" dirty="0"/>
              <a:t>Python the __</a:t>
            </a:r>
            <a:r>
              <a:rPr lang="en-US" dirty="0" err="1"/>
              <a:t>init</a:t>
            </a:r>
            <a:r>
              <a:rPr lang="en-US" dirty="0"/>
              <a:t>__() method is called the constructor and is always called when an object is created. </a:t>
            </a:r>
          </a:p>
        </p:txBody>
      </p:sp>
      <p:sp>
        <p:nvSpPr>
          <p:cNvPr id="4" name="Rectangle 3"/>
          <p:cNvSpPr/>
          <p:nvPr/>
        </p:nvSpPr>
        <p:spPr>
          <a:xfrm>
            <a:off x="7467600" y="3801408"/>
            <a:ext cx="3873500" cy="128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def __init__(self):</a:t>
            </a:r>
          </a:p>
          <a:p>
            <a:r>
              <a:rPr lang="en-US"/>
              <a:t>    # body of the constructor</a:t>
            </a:r>
            <a:endParaRPr lang="en-US" dirty="0"/>
          </a:p>
        </p:txBody>
      </p:sp>
    </p:spTree>
    <p:extLst>
      <p:ext uri="{BB962C8B-B14F-4D97-AF65-F5344CB8AC3E}">
        <p14:creationId xmlns:p14="http://schemas.microsoft.com/office/powerpoint/2010/main" val="99368366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a:t>Inheritance</a:t>
            </a:r>
          </a:p>
        </p:txBody>
      </p:sp>
      <p:sp>
        <p:nvSpPr>
          <p:cNvPr id="3" name="Content Placeholder 2"/>
          <p:cNvSpPr>
            <a:spLocks noGrp="1"/>
          </p:cNvSpPr>
          <p:nvPr>
            <p:ph idx="1"/>
          </p:nvPr>
        </p:nvSpPr>
        <p:spPr>
          <a:xfrm>
            <a:off x="313900" y="1296538"/>
            <a:ext cx="7233312" cy="5336274"/>
          </a:xfrm>
        </p:spPr>
        <p:txBody>
          <a:bodyPr>
            <a:normAutofit/>
          </a:bodyPr>
          <a:lstStyle/>
          <a:p>
            <a:r>
              <a:rPr lang="en-US" dirty="0"/>
              <a:t>Inheritance is defined as the capability of one class to derive or inherit the properties from some other class and use it whenever needed. Inheritance provides the following properties: </a:t>
            </a:r>
          </a:p>
          <a:p>
            <a:r>
              <a:rPr lang="en-US" dirty="0"/>
              <a:t>It represents real-world relationships well. </a:t>
            </a:r>
          </a:p>
          <a:p>
            <a:r>
              <a:rPr lang="en-US" dirty="0"/>
              <a:t>It provides reusability of code. We don’t have to write the same code again and again. Also, it allows us to add more features to a class without modifying it. </a:t>
            </a:r>
          </a:p>
          <a:p>
            <a:r>
              <a:rPr lang="en-US" dirty="0"/>
              <a:t>It is transitive in nature, which means that if class B inherits from another class A, then all the subclasses of B would automatically inherit from class A. </a:t>
            </a:r>
          </a:p>
          <a:p>
            <a:endParaRPr lang="en-US" dirty="0"/>
          </a:p>
        </p:txBody>
      </p:sp>
      <p:sp>
        <p:nvSpPr>
          <p:cNvPr id="4" name="Rectangle 3"/>
          <p:cNvSpPr/>
          <p:nvPr/>
        </p:nvSpPr>
        <p:spPr>
          <a:xfrm>
            <a:off x="7547212" y="3316406"/>
            <a:ext cx="4503761" cy="3316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class Parent:</a:t>
            </a:r>
          </a:p>
          <a:p>
            <a:r>
              <a:rPr lang="en-US" sz="2400" dirty="0" smtClean="0"/>
              <a:t>	</a:t>
            </a:r>
            <a:r>
              <a:rPr lang="en-US" sz="2400" dirty="0" err="1" smtClean="0"/>
              <a:t>def</a:t>
            </a:r>
            <a:r>
              <a:rPr lang="en-US" sz="2400" dirty="0" smtClean="0"/>
              <a:t> f1(self</a:t>
            </a:r>
            <a:r>
              <a:rPr lang="en-US" sz="2400" dirty="0"/>
              <a:t>): </a:t>
            </a:r>
          </a:p>
          <a:p>
            <a:r>
              <a:rPr lang="en-US" sz="2400" dirty="0"/>
              <a:t>		</a:t>
            </a:r>
            <a:r>
              <a:rPr lang="en-US" sz="2400" dirty="0" smtClean="0"/>
              <a:t>	print(‘Parent Class’) </a:t>
            </a:r>
            <a:endParaRPr lang="en-US" sz="2400" dirty="0"/>
          </a:p>
          <a:p>
            <a:r>
              <a:rPr lang="en-US" sz="2400" dirty="0" smtClean="0"/>
              <a:t>class Child(Parent):</a:t>
            </a:r>
          </a:p>
          <a:p>
            <a:r>
              <a:rPr lang="en-US" sz="2400" dirty="0"/>
              <a:t>	</a:t>
            </a:r>
            <a:r>
              <a:rPr lang="en-US" sz="2400" dirty="0" err="1" smtClean="0"/>
              <a:t>def</a:t>
            </a:r>
            <a:r>
              <a:rPr lang="en-US" sz="2400" dirty="0" smtClean="0"/>
              <a:t> f2(self):</a:t>
            </a:r>
          </a:p>
          <a:p>
            <a:r>
              <a:rPr lang="en-US" sz="2400" dirty="0"/>
              <a:t>	</a:t>
            </a:r>
            <a:r>
              <a:rPr lang="en-US" sz="2400" dirty="0" smtClean="0"/>
              <a:t>	print(‘Child Class’)</a:t>
            </a:r>
          </a:p>
          <a:p>
            <a:r>
              <a:rPr lang="en-US" sz="2400" dirty="0" err="1" smtClean="0"/>
              <a:t>std</a:t>
            </a:r>
            <a:r>
              <a:rPr lang="en-US" sz="2400" dirty="0" smtClean="0"/>
              <a:t> </a:t>
            </a:r>
            <a:r>
              <a:rPr lang="en-US" sz="2400" dirty="0"/>
              <a:t>= Child</a:t>
            </a:r>
            <a:r>
              <a:rPr lang="en-US" sz="2400" dirty="0" smtClean="0"/>
              <a:t>()</a:t>
            </a:r>
            <a:endParaRPr lang="en-US" sz="2400" dirty="0"/>
          </a:p>
          <a:p>
            <a:r>
              <a:rPr lang="en-US" sz="2400" dirty="0" smtClean="0"/>
              <a:t>std.f1()</a:t>
            </a:r>
          </a:p>
          <a:p>
            <a:r>
              <a:rPr lang="en-US" sz="2400" dirty="0" smtClean="0"/>
              <a:t>std.f2()</a:t>
            </a:r>
            <a:endParaRPr lang="en-US" sz="2400" dirty="0"/>
          </a:p>
        </p:txBody>
      </p:sp>
    </p:spTree>
    <p:extLst>
      <p:ext uri="{BB962C8B-B14F-4D97-AF65-F5344CB8AC3E}">
        <p14:creationId xmlns:p14="http://schemas.microsoft.com/office/powerpoint/2010/main" val="404283649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Types of Inheritance in Python</a:t>
            </a:r>
          </a:p>
        </p:txBody>
      </p:sp>
      <p:sp>
        <p:nvSpPr>
          <p:cNvPr id="3" name="Content Placeholder 2"/>
          <p:cNvSpPr>
            <a:spLocks noGrp="1"/>
          </p:cNvSpPr>
          <p:nvPr>
            <p:ph idx="1"/>
          </p:nvPr>
        </p:nvSpPr>
        <p:spPr/>
        <p:txBody>
          <a:bodyPr/>
          <a:lstStyle/>
          <a:p>
            <a:r>
              <a:rPr lang="en-US" dirty="0"/>
              <a:t>Types of Inheritance depends upon the number of child and parent classes involved. There are four types of inheritance in Python</a:t>
            </a:r>
            <a:r>
              <a:rPr lang="en-US" dirty="0" smtClean="0"/>
              <a:t>:</a:t>
            </a:r>
          </a:p>
          <a:p>
            <a:r>
              <a:rPr lang="en-US" b="1" dirty="0"/>
              <a:t>Single </a:t>
            </a:r>
            <a:r>
              <a:rPr lang="en-US" b="1" dirty="0" smtClean="0"/>
              <a:t>Inheritance</a:t>
            </a:r>
          </a:p>
          <a:p>
            <a:r>
              <a:rPr lang="en-US" b="1" dirty="0"/>
              <a:t>Multiple </a:t>
            </a:r>
            <a:r>
              <a:rPr lang="en-US" b="1" dirty="0" smtClean="0"/>
              <a:t>Inheritance</a:t>
            </a:r>
          </a:p>
          <a:p>
            <a:r>
              <a:rPr lang="en-US" b="1" dirty="0"/>
              <a:t>Multilevel Inheritance</a:t>
            </a:r>
            <a:r>
              <a:rPr lang="en-US" dirty="0"/>
              <a:t> </a:t>
            </a:r>
            <a:endParaRPr lang="en-US" dirty="0" smtClean="0"/>
          </a:p>
          <a:p>
            <a:r>
              <a:rPr lang="en-US" b="1" dirty="0"/>
              <a:t>Hierarchical Inheritance</a:t>
            </a:r>
            <a:endParaRPr lang="en-US" dirty="0"/>
          </a:p>
        </p:txBody>
      </p:sp>
    </p:spTree>
    <p:extLst>
      <p:ext uri="{BB962C8B-B14F-4D97-AF65-F5344CB8AC3E}">
        <p14:creationId xmlns:p14="http://schemas.microsoft.com/office/powerpoint/2010/main" val="329514083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Single Inheritance</a:t>
            </a:r>
            <a:endParaRPr lang="en-US" dirty="0"/>
          </a:p>
        </p:txBody>
      </p:sp>
      <p:sp>
        <p:nvSpPr>
          <p:cNvPr id="3" name="Content Placeholder 2"/>
          <p:cNvSpPr>
            <a:spLocks noGrp="1"/>
          </p:cNvSpPr>
          <p:nvPr>
            <p:ph idx="1"/>
          </p:nvPr>
        </p:nvSpPr>
        <p:spPr>
          <a:xfrm>
            <a:off x="272955" y="1282890"/>
            <a:ext cx="11682483" cy="5377217"/>
          </a:xfrm>
        </p:spPr>
        <p:txBody>
          <a:bodyPr/>
          <a:lstStyle/>
          <a:p>
            <a:r>
              <a:rPr lang="en-US" dirty="0"/>
              <a:t>Single inheritance enables a derived class to inherit properties from a single parent class, thus enabling code reusability and the addition of new features to existing code.</a:t>
            </a:r>
          </a:p>
        </p:txBody>
      </p:sp>
      <p:pic>
        <p:nvPicPr>
          <p:cNvPr id="4" name="Picture 3"/>
          <p:cNvPicPr>
            <a:picLocks noChangeAspect="1"/>
          </p:cNvPicPr>
          <p:nvPr/>
        </p:nvPicPr>
        <p:blipFill rotWithShape="1">
          <a:blip r:embed="rId2"/>
          <a:srcRect l="30734" t="18236" r="33287" b="18703"/>
          <a:stretch/>
        </p:blipFill>
        <p:spPr>
          <a:xfrm>
            <a:off x="7165074" y="2047164"/>
            <a:ext cx="4681183" cy="4612943"/>
          </a:xfrm>
          <a:prstGeom prst="rect">
            <a:avLst/>
          </a:prstGeom>
        </p:spPr>
      </p:pic>
      <p:sp>
        <p:nvSpPr>
          <p:cNvPr id="5" name="Rectangle 4"/>
          <p:cNvSpPr/>
          <p:nvPr/>
        </p:nvSpPr>
        <p:spPr>
          <a:xfrm>
            <a:off x="750627" y="2183642"/>
            <a:ext cx="5363569" cy="429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class </a:t>
            </a:r>
            <a:r>
              <a:rPr lang="en-US" sz="2400" dirty="0"/>
              <a:t>Parent:</a:t>
            </a:r>
          </a:p>
          <a:p>
            <a:r>
              <a:rPr lang="en-US" sz="2400" dirty="0"/>
              <a:t>	</a:t>
            </a:r>
            <a:r>
              <a:rPr lang="en-US" sz="2400" dirty="0" err="1"/>
              <a:t>def</a:t>
            </a:r>
            <a:r>
              <a:rPr lang="en-US" sz="2400" dirty="0"/>
              <a:t> </a:t>
            </a:r>
            <a:r>
              <a:rPr lang="en-US" sz="2400" dirty="0" smtClean="0"/>
              <a:t>f1(self</a:t>
            </a:r>
            <a:r>
              <a:rPr lang="en-US" sz="2400" dirty="0"/>
              <a:t>):</a:t>
            </a:r>
          </a:p>
          <a:p>
            <a:r>
              <a:rPr lang="en-US" sz="2400" dirty="0"/>
              <a:t>		print("This function is in parent class.")</a:t>
            </a:r>
          </a:p>
          <a:p>
            <a:r>
              <a:rPr lang="en-US" sz="2400" dirty="0" smtClean="0"/>
              <a:t>class </a:t>
            </a:r>
            <a:r>
              <a:rPr lang="en-US" sz="2400" dirty="0"/>
              <a:t>Child(Parent):</a:t>
            </a:r>
          </a:p>
          <a:p>
            <a:r>
              <a:rPr lang="en-US" sz="2400" dirty="0"/>
              <a:t>	</a:t>
            </a:r>
            <a:r>
              <a:rPr lang="en-US" sz="2400" dirty="0" err="1"/>
              <a:t>def</a:t>
            </a:r>
            <a:r>
              <a:rPr lang="en-US" sz="2400" dirty="0"/>
              <a:t> </a:t>
            </a:r>
            <a:r>
              <a:rPr lang="en-US" sz="2400" dirty="0" smtClean="0"/>
              <a:t>f2(self</a:t>
            </a:r>
            <a:r>
              <a:rPr lang="en-US" sz="2400" dirty="0"/>
              <a:t>):</a:t>
            </a:r>
          </a:p>
          <a:p>
            <a:r>
              <a:rPr lang="en-US" sz="2400" dirty="0"/>
              <a:t>		print("This function is in child class.")</a:t>
            </a:r>
          </a:p>
          <a:p>
            <a:r>
              <a:rPr lang="en-US" sz="2400" dirty="0" smtClean="0"/>
              <a:t>object </a:t>
            </a:r>
            <a:r>
              <a:rPr lang="en-US" sz="2400" dirty="0"/>
              <a:t>= Child()</a:t>
            </a:r>
          </a:p>
          <a:p>
            <a:r>
              <a:rPr lang="en-US" sz="2400" dirty="0" smtClean="0"/>
              <a:t>object.f1</a:t>
            </a:r>
            <a:r>
              <a:rPr lang="en-US" sz="2400" dirty="0"/>
              <a:t>()</a:t>
            </a:r>
          </a:p>
          <a:p>
            <a:r>
              <a:rPr lang="en-US" sz="2400" dirty="0" smtClean="0"/>
              <a:t>object.f2</a:t>
            </a:r>
            <a:r>
              <a:rPr lang="en-US" sz="2400" dirty="0"/>
              <a:t>()</a:t>
            </a:r>
          </a:p>
        </p:txBody>
      </p:sp>
    </p:spTree>
    <p:extLst>
      <p:ext uri="{BB962C8B-B14F-4D97-AF65-F5344CB8AC3E}">
        <p14:creationId xmlns:p14="http://schemas.microsoft.com/office/powerpoint/2010/main" val="163586132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b="1" dirty="0"/>
              <a:t>Multiple Inheritance</a:t>
            </a:r>
            <a:endParaRPr lang="en-US" dirty="0"/>
          </a:p>
        </p:txBody>
      </p:sp>
      <p:sp>
        <p:nvSpPr>
          <p:cNvPr id="3" name="Content Placeholder 2"/>
          <p:cNvSpPr>
            <a:spLocks noGrp="1"/>
          </p:cNvSpPr>
          <p:nvPr>
            <p:ph idx="1"/>
          </p:nvPr>
        </p:nvSpPr>
        <p:spPr>
          <a:xfrm>
            <a:off x="153596" y="700264"/>
            <a:ext cx="11778017" cy="5932547"/>
          </a:xfrm>
        </p:spPr>
        <p:txBody>
          <a:bodyPr/>
          <a:lstStyle/>
          <a:p>
            <a:r>
              <a:rPr lang="en-US" dirty="0"/>
              <a:t>When a class can be derived from more than one base class this type of inheritance is called multiple inheritance. In multiple inheritance, all the features of the base classes are inherited into the derived class.</a:t>
            </a:r>
          </a:p>
        </p:txBody>
      </p:sp>
      <p:pic>
        <p:nvPicPr>
          <p:cNvPr id="4" name="Picture 3"/>
          <p:cNvPicPr>
            <a:picLocks noChangeAspect="1"/>
          </p:cNvPicPr>
          <p:nvPr/>
        </p:nvPicPr>
        <p:blipFill rotWithShape="1">
          <a:blip r:embed="rId2"/>
          <a:srcRect l="36609" t="29245" r="38741" b="25420"/>
          <a:stretch/>
        </p:blipFill>
        <p:spPr>
          <a:xfrm>
            <a:off x="8170055" y="2565779"/>
            <a:ext cx="3761558" cy="3889612"/>
          </a:xfrm>
          <a:prstGeom prst="rect">
            <a:avLst/>
          </a:prstGeom>
        </p:spPr>
      </p:pic>
    </p:spTree>
    <p:extLst>
      <p:ext uri="{BB962C8B-B14F-4D97-AF65-F5344CB8AC3E}">
        <p14:creationId xmlns:p14="http://schemas.microsoft.com/office/powerpoint/2010/main" val="42462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56" y="0"/>
            <a:ext cx="9404723" cy="1400530"/>
          </a:xfrm>
        </p:spPr>
        <p:txBody>
          <a:bodyPr/>
          <a:lstStyle/>
          <a:p>
            <a:r>
              <a:rPr lang="en-US" dirty="0" smtClean="0"/>
              <a:t>Dynamically Typed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74537214"/>
              </p:ext>
            </p:extLst>
          </p:nvPr>
        </p:nvGraphicFramePr>
        <p:xfrm>
          <a:off x="274319" y="940526"/>
          <a:ext cx="11652070" cy="5617028"/>
        </p:xfrm>
        <a:graphic>
          <a:graphicData uri="http://schemas.openxmlformats.org/drawingml/2006/table">
            <a:tbl>
              <a:tblPr firstRow="1" bandRow="1">
                <a:tableStyleId>{5C22544A-7EE6-4342-B048-85BDC9FD1C3A}</a:tableStyleId>
              </a:tblPr>
              <a:tblGrid>
                <a:gridCol w="5826035">
                  <a:extLst>
                    <a:ext uri="{9D8B030D-6E8A-4147-A177-3AD203B41FA5}">
                      <a16:colId xmlns:a16="http://schemas.microsoft.com/office/drawing/2014/main" val="3333347097"/>
                    </a:ext>
                  </a:extLst>
                </a:gridCol>
                <a:gridCol w="5826035">
                  <a:extLst>
                    <a:ext uri="{9D8B030D-6E8A-4147-A177-3AD203B41FA5}">
                      <a16:colId xmlns:a16="http://schemas.microsoft.com/office/drawing/2014/main" val="3252178395"/>
                    </a:ext>
                  </a:extLst>
                </a:gridCol>
              </a:tblGrid>
              <a:tr h="767997">
                <a:tc>
                  <a:txBody>
                    <a:bodyPr/>
                    <a:lstStyle/>
                    <a:p>
                      <a:pPr algn="ctr"/>
                      <a:endParaRPr lang="en-US" dirty="0" smtClean="0"/>
                    </a:p>
                    <a:p>
                      <a:pPr algn="ctr"/>
                      <a:r>
                        <a:rPr lang="en-US" dirty="0" smtClean="0"/>
                        <a:t>JAVA</a:t>
                      </a:r>
                      <a:endParaRPr lang="en-US" dirty="0"/>
                    </a:p>
                  </a:txBody>
                  <a:tcPr/>
                </a:tc>
                <a:tc>
                  <a:txBody>
                    <a:bodyPr/>
                    <a:lstStyle/>
                    <a:p>
                      <a:pPr algn="ctr"/>
                      <a:endParaRPr lang="en-US" dirty="0" smtClean="0"/>
                    </a:p>
                    <a:p>
                      <a:pPr algn="ctr"/>
                      <a:r>
                        <a:rPr lang="en-US" dirty="0" smtClean="0"/>
                        <a:t>PYTHON</a:t>
                      </a:r>
                      <a:endParaRPr lang="en-US" dirty="0"/>
                    </a:p>
                  </a:txBody>
                  <a:tcPr/>
                </a:tc>
                <a:extLst>
                  <a:ext uri="{0D108BD9-81ED-4DB2-BD59-A6C34878D82A}">
                    <a16:rowId xmlns:a16="http://schemas.microsoft.com/office/drawing/2014/main" val="3884519979"/>
                  </a:ext>
                </a:extLst>
              </a:tr>
              <a:tr h="4849031">
                <a:tc>
                  <a:txBody>
                    <a:bodyPr/>
                    <a:lstStyle/>
                    <a:p>
                      <a:r>
                        <a:rPr lang="en-US" b="1" dirty="0" smtClean="0"/>
                        <a:t>a = 10;    </a:t>
                      </a:r>
                      <a:r>
                        <a:rPr lang="en-US" dirty="0" smtClean="0"/>
                        <a:t>(cannot find symbol[error])</a:t>
                      </a:r>
                    </a:p>
                    <a:p>
                      <a:endParaRPr lang="en-US" dirty="0" smtClean="0"/>
                    </a:p>
                    <a:p>
                      <a:r>
                        <a:rPr lang="en-US" dirty="0" smtClean="0"/>
                        <a:t>(we have to declare the data type)</a:t>
                      </a:r>
                    </a:p>
                    <a:p>
                      <a:endParaRPr lang="en-US" dirty="0" smtClean="0"/>
                    </a:p>
                    <a:p>
                      <a:endParaRPr lang="en-US" dirty="0" smtClean="0"/>
                    </a:p>
                    <a:p>
                      <a:r>
                        <a:rPr lang="en-US" dirty="0" smtClean="0"/>
                        <a:t>Again trying to assign in same</a:t>
                      </a:r>
                      <a:r>
                        <a:rPr lang="en-US" baseline="0" dirty="0" smtClean="0"/>
                        <a:t> variable</a:t>
                      </a:r>
                      <a:endParaRPr lang="en-US" dirty="0" smtClean="0"/>
                    </a:p>
                    <a:p>
                      <a:endParaRPr lang="en-US" dirty="0" smtClean="0"/>
                    </a:p>
                    <a:p>
                      <a:r>
                        <a:rPr lang="en-US" b="1" dirty="0" smtClean="0"/>
                        <a:t>a</a:t>
                      </a:r>
                      <a:r>
                        <a:rPr lang="en-US" b="1" baseline="0" dirty="0" smtClean="0"/>
                        <a:t> = “java”;</a:t>
                      </a:r>
                    </a:p>
                    <a:p>
                      <a:endParaRPr lang="en-US" b="1" baseline="0" dirty="0" smtClean="0"/>
                    </a:p>
                    <a:p>
                      <a:r>
                        <a:rPr lang="en-US" b="1" baseline="0" dirty="0" smtClean="0"/>
                        <a:t>(string cant be converted to……)</a:t>
                      </a:r>
                    </a:p>
                    <a:p>
                      <a:endParaRPr lang="en-US" b="1" baseline="0" dirty="0" smtClean="0"/>
                    </a:p>
                    <a:p>
                      <a:endParaRPr lang="en-US" dirty="0" smtClean="0"/>
                    </a:p>
                    <a:p>
                      <a:r>
                        <a:rPr lang="en-US" dirty="0" smtClean="0"/>
                        <a:t>Its called statically typed language….</a:t>
                      </a:r>
                    </a:p>
                    <a:p>
                      <a:endParaRPr lang="en-US" b="1" dirty="0"/>
                    </a:p>
                  </a:txBody>
                  <a:tcPr/>
                </a:tc>
                <a:tc>
                  <a:txBody>
                    <a:bodyPr/>
                    <a:lstStyle/>
                    <a:p>
                      <a:r>
                        <a:rPr lang="en-US" dirty="0" smtClean="0"/>
                        <a:t> </a:t>
                      </a:r>
                      <a:r>
                        <a:rPr lang="en-US" b="1" dirty="0" smtClean="0"/>
                        <a:t>a =</a:t>
                      </a:r>
                      <a:r>
                        <a:rPr lang="en-US" b="1" baseline="0" dirty="0" smtClean="0"/>
                        <a:t> 10        </a:t>
                      </a:r>
                      <a:r>
                        <a:rPr lang="en-US" baseline="0" dirty="0" smtClean="0"/>
                        <a:t>(its perfectly accepted)</a:t>
                      </a:r>
                    </a:p>
                    <a:p>
                      <a:endParaRPr lang="en-US" baseline="0" dirty="0" smtClean="0"/>
                    </a:p>
                    <a:p>
                      <a:r>
                        <a:rPr lang="en-US" baseline="0" dirty="0" smtClean="0"/>
                        <a:t>(its automatically consider data type)</a:t>
                      </a:r>
                    </a:p>
                    <a:p>
                      <a:endParaRPr lang="en-US" baseline="0" dirty="0" smtClean="0"/>
                    </a:p>
                    <a:p>
                      <a:endParaRPr lang="en-US" dirty="0" smtClean="0"/>
                    </a:p>
                    <a:p>
                      <a:r>
                        <a:rPr lang="en-US" dirty="0" smtClean="0"/>
                        <a:t>Again</a:t>
                      </a:r>
                      <a:r>
                        <a:rPr lang="en-US" baseline="0" dirty="0" smtClean="0"/>
                        <a:t> trying to assign in same variable</a:t>
                      </a:r>
                    </a:p>
                    <a:p>
                      <a:endParaRPr lang="en-US" baseline="0" dirty="0" smtClean="0"/>
                    </a:p>
                    <a:p>
                      <a:r>
                        <a:rPr lang="en-US" b="1" baseline="0" dirty="0" smtClean="0"/>
                        <a:t>a = “python”</a:t>
                      </a:r>
                    </a:p>
                    <a:p>
                      <a:endParaRPr lang="en-US" b="1" baseline="0" dirty="0" smtClean="0"/>
                    </a:p>
                    <a:p>
                      <a:r>
                        <a:rPr lang="en-US" b="1" baseline="0" dirty="0" smtClean="0"/>
                        <a:t>(successfully assign………..)</a:t>
                      </a:r>
                    </a:p>
                    <a:p>
                      <a:endParaRPr lang="en-US" baseline="0" dirty="0" smtClean="0"/>
                    </a:p>
                    <a:p>
                      <a:endParaRPr lang="en-US" baseline="0" dirty="0" smtClean="0"/>
                    </a:p>
                    <a:p>
                      <a:r>
                        <a:rPr lang="en-US" baseline="0" dirty="0" smtClean="0"/>
                        <a:t>Its called dynamically typed language……</a:t>
                      </a:r>
                    </a:p>
                    <a:p>
                      <a:endParaRPr lang="en-US" b="1" dirty="0" smtClean="0"/>
                    </a:p>
                  </a:txBody>
                  <a:tcPr/>
                </a:tc>
                <a:extLst>
                  <a:ext uri="{0D108BD9-81ED-4DB2-BD59-A6C34878D82A}">
                    <a16:rowId xmlns:a16="http://schemas.microsoft.com/office/drawing/2014/main" val="3782257249"/>
                  </a:ext>
                </a:extLst>
              </a:tr>
            </a:tbl>
          </a:graphicData>
        </a:graphic>
      </p:graphicFrame>
    </p:spTree>
    <p:extLst>
      <p:ext uri="{BB962C8B-B14F-4D97-AF65-F5344CB8AC3E}">
        <p14:creationId xmlns:p14="http://schemas.microsoft.com/office/powerpoint/2010/main" val="88296742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a:t>Multi Threading </a:t>
            </a:r>
          </a:p>
        </p:txBody>
      </p:sp>
      <p:sp>
        <p:nvSpPr>
          <p:cNvPr id="3" name="Content Placeholder 2"/>
          <p:cNvSpPr>
            <a:spLocks noGrp="1"/>
          </p:cNvSpPr>
          <p:nvPr>
            <p:ph idx="1"/>
          </p:nvPr>
        </p:nvSpPr>
        <p:spPr>
          <a:xfrm>
            <a:off x="286604" y="1037230"/>
            <a:ext cx="11491414" cy="5622877"/>
          </a:xfrm>
        </p:spPr>
        <p:txBody>
          <a:bodyPr>
            <a:normAutofit/>
          </a:bodyPr>
          <a:lstStyle/>
          <a:p>
            <a:r>
              <a:rPr lang="en-US" dirty="0" smtClean="0"/>
              <a:t>Executing </a:t>
            </a:r>
            <a:r>
              <a:rPr lang="en-US" dirty="0"/>
              <a:t>several tasks simultaneously is the concept of multitasking.</a:t>
            </a:r>
          </a:p>
          <a:p>
            <a:r>
              <a:rPr lang="en-US" dirty="0"/>
              <a:t>There are 2 types of Multi Tasking</a:t>
            </a:r>
          </a:p>
          <a:p>
            <a:r>
              <a:rPr lang="en-US" dirty="0"/>
              <a:t> 1. Process based Multi </a:t>
            </a:r>
            <a:r>
              <a:rPr lang="en-US" dirty="0" smtClean="0"/>
              <a:t>Tasking:</a:t>
            </a:r>
            <a:endParaRPr lang="en-US" dirty="0"/>
          </a:p>
          <a:p>
            <a:pPr lvl="1"/>
            <a:r>
              <a:rPr lang="en-US" sz="2000" dirty="0" smtClean="0"/>
              <a:t>Executing </a:t>
            </a:r>
            <a:r>
              <a:rPr lang="en-US" sz="2000" dirty="0"/>
              <a:t>several tasks </a:t>
            </a:r>
            <a:r>
              <a:rPr lang="en-US" sz="2000" dirty="0" err="1"/>
              <a:t>simmultaneously</a:t>
            </a:r>
            <a:r>
              <a:rPr lang="en-US" sz="2000" dirty="0"/>
              <a:t> where each task is a </a:t>
            </a:r>
            <a:r>
              <a:rPr lang="en-US" sz="2000" dirty="0" err="1"/>
              <a:t>seperate</a:t>
            </a:r>
            <a:r>
              <a:rPr lang="en-US" sz="2000" dirty="0"/>
              <a:t> independent process </a:t>
            </a:r>
            <a:r>
              <a:rPr lang="en-US" sz="2000" dirty="0" smtClean="0"/>
              <a:t>is called </a:t>
            </a:r>
            <a:r>
              <a:rPr lang="en-US" sz="2000" dirty="0"/>
              <a:t>process based multi tasking.</a:t>
            </a:r>
          </a:p>
          <a:p>
            <a:pPr lvl="1"/>
            <a:r>
              <a:rPr lang="en-US" sz="2000" dirty="0" err="1"/>
              <a:t>Eg</a:t>
            </a:r>
            <a:r>
              <a:rPr lang="en-US" sz="2000" dirty="0"/>
              <a:t>: while typing python program in the editor we can listen mp3 audio songs from the </a:t>
            </a:r>
            <a:r>
              <a:rPr lang="en-US" sz="2000" dirty="0" smtClean="0"/>
              <a:t>same system</a:t>
            </a:r>
            <a:r>
              <a:rPr lang="en-US" sz="2000" dirty="0"/>
              <a:t>. At the same time we can download a file from the internet. All these </a:t>
            </a:r>
            <a:r>
              <a:rPr lang="en-US" sz="2000" dirty="0" err="1"/>
              <a:t>taks</a:t>
            </a:r>
            <a:r>
              <a:rPr lang="en-US" sz="2000" dirty="0"/>
              <a:t> are </a:t>
            </a:r>
            <a:r>
              <a:rPr lang="en-US" sz="2000" dirty="0" smtClean="0"/>
              <a:t>executing simultaneously </a:t>
            </a:r>
            <a:r>
              <a:rPr lang="en-US" sz="2000" dirty="0"/>
              <a:t>and independent of each other. Hence it is process based multi tasking.</a:t>
            </a:r>
          </a:p>
          <a:p>
            <a:r>
              <a:rPr lang="en-US" dirty="0"/>
              <a:t>This type of multi tasking is best suitable at operating system level. </a:t>
            </a:r>
          </a:p>
        </p:txBody>
      </p:sp>
    </p:spTree>
    <p:extLst>
      <p:ext uri="{BB962C8B-B14F-4D97-AF65-F5344CB8AC3E}">
        <p14:creationId xmlns:p14="http://schemas.microsoft.com/office/powerpoint/2010/main" val="45992430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012" y="1023582"/>
            <a:ext cx="11791666" cy="5622878"/>
          </a:xfrm>
        </p:spPr>
        <p:txBody>
          <a:bodyPr>
            <a:noAutofit/>
          </a:bodyPr>
          <a:lstStyle/>
          <a:p>
            <a:r>
              <a:rPr lang="en-US" dirty="0" smtClean="0"/>
              <a:t>2. Thread </a:t>
            </a:r>
            <a:r>
              <a:rPr lang="en-US" dirty="0"/>
              <a:t>based </a:t>
            </a:r>
            <a:r>
              <a:rPr lang="en-US" dirty="0" err="1"/>
              <a:t>MultiTasking</a:t>
            </a:r>
            <a:r>
              <a:rPr lang="en-US" dirty="0"/>
              <a:t>:</a:t>
            </a:r>
          </a:p>
          <a:p>
            <a:r>
              <a:rPr lang="en-US" dirty="0"/>
              <a:t>Executing several tasks simultaneously where each task is a </a:t>
            </a:r>
            <a:r>
              <a:rPr lang="en-US" dirty="0" err="1"/>
              <a:t>seperate</a:t>
            </a:r>
            <a:r>
              <a:rPr lang="en-US" dirty="0"/>
              <a:t> independent part of </a:t>
            </a:r>
            <a:r>
              <a:rPr lang="en-US" dirty="0" smtClean="0"/>
              <a:t>the same </a:t>
            </a:r>
            <a:r>
              <a:rPr lang="en-US" dirty="0"/>
              <a:t>program, is called Thread based multi tasking, and each independent part is called a Thread.</a:t>
            </a:r>
          </a:p>
          <a:p>
            <a:r>
              <a:rPr lang="en-US" dirty="0"/>
              <a:t>This type of multi tasking is best suitable at programmatic level.</a:t>
            </a:r>
          </a:p>
          <a:p>
            <a:r>
              <a:rPr lang="en-US" dirty="0"/>
              <a:t>Note: Whether it is process based or thread based, the main advantage of multi tasking is </a:t>
            </a:r>
            <a:r>
              <a:rPr lang="en-US" dirty="0" smtClean="0"/>
              <a:t>to improve </a:t>
            </a:r>
            <a:r>
              <a:rPr lang="en-US" dirty="0"/>
              <a:t>performance of the system by reducing response time.</a:t>
            </a:r>
          </a:p>
          <a:p>
            <a:pPr lvl="1"/>
            <a:r>
              <a:rPr lang="en-US" dirty="0"/>
              <a:t>The main important application areas of multi threading are:</a:t>
            </a:r>
          </a:p>
          <a:p>
            <a:pPr lvl="1"/>
            <a:r>
              <a:rPr lang="en-US" dirty="0"/>
              <a:t>1. To implement Multimedia graphics</a:t>
            </a:r>
          </a:p>
          <a:p>
            <a:pPr lvl="1"/>
            <a:r>
              <a:rPr lang="en-US" dirty="0"/>
              <a:t>2. To develop animations</a:t>
            </a:r>
          </a:p>
          <a:p>
            <a:pPr lvl="1"/>
            <a:r>
              <a:rPr lang="en-US" dirty="0"/>
              <a:t>3. To develop video games</a:t>
            </a:r>
          </a:p>
          <a:p>
            <a:pPr lvl="1"/>
            <a:r>
              <a:rPr lang="en-US" dirty="0"/>
              <a:t>4. To develop web and application servers</a:t>
            </a:r>
          </a:p>
          <a:p>
            <a:pPr lvl="1"/>
            <a:r>
              <a:rPr lang="en-US" dirty="0"/>
              <a:t>etc...</a:t>
            </a:r>
          </a:p>
          <a:p>
            <a:endParaRPr lang="en-US" dirty="0"/>
          </a:p>
        </p:txBody>
      </p:sp>
    </p:spTree>
    <p:extLst>
      <p:ext uri="{BB962C8B-B14F-4D97-AF65-F5344CB8AC3E}">
        <p14:creationId xmlns:p14="http://schemas.microsoft.com/office/powerpoint/2010/main" val="193278851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962" y="218967"/>
            <a:ext cx="11466276" cy="6572466"/>
          </a:xfrm>
        </p:spPr>
        <p:txBody>
          <a:bodyPr>
            <a:normAutofit/>
          </a:bodyPr>
          <a:lstStyle/>
          <a:p>
            <a:r>
              <a:rPr lang="en-US" dirty="0"/>
              <a:t>Note: Where ever a group of independent jobs are available, then it is highly recommended </a:t>
            </a:r>
            <a:r>
              <a:rPr lang="en-US" dirty="0" smtClean="0"/>
              <a:t>to execute </a:t>
            </a:r>
            <a:r>
              <a:rPr lang="en-US" dirty="0"/>
              <a:t>simultaneously instead of executing one by </a:t>
            </a:r>
            <a:r>
              <a:rPr lang="en-US" dirty="0" err="1"/>
              <a:t>one.For</a:t>
            </a:r>
            <a:r>
              <a:rPr lang="en-US" dirty="0"/>
              <a:t> such type of cases we should go </a:t>
            </a:r>
            <a:r>
              <a:rPr lang="en-US" dirty="0" smtClean="0"/>
              <a:t>for Multi </a:t>
            </a:r>
            <a:r>
              <a:rPr lang="en-US" dirty="0"/>
              <a:t>Threading.</a:t>
            </a:r>
          </a:p>
          <a:p>
            <a:r>
              <a:rPr lang="en-US" dirty="0"/>
              <a:t>Python provides one inbuilt module "threading" to provide support for developing threads. </a:t>
            </a:r>
            <a:r>
              <a:rPr lang="en-US" dirty="0" smtClean="0"/>
              <a:t>Hence developing </a:t>
            </a:r>
            <a:r>
              <a:rPr lang="en-US" dirty="0"/>
              <a:t>multi threaded Programs is very easy in python</a:t>
            </a:r>
            <a:r>
              <a:rPr lang="en-US" dirty="0" smtClean="0"/>
              <a:t>.</a:t>
            </a:r>
          </a:p>
          <a:p>
            <a:r>
              <a:rPr lang="en-US" dirty="0"/>
              <a:t>Every Python Program by default contains one thread which is nothing but </a:t>
            </a:r>
            <a:r>
              <a:rPr lang="en-US" dirty="0" err="1"/>
              <a:t>MainThread</a:t>
            </a:r>
            <a:r>
              <a:rPr lang="en-US" dirty="0" smtClean="0"/>
              <a:t>.</a:t>
            </a:r>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Note</a:t>
            </a:r>
            <a:r>
              <a:rPr lang="en-US" dirty="0"/>
              <a:t>: threading module contains function </a:t>
            </a:r>
            <a:r>
              <a:rPr lang="en-US" dirty="0" err="1"/>
              <a:t>current_thread</a:t>
            </a:r>
            <a:r>
              <a:rPr lang="en-US" dirty="0"/>
              <a:t>() which returns the current </a:t>
            </a:r>
            <a:r>
              <a:rPr lang="en-US" dirty="0" smtClean="0"/>
              <a:t>executing Thread </a:t>
            </a:r>
            <a:r>
              <a:rPr lang="en-US" dirty="0"/>
              <a:t>object. On this object if we call </a:t>
            </a:r>
            <a:r>
              <a:rPr lang="en-US" dirty="0" err="1"/>
              <a:t>getName</a:t>
            </a:r>
            <a:r>
              <a:rPr lang="en-US" dirty="0"/>
              <a:t>() method then we will get current </a:t>
            </a:r>
            <a:r>
              <a:rPr lang="en-US" dirty="0" smtClean="0"/>
              <a:t>executing thread </a:t>
            </a:r>
            <a:r>
              <a:rPr lang="en-US" dirty="0"/>
              <a:t>name.</a:t>
            </a:r>
          </a:p>
        </p:txBody>
      </p:sp>
      <p:sp>
        <p:nvSpPr>
          <p:cNvPr id="4" name="Rectangle 3"/>
          <p:cNvSpPr/>
          <p:nvPr/>
        </p:nvSpPr>
        <p:spPr>
          <a:xfrm>
            <a:off x="1078174" y="2814315"/>
            <a:ext cx="9703557" cy="1716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err="1"/>
              <a:t>Q.Program</a:t>
            </a:r>
            <a:r>
              <a:rPr lang="en-US" sz="2400" b="1" dirty="0"/>
              <a:t> to print name of current executing thread</a:t>
            </a:r>
            <a:r>
              <a:rPr lang="en-US" sz="2400" b="1" dirty="0" smtClean="0"/>
              <a:t>:</a:t>
            </a:r>
          </a:p>
          <a:p>
            <a:endParaRPr lang="en-US" sz="2400" b="1" dirty="0"/>
          </a:p>
          <a:p>
            <a:r>
              <a:rPr lang="en-US" sz="2000" dirty="0" smtClean="0"/>
              <a:t>import </a:t>
            </a:r>
            <a:r>
              <a:rPr lang="en-US" sz="2000" dirty="0"/>
              <a:t>threading</a:t>
            </a:r>
          </a:p>
          <a:p>
            <a:r>
              <a:rPr lang="en-US" sz="2000" dirty="0" smtClean="0"/>
              <a:t>print</a:t>
            </a:r>
            <a:r>
              <a:rPr lang="en-US" sz="2000" dirty="0"/>
              <a:t>("Current </a:t>
            </a:r>
            <a:r>
              <a:rPr lang="en-US" sz="2000" dirty="0" smtClean="0"/>
              <a:t>Executing Thread</a:t>
            </a:r>
            <a:r>
              <a:rPr lang="en-US" sz="2000" dirty="0"/>
              <a:t>:",</a:t>
            </a:r>
            <a:r>
              <a:rPr lang="en-US" sz="2000" dirty="0" err="1"/>
              <a:t>threading.current_thread</a:t>
            </a:r>
            <a:r>
              <a:rPr lang="en-US" sz="2000" dirty="0"/>
              <a:t>().</a:t>
            </a:r>
            <a:r>
              <a:rPr lang="en-US" sz="2000" dirty="0" err="1"/>
              <a:t>getName</a:t>
            </a:r>
            <a:r>
              <a:rPr lang="en-US" sz="2000" dirty="0"/>
              <a:t>()) </a:t>
            </a:r>
          </a:p>
        </p:txBody>
      </p:sp>
    </p:spTree>
    <p:extLst>
      <p:ext uri="{BB962C8B-B14F-4D97-AF65-F5344CB8AC3E}">
        <p14:creationId xmlns:p14="http://schemas.microsoft.com/office/powerpoint/2010/main" val="230971597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452718"/>
            <a:ext cx="11409529" cy="1400530"/>
          </a:xfrm>
        </p:spPr>
        <p:txBody>
          <a:bodyPr/>
          <a:lstStyle/>
          <a:p>
            <a:r>
              <a:rPr lang="en-US" dirty="0"/>
              <a:t>The ways of Creating Thread in Python: </a:t>
            </a:r>
          </a:p>
        </p:txBody>
      </p:sp>
      <p:sp>
        <p:nvSpPr>
          <p:cNvPr id="3" name="Content Placeholder 2"/>
          <p:cNvSpPr>
            <a:spLocks noGrp="1"/>
          </p:cNvSpPr>
          <p:nvPr>
            <p:ph idx="1"/>
          </p:nvPr>
        </p:nvSpPr>
        <p:spPr>
          <a:xfrm>
            <a:off x="875201" y="2298578"/>
            <a:ext cx="8946541" cy="4195481"/>
          </a:xfrm>
        </p:spPr>
        <p:txBody>
          <a:bodyPr>
            <a:normAutofit/>
          </a:bodyPr>
          <a:lstStyle/>
          <a:p>
            <a:r>
              <a:rPr lang="en-US" sz="2400" dirty="0"/>
              <a:t>We can create a thread in Python by using 3 </a:t>
            </a:r>
            <a:r>
              <a:rPr lang="en-US" sz="2400" dirty="0" smtClean="0"/>
              <a:t>ways</a:t>
            </a:r>
          </a:p>
          <a:p>
            <a:r>
              <a:rPr lang="en-US" sz="2400" dirty="0" smtClean="0"/>
              <a:t> </a:t>
            </a:r>
            <a:r>
              <a:rPr lang="en-US" sz="2400" dirty="0"/>
              <a:t>1. Creating a Thread without using any </a:t>
            </a:r>
            <a:r>
              <a:rPr lang="en-US" sz="2400" dirty="0" smtClean="0"/>
              <a:t>class</a:t>
            </a:r>
          </a:p>
          <a:p>
            <a:r>
              <a:rPr lang="en-US" sz="2400" dirty="0" smtClean="0"/>
              <a:t> </a:t>
            </a:r>
            <a:r>
              <a:rPr lang="en-US" sz="2400" dirty="0"/>
              <a:t>2. Creating a Thread by extending Thread class </a:t>
            </a:r>
            <a:endParaRPr lang="en-US" sz="2400" dirty="0" smtClean="0"/>
          </a:p>
          <a:p>
            <a:r>
              <a:rPr lang="en-US" sz="2400" dirty="0" smtClean="0"/>
              <a:t>3</a:t>
            </a:r>
            <a:r>
              <a:rPr lang="en-US" sz="2400" dirty="0"/>
              <a:t>. Creating a Thread without extending Thread class</a:t>
            </a:r>
          </a:p>
        </p:txBody>
      </p:sp>
    </p:spTree>
    <p:extLst>
      <p:ext uri="{BB962C8B-B14F-4D97-AF65-F5344CB8AC3E}">
        <p14:creationId xmlns:p14="http://schemas.microsoft.com/office/powerpoint/2010/main" val="85047918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167"/>
            <a:ext cx="11832609" cy="1400530"/>
          </a:xfrm>
        </p:spPr>
        <p:txBody>
          <a:bodyPr/>
          <a:lstStyle/>
          <a:p>
            <a:r>
              <a:rPr lang="en-US" dirty="0"/>
              <a:t>1. Creating a Thread without using any class:</a:t>
            </a:r>
          </a:p>
        </p:txBody>
      </p:sp>
      <p:sp>
        <p:nvSpPr>
          <p:cNvPr id="3" name="Content Placeholder 2"/>
          <p:cNvSpPr>
            <a:spLocks noGrp="1"/>
          </p:cNvSpPr>
          <p:nvPr>
            <p:ph idx="1"/>
          </p:nvPr>
        </p:nvSpPr>
        <p:spPr>
          <a:xfrm>
            <a:off x="191070" y="1282890"/>
            <a:ext cx="11742174" cy="5472752"/>
          </a:xfrm>
        </p:spPr>
        <p:txBody>
          <a:bodyPr>
            <a:noAutofit/>
          </a:bodyPr>
          <a:lstStyle/>
          <a:p>
            <a:r>
              <a:rPr lang="en-US" sz="2400" dirty="0"/>
              <a:t>If multiple threads present in our program, then we cannot expect execution order and hence </a:t>
            </a:r>
            <a:r>
              <a:rPr lang="en-US" sz="2400" dirty="0" smtClean="0"/>
              <a:t>we cannot </a:t>
            </a:r>
            <a:r>
              <a:rPr lang="en-US" sz="2400" dirty="0"/>
              <a:t>expect exact output for the multi threaded programs. </a:t>
            </a:r>
            <a:r>
              <a:rPr lang="en-US" sz="2400" dirty="0" err="1"/>
              <a:t>B'z</a:t>
            </a:r>
            <a:r>
              <a:rPr lang="en-US" sz="2400" dirty="0"/>
              <a:t> of this we cannot provide </a:t>
            </a:r>
            <a:r>
              <a:rPr lang="en-US" sz="2400" dirty="0" smtClean="0"/>
              <a:t>exact output </a:t>
            </a:r>
            <a:r>
              <a:rPr lang="en-US" sz="2400" dirty="0"/>
              <a:t>for the above program</a:t>
            </a:r>
            <a:r>
              <a:rPr lang="en-US" sz="2400" dirty="0" smtClean="0"/>
              <a:t>. It </a:t>
            </a:r>
            <a:r>
              <a:rPr lang="en-US" sz="2400" dirty="0"/>
              <a:t>is varied from machine to machine and run to run.</a:t>
            </a:r>
          </a:p>
          <a:p>
            <a:endParaRPr lang="en-US" sz="2400" dirty="0" smtClean="0"/>
          </a:p>
          <a:p>
            <a:endParaRPr lang="en-US" sz="2400" dirty="0"/>
          </a:p>
          <a:p>
            <a:endParaRPr lang="en-US" sz="2400" dirty="0" smtClean="0"/>
          </a:p>
          <a:p>
            <a:endParaRPr lang="en-US" sz="2400" dirty="0"/>
          </a:p>
          <a:p>
            <a:pPr marL="0" indent="0">
              <a:buNone/>
            </a:pPr>
            <a:endParaRPr lang="en-US" sz="2400" dirty="0"/>
          </a:p>
          <a:p>
            <a:endParaRPr lang="en-US" sz="2400" dirty="0" smtClean="0"/>
          </a:p>
          <a:p>
            <a:r>
              <a:rPr lang="en-US" sz="2400" dirty="0" smtClean="0"/>
              <a:t>Note</a:t>
            </a:r>
            <a:r>
              <a:rPr lang="en-US" sz="2400" dirty="0"/>
              <a:t>: Thread is a pre defined class present in threading module which can be used to create </a:t>
            </a:r>
            <a:r>
              <a:rPr lang="en-US" sz="2400" dirty="0" err="1" smtClean="0"/>
              <a:t>ourown</a:t>
            </a:r>
            <a:r>
              <a:rPr lang="en-US" sz="2400" dirty="0" smtClean="0"/>
              <a:t> </a:t>
            </a:r>
            <a:r>
              <a:rPr lang="en-US" sz="2400" dirty="0"/>
              <a:t>Threads.</a:t>
            </a:r>
          </a:p>
        </p:txBody>
      </p:sp>
      <p:sp>
        <p:nvSpPr>
          <p:cNvPr id="4" name="Rectangle 3"/>
          <p:cNvSpPr/>
          <p:nvPr/>
        </p:nvSpPr>
        <p:spPr>
          <a:xfrm>
            <a:off x="4032913" y="3084394"/>
            <a:ext cx="3766782" cy="2674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from threading import * </a:t>
            </a:r>
          </a:p>
          <a:p>
            <a:r>
              <a:rPr lang="en-US" sz="2000" dirty="0" err="1"/>
              <a:t>def</a:t>
            </a:r>
            <a:r>
              <a:rPr lang="en-US" sz="2000" dirty="0"/>
              <a:t> display():</a:t>
            </a:r>
          </a:p>
          <a:p>
            <a:r>
              <a:rPr lang="en-US" sz="2000" dirty="0"/>
              <a:t>    for </a:t>
            </a:r>
            <a:r>
              <a:rPr lang="en-US" sz="2000" dirty="0" err="1"/>
              <a:t>i</a:t>
            </a:r>
            <a:r>
              <a:rPr lang="en-US" sz="2000" dirty="0"/>
              <a:t> in range(1,11):</a:t>
            </a:r>
          </a:p>
          <a:p>
            <a:r>
              <a:rPr lang="en-US" sz="2000" dirty="0"/>
              <a:t>        print("Child Thread")</a:t>
            </a:r>
          </a:p>
          <a:p>
            <a:r>
              <a:rPr lang="en-US" sz="2000" dirty="0"/>
              <a:t>t=Thread(target=display)</a:t>
            </a:r>
          </a:p>
          <a:p>
            <a:r>
              <a:rPr lang="en-US" sz="2000" dirty="0" err="1"/>
              <a:t>t.start</a:t>
            </a:r>
            <a:r>
              <a:rPr lang="en-US" sz="2000" dirty="0"/>
              <a:t>()</a:t>
            </a:r>
          </a:p>
          <a:p>
            <a:r>
              <a:rPr lang="en-US" sz="2000" dirty="0"/>
              <a:t>for </a:t>
            </a:r>
            <a:r>
              <a:rPr lang="en-US" sz="2000" dirty="0" err="1"/>
              <a:t>i</a:t>
            </a:r>
            <a:r>
              <a:rPr lang="en-US" sz="2000" dirty="0"/>
              <a:t> in range(1,11):</a:t>
            </a:r>
          </a:p>
          <a:p>
            <a:r>
              <a:rPr lang="en-US" sz="2000" dirty="0"/>
              <a:t>    print("Main Thread") </a:t>
            </a:r>
          </a:p>
        </p:txBody>
      </p:sp>
    </p:spTree>
    <p:extLst>
      <p:ext uri="{BB962C8B-B14F-4D97-AF65-F5344CB8AC3E}">
        <p14:creationId xmlns:p14="http://schemas.microsoft.com/office/powerpoint/2010/main" val="223280491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852" y="138820"/>
            <a:ext cx="11914495" cy="1400530"/>
          </a:xfrm>
        </p:spPr>
        <p:txBody>
          <a:bodyPr/>
          <a:lstStyle/>
          <a:p>
            <a:r>
              <a:rPr lang="en-US" dirty="0"/>
              <a:t>2. Creating a Thread by extending Thread class </a:t>
            </a:r>
          </a:p>
        </p:txBody>
      </p:sp>
      <p:sp>
        <p:nvSpPr>
          <p:cNvPr id="3" name="Content Placeholder 2"/>
          <p:cNvSpPr>
            <a:spLocks noGrp="1"/>
          </p:cNvSpPr>
          <p:nvPr>
            <p:ph idx="1"/>
          </p:nvPr>
        </p:nvSpPr>
        <p:spPr>
          <a:xfrm>
            <a:off x="176852" y="1599695"/>
            <a:ext cx="11778587" cy="5101356"/>
          </a:xfrm>
        </p:spPr>
        <p:txBody>
          <a:bodyPr>
            <a:normAutofit/>
          </a:bodyPr>
          <a:lstStyle/>
          <a:p>
            <a:pPr>
              <a:lnSpc>
                <a:spcPct val="150000"/>
              </a:lnSpc>
            </a:pPr>
            <a:r>
              <a:rPr lang="en-US" sz="2400" dirty="0"/>
              <a:t>We have to create child class for Thread class. In that child class we have to override run() </a:t>
            </a:r>
            <a:r>
              <a:rPr lang="en-US" sz="2400" dirty="0" smtClean="0"/>
              <a:t>method with </a:t>
            </a:r>
            <a:r>
              <a:rPr lang="en-US" sz="2400" dirty="0"/>
              <a:t>our required job. Whenever we call start() method then automatically run() method will </a:t>
            </a:r>
            <a:r>
              <a:rPr lang="en-US" sz="2400" dirty="0" smtClean="0"/>
              <a:t>be executed </a:t>
            </a:r>
            <a:r>
              <a:rPr lang="en-US" sz="2400" dirty="0"/>
              <a:t>and performs our job.</a:t>
            </a:r>
          </a:p>
        </p:txBody>
      </p:sp>
      <p:sp>
        <p:nvSpPr>
          <p:cNvPr id="4" name="Rectangle 3"/>
          <p:cNvSpPr/>
          <p:nvPr/>
        </p:nvSpPr>
        <p:spPr>
          <a:xfrm>
            <a:off x="6256930" y="3505200"/>
            <a:ext cx="3684895" cy="3166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t>from threading import *</a:t>
            </a:r>
          </a:p>
          <a:p>
            <a:r>
              <a:rPr lang="en-US" sz="2000"/>
              <a:t>class MyThread(Thread):</a:t>
            </a:r>
          </a:p>
          <a:p>
            <a:r>
              <a:rPr lang="en-US" sz="2000"/>
              <a:t>    def run(self):</a:t>
            </a:r>
          </a:p>
          <a:p>
            <a:r>
              <a:rPr lang="en-US" sz="2000"/>
              <a:t>        for i in range(10):</a:t>
            </a:r>
          </a:p>
          <a:p>
            <a:r>
              <a:rPr lang="en-US" sz="2000"/>
              <a:t>            print("Child Thread-1")</a:t>
            </a:r>
          </a:p>
          <a:p>
            <a:r>
              <a:rPr lang="en-US" sz="2000"/>
              <a:t>t=MyThread()</a:t>
            </a:r>
          </a:p>
          <a:p>
            <a:r>
              <a:rPr lang="en-US" sz="2000"/>
              <a:t>t.start()</a:t>
            </a:r>
          </a:p>
          <a:p>
            <a:r>
              <a:rPr lang="en-US" sz="2000"/>
              <a:t>for i in range(10):</a:t>
            </a:r>
          </a:p>
          <a:p>
            <a:r>
              <a:rPr lang="en-US" sz="2000"/>
              <a:t>    print("Main Thread-1")</a:t>
            </a:r>
          </a:p>
        </p:txBody>
      </p:sp>
    </p:spTree>
    <p:extLst>
      <p:ext uri="{BB962C8B-B14F-4D97-AF65-F5344CB8AC3E}">
        <p14:creationId xmlns:p14="http://schemas.microsoft.com/office/powerpoint/2010/main" val="301503076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5" y="452718"/>
            <a:ext cx="11859905" cy="1400530"/>
          </a:xfrm>
        </p:spPr>
        <p:txBody>
          <a:bodyPr/>
          <a:lstStyle/>
          <a:p>
            <a:r>
              <a:rPr lang="en-US" dirty="0"/>
              <a:t>3. Creating a Thread without extending Thread class: </a:t>
            </a:r>
          </a:p>
        </p:txBody>
      </p:sp>
      <p:sp>
        <p:nvSpPr>
          <p:cNvPr id="4" name="Rectangle 3"/>
          <p:cNvSpPr/>
          <p:nvPr/>
        </p:nvSpPr>
        <p:spPr>
          <a:xfrm>
            <a:off x="1282890" y="2333768"/>
            <a:ext cx="3698543" cy="3152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from threading import *</a:t>
            </a:r>
          </a:p>
          <a:p>
            <a:r>
              <a:rPr lang="en-US" sz="2000" dirty="0"/>
              <a:t>class Test:</a:t>
            </a:r>
          </a:p>
          <a:p>
            <a:r>
              <a:rPr lang="en-US" sz="2000" dirty="0"/>
              <a:t>    </a:t>
            </a:r>
            <a:r>
              <a:rPr lang="en-US" sz="2000" dirty="0" err="1"/>
              <a:t>def</a:t>
            </a:r>
            <a:r>
              <a:rPr lang="en-US" sz="2000" dirty="0"/>
              <a:t> display(self):</a:t>
            </a:r>
          </a:p>
          <a:p>
            <a:r>
              <a:rPr lang="en-US" sz="2000" dirty="0"/>
              <a:t>        for </a:t>
            </a:r>
            <a:r>
              <a:rPr lang="en-US" sz="2000" dirty="0" err="1"/>
              <a:t>i</a:t>
            </a:r>
            <a:r>
              <a:rPr lang="en-US" sz="2000" dirty="0"/>
              <a:t> in range(10):</a:t>
            </a:r>
          </a:p>
          <a:p>
            <a:r>
              <a:rPr lang="en-US" sz="2000" dirty="0"/>
              <a:t>            print("Child Thread-2")</a:t>
            </a:r>
          </a:p>
          <a:p>
            <a:r>
              <a:rPr lang="en-US" sz="2000" dirty="0" err="1"/>
              <a:t>obj</a:t>
            </a:r>
            <a:r>
              <a:rPr lang="en-US" sz="2000" dirty="0"/>
              <a:t>=Test()</a:t>
            </a:r>
          </a:p>
          <a:p>
            <a:r>
              <a:rPr lang="en-US" sz="2000" dirty="0"/>
              <a:t>t=Thread(target=</a:t>
            </a:r>
            <a:r>
              <a:rPr lang="en-US" sz="2000" dirty="0" err="1"/>
              <a:t>obj.display</a:t>
            </a:r>
            <a:r>
              <a:rPr lang="en-US" sz="2000" dirty="0"/>
              <a:t>)</a:t>
            </a:r>
          </a:p>
          <a:p>
            <a:r>
              <a:rPr lang="en-US" sz="2000" dirty="0" err="1"/>
              <a:t>t.start</a:t>
            </a:r>
            <a:r>
              <a:rPr lang="en-US" sz="2000" dirty="0"/>
              <a:t>()</a:t>
            </a:r>
          </a:p>
          <a:p>
            <a:r>
              <a:rPr lang="en-US" sz="2000" dirty="0"/>
              <a:t>for </a:t>
            </a:r>
            <a:r>
              <a:rPr lang="en-US" sz="2000" dirty="0" err="1"/>
              <a:t>i</a:t>
            </a:r>
            <a:r>
              <a:rPr lang="en-US" sz="2000" dirty="0"/>
              <a:t> in range(10):</a:t>
            </a:r>
          </a:p>
          <a:p>
            <a:r>
              <a:rPr lang="en-US" sz="2000" dirty="0"/>
              <a:t>    print("Main Thread-2") </a:t>
            </a:r>
          </a:p>
        </p:txBody>
      </p:sp>
    </p:spTree>
    <p:extLst>
      <p:ext uri="{BB962C8B-B14F-4D97-AF65-F5344CB8AC3E}">
        <p14:creationId xmlns:p14="http://schemas.microsoft.com/office/powerpoint/2010/main" val="30745516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44" y="142870"/>
            <a:ext cx="11902436" cy="1400530"/>
          </a:xfrm>
        </p:spPr>
        <p:txBody>
          <a:bodyPr/>
          <a:lstStyle/>
          <a:p>
            <a:r>
              <a:rPr lang="en-US" sz="4000" dirty="0"/>
              <a:t>Without multi threading</a:t>
            </a:r>
            <a:r>
              <a:rPr lang="en-US" sz="4000" dirty="0" smtClean="0"/>
              <a:t>:      With </a:t>
            </a:r>
            <a:r>
              <a:rPr lang="en-US" sz="4000" dirty="0"/>
              <a:t>multithreading:</a:t>
            </a:r>
          </a:p>
        </p:txBody>
      </p:sp>
      <p:sp>
        <p:nvSpPr>
          <p:cNvPr id="4" name="Rectangle 3"/>
          <p:cNvSpPr/>
          <p:nvPr/>
        </p:nvSpPr>
        <p:spPr>
          <a:xfrm>
            <a:off x="141144" y="1543400"/>
            <a:ext cx="5891166" cy="4805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from threading import *</a:t>
            </a:r>
          </a:p>
          <a:p>
            <a:r>
              <a:rPr lang="en-US" dirty="0"/>
              <a:t>import time</a:t>
            </a:r>
          </a:p>
          <a:p>
            <a:r>
              <a:rPr lang="en-US" dirty="0" err="1"/>
              <a:t>def</a:t>
            </a:r>
            <a:r>
              <a:rPr lang="en-US" dirty="0"/>
              <a:t> doubles(numbers):</a:t>
            </a:r>
          </a:p>
          <a:p>
            <a:r>
              <a:rPr lang="en-US" dirty="0"/>
              <a:t>    for n in numbers:</a:t>
            </a:r>
          </a:p>
          <a:p>
            <a:r>
              <a:rPr lang="en-US" dirty="0"/>
              <a:t>        </a:t>
            </a:r>
            <a:r>
              <a:rPr lang="en-US" dirty="0" err="1"/>
              <a:t>time.sleep</a:t>
            </a:r>
            <a:r>
              <a:rPr lang="en-US" dirty="0"/>
              <a:t>(1)</a:t>
            </a:r>
          </a:p>
          <a:p>
            <a:r>
              <a:rPr lang="en-US" dirty="0"/>
              <a:t>        print("Double:",2*n)</a:t>
            </a:r>
          </a:p>
          <a:p>
            <a:r>
              <a:rPr lang="en-US" dirty="0" err="1"/>
              <a:t>def</a:t>
            </a:r>
            <a:r>
              <a:rPr lang="en-US" dirty="0"/>
              <a:t> squares(numbers):</a:t>
            </a:r>
          </a:p>
          <a:p>
            <a:r>
              <a:rPr lang="en-US" dirty="0"/>
              <a:t>    for n in numbers:</a:t>
            </a:r>
          </a:p>
          <a:p>
            <a:r>
              <a:rPr lang="en-US" dirty="0"/>
              <a:t>        </a:t>
            </a:r>
            <a:r>
              <a:rPr lang="en-US" dirty="0" err="1"/>
              <a:t>time.sleep</a:t>
            </a:r>
            <a:r>
              <a:rPr lang="en-US" dirty="0"/>
              <a:t>(1)</a:t>
            </a:r>
          </a:p>
          <a:p>
            <a:r>
              <a:rPr lang="en-US" dirty="0"/>
              <a:t>        print("</a:t>
            </a:r>
            <a:r>
              <a:rPr lang="en-US" dirty="0" err="1"/>
              <a:t>Square:",n</a:t>
            </a:r>
            <a:r>
              <a:rPr lang="en-US" dirty="0"/>
              <a:t>*n)</a:t>
            </a:r>
          </a:p>
          <a:p>
            <a:r>
              <a:rPr lang="en-US" dirty="0"/>
              <a:t>numbers=[1,2,3,4,5,6]</a:t>
            </a:r>
          </a:p>
          <a:p>
            <a:r>
              <a:rPr lang="en-US" dirty="0" err="1"/>
              <a:t>begintime</a:t>
            </a:r>
            <a:r>
              <a:rPr lang="en-US" dirty="0"/>
              <a:t>=</a:t>
            </a:r>
            <a:r>
              <a:rPr lang="en-US" dirty="0" err="1"/>
              <a:t>time.time</a:t>
            </a:r>
            <a:r>
              <a:rPr lang="en-US" dirty="0"/>
              <a:t>()</a:t>
            </a:r>
          </a:p>
          <a:p>
            <a:r>
              <a:rPr lang="en-US" dirty="0"/>
              <a:t>doubles(numbers)</a:t>
            </a:r>
          </a:p>
          <a:p>
            <a:r>
              <a:rPr lang="en-US" dirty="0"/>
              <a:t>squares(numbers)</a:t>
            </a:r>
          </a:p>
          <a:p>
            <a:r>
              <a:rPr lang="en-US" dirty="0"/>
              <a:t>print("The total time taken:",</a:t>
            </a:r>
            <a:r>
              <a:rPr lang="en-US" dirty="0" err="1"/>
              <a:t>time.time</a:t>
            </a:r>
            <a:r>
              <a:rPr lang="en-US" dirty="0"/>
              <a:t>()-</a:t>
            </a:r>
            <a:r>
              <a:rPr lang="en-US" dirty="0" err="1"/>
              <a:t>begintime</a:t>
            </a:r>
            <a:r>
              <a:rPr lang="en-US" dirty="0"/>
              <a:t>)</a:t>
            </a:r>
          </a:p>
        </p:txBody>
      </p:sp>
      <p:sp>
        <p:nvSpPr>
          <p:cNvPr id="5" name="Rectangle 4"/>
          <p:cNvSpPr/>
          <p:nvPr/>
        </p:nvSpPr>
        <p:spPr>
          <a:xfrm>
            <a:off x="6134100" y="1351128"/>
            <a:ext cx="5909480" cy="540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from threading import *</a:t>
            </a:r>
          </a:p>
          <a:p>
            <a:r>
              <a:rPr lang="en-US"/>
              <a:t>import time</a:t>
            </a:r>
          </a:p>
          <a:p>
            <a:r>
              <a:rPr lang="en-US"/>
              <a:t>def doubles(numbers):</a:t>
            </a:r>
          </a:p>
          <a:p>
            <a:r>
              <a:rPr lang="en-US"/>
              <a:t>    for n in numbers:</a:t>
            </a:r>
          </a:p>
          <a:p>
            <a:r>
              <a:rPr lang="en-US"/>
              <a:t>        time.sleep(1)</a:t>
            </a:r>
          </a:p>
          <a:p>
            <a:r>
              <a:rPr lang="en-US"/>
              <a:t>        print("Double:",2*n)</a:t>
            </a:r>
          </a:p>
          <a:p>
            <a:r>
              <a:rPr lang="en-US"/>
              <a:t>def squares(numbers):</a:t>
            </a:r>
          </a:p>
          <a:p>
            <a:r>
              <a:rPr lang="en-US"/>
              <a:t>    for n in numbers:</a:t>
            </a:r>
          </a:p>
          <a:p>
            <a:r>
              <a:rPr lang="en-US"/>
              <a:t>        time.sleep(1)</a:t>
            </a:r>
          </a:p>
          <a:p>
            <a:r>
              <a:rPr lang="en-US"/>
              <a:t>        print("Square:",n*n)</a:t>
            </a:r>
          </a:p>
          <a:p>
            <a:r>
              <a:rPr lang="en-US"/>
              <a:t>numbers=[1,2,3,4,5,6]</a:t>
            </a:r>
          </a:p>
          <a:p>
            <a:r>
              <a:rPr lang="en-US"/>
              <a:t>begintime=time.time()</a:t>
            </a:r>
          </a:p>
          <a:p>
            <a:r>
              <a:rPr lang="en-US"/>
              <a:t>t1=Thread(target=doubles,args=(numbers,))</a:t>
            </a:r>
          </a:p>
          <a:p>
            <a:r>
              <a:rPr lang="en-US"/>
              <a:t>t2=Thread(target=squares,args=(numbers,))</a:t>
            </a:r>
          </a:p>
          <a:p>
            <a:r>
              <a:rPr lang="en-US"/>
              <a:t>t1.start()</a:t>
            </a:r>
          </a:p>
          <a:p>
            <a:r>
              <a:rPr lang="en-US"/>
              <a:t>t2.start()</a:t>
            </a:r>
          </a:p>
          <a:p>
            <a:r>
              <a:rPr lang="en-US"/>
              <a:t>t1.join()</a:t>
            </a:r>
          </a:p>
          <a:p>
            <a:r>
              <a:rPr lang="en-US"/>
              <a:t>t2.join()</a:t>
            </a:r>
          </a:p>
          <a:p>
            <a:r>
              <a:rPr lang="en-US"/>
              <a:t>print("The total time taken:",time.time()-begintime) </a:t>
            </a:r>
          </a:p>
        </p:txBody>
      </p:sp>
    </p:spTree>
    <p:extLst>
      <p:ext uri="{BB962C8B-B14F-4D97-AF65-F5344CB8AC3E}">
        <p14:creationId xmlns:p14="http://schemas.microsoft.com/office/powerpoint/2010/main" val="48612853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PYTHON</a:t>
            </a:r>
            <a:endParaRPr lang="en-US" dirty="0"/>
          </a:p>
        </p:txBody>
      </p:sp>
      <p:sp>
        <p:nvSpPr>
          <p:cNvPr id="3" name="Content Placeholder 2"/>
          <p:cNvSpPr>
            <a:spLocks noGrp="1"/>
          </p:cNvSpPr>
          <p:nvPr>
            <p:ph idx="1"/>
          </p:nvPr>
        </p:nvSpPr>
        <p:spPr>
          <a:xfrm>
            <a:off x="163773" y="1310185"/>
            <a:ext cx="11873551" cy="5390865"/>
          </a:xfrm>
        </p:spPr>
        <p:txBody>
          <a:bodyPr/>
          <a:lstStyle/>
          <a:p>
            <a:r>
              <a:rPr lang="en-US" dirty="0" smtClean="0"/>
              <a:t>1</a:t>
            </a:r>
            <a:r>
              <a:rPr lang="en-US" dirty="0"/>
              <a:t>. </a:t>
            </a:r>
            <a:r>
              <a:rPr lang="en-US" dirty="0" smtClean="0"/>
              <a:t>pip install </a:t>
            </a:r>
            <a:r>
              <a:rPr lang="en-US" dirty="0" err="1" smtClean="0"/>
              <a:t>mysql</a:t>
            </a:r>
            <a:r>
              <a:rPr lang="en-US" dirty="0" smtClean="0"/>
              <a:t>-connector-python</a:t>
            </a:r>
          </a:p>
          <a:p>
            <a:r>
              <a:rPr lang="en-US" dirty="0" smtClean="0"/>
              <a:t>2. Creating connection with the </a:t>
            </a:r>
            <a:r>
              <a:rPr lang="en-US" dirty="0" err="1" smtClean="0"/>
              <a:t>mysql</a:t>
            </a:r>
            <a:r>
              <a:rPr lang="en-US" dirty="0" smtClean="0"/>
              <a:t> server.</a:t>
            </a:r>
          </a:p>
          <a:p>
            <a:endParaRPr lang="en-US" dirty="0"/>
          </a:p>
          <a:p>
            <a:endParaRPr lang="en-US" dirty="0" smtClean="0"/>
          </a:p>
          <a:p>
            <a:endParaRPr lang="en-US" dirty="0" smtClean="0"/>
          </a:p>
          <a:p>
            <a:endParaRPr lang="en-US" dirty="0"/>
          </a:p>
          <a:p>
            <a:endParaRPr lang="en-US" dirty="0" smtClean="0"/>
          </a:p>
          <a:p>
            <a:r>
              <a:rPr lang="en-US" dirty="0" smtClean="0"/>
              <a:t>3. creating a cursor to execute the command.</a:t>
            </a:r>
          </a:p>
          <a:p>
            <a:endParaRPr lang="en-US" dirty="0"/>
          </a:p>
          <a:p>
            <a:endParaRPr lang="en-US" dirty="0" smtClean="0"/>
          </a:p>
          <a:p>
            <a:endParaRPr lang="en-US" dirty="0"/>
          </a:p>
          <a:p>
            <a:r>
              <a:rPr lang="en-US" dirty="0" smtClean="0"/>
              <a:t>4. To check all Databases.</a:t>
            </a:r>
          </a:p>
        </p:txBody>
      </p:sp>
      <p:sp>
        <p:nvSpPr>
          <p:cNvPr id="4" name="Rectangle 3"/>
          <p:cNvSpPr/>
          <p:nvPr/>
        </p:nvSpPr>
        <p:spPr>
          <a:xfrm>
            <a:off x="1064525" y="2206386"/>
            <a:ext cx="5691116" cy="1983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a:t>
            </a:r>
            <a:r>
              <a:rPr lang="en-US" dirty="0" err="1" smtClean="0"/>
              <a:t>mysql.connector</a:t>
            </a:r>
            <a:endParaRPr lang="en-US" dirty="0" smtClean="0"/>
          </a:p>
          <a:p>
            <a:r>
              <a:rPr lang="en-US" dirty="0" smtClean="0"/>
              <a:t>conn = </a:t>
            </a:r>
            <a:r>
              <a:rPr lang="en-US" dirty="0" err="1" smtClean="0"/>
              <a:t>mysql.connector.connect</a:t>
            </a:r>
            <a:r>
              <a:rPr lang="en-US" dirty="0"/>
              <a:t>(</a:t>
            </a:r>
          </a:p>
          <a:p>
            <a:r>
              <a:rPr lang="en-US" dirty="0"/>
              <a:t>  host="localhost",</a:t>
            </a:r>
          </a:p>
          <a:p>
            <a:r>
              <a:rPr lang="en-US" dirty="0"/>
              <a:t>  user="root",</a:t>
            </a:r>
          </a:p>
          <a:p>
            <a:r>
              <a:rPr lang="en-US" dirty="0"/>
              <a:t>  password=""</a:t>
            </a:r>
          </a:p>
          <a:p>
            <a:r>
              <a:rPr lang="en-US" dirty="0"/>
              <a:t>)</a:t>
            </a:r>
          </a:p>
        </p:txBody>
      </p:sp>
      <p:sp>
        <p:nvSpPr>
          <p:cNvPr id="5" name="Rectangle 4"/>
          <p:cNvSpPr/>
          <p:nvPr/>
        </p:nvSpPr>
        <p:spPr>
          <a:xfrm>
            <a:off x="866065" y="5047330"/>
            <a:ext cx="6496334" cy="698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mycursor</a:t>
            </a:r>
            <a:r>
              <a:rPr lang="en-US" dirty="0"/>
              <a:t> = </a:t>
            </a:r>
            <a:r>
              <a:rPr lang="en-US" dirty="0" err="1" smtClean="0"/>
              <a:t>conn.cursor</a:t>
            </a:r>
            <a:r>
              <a:rPr lang="en-US" dirty="0" smtClean="0"/>
              <a:t>()</a:t>
            </a:r>
            <a:r>
              <a:rPr lang="en-US" dirty="0"/>
              <a:t/>
            </a:r>
            <a:br>
              <a:rPr lang="en-US" dirty="0"/>
            </a:br>
            <a:r>
              <a:rPr lang="en-US" dirty="0" err="1"/>
              <a:t>mycursor.execute</a:t>
            </a:r>
            <a:r>
              <a:rPr lang="en-US" dirty="0"/>
              <a:t>("CREATE DATABASE </a:t>
            </a:r>
            <a:r>
              <a:rPr lang="en-US" dirty="0" err="1"/>
              <a:t>mydatabase</a:t>
            </a:r>
            <a:r>
              <a:rPr lang="en-US" dirty="0"/>
              <a:t>")</a:t>
            </a:r>
          </a:p>
        </p:txBody>
      </p:sp>
      <p:sp>
        <p:nvSpPr>
          <p:cNvPr id="6" name="Rectangle 5"/>
          <p:cNvSpPr/>
          <p:nvPr/>
        </p:nvSpPr>
        <p:spPr>
          <a:xfrm>
            <a:off x="7833813" y="4556077"/>
            <a:ext cx="4203511" cy="214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mycursor.execute</a:t>
            </a:r>
            <a:r>
              <a:rPr lang="en-US" dirty="0"/>
              <a:t>("SHOW DATABASES")</a:t>
            </a:r>
            <a:br>
              <a:rPr lang="en-US" dirty="0"/>
            </a:br>
            <a:r>
              <a:rPr lang="en-US" dirty="0"/>
              <a:t/>
            </a:r>
            <a:br>
              <a:rPr lang="en-US" dirty="0"/>
            </a:br>
            <a:r>
              <a:rPr lang="en-US" dirty="0"/>
              <a:t>for x in </a:t>
            </a:r>
            <a:r>
              <a:rPr lang="en-US" dirty="0" err="1"/>
              <a:t>mycursor</a:t>
            </a:r>
            <a:r>
              <a:rPr lang="en-US" dirty="0"/>
              <a:t>:</a:t>
            </a:r>
            <a:br>
              <a:rPr lang="en-US" dirty="0"/>
            </a:br>
            <a:r>
              <a:rPr lang="en-US" dirty="0"/>
              <a:t>  print(x)</a:t>
            </a:r>
          </a:p>
        </p:txBody>
      </p:sp>
    </p:spTree>
    <p:extLst>
      <p:ext uri="{BB962C8B-B14F-4D97-AF65-F5344CB8AC3E}">
        <p14:creationId xmlns:p14="http://schemas.microsoft.com/office/powerpoint/2010/main" val="99017685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172"/>
            <a:ext cx="9404723" cy="1062183"/>
          </a:xfrm>
        </p:spPr>
        <p:txBody>
          <a:bodyPr/>
          <a:lstStyle/>
          <a:p>
            <a:r>
              <a:rPr lang="en-US" dirty="0" smtClean="0"/>
              <a:t>Create a Table</a:t>
            </a:r>
            <a:endParaRPr lang="en-US" dirty="0"/>
          </a:p>
        </p:txBody>
      </p:sp>
      <p:sp>
        <p:nvSpPr>
          <p:cNvPr id="3" name="Content Placeholder 2"/>
          <p:cNvSpPr>
            <a:spLocks noGrp="1"/>
          </p:cNvSpPr>
          <p:nvPr>
            <p:ph idx="1"/>
          </p:nvPr>
        </p:nvSpPr>
        <p:spPr>
          <a:xfrm>
            <a:off x="229090" y="1407459"/>
            <a:ext cx="11780940" cy="5225353"/>
          </a:xfrm>
        </p:spPr>
        <p:txBody>
          <a:bodyPr/>
          <a:lstStyle/>
          <a:p>
            <a:r>
              <a:rPr lang="en-US" dirty="0"/>
              <a:t>Try connecting to the database </a:t>
            </a:r>
            <a:r>
              <a:rPr lang="en-US" dirty="0" smtClean="0"/>
              <a:t>“database":</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Now creating a new table</a:t>
            </a:r>
          </a:p>
          <a:p>
            <a:endParaRPr lang="en-US" dirty="0"/>
          </a:p>
        </p:txBody>
      </p:sp>
      <p:sp>
        <p:nvSpPr>
          <p:cNvPr id="4" name="Rectangle 3"/>
          <p:cNvSpPr/>
          <p:nvPr/>
        </p:nvSpPr>
        <p:spPr>
          <a:xfrm>
            <a:off x="955343" y="1949355"/>
            <a:ext cx="4612944" cy="2131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t>mydb</a:t>
            </a:r>
            <a:r>
              <a:rPr lang="en-US" sz="2000" dirty="0"/>
              <a:t> = </a:t>
            </a:r>
            <a:r>
              <a:rPr lang="en-US" sz="2000" dirty="0" err="1"/>
              <a:t>mysql.connector.connect</a:t>
            </a:r>
            <a:r>
              <a:rPr lang="en-US" sz="2000" dirty="0"/>
              <a:t>(</a:t>
            </a:r>
            <a:br>
              <a:rPr lang="en-US" sz="2000" dirty="0"/>
            </a:br>
            <a:r>
              <a:rPr lang="en-US" sz="2000" dirty="0"/>
              <a:t>  host="localhost",</a:t>
            </a:r>
            <a:br>
              <a:rPr lang="en-US" sz="2000" dirty="0"/>
            </a:br>
            <a:r>
              <a:rPr lang="en-US" sz="2000" dirty="0"/>
              <a:t>  user="</a:t>
            </a:r>
            <a:r>
              <a:rPr lang="en-US" sz="2000" i="1" dirty="0" err="1"/>
              <a:t>yourusername</a:t>
            </a:r>
            <a:r>
              <a:rPr lang="en-US" sz="2000" dirty="0"/>
              <a:t>",</a:t>
            </a:r>
            <a:br>
              <a:rPr lang="en-US" sz="2000" dirty="0"/>
            </a:br>
            <a:r>
              <a:rPr lang="en-US" sz="2000" dirty="0"/>
              <a:t>  password="</a:t>
            </a:r>
            <a:r>
              <a:rPr lang="en-US" sz="2000" i="1" dirty="0" err="1"/>
              <a:t>yourpassword</a:t>
            </a:r>
            <a:r>
              <a:rPr lang="en-US" sz="2000" dirty="0"/>
              <a:t>",</a:t>
            </a:r>
            <a:br>
              <a:rPr lang="en-US" sz="2000" dirty="0"/>
            </a:br>
            <a:r>
              <a:rPr lang="en-US" sz="2000" b="1" dirty="0"/>
              <a:t>  </a:t>
            </a:r>
            <a:r>
              <a:rPr lang="en-US" sz="2000" dirty="0"/>
              <a:t>database="</a:t>
            </a:r>
            <a:r>
              <a:rPr lang="en-US" sz="2000" dirty="0" err="1"/>
              <a:t>mydatabase</a:t>
            </a:r>
            <a:r>
              <a:rPr lang="en-US" sz="2000" dirty="0"/>
              <a:t>"</a:t>
            </a:r>
            <a:br>
              <a:rPr lang="en-US" sz="2000" dirty="0"/>
            </a:br>
            <a:r>
              <a:rPr lang="en-US" sz="2000" dirty="0"/>
              <a:t>)</a:t>
            </a:r>
          </a:p>
        </p:txBody>
      </p:sp>
      <p:sp>
        <p:nvSpPr>
          <p:cNvPr id="5" name="Rectangle 4"/>
          <p:cNvSpPr/>
          <p:nvPr/>
        </p:nvSpPr>
        <p:spPr>
          <a:xfrm>
            <a:off x="229090" y="5104263"/>
            <a:ext cx="11780940" cy="818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mycursor.execute</a:t>
            </a:r>
            <a:r>
              <a:rPr lang="en-US" dirty="0"/>
              <a:t>("CREATE </a:t>
            </a:r>
            <a:r>
              <a:rPr lang="en-US" dirty="0" smtClean="0"/>
              <a:t>TABLE users (id INT(10), name </a:t>
            </a:r>
            <a:r>
              <a:rPr lang="en-US" dirty="0"/>
              <a:t>VARCHAR(255), address VARCHAR(255))")</a:t>
            </a:r>
          </a:p>
        </p:txBody>
      </p:sp>
      <p:sp>
        <p:nvSpPr>
          <p:cNvPr id="6" name="Rectangle 5"/>
          <p:cNvSpPr/>
          <p:nvPr/>
        </p:nvSpPr>
        <p:spPr>
          <a:xfrm>
            <a:off x="7410734" y="1735010"/>
            <a:ext cx="4217159" cy="2809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smtClean="0"/>
              <a:t>SHOW ALL TABLES:-</a:t>
            </a:r>
          </a:p>
          <a:p>
            <a:endParaRPr lang="en-US" dirty="0"/>
          </a:p>
          <a:p>
            <a:endParaRPr lang="en-US" dirty="0" smtClean="0"/>
          </a:p>
          <a:p>
            <a:endParaRPr lang="en-US" dirty="0" smtClean="0"/>
          </a:p>
          <a:p>
            <a:r>
              <a:rPr lang="en-US" dirty="0" err="1" smtClean="0"/>
              <a:t>mycursor.execute</a:t>
            </a:r>
            <a:r>
              <a:rPr lang="en-US" dirty="0"/>
              <a:t>("SHOW TABLES")</a:t>
            </a:r>
            <a:br>
              <a:rPr lang="en-US" dirty="0"/>
            </a:br>
            <a:r>
              <a:rPr lang="en-US" dirty="0"/>
              <a:t/>
            </a:r>
            <a:br>
              <a:rPr lang="en-US" dirty="0"/>
            </a:br>
            <a:r>
              <a:rPr lang="en-US" dirty="0"/>
              <a:t>for x in </a:t>
            </a:r>
            <a:r>
              <a:rPr lang="en-US" dirty="0" err="1"/>
              <a:t>mycursor</a:t>
            </a:r>
            <a:r>
              <a:rPr lang="en-US" dirty="0"/>
              <a:t>:</a:t>
            </a:r>
            <a:br>
              <a:rPr lang="en-US" dirty="0"/>
            </a:br>
            <a:r>
              <a:rPr lang="en-US" dirty="0"/>
              <a:t>  print(x)</a:t>
            </a:r>
          </a:p>
        </p:txBody>
      </p:sp>
    </p:spTree>
    <p:extLst>
      <p:ext uri="{BB962C8B-B14F-4D97-AF65-F5344CB8AC3E}">
        <p14:creationId xmlns:p14="http://schemas.microsoft.com/office/powerpoint/2010/main" val="307742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175" y="0"/>
            <a:ext cx="11149649" cy="1400530"/>
          </a:xfrm>
        </p:spPr>
        <p:txBody>
          <a:bodyPr/>
          <a:lstStyle/>
          <a:p>
            <a:r>
              <a:rPr lang="en-US" sz="4000" dirty="0"/>
              <a:t>Procedure Oriented &amp; Object oriented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4521010"/>
              </p:ext>
            </p:extLst>
          </p:nvPr>
        </p:nvGraphicFramePr>
        <p:xfrm>
          <a:off x="685798" y="877889"/>
          <a:ext cx="10522133" cy="5810294"/>
        </p:xfrm>
        <a:graphic>
          <a:graphicData uri="http://schemas.openxmlformats.org/drawingml/2006/table">
            <a:tbl>
              <a:tblPr firstRow="1" bandRow="1">
                <a:tableStyleId>{5C22544A-7EE6-4342-B048-85BDC9FD1C3A}</a:tableStyleId>
              </a:tblPr>
              <a:tblGrid>
                <a:gridCol w="10522133">
                  <a:extLst>
                    <a:ext uri="{9D8B030D-6E8A-4147-A177-3AD203B41FA5}">
                      <a16:colId xmlns:a16="http://schemas.microsoft.com/office/drawing/2014/main" val="2080959273"/>
                    </a:ext>
                  </a:extLst>
                </a:gridCol>
              </a:tblGrid>
              <a:tr h="1219786">
                <a:tc>
                  <a:txBody>
                    <a:bodyPr/>
                    <a:lstStyle/>
                    <a:p>
                      <a:endParaRPr lang="en-US" dirty="0" smtClean="0"/>
                    </a:p>
                    <a:p>
                      <a:r>
                        <a:rPr lang="en-US" dirty="0" smtClean="0"/>
                        <a:t>C ====</a:t>
                      </a:r>
                      <a:r>
                        <a:rPr lang="en-US" dirty="0" smtClean="0">
                          <a:sym typeface="Wingdings" panose="05000000000000000000" pitchFamily="2" charset="2"/>
                        </a:rPr>
                        <a:t> Procedure Oriented  (missing OOPs concept)</a:t>
                      </a:r>
                    </a:p>
                    <a:p>
                      <a:r>
                        <a:rPr lang="en-US" dirty="0" smtClean="0">
                          <a:sym typeface="Wingdings" panose="05000000000000000000" pitchFamily="2" charset="2"/>
                        </a:rPr>
                        <a:t>Java == OOP (missing</a:t>
                      </a:r>
                      <a:r>
                        <a:rPr lang="en-US" baseline="0" dirty="0" smtClean="0">
                          <a:sym typeface="Wingdings" panose="05000000000000000000" pitchFamily="2" charset="2"/>
                        </a:rPr>
                        <a:t> procedure concept</a:t>
                      </a:r>
                      <a:r>
                        <a:rPr lang="en-US" dirty="0" smtClean="0">
                          <a:sym typeface="Wingdings" panose="05000000000000000000" pitchFamily="2" charset="2"/>
                        </a:rPr>
                        <a:t>)</a:t>
                      </a:r>
                      <a:endParaRPr lang="en-US" dirty="0"/>
                    </a:p>
                  </a:txBody>
                  <a:tcPr/>
                </a:tc>
                <a:extLst>
                  <a:ext uri="{0D108BD9-81ED-4DB2-BD59-A6C34878D82A}">
                    <a16:rowId xmlns:a16="http://schemas.microsoft.com/office/drawing/2014/main" val="2572238120"/>
                  </a:ext>
                </a:extLst>
              </a:tr>
              <a:tr h="4590508">
                <a:tc>
                  <a:txBody>
                    <a:bodyPr/>
                    <a:lstStyle/>
                    <a:p>
                      <a:endParaRPr lang="en-US" dirty="0"/>
                    </a:p>
                  </a:txBody>
                  <a:tcPr/>
                </a:tc>
                <a:extLst>
                  <a:ext uri="{0D108BD9-81ED-4DB2-BD59-A6C34878D82A}">
                    <a16:rowId xmlns:a16="http://schemas.microsoft.com/office/drawing/2014/main" val="4268584740"/>
                  </a:ext>
                </a:extLst>
              </a:tr>
            </a:tbl>
          </a:graphicData>
        </a:graphic>
      </p:graphicFrame>
      <p:sp>
        <p:nvSpPr>
          <p:cNvPr id="5" name="Oval 4"/>
          <p:cNvSpPr/>
          <p:nvPr/>
        </p:nvSpPr>
        <p:spPr>
          <a:xfrm>
            <a:off x="1110343" y="2945673"/>
            <a:ext cx="2926080" cy="2429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PYTHON</a:t>
            </a:r>
            <a:endParaRPr lang="en-US" b="1" dirty="0"/>
          </a:p>
        </p:txBody>
      </p:sp>
      <p:sp>
        <p:nvSpPr>
          <p:cNvPr id="6" name="Rectangle 5"/>
          <p:cNvSpPr/>
          <p:nvPr/>
        </p:nvSpPr>
        <p:spPr>
          <a:xfrm>
            <a:off x="5336179" y="2638695"/>
            <a:ext cx="5609160" cy="3043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Procedure Oriented</a:t>
            </a:r>
          </a:p>
          <a:p>
            <a:endParaRPr lang="en-US" dirty="0" smtClean="0"/>
          </a:p>
          <a:p>
            <a:r>
              <a:rPr lang="en-US" dirty="0" smtClean="0"/>
              <a:t>OOP</a:t>
            </a:r>
          </a:p>
          <a:p>
            <a:endParaRPr lang="en-US" dirty="0" smtClean="0"/>
          </a:p>
          <a:p>
            <a:r>
              <a:rPr lang="en-US" dirty="0" smtClean="0"/>
              <a:t>Scripting Language</a:t>
            </a:r>
          </a:p>
          <a:p>
            <a:endParaRPr lang="en-US" dirty="0" smtClean="0"/>
          </a:p>
          <a:p>
            <a:r>
              <a:rPr lang="en-US" dirty="0" smtClean="0"/>
              <a:t>Modular</a:t>
            </a:r>
            <a:endParaRPr lang="en-US" dirty="0"/>
          </a:p>
        </p:txBody>
      </p:sp>
      <p:cxnSp>
        <p:nvCxnSpPr>
          <p:cNvPr id="8" name="Straight Arrow Connector 7"/>
          <p:cNvCxnSpPr/>
          <p:nvPr/>
        </p:nvCxnSpPr>
        <p:spPr>
          <a:xfrm flipV="1">
            <a:off x="3947582" y="3344091"/>
            <a:ext cx="1290624" cy="248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036423" y="3820885"/>
            <a:ext cx="1249680" cy="92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015951" y="4417714"/>
            <a:ext cx="1222255" cy="13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827417" y="4791054"/>
            <a:ext cx="1460865" cy="225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35291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736979"/>
          </a:xfrm>
        </p:spPr>
        <p:txBody>
          <a:bodyPr/>
          <a:lstStyle/>
          <a:p>
            <a:r>
              <a:rPr lang="en-US" dirty="0" smtClean="0"/>
              <a:t>INSERT new record</a:t>
            </a:r>
            <a:endParaRPr lang="en-US" dirty="0"/>
          </a:p>
        </p:txBody>
      </p:sp>
      <p:sp>
        <p:nvSpPr>
          <p:cNvPr id="3" name="Content Placeholder 2"/>
          <p:cNvSpPr>
            <a:spLocks noGrp="1"/>
          </p:cNvSpPr>
          <p:nvPr>
            <p:ph idx="1"/>
          </p:nvPr>
        </p:nvSpPr>
        <p:spPr>
          <a:xfrm>
            <a:off x="106261" y="736979"/>
            <a:ext cx="11753644" cy="5936776"/>
          </a:xfrm>
        </p:spPr>
        <p:txBody>
          <a:bodyPr/>
          <a:lstStyle/>
          <a:p>
            <a:endParaRPr lang="en-US" dirty="0" smtClean="0"/>
          </a:p>
          <a:p>
            <a:endParaRPr lang="en-US" dirty="0"/>
          </a:p>
          <a:p>
            <a:endParaRPr lang="en-US" dirty="0" smtClean="0"/>
          </a:p>
          <a:p>
            <a:endParaRPr lang="en-US" dirty="0"/>
          </a:p>
          <a:p>
            <a:endParaRPr lang="en-US" dirty="0"/>
          </a:p>
          <a:p>
            <a:r>
              <a:rPr lang="en-US" b="1" dirty="0" err="1"/>
              <a:t>mydb.commit</a:t>
            </a:r>
            <a:r>
              <a:rPr lang="en-US" b="1" dirty="0"/>
              <a:t>(). </a:t>
            </a:r>
            <a:r>
              <a:rPr lang="en-US" dirty="0"/>
              <a:t>It is required to make the changes</a:t>
            </a:r>
            <a:r>
              <a:rPr lang="en-US" dirty="0" smtClean="0"/>
              <a:t>, </a:t>
            </a:r>
          </a:p>
          <a:p>
            <a:pPr marL="0" indent="0">
              <a:buNone/>
            </a:pPr>
            <a:r>
              <a:rPr lang="en-US" dirty="0" smtClean="0"/>
              <a:t>otherwise </a:t>
            </a:r>
            <a:r>
              <a:rPr lang="en-US" dirty="0"/>
              <a:t>no changes are made to the table</a:t>
            </a:r>
            <a:r>
              <a:rPr lang="en-US" dirty="0" smtClean="0"/>
              <a:t>.</a:t>
            </a:r>
          </a:p>
          <a:p>
            <a:r>
              <a:rPr lang="en-US" dirty="0" smtClean="0"/>
              <a:t>For </a:t>
            </a:r>
            <a:r>
              <a:rPr lang="en-US" dirty="0"/>
              <a:t>Insert Multiple </a:t>
            </a:r>
            <a:r>
              <a:rPr lang="en-US" dirty="0" smtClean="0"/>
              <a:t>Rows</a:t>
            </a:r>
          </a:p>
          <a:p>
            <a:endParaRPr lang="en-US" dirty="0"/>
          </a:p>
          <a:p>
            <a:pPr marL="0" indent="0">
              <a:buNone/>
            </a:pPr>
            <a:r>
              <a:rPr lang="en-US" b="1" dirty="0" err="1"/>
              <a:t>executemany</a:t>
            </a:r>
            <a:r>
              <a:rPr lang="en-US" b="1" dirty="0"/>
              <a:t>()</a:t>
            </a:r>
            <a:r>
              <a:rPr lang="en-US" dirty="0"/>
              <a:t> method is a list of tuples,</a:t>
            </a:r>
            <a:endParaRPr lang="en-US" dirty="0" smtClean="0"/>
          </a:p>
          <a:p>
            <a:pPr marL="0" indent="0">
              <a:buNone/>
            </a:pPr>
            <a:endParaRPr lang="en-US" dirty="0" smtClean="0"/>
          </a:p>
        </p:txBody>
      </p:sp>
      <p:sp>
        <p:nvSpPr>
          <p:cNvPr id="4" name="Rectangle 3"/>
          <p:cNvSpPr/>
          <p:nvPr/>
        </p:nvSpPr>
        <p:spPr>
          <a:xfrm>
            <a:off x="374605" y="736979"/>
            <a:ext cx="6462923" cy="1651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sql</a:t>
            </a:r>
            <a:r>
              <a:rPr lang="en-US" dirty="0"/>
              <a:t> = "INSERT INTO </a:t>
            </a:r>
            <a:r>
              <a:rPr lang="en-US" dirty="0" err="1" smtClean="0"/>
              <a:t>emp</a:t>
            </a:r>
            <a:r>
              <a:rPr lang="en-US" dirty="0" smtClean="0"/>
              <a:t> (name</a:t>
            </a:r>
            <a:r>
              <a:rPr lang="en-US" dirty="0"/>
              <a:t>, address) VALUES (%s, %s)"</a:t>
            </a:r>
            <a:br>
              <a:rPr lang="en-US" dirty="0"/>
            </a:br>
            <a:r>
              <a:rPr lang="en-US" dirty="0" err="1"/>
              <a:t>val</a:t>
            </a:r>
            <a:r>
              <a:rPr lang="en-US" dirty="0"/>
              <a:t> = </a:t>
            </a:r>
            <a:r>
              <a:rPr lang="en-US" dirty="0" smtClean="0"/>
              <a:t>(“xyz",</a:t>
            </a:r>
            <a:r>
              <a:rPr lang="en-US" dirty="0"/>
              <a:t> </a:t>
            </a:r>
            <a:r>
              <a:rPr lang="en-US" dirty="0" smtClean="0"/>
              <a:t>“</a:t>
            </a:r>
            <a:r>
              <a:rPr lang="en-US" dirty="0" err="1" smtClean="0"/>
              <a:t>lucknow</a:t>
            </a:r>
            <a:r>
              <a:rPr lang="en-US" dirty="0" smtClean="0"/>
              <a:t>")</a:t>
            </a:r>
            <a:r>
              <a:rPr lang="en-US" dirty="0"/>
              <a:t/>
            </a:r>
            <a:br>
              <a:rPr lang="en-US" dirty="0"/>
            </a:br>
            <a:r>
              <a:rPr lang="en-US" dirty="0" err="1"/>
              <a:t>mycursor.execute</a:t>
            </a:r>
            <a:r>
              <a:rPr lang="en-US" dirty="0"/>
              <a:t>(</a:t>
            </a:r>
            <a:r>
              <a:rPr lang="en-US" dirty="0" err="1"/>
              <a:t>sql</a:t>
            </a:r>
            <a:r>
              <a:rPr lang="en-US" dirty="0"/>
              <a:t>, </a:t>
            </a:r>
            <a:r>
              <a:rPr lang="en-US" dirty="0" err="1"/>
              <a:t>val</a:t>
            </a:r>
            <a:r>
              <a:rPr lang="en-US" dirty="0" smtClean="0"/>
              <a:t>)</a:t>
            </a:r>
            <a:r>
              <a:rPr lang="en-US" b="1" dirty="0"/>
              <a:t/>
            </a:r>
            <a:br>
              <a:rPr lang="en-US" b="1" dirty="0"/>
            </a:br>
            <a:r>
              <a:rPr lang="en-US" b="1" dirty="0" err="1"/>
              <a:t>mydb.commit</a:t>
            </a:r>
            <a:r>
              <a:rPr lang="en-US" b="1" dirty="0" smtClean="0"/>
              <a:t>()</a:t>
            </a:r>
            <a:r>
              <a:rPr lang="en-US" dirty="0"/>
              <a:t/>
            </a:r>
            <a:br>
              <a:rPr lang="en-US" dirty="0"/>
            </a:br>
            <a:r>
              <a:rPr lang="en-US" dirty="0"/>
              <a:t>print(</a:t>
            </a:r>
            <a:r>
              <a:rPr lang="en-US" dirty="0" err="1"/>
              <a:t>mycursor.rowcount</a:t>
            </a:r>
            <a:r>
              <a:rPr lang="en-US" dirty="0"/>
              <a:t>, "record inserted.")</a:t>
            </a:r>
          </a:p>
        </p:txBody>
      </p:sp>
      <p:sp>
        <p:nvSpPr>
          <p:cNvPr id="6" name="Rectangle 5"/>
          <p:cNvSpPr/>
          <p:nvPr/>
        </p:nvSpPr>
        <p:spPr>
          <a:xfrm>
            <a:off x="6999795" y="736979"/>
            <a:ext cx="4916116" cy="5813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sql</a:t>
            </a:r>
            <a:r>
              <a:rPr lang="en-US" dirty="0"/>
              <a:t> = "INSERT INTO customers (name, address) VALUES (%s, %s)"</a:t>
            </a:r>
            <a:br>
              <a:rPr lang="en-US" dirty="0"/>
            </a:br>
            <a:r>
              <a:rPr lang="en-US" dirty="0" err="1"/>
              <a:t>val</a:t>
            </a:r>
            <a:r>
              <a:rPr lang="en-US" dirty="0"/>
              <a:t> = [</a:t>
            </a:r>
            <a:br>
              <a:rPr lang="en-US" dirty="0"/>
            </a:br>
            <a:r>
              <a:rPr lang="en-US" dirty="0"/>
              <a:t>  ('Peter', '</a:t>
            </a:r>
            <a:r>
              <a:rPr lang="en-US" dirty="0" err="1"/>
              <a:t>Lowstreet</a:t>
            </a:r>
            <a:r>
              <a:rPr lang="en-US" dirty="0"/>
              <a:t> 4'),</a:t>
            </a:r>
            <a:br>
              <a:rPr lang="en-US" dirty="0"/>
            </a:br>
            <a:r>
              <a:rPr lang="en-US" dirty="0"/>
              <a:t>  ('Amy', 'Apple </a:t>
            </a:r>
            <a:r>
              <a:rPr lang="en-US" dirty="0" err="1"/>
              <a:t>st</a:t>
            </a:r>
            <a:r>
              <a:rPr lang="en-US" dirty="0"/>
              <a:t> 652'),</a:t>
            </a:r>
            <a:br>
              <a:rPr lang="en-US" dirty="0"/>
            </a:br>
            <a:r>
              <a:rPr lang="en-US" dirty="0"/>
              <a:t>  ('Hannah', 'Mountain 21'),</a:t>
            </a:r>
            <a:br>
              <a:rPr lang="en-US" dirty="0"/>
            </a:br>
            <a:r>
              <a:rPr lang="en-US" dirty="0"/>
              <a:t>  ('Michael', 'Valley 345'),</a:t>
            </a:r>
            <a:br>
              <a:rPr lang="en-US" dirty="0"/>
            </a:br>
            <a:r>
              <a:rPr lang="en-US" dirty="0"/>
              <a:t>  ('Sandy', 'Ocean </a:t>
            </a:r>
            <a:r>
              <a:rPr lang="en-US" dirty="0" err="1"/>
              <a:t>blvd</a:t>
            </a:r>
            <a:r>
              <a:rPr lang="en-US" dirty="0"/>
              <a:t> 2'),</a:t>
            </a:r>
            <a:br>
              <a:rPr lang="en-US" dirty="0"/>
            </a:br>
            <a:r>
              <a:rPr lang="en-US" dirty="0"/>
              <a:t>  ('Betty', 'Green Grass 1'),</a:t>
            </a:r>
            <a:br>
              <a:rPr lang="en-US" dirty="0"/>
            </a:br>
            <a:r>
              <a:rPr lang="en-US" dirty="0"/>
              <a:t>  ('Richard', 'Sky </a:t>
            </a:r>
            <a:r>
              <a:rPr lang="en-US" dirty="0" err="1"/>
              <a:t>st</a:t>
            </a:r>
            <a:r>
              <a:rPr lang="en-US" dirty="0"/>
              <a:t> 331'),</a:t>
            </a:r>
            <a:br>
              <a:rPr lang="en-US" dirty="0"/>
            </a:br>
            <a:r>
              <a:rPr lang="en-US" dirty="0"/>
              <a:t>  ('Susan', 'One way 98'),</a:t>
            </a:r>
            <a:br>
              <a:rPr lang="en-US" dirty="0"/>
            </a:br>
            <a:r>
              <a:rPr lang="en-US" dirty="0"/>
              <a:t>  ('Vicky', 'Yellow Garden 2'),</a:t>
            </a:r>
            <a:br>
              <a:rPr lang="en-US" dirty="0"/>
            </a:br>
            <a:r>
              <a:rPr lang="en-US" dirty="0"/>
              <a:t>  ('Ben', 'Park Lane 38'),</a:t>
            </a:r>
            <a:br>
              <a:rPr lang="en-US" dirty="0"/>
            </a:br>
            <a:r>
              <a:rPr lang="en-US" dirty="0"/>
              <a:t>  ('William', 'Central </a:t>
            </a:r>
            <a:r>
              <a:rPr lang="en-US" dirty="0" err="1"/>
              <a:t>st</a:t>
            </a:r>
            <a:r>
              <a:rPr lang="en-US" dirty="0"/>
              <a:t> 954'),</a:t>
            </a:r>
            <a:br>
              <a:rPr lang="en-US" dirty="0"/>
            </a:br>
            <a:r>
              <a:rPr lang="en-US" dirty="0"/>
              <a:t>  ('Chuck', 'Main Road 989'),</a:t>
            </a:r>
            <a:br>
              <a:rPr lang="en-US" dirty="0"/>
            </a:br>
            <a:r>
              <a:rPr lang="en-US" dirty="0"/>
              <a:t>  ('Viola', 'Sideway 1633')</a:t>
            </a:r>
            <a:br>
              <a:rPr lang="en-US" dirty="0"/>
            </a:br>
            <a:r>
              <a:rPr lang="en-US" dirty="0" smtClean="0"/>
              <a:t>]</a:t>
            </a:r>
            <a:r>
              <a:rPr lang="en-US" dirty="0"/>
              <a:t/>
            </a:r>
            <a:br>
              <a:rPr lang="en-US" dirty="0"/>
            </a:br>
            <a:r>
              <a:rPr lang="en-US" dirty="0" err="1"/>
              <a:t>mycursor.executemany</a:t>
            </a:r>
            <a:r>
              <a:rPr lang="en-US" dirty="0"/>
              <a:t>(</a:t>
            </a:r>
            <a:r>
              <a:rPr lang="en-US" dirty="0" err="1"/>
              <a:t>sql</a:t>
            </a:r>
            <a:r>
              <a:rPr lang="en-US" dirty="0"/>
              <a:t>, </a:t>
            </a:r>
            <a:r>
              <a:rPr lang="en-US" dirty="0" err="1"/>
              <a:t>val</a:t>
            </a:r>
            <a:r>
              <a:rPr lang="en-US" dirty="0" smtClean="0"/>
              <a:t>)</a:t>
            </a:r>
            <a:r>
              <a:rPr lang="en-US" dirty="0"/>
              <a:t/>
            </a:r>
            <a:br>
              <a:rPr lang="en-US" dirty="0"/>
            </a:br>
            <a:r>
              <a:rPr lang="en-US" dirty="0" err="1"/>
              <a:t>mydb.commit</a:t>
            </a:r>
            <a:r>
              <a:rPr lang="en-US" dirty="0" smtClean="0"/>
              <a:t>()</a:t>
            </a:r>
            <a:r>
              <a:rPr lang="en-US" dirty="0"/>
              <a:t/>
            </a:r>
            <a:br>
              <a:rPr lang="en-US" dirty="0"/>
            </a:br>
            <a:r>
              <a:rPr lang="en-US" dirty="0"/>
              <a:t>print(</a:t>
            </a:r>
            <a:r>
              <a:rPr lang="en-US" dirty="0" err="1"/>
              <a:t>mycursor.rowcount</a:t>
            </a:r>
            <a:r>
              <a:rPr lang="en-US" dirty="0"/>
              <a:t>,</a:t>
            </a:r>
            <a:r>
              <a:rPr lang="en-US"/>
              <a:t> </a:t>
            </a:r>
            <a:r>
              <a:rPr lang="en-US" smtClean="0"/>
              <a:t>“row </a:t>
            </a:r>
            <a:r>
              <a:rPr lang="en-US" dirty="0"/>
              <a:t>inserted.")</a:t>
            </a:r>
          </a:p>
        </p:txBody>
      </p:sp>
    </p:spTree>
    <p:extLst>
      <p:ext uri="{BB962C8B-B14F-4D97-AF65-F5344CB8AC3E}">
        <p14:creationId xmlns:p14="http://schemas.microsoft.com/office/powerpoint/2010/main" val="3541455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0"/>
            <a:ext cx="9404723" cy="1400530"/>
          </a:xfrm>
        </p:spPr>
        <p:txBody>
          <a:bodyPr/>
          <a:lstStyle/>
          <a:p>
            <a:r>
              <a:rPr lang="en-US" dirty="0" smtClean="0"/>
              <a:t>Interpreted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8051519"/>
              </p:ext>
            </p:extLst>
          </p:nvPr>
        </p:nvGraphicFramePr>
        <p:xfrm>
          <a:off x="644524" y="1031873"/>
          <a:ext cx="11307989" cy="5564870"/>
        </p:xfrm>
        <a:graphic>
          <a:graphicData uri="http://schemas.openxmlformats.org/drawingml/2006/table">
            <a:tbl>
              <a:tblPr firstRow="1" bandRow="1">
                <a:tableStyleId>{5C22544A-7EE6-4342-B048-85BDC9FD1C3A}</a:tableStyleId>
              </a:tblPr>
              <a:tblGrid>
                <a:gridCol w="11307989">
                  <a:extLst>
                    <a:ext uri="{9D8B030D-6E8A-4147-A177-3AD203B41FA5}">
                      <a16:colId xmlns:a16="http://schemas.microsoft.com/office/drawing/2014/main" val="1561244296"/>
                    </a:ext>
                  </a:extLst>
                </a:gridCol>
              </a:tblGrid>
              <a:tr h="5564870">
                <a:tc>
                  <a:txBody>
                    <a:bodyPr/>
                    <a:lstStyle/>
                    <a:p>
                      <a:endParaRPr lang="en-US" dirty="0" smtClean="0"/>
                    </a:p>
                    <a:p>
                      <a:endParaRPr lang="en-US" dirty="0" smtClean="0"/>
                    </a:p>
                    <a:p>
                      <a:r>
                        <a:rPr lang="en-US" dirty="0" smtClean="0"/>
                        <a:t>C =====</a:t>
                      </a:r>
                      <a:r>
                        <a:rPr lang="en-US" dirty="0" smtClean="0">
                          <a:sym typeface="Wingdings" panose="05000000000000000000" pitchFamily="2" charset="2"/>
                        </a:rPr>
                        <a:t> Compile &amp; execute</a:t>
                      </a:r>
                    </a:p>
                    <a:p>
                      <a:endParaRPr lang="en-US" dirty="0" smtClean="0">
                        <a:sym typeface="Wingdings" panose="05000000000000000000" pitchFamily="2" charset="2"/>
                      </a:endParaRPr>
                    </a:p>
                    <a:p>
                      <a:r>
                        <a:rPr lang="en-US" dirty="0" smtClean="0">
                          <a:sym typeface="Wingdings" panose="05000000000000000000" pitchFamily="2" charset="2"/>
                        </a:rPr>
                        <a:t>JAVA</a:t>
                      </a:r>
                      <a:r>
                        <a:rPr lang="en-US" baseline="0" dirty="0" smtClean="0">
                          <a:sym typeface="Wingdings" panose="05000000000000000000" pitchFamily="2" charset="2"/>
                        </a:rPr>
                        <a:t> === Compile &amp; RUN</a:t>
                      </a:r>
                    </a:p>
                    <a:p>
                      <a:endParaRPr lang="en-US" baseline="0" dirty="0" smtClean="0">
                        <a:sym typeface="Wingdings" panose="05000000000000000000" pitchFamily="2" charset="2"/>
                      </a:endParaRPr>
                    </a:p>
                    <a:p>
                      <a:r>
                        <a:rPr lang="en-US" baseline="0" dirty="0" smtClean="0">
                          <a:sym typeface="Wingdings" panose="05000000000000000000" pitchFamily="2" charset="2"/>
                        </a:rPr>
                        <a:t>Python ==== RUN</a:t>
                      </a:r>
                      <a:endParaRPr lang="en-US" dirty="0"/>
                    </a:p>
                  </a:txBody>
                  <a:tcPr/>
                </a:tc>
                <a:extLst>
                  <a:ext uri="{0D108BD9-81ED-4DB2-BD59-A6C34878D82A}">
                    <a16:rowId xmlns:a16="http://schemas.microsoft.com/office/drawing/2014/main" val="1070556019"/>
                  </a:ext>
                </a:extLst>
              </a:tr>
            </a:tbl>
          </a:graphicData>
        </a:graphic>
      </p:graphicFrame>
    </p:spTree>
    <p:extLst>
      <p:ext uri="{BB962C8B-B14F-4D97-AF65-F5344CB8AC3E}">
        <p14:creationId xmlns:p14="http://schemas.microsoft.com/office/powerpoint/2010/main" val="416296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Extensible</a:t>
            </a:r>
            <a:endParaRPr lang="en-US" dirty="0"/>
          </a:p>
        </p:txBody>
      </p:sp>
      <p:sp>
        <p:nvSpPr>
          <p:cNvPr id="3" name="Content Placeholder 2"/>
          <p:cNvSpPr>
            <a:spLocks noGrp="1"/>
          </p:cNvSpPr>
          <p:nvPr>
            <p:ph idx="1"/>
          </p:nvPr>
        </p:nvSpPr>
        <p:spPr>
          <a:xfrm>
            <a:off x="123598" y="1415642"/>
            <a:ext cx="11920356" cy="5272541"/>
          </a:xfrm>
        </p:spPr>
        <p:txBody>
          <a:bodyPr/>
          <a:lstStyle/>
          <a:p>
            <a:r>
              <a:rPr lang="en-US" dirty="0" smtClean="0"/>
              <a:t>We have a code of thousand lines in java allow to use in python.</a:t>
            </a:r>
          </a:p>
          <a:p>
            <a:r>
              <a:rPr lang="en-US" dirty="0" smtClean="0"/>
              <a:t>We can approve performance of the application.</a:t>
            </a:r>
          </a:p>
          <a:p>
            <a:r>
              <a:rPr lang="en-US" dirty="0" smtClean="0"/>
              <a:t>Its is interpreted language that’s why its performance is fast.</a:t>
            </a:r>
          </a:p>
          <a:p>
            <a:r>
              <a:rPr lang="en-US" dirty="0" smtClean="0"/>
              <a:t>What ever any other language we have to use ….</a:t>
            </a:r>
          </a:p>
          <a:p>
            <a:pPr marL="0" indent="0">
              <a:buNone/>
            </a:pPr>
            <a:r>
              <a:rPr lang="en-US" dirty="0" smtClean="0"/>
              <a:t>	We can use it in python.</a:t>
            </a:r>
            <a:endParaRPr lang="en-US" dirty="0"/>
          </a:p>
        </p:txBody>
      </p:sp>
    </p:spTree>
    <p:extLst>
      <p:ext uri="{BB962C8B-B14F-4D97-AF65-F5344CB8AC3E}">
        <p14:creationId xmlns:p14="http://schemas.microsoft.com/office/powerpoint/2010/main" val="3334707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Embedded</a:t>
            </a:r>
            <a:endParaRPr lang="en-US" dirty="0"/>
          </a:p>
        </p:txBody>
      </p:sp>
      <p:sp>
        <p:nvSpPr>
          <p:cNvPr id="3" name="Content Placeholder 2"/>
          <p:cNvSpPr>
            <a:spLocks noGrp="1"/>
          </p:cNvSpPr>
          <p:nvPr>
            <p:ph idx="1"/>
          </p:nvPr>
        </p:nvSpPr>
        <p:spPr>
          <a:xfrm>
            <a:off x="110535" y="838072"/>
            <a:ext cx="11972608" cy="5784797"/>
          </a:xfrm>
        </p:spPr>
        <p:txBody>
          <a:bodyPr/>
          <a:lstStyle/>
          <a:p>
            <a:r>
              <a:rPr lang="en-US" dirty="0" smtClean="0"/>
              <a:t>We can use python program in any other programming languages happily that’s why python is embedded language……..</a:t>
            </a:r>
            <a:endParaRPr lang="en-US" dirty="0"/>
          </a:p>
          <a:p>
            <a:r>
              <a:rPr lang="en-US" dirty="0" smtClean="0"/>
              <a:t>Python applications can be embedded In any languages any where… its can be become powerful and get scalability of application rise……</a:t>
            </a:r>
          </a:p>
          <a:p>
            <a:endParaRPr lang="en-US" dirty="0"/>
          </a:p>
          <a:p>
            <a:endParaRPr lang="en-US" dirty="0" smtClean="0"/>
          </a:p>
          <a:p>
            <a:endParaRPr lang="en-US" dirty="0"/>
          </a:p>
          <a:p>
            <a:endParaRPr lang="en-US" dirty="0" smtClean="0"/>
          </a:p>
          <a:p>
            <a:endParaRPr lang="en-US" dirty="0"/>
          </a:p>
          <a:p>
            <a:r>
              <a:rPr lang="en-US" dirty="0" smtClean="0"/>
              <a:t>Thousands of library are available inside python…. For every requirements have available libraries…</a:t>
            </a:r>
          </a:p>
          <a:p>
            <a:r>
              <a:rPr lang="en-US" dirty="0" smtClean="0"/>
              <a:t>Complex requirements also with libraries.… we can happily write a code……</a:t>
            </a:r>
          </a:p>
          <a:p>
            <a:r>
              <a:rPr lang="en-US" dirty="0" smtClean="0"/>
              <a:t>its also python specific behavior this much libraries support no other languages have……..</a:t>
            </a:r>
          </a:p>
        </p:txBody>
      </p:sp>
      <p:sp>
        <p:nvSpPr>
          <p:cNvPr id="4" name="Title 1"/>
          <p:cNvSpPr txBox="1">
            <a:spLocks/>
          </p:cNvSpPr>
          <p:nvPr/>
        </p:nvSpPr>
        <p:spPr>
          <a:xfrm>
            <a:off x="110535" y="2728735"/>
            <a:ext cx="9404723" cy="73836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Extensive Library</a:t>
            </a:r>
            <a:endParaRPr lang="en-US" dirty="0"/>
          </a:p>
        </p:txBody>
      </p:sp>
    </p:spTree>
    <p:extLst>
      <p:ext uri="{BB962C8B-B14F-4D97-AF65-F5344CB8AC3E}">
        <p14:creationId xmlns:p14="http://schemas.microsoft.com/office/powerpoint/2010/main" val="34957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859809"/>
          </a:xfrm>
        </p:spPr>
        <p:txBody>
          <a:bodyPr/>
          <a:lstStyle/>
          <a:p>
            <a:r>
              <a:rPr lang="en-US" dirty="0" smtClean="0"/>
              <a:t>ADVANCE INDEX</a:t>
            </a:r>
            <a:endParaRPr lang="en-US" dirty="0"/>
          </a:p>
        </p:txBody>
      </p:sp>
      <p:sp>
        <p:nvSpPr>
          <p:cNvPr id="3" name="Content Placeholder 2"/>
          <p:cNvSpPr>
            <a:spLocks noGrp="1"/>
          </p:cNvSpPr>
          <p:nvPr>
            <p:ph idx="1"/>
          </p:nvPr>
        </p:nvSpPr>
        <p:spPr>
          <a:xfrm>
            <a:off x="345666" y="859810"/>
            <a:ext cx="11678012" cy="5813946"/>
          </a:xfrm>
        </p:spPr>
        <p:txBody>
          <a:bodyPr>
            <a:normAutofit/>
          </a:bodyPr>
          <a:lstStyle/>
          <a:p>
            <a:r>
              <a:rPr lang="en-US" dirty="0" smtClean="0"/>
              <a:t>OOP</a:t>
            </a:r>
          </a:p>
          <a:p>
            <a:pPr lvl="1"/>
            <a:r>
              <a:rPr lang="en-US" dirty="0"/>
              <a:t>Class</a:t>
            </a:r>
          </a:p>
          <a:p>
            <a:pPr lvl="1"/>
            <a:r>
              <a:rPr lang="en-US" dirty="0"/>
              <a:t>Object</a:t>
            </a:r>
          </a:p>
          <a:p>
            <a:pPr lvl="1"/>
            <a:r>
              <a:rPr lang="en-US" dirty="0"/>
              <a:t>Method</a:t>
            </a:r>
          </a:p>
          <a:p>
            <a:pPr lvl="1"/>
            <a:r>
              <a:rPr lang="en-US" dirty="0"/>
              <a:t>Inheritance</a:t>
            </a:r>
          </a:p>
          <a:p>
            <a:pPr lvl="1"/>
            <a:r>
              <a:rPr lang="en-US" dirty="0"/>
              <a:t>Polymorphism</a:t>
            </a:r>
          </a:p>
          <a:p>
            <a:pPr lvl="1"/>
            <a:r>
              <a:rPr lang="en-US" dirty="0"/>
              <a:t>Data Abstraction</a:t>
            </a:r>
          </a:p>
          <a:p>
            <a:pPr lvl="1"/>
            <a:r>
              <a:rPr lang="en-US" dirty="0" smtClean="0"/>
              <a:t>Encapsulation</a:t>
            </a:r>
            <a:endParaRPr lang="en-US" dirty="0"/>
          </a:p>
          <a:p>
            <a:r>
              <a:rPr lang="en-US" dirty="0"/>
              <a:t>Regular Expressions</a:t>
            </a:r>
          </a:p>
          <a:p>
            <a:r>
              <a:rPr lang="en-US" dirty="0"/>
              <a:t>Multi Threading</a:t>
            </a:r>
          </a:p>
          <a:p>
            <a:r>
              <a:rPr lang="en-US" dirty="0" smtClean="0"/>
              <a:t>Python </a:t>
            </a:r>
            <a:r>
              <a:rPr lang="en-US" dirty="0"/>
              <a:t>Database Connectivity(PDBC)</a:t>
            </a:r>
          </a:p>
          <a:p>
            <a:endParaRPr lang="en-US" dirty="0"/>
          </a:p>
        </p:txBody>
      </p:sp>
    </p:spTree>
    <p:extLst>
      <p:ext uri="{BB962C8B-B14F-4D97-AF65-F5344CB8AC3E}">
        <p14:creationId xmlns:p14="http://schemas.microsoft.com/office/powerpoint/2010/main" val="35403695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793" y="2252818"/>
            <a:ext cx="9404723" cy="1400530"/>
          </a:xfrm>
        </p:spPr>
        <p:txBody>
          <a:bodyPr/>
          <a:lstStyle/>
          <a:p>
            <a:r>
              <a:rPr lang="en-US" dirty="0" smtClean="0"/>
              <a:t>Rules to define Identifiers</a:t>
            </a:r>
            <a:endParaRPr lang="en-US" dirty="0"/>
          </a:p>
        </p:txBody>
      </p:sp>
      <p:sp>
        <p:nvSpPr>
          <p:cNvPr id="3" name="Content Placeholder 2"/>
          <p:cNvSpPr>
            <a:spLocks noGrp="1"/>
          </p:cNvSpPr>
          <p:nvPr>
            <p:ph idx="1"/>
          </p:nvPr>
        </p:nvSpPr>
        <p:spPr>
          <a:xfrm>
            <a:off x="233793" y="1278342"/>
            <a:ext cx="11724414" cy="5510476"/>
          </a:xfrm>
        </p:spPr>
        <p:txBody>
          <a:bodyPr/>
          <a:lstStyle/>
          <a:p>
            <a:r>
              <a:rPr lang="en-US" dirty="0" smtClean="0"/>
              <a:t>Name in python program…</a:t>
            </a:r>
          </a:p>
          <a:p>
            <a:r>
              <a:rPr lang="en-US" dirty="0" smtClean="0"/>
              <a:t>It can be variable name, class name or method name.</a:t>
            </a:r>
            <a:endParaRPr lang="en-US" dirty="0"/>
          </a:p>
          <a:p>
            <a:endParaRPr lang="en-US" dirty="0" smtClean="0"/>
          </a:p>
          <a:p>
            <a:endParaRPr lang="en-US" dirty="0" smtClean="0"/>
          </a:p>
          <a:p>
            <a:endParaRPr lang="en-US" dirty="0"/>
          </a:p>
          <a:p>
            <a:r>
              <a:rPr lang="en-US" dirty="0" smtClean="0"/>
              <a:t>Alphabets symbols (both upper case and lower case use)</a:t>
            </a:r>
            <a:endParaRPr lang="en-US" dirty="0"/>
          </a:p>
          <a:p>
            <a:r>
              <a:rPr lang="en-US" dirty="0" smtClean="0"/>
              <a:t>Digits (0 to 9) (its should not start with digits)</a:t>
            </a:r>
          </a:p>
          <a:p>
            <a:r>
              <a:rPr lang="en-US" dirty="0" smtClean="0"/>
              <a:t>Underscore (_) use can be use</a:t>
            </a:r>
          </a:p>
          <a:p>
            <a:r>
              <a:rPr lang="en-US" dirty="0" smtClean="0"/>
              <a:t>Cant use alphanumeric symbols……(@,#,$ etc. …. its not allowed)</a:t>
            </a:r>
            <a:endParaRPr lang="en-US" dirty="0"/>
          </a:p>
          <a:p>
            <a:r>
              <a:rPr lang="en-US" dirty="0" smtClean="0"/>
              <a:t>Its are case sensitive</a:t>
            </a:r>
          </a:p>
          <a:p>
            <a:r>
              <a:rPr lang="en-US" dirty="0" smtClean="0"/>
              <a:t>We cant use reserved keywords as an identifiers…</a:t>
            </a:r>
          </a:p>
          <a:p>
            <a:r>
              <a:rPr lang="en-US" dirty="0" smtClean="0"/>
              <a:t>There is no length limit for identifiers……</a:t>
            </a:r>
            <a:endParaRPr lang="en-US" dirty="0"/>
          </a:p>
        </p:txBody>
      </p:sp>
      <p:sp>
        <p:nvSpPr>
          <p:cNvPr id="4" name="Title 1"/>
          <p:cNvSpPr txBox="1">
            <a:spLocks/>
          </p:cNvSpPr>
          <p:nvPr/>
        </p:nvSpPr>
        <p:spPr>
          <a:xfrm>
            <a:off x="406626" y="265484"/>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Identifiers</a:t>
            </a:r>
            <a:endParaRPr lang="en-US" dirty="0"/>
          </a:p>
        </p:txBody>
      </p:sp>
    </p:spTree>
    <p:extLst>
      <p:ext uri="{BB962C8B-B14F-4D97-AF65-F5344CB8AC3E}">
        <p14:creationId xmlns:p14="http://schemas.microsoft.com/office/powerpoint/2010/main" val="240651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7" y="178398"/>
            <a:ext cx="9404723" cy="1400530"/>
          </a:xfrm>
        </p:spPr>
        <p:txBody>
          <a:bodyPr/>
          <a:lstStyle/>
          <a:p>
            <a:r>
              <a:rPr lang="en-US" dirty="0" smtClean="0"/>
              <a:t>Reserved Words</a:t>
            </a:r>
            <a:endParaRPr lang="en-US" dirty="0"/>
          </a:p>
        </p:txBody>
      </p:sp>
      <p:sp>
        <p:nvSpPr>
          <p:cNvPr id="3" name="Content Placeholder 2"/>
          <p:cNvSpPr>
            <a:spLocks noGrp="1"/>
          </p:cNvSpPr>
          <p:nvPr>
            <p:ph idx="1"/>
          </p:nvPr>
        </p:nvSpPr>
        <p:spPr>
          <a:xfrm>
            <a:off x="391887" y="1214846"/>
            <a:ext cx="11443062" cy="5381897"/>
          </a:xfrm>
        </p:spPr>
        <p:txBody>
          <a:bodyPr>
            <a:normAutofit fontScale="92500" lnSpcReduction="20000"/>
          </a:bodyPr>
          <a:lstStyle/>
          <a:p>
            <a:r>
              <a:rPr lang="en-US" dirty="0" smtClean="0"/>
              <a:t>There are 36 reserved words there</a:t>
            </a:r>
          </a:p>
          <a:p>
            <a:pPr marL="0" indent="0">
              <a:buNone/>
            </a:pPr>
            <a:endParaRPr lang="en-US" dirty="0" smtClean="0"/>
          </a:p>
          <a:p>
            <a:pPr marL="0" indent="0">
              <a:buNone/>
            </a:pPr>
            <a:r>
              <a:rPr lang="en-US" sz="2600" b="1" dirty="0"/>
              <a:t>__</a:t>
            </a:r>
            <a:r>
              <a:rPr lang="en-US" sz="2600" b="1" dirty="0" err="1"/>
              <a:t>peg_parser</a:t>
            </a:r>
            <a:r>
              <a:rPr lang="en-US" sz="2600" b="1" dirty="0"/>
              <a:t>__</a:t>
            </a:r>
            <a:endParaRPr lang="en-US" sz="2600" b="1" dirty="0" smtClean="0"/>
          </a:p>
          <a:p>
            <a:pPr marL="0" indent="0">
              <a:lnSpc>
                <a:spcPct val="150000"/>
              </a:lnSpc>
              <a:buNone/>
            </a:pPr>
            <a:endParaRPr lang="en-US" b="1" dirty="0"/>
          </a:p>
          <a:p>
            <a:pPr marL="0" indent="0">
              <a:lnSpc>
                <a:spcPct val="150000"/>
              </a:lnSpc>
              <a:buNone/>
            </a:pPr>
            <a:r>
              <a:rPr lang="en-US" b="1" dirty="0"/>
              <a:t>False	</a:t>
            </a:r>
            <a:r>
              <a:rPr lang="en-US" b="1" dirty="0" smtClean="0"/>
              <a:t>			await</a:t>
            </a:r>
            <a:r>
              <a:rPr lang="en-US" b="1" dirty="0"/>
              <a:t>	</a:t>
            </a:r>
            <a:r>
              <a:rPr lang="en-US" b="1" dirty="0" smtClean="0"/>
              <a:t>			else</a:t>
            </a:r>
            <a:r>
              <a:rPr lang="en-US" b="1" dirty="0"/>
              <a:t>	</a:t>
            </a:r>
            <a:r>
              <a:rPr lang="en-US" b="1" dirty="0" smtClean="0"/>
              <a:t>		import</a:t>
            </a:r>
            <a:r>
              <a:rPr lang="en-US" b="1" dirty="0"/>
              <a:t>	</a:t>
            </a:r>
            <a:r>
              <a:rPr lang="en-US" b="1" dirty="0" smtClean="0"/>
              <a:t>			pass</a:t>
            </a:r>
            <a:endParaRPr lang="en-US" b="1" dirty="0"/>
          </a:p>
          <a:p>
            <a:pPr marL="0" indent="0">
              <a:lnSpc>
                <a:spcPct val="150000"/>
              </a:lnSpc>
              <a:buNone/>
            </a:pPr>
            <a:r>
              <a:rPr lang="en-US" b="1" dirty="0"/>
              <a:t>None	</a:t>
            </a:r>
            <a:r>
              <a:rPr lang="en-US" b="1" dirty="0" smtClean="0"/>
              <a:t>			break</a:t>
            </a:r>
            <a:r>
              <a:rPr lang="en-US" b="1" dirty="0"/>
              <a:t>	</a:t>
            </a:r>
            <a:r>
              <a:rPr lang="en-US" b="1" dirty="0" smtClean="0"/>
              <a:t>			except</a:t>
            </a:r>
            <a:r>
              <a:rPr lang="en-US" b="1" dirty="0"/>
              <a:t>	</a:t>
            </a:r>
            <a:r>
              <a:rPr lang="en-US" b="1" dirty="0" smtClean="0"/>
              <a:t>		in</a:t>
            </a:r>
            <a:r>
              <a:rPr lang="en-US" b="1" dirty="0"/>
              <a:t>	</a:t>
            </a:r>
            <a:r>
              <a:rPr lang="en-US" b="1" dirty="0" smtClean="0"/>
              <a:t>				raise</a:t>
            </a:r>
            <a:endParaRPr lang="en-US" b="1" dirty="0"/>
          </a:p>
          <a:p>
            <a:pPr marL="0" indent="0">
              <a:lnSpc>
                <a:spcPct val="150000"/>
              </a:lnSpc>
              <a:buNone/>
            </a:pPr>
            <a:r>
              <a:rPr lang="en-US" b="1" dirty="0"/>
              <a:t>True	</a:t>
            </a:r>
            <a:r>
              <a:rPr lang="en-US" b="1" dirty="0" smtClean="0"/>
              <a:t>			class</a:t>
            </a:r>
            <a:r>
              <a:rPr lang="en-US" b="1" dirty="0"/>
              <a:t>	</a:t>
            </a:r>
            <a:r>
              <a:rPr lang="en-US" b="1" dirty="0" smtClean="0"/>
              <a:t>			finally</a:t>
            </a:r>
            <a:r>
              <a:rPr lang="en-US" b="1" dirty="0"/>
              <a:t>	</a:t>
            </a:r>
            <a:r>
              <a:rPr lang="en-US" b="1" dirty="0" smtClean="0"/>
              <a:t>		is</a:t>
            </a:r>
            <a:r>
              <a:rPr lang="en-US" b="1" dirty="0"/>
              <a:t>	</a:t>
            </a:r>
            <a:r>
              <a:rPr lang="en-US" b="1" dirty="0" smtClean="0"/>
              <a:t>				return</a:t>
            </a:r>
            <a:endParaRPr lang="en-US" b="1" dirty="0"/>
          </a:p>
          <a:p>
            <a:pPr marL="0" indent="0">
              <a:lnSpc>
                <a:spcPct val="150000"/>
              </a:lnSpc>
              <a:buNone/>
            </a:pPr>
            <a:r>
              <a:rPr lang="en-US" b="1" dirty="0"/>
              <a:t>and	</a:t>
            </a:r>
            <a:r>
              <a:rPr lang="en-US" b="1" dirty="0" smtClean="0"/>
              <a:t>			continue</a:t>
            </a:r>
            <a:r>
              <a:rPr lang="en-US" b="1" dirty="0"/>
              <a:t>	</a:t>
            </a:r>
            <a:r>
              <a:rPr lang="en-US" b="1" dirty="0" smtClean="0"/>
              <a:t>		for</a:t>
            </a:r>
            <a:r>
              <a:rPr lang="en-US" b="1" dirty="0"/>
              <a:t>	</a:t>
            </a:r>
            <a:r>
              <a:rPr lang="en-US" b="1" dirty="0" smtClean="0"/>
              <a:t>			lambda</a:t>
            </a:r>
            <a:r>
              <a:rPr lang="en-US" b="1" dirty="0"/>
              <a:t>	</a:t>
            </a:r>
            <a:r>
              <a:rPr lang="en-US" b="1" dirty="0" smtClean="0"/>
              <a:t>		try</a:t>
            </a:r>
            <a:endParaRPr lang="en-US" b="1" dirty="0"/>
          </a:p>
          <a:p>
            <a:pPr marL="0" indent="0">
              <a:lnSpc>
                <a:spcPct val="150000"/>
              </a:lnSpc>
              <a:buNone/>
            </a:pPr>
            <a:r>
              <a:rPr lang="en-US" b="1" dirty="0"/>
              <a:t>as	</a:t>
            </a:r>
            <a:r>
              <a:rPr lang="en-US" b="1" dirty="0" smtClean="0"/>
              <a:t>				</a:t>
            </a:r>
            <a:r>
              <a:rPr lang="en-US" b="1" dirty="0" err="1" smtClean="0"/>
              <a:t>def</a:t>
            </a:r>
            <a:r>
              <a:rPr lang="en-US" b="1" dirty="0"/>
              <a:t>	</a:t>
            </a:r>
            <a:r>
              <a:rPr lang="en-US" b="1" dirty="0" smtClean="0"/>
              <a:t>				from</a:t>
            </a:r>
            <a:r>
              <a:rPr lang="en-US" b="1" dirty="0"/>
              <a:t>	</a:t>
            </a:r>
            <a:r>
              <a:rPr lang="en-US" b="1" dirty="0" smtClean="0"/>
              <a:t>		nonlocal</a:t>
            </a:r>
            <a:r>
              <a:rPr lang="en-US" b="1" dirty="0"/>
              <a:t>	</a:t>
            </a:r>
            <a:r>
              <a:rPr lang="en-US" b="1" dirty="0" smtClean="0"/>
              <a:t>		while</a:t>
            </a:r>
            <a:endParaRPr lang="en-US" b="1" dirty="0"/>
          </a:p>
          <a:p>
            <a:pPr marL="0" indent="0">
              <a:lnSpc>
                <a:spcPct val="150000"/>
              </a:lnSpc>
              <a:buNone/>
            </a:pPr>
            <a:r>
              <a:rPr lang="en-US" b="1" dirty="0"/>
              <a:t>assert	</a:t>
            </a:r>
            <a:r>
              <a:rPr lang="en-US" b="1" dirty="0" smtClean="0"/>
              <a:t>			del</a:t>
            </a:r>
            <a:r>
              <a:rPr lang="en-US" b="1" dirty="0"/>
              <a:t>	</a:t>
            </a:r>
            <a:r>
              <a:rPr lang="en-US" b="1" dirty="0" smtClean="0"/>
              <a:t>				global</a:t>
            </a:r>
            <a:r>
              <a:rPr lang="en-US" b="1" dirty="0"/>
              <a:t>	</a:t>
            </a:r>
            <a:r>
              <a:rPr lang="en-US" b="1" dirty="0" smtClean="0"/>
              <a:t>		not</a:t>
            </a:r>
            <a:r>
              <a:rPr lang="en-US" b="1" dirty="0"/>
              <a:t>	</a:t>
            </a:r>
            <a:r>
              <a:rPr lang="en-US" b="1" dirty="0" smtClean="0"/>
              <a:t>				with</a:t>
            </a:r>
            <a:endParaRPr lang="en-US" b="1" dirty="0"/>
          </a:p>
          <a:p>
            <a:pPr marL="0" indent="0">
              <a:lnSpc>
                <a:spcPct val="150000"/>
              </a:lnSpc>
              <a:buNone/>
            </a:pPr>
            <a:r>
              <a:rPr lang="en-US" b="1" dirty="0" err="1"/>
              <a:t>async</a:t>
            </a:r>
            <a:r>
              <a:rPr lang="en-US" b="1" dirty="0"/>
              <a:t>	</a:t>
            </a:r>
            <a:r>
              <a:rPr lang="en-US" b="1" dirty="0" smtClean="0"/>
              <a:t>			</a:t>
            </a:r>
            <a:r>
              <a:rPr lang="en-US" b="1" dirty="0" err="1" smtClean="0"/>
              <a:t>elif</a:t>
            </a:r>
            <a:r>
              <a:rPr lang="en-US" b="1" dirty="0"/>
              <a:t>	</a:t>
            </a:r>
            <a:r>
              <a:rPr lang="en-US" b="1" dirty="0" smtClean="0"/>
              <a:t>				if</a:t>
            </a:r>
            <a:r>
              <a:rPr lang="en-US" b="1" dirty="0"/>
              <a:t>	</a:t>
            </a:r>
            <a:r>
              <a:rPr lang="en-US" b="1" dirty="0" smtClean="0"/>
              <a:t>			or</a:t>
            </a:r>
            <a:r>
              <a:rPr lang="en-US" b="1" dirty="0"/>
              <a:t>	</a:t>
            </a:r>
            <a:r>
              <a:rPr lang="en-US" b="1" dirty="0" smtClean="0"/>
              <a:t>				yield</a:t>
            </a:r>
            <a:endParaRPr lang="en-US" b="1" dirty="0"/>
          </a:p>
        </p:txBody>
      </p:sp>
    </p:spTree>
    <p:extLst>
      <p:ext uri="{BB962C8B-B14F-4D97-AF65-F5344CB8AC3E}">
        <p14:creationId xmlns:p14="http://schemas.microsoft.com/office/powerpoint/2010/main" val="1326688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37" y="0"/>
            <a:ext cx="9404723" cy="483326"/>
          </a:xfrm>
        </p:spPr>
        <p:txBody>
          <a:bodyPr/>
          <a:lstStyle/>
          <a:p>
            <a:r>
              <a:rPr lang="en-US" dirty="0" smtClean="0"/>
              <a:t>Examples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194567367"/>
              </p:ext>
            </p:extLst>
          </p:nvPr>
        </p:nvGraphicFramePr>
        <p:xfrm>
          <a:off x="233362" y="692332"/>
          <a:ext cx="11771402" cy="6004560"/>
        </p:xfrm>
        <a:graphic>
          <a:graphicData uri="http://schemas.openxmlformats.org/drawingml/2006/table">
            <a:tbl>
              <a:tblPr firstRow="1" bandRow="1">
                <a:tableStyleId>{5C22544A-7EE6-4342-B048-85BDC9FD1C3A}</a:tableStyleId>
              </a:tblPr>
              <a:tblGrid>
                <a:gridCol w="1224771">
                  <a:extLst>
                    <a:ext uri="{9D8B030D-6E8A-4147-A177-3AD203B41FA5}">
                      <a16:colId xmlns:a16="http://schemas.microsoft.com/office/drawing/2014/main" val="151660790"/>
                    </a:ext>
                  </a:extLst>
                </a:gridCol>
                <a:gridCol w="2142342">
                  <a:extLst>
                    <a:ext uri="{9D8B030D-6E8A-4147-A177-3AD203B41FA5}">
                      <a16:colId xmlns:a16="http://schemas.microsoft.com/office/drawing/2014/main" val="2402894301"/>
                    </a:ext>
                  </a:extLst>
                </a:gridCol>
                <a:gridCol w="3023127">
                  <a:extLst>
                    <a:ext uri="{9D8B030D-6E8A-4147-A177-3AD203B41FA5}">
                      <a16:colId xmlns:a16="http://schemas.microsoft.com/office/drawing/2014/main" val="3472176083"/>
                    </a:ext>
                  </a:extLst>
                </a:gridCol>
                <a:gridCol w="2690581">
                  <a:extLst>
                    <a:ext uri="{9D8B030D-6E8A-4147-A177-3AD203B41FA5}">
                      <a16:colId xmlns:a16="http://schemas.microsoft.com/office/drawing/2014/main" val="3029897710"/>
                    </a:ext>
                  </a:extLst>
                </a:gridCol>
                <a:gridCol w="2690581">
                  <a:extLst>
                    <a:ext uri="{9D8B030D-6E8A-4147-A177-3AD203B41FA5}">
                      <a16:colId xmlns:a16="http://schemas.microsoft.com/office/drawing/2014/main" val="1362610363"/>
                    </a:ext>
                  </a:extLst>
                </a:gridCol>
              </a:tblGrid>
              <a:tr h="26773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lt1"/>
                          </a:solidFill>
                          <a:effectLst/>
                          <a:latin typeface="+mn-lt"/>
                          <a:ea typeface="+mn-ea"/>
                          <a:cs typeface="+mn-cs"/>
                        </a:rPr>
                        <a:t>String Length</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b="1" i="0" kern="1200" dirty="0" smtClean="0">
                        <a:solidFill>
                          <a:schemeClr val="lt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lt1"/>
                          </a:solidFill>
                          <a:effectLst/>
                          <a:latin typeface="+mn-lt"/>
                          <a:ea typeface="+mn-ea"/>
                          <a:cs typeface="+mn-cs"/>
                        </a:rPr>
                        <a:t>a = "Hello, World!"</a:t>
                      </a:r>
                      <a:r>
                        <a:rPr lang="en-US" dirty="0" smtClean="0"/>
                        <a:t/>
                      </a:r>
                      <a:br>
                        <a:rPr lang="en-US" dirty="0" smtClean="0"/>
                      </a:br>
                      <a:r>
                        <a:rPr lang="en-US" sz="1800" b="0" i="0" kern="1200" dirty="0" smtClean="0">
                          <a:solidFill>
                            <a:schemeClr val="lt1"/>
                          </a:solidFill>
                          <a:effectLst/>
                          <a:latin typeface="+mn-lt"/>
                          <a:ea typeface="+mn-ea"/>
                          <a:cs typeface="+mn-cs"/>
                        </a:rPr>
                        <a:t>print(</a:t>
                      </a:r>
                      <a:r>
                        <a:rPr lang="en-US" sz="1800" b="0" i="0" kern="1200" dirty="0" err="1" smtClean="0">
                          <a:solidFill>
                            <a:schemeClr val="lt1"/>
                          </a:solidFill>
                          <a:effectLst/>
                          <a:latin typeface="+mn-lt"/>
                          <a:ea typeface="+mn-ea"/>
                          <a:cs typeface="+mn-cs"/>
                        </a:rPr>
                        <a:t>len</a:t>
                      </a:r>
                      <a:r>
                        <a:rPr lang="en-US" sz="1800" b="0" i="0" kern="1200" dirty="0" smtClean="0">
                          <a:solidFill>
                            <a:schemeClr val="lt1"/>
                          </a:solidFill>
                          <a:effectLst/>
                          <a:latin typeface="+mn-lt"/>
                          <a:ea typeface="+mn-ea"/>
                          <a:cs typeface="+mn-cs"/>
                        </a:rPr>
                        <a:t>(a))</a:t>
                      </a:r>
                    </a:p>
                  </a:txBody>
                  <a:tcPr/>
                </a:tc>
                <a:tc>
                  <a:txBody>
                    <a:bodyPr/>
                    <a:lstStyle/>
                    <a:p>
                      <a:r>
                        <a:rPr lang="en-US" sz="1800" b="1" i="0" kern="1200" dirty="0" smtClean="0">
                          <a:solidFill>
                            <a:schemeClr val="lt1"/>
                          </a:solidFill>
                          <a:effectLst/>
                          <a:latin typeface="+mn-lt"/>
                          <a:ea typeface="+mn-ea"/>
                          <a:cs typeface="+mn-cs"/>
                        </a:rPr>
                        <a:t>String Methods</a:t>
                      </a:r>
                    </a:p>
                    <a:p>
                      <a:r>
                        <a:rPr lang="en-US" dirty="0" smtClean="0"/>
                        <a:t/>
                      </a:r>
                      <a:br>
                        <a:rPr lang="en-US" dirty="0" smtClean="0"/>
                      </a:br>
                      <a:r>
                        <a:rPr lang="en-US" sz="1800" b="0" i="0" kern="1200" dirty="0" smtClean="0">
                          <a:solidFill>
                            <a:schemeClr val="lt1"/>
                          </a:solidFill>
                          <a:effectLst/>
                          <a:latin typeface="+mn-lt"/>
                          <a:ea typeface="+mn-ea"/>
                          <a:cs typeface="+mn-cs"/>
                        </a:rPr>
                        <a:t>print(</a:t>
                      </a:r>
                      <a:r>
                        <a:rPr lang="en-US" sz="1800" b="0" i="0" kern="1200" dirty="0" err="1" smtClean="0">
                          <a:solidFill>
                            <a:schemeClr val="lt1"/>
                          </a:solidFill>
                          <a:effectLst/>
                          <a:latin typeface="+mn-lt"/>
                          <a:ea typeface="+mn-ea"/>
                          <a:cs typeface="+mn-cs"/>
                        </a:rPr>
                        <a:t>a.lower</a:t>
                      </a:r>
                      <a:r>
                        <a:rPr lang="en-US" sz="1800" b="0" i="0" kern="1200" dirty="0" smtClean="0">
                          <a:solidFill>
                            <a:schemeClr val="lt1"/>
                          </a:solidFill>
                          <a:effectLst/>
                          <a:latin typeface="+mn-lt"/>
                          <a:ea typeface="+mn-ea"/>
                          <a:cs typeface="+mn-cs"/>
                        </a:rPr>
                        <a:t>())</a:t>
                      </a:r>
                      <a:r>
                        <a:rPr lang="en-US" dirty="0" smtClean="0"/>
                        <a:t/>
                      </a:r>
                      <a:br>
                        <a:rPr lang="en-US" dirty="0" smtClean="0"/>
                      </a:br>
                      <a:r>
                        <a:rPr lang="en-US" sz="1800" b="0" i="0" kern="1200" dirty="0" smtClean="0">
                          <a:solidFill>
                            <a:schemeClr val="lt1"/>
                          </a:solidFill>
                          <a:effectLst/>
                          <a:latin typeface="+mn-lt"/>
                          <a:ea typeface="+mn-ea"/>
                          <a:cs typeface="+mn-cs"/>
                        </a:rPr>
                        <a:t>print(</a:t>
                      </a:r>
                      <a:r>
                        <a:rPr lang="en-US" sz="1800" b="0" i="0" kern="1200" dirty="0" err="1" smtClean="0">
                          <a:solidFill>
                            <a:schemeClr val="lt1"/>
                          </a:solidFill>
                          <a:effectLst/>
                          <a:latin typeface="+mn-lt"/>
                          <a:ea typeface="+mn-ea"/>
                          <a:cs typeface="+mn-cs"/>
                        </a:rPr>
                        <a:t>a.strip</a:t>
                      </a:r>
                      <a:r>
                        <a:rPr lang="en-US" sz="1800" b="0" i="0" kern="1200" dirty="0" smtClean="0">
                          <a:solidFill>
                            <a:schemeClr val="lt1"/>
                          </a:solidFill>
                          <a:effectLst/>
                          <a:latin typeface="+mn-lt"/>
                          <a:ea typeface="+mn-ea"/>
                          <a:cs typeface="+mn-cs"/>
                        </a:rPr>
                        <a:t>())</a:t>
                      </a:r>
                    </a:p>
                    <a:p>
                      <a:r>
                        <a:rPr lang="en-US" sz="1800" b="0" i="0" kern="1200" dirty="0" smtClean="0">
                          <a:solidFill>
                            <a:schemeClr val="lt1"/>
                          </a:solidFill>
                          <a:effectLst/>
                          <a:latin typeface="+mn-lt"/>
                          <a:ea typeface="+mn-ea"/>
                          <a:cs typeface="+mn-cs"/>
                        </a:rPr>
                        <a:t>print(</a:t>
                      </a:r>
                      <a:r>
                        <a:rPr lang="en-US" sz="1800" b="0" i="0" kern="1200" dirty="0" err="1" smtClean="0">
                          <a:solidFill>
                            <a:schemeClr val="lt1"/>
                          </a:solidFill>
                          <a:effectLst/>
                          <a:latin typeface="+mn-lt"/>
                          <a:ea typeface="+mn-ea"/>
                          <a:cs typeface="+mn-cs"/>
                        </a:rPr>
                        <a:t>a.upper</a:t>
                      </a:r>
                      <a:r>
                        <a:rPr lang="en-US" sz="1800" b="0" i="0" kern="1200" dirty="0" smtClean="0">
                          <a:solidFill>
                            <a:schemeClr val="lt1"/>
                          </a:solidFill>
                          <a:effectLst/>
                          <a:latin typeface="+mn-lt"/>
                          <a:ea typeface="+mn-ea"/>
                          <a:cs typeface="+mn-cs"/>
                        </a:rPr>
                        <a:t>()) print(</a:t>
                      </a:r>
                      <a:r>
                        <a:rPr lang="en-US" sz="1800" b="0" i="0" kern="1200" dirty="0" err="1" smtClean="0">
                          <a:solidFill>
                            <a:schemeClr val="lt1"/>
                          </a:solidFill>
                          <a:effectLst/>
                          <a:latin typeface="+mn-lt"/>
                          <a:ea typeface="+mn-ea"/>
                          <a:cs typeface="+mn-cs"/>
                        </a:rPr>
                        <a:t>a.replace</a:t>
                      </a:r>
                      <a:r>
                        <a:rPr lang="en-US" sz="1800" b="0" i="0" kern="1200" dirty="0" smtClean="0">
                          <a:solidFill>
                            <a:schemeClr val="lt1"/>
                          </a:solidFill>
                          <a:effectLst/>
                          <a:latin typeface="+mn-lt"/>
                          <a:ea typeface="+mn-ea"/>
                          <a:cs typeface="+mn-cs"/>
                        </a:rPr>
                        <a:t>("H", "J"))</a:t>
                      </a:r>
                    </a:p>
                    <a:p>
                      <a:r>
                        <a:rPr lang="en-US" sz="1800" b="0" i="0" kern="1200" dirty="0" smtClean="0">
                          <a:solidFill>
                            <a:schemeClr val="lt1"/>
                          </a:solidFill>
                          <a:effectLst/>
                          <a:latin typeface="+mn-lt"/>
                          <a:ea typeface="+mn-ea"/>
                          <a:cs typeface="+mn-cs"/>
                        </a:rPr>
                        <a:t>print(</a:t>
                      </a:r>
                      <a:r>
                        <a:rPr lang="en-US" sz="1800" b="0" i="0" kern="1200" dirty="0" err="1" smtClean="0">
                          <a:solidFill>
                            <a:schemeClr val="lt1"/>
                          </a:solidFill>
                          <a:effectLst/>
                          <a:latin typeface="+mn-lt"/>
                          <a:ea typeface="+mn-ea"/>
                          <a:cs typeface="+mn-cs"/>
                        </a:rPr>
                        <a:t>a.split</a:t>
                      </a:r>
                      <a:r>
                        <a:rPr lang="en-US" sz="1800" b="0" i="0" kern="1200" dirty="0" smtClean="0">
                          <a:solidFill>
                            <a:schemeClr val="lt1"/>
                          </a:solidFill>
                          <a:effectLst/>
                          <a:latin typeface="+mn-lt"/>
                          <a:ea typeface="+mn-ea"/>
                          <a:cs typeface="+mn-cs"/>
                        </a:rPr>
                        <a:t>(","))</a:t>
                      </a:r>
                      <a:endParaRPr lang="en-US" sz="1800" b="0" i="0" kern="1200" dirty="0">
                        <a:solidFill>
                          <a:schemeClr val="lt1"/>
                        </a:solidFill>
                        <a:effectLst/>
                        <a:latin typeface="+mn-lt"/>
                        <a:ea typeface="+mn-ea"/>
                        <a:cs typeface="+mn-cs"/>
                      </a:endParaRPr>
                    </a:p>
                  </a:txBody>
                  <a:tcPr/>
                </a:tc>
                <a:tc>
                  <a:txBody>
                    <a:bodyPr/>
                    <a:lstStyle/>
                    <a:p>
                      <a:r>
                        <a:rPr lang="en-US" sz="1800" b="1" i="0" kern="1200" dirty="0" smtClean="0">
                          <a:solidFill>
                            <a:schemeClr val="lt1"/>
                          </a:solidFill>
                          <a:effectLst/>
                          <a:latin typeface="+mn-lt"/>
                          <a:ea typeface="+mn-ea"/>
                          <a:cs typeface="+mn-cs"/>
                        </a:rPr>
                        <a:t>Check String</a:t>
                      </a:r>
                    </a:p>
                    <a:p>
                      <a:endParaRPr lang="en-US" sz="1800" b="0" i="0" kern="1200" dirty="0" smtClean="0">
                        <a:solidFill>
                          <a:schemeClr val="lt1"/>
                        </a:solidFill>
                        <a:effectLst/>
                        <a:latin typeface="+mn-lt"/>
                        <a:ea typeface="+mn-ea"/>
                        <a:cs typeface="+mn-cs"/>
                      </a:endParaRPr>
                    </a:p>
                    <a:p>
                      <a:r>
                        <a:rPr lang="en-US" sz="1800" b="0" i="0" kern="1200" dirty="0" smtClean="0">
                          <a:solidFill>
                            <a:schemeClr val="lt1"/>
                          </a:solidFill>
                          <a:effectLst/>
                          <a:latin typeface="+mn-lt"/>
                          <a:ea typeface="+mn-ea"/>
                          <a:cs typeface="+mn-cs"/>
                        </a:rPr>
                        <a:t>txt = "The rain in Spain stays mainly in the plain"</a:t>
                      </a:r>
                      <a:r>
                        <a:rPr lang="en-US" dirty="0" smtClean="0"/>
                        <a:t/>
                      </a:r>
                      <a:br>
                        <a:rPr lang="en-US" dirty="0" smtClean="0"/>
                      </a:br>
                      <a:r>
                        <a:rPr lang="en-US" sz="1800" b="0" i="0" kern="1200" dirty="0" smtClean="0">
                          <a:solidFill>
                            <a:schemeClr val="lt1"/>
                          </a:solidFill>
                          <a:effectLst/>
                          <a:latin typeface="+mn-lt"/>
                          <a:ea typeface="+mn-ea"/>
                          <a:cs typeface="+mn-cs"/>
                        </a:rPr>
                        <a:t>x = "</a:t>
                      </a:r>
                      <a:r>
                        <a:rPr lang="en-US" sz="1800" b="0" i="0" kern="1200" dirty="0" err="1" smtClean="0">
                          <a:solidFill>
                            <a:schemeClr val="lt1"/>
                          </a:solidFill>
                          <a:effectLst/>
                          <a:latin typeface="+mn-lt"/>
                          <a:ea typeface="+mn-ea"/>
                          <a:cs typeface="+mn-cs"/>
                        </a:rPr>
                        <a:t>ain</a:t>
                      </a:r>
                      <a:r>
                        <a:rPr lang="en-US" sz="1800" b="0" i="0" kern="1200" dirty="0" smtClean="0">
                          <a:solidFill>
                            <a:schemeClr val="lt1"/>
                          </a:solidFill>
                          <a:effectLst/>
                          <a:latin typeface="+mn-lt"/>
                          <a:ea typeface="+mn-ea"/>
                          <a:cs typeface="+mn-cs"/>
                        </a:rPr>
                        <a:t>" in txt</a:t>
                      </a:r>
                      <a:r>
                        <a:rPr lang="en-US" dirty="0" smtClean="0"/>
                        <a:t/>
                      </a:r>
                      <a:br>
                        <a:rPr lang="en-US" dirty="0" smtClean="0"/>
                      </a:br>
                      <a:r>
                        <a:rPr lang="en-US" sz="1800" b="0" i="0" kern="1200" dirty="0" smtClean="0">
                          <a:solidFill>
                            <a:schemeClr val="lt1"/>
                          </a:solidFill>
                          <a:effectLst/>
                          <a:latin typeface="+mn-lt"/>
                          <a:ea typeface="+mn-ea"/>
                          <a:cs typeface="+mn-cs"/>
                        </a:rPr>
                        <a:t>print(x)</a:t>
                      </a:r>
                    </a:p>
                    <a:p>
                      <a:endParaRPr lang="en-US" sz="1800" b="0" i="0" kern="1200" dirty="0" smtClean="0">
                        <a:solidFill>
                          <a:schemeClr val="lt1"/>
                        </a:solidFill>
                        <a:effectLst/>
                        <a:latin typeface="+mn-lt"/>
                        <a:ea typeface="+mn-ea"/>
                        <a:cs typeface="+mn-cs"/>
                      </a:endParaRPr>
                    </a:p>
                    <a:p>
                      <a:r>
                        <a:rPr lang="en-US" sz="1800" b="0" i="0" kern="1200" dirty="0" smtClean="0">
                          <a:solidFill>
                            <a:schemeClr val="lt1"/>
                          </a:solidFill>
                          <a:effectLst/>
                          <a:latin typeface="+mn-lt"/>
                          <a:ea typeface="+mn-ea"/>
                          <a:cs typeface="+mn-cs"/>
                        </a:rPr>
                        <a:t>x = "</a:t>
                      </a:r>
                      <a:r>
                        <a:rPr lang="en-US" sz="1800" b="0" i="0" kern="1200" dirty="0" err="1" smtClean="0">
                          <a:solidFill>
                            <a:schemeClr val="lt1"/>
                          </a:solidFill>
                          <a:effectLst/>
                          <a:latin typeface="+mn-lt"/>
                          <a:ea typeface="+mn-ea"/>
                          <a:cs typeface="+mn-cs"/>
                        </a:rPr>
                        <a:t>ain</a:t>
                      </a:r>
                      <a:r>
                        <a:rPr lang="en-US" sz="1800" b="0" i="0" kern="1200" dirty="0" smtClean="0">
                          <a:solidFill>
                            <a:schemeClr val="lt1"/>
                          </a:solidFill>
                          <a:effectLst/>
                          <a:latin typeface="+mn-lt"/>
                          <a:ea typeface="+mn-ea"/>
                          <a:cs typeface="+mn-cs"/>
                        </a:rPr>
                        <a:t>" not in txt</a:t>
                      </a:r>
                      <a:r>
                        <a:rPr lang="en-US" dirty="0" smtClean="0"/>
                        <a:t/>
                      </a:r>
                      <a:br>
                        <a:rPr lang="en-US" dirty="0" smtClean="0"/>
                      </a:br>
                      <a:r>
                        <a:rPr lang="en-US" sz="1800" b="0" i="0" kern="1200" dirty="0" smtClean="0">
                          <a:solidFill>
                            <a:schemeClr val="lt1"/>
                          </a:solidFill>
                          <a:effectLst/>
                          <a:latin typeface="+mn-lt"/>
                          <a:ea typeface="+mn-ea"/>
                          <a:cs typeface="+mn-cs"/>
                        </a:rPr>
                        <a:t>print(x) </a:t>
                      </a:r>
                      <a:endParaRPr lang="en-US" sz="1800" b="0" i="0" kern="1200" dirty="0">
                        <a:solidFill>
                          <a:schemeClr val="lt1"/>
                        </a:solidFill>
                        <a:effectLst/>
                        <a:latin typeface="+mn-lt"/>
                        <a:ea typeface="+mn-ea"/>
                        <a:cs typeface="+mn-cs"/>
                      </a:endParaRPr>
                    </a:p>
                  </a:txBody>
                  <a:tcPr/>
                </a:tc>
                <a:tc>
                  <a:txBody>
                    <a:bodyPr/>
                    <a:lstStyle/>
                    <a:p>
                      <a:r>
                        <a:rPr lang="en-US" sz="1800" b="0" i="0" kern="1200" dirty="0" smtClean="0">
                          <a:solidFill>
                            <a:schemeClr val="lt1"/>
                          </a:solidFill>
                          <a:effectLst/>
                          <a:latin typeface="+mn-lt"/>
                          <a:ea typeface="+mn-ea"/>
                          <a:cs typeface="+mn-cs"/>
                        </a:rPr>
                        <a:t>quantity = 3</a:t>
                      </a:r>
                      <a:r>
                        <a:rPr lang="en-US" dirty="0" smtClean="0"/>
                        <a:t/>
                      </a:r>
                      <a:br>
                        <a:rPr lang="en-US" dirty="0" smtClean="0"/>
                      </a:br>
                      <a:r>
                        <a:rPr lang="en-US" sz="1800" b="0" i="0" kern="1200" dirty="0" err="1" smtClean="0">
                          <a:solidFill>
                            <a:schemeClr val="lt1"/>
                          </a:solidFill>
                          <a:effectLst/>
                          <a:latin typeface="+mn-lt"/>
                          <a:ea typeface="+mn-ea"/>
                          <a:cs typeface="+mn-cs"/>
                        </a:rPr>
                        <a:t>itemno</a:t>
                      </a:r>
                      <a:r>
                        <a:rPr lang="en-US" sz="1800" b="0" i="0" kern="1200" dirty="0" smtClean="0">
                          <a:solidFill>
                            <a:schemeClr val="lt1"/>
                          </a:solidFill>
                          <a:effectLst/>
                          <a:latin typeface="+mn-lt"/>
                          <a:ea typeface="+mn-ea"/>
                          <a:cs typeface="+mn-cs"/>
                        </a:rPr>
                        <a:t> = 567</a:t>
                      </a:r>
                      <a:r>
                        <a:rPr lang="en-US" dirty="0" smtClean="0"/>
                        <a:t/>
                      </a:r>
                      <a:br>
                        <a:rPr lang="en-US" dirty="0" smtClean="0"/>
                      </a:br>
                      <a:r>
                        <a:rPr lang="en-US" sz="1800" b="0" i="0" kern="1200" dirty="0" smtClean="0">
                          <a:solidFill>
                            <a:schemeClr val="lt1"/>
                          </a:solidFill>
                          <a:effectLst/>
                          <a:latin typeface="+mn-lt"/>
                          <a:ea typeface="+mn-ea"/>
                          <a:cs typeface="+mn-cs"/>
                        </a:rPr>
                        <a:t>price = 49.95</a:t>
                      </a:r>
                      <a:r>
                        <a:rPr lang="en-US" dirty="0" smtClean="0"/>
                        <a:t/>
                      </a:r>
                      <a:br>
                        <a:rPr lang="en-US" dirty="0" smtClean="0"/>
                      </a:br>
                      <a:r>
                        <a:rPr lang="en-US" sz="1800" b="0" i="0" kern="1200" dirty="0" err="1" smtClean="0">
                          <a:solidFill>
                            <a:schemeClr val="lt1"/>
                          </a:solidFill>
                          <a:effectLst/>
                          <a:latin typeface="+mn-lt"/>
                          <a:ea typeface="+mn-ea"/>
                          <a:cs typeface="+mn-cs"/>
                        </a:rPr>
                        <a:t>myorder</a:t>
                      </a:r>
                      <a:r>
                        <a:rPr lang="en-US" sz="1800" b="0" i="0" kern="1200" dirty="0" smtClean="0">
                          <a:solidFill>
                            <a:schemeClr val="lt1"/>
                          </a:solidFill>
                          <a:effectLst/>
                          <a:latin typeface="+mn-lt"/>
                          <a:ea typeface="+mn-ea"/>
                          <a:cs typeface="+mn-cs"/>
                        </a:rPr>
                        <a:t> = "I want to pay {2} dollars for {0} pieces of item {1}.“</a:t>
                      </a:r>
                    </a:p>
                    <a:p>
                      <a:r>
                        <a:rPr lang="en-US" dirty="0" smtClean="0"/>
                        <a:t/>
                      </a:r>
                      <a:br>
                        <a:rPr lang="en-US" dirty="0" smtClean="0"/>
                      </a:br>
                      <a:r>
                        <a:rPr lang="en-US" sz="1800" b="0" i="0" kern="1200" dirty="0" smtClean="0">
                          <a:solidFill>
                            <a:schemeClr val="lt1"/>
                          </a:solidFill>
                          <a:effectLst/>
                          <a:latin typeface="+mn-lt"/>
                          <a:ea typeface="+mn-ea"/>
                          <a:cs typeface="+mn-cs"/>
                        </a:rPr>
                        <a:t>print(</a:t>
                      </a:r>
                      <a:r>
                        <a:rPr lang="en-US" sz="1800" b="0" i="0" kern="1200" dirty="0" err="1" smtClean="0">
                          <a:solidFill>
                            <a:schemeClr val="lt1"/>
                          </a:solidFill>
                          <a:effectLst/>
                          <a:latin typeface="+mn-lt"/>
                          <a:ea typeface="+mn-ea"/>
                          <a:cs typeface="+mn-cs"/>
                        </a:rPr>
                        <a:t>myorder.format</a:t>
                      </a:r>
                      <a:r>
                        <a:rPr lang="en-US" sz="1800" b="0" i="0" kern="1200" dirty="0" smtClean="0">
                          <a:solidFill>
                            <a:schemeClr val="lt1"/>
                          </a:solidFill>
                          <a:effectLst/>
                          <a:latin typeface="+mn-lt"/>
                          <a:ea typeface="+mn-ea"/>
                          <a:cs typeface="+mn-cs"/>
                        </a:rPr>
                        <a:t>(quantity, </a:t>
                      </a:r>
                      <a:r>
                        <a:rPr lang="en-US" sz="1800" b="0" i="0" kern="1200" dirty="0" err="1" smtClean="0">
                          <a:solidFill>
                            <a:schemeClr val="lt1"/>
                          </a:solidFill>
                          <a:effectLst/>
                          <a:latin typeface="+mn-lt"/>
                          <a:ea typeface="+mn-ea"/>
                          <a:cs typeface="+mn-cs"/>
                        </a:rPr>
                        <a:t>itemno</a:t>
                      </a:r>
                      <a:r>
                        <a:rPr lang="en-US" sz="1800" b="0" i="0" kern="1200" dirty="0" smtClean="0">
                          <a:solidFill>
                            <a:schemeClr val="lt1"/>
                          </a:solidFill>
                          <a:effectLst/>
                          <a:latin typeface="+mn-lt"/>
                          <a:ea typeface="+mn-ea"/>
                          <a:cs typeface="+mn-cs"/>
                        </a:rPr>
                        <a:t>, price))</a:t>
                      </a:r>
                      <a:endParaRPr lang="en-US" sz="1800" b="0" i="0" kern="1200" dirty="0">
                        <a:solidFill>
                          <a:schemeClr val="lt1"/>
                        </a:solidFill>
                        <a:effectLst/>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lt1"/>
                          </a:solidFill>
                          <a:effectLst/>
                          <a:latin typeface="+mn-lt"/>
                          <a:ea typeface="+mn-ea"/>
                          <a:cs typeface="+mn-cs"/>
                        </a:rPr>
                        <a:t>String Methods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b="1" i="0" kern="1200" dirty="0" smtClean="0">
                        <a:solidFill>
                          <a:schemeClr val="lt1"/>
                        </a:solidFill>
                        <a:effectLst/>
                        <a:latin typeface="+mn-lt"/>
                        <a:ea typeface="+mn-ea"/>
                        <a:cs typeface="+mn-cs"/>
                      </a:endParaRPr>
                    </a:p>
                    <a:p>
                      <a:r>
                        <a:rPr lang="en-US" sz="1800" b="0" i="0" kern="1200" dirty="0" smtClean="0">
                          <a:solidFill>
                            <a:schemeClr val="lt1"/>
                          </a:solidFill>
                          <a:effectLst/>
                          <a:latin typeface="+mn-lt"/>
                          <a:ea typeface="+mn-ea"/>
                          <a:cs typeface="+mn-cs"/>
                        </a:rPr>
                        <a:t>capitalize()	</a:t>
                      </a:r>
                      <a:r>
                        <a:rPr lang="en-US" sz="1800" b="0" i="0" kern="1200" dirty="0" err="1" smtClean="0">
                          <a:solidFill>
                            <a:schemeClr val="lt1"/>
                          </a:solidFill>
                          <a:effectLst/>
                          <a:latin typeface="+mn-lt"/>
                          <a:ea typeface="+mn-ea"/>
                          <a:cs typeface="+mn-cs"/>
                        </a:rPr>
                        <a:t>casefold</a:t>
                      </a:r>
                      <a:r>
                        <a:rPr lang="en-US" sz="1800" b="0" i="0" kern="1200" dirty="0" smtClean="0">
                          <a:solidFill>
                            <a:schemeClr val="lt1"/>
                          </a:solidFill>
                          <a:effectLst/>
                          <a:latin typeface="+mn-lt"/>
                          <a:ea typeface="+mn-ea"/>
                          <a:cs typeface="+mn-cs"/>
                        </a:rPr>
                        <a:t>()</a:t>
                      </a:r>
                    </a:p>
                    <a:p>
                      <a:r>
                        <a:rPr lang="en-US" sz="1800" b="0" i="0" kern="1200" dirty="0" smtClean="0">
                          <a:solidFill>
                            <a:schemeClr val="lt1"/>
                          </a:solidFill>
                          <a:effectLst/>
                          <a:latin typeface="+mn-lt"/>
                          <a:ea typeface="+mn-ea"/>
                          <a:cs typeface="+mn-cs"/>
                        </a:rPr>
                        <a:t>center()	       count()</a:t>
                      </a:r>
                    </a:p>
                    <a:p>
                      <a:r>
                        <a:rPr lang="en-US" sz="1800" b="0" i="0" kern="1200" dirty="0" smtClean="0">
                          <a:solidFill>
                            <a:schemeClr val="lt1"/>
                          </a:solidFill>
                          <a:effectLst/>
                          <a:latin typeface="+mn-lt"/>
                          <a:ea typeface="+mn-ea"/>
                          <a:cs typeface="+mn-cs"/>
                        </a:rPr>
                        <a:t>encode()   </a:t>
                      </a:r>
                      <a:r>
                        <a:rPr lang="en-US" sz="1800" b="0" i="0" kern="1200" dirty="0" err="1" smtClean="0">
                          <a:solidFill>
                            <a:schemeClr val="lt1"/>
                          </a:solidFill>
                          <a:effectLst/>
                          <a:latin typeface="+mn-lt"/>
                          <a:ea typeface="+mn-ea"/>
                          <a:cs typeface="+mn-cs"/>
                        </a:rPr>
                        <a:t>endswith</a:t>
                      </a:r>
                      <a:r>
                        <a:rPr lang="en-US" sz="1800" b="0" i="0" kern="1200" dirty="0" smtClean="0">
                          <a:solidFill>
                            <a:schemeClr val="lt1"/>
                          </a:solidFill>
                          <a:effectLst/>
                          <a:latin typeface="+mn-lt"/>
                          <a:ea typeface="+mn-ea"/>
                          <a:cs typeface="+mn-cs"/>
                        </a:rPr>
                        <a:t>()</a:t>
                      </a:r>
                    </a:p>
                    <a:p>
                      <a:r>
                        <a:rPr lang="en-US" sz="1800" b="0" i="0" kern="1200" dirty="0" err="1" smtClean="0">
                          <a:solidFill>
                            <a:schemeClr val="lt1"/>
                          </a:solidFill>
                          <a:effectLst/>
                          <a:latin typeface="+mn-lt"/>
                          <a:ea typeface="+mn-ea"/>
                          <a:cs typeface="+mn-cs"/>
                        </a:rPr>
                        <a:t>expandtabs</a:t>
                      </a:r>
                      <a:r>
                        <a:rPr lang="en-US" sz="1800" b="0" i="0" kern="1200" dirty="0" smtClean="0">
                          <a:solidFill>
                            <a:schemeClr val="lt1"/>
                          </a:solidFill>
                          <a:effectLst/>
                          <a:latin typeface="+mn-lt"/>
                          <a:ea typeface="+mn-ea"/>
                          <a:cs typeface="+mn-cs"/>
                        </a:rPr>
                        <a:t>()	find()</a:t>
                      </a:r>
                    </a:p>
                    <a:p>
                      <a:r>
                        <a:rPr lang="en-US" sz="1800" b="0" i="0" kern="1200" dirty="0" smtClean="0">
                          <a:solidFill>
                            <a:schemeClr val="lt1"/>
                          </a:solidFill>
                          <a:effectLst/>
                          <a:latin typeface="+mn-lt"/>
                          <a:ea typeface="+mn-ea"/>
                          <a:cs typeface="+mn-cs"/>
                        </a:rPr>
                        <a:t>format()  	format_</a:t>
                      </a:r>
                    </a:p>
                    <a:p>
                      <a:r>
                        <a:rPr lang="en-US" sz="1800" b="0" i="0" kern="1200" dirty="0" smtClean="0">
                          <a:solidFill>
                            <a:schemeClr val="lt1"/>
                          </a:solidFill>
                          <a:effectLst/>
                          <a:latin typeface="+mn-lt"/>
                          <a:ea typeface="+mn-ea"/>
                          <a:cs typeface="+mn-cs"/>
                        </a:rPr>
                        <a:t>map()	index()</a:t>
                      </a:r>
                    </a:p>
                    <a:p>
                      <a:r>
                        <a:rPr lang="en-US" sz="1800" b="0" i="0" kern="1200" dirty="0" err="1" smtClean="0">
                          <a:solidFill>
                            <a:schemeClr val="lt1"/>
                          </a:solidFill>
                          <a:effectLst/>
                          <a:latin typeface="+mn-lt"/>
                          <a:ea typeface="+mn-ea"/>
                          <a:cs typeface="+mn-cs"/>
                        </a:rPr>
                        <a:t>isalnum</a:t>
                      </a:r>
                      <a:r>
                        <a:rPr lang="en-US" sz="1800" b="0" i="0" kern="1200" dirty="0" smtClean="0">
                          <a:solidFill>
                            <a:schemeClr val="lt1"/>
                          </a:solidFill>
                          <a:effectLst/>
                          <a:latin typeface="+mn-lt"/>
                          <a:ea typeface="+mn-ea"/>
                          <a:cs typeface="+mn-cs"/>
                        </a:rPr>
                        <a:t>()	</a:t>
                      </a:r>
                      <a:r>
                        <a:rPr lang="en-US" sz="1800" b="0" i="0" kern="1200" dirty="0" err="1" smtClean="0">
                          <a:solidFill>
                            <a:schemeClr val="lt1"/>
                          </a:solidFill>
                          <a:effectLst/>
                          <a:latin typeface="+mn-lt"/>
                          <a:ea typeface="+mn-ea"/>
                          <a:cs typeface="+mn-cs"/>
                        </a:rPr>
                        <a:t>isalpha</a:t>
                      </a:r>
                      <a:r>
                        <a:rPr lang="en-US" sz="1800" b="0" i="0" kern="1200" dirty="0" smtClean="0">
                          <a:solidFill>
                            <a:schemeClr val="lt1"/>
                          </a:solidFill>
                          <a:effectLst/>
                          <a:latin typeface="+mn-lt"/>
                          <a:ea typeface="+mn-ea"/>
                          <a:cs typeface="+mn-cs"/>
                        </a:rPr>
                        <a:t>()</a:t>
                      </a:r>
                    </a:p>
                    <a:p>
                      <a:endParaRPr lang="en-US" sz="1800" b="0" i="0" kern="1200" dirty="0">
                        <a:solidFill>
                          <a:schemeClr val="lt1"/>
                        </a:solidFill>
                        <a:effectLst/>
                        <a:latin typeface="+mn-lt"/>
                        <a:ea typeface="+mn-ea"/>
                        <a:cs typeface="+mn-cs"/>
                      </a:endParaRPr>
                    </a:p>
                  </a:txBody>
                  <a:tcPr/>
                </a:tc>
                <a:extLst>
                  <a:ext uri="{0D108BD9-81ED-4DB2-BD59-A6C34878D82A}">
                    <a16:rowId xmlns:a16="http://schemas.microsoft.com/office/drawing/2014/main" val="3621019992"/>
                  </a:ext>
                </a:extLst>
              </a:tr>
              <a:tr h="308283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String Concatenation</a:t>
                      </a:r>
                    </a:p>
                    <a:p>
                      <a:endParaRPr lang="en-US" dirty="0" smtClean="0"/>
                    </a:p>
                    <a:p>
                      <a:r>
                        <a:rPr lang="en-US" sz="1800" b="0" i="0" kern="1200" dirty="0" smtClean="0">
                          <a:solidFill>
                            <a:schemeClr val="dk1"/>
                          </a:solidFill>
                          <a:effectLst/>
                          <a:latin typeface="+mn-lt"/>
                          <a:ea typeface="+mn-ea"/>
                          <a:cs typeface="+mn-cs"/>
                        </a:rPr>
                        <a:t>a = "Hello"</a:t>
                      </a:r>
                      <a:r>
                        <a:rPr lang="en-US" dirty="0" smtClean="0"/>
                        <a:t/>
                      </a:r>
                      <a:br>
                        <a:rPr lang="en-US" dirty="0" smtClean="0"/>
                      </a:br>
                      <a:r>
                        <a:rPr lang="en-US" sz="1800" b="0" i="0" kern="1200" dirty="0" smtClean="0">
                          <a:solidFill>
                            <a:schemeClr val="dk1"/>
                          </a:solidFill>
                          <a:effectLst/>
                          <a:latin typeface="+mn-lt"/>
                          <a:ea typeface="+mn-ea"/>
                          <a:cs typeface="+mn-cs"/>
                        </a:rPr>
                        <a:t>b = "World"</a:t>
                      </a:r>
                      <a:r>
                        <a:rPr lang="en-US" dirty="0" smtClean="0"/>
                        <a:t/>
                      </a:r>
                      <a:br>
                        <a:rPr lang="en-US" dirty="0" smtClean="0"/>
                      </a:br>
                      <a:r>
                        <a:rPr lang="en-US" sz="1800" b="0" i="0" kern="1200" dirty="0" smtClean="0">
                          <a:solidFill>
                            <a:schemeClr val="dk1"/>
                          </a:solidFill>
                          <a:effectLst/>
                          <a:latin typeface="+mn-lt"/>
                          <a:ea typeface="+mn-ea"/>
                          <a:cs typeface="+mn-cs"/>
                        </a:rPr>
                        <a:t>c = a + b</a:t>
                      </a:r>
                      <a:r>
                        <a:rPr lang="en-US" dirty="0" smtClean="0"/>
                        <a:t/>
                      </a:r>
                      <a:br>
                        <a:rPr lang="en-US" dirty="0" smtClean="0"/>
                      </a:br>
                      <a:r>
                        <a:rPr lang="en-US" sz="1800" b="0" i="0" kern="1200" dirty="0" smtClean="0">
                          <a:solidFill>
                            <a:schemeClr val="dk1"/>
                          </a:solidFill>
                          <a:effectLst/>
                          <a:latin typeface="+mn-lt"/>
                          <a:ea typeface="+mn-ea"/>
                          <a:cs typeface="+mn-cs"/>
                        </a:rPr>
                        <a:t>print(c)</a:t>
                      </a:r>
                      <a:endParaRPr lang="en-US" dirty="0"/>
                    </a:p>
                  </a:txBody>
                  <a:tcPr/>
                </a:tc>
                <a:tc>
                  <a:txBody>
                    <a:bodyPr/>
                    <a:lstStyle/>
                    <a:p>
                      <a:r>
                        <a:rPr lang="en-US" sz="1800" b="1" i="0" kern="1200" dirty="0" smtClean="0">
                          <a:solidFill>
                            <a:schemeClr val="dk1"/>
                          </a:solidFill>
                          <a:effectLst/>
                          <a:latin typeface="+mn-lt"/>
                          <a:ea typeface="+mn-ea"/>
                          <a:cs typeface="+mn-cs"/>
                        </a:rPr>
                        <a:t>String Format</a:t>
                      </a:r>
                    </a:p>
                    <a:p>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age = 36</a:t>
                      </a:r>
                      <a:r>
                        <a:rPr lang="en-US" dirty="0" smtClean="0"/>
                        <a:t/>
                      </a:r>
                      <a:br>
                        <a:rPr lang="en-US" dirty="0" smtClean="0"/>
                      </a:br>
                      <a:r>
                        <a:rPr lang="en-US" sz="1800" b="0" i="0" kern="1200" dirty="0" smtClean="0">
                          <a:solidFill>
                            <a:schemeClr val="dk1"/>
                          </a:solidFill>
                          <a:effectLst/>
                          <a:latin typeface="+mn-lt"/>
                          <a:ea typeface="+mn-ea"/>
                          <a:cs typeface="+mn-cs"/>
                        </a:rPr>
                        <a:t>txt = "My name is John, I am " + age</a:t>
                      </a:r>
                      <a:r>
                        <a:rPr lang="en-US" dirty="0" smtClean="0"/>
                        <a:t/>
                      </a:r>
                      <a:br>
                        <a:rPr lang="en-US" dirty="0" smtClean="0"/>
                      </a:br>
                      <a:r>
                        <a:rPr lang="en-US" sz="1800" b="0" i="0" kern="1200" dirty="0" smtClean="0">
                          <a:solidFill>
                            <a:schemeClr val="dk1"/>
                          </a:solidFill>
                          <a:effectLst/>
                          <a:latin typeface="+mn-lt"/>
                          <a:ea typeface="+mn-ea"/>
                          <a:cs typeface="+mn-cs"/>
                        </a:rPr>
                        <a:t>print(txt)</a:t>
                      </a:r>
                      <a:endParaRPr lang="en-US" sz="1800" b="0" i="0" kern="1200" dirty="0">
                        <a:solidFill>
                          <a:schemeClr val="dk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age = 36</a:t>
                      </a:r>
                      <a:r>
                        <a:rPr lang="en-US" dirty="0" smtClean="0"/>
                        <a:t/>
                      </a:r>
                      <a:br>
                        <a:rPr lang="en-US" dirty="0" smtClean="0"/>
                      </a:br>
                      <a:r>
                        <a:rPr lang="en-US" sz="1800" b="0" i="0" kern="1200" dirty="0" smtClean="0">
                          <a:solidFill>
                            <a:schemeClr val="dk1"/>
                          </a:solidFill>
                          <a:effectLst/>
                          <a:latin typeface="+mn-lt"/>
                          <a:ea typeface="+mn-ea"/>
                          <a:cs typeface="+mn-cs"/>
                        </a:rPr>
                        <a:t>txt = "My name is John, and I am {}"</a:t>
                      </a:r>
                      <a:r>
                        <a:rPr lang="en-US" dirty="0" smtClean="0"/>
                        <a:t/>
                      </a:r>
                      <a:br>
                        <a:rPr lang="en-US" dirty="0" smtClean="0"/>
                      </a:br>
                      <a:r>
                        <a:rPr lang="en-US" sz="1800" b="0" i="0" kern="1200" dirty="0" smtClean="0">
                          <a:solidFill>
                            <a:schemeClr val="dk1"/>
                          </a:solidFill>
                          <a:effectLst/>
                          <a:latin typeface="+mn-lt"/>
                          <a:ea typeface="+mn-ea"/>
                          <a:cs typeface="+mn-cs"/>
                        </a:rPr>
                        <a:t>print(</a:t>
                      </a:r>
                      <a:r>
                        <a:rPr lang="en-US" sz="1800" b="0" i="0" kern="1200" dirty="0" err="1" smtClean="0">
                          <a:solidFill>
                            <a:schemeClr val="dk1"/>
                          </a:solidFill>
                          <a:effectLst/>
                          <a:latin typeface="+mn-lt"/>
                          <a:ea typeface="+mn-ea"/>
                          <a:cs typeface="+mn-cs"/>
                        </a:rPr>
                        <a:t>txt.format</a:t>
                      </a:r>
                      <a:r>
                        <a:rPr lang="en-US" sz="1800" b="0" i="0" kern="1200" dirty="0" smtClean="0">
                          <a:solidFill>
                            <a:schemeClr val="dk1"/>
                          </a:solidFill>
                          <a:effectLst/>
                          <a:latin typeface="+mn-lt"/>
                          <a:ea typeface="+mn-ea"/>
                          <a:cs typeface="+mn-cs"/>
                        </a:rPr>
                        <a:t>(age))</a:t>
                      </a:r>
                    </a:p>
                    <a:p>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The </a:t>
                      </a:r>
                      <a:r>
                        <a:rPr lang="en-US" dirty="0" smtClean="0"/>
                        <a:t>format()</a:t>
                      </a:r>
                      <a:r>
                        <a:rPr lang="en-US" sz="1800" b="0" i="0" kern="1200" dirty="0" smtClean="0">
                          <a:solidFill>
                            <a:schemeClr val="dk1"/>
                          </a:solidFill>
                          <a:effectLst/>
                          <a:latin typeface="+mn-lt"/>
                          <a:ea typeface="+mn-ea"/>
                          <a:cs typeface="+mn-cs"/>
                        </a:rPr>
                        <a:t> method takes the passed arguments, formats them, and places them in the string where the placeholders </a:t>
                      </a:r>
                      <a:r>
                        <a:rPr lang="en-US" dirty="0" smtClean="0"/>
                        <a: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String Methods</a:t>
                      </a:r>
                    </a:p>
                    <a:p>
                      <a:endParaRPr lang="en-US" dirty="0" smtClean="0"/>
                    </a:p>
                    <a:p>
                      <a:r>
                        <a:rPr lang="en-US" dirty="0" smtClean="0"/>
                        <a:t>translate()	upper()	</a:t>
                      </a:r>
                    </a:p>
                    <a:p>
                      <a:r>
                        <a:rPr lang="en-US" dirty="0" err="1" smtClean="0"/>
                        <a:t>zfill</a:t>
                      </a:r>
                      <a:r>
                        <a:rPr lang="en-US" dirty="0" smtClean="0"/>
                        <a:t>()	</a:t>
                      </a:r>
                      <a:r>
                        <a:rPr lang="en-US" dirty="0" err="1" smtClean="0"/>
                        <a:t>rsplit</a:t>
                      </a:r>
                      <a:r>
                        <a:rPr lang="en-US" dirty="0" smtClean="0"/>
                        <a:t>() </a:t>
                      </a:r>
                      <a:r>
                        <a:rPr lang="en-US" dirty="0" err="1" smtClean="0"/>
                        <a:t>rstrip</a:t>
                      </a:r>
                      <a:r>
                        <a:rPr lang="en-US" dirty="0" smtClean="0"/>
                        <a:t>()</a:t>
                      </a:r>
                    </a:p>
                    <a:p>
                      <a:r>
                        <a:rPr lang="en-US" dirty="0" smtClean="0"/>
                        <a:t>split()	</a:t>
                      </a:r>
                      <a:r>
                        <a:rPr lang="en-US" dirty="0" err="1" smtClean="0"/>
                        <a:t>splitlines</a:t>
                      </a:r>
                      <a:r>
                        <a:rPr lang="en-US" dirty="0" smtClean="0"/>
                        <a:t>()</a:t>
                      </a:r>
                    </a:p>
                    <a:p>
                      <a:r>
                        <a:rPr lang="en-US" dirty="0" err="1" smtClean="0"/>
                        <a:t>rfind</a:t>
                      </a:r>
                      <a:r>
                        <a:rPr lang="en-US" dirty="0" smtClean="0"/>
                        <a:t>()	</a:t>
                      </a:r>
                      <a:r>
                        <a:rPr lang="en-US" dirty="0" err="1" smtClean="0"/>
                        <a:t>rindex</a:t>
                      </a:r>
                      <a:r>
                        <a:rPr lang="en-US" dirty="0" smtClean="0"/>
                        <a:t>()	</a:t>
                      </a:r>
                    </a:p>
                    <a:p>
                      <a:r>
                        <a:rPr lang="en-US" dirty="0" err="1" smtClean="0"/>
                        <a:t>rjust</a:t>
                      </a:r>
                      <a:r>
                        <a:rPr lang="en-US" dirty="0" smtClean="0"/>
                        <a:t>()	</a:t>
                      </a:r>
                      <a:r>
                        <a:rPr lang="en-US" dirty="0" err="1" smtClean="0"/>
                        <a:t>rpartition</a:t>
                      </a:r>
                      <a:r>
                        <a:rPr lang="en-US" dirty="0" smtClean="0"/>
                        <a:t>()</a:t>
                      </a:r>
                    </a:p>
                    <a:p>
                      <a:r>
                        <a:rPr lang="en-US" dirty="0" err="1" smtClean="0"/>
                        <a:t>swapcase</a:t>
                      </a:r>
                      <a:r>
                        <a:rPr lang="en-US" dirty="0" smtClean="0"/>
                        <a:t>()  title()</a:t>
                      </a:r>
                    </a:p>
                    <a:p>
                      <a:r>
                        <a:rPr lang="en-US" dirty="0" err="1" smtClean="0"/>
                        <a:t>startswith</a:t>
                      </a:r>
                      <a:r>
                        <a:rPr lang="en-US" dirty="0" smtClean="0"/>
                        <a:t>()	strip()</a:t>
                      </a:r>
                      <a:endParaRPr lang="en-US" dirty="0"/>
                    </a:p>
                  </a:txBody>
                  <a:tcPr marL="152400" marR="76200" marT="76200" marB="7620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String Methods</a:t>
                      </a:r>
                    </a:p>
                    <a:p>
                      <a:endParaRPr lang="en-US" dirty="0" smtClean="0"/>
                    </a:p>
                    <a:p>
                      <a:r>
                        <a:rPr lang="en-US" dirty="0" err="1" smtClean="0"/>
                        <a:t>islower</a:t>
                      </a:r>
                      <a:r>
                        <a:rPr lang="en-US" dirty="0" smtClean="0"/>
                        <a:t>()	 </a:t>
                      </a:r>
                      <a:r>
                        <a:rPr lang="en-US" dirty="0" err="1" smtClean="0"/>
                        <a:t>isnumeric</a:t>
                      </a:r>
                      <a:r>
                        <a:rPr lang="en-US" dirty="0" smtClean="0"/>
                        <a:t>()</a:t>
                      </a:r>
                    </a:p>
                    <a:p>
                      <a:r>
                        <a:rPr lang="en-US" dirty="0" err="1" smtClean="0"/>
                        <a:t>isprintable</a:t>
                      </a:r>
                      <a:r>
                        <a:rPr lang="en-US" dirty="0" smtClean="0"/>
                        <a:t>()	</a:t>
                      </a:r>
                      <a:r>
                        <a:rPr lang="en-US" dirty="0" err="1" smtClean="0"/>
                        <a:t>isspace</a:t>
                      </a:r>
                      <a:r>
                        <a:rPr lang="en-US" dirty="0" smtClean="0"/>
                        <a:t>()</a:t>
                      </a:r>
                    </a:p>
                    <a:p>
                      <a:r>
                        <a:rPr lang="en-US" dirty="0" err="1" smtClean="0"/>
                        <a:t>istitle</a:t>
                      </a:r>
                      <a:r>
                        <a:rPr lang="en-US" dirty="0" smtClean="0"/>
                        <a:t>()	</a:t>
                      </a:r>
                      <a:r>
                        <a:rPr lang="en-US" dirty="0" err="1" smtClean="0"/>
                        <a:t>isupper</a:t>
                      </a:r>
                      <a:r>
                        <a:rPr lang="en-US" dirty="0" smtClean="0"/>
                        <a:t>()</a:t>
                      </a:r>
                    </a:p>
                    <a:p>
                      <a:r>
                        <a:rPr lang="en-US" dirty="0" smtClean="0"/>
                        <a:t>join()      </a:t>
                      </a:r>
                      <a:r>
                        <a:rPr lang="en-US" dirty="0" err="1" smtClean="0"/>
                        <a:t>isdecimal</a:t>
                      </a:r>
                      <a:r>
                        <a:rPr lang="en-US" dirty="0" smtClean="0"/>
                        <a:t>()	</a:t>
                      </a:r>
                    </a:p>
                    <a:p>
                      <a:r>
                        <a:rPr lang="en-US" dirty="0" err="1" smtClean="0"/>
                        <a:t>isdigit</a:t>
                      </a:r>
                      <a:r>
                        <a:rPr lang="en-US" dirty="0" smtClean="0"/>
                        <a:t>()	</a:t>
                      </a:r>
                      <a:r>
                        <a:rPr lang="en-US" dirty="0" err="1" smtClean="0"/>
                        <a:t>isidentifier</a:t>
                      </a:r>
                      <a:r>
                        <a:rPr lang="en-US" dirty="0" smtClean="0"/>
                        <a:t>()	</a:t>
                      </a:r>
                    </a:p>
                    <a:p>
                      <a:r>
                        <a:rPr lang="en-US" dirty="0" err="1" smtClean="0"/>
                        <a:t>ljust</a:t>
                      </a:r>
                      <a:r>
                        <a:rPr lang="en-US" dirty="0" smtClean="0"/>
                        <a:t>()	lower()	</a:t>
                      </a:r>
                    </a:p>
                    <a:p>
                      <a:r>
                        <a:rPr lang="en-US" dirty="0" err="1" smtClean="0"/>
                        <a:t>lstrip</a:t>
                      </a:r>
                      <a:r>
                        <a:rPr lang="en-US" dirty="0" smtClean="0"/>
                        <a:t>()	</a:t>
                      </a:r>
                      <a:r>
                        <a:rPr lang="en-US" dirty="0" err="1" smtClean="0"/>
                        <a:t>maketrans</a:t>
                      </a:r>
                      <a:r>
                        <a:rPr lang="en-US" dirty="0" smtClean="0"/>
                        <a:t>()	</a:t>
                      </a:r>
                    </a:p>
                    <a:p>
                      <a:r>
                        <a:rPr lang="en-US" dirty="0" smtClean="0"/>
                        <a:t>partition()	replace()</a:t>
                      </a:r>
                    </a:p>
                    <a:p>
                      <a:r>
                        <a:rPr lang="en-US" dirty="0" smtClean="0"/>
                        <a:t>	</a:t>
                      </a:r>
                    </a:p>
                  </a:txBody>
                  <a:tcPr marL="76200" marR="76200" marT="76200" marB="76200"/>
                </a:tc>
                <a:extLst>
                  <a:ext uri="{0D108BD9-81ED-4DB2-BD59-A6C34878D82A}">
                    <a16:rowId xmlns:a16="http://schemas.microsoft.com/office/drawing/2014/main" val="519665726"/>
                  </a:ext>
                </a:extLst>
              </a:tr>
            </a:tbl>
          </a:graphicData>
        </a:graphic>
      </p:graphicFrame>
    </p:spTree>
    <p:extLst>
      <p:ext uri="{BB962C8B-B14F-4D97-AF65-F5344CB8AC3E}">
        <p14:creationId xmlns:p14="http://schemas.microsoft.com/office/powerpoint/2010/main" val="17801455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090" y="117566"/>
            <a:ext cx="9404723" cy="1400530"/>
          </a:xfrm>
        </p:spPr>
        <p:txBody>
          <a:bodyPr/>
          <a:lstStyle/>
          <a:p>
            <a:r>
              <a:rPr lang="en-US" dirty="0" smtClean="0"/>
              <a:t>Data Types</a:t>
            </a:r>
            <a:endParaRPr lang="en-US" dirty="0"/>
          </a:p>
        </p:txBody>
      </p:sp>
      <p:sp>
        <p:nvSpPr>
          <p:cNvPr id="3" name="Content Placeholder 2"/>
          <p:cNvSpPr>
            <a:spLocks noGrp="1"/>
          </p:cNvSpPr>
          <p:nvPr>
            <p:ph idx="1"/>
          </p:nvPr>
        </p:nvSpPr>
        <p:spPr>
          <a:xfrm>
            <a:off x="229090" y="981763"/>
            <a:ext cx="11540544" cy="5471288"/>
          </a:xfrm>
        </p:spPr>
        <p:txBody>
          <a:bodyPr>
            <a:normAutofit lnSpcReduction="10000"/>
          </a:bodyPr>
          <a:lstStyle/>
          <a:p>
            <a:r>
              <a:rPr lang="en-US" b="1" dirty="0" smtClean="0"/>
              <a:t>WE NO NEED TO DECLARE DATA </a:t>
            </a:r>
            <a:r>
              <a:rPr lang="en-US" b="1" dirty="0"/>
              <a:t>TYPES………(python is Dynamically Typed PL</a:t>
            </a:r>
            <a:r>
              <a:rPr lang="en-US" b="1" dirty="0" smtClean="0"/>
              <a:t>.)</a:t>
            </a:r>
            <a:endParaRPr lang="en-US" b="1" dirty="0"/>
          </a:p>
          <a:p>
            <a:r>
              <a:rPr lang="en-US" dirty="0" err="1" smtClean="0"/>
              <a:t>Int</a:t>
            </a:r>
            <a:r>
              <a:rPr lang="en-US" dirty="0" smtClean="0"/>
              <a:t> , float , bool , </a:t>
            </a:r>
            <a:r>
              <a:rPr lang="en-US" dirty="0" err="1" smtClean="0"/>
              <a:t>str</a:t>
            </a:r>
            <a:r>
              <a:rPr lang="en-US" dirty="0" smtClean="0"/>
              <a:t> , bytes , </a:t>
            </a:r>
            <a:r>
              <a:rPr lang="en-US" dirty="0" err="1" smtClean="0"/>
              <a:t>bytearray</a:t>
            </a:r>
            <a:r>
              <a:rPr lang="en-US" dirty="0" smtClean="0"/>
              <a:t> , range , list , tuple , set</a:t>
            </a:r>
          </a:p>
          <a:p>
            <a:pPr marL="0" indent="0">
              <a:buNone/>
            </a:pPr>
            <a:r>
              <a:rPr lang="en-US" dirty="0" smtClean="0"/>
              <a:t>	</a:t>
            </a:r>
            <a:r>
              <a:rPr lang="en-US" dirty="0" err="1" smtClean="0"/>
              <a:t>Frozenset</a:t>
            </a:r>
            <a:r>
              <a:rPr lang="en-US" dirty="0" smtClean="0"/>
              <a:t> , </a:t>
            </a:r>
            <a:r>
              <a:rPr lang="en-US" dirty="0" err="1" smtClean="0"/>
              <a:t>dict</a:t>
            </a:r>
            <a:r>
              <a:rPr lang="en-US" dirty="0" smtClean="0"/>
              <a:t> , complex , None</a:t>
            </a:r>
          </a:p>
          <a:p>
            <a:r>
              <a:rPr lang="en-US" b="1" smtClean="0"/>
              <a:t>Note</a:t>
            </a:r>
            <a:r>
              <a:rPr lang="en-US" b="1" smtClean="0"/>
              <a:t>:- In </a:t>
            </a:r>
            <a:r>
              <a:rPr lang="en-US" b="1" dirty="0"/>
              <a:t>Python every thing is an object</a:t>
            </a:r>
            <a:r>
              <a:rPr lang="en-US" b="1" dirty="0" smtClean="0"/>
              <a:t>.</a:t>
            </a:r>
          </a:p>
          <a:p>
            <a:endParaRPr lang="en-US" b="1" dirty="0"/>
          </a:p>
          <a:p>
            <a:endParaRPr lang="en-US" b="1" dirty="0" smtClean="0"/>
          </a:p>
          <a:p>
            <a:pPr marL="0" indent="0">
              <a:buNone/>
            </a:pPr>
            <a:endParaRPr lang="en-US" b="1" dirty="0"/>
          </a:p>
          <a:p>
            <a:pPr marL="0" indent="0">
              <a:buNone/>
            </a:pPr>
            <a:endParaRPr lang="en-US" b="1" dirty="0" smtClean="0"/>
          </a:p>
          <a:p>
            <a:r>
              <a:rPr lang="en-US" dirty="0"/>
              <a:t>If you want to </a:t>
            </a:r>
            <a:r>
              <a:rPr lang="en-US" dirty="0" err="1"/>
              <a:t>represnt</a:t>
            </a:r>
            <a:r>
              <a:rPr lang="en-US" dirty="0"/>
              <a:t> integral values (without decimal point values),</a:t>
            </a:r>
          </a:p>
          <a:p>
            <a:r>
              <a:rPr lang="en-US" dirty="0"/>
              <a:t>we </a:t>
            </a:r>
            <a:r>
              <a:rPr lang="en-US" dirty="0" smtClean="0"/>
              <a:t>can’t declare </a:t>
            </a:r>
            <a:r>
              <a:rPr lang="en-US" dirty="0" err="1"/>
              <a:t>int</a:t>
            </a:r>
            <a:r>
              <a:rPr lang="en-US" dirty="0"/>
              <a:t> data type.</a:t>
            </a:r>
          </a:p>
          <a:p>
            <a:r>
              <a:rPr lang="en-US" dirty="0"/>
              <a:t>ex:-3,4,6,....</a:t>
            </a:r>
          </a:p>
          <a:p>
            <a:r>
              <a:rPr lang="en-US" dirty="0" err="1" smtClean="0"/>
              <a:t>Mobile_no</a:t>
            </a:r>
            <a:r>
              <a:rPr lang="en-US" dirty="0" smtClean="0"/>
              <a:t>- </a:t>
            </a:r>
            <a:r>
              <a:rPr lang="en-US" dirty="0"/>
              <a:t>7398135974,rollno=17108355500012</a:t>
            </a:r>
          </a:p>
          <a:p>
            <a:r>
              <a:rPr lang="en-US" b="1" dirty="0"/>
              <a:t>In Python  3- long datatype is not available but version 2 it is there.</a:t>
            </a:r>
          </a:p>
          <a:p>
            <a:pPr marL="0" indent="0">
              <a:buNone/>
            </a:pPr>
            <a:endParaRPr lang="en-US" b="1" dirty="0"/>
          </a:p>
        </p:txBody>
      </p:sp>
      <p:sp>
        <p:nvSpPr>
          <p:cNvPr id="4" name="Title 1"/>
          <p:cNvSpPr txBox="1">
            <a:spLocks/>
          </p:cNvSpPr>
          <p:nvPr/>
        </p:nvSpPr>
        <p:spPr>
          <a:xfrm>
            <a:off x="229090" y="301714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smtClean="0"/>
              <a:t>Int</a:t>
            </a:r>
            <a:r>
              <a:rPr lang="en-US" dirty="0" smtClean="0"/>
              <a:t> Data Types</a:t>
            </a:r>
            <a:endParaRPr lang="en-US" dirty="0"/>
          </a:p>
        </p:txBody>
      </p:sp>
    </p:spTree>
    <p:extLst>
      <p:ext uri="{BB962C8B-B14F-4D97-AF65-F5344CB8AC3E}">
        <p14:creationId xmlns:p14="http://schemas.microsoft.com/office/powerpoint/2010/main" val="17232668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167014"/>
            <a:ext cx="9404723" cy="1400530"/>
          </a:xfrm>
        </p:spPr>
        <p:txBody>
          <a:bodyPr/>
          <a:lstStyle/>
          <a:p>
            <a:r>
              <a:rPr lang="en-US" dirty="0"/>
              <a:t>There 4 ways to </a:t>
            </a:r>
            <a:r>
              <a:rPr lang="en-US" dirty="0" err="1"/>
              <a:t>represnt</a:t>
            </a:r>
            <a:r>
              <a:rPr lang="en-US" dirty="0"/>
              <a:t> </a:t>
            </a:r>
            <a:r>
              <a:rPr lang="en-US" dirty="0" err="1"/>
              <a:t>int</a:t>
            </a:r>
            <a:r>
              <a:rPr lang="en-US" dirty="0"/>
              <a:t> </a:t>
            </a:r>
            <a:r>
              <a:rPr lang="en-US" dirty="0" smtClean="0"/>
              <a:t>values</a:t>
            </a:r>
            <a:endParaRPr lang="en-US" dirty="0"/>
          </a:p>
        </p:txBody>
      </p:sp>
      <p:sp>
        <p:nvSpPr>
          <p:cNvPr id="3" name="Content Placeholder 2"/>
          <p:cNvSpPr>
            <a:spLocks noGrp="1"/>
          </p:cNvSpPr>
          <p:nvPr>
            <p:ph idx="1"/>
          </p:nvPr>
        </p:nvSpPr>
        <p:spPr>
          <a:xfrm>
            <a:off x="391885" y="919531"/>
            <a:ext cx="11482252" cy="5716399"/>
          </a:xfrm>
        </p:spPr>
        <p:txBody>
          <a:bodyPr>
            <a:normAutofit lnSpcReduction="10000"/>
          </a:bodyPr>
          <a:lstStyle/>
          <a:p>
            <a:endParaRPr lang="en-US" dirty="0"/>
          </a:p>
          <a:p>
            <a:r>
              <a:rPr lang="en-US" dirty="0"/>
              <a:t>1-Decimal Form  (Base-10)[0-9</a:t>
            </a:r>
            <a:r>
              <a:rPr lang="en-US" dirty="0" smtClean="0"/>
              <a:t>]</a:t>
            </a:r>
          </a:p>
          <a:p>
            <a:pPr marL="0" indent="0">
              <a:buNone/>
            </a:pPr>
            <a:r>
              <a:rPr lang="en-US" dirty="0"/>
              <a:t>	</a:t>
            </a:r>
            <a:r>
              <a:rPr lang="en-US" dirty="0" smtClean="0"/>
              <a:t>Ex</a:t>
            </a:r>
            <a:r>
              <a:rPr lang="en-US" dirty="0"/>
              <a:t>. </a:t>
            </a:r>
            <a:r>
              <a:rPr lang="en-US" dirty="0" smtClean="0"/>
              <a:t>a=6767</a:t>
            </a:r>
          </a:p>
          <a:p>
            <a:pPr marL="0" indent="0">
              <a:buNone/>
            </a:pPr>
            <a:r>
              <a:rPr lang="en-US" dirty="0" smtClean="0"/>
              <a:t>	print(a)</a:t>
            </a:r>
          </a:p>
          <a:p>
            <a:pPr marL="0" indent="0">
              <a:buNone/>
            </a:pPr>
            <a:endParaRPr lang="en-US" dirty="0" smtClean="0"/>
          </a:p>
          <a:p>
            <a:r>
              <a:rPr lang="en-US" dirty="0"/>
              <a:t>2-Binary Form (Base-2)[0 and 1 allowed]</a:t>
            </a:r>
          </a:p>
          <a:p>
            <a:pPr marL="0" indent="0">
              <a:buNone/>
            </a:pPr>
            <a:r>
              <a:rPr lang="en-US" dirty="0"/>
              <a:t>	</a:t>
            </a:r>
            <a:r>
              <a:rPr lang="en-US" dirty="0" smtClean="0"/>
              <a:t>a=0b1111    </a:t>
            </a:r>
            <a:r>
              <a:rPr lang="en-US" dirty="0"/>
              <a:t>or a=0B1111  [0b or 0B represent Binary value]</a:t>
            </a:r>
          </a:p>
          <a:p>
            <a:pPr marL="0" indent="0">
              <a:buNone/>
            </a:pPr>
            <a:r>
              <a:rPr lang="en-US" dirty="0" smtClean="0"/>
              <a:t>	print(0b1111</a:t>
            </a:r>
            <a:r>
              <a:rPr lang="en-US" dirty="0"/>
              <a:t>)--15</a:t>
            </a:r>
          </a:p>
          <a:p>
            <a:endParaRPr lang="en-US" dirty="0"/>
          </a:p>
          <a:p>
            <a:r>
              <a:rPr lang="en-US" dirty="0"/>
              <a:t>3-Octal Form  [Base-8][0-7 </a:t>
            </a:r>
            <a:r>
              <a:rPr lang="en-US" dirty="0" smtClean="0"/>
              <a:t>digits </a:t>
            </a:r>
            <a:r>
              <a:rPr lang="en-US" dirty="0"/>
              <a:t>are allowed]</a:t>
            </a:r>
          </a:p>
          <a:p>
            <a:pPr marL="0" indent="0">
              <a:buNone/>
            </a:pPr>
            <a:r>
              <a:rPr lang="en-US" dirty="0" smtClean="0"/>
              <a:t>	Ex</a:t>
            </a:r>
            <a:r>
              <a:rPr lang="en-US" dirty="0"/>
              <a:t>:  a=777 </a:t>
            </a:r>
          </a:p>
          <a:p>
            <a:pPr marL="0" indent="0">
              <a:buNone/>
            </a:pPr>
            <a:r>
              <a:rPr lang="en-US" dirty="0" smtClean="0"/>
              <a:t>	for </a:t>
            </a:r>
            <a:r>
              <a:rPr lang="en-US" dirty="0"/>
              <a:t>octal no.. [0o or 0O  represent Octal no..]</a:t>
            </a:r>
          </a:p>
          <a:p>
            <a:pPr marL="0" indent="0">
              <a:buNone/>
            </a:pPr>
            <a:r>
              <a:rPr lang="en-US" dirty="0" smtClean="0"/>
              <a:t>	a=0o7777</a:t>
            </a:r>
            <a:br>
              <a:rPr lang="en-US" dirty="0" smtClean="0"/>
            </a:br>
            <a:endParaRPr lang="en-US" dirty="0"/>
          </a:p>
          <a:p>
            <a:pPr marL="0" indent="0">
              <a:buNone/>
            </a:pPr>
            <a:endParaRPr lang="en-US" dirty="0" smtClean="0"/>
          </a:p>
        </p:txBody>
      </p:sp>
    </p:spTree>
    <p:extLst>
      <p:ext uri="{BB962C8B-B14F-4D97-AF65-F5344CB8AC3E}">
        <p14:creationId xmlns:p14="http://schemas.microsoft.com/office/powerpoint/2010/main" val="36641316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34" y="113084"/>
            <a:ext cx="9404723" cy="1400530"/>
          </a:xfrm>
        </p:spPr>
        <p:txBody>
          <a:bodyPr/>
          <a:lstStyle/>
          <a:p>
            <a:r>
              <a:rPr lang="en-US" sz="3600" dirty="0"/>
              <a:t>4-Hexa Decimal Form (Base -16)[0,9, a to f or A to F]</a:t>
            </a:r>
          </a:p>
        </p:txBody>
      </p:sp>
      <p:sp>
        <p:nvSpPr>
          <p:cNvPr id="3" name="Content Placeholder 2"/>
          <p:cNvSpPr>
            <a:spLocks noGrp="1"/>
          </p:cNvSpPr>
          <p:nvPr>
            <p:ph idx="1"/>
          </p:nvPr>
        </p:nvSpPr>
        <p:spPr>
          <a:xfrm>
            <a:off x="110533" y="1513614"/>
            <a:ext cx="11907295" cy="5187632"/>
          </a:xfrm>
        </p:spPr>
        <p:txBody>
          <a:bodyPr>
            <a:normAutofit fontScale="92500" lnSpcReduction="20000"/>
          </a:bodyPr>
          <a:lstStyle/>
          <a:p>
            <a:endParaRPr lang="en-US" dirty="0"/>
          </a:p>
          <a:p>
            <a:r>
              <a:rPr lang="en-US" dirty="0" smtClean="0"/>
              <a:t>[</a:t>
            </a:r>
            <a:r>
              <a:rPr lang="en-US" dirty="0"/>
              <a:t>0x or 0X represent </a:t>
            </a:r>
            <a:r>
              <a:rPr lang="en-US" dirty="0" err="1"/>
              <a:t>Hexa</a:t>
            </a:r>
            <a:r>
              <a:rPr lang="en-US" dirty="0"/>
              <a:t> </a:t>
            </a:r>
            <a:r>
              <a:rPr lang="en-US" dirty="0" err="1"/>
              <a:t>Deicmal</a:t>
            </a:r>
            <a:r>
              <a:rPr lang="en-US" dirty="0"/>
              <a:t> no..]</a:t>
            </a:r>
          </a:p>
          <a:p>
            <a:r>
              <a:rPr lang="en-US" dirty="0"/>
              <a:t>Ex:-</a:t>
            </a:r>
          </a:p>
          <a:p>
            <a:r>
              <a:rPr lang="en-US" dirty="0"/>
              <a:t>a=0xface</a:t>
            </a:r>
          </a:p>
          <a:p>
            <a:r>
              <a:rPr lang="en-US" dirty="0"/>
              <a:t>print(a</a:t>
            </a:r>
            <a:r>
              <a:rPr lang="en-US" dirty="0" smtClean="0"/>
              <a:t>)</a:t>
            </a:r>
            <a:endParaRPr lang="en-US" dirty="0"/>
          </a:p>
          <a:p>
            <a:r>
              <a:rPr lang="en-US" dirty="0"/>
              <a:t>b=0xswati   //</a:t>
            </a:r>
            <a:r>
              <a:rPr lang="en-US" dirty="0" smtClean="0"/>
              <a:t>invalid</a:t>
            </a:r>
            <a:endParaRPr lang="en-US" dirty="0"/>
          </a:p>
          <a:p>
            <a:r>
              <a:rPr lang="en-US" dirty="0"/>
              <a:t>a=10</a:t>
            </a:r>
          </a:p>
          <a:p>
            <a:r>
              <a:rPr lang="en-US" dirty="0"/>
              <a:t>b=0b10</a:t>
            </a:r>
          </a:p>
          <a:p>
            <a:r>
              <a:rPr lang="en-US" dirty="0"/>
              <a:t>c=0o10</a:t>
            </a:r>
          </a:p>
          <a:p>
            <a:r>
              <a:rPr lang="en-US" dirty="0" smtClean="0"/>
              <a:t>d=0x10</a:t>
            </a:r>
            <a:endParaRPr lang="en-US" dirty="0"/>
          </a:p>
          <a:p>
            <a:r>
              <a:rPr lang="en-US" dirty="0"/>
              <a:t>print(a)    ----10</a:t>
            </a:r>
          </a:p>
          <a:p>
            <a:r>
              <a:rPr lang="en-US" dirty="0"/>
              <a:t>print(b)   ---binary --2</a:t>
            </a:r>
          </a:p>
          <a:p>
            <a:r>
              <a:rPr lang="en-US" dirty="0"/>
              <a:t>print(c)   ---- octal--8</a:t>
            </a:r>
          </a:p>
          <a:p>
            <a:r>
              <a:rPr lang="en-US" dirty="0"/>
              <a:t>print(d)    ----</a:t>
            </a:r>
            <a:r>
              <a:rPr lang="en-US" dirty="0" err="1"/>
              <a:t>Hexa</a:t>
            </a:r>
            <a:r>
              <a:rPr lang="en-US" dirty="0"/>
              <a:t> ---16</a:t>
            </a:r>
          </a:p>
        </p:txBody>
      </p:sp>
      <p:sp>
        <p:nvSpPr>
          <p:cNvPr id="4" name="Rectangle 3"/>
          <p:cNvSpPr/>
          <p:nvPr/>
        </p:nvSpPr>
        <p:spPr>
          <a:xfrm>
            <a:off x="5917474" y="1513614"/>
            <a:ext cx="5747657" cy="4743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10</a:t>
            </a:r>
          </a:p>
          <a:p>
            <a:pPr algn="ctr"/>
            <a:endParaRPr lang="en-US" dirty="0"/>
          </a:p>
          <a:p>
            <a:pPr algn="ctr"/>
            <a:r>
              <a:rPr lang="en-US" dirty="0" smtClean="0"/>
              <a:t>Base conversion…….</a:t>
            </a:r>
          </a:p>
          <a:p>
            <a:pPr algn="ctr"/>
            <a:endParaRPr lang="en-US" dirty="0" smtClean="0"/>
          </a:p>
          <a:p>
            <a:pPr algn="ctr"/>
            <a:r>
              <a:rPr lang="en-US" dirty="0" smtClean="0"/>
              <a:t>bin(x)</a:t>
            </a:r>
          </a:p>
          <a:p>
            <a:pPr algn="ctr"/>
            <a:r>
              <a:rPr lang="en-US" dirty="0" err="1"/>
              <a:t>o</a:t>
            </a:r>
            <a:r>
              <a:rPr lang="en-US" dirty="0" err="1" smtClean="0"/>
              <a:t>ct</a:t>
            </a:r>
            <a:r>
              <a:rPr lang="en-US" dirty="0" smtClean="0"/>
              <a:t>(x)</a:t>
            </a:r>
          </a:p>
          <a:p>
            <a:pPr algn="ctr"/>
            <a:r>
              <a:rPr lang="en-US" dirty="0"/>
              <a:t>h</a:t>
            </a:r>
            <a:r>
              <a:rPr lang="en-US" dirty="0" smtClean="0"/>
              <a:t>ex(x)</a:t>
            </a:r>
          </a:p>
          <a:p>
            <a:pPr algn="ctr"/>
            <a:endParaRPr lang="en-US" dirty="0"/>
          </a:p>
          <a:p>
            <a:pPr algn="ctr"/>
            <a:r>
              <a:rPr lang="en-US" dirty="0" smtClean="0"/>
              <a:t>Any base is convert to required base………..</a:t>
            </a:r>
          </a:p>
          <a:p>
            <a:pPr algn="ctr"/>
            <a:endParaRPr lang="en-US" dirty="0"/>
          </a:p>
        </p:txBody>
      </p:sp>
    </p:spTree>
    <p:extLst>
      <p:ext uri="{BB962C8B-B14F-4D97-AF65-F5344CB8AC3E}">
        <p14:creationId xmlns:p14="http://schemas.microsoft.com/office/powerpoint/2010/main" val="1389196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769"/>
            <a:ext cx="9404723" cy="1400530"/>
          </a:xfrm>
        </p:spPr>
        <p:txBody>
          <a:bodyPr/>
          <a:lstStyle/>
          <a:p>
            <a:r>
              <a:rPr lang="en-US" dirty="0" smtClean="0"/>
              <a:t>Float data types</a:t>
            </a:r>
            <a:endParaRPr lang="en-US" dirty="0"/>
          </a:p>
        </p:txBody>
      </p:sp>
      <p:sp>
        <p:nvSpPr>
          <p:cNvPr id="3" name="Content Placeholder 2"/>
          <p:cNvSpPr>
            <a:spLocks noGrp="1"/>
          </p:cNvSpPr>
          <p:nvPr>
            <p:ph idx="1"/>
          </p:nvPr>
        </p:nvSpPr>
        <p:spPr>
          <a:xfrm>
            <a:off x="229090" y="1086267"/>
            <a:ext cx="11710361" cy="5432099"/>
          </a:xfrm>
        </p:spPr>
        <p:txBody>
          <a:bodyPr/>
          <a:lstStyle/>
          <a:p>
            <a:r>
              <a:rPr lang="en-US" dirty="0" smtClean="0"/>
              <a:t>If we want any decimal types value</a:t>
            </a:r>
          </a:p>
          <a:p>
            <a:pPr marL="0" indent="0">
              <a:buNone/>
            </a:pPr>
            <a:r>
              <a:rPr lang="en-US" dirty="0"/>
              <a:t>	</a:t>
            </a:r>
            <a:r>
              <a:rPr lang="en-US" dirty="0" smtClean="0"/>
              <a:t>	then </a:t>
            </a:r>
            <a:r>
              <a:rPr lang="en-US" smtClean="0"/>
              <a:t>it will </a:t>
            </a:r>
            <a:r>
              <a:rPr lang="en-US" dirty="0" smtClean="0"/>
              <a:t>be in float type value.</a:t>
            </a:r>
            <a:endParaRPr lang="en-US" dirty="0"/>
          </a:p>
          <a:p>
            <a:pPr marL="0" indent="0">
              <a:buNone/>
            </a:pPr>
            <a:r>
              <a:rPr lang="en-US" dirty="0" smtClean="0"/>
              <a:t>	salary : 2345.67</a:t>
            </a:r>
          </a:p>
          <a:p>
            <a:pPr marL="0" indent="0">
              <a:buNone/>
            </a:pPr>
            <a:r>
              <a:rPr lang="en-US" dirty="0" smtClean="0"/>
              <a:t>	good price: 75.98</a:t>
            </a:r>
          </a:p>
          <a:p>
            <a:r>
              <a:rPr lang="en-US" dirty="0" smtClean="0"/>
              <a:t>For floating point type data type the only allowed decimal value only… octal, binary, hexadecimal values are not allowed.</a:t>
            </a:r>
          </a:p>
          <a:p>
            <a:endParaRPr lang="en-US" dirty="0" smtClean="0"/>
          </a:p>
          <a:p>
            <a:r>
              <a:rPr lang="en-US" dirty="0" smtClean="0"/>
              <a:t>Exponential Form</a:t>
            </a:r>
          </a:p>
          <a:p>
            <a:pPr marL="0" indent="0">
              <a:buNone/>
            </a:pPr>
            <a:r>
              <a:rPr lang="en-US" dirty="0" smtClean="0"/>
              <a:t>	1.2e3 </a:t>
            </a:r>
            <a:r>
              <a:rPr lang="en-US" dirty="0" smtClean="0">
                <a:sym typeface="Wingdings" panose="05000000000000000000" pitchFamily="2" charset="2"/>
              </a:rPr>
              <a:t></a:t>
            </a:r>
            <a:r>
              <a:rPr lang="en-US" dirty="0" smtClean="0"/>
              <a:t> 1.2 </a:t>
            </a:r>
            <a:r>
              <a:rPr lang="en-US" dirty="0"/>
              <a:t>x</a:t>
            </a:r>
            <a:r>
              <a:rPr lang="en-US" dirty="0" smtClean="0"/>
              <a:t> 10</a:t>
            </a:r>
            <a:r>
              <a:rPr lang="en-US" baseline="30000" dirty="0" smtClean="0"/>
              <a:t>3</a:t>
            </a:r>
            <a:r>
              <a:rPr lang="en-US" dirty="0" smtClean="0"/>
              <a:t> </a:t>
            </a:r>
            <a:r>
              <a:rPr lang="en-US" dirty="0" smtClean="0">
                <a:sym typeface="Wingdings" panose="05000000000000000000" pitchFamily="2" charset="2"/>
              </a:rPr>
              <a:t> 1200.0</a:t>
            </a:r>
          </a:p>
          <a:p>
            <a:pPr marL="0" indent="0">
              <a:buNone/>
            </a:pPr>
            <a:endParaRPr lang="en-US" baseline="30000" dirty="0"/>
          </a:p>
        </p:txBody>
      </p:sp>
    </p:spTree>
    <p:extLst>
      <p:ext uri="{BB962C8B-B14F-4D97-AF65-F5344CB8AC3E}">
        <p14:creationId xmlns:p14="http://schemas.microsoft.com/office/powerpoint/2010/main" val="5406194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Bool Data Type</a:t>
            </a:r>
            <a:endParaRPr lang="en-US" dirty="0"/>
          </a:p>
        </p:txBody>
      </p:sp>
      <p:sp>
        <p:nvSpPr>
          <p:cNvPr id="3" name="Content Placeholder 2"/>
          <p:cNvSpPr>
            <a:spLocks noGrp="1"/>
          </p:cNvSpPr>
          <p:nvPr>
            <p:ph idx="1"/>
          </p:nvPr>
        </p:nvSpPr>
        <p:spPr>
          <a:xfrm>
            <a:off x="148046" y="1047078"/>
            <a:ext cx="11817531" cy="5628042"/>
          </a:xfrm>
        </p:spPr>
        <p:txBody>
          <a:bodyPr/>
          <a:lstStyle/>
          <a:p>
            <a:r>
              <a:rPr lang="en-US" dirty="0"/>
              <a:t>True and False we use </a:t>
            </a:r>
            <a:r>
              <a:rPr lang="en-US" dirty="0" smtClean="0"/>
              <a:t>only</a:t>
            </a:r>
            <a:endParaRPr lang="en-US" dirty="0"/>
          </a:p>
          <a:p>
            <a:pPr marL="0" indent="0">
              <a:buNone/>
            </a:pPr>
            <a:r>
              <a:rPr lang="en-US" dirty="0" smtClean="0"/>
              <a:t>	True </a:t>
            </a:r>
            <a:r>
              <a:rPr lang="en-US" dirty="0"/>
              <a:t>---represent in </a:t>
            </a:r>
            <a:r>
              <a:rPr lang="en-US" dirty="0" err="1"/>
              <a:t>Pyhton</a:t>
            </a:r>
            <a:r>
              <a:rPr lang="en-US" dirty="0"/>
              <a:t> as 1</a:t>
            </a:r>
          </a:p>
          <a:p>
            <a:pPr marL="0" indent="0">
              <a:buNone/>
            </a:pPr>
            <a:r>
              <a:rPr lang="en-US" dirty="0" smtClean="0"/>
              <a:t>	False-</a:t>
            </a:r>
            <a:r>
              <a:rPr lang="en-US" dirty="0"/>
              <a:t>-- represent in Python as 0</a:t>
            </a:r>
          </a:p>
          <a:p>
            <a:endParaRPr lang="en-US" dirty="0"/>
          </a:p>
          <a:p>
            <a:pPr marL="0" indent="0">
              <a:buNone/>
            </a:pPr>
            <a:r>
              <a:rPr lang="en-US" dirty="0" smtClean="0"/>
              <a:t>	</a:t>
            </a:r>
            <a:r>
              <a:rPr lang="en-US" dirty="0" err="1" smtClean="0"/>
              <a:t>True+True</a:t>
            </a:r>
            <a:r>
              <a:rPr lang="en-US" dirty="0" smtClean="0"/>
              <a:t>=2</a:t>
            </a:r>
            <a:endParaRPr lang="en-US" dirty="0"/>
          </a:p>
          <a:p>
            <a:pPr marL="0" indent="0">
              <a:buNone/>
            </a:pPr>
            <a:r>
              <a:rPr lang="en-US" dirty="0" smtClean="0"/>
              <a:t>	</a:t>
            </a:r>
            <a:r>
              <a:rPr lang="en-US" dirty="0" err="1" smtClean="0"/>
              <a:t>True+False</a:t>
            </a:r>
            <a:r>
              <a:rPr lang="en-US" dirty="0" smtClean="0"/>
              <a:t>=1</a:t>
            </a:r>
            <a:endParaRPr lang="en-US" dirty="0"/>
          </a:p>
        </p:txBody>
      </p:sp>
    </p:spTree>
    <p:extLst>
      <p:ext uri="{BB962C8B-B14F-4D97-AF65-F5344CB8AC3E}">
        <p14:creationId xmlns:p14="http://schemas.microsoft.com/office/powerpoint/2010/main" val="28388442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a:t>Complex datatype</a:t>
            </a:r>
          </a:p>
        </p:txBody>
      </p:sp>
      <p:sp>
        <p:nvSpPr>
          <p:cNvPr id="3" name="Content Placeholder 2"/>
          <p:cNvSpPr>
            <a:spLocks noGrp="1"/>
          </p:cNvSpPr>
          <p:nvPr>
            <p:ph idx="1"/>
          </p:nvPr>
        </p:nvSpPr>
        <p:spPr>
          <a:xfrm>
            <a:off x="97472" y="877261"/>
            <a:ext cx="11985671" cy="5823985"/>
          </a:xfrm>
        </p:spPr>
        <p:txBody>
          <a:bodyPr>
            <a:normAutofit fontScale="77500" lnSpcReduction="20000"/>
          </a:bodyPr>
          <a:lstStyle/>
          <a:p>
            <a:r>
              <a:rPr lang="en-US" dirty="0" err="1" smtClean="0"/>
              <a:t>a+bj</a:t>
            </a:r>
            <a:endParaRPr lang="en-US" dirty="0"/>
          </a:p>
          <a:p>
            <a:pPr marL="0" indent="0">
              <a:buNone/>
            </a:pPr>
            <a:r>
              <a:rPr lang="en-US" dirty="0" smtClean="0"/>
              <a:t>	a=real </a:t>
            </a:r>
            <a:r>
              <a:rPr lang="en-US" dirty="0"/>
              <a:t>part    </a:t>
            </a:r>
            <a:r>
              <a:rPr lang="en-US" dirty="0" smtClean="0"/>
              <a:t>; b=Imaginary </a:t>
            </a:r>
            <a:r>
              <a:rPr lang="en-US" dirty="0"/>
              <a:t>part  </a:t>
            </a:r>
            <a:r>
              <a:rPr lang="en-US" dirty="0" smtClean="0"/>
              <a:t>; j </a:t>
            </a:r>
            <a:r>
              <a:rPr lang="en-US" dirty="0"/>
              <a:t>only , no any other character we can use..</a:t>
            </a:r>
          </a:p>
          <a:p>
            <a:r>
              <a:rPr lang="en-US" dirty="0"/>
              <a:t>j^2=-1</a:t>
            </a:r>
          </a:p>
          <a:p>
            <a:r>
              <a:rPr lang="en-US" dirty="0"/>
              <a:t>ex</a:t>
            </a:r>
            <a:r>
              <a:rPr lang="en-US" dirty="0" smtClean="0"/>
              <a:t>: </a:t>
            </a:r>
            <a:endParaRPr lang="en-US" dirty="0"/>
          </a:p>
          <a:p>
            <a:pPr marL="0" indent="0">
              <a:buNone/>
            </a:pPr>
            <a:r>
              <a:rPr lang="en-US" dirty="0" smtClean="0"/>
              <a:t>		x=10+20j   </a:t>
            </a:r>
            <a:r>
              <a:rPr lang="en-US" dirty="0"/>
              <a:t>// valid</a:t>
            </a:r>
          </a:p>
          <a:p>
            <a:pPr marL="0" indent="0">
              <a:buNone/>
            </a:pPr>
            <a:r>
              <a:rPr lang="en-US" dirty="0" smtClean="0"/>
              <a:t>		x=20+21i  </a:t>
            </a:r>
            <a:r>
              <a:rPr lang="en-US" dirty="0"/>
              <a:t>//</a:t>
            </a:r>
            <a:r>
              <a:rPr lang="en-US" dirty="0" smtClean="0"/>
              <a:t>invalid</a:t>
            </a:r>
            <a:endParaRPr lang="en-US" dirty="0"/>
          </a:p>
          <a:p>
            <a:r>
              <a:rPr lang="en-US" dirty="0"/>
              <a:t>Note:-real part you can take any  </a:t>
            </a:r>
            <a:r>
              <a:rPr lang="en-US" dirty="0" err="1" smtClean="0"/>
              <a:t>decimal,octal,binary,Hexadecimal</a:t>
            </a:r>
            <a:r>
              <a:rPr lang="en-US" dirty="0" smtClean="0"/>
              <a:t> but </a:t>
            </a:r>
            <a:r>
              <a:rPr lang="en-US" dirty="0"/>
              <a:t>imaginary part should be only decimal</a:t>
            </a:r>
            <a:r>
              <a:rPr lang="en-US" dirty="0" smtClean="0"/>
              <a:t>.</a:t>
            </a:r>
            <a:endParaRPr lang="en-US" dirty="0"/>
          </a:p>
          <a:p>
            <a:r>
              <a:rPr lang="en-US" dirty="0"/>
              <a:t>ex</a:t>
            </a:r>
            <a:r>
              <a:rPr lang="en-US" dirty="0" smtClean="0"/>
              <a:t>:-</a:t>
            </a:r>
          </a:p>
          <a:p>
            <a:pPr marL="0" indent="0">
              <a:buNone/>
            </a:pPr>
            <a:r>
              <a:rPr lang="en-US" dirty="0" smtClean="0"/>
              <a:t>		x=0b1111+20j    </a:t>
            </a:r>
            <a:r>
              <a:rPr lang="en-US" dirty="0"/>
              <a:t>valid</a:t>
            </a:r>
          </a:p>
          <a:p>
            <a:pPr marL="0" indent="0">
              <a:buNone/>
            </a:pPr>
            <a:r>
              <a:rPr lang="en-US" dirty="0" smtClean="0"/>
              <a:t>		print(x</a:t>
            </a:r>
            <a:r>
              <a:rPr lang="en-US" dirty="0"/>
              <a:t>)==&gt;</a:t>
            </a:r>
            <a:r>
              <a:rPr lang="en-US" dirty="0" smtClean="0"/>
              <a:t>15+20j</a:t>
            </a:r>
            <a:endParaRPr lang="en-US" dirty="0"/>
          </a:p>
          <a:p>
            <a:pPr marL="0" indent="0">
              <a:buNone/>
            </a:pPr>
            <a:r>
              <a:rPr lang="en-US" dirty="0" smtClean="0"/>
              <a:t>		a=15+0b1111j   </a:t>
            </a:r>
            <a:r>
              <a:rPr lang="en-US" dirty="0"/>
              <a:t>//</a:t>
            </a:r>
            <a:r>
              <a:rPr lang="en-US" dirty="0" smtClean="0"/>
              <a:t>invalid</a:t>
            </a:r>
            <a:endParaRPr lang="en-US" dirty="0"/>
          </a:p>
          <a:p>
            <a:r>
              <a:rPr lang="en-US" dirty="0"/>
              <a:t>Note: we can also perform various operation on complex </a:t>
            </a:r>
            <a:r>
              <a:rPr lang="en-US" dirty="0" smtClean="0"/>
              <a:t>datatype</a:t>
            </a:r>
            <a:endParaRPr lang="en-US" dirty="0"/>
          </a:p>
          <a:p>
            <a:pPr marL="0" indent="0">
              <a:buNone/>
            </a:pPr>
            <a:r>
              <a:rPr lang="en-US" dirty="0" smtClean="0"/>
              <a:t>		a=10+20j</a:t>
            </a:r>
            <a:endParaRPr lang="en-US" dirty="0"/>
          </a:p>
          <a:p>
            <a:pPr marL="0" indent="0">
              <a:buNone/>
            </a:pPr>
            <a:r>
              <a:rPr lang="en-US" dirty="0" smtClean="0"/>
              <a:t>		b=20+30j</a:t>
            </a:r>
            <a:endParaRPr lang="en-US" dirty="0"/>
          </a:p>
          <a:p>
            <a:pPr marL="0" indent="0">
              <a:buNone/>
            </a:pPr>
            <a:r>
              <a:rPr lang="en-US" dirty="0" smtClean="0"/>
              <a:t>		print(</a:t>
            </a:r>
            <a:r>
              <a:rPr lang="en-US" dirty="0" err="1" smtClean="0"/>
              <a:t>a+b</a:t>
            </a:r>
            <a:r>
              <a:rPr lang="en-US" dirty="0"/>
              <a:t>)</a:t>
            </a:r>
          </a:p>
          <a:p>
            <a:pPr marL="0" indent="0">
              <a:buNone/>
            </a:pPr>
            <a:r>
              <a:rPr lang="en-US" dirty="0" smtClean="0"/>
              <a:t>		print(a*b</a:t>
            </a:r>
            <a:r>
              <a:rPr lang="en-US" dirty="0"/>
              <a:t>)</a:t>
            </a:r>
          </a:p>
          <a:p>
            <a:pPr marL="0" indent="0">
              <a:buNone/>
            </a:pPr>
            <a:r>
              <a:rPr lang="en-US" dirty="0" smtClean="0"/>
              <a:t>		print(a-b</a:t>
            </a:r>
            <a:r>
              <a:rPr lang="en-US" dirty="0"/>
              <a:t>)</a:t>
            </a:r>
          </a:p>
          <a:p>
            <a:endParaRPr lang="en-US" dirty="0"/>
          </a:p>
        </p:txBody>
      </p:sp>
      <p:sp>
        <p:nvSpPr>
          <p:cNvPr id="4" name="Rectangle 3"/>
          <p:cNvSpPr/>
          <p:nvPr/>
        </p:nvSpPr>
        <p:spPr>
          <a:xfrm>
            <a:off x="3435531" y="1593668"/>
            <a:ext cx="2847703" cy="1023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err="1"/>
              <a:t>x</a:t>
            </a:r>
            <a:r>
              <a:rPr lang="en-US" dirty="0" err="1" smtClean="0"/>
              <a:t>.real</a:t>
            </a:r>
            <a:r>
              <a:rPr lang="en-US" dirty="0" smtClean="0"/>
              <a:t> </a:t>
            </a:r>
            <a:r>
              <a:rPr lang="en-US" dirty="0" smtClean="0">
                <a:sym typeface="Wingdings" panose="05000000000000000000" pitchFamily="2" charset="2"/>
              </a:rPr>
              <a:t>10 </a:t>
            </a:r>
            <a:endParaRPr lang="en-US" dirty="0" smtClean="0"/>
          </a:p>
          <a:p>
            <a:pPr algn="ctr">
              <a:lnSpc>
                <a:spcPct val="150000"/>
              </a:lnSpc>
            </a:pPr>
            <a:r>
              <a:rPr lang="en-US" dirty="0" err="1"/>
              <a:t>x</a:t>
            </a:r>
            <a:r>
              <a:rPr lang="en-US" dirty="0" err="1" smtClean="0"/>
              <a:t>.Imag</a:t>
            </a:r>
            <a:r>
              <a:rPr lang="en-US" dirty="0" smtClean="0"/>
              <a:t> </a:t>
            </a:r>
            <a:r>
              <a:rPr lang="en-US" dirty="0" smtClean="0">
                <a:sym typeface="Wingdings" panose="05000000000000000000" pitchFamily="2" charset="2"/>
              </a:rPr>
              <a:t> 20</a:t>
            </a:r>
            <a:endParaRPr lang="en-US" dirty="0" smtClean="0"/>
          </a:p>
        </p:txBody>
      </p:sp>
    </p:spTree>
    <p:extLst>
      <p:ext uri="{BB962C8B-B14F-4D97-AF65-F5344CB8AC3E}">
        <p14:creationId xmlns:p14="http://schemas.microsoft.com/office/powerpoint/2010/main" val="22830104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Data Type</a:t>
            </a:r>
            <a:endParaRPr lang="en-US" dirty="0"/>
          </a:p>
        </p:txBody>
      </p:sp>
      <p:sp>
        <p:nvSpPr>
          <p:cNvPr id="3" name="Content Placeholder 2"/>
          <p:cNvSpPr>
            <a:spLocks noGrp="1"/>
          </p:cNvSpPr>
          <p:nvPr>
            <p:ph idx="1"/>
          </p:nvPr>
        </p:nvSpPr>
        <p:spPr/>
        <p:txBody>
          <a:bodyPr>
            <a:normAutofit/>
          </a:bodyPr>
          <a:lstStyle/>
          <a:p>
            <a:r>
              <a:rPr lang="en-US" dirty="0" smtClean="0"/>
              <a:t>This </a:t>
            </a:r>
            <a:r>
              <a:rPr lang="en-US" dirty="0"/>
              <a:t>data type is used to represent String value(group of characters)</a:t>
            </a:r>
          </a:p>
          <a:p>
            <a:endParaRPr lang="en-US" dirty="0"/>
          </a:p>
          <a:p>
            <a:r>
              <a:rPr lang="en-US" dirty="0"/>
              <a:t>we can represent string value </a:t>
            </a:r>
            <a:r>
              <a:rPr lang="en-US" dirty="0" smtClean="0"/>
              <a:t>in</a:t>
            </a:r>
          </a:p>
          <a:p>
            <a:r>
              <a:rPr lang="en-US" dirty="0" smtClean="0"/>
              <a:t>single quotes</a:t>
            </a:r>
          </a:p>
          <a:p>
            <a:pPr marL="457200" lvl="1" indent="0">
              <a:buNone/>
            </a:pPr>
            <a:r>
              <a:rPr lang="en-US" dirty="0"/>
              <a:t>a = ‘</a:t>
            </a:r>
            <a:r>
              <a:rPr lang="en-US" dirty="0" err="1"/>
              <a:t>abc</a:t>
            </a:r>
            <a:r>
              <a:rPr lang="en-US" dirty="0" smtClean="0"/>
              <a:t>’</a:t>
            </a:r>
          </a:p>
          <a:p>
            <a:r>
              <a:rPr lang="en-US" dirty="0" smtClean="0"/>
              <a:t>double quotes</a:t>
            </a:r>
          </a:p>
          <a:p>
            <a:pPr marL="457200" lvl="1" indent="0">
              <a:buNone/>
            </a:pPr>
            <a:r>
              <a:rPr lang="en-US" dirty="0"/>
              <a:t>a = </a:t>
            </a:r>
            <a:r>
              <a:rPr lang="en-US" dirty="0" smtClean="0"/>
              <a:t>“</a:t>
            </a:r>
            <a:r>
              <a:rPr lang="en-US" dirty="0" err="1" smtClean="0"/>
              <a:t>abc</a:t>
            </a:r>
            <a:r>
              <a:rPr lang="en-US" dirty="0" smtClean="0"/>
              <a:t>”</a:t>
            </a:r>
            <a:endParaRPr lang="en-US" dirty="0"/>
          </a:p>
          <a:p>
            <a:r>
              <a:rPr lang="en-US" dirty="0"/>
              <a:t>triple </a:t>
            </a:r>
            <a:r>
              <a:rPr lang="en-US" dirty="0" err="1"/>
              <a:t>qoutes</a:t>
            </a:r>
            <a:r>
              <a:rPr lang="en-US" dirty="0"/>
              <a:t> : - for </a:t>
            </a:r>
            <a:r>
              <a:rPr lang="en-US" dirty="0" smtClean="0"/>
              <a:t>Multiple </a:t>
            </a:r>
            <a:r>
              <a:rPr lang="en-US" dirty="0"/>
              <a:t>Lines we use</a:t>
            </a:r>
            <a:r>
              <a:rPr lang="en-US" dirty="0" smtClean="0"/>
              <a:t>.</a:t>
            </a:r>
          </a:p>
          <a:p>
            <a:pPr marL="457200" lvl="1" indent="0">
              <a:buNone/>
            </a:pPr>
            <a:r>
              <a:rPr lang="en-US" dirty="0"/>
              <a:t>a = </a:t>
            </a:r>
            <a:r>
              <a:rPr lang="en-US" dirty="0" smtClean="0"/>
              <a:t>‘’‘</a:t>
            </a:r>
            <a:r>
              <a:rPr lang="en-US" dirty="0" err="1" smtClean="0"/>
              <a:t>abc</a:t>
            </a:r>
            <a:r>
              <a:rPr lang="en-US" dirty="0" smtClean="0"/>
              <a:t>          or      a= “””</a:t>
            </a:r>
            <a:r>
              <a:rPr lang="en-US" dirty="0" err="1" smtClean="0"/>
              <a:t>abc</a:t>
            </a:r>
            <a:endParaRPr lang="en-US" dirty="0" smtClean="0"/>
          </a:p>
          <a:p>
            <a:pPr marL="457200" lvl="1" indent="0">
              <a:buNone/>
            </a:pPr>
            <a:r>
              <a:rPr lang="en-US" dirty="0"/>
              <a:t>	</a:t>
            </a:r>
            <a:r>
              <a:rPr lang="en-US" dirty="0" smtClean="0"/>
              <a:t>	xyz’’’			      xyz”””</a:t>
            </a:r>
            <a:endParaRPr lang="en-US" dirty="0"/>
          </a:p>
          <a:p>
            <a:pPr marL="457200" lvl="1" indent="0">
              <a:buNone/>
            </a:pPr>
            <a:endParaRPr lang="en-US" dirty="0"/>
          </a:p>
        </p:txBody>
      </p:sp>
    </p:spTree>
    <p:extLst>
      <p:ext uri="{BB962C8B-B14F-4D97-AF65-F5344CB8AC3E}">
        <p14:creationId xmlns:p14="http://schemas.microsoft.com/office/powerpoint/2010/main" val="1991903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7428" y="104503"/>
            <a:ext cx="9144000" cy="2377440"/>
          </a:xfrm>
        </p:spPr>
        <p:txBody>
          <a:bodyPr>
            <a:normAutofit fontScale="90000"/>
          </a:bodyPr>
          <a:lstStyle/>
          <a:p>
            <a:r>
              <a:rPr lang="en-US" dirty="0" smtClean="0">
                <a:latin typeface="Times New Roman" panose="02020603050405020304" pitchFamily="18" charset="0"/>
                <a:cs typeface="Times New Roman" panose="02020603050405020304" pitchFamily="18" charset="0"/>
              </a:rPr>
              <a:t>Python –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Guido Van Rossum 1989(28feb 1991)</a:t>
            </a:r>
            <a:br>
              <a:rPr lang="en-US" sz="31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National Research Institute (Netherland)</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00446" y="2808514"/>
            <a:ext cx="11482251" cy="3866606"/>
          </a:xfrm>
        </p:spPr>
        <p:txBody>
          <a:bodyPr numCol="1"/>
          <a:lstStyle/>
          <a:p>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1) Easy To learn 																	High Level</a:t>
            </a:r>
          </a:p>
          <a:p>
            <a:r>
              <a:rPr lang="en-US" dirty="0" smtClean="0">
                <a:latin typeface="Times New Roman" panose="02020603050405020304" pitchFamily="18" charset="0"/>
                <a:cs typeface="Times New Roman" panose="02020603050405020304" pitchFamily="18" charset="0"/>
              </a:rPr>
              <a:t>2) Less code</a:t>
            </a:r>
          </a:p>
          <a:p>
            <a:r>
              <a:rPr lang="en-US" dirty="0" smtClean="0">
                <a:latin typeface="Times New Roman" panose="02020603050405020304" pitchFamily="18" charset="0"/>
                <a:cs typeface="Times New Roman" panose="02020603050405020304" pitchFamily="18" charset="0"/>
              </a:rPr>
              <a:t>3) AI, ML, DL, NN, ds, IOT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General Purpose										</a:t>
            </a:r>
          </a:p>
          <a:p>
            <a:pPr algn="r"/>
            <a:r>
              <a:rPr lang="en-US" dirty="0" smtClean="0">
                <a:latin typeface="Times New Roman" panose="02020603050405020304" pitchFamily="18" charset="0"/>
                <a:cs typeface="Times New Roman" panose="02020603050405020304" pitchFamily="18" charset="0"/>
              </a:rPr>
              <a:t>Programing Language</a:t>
            </a:r>
            <a:endParaRPr lang="en-US" dirty="0">
              <a:latin typeface="Times New Roman" panose="02020603050405020304" pitchFamily="18" charset="0"/>
              <a:cs typeface="Times New Roman" panose="02020603050405020304" pitchFamily="18" charset="0"/>
            </a:endParaRPr>
          </a:p>
        </p:txBody>
      </p:sp>
      <p:sp>
        <p:nvSpPr>
          <p:cNvPr id="5" name="Oval 4"/>
          <p:cNvSpPr/>
          <p:nvPr/>
        </p:nvSpPr>
        <p:spPr>
          <a:xfrm>
            <a:off x="5682343" y="3245355"/>
            <a:ext cx="3017520" cy="124097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PYTHON</a:t>
            </a:r>
            <a:endParaRPr lang="en-US" dirty="0">
              <a:latin typeface="Times New Roman" panose="02020603050405020304" pitchFamily="18" charset="0"/>
              <a:cs typeface="Times New Roman" panose="02020603050405020304" pitchFamily="18" charset="0"/>
            </a:endParaRPr>
          </a:p>
        </p:txBody>
      </p:sp>
      <p:cxnSp>
        <p:nvCxnSpPr>
          <p:cNvPr id="7" name="Straight Arrow Connector 6"/>
          <p:cNvCxnSpPr/>
          <p:nvPr/>
        </p:nvCxnSpPr>
        <p:spPr>
          <a:xfrm>
            <a:off x="8386354" y="3459718"/>
            <a:ext cx="128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569234" y="4112094"/>
            <a:ext cx="640080" cy="172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059783" y="4334188"/>
            <a:ext cx="326571" cy="580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3217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11" y="139210"/>
            <a:ext cx="9404723" cy="1400530"/>
          </a:xfrm>
        </p:spPr>
        <p:txBody>
          <a:bodyPr/>
          <a:lstStyle/>
          <a:p>
            <a:r>
              <a:rPr lang="en-US" dirty="0" smtClean="0"/>
              <a:t>Tuple Data Type</a:t>
            </a:r>
            <a:endParaRPr lang="en-US" dirty="0"/>
          </a:p>
        </p:txBody>
      </p:sp>
      <p:sp>
        <p:nvSpPr>
          <p:cNvPr id="3" name="Content Placeholder 2"/>
          <p:cNvSpPr>
            <a:spLocks noGrp="1"/>
          </p:cNvSpPr>
          <p:nvPr>
            <p:ph idx="1"/>
          </p:nvPr>
        </p:nvSpPr>
        <p:spPr>
          <a:xfrm>
            <a:off x="332603" y="1634906"/>
            <a:ext cx="11659100" cy="4935711"/>
          </a:xfrm>
        </p:spPr>
        <p:txBody>
          <a:bodyPr/>
          <a:lstStyle/>
          <a:p>
            <a:r>
              <a:rPr lang="en-US" dirty="0" smtClean="0"/>
              <a:t>t = (10,’haxkd’,20,10)</a:t>
            </a:r>
          </a:p>
          <a:p>
            <a:r>
              <a:rPr lang="en-US" dirty="0"/>
              <a:t>t</a:t>
            </a:r>
            <a:r>
              <a:rPr lang="en-US" dirty="0" smtClean="0"/>
              <a:t>[0] = 100   its not possible </a:t>
            </a:r>
            <a:r>
              <a:rPr lang="en-US" dirty="0" err="1" smtClean="0"/>
              <a:t>b’coz</a:t>
            </a:r>
            <a:r>
              <a:rPr lang="en-US" dirty="0" smtClean="0"/>
              <a:t> its immutable </a:t>
            </a:r>
          </a:p>
          <a:p>
            <a:endParaRPr lang="en-US" dirty="0"/>
          </a:p>
          <a:p>
            <a:endParaRPr lang="en-US" dirty="0" smtClean="0"/>
          </a:p>
          <a:p>
            <a:r>
              <a:rPr lang="en-US" dirty="0"/>
              <a:t>In </a:t>
            </a:r>
            <a:r>
              <a:rPr lang="en-US" dirty="0" smtClean="0"/>
              <a:t>tuple </a:t>
            </a:r>
            <a:r>
              <a:rPr lang="en-US" dirty="0"/>
              <a:t>order is important , duplicates are allowed</a:t>
            </a:r>
          </a:p>
          <a:p>
            <a:r>
              <a:rPr lang="en-US" dirty="0"/>
              <a:t>Heterogeneous(different types of) object are allowed</a:t>
            </a:r>
          </a:p>
          <a:p>
            <a:r>
              <a:rPr lang="en-US" dirty="0" err="1"/>
              <a:t>Growable</a:t>
            </a:r>
            <a:r>
              <a:rPr lang="en-US" dirty="0"/>
              <a:t> </a:t>
            </a:r>
            <a:r>
              <a:rPr lang="en-US" dirty="0" smtClean="0"/>
              <a:t>not allowed and </a:t>
            </a:r>
            <a:r>
              <a:rPr lang="en-US" dirty="0"/>
              <a:t>increasing/</a:t>
            </a:r>
            <a:r>
              <a:rPr lang="en-US" dirty="0" err="1"/>
              <a:t>decrissing</a:t>
            </a:r>
            <a:r>
              <a:rPr lang="en-US" dirty="0"/>
              <a:t> </a:t>
            </a:r>
            <a:r>
              <a:rPr lang="en-US" dirty="0" smtClean="0"/>
              <a:t>not possible .</a:t>
            </a:r>
            <a:endParaRPr lang="en-US" dirty="0"/>
          </a:p>
          <a:p>
            <a:r>
              <a:rPr lang="en-US" dirty="0"/>
              <a:t>Values must be enclose in </a:t>
            </a:r>
            <a:r>
              <a:rPr lang="en-US" dirty="0" smtClean="0"/>
              <a:t>()</a:t>
            </a:r>
            <a:endParaRPr lang="en-US" dirty="0"/>
          </a:p>
          <a:p>
            <a:endParaRPr lang="en-US" dirty="0"/>
          </a:p>
        </p:txBody>
      </p:sp>
    </p:spTree>
    <p:extLst>
      <p:ext uri="{BB962C8B-B14F-4D97-AF65-F5344CB8AC3E}">
        <p14:creationId xmlns:p14="http://schemas.microsoft.com/office/powerpoint/2010/main" val="19552951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List Data Type</a:t>
            </a:r>
            <a:endParaRPr lang="en-US" dirty="0"/>
          </a:p>
        </p:txBody>
      </p:sp>
      <p:sp>
        <p:nvSpPr>
          <p:cNvPr id="3" name="Content Placeholder 2"/>
          <p:cNvSpPr>
            <a:spLocks noGrp="1"/>
          </p:cNvSpPr>
          <p:nvPr>
            <p:ph idx="1"/>
          </p:nvPr>
        </p:nvSpPr>
        <p:spPr>
          <a:xfrm>
            <a:off x="97472" y="1177706"/>
            <a:ext cx="11920357" cy="5196968"/>
          </a:xfrm>
        </p:spPr>
        <p:txBody>
          <a:bodyPr>
            <a:normAutofit fontScale="92500" lnSpcReduction="20000"/>
          </a:bodyPr>
          <a:lstStyle/>
          <a:p>
            <a:r>
              <a:rPr lang="en-US" dirty="0"/>
              <a:t>x</a:t>
            </a:r>
            <a:r>
              <a:rPr lang="en-US" dirty="0" smtClean="0"/>
              <a:t> = []</a:t>
            </a:r>
          </a:p>
          <a:p>
            <a:pPr marL="0" indent="0">
              <a:buNone/>
            </a:pPr>
            <a:r>
              <a:rPr lang="en-US" dirty="0" smtClean="0"/>
              <a:t>	</a:t>
            </a:r>
            <a:r>
              <a:rPr lang="en-US" dirty="0" err="1" smtClean="0"/>
              <a:t>x.append</a:t>
            </a:r>
            <a:r>
              <a:rPr lang="en-US" dirty="0" smtClean="0"/>
              <a:t>(10)</a:t>
            </a:r>
          </a:p>
          <a:p>
            <a:pPr marL="0" indent="0">
              <a:buNone/>
            </a:pPr>
            <a:r>
              <a:rPr lang="en-US" dirty="0" smtClean="0"/>
              <a:t>	</a:t>
            </a:r>
            <a:r>
              <a:rPr lang="en-US" dirty="0" err="1" smtClean="0"/>
              <a:t>x.append</a:t>
            </a:r>
            <a:r>
              <a:rPr lang="en-US" dirty="0" smtClean="0"/>
              <a:t>(20)</a:t>
            </a:r>
          </a:p>
          <a:p>
            <a:pPr marL="0" indent="0">
              <a:buNone/>
            </a:pPr>
            <a:r>
              <a:rPr lang="en-US" dirty="0" smtClean="0"/>
              <a:t>	</a:t>
            </a:r>
            <a:r>
              <a:rPr lang="en-US" dirty="0" err="1" smtClean="0"/>
              <a:t>x.append</a:t>
            </a:r>
            <a:r>
              <a:rPr lang="en-US" dirty="0" smtClean="0"/>
              <a:t>(‘</a:t>
            </a:r>
            <a:r>
              <a:rPr lang="en-US" dirty="0" err="1" smtClean="0"/>
              <a:t>haxkd</a:t>
            </a:r>
            <a:r>
              <a:rPr lang="en-US" dirty="0" smtClean="0"/>
              <a:t>’)</a:t>
            </a:r>
          </a:p>
          <a:p>
            <a:pPr marL="0" indent="0">
              <a:buNone/>
            </a:pPr>
            <a:r>
              <a:rPr lang="en-US" dirty="0" smtClean="0"/>
              <a:t>	</a:t>
            </a:r>
            <a:r>
              <a:rPr lang="en-US" dirty="0" err="1" smtClean="0"/>
              <a:t>x.append</a:t>
            </a:r>
            <a:r>
              <a:rPr lang="en-US" dirty="0" smtClean="0"/>
              <a:t>(None)</a:t>
            </a:r>
          </a:p>
          <a:p>
            <a:pPr marL="0" indent="0">
              <a:buNone/>
            </a:pPr>
            <a:r>
              <a:rPr lang="en-US" dirty="0" smtClean="0"/>
              <a:t>	x[1] = 10</a:t>
            </a:r>
          </a:p>
          <a:p>
            <a:pPr marL="0" indent="0">
              <a:buNone/>
            </a:pPr>
            <a:r>
              <a:rPr lang="en-US" dirty="0" smtClean="0"/>
              <a:t>	</a:t>
            </a:r>
            <a:r>
              <a:rPr lang="en-US" dirty="0" err="1" smtClean="0"/>
              <a:t>x.append</a:t>
            </a:r>
            <a:r>
              <a:rPr lang="en-US" dirty="0" smtClean="0"/>
              <a:t>(30)</a:t>
            </a:r>
          </a:p>
          <a:p>
            <a:pPr marL="0" indent="0">
              <a:buNone/>
            </a:pPr>
            <a:r>
              <a:rPr lang="en-US" dirty="0"/>
              <a:t>	</a:t>
            </a:r>
            <a:r>
              <a:rPr lang="en-US" dirty="0" err="1"/>
              <a:t>x.insert</a:t>
            </a:r>
            <a:r>
              <a:rPr lang="en-US" dirty="0"/>
              <a:t>(2,70</a:t>
            </a:r>
            <a:r>
              <a:rPr lang="en-US" dirty="0" smtClean="0"/>
              <a:t>)</a:t>
            </a:r>
          </a:p>
          <a:p>
            <a:pPr marL="0" indent="0">
              <a:buNone/>
            </a:pPr>
            <a:r>
              <a:rPr lang="en-US" dirty="0" smtClean="0"/>
              <a:t>	</a:t>
            </a:r>
            <a:r>
              <a:rPr lang="en-US" dirty="0" err="1" smtClean="0"/>
              <a:t>x.remove</a:t>
            </a:r>
            <a:r>
              <a:rPr lang="en-US" dirty="0" smtClean="0"/>
              <a:t>(20)</a:t>
            </a:r>
            <a:endParaRPr lang="en-US" dirty="0"/>
          </a:p>
          <a:p>
            <a:pPr marL="0" indent="0">
              <a:buNone/>
            </a:pPr>
            <a:r>
              <a:rPr lang="en-US" dirty="0" smtClean="0"/>
              <a:t>	print(x)</a:t>
            </a:r>
          </a:p>
          <a:p>
            <a:r>
              <a:rPr lang="en-US" dirty="0" smtClean="0"/>
              <a:t>In list order is important , duplicates are allowed</a:t>
            </a:r>
          </a:p>
          <a:p>
            <a:r>
              <a:rPr lang="en-US" dirty="0" smtClean="0"/>
              <a:t>Heterogeneous(different types of) object are allowed</a:t>
            </a:r>
          </a:p>
          <a:p>
            <a:r>
              <a:rPr lang="en-US" dirty="0" err="1" smtClean="0"/>
              <a:t>Growable</a:t>
            </a:r>
            <a:r>
              <a:rPr lang="en-US" dirty="0" smtClean="0"/>
              <a:t> allowed happily increasing/</a:t>
            </a:r>
            <a:r>
              <a:rPr lang="en-US" dirty="0" err="1" smtClean="0"/>
              <a:t>decrissing</a:t>
            </a:r>
            <a:r>
              <a:rPr lang="en-US" dirty="0" smtClean="0"/>
              <a:t> possible </a:t>
            </a:r>
          </a:p>
          <a:p>
            <a:r>
              <a:rPr lang="en-US" dirty="0" smtClean="0"/>
              <a:t>Values must be enclose in []</a:t>
            </a:r>
          </a:p>
          <a:p>
            <a:endParaRPr lang="en-US" dirty="0"/>
          </a:p>
        </p:txBody>
      </p:sp>
    </p:spTree>
    <p:extLst>
      <p:ext uri="{BB962C8B-B14F-4D97-AF65-F5344CB8AC3E}">
        <p14:creationId xmlns:p14="http://schemas.microsoft.com/office/powerpoint/2010/main" val="39444662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Bytes Data Type</a:t>
            </a:r>
            <a:endParaRPr lang="en-US" dirty="0"/>
          </a:p>
        </p:txBody>
      </p:sp>
      <p:sp>
        <p:nvSpPr>
          <p:cNvPr id="3" name="Content Placeholder 2"/>
          <p:cNvSpPr>
            <a:spLocks noGrp="1"/>
          </p:cNvSpPr>
          <p:nvPr>
            <p:ph idx="1"/>
          </p:nvPr>
        </p:nvSpPr>
        <p:spPr>
          <a:xfrm>
            <a:off x="458182" y="1369359"/>
            <a:ext cx="10773925" cy="4990498"/>
          </a:xfrm>
        </p:spPr>
        <p:txBody>
          <a:bodyPr>
            <a:normAutofit/>
          </a:bodyPr>
          <a:lstStyle/>
          <a:p>
            <a:pPr marL="0" indent="0">
              <a:buNone/>
            </a:pPr>
            <a:r>
              <a:rPr lang="en-US" dirty="0" smtClean="0"/>
              <a:t>Byte data type is immutable</a:t>
            </a:r>
          </a:p>
          <a:p>
            <a:pPr marL="0" indent="0">
              <a:buNone/>
            </a:pPr>
            <a:r>
              <a:rPr lang="en-US" dirty="0" smtClean="0"/>
              <a:t>We cant able to change the value</a:t>
            </a:r>
          </a:p>
          <a:p>
            <a:pPr marL="0" indent="0">
              <a:buNone/>
            </a:pPr>
            <a:endParaRPr lang="en-US" dirty="0"/>
          </a:p>
          <a:p>
            <a:pPr marL="0" indent="0">
              <a:buNone/>
            </a:pPr>
            <a:r>
              <a:rPr lang="en-US" dirty="0"/>
              <a:t>	</a:t>
            </a:r>
            <a:r>
              <a:rPr lang="en-US" dirty="0" smtClean="0"/>
              <a:t>x = [10,20,30]     x = (10,20,30)     x = {10,20,30}</a:t>
            </a:r>
          </a:p>
          <a:p>
            <a:pPr marL="0" indent="0">
              <a:buNone/>
            </a:pPr>
            <a:r>
              <a:rPr lang="en-US" dirty="0" smtClean="0"/>
              <a:t>	b = bytes(x)</a:t>
            </a:r>
          </a:p>
          <a:p>
            <a:pPr marL="0" indent="0">
              <a:buNone/>
            </a:pPr>
            <a:r>
              <a:rPr lang="en-US" dirty="0" smtClean="0"/>
              <a:t>	for x in b : print(x)</a:t>
            </a:r>
          </a:p>
          <a:p>
            <a:pPr marL="0" indent="0">
              <a:buNone/>
            </a:pPr>
            <a:r>
              <a:rPr lang="en-US" dirty="0"/>
              <a:t>	</a:t>
            </a:r>
            <a:r>
              <a:rPr lang="en-US" dirty="0" smtClean="0"/>
              <a:t>-----------------------------------------------------------</a:t>
            </a:r>
          </a:p>
          <a:p>
            <a:pPr marL="0" indent="0">
              <a:buNone/>
            </a:pPr>
            <a:r>
              <a:rPr lang="en-US" dirty="0"/>
              <a:t>	</a:t>
            </a:r>
            <a:r>
              <a:rPr lang="en-US" dirty="0" smtClean="0"/>
              <a:t>b[1] = 10       its not possible</a:t>
            </a:r>
          </a:p>
          <a:p>
            <a:endParaRPr lang="en-US" dirty="0"/>
          </a:p>
          <a:p>
            <a:r>
              <a:rPr lang="en-US" dirty="0" smtClean="0"/>
              <a:t>Bytes must be in range 0 to 256</a:t>
            </a:r>
          </a:p>
          <a:p>
            <a:endParaRPr lang="en-US" dirty="0" smtClean="0"/>
          </a:p>
        </p:txBody>
      </p:sp>
    </p:spTree>
    <p:extLst>
      <p:ext uri="{BB962C8B-B14F-4D97-AF65-F5344CB8AC3E}">
        <p14:creationId xmlns:p14="http://schemas.microsoft.com/office/powerpoint/2010/main" val="23216438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err="1" smtClean="0"/>
              <a:t>ByteArray</a:t>
            </a:r>
            <a:r>
              <a:rPr lang="en-US" dirty="0" smtClean="0"/>
              <a:t> Data Type</a:t>
            </a:r>
            <a:endParaRPr lang="en-US" dirty="0"/>
          </a:p>
        </p:txBody>
      </p:sp>
      <p:sp>
        <p:nvSpPr>
          <p:cNvPr id="3" name="Content Placeholder 2"/>
          <p:cNvSpPr>
            <a:spLocks noGrp="1"/>
          </p:cNvSpPr>
          <p:nvPr>
            <p:ph idx="1"/>
          </p:nvPr>
        </p:nvSpPr>
        <p:spPr>
          <a:xfrm>
            <a:off x="182880" y="1031965"/>
            <a:ext cx="11730446" cy="5042263"/>
          </a:xfrm>
        </p:spPr>
        <p:txBody>
          <a:bodyPr>
            <a:normAutofit/>
          </a:bodyPr>
          <a:lstStyle/>
          <a:p>
            <a:pPr marL="0" indent="0">
              <a:buNone/>
            </a:pPr>
            <a:r>
              <a:rPr lang="en-US" dirty="0" smtClean="0"/>
              <a:t>Byte data type is mutable</a:t>
            </a:r>
          </a:p>
          <a:p>
            <a:pPr marL="0" indent="0">
              <a:buNone/>
            </a:pPr>
            <a:r>
              <a:rPr lang="en-US" dirty="0" smtClean="0"/>
              <a:t>We can able to change the value</a:t>
            </a:r>
          </a:p>
          <a:p>
            <a:pPr marL="0" indent="0">
              <a:buNone/>
            </a:pPr>
            <a:endParaRPr lang="en-US" dirty="0"/>
          </a:p>
          <a:p>
            <a:pPr marL="0" indent="0">
              <a:buNone/>
            </a:pPr>
            <a:r>
              <a:rPr lang="en-US" dirty="0"/>
              <a:t>	</a:t>
            </a:r>
            <a:r>
              <a:rPr lang="en-US" dirty="0" smtClean="0"/>
              <a:t>X = [10,20,30]</a:t>
            </a:r>
          </a:p>
          <a:p>
            <a:pPr marL="0" indent="0">
              <a:buNone/>
            </a:pPr>
            <a:r>
              <a:rPr lang="en-US" dirty="0" smtClean="0"/>
              <a:t>	b = </a:t>
            </a:r>
            <a:r>
              <a:rPr lang="en-US" dirty="0" err="1" smtClean="0"/>
              <a:t>bytearray</a:t>
            </a:r>
            <a:r>
              <a:rPr lang="en-US" dirty="0" smtClean="0"/>
              <a:t>(x)</a:t>
            </a:r>
          </a:p>
          <a:p>
            <a:pPr marL="0" indent="0">
              <a:buNone/>
            </a:pPr>
            <a:r>
              <a:rPr lang="en-US" dirty="0" smtClean="0"/>
              <a:t>	for x in b : print(x)</a:t>
            </a:r>
          </a:p>
          <a:p>
            <a:pPr marL="0" indent="0">
              <a:buNone/>
            </a:pPr>
            <a:r>
              <a:rPr lang="en-US" dirty="0"/>
              <a:t>	</a:t>
            </a:r>
            <a:r>
              <a:rPr lang="en-US" dirty="0" smtClean="0"/>
              <a:t>-----------------------------------------------------------</a:t>
            </a:r>
          </a:p>
          <a:p>
            <a:pPr marL="0" indent="0">
              <a:buNone/>
            </a:pPr>
            <a:r>
              <a:rPr lang="en-US" dirty="0"/>
              <a:t>	</a:t>
            </a:r>
            <a:r>
              <a:rPr lang="en-US" dirty="0" smtClean="0"/>
              <a:t>b[1] </a:t>
            </a:r>
            <a:r>
              <a:rPr lang="en-US" smtClean="0"/>
              <a:t>= 100       </a:t>
            </a:r>
            <a:r>
              <a:rPr lang="en-US" dirty="0" smtClean="0"/>
              <a:t>its possible</a:t>
            </a:r>
          </a:p>
          <a:p>
            <a:endParaRPr lang="en-US" dirty="0"/>
          </a:p>
          <a:p>
            <a:r>
              <a:rPr lang="en-US" dirty="0" err="1" smtClean="0"/>
              <a:t>ByteArray</a:t>
            </a:r>
            <a:r>
              <a:rPr lang="en-US" dirty="0" smtClean="0"/>
              <a:t> must be in range 0 to 256</a:t>
            </a:r>
          </a:p>
          <a:p>
            <a:endParaRPr lang="en-US" dirty="0" smtClean="0"/>
          </a:p>
        </p:txBody>
      </p:sp>
    </p:spTree>
    <p:extLst>
      <p:ext uri="{BB962C8B-B14F-4D97-AF65-F5344CB8AC3E}">
        <p14:creationId xmlns:p14="http://schemas.microsoft.com/office/powerpoint/2010/main" val="18694380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73200"/>
          </a:xfrm>
        </p:spPr>
        <p:txBody>
          <a:bodyPr/>
          <a:lstStyle/>
          <a:p>
            <a:r>
              <a:rPr lang="en-US" dirty="0" smtClean="0"/>
              <a:t>Range Data Type</a:t>
            </a:r>
            <a:endParaRPr lang="en-US" dirty="0"/>
          </a:p>
        </p:txBody>
      </p:sp>
      <p:sp>
        <p:nvSpPr>
          <p:cNvPr id="3" name="Content Placeholder 2"/>
          <p:cNvSpPr>
            <a:spLocks noGrp="1"/>
          </p:cNvSpPr>
          <p:nvPr>
            <p:ph idx="1"/>
          </p:nvPr>
        </p:nvSpPr>
        <p:spPr>
          <a:xfrm>
            <a:off x="254000" y="965200"/>
            <a:ext cx="11658600" cy="5283199"/>
          </a:xfrm>
        </p:spPr>
        <p:txBody>
          <a:bodyPr/>
          <a:lstStyle/>
          <a:p>
            <a:pPr marL="0" indent="0">
              <a:buNone/>
            </a:pPr>
            <a:r>
              <a:rPr lang="en-US" dirty="0" smtClean="0"/>
              <a:t>Range data type is use to return multiple value in a certain range.</a:t>
            </a:r>
          </a:p>
          <a:p>
            <a:endParaRPr lang="en-US" dirty="0" smtClean="0"/>
          </a:p>
          <a:p>
            <a:r>
              <a:rPr lang="en-US" dirty="0" smtClean="0"/>
              <a:t>Range(10)</a:t>
            </a:r>
          </a:p>
          <a:p>
            <a:r>
              <a:rPr lang="en-US" dirty="0" smtClean="0"/>
              <a:t>range(10,50)</a:t>
            </a:r>
          </a:p>
          <a:p>
            <a:r>
              <a:rPr lang="en-US" dirty="0" smtClean="0"/>
              <a:t>range(10,50,5)</a:t>
            </a:r>
          </a:p>
          <a:p>
            <a:r>
              <a:rPr lang="en-US" dirty="0" smtClean="0"/>
              <a:t>range(10.5,50.5)       its cant possible (float cant use in range)</a:t>
            </a:r>
          </a:p>
          <a:p>
            <a:endParaRPr lang="en-US" dirty="0" smtClean="0"/>
          </a:p>
          <a:p>
            <a:r>
              <a:rPr lang="en-US" dirty="0" smtClean="0"/>
              <a:t>l = list(range(10))</a:t>
            </a:r>
            <a:endParaRPr lang="en-US" dirty="0"/>
          </a:p>
        </p:txBody>
      </p:sp>
    </p:spTree>
    <p:extLst>
      <p:ext uri="{BB962C8B-B14F-4D97-AF65-F5344CB8AC3E}">
        <p14:creationId xmlns:p14="http://schemas.microsoft.com/office/powerpoint/2010/main" val="28115399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Data Type</a:t>
            </a:r>
            <a:endParaRPr lang="en-US" dirty="0"/>
          </a:p>
        </p:txBody>
      </p:sp>
      <p:sp>
        <p:nvSpPr>
          <p:cNvPr id="3" name="Content Placeholder 2"/>
          <p:cNvSpPr>
            <a:spLocks noGrp="1"/>
          </p:cNvSpPr>
          <p:nvPr>
            <p:ph idx="1"/>
          </p:nvPr>
        </p:nvSpPr>
        <p:spPr>
          <a:xfrm>
            <a:off x="366712" y="1278218"/>
            <a:ext cx="11482388" cy="5198782"/>
          </a:xfrm>
        </p:spPr>
        <p:txBody>
          <a:bodyPr>
            <a:normAutofit/>
          </a:bodyPr>
          <a:lstStyle/>
          <a:p>
            <a:r>
              <a:rPr lang="en-US" dirty="0"/>
              <a:t>x = </a:t>
            </a:r>
            <a:r>
              <a:rPr lang="en-US" dirty="0" smtClean="0"/>
              <a:t>{}</a:t>
            </a:r>
            <a:endParaRPr lang="en-US" dirty="0"/>
          </a:p>
          <a:p>
            <a:pPr marL="0" indent="0">
              <a:buNone/>
            </a:pPr>
            <a:r>
              <a:rPr lang="en-US" dirty="0"/>
              <a:t>	</a:t>
            </a:r>
            <a:r>
              <a:rPr lang="en-US" dirty="0" smtClean="0"/>
              <a:t>x={10,20,30}</a:t>
            </a:r>
            <a:endParaRPr lang="en-US" dirty="0"/>
          </a:p>
          <a:p>
            <a:pPr marL="0" indent="0">
              <a:buNone/>
            </a:pPr>
            <a:r>
              <a:rPr lang="en-US" dirty="0"/>
              <a:t>	print(x)</a:t>
            </a:r>
          </a:p>
          <a:p>
            <a:r>
              <a:rPr lang="en-US" dirty="0" smtClean="0"/>
              <a:t>In set is order is not </a:t>
            </a:r>
            <a:r>
              <a:rPr lang="en-US" dirty="0"/>
              <a:t>important , duplicates </a:t>
            </a:r>
            <a:r>
              <a:rPr lang="en-US" dirty="0" smtClean="0"/>
              <a:t>are not </a:t>
            </a:r>
            <a:r>
              <a:rPr lang="en-US" dirty="0"/>
              <a:t>allowed</a:t>
            </a:r>
          </a:p>
          <a:p>
            <a:r>
              <a:rPr lang="en-US" dirty="0"/>
              <a:t>Heterogeneous(different types of) object are allowed</a:t>
            </a:r>
          </a:p>
          <a:p>
            <a:r>
              <a:rPr lang="en-US" dirty="0" err="1"/>
              <a:t>Growable</a:t>
            </a:r>
            <a:r>
              <a:rPr lang="en-US" dirty="0"/>
              <a:t> allowed happily </a:t>
            </a:r>
            <a:r>
              <a:rPr lang="en-US" dirty="0" smtClean="0"/>
              <a:t>increasing/</a:t>
            </a:r>
            <a:r>
              <a:rPr lang="en-US" dirty="0" err="1" smtClean="0"/>
              <a:t>decrissing</a:t>
            </a:r>
            <a:r>
              <a:rPr lang="en-US" dirty="0" smtClean="0"/>
              <a:t> possible </a:t>
            </a:r>
            <a:endParaRPr lang="en-US" dirty="0"/>
          </a:p>
          <a:p>
            <a:r>
              <a:rPr lang="en-US" dirty="0"/>
              <a:t>Values must be enclose in </a:t>
            </a:r>
            <a:r>
              <a:rPr lang="en-US" dirty="0" smtClean="0"/>
              <a:t>{}</a:t>
            </a:r>
          </a:p>
          <a:p>
            <a:r>
              <a:rPr lang="en-US" dirty="0"/>
              <a:t>s</a:t>
            </a:r>
            <a:r>
              <a:rPr lang="en-US" dirty="0" smtClean="0"/>
              <a:t>[0]               set </a:t>
            </a:r>
            <a:r>
              <a:rPr lang="en-US" dirty="0" err="1" smtClean="0"/>
              <a:t>doesnot</a:t>
            </a:r>
            <a:r>
              <a:rPr lang="en-US" dirty="0" smtClean="0"/>
              <a:t> support indexing</a:t>
            </a:r>
          </a:p>
          <a:p>
            <a:r>
              <a:rPr lang="en-US" dirty="0" err="1" smtClean="0"/>
              <a:t>x.add</a:t>
            </a:r>
            <a:r>
              <a:rPr lang="en-US" dirty="0" smtClean="0"/>
              <a:t>(50</a:t>
            </a:r>
            <a:r>
              <a:rPr lang="en-US" dirty="0"/>
              <a:t>)        </a:t>
            </a:r>
            <a:r>
              <a:rPr lang="en-US" dirty="0" smtClean="0"/>
              <a:t>        support</a:t>
            </a:r>
            <a:endParaRPr lang="en-US" dirty="0"/>
          </a:p>
          <a:p>
            <a:r>
              <a:rPr lang="en-US" dirty="0" err="1" smtClean="0"/>
              <a:t>x.remove</a:t>
            </a:r>
            <a:r>
              <a:rPr lang="en-US" dirty="0" smtClean="0"/>
              <a:t>(10</a:t>
            </a:r>
            <a:r>
              <a:rPr lang="en-US" dirty="0"/>
              <a:t>) </a:t>
            </a:r>
            <a:r>
              <a:rPr lang="en-US" dirty="0" smtClean="0"/>
              <a:t>        support</a:t>
            </a:r>
            <a:endParaRPr lang="en-US" dirty="0"/>
          </a:p>
          <a:p>
            <a:endParaRPr lang="en-US" dirty="0"/>
          </a:p>
          <a:p>
            <a:endParaRPr lang="en-US" dirty="0"/>
          </a:p>
        </p:txBody>
      </p:sp>
    </p:spTree>
    <p:extLst>
      <p:ext uri="{BB962C8B-B14F-4D97-AF65-F5344CB8AC3E}">
        <p14:creationId xmlns:p14="http://schemas.microsoft.com/office/powerpoint/2010/main" val="11311856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Frozenset</a:t>
            </a:r>
            <a:r>
              <a:rPr lang="en-US" dirty="0" smtClean="0"/>
              <a:t> Data Type</a:t>
            </a:r>
            <a:endParaRPr lang="en-US" dirty="0"/>
          </a:p>
        </p:txBody>
      </p:sp>
      <p:sp>
        <p:nvSpPr>
          <p:cNvPr id="3" name="Content Placeholder 2"/>
          <p:cNvSpPr>
            <a:spLocks noGrp="1"/>
          </p:cNvSpPr>
          <p:nvPr>
            <p:ph idx="1"/>
          </p:nvPr>
        </p:nvSpPr>
        <p:spPr>
          <a:xfrm>
            <a:off x="241300" y="1600200"/>
            <a:ext cx="11671300" cy="4876800"/>
          </a:xfrm>
        </p:spPr>
        <p:txBody>
          <a:bodyPr/>
          <a:lstStyle/>
          <a:p>
            <a:r>
              <a:rPr lang="en-US" dirty="0" smtClean="0"/>
              <a:t>A group of unique value does not allow to change the value.</a:t>
            </a:r>
          </a:p>
          <a:p>
            <a:r>
              <a:rPr lang="en-US" dirty="0" smtClean="0"/>
              <a:t>x = {10,20,30,40}</a:t>
            </a:r>
          </a:p>
          <a:p>
            <a:r>
              <a:rPr lang="en-US" dirty="0" err="1" smtClean="0"/>
              <a:t>fx</a:t>
            </a:r>
            <a:r>
              <a:rPr lang="en-US" dirty="0" smtClean="0"/>
              <a:t>=</a:t>
            </a:r>
            <a:r>
              <a:rPr lang="en-US" dirty="0" err="1" smtClean="0"/>
              <a:t>frozenset</a:t>
            </a:r>
            <a:r>
              <a:rPr lang="en-US" dirty="0" smtClean="0"/>
              <a:t>(x)</a:t>
            </a:r>
          </a:p>
          <a:p>
            <a:endParaRPr lang="en-US" dirty="0"/>
          </a:p>
          <a:p>
            <a:endParaRPr lang="en-US" dirty="0" smtClean="0"/>
          </a:p>
          <a:p>
            <a:r>
              <a:rPr lang="en-US" dirty="0" err="1" smtClean="0"/>
              <a:t>fx.add</a:t>
            </a:r>
            <a:r>
              <a:rPr lang="en-US" dirty="0" smtClean="0"/>
              <a:t>(50)        does not support</a:t>
            </a:r>
          </a:p>
          <a:p>
            <a:r>
              <a:rPr lang="en-US" dirty="0" err="1" smtClean="0"/>
              <a:t>fx.remove</a:t>
            </a:r>
            <a:r>
              <a:rPr lang="en-US" dirty="0" smtClean="0"/>
              <a:t>(10)         does not support</a:t>
            </a:r>
            <a:endParaRPr lang="en-US" dirty="0"/>
          </a:p>
        </p:txBody>
      </p:sp>
    </p:spTree>
    <p:extLst>
      <p:ext uri="{BB962C8B-B14F-4D97-AF65-F5344CB8AC3E}">
        <p14:creationId xmlns:p14="http://schemas.microsoft.com/office/powerpoint/2010/main" val="7426147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Dict</a:t>
            </a:r>
            <a:r>
              <a:rPr lang="en-US" dirty="0" smtClean="0"/>
              <a:t> Data Type</a:t>
            </a:r>
            <a:endParaRPr lang="en-US" dirty="0"/>
          </a:p>
        </p:txBody>
      </p:sp>
      <p:sp>
        <p:nvSpPr>
          <p:cNvPr id="3" name="Content Placeholder 2"/>
          <p:cNvSpPr>
            <a:spLocks noGrp="1"/>
          </p:cNvSpPr>
          <p:nvPr>
            <p:ph idx="1"/>
          </p:nvPr>
        </p:nvSpPr>
        <p:spPr/>
        <p:txBody>
          <a:bodyPr/>
          <a:lstStyle/>
          <a:p>
            <a:r>
              <a:rPr lang="en-US" dirty="0"/>
              <a:t>d</a:t>
            </a:r>
            <a:r>
              <a:rPr lang="en-US" dirty="0" smtClean="0"/>
              <a:t> = {100: ‘</a:t>
            </a:r>
            <a:r>
              <a:rPr lang="en-US" dirty="0" err="1" smtClean="0"/>
              <a:t>btps</a:t>
            </a:r>
            <a:r>
              <a:rPr lang="en-US" dirty="0" smtClean="0"/>
              <a:t>’, 200:’haxkd’}</a:t>
            </a:r>
          </a:p>
          <a:p>
            <a:endParaRPr lang="en-US" dirty="0"/>
          </a:p>
          <a:p>
            <a:r>
              <a:rPr lang="en-US" dirty="0" smtClean="0"/>
              <a:t>Dictionary is mutable.</a:t>
            </a:r>
          </a:p>
          <a:p>
            <a:r>
              <a:rPr lang="en-US" dirty="0" smtClean="0"/>
              <a:t>Value can be duplicate but Key cant be </a:t>
            </a:r>
            <a:r>
              <a:rPr lang="en-US" dirty="0" err="1" smtClean="0"/>
              <a:t>dublicate</a:t>
            </a:r>
            <a:r>
              <a:rPr lang="en-US" dirty="0" smtClean="0"/>
              <a:t>.</a:t>
            </a:r>
          </a:p>
          <a:p>
            <a:endParaRPr lang="en-US" dirty="0"/>
          </a:p>
          <a:p>
            <a:endParaRPr lang="en-US" dirty="0" smtClean="0"/>
          </a:p>
          <a:p>
            <a:endParaRPr lang="en-US" dirty="0"/>
          </a:p>
          <a:p>
            <a:r>
              <a:rPr lang="en-US" dirty="0" err="1" smtClean="0"/>
              <a:t>d.keys</a:t>
            </a:r>
            <a:r>
              <a:rPr lang="en-US" dirty="0" smtClean="0"/>
              <a:t>()</a:t>
            </a:r>
          </a:p>
          <a:p>
            <a:r>
              <a:rPr lang="en-US" dirty="0" err="1" smtClean="0"/>
              <a:t>d.values</a:t>
            </a:r>
            <a:r>
              <a:rPr lang="en-US" dirty="0" smtClean="0"/>
              <a:t>()</a:t>
            </a:r>
            <a:endParaRPr lang="en-US" dirty="0"/>
          </a:p>
          <a:p>
            <a:endParaRPr lang="en-US" dirty="0"/>
          </a:p>
        </p:txBody>
      </p:sp>
    </p:spTree>
    <p:extLst>
      <p:ext uri="{BB962C8B-B14F-4D97-AF65-F5344CB8AC3E}">
        <p14:creationId xmlns:p14="http://schemas.microsoft.com/office/powerpoint/2010/main" val="13831014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146"/>
            <a:ext cx="9404723" cy="1400530"/>
          </a:xfrm>
        </p:spPr>
        <p:txBody>
          <a:bodyPr/>
          <a:lstStyle/>
          <a:p>
            <a:r>
              <a:rPr lang="en-US" dirty="0"/>
              <a:t>slice operator</a:t>
            </a:r>
          </a:p>
        </p:txBody>
      </p:sp>
      <p:sp>
        <p:nvSpPr>
          <p:cNvPr id="3" name="Content Placeholder 2"/>
          <p:cNvSpPr>
            <a:spLocks noGrp="1"/>
          </p:cNvSpPr>
          <p:nvPr>
            <p:ph idx="1"/>
          </p:nvPr>
        </p:nvSpPr>
        <p:spPr>
          <a:xfrm>
            <a:off x="229090" y="826411"/>
            <a:ext cx="11723424" cy="5770332"/>
          </a:xfrm>
        </p:spPr>
        <p:txBody>
          <a:bodyPr>
            <a:normAutofit/>
          </a:bodyPr>
          <a:lstStyle/>
          <a:p>
            <a:r>
              <a:rPr lang="en-US" dirty="0"/>
              <a:t>IT is very useful operator used in Python</a:t>
            </a:r>
          </a:p>
          <a:p>
            <a:pPr marL="0" indent="0">
              <a:buNone/>
            </a:pPr>
            <a:r>
              <a:rPr lang="en-US" dirty="0" smtClean="0"/>
              <a:t>		it </a:t>
            </a:r>
            <a:r>
              <a:rPr lang="en-US" dirty="0"/>
              <a:t>is used to get substring</a:t>
            </a:r>
            <a:r>
              <a:rPr lang="en-US" dirty="0" smtClean="0"/>
              <a:t>.</a:t>
            </a:r>
            <a:endParaRPr lang="en-US" dirty="0"/>
          </a:p>
          <a:p>
            <a:r>
              <a:rPr lang="en-US" dirty="0"/>
              <a:t>   Syntax</a:t>
            </a:r>
            <a:r>
              <a:rPr lang="en-US" dirty="0" smtClean="0"/>
              <a:t>:</a:t>
            </a:r>
          </a:p>
          <a:p>
            <a:pPr marL="0" indent="0">
              <a:buNone/>
            </a:pPr>
            <a:r>
              <a:rPr lang="en-US" dirty="0"/>
              <a:t>	</a:t>
            </a:r>
            <a:r>
              <a:rPr lang="en-US" dirty="0" smtClean="0"/>
              <a:t>		  </a:t>
            </a:r>
            <a:r>
              <a:rPr lang="en-US" dirty="0"/>
              <a:t>s[</a:t>
            </a:r>
            <a:r>
              <a:rPr lang="en-US" dirty="0" err="1"/>
              <a:t>beginindex:endindex</a:t>
            </a:r>
            <a:r>
              <a:rPr lang="en-US" dirty="0"/>
              <a:t>]</a:t>
            </a:r>
          </a:p>
          <a:p>
            <a:r>
              <a:rPr lang="en-US" dirty="0"/>
              <a:t>Note: </a:t>
            </a:r>
            <a:r>
              <a:rPr lang="en-US" dirty="0" err="1"/>
              <a:t>EndIndex</a:t>
            </a:r>
            <a:r>
              <a:rPr lang="en-US" dirty="0"/>
              <a:t> always end-1 index</a:t>
            </a:r>
            <a:r>
              <a:rPr lang="en-US" dirty="0" smtClean="0"/>
              <a:t>.</a:t>
            </a:r>
            <a:endParaRPr lang="en-US" dirty="0"/>
          </a:p>
          <a:p>
            <a:pPr marL="0" indent="0">
              <a:buNone/>
            </a:pPr>
            <a:r>
              <a:rPr lang="en-US" dirty="0" smtClean="0"/>
              <a:t>		s[1:4</a:t>
            </a:r>
            <a:r>
              <a:rPr lang="en-US" dirty="0"/>
              <a:t>]==&gt;</a:t>
            </a:r>
            <a:r>
              <a:rPr lang="en-US" dirty="0" err="1" smtClean="0"/>
              <a:t>tps</a:t>
            </a:r>
            <a:endParaRPr lang="en-US" dirty="0"/>
          </a:p>
          <a:p>
            <a:pPr marL="0" indent="0">
              <a:buNone/>
            </a:pPr>
            <a:r>
              <a:rPr lang="en-US" dirty="0" smtClean="0"/>
              <a:t>		s[2:6</a:t>
            </a:r>
            <a:r>
              <a:rPr lang="en-US" dirty="0"/>
              <a:t>]==&gt;</a:t>
            </a:r>
            <a:r>
              <a:rPr lang="en-US" dirty="0" err="1"/>
              <a:t>psin</a:t>
            </a:r>
            <a:endParaRPr lang="en-US" dirty="0"/>
          </a:p>
          <a:p>
            <a:r>
              <a:rPr lang="en-US" dirty="0" smtClean="0"/>
              <a:t>s[1</a:t>
            </a:r>
            <a:r>
              <a:rPr lang="en-US" dirty="0"/>
              <a:t>:]==&gt;</a:t>
            </a:r>
            <a:r>
              <a:rPr lang="en-US" dirty="0" err="1"/>
              <a:t>tpsindia</a:t>
            </a:r>
            <a:r>
              <a:rPr lang="en-US" dirty="0"/>
              <a:t> [end index is optional</a:t>
            </a:r>
            <a:r>
              <a:rPr lang="en-US" dirty="0" smtClean="0"/>
              <a:t>]</a:t>
            </a:r>
            <a:endParaRPr lang="en-US" dirty="0"/>
          </a:p>
          <a:p>
            <a:pPr marL="0" indent="0">
              <a:buNone/>
            </a:pPr>
            <a:r>
              <a:rPr lang="en-US" dirty="0" smtClean="0"/>
              <a:t>	s</a:t>
            </a:r>
            <a:r>
              <a:rPr lang="en-US" dirty="0"/>
              <a:t>[:4]==&gt;</a:t>
            </a:r>
            <a:r>
              <a:rPr lang="en-US" dirty="0" err="1"/>
              <a:t>btps</a:t>
            </a:r>
            <a:endParaRPr lang="en-US" dirty="0"/>
          </a:p>
          <a:p>
            <a:r>
              <a:rPr lang="en-US" dirty="0"/>
              <a:t>if you are not specifying begin index then by default it </a:t>
            </a:r>
            <a:r>
              <a:rPr lang="en-US" dirty="0" smtClean="0"/>
              <a:t>is consider </a:t>
            </a:r>
            <a:r>
              <a:rPr lang="en-US" dirty="0"/>
              <a:t>as 0 index.</a:t>
            </a:r>
          </a:p>
          <a:p>
            <a:pPr marL="0" indent="0">
              <a:buNone/>
            </a:pPr>
            <a:r>
              <a:rPr lang="en-US" dirty="0" smtClean="0"/>
              <a:t>	s</a:t>
            </a:r>
            <a:r>
              <a:rPr lang="en-US" dirty="0"/>
              <a:t>[:100] ==&gt;valid   </a:t>
            </a:r>
            <a:r>
              <a:rPr lang="en-US" dirty="0" err="1"/>
              <a:t>btpsindia</a:t>
            </a:r>
            <a:endParaRPr lang="en-US" dirty="0"/>
          </a:p>
          <a:p>
            <a:endParaRPr lang="en-US" dirty="0"/>
          </a:p>
        </p:txBody>
      </p:sp>
    </p:spTree>
    <p:extLst>
      <p:ext uri="{BB962C8B-B14F-4D97-AF65-F5344CB8AC3E}">
        <p14:creationId xmlns:p14="http://schemas.microsoft.com/office/powerpoint/2010/main" val="27024105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b="1" dirty="0"/>
              <a:t>Python Type Conversion and Type Casting</a:t>
            </a:r>
          </a:p>
        </p:txBody>
      </p:sp>
      <p:sp>
        <p:nvSpPr>
          <p:cNvPr id="3" name="Content Placeholder 2"/>
          <p:cNvSpPr>
            <a:spLocks noGrp="1"/>
          </p:cNvSpPr>
          <p:nvPr>
            <p:ph idx="1"/>
          </p:nvPr>
        </p:nvSpPr>
        <p:spPr>
          <a:xfrm>
            <a:off x="229090" y="1400530"/>
            <a:ext cx="11762613" cy="5183150"/>
          </a:xfrm>
        </p:spPr>
        <p:txBody>
          <a:bodyPr/>
          <a:lstStyle/>
          <a:p>
            <a:r>
              <a:rPr lang="en-US" b="1" dirty="0"/>
              <a:t>Type Conversion</a:t>
            </a:r>
          </a:p>
          <a:p>
            <a:pPr marL="0" indent="0">
              <a:buNone/>
            </a:pPr>
            <a:r>
              <a:rPr lang="en-US" dirty="0" smtClean="0"/>
              <a:t> The </a:t>
            </a:r>
            <a:r>
              <a:rPr lang="en-US" dirty="0"/>
              <a:t>process of converting the value of one data type (integer, string, float, etc.) to another data type is called type conversion. Python has two types of type conversion.</a:t>
            </a:r>
          </a:p>
          <a:p>
            <a:pPr lvl="1"/>
            <a:r>
              <a:rPr lang="en-US" dirty="0"/>
              <a:t>Implicit Type Conversion</a:t>
            </a:r>
          </a:p>
          <a:p>
            <a:pPr lvl="1"/>
            <a:r>
              <a:rPr lang="en-US" dirty="0"/>
              <a:t>Explicit Type </a:t>
            </a:r>
            <a:r>
              <a:rPr lang="en-US" dirty="0" smtClean="0"/>
              <a:t>Conversion</a:t>
            </a:r>
          </a:p>
          <a:p>
            <a:r>
              <a:rPr lang="en-US" b="1" dirty="0"/>
              <a:t>Implicit Type Conversion</a:t>
            </a:r>
          </a:p>
          <a:p>
            <a:r>
              <a:rPr lang="en-US" dirty="0"/>
              <a:t>In Implicit type conversion, Python automatically </a:t>
            </a:r>
            <a:endParaRPr lang="en-US" dirty="0" smtClean="0"/>
          </a:p>
          <a:p>
            <a:pPr marL="0" indent="0">
              <a:buNone/>
            </a:pPr>
            <a:r>
              <a:rPr lang="en-US" dirty="0" smtClean="0"/>
              <a:t>	converts </a:t>
            </a:r>
            <a:r>
              <a:rPr lang="en-US" dirty="0"/>
              <a:t>one data type to another data type. </a:t>
            </a:r>
            <a:endParaRPr lang="en-US" dirty="0" smtClean="0"/>
          </a:p>
          <a:p>
            <a:pPr marL="0" indent="0">
              <a:buNone/>
            </a:pPr>
            <a:r>
              <a:rPr lang="en-US" dirty="0" smtClean="0"/>
              <a:t>	This </a:t>
            </a:r>
            <a:r>
              <a:rPr lang="en-US" dirty="0"/>
              <a:t>process doesn't need any user involvement.</a:t>
            </a:r>
          </a:p>
          <a:p>
            <a:r>
              <a:rPr lang="en-US" dirty="0" smtClean="0"/>
              <a:t>Python </a:t>
            </a:r>
            <a:r>
              <a:rPr lang="en-US" dirty="0"/>
              <a:t>promotes the conversion of the lower data </a:t>
            </a:r>
            <a:endParaRPr lang="en-US" dirty="0" smtClean="0"/>
          </a:p>
          <a:p>
            <a:pPr marL="0" indent="0">
              <a:buNone/>
            </a:pPr>
            <a:r>
              <a:rPr lang="en-US" dirty="0" smtClean="0"/>
              <a:t>	type </a:t>
            </a:r>
            <a:r>
              <a:rPr lang="en-US" dirty="0"/>
              <a:t>(integer) to the higher data type (float) to avoid data loss.</a:t>
            </a:r>
          </a:p>
          <a:p>
            <a:pPr lvl="1"/>
            <a:endParaRPr lang="en-US" dirty="0"/>
          </a:p>
          <a:p>
            <a:pPr lvl="1"/>
            <a:endParaRPr lang="en-US" dirty="0"/>
          </a:p>
        </p:txBody>
      </p:sp>
      <p:sp>
        <p:nvSpPr>
          <p:cNvPr id="4" name="Rectangle 3"/>
          <p:cNvSpPr/>
          <p:nvPr/>
        </p:nvSpPr>
        <p:spPr>
          <a:xfrm>
            <a:off x="7289074" y="2677886"/>
            <a:ext cx="4428309" cy="276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num_int</a:t>
            </a:r>
            <a:r>
              <a:rPr lang="en-US" dirty="0"/>
              <a:t> = 123 </a:t>
            </a:r>
            <a:endParaRPr lang="en-US" dirty="0" smtClean="0"/>
          </a:p>
          <a:p>
            <a:r>
              <a:rPr lang="en-US" dirty="0" err="1" smtClean="0"/>
              <a:t>num_flo</a:t>
            </a:r>
            <a:r>
              <a:rPr lang="en-US" dirty="0" smtClean="0"/>
              <a:t> </a:t>
            </a:r>
            <a:r>
              <a:rPr lang="en-US" dirty="0"/>
              <a:t>= 1.23 </a:t>
            </a:r>
            <a:endParaRPr lang="en-US" dirty="0" smtClean="0"/>
          </a:p>
          <a:p>
            <a:r>
              <a:rPr lang="en-US" dirty="0" err="1" smtClean="0"/>
              <a:t>num_new</a:t>
            </a:r>
            <a:r>
              <a:rPr lang="en-US" dirty="0" smtClean="0"/>
              <a:t> </a:t>
            </a:r>
            <a:r>
              <a:rPr lang="en-US" dirty="0"/>
              <a:t>= </a:t>
            </a:r>
            <a:r>
              <a:rPr lang="en-US" dirty="0" err="1"/>
              <a:t>num_int</a:t>
            </a:r>
            <a:r>
              <a:rPr lang="en-US" dirty="0"/>
              <a:t> + </a:t>
            </a:r>
            <a:r>
              <a:rPr lang="en-US" dirty="0" err="1"/>
              <a:t>num_flo</a:t>
            </a:r>
            <a:r>
              <a:rPr lang="en-US" dirty="0"/>
              <a:t> print("datatype of num_</a:t>
            </a:r>
            <a:r>
              <a:rPr lang="en-US" dirty="0" err="1"/>
              <a:t>int</a:t>
            </a:r>
            <a:r>
              <a:rPr lang="en-US" dirty="0"/>
              <a:t>:",type(</a:t>
            </a:r>
            <a:r>
              <a:rPr lang="en-US" dirty="0" err="1"/>
              <a:t>num_int</a:t>
            </a:r>
            <a:r>
              <a:rPr lang="en-US" dirty="0"/>
              <a:t>)) print("datatype of num_</a:t>
            </a:r>
            <a:r>
              <a:rPr lang="en-US" dirty="0" err="1"/>
              <a:t>flo</a:t>
            </a:r>
            <a:r>
              <a:rPr lang="en-US" dirty="0"/>
              <a:t>:",type(</a:t>
            </a:r>
            <a:r>
              <a:rPr lang="en-US" dirty="0" err="1"/>
              <a:t>num_flo</a:t>
            </a:r>
            <a:r>
              <a:rPr lang="en-US" dirty="0"/>
              <a:t>)) </a:t>
            </a:r>
            <a:endParaRPr lang="en-US" dirty="0" smtClean="0"/>
          </a:p>
          <a:p>
            <a:r>
              <a:rPr lang="en-US" dirty="0" smtClean="0"/>
              <a:t>print</a:t>
            </a:r>
            <a:r>
              <a:rPr lang="en-US" dirty="0"/>
              <a:t>("Value of num_new:",</a:t>
            </a:r>
            <a:r>
              <a:rPr lang="en-US" dirty="0" err="1"/>
              <a:t>num_new</a:t>
            </a:r>
            <a:r>
              <a:rPr lang="en-US" dirty="0"/>
              <a:t>) print("datatype of </a:t>
            </a:r>
            <a:r>
              <a:rPr lang="en-US" dirty="0" err="1"/>
              <a:t>num_new:",type</a:t>
            </a:r>
            <a:r>
              <a:rPr lang="en-US" dirty="0"/>
              <a:t>(</a:t>
            </a:r>
            <a:r>
              <a:rPr lang="en-US" dirty="0" err="1"/>
              <a:t>num_new</a:t>
            </a:r>
            <a:r>
              <a:rPr lang="en-US" dirty="0" smtClean="0"/>
              <a:t>))</a:t>
            </a:r>
            <a:endParaRPr lang="en-US" dirty="0"/>
          </a:p>
        </p:txBody>
      </p:sp>
      <p:sp>
        <p:nvSpPr>
          <p:cNvPr id="7" name="Rectangle 3"/>
          <p:cNvSpPr>
            <a:spLocks noChangeArrowheads="1"/>
          </p:cNvSpPr>
          <p:nvPr/>
        </p:nvSpPr>
        <p:spPr bwMode="auto">
          <a:xfrm>
            <a:off x="0" y="90100"/>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3962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35131"/>
            <a:ext cx="9404723" cy="1618117"/>
          </a:xfrm>
        </p:spPr>
        <p:txBody>
          <a:bodyPr/>
          <a:lstStyle/>
          <a:p>
            <a:r>
              <a:rPr lang="en-US" dirty="0" smtClean="0">
                <a:latin typeface="Times New Roman" panose="02020603050405020304" pitchFamily="18" charset="0"/>
                <a:cs typeface="Times New Roman" panose="02020603050405020304" pitchFamily="18" charset="0"/>
              </a:rPr>
              <a:t>Comparison b/w languages</a:t>
            </a: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72218163"/>
              </p:ext>
            </p:extLst>
          </p:nvPr>
        </p:nvGraphicFramePr>
        <p:xfrm>
          <a:off x="287382" y="1293222"/>
          <a:ext cx="11652069" cy="5199017"/>
        </p:xfrm>
        <a:graphic>
          <a:graphicData uri="http://schemas.openxmlformats.org/drawingml/2006/table">
            <a:tbl>
              <a:tblPr firstRow="1" bandRow="1">
                <a:tableStyleId>{5C22544A-7EE6-4342-B048-85BDC9FD1C3A}</a:tableStyleId>
              </a:tblPr>
              <a:tblGrid>
                <a:gridCol w="3252652">
                  <a:extLst>
                    <a:ext uri="{9D8B030D-6E8A-4147-A177-3AD203B41FA5}">
                      <a16:colId xmlns:a16="http://schemas.microsoft.com/office/drawing/2014/main" val="3366183008"/>
                    </a:ext>
                  </a:extLst>
                </a:gridCol>
                <a:gridCol w="4480560">
                  <a:extLst>
                    <a:ext uri="{9D8B030D-6E8A-4147-A177-3AD203B41FA5}">
                      <a16:colId xmlns:a16="http://schemas.microsoft.com/office/drawing/2014/main" val="974262617"/>
                    </a:ext>
                  </a:extLst>
                </a:gridCol>
                <a:gridCol w="3918857">
                  <a:extLst>
                    <a:ext uri="{9D8B030D-6E8A-4147-A177-3AD203B41FA5}">
                      <a16:colId xmlns:a16="http://schemas.microsoft.com/office/drawing/2014/main" val="862921750"/>
                    </a:ext>
                  </a:extLst>
                </a:gridCol>
              </a:tblGrid>
              <a:tr h="865597">
                <a:tc>
                  <a:txBody>
                    <a:bodyPr/>
                    <a:lstStyle/>
                    <a:p>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C </a:t>
                      </a:r>
                      <a:r>
                        <a:rPr lang="en-US" dirty="0" err="1" smtClean="0">
                          <a:latin typeface="Times New Roman" panose="02020603050405020304" pitchFamily="18" charset="0"/>
                          <a:cs typeface="Times New Roman" panose="02020603050405020304" pitchFamily="18" charset="0"/>
                        </a:rPr>
                        <a:t>lang</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Java</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Python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105252"/>
                  </a:ext>
                </a:extLst>
              </a:tr>
              <a:tr h="4333420">
                <a:tc>
                  <a: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#include &lt;</a:t>
                      </a:r>
                      <a:r>
                        <a:rPr lang="en-US" dirty="0" err="1" smtClean="0">
                          <a:latin typeface="Times New Roman" panose="02020603050405020304" pitchFamily="18" charset="0"/>
                          <a:cs typeface="Times New Roman" panose="02020603050405020304" pitchFamily="18" charset="0"/>
                        </a:rPr>
                        <a:t>stdio.h</a:t>
                      </a:r>
                      <a:r>
                        <a:rPr lang="en-US" dirty="0" smtClean="0">
                          <a:latin typeface="Times New Roman" panose="02020603050405020304" pitchFamily="18" charset="0"/>
                          <a:cs typeface="Times New Roman" panose="02020603050405020304" pitchFamily="18" charset="0"/>
                        </a:rPr>
                        <a:t>&gt;</a:t>
                      </a:r>
                    </a:p>
                    <a:p>
                      <a:r>
                        <a:rPr lang="en-US" dirty="0" smtClean="0">
                          <a:latin typeface="Times New Roman" panose="02020603050405020304" pitchFamily="18" charset="0"/>
                          <a:cs typeface="Times New Roman" panose="02020603050405020304" pitchFamily="18" charset="0"/>
                        </a:rPr>
                        <a:t>main()</a:t>
                      </a:r>
                    </a:p>
                    <a:p>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printf</a:t>
                      </a:r>
                      <a:r>
                        <a:rPr lang="en-US" dirty="0" smtClean="0">
                          <a:latin typeface="Times New Roman" panose="02020603050405020304" pitchFamily="18" charset="0"/>
                          <a:cs typeface="Times New Roman" panose="02020603050405020304" pitchFamily="18" charset="0"/>
                        </a:rPr>
                        <a:t>(“Hello World”);</a:t>
                      </a:r>
                    </a:p>
                    <a:p>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Compile &amp; Run</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public class Test</a:t>
                      </a:r>
                    </a:p>
                    <a:p>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public static void main(String[]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args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System.out.println</a:t>
                      </a:r>
                      <a:r>
                        <a:rPr lang="en-US" dirty="0" smtClean="0">
                          <a:latin typeface="Times New Roman" panose="02020603050405020304" pitchFamily="18" charset="0"/>
                          <a:cs typeface="Times New Roman" panose="02020603050405020304" pitchFamily="18" charset="0"/>
                        </a:rPr>
                        <a:t>(“Hello World”);</a:t>
                      </a:r>
                    </a:p>
                    <a:p>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Compile</a:t>
                      </a:r>
                      <a:r>
                        <a:rPr lang="en-US" baseline="0" dirty="0" smtClean="0">
                          <a:latin typeface="Times New Roman" panose="02020603050405020304" pitchFamily="18" charset="0"/>
                          <a:cs typeface="Times New Roman" panose="02020603050405020304" pitchFamily="18" charset="0"/>
                        </a:rPr>
                        <a:t> &amp; Run</a:t>
                      </a:r>
                      <a:endParaRPr lang="en-US" dirty="0" smtClean="0">
                        <a:latin typeface="Times New Roman" panose="02020603050405020304" pitchFamily="18" charset="0"/>
                        <a:cs typeface="Times New Roman" panose="02020603050405020304" pitchFamily="18" charset="0"/>
                      </a:endParaRPr>
                    </a:p>
                  </a:txBody>
                  <a:tcPr/>
                </a:tc>
                <a:tc>
                  <a: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print(“Hello World”)</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RUN</a:t>
                      </a:r>
                    </a:p>
                  </a:txBody>
                  <a:tcPr/>
                </a:tc>
                <a:extLst>
                  <a:ext uri="{0D108BD9-81ED-4DB2-BD59-A6C34878D82A}">
                    <a16:rowId xmlns:a16="http://schemas.microsoft.com/office/drawing/2014/main" val="2989188317"/>
                  </a:ext>
                </a:extLst>
              </a:tr>
            </a:tbl>
          </a:graphicData>
        </a:graphic>
      </p:graphicFrame>
    </p:spTree>
    <p:extLst>
      <p:ext uri="{BB962C8B-B14F-4D97-AF65-F5344CB8AC3E}">
        <p14:creationId xmlns:p14="http://schemas.microsoft.com/office/powerpoint/2010/main" val="8131959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b="1" dirty="0"/>
              <a:t>Explicit Type </a:t>
            </a:r>
            <a:r>
              <a:rPr lang="en-US" b="1" dirty="0" smtClean="0"/>
              <a:t>Conversion</a:t>
            </a:r>
            <a:endParaRPr lang="en-US" dirty="0"/>
          </a:p>
        </p:txBody>
      </p:sp>
      <p:sp>
        <p:nvSpPr>
          <p:cNvPr id="3" name="Content Placeholder 2"/>
          <p:cNvSpPr>
            <a:spLocks noGrp="1"/>
          </p:cNvSpPr>
          <p:nvPr>
            <p:ph idx="1"/>
          </p:nvPr>
        </p:nvSpPr>
        <p:spPr>
          <a:xfrm>
            <a:off x="0" y="849086"/>
            <a:ext cx="11978640" cy="5786845"/>
          </a:xfrm>
        </p:spPr>
        <p:txBody>
          <a:bodyPr/>
          <a:lstStyle/>
          <a:p>
            <a:r>
              <a:rPr lang="en-US" dirty="0"/>
              <a:t>In Explicit Type Conversion, users convert the data </a:t>
            </a:r>
            <a:endParaRPr lang="en-US" dirty="0" smtClean="0"/>
          </a:p>
          <a:p>
            <a:pPr marL="457200" lvl="1" indent="0">
              <a:buNone/>
            </a:pPr>
            <a:r>
              <a:rPr lang="en-US" dirty="0" smtClean="0"/>
              <a:t>type </a:t>
            </a:r>
            <a:r>
              <a:rPr lang="en-US" dirty="0"/>
              <a:t>of an object to required data type. We use the </a:t>
            </a:r>
            <a:endParaRPr lang="en-US" dirty="0" smtClean="0"/>
          </a:p>
          <a:p>
            <a:pPr marL="457200" lvl="1" indent="0">
              <a:buNone/>
            </a:pPr>
            <a:r>
              <a:rPr lang="en-US" dirty="0" smtClean="0"/>
              <a:t>predefined </a:t>
            </a:r>
            <a:r>
              <a:rPr lang="en-US" dirty="0"/>
              <a:t>functions like </a:t>
            </a:r>
            <a:r>
              <a:rPr lang="en-US" dirty="0" err="1"/>
              <a:t>int</a:t>
            </a:r>
            <a:r>
              <a:rPr lang="en-US" dirty="0"/>
              <a:t>(), float(), </a:t>
            </a:r>
            <a:r>
              <a:rPr lang="en-US" dirty="0" err="1"/>
              <a:t>str</a:t>
            </a:r>
            <a:r>
              <a:rPr lang="en-US" dirty="0"/>
              <a:t>(), </a:t>
            </a:r>
            <a:r>
              <a:rPr lang="en-US" dirty="0" err="1"/>
              <a:t>etc</a:t>
            </a:r>
            <a:r>
              <a:rPr lang="en-US" dirty="0"/>
              <a:t> to </a:t>
            </a:r>
            <a:r>
              <a:rPr lang="en-US" dirty="0" smtClean="0"/>
              <a:t>perform</a:t>
            </a:r>
          </a:p>
          <a:p>
            <a:pPr marL="457200" lvl="1" indent="0">
              <a:buNone/>
            </a:pPr>
            <a:r>
              <a:rPr lang="en-US" dirty="0" smtClean="0"/>
              <a:t> </a:t>
            </a:r>
            <a:r>
              <a:rPr lang="en-US" dirty="0"/>
              <a:t>explicit type conversion</a:t>
            </a:r>
            <a:r>
              <a:rPr lang="en-US" dirty="0" smtClean="0"/>
              <a:t>.</a:t>
            </a:r>
            <a:endParaRPr lang="en-US" dirty="0"/>
          </a:p>
          <a:p>
            <a:r>
              <a:rPr lang="en-US" dirty="0"/>
              <a:t>This type of conversion is also called typecasting because the user casts (changes) the data type of the objects.</a:t>
            </a:r>
          </a:p>
        </p:txBody>
      </p:sp>
      <p:sp>
        <p:nvSpPr>
          <p:cNvPr id="5" name="Rectangle 4"/>
          <p:cNvSpPr/>
          <p:nvPr/>
        </p:nvSpPr>
        <p:spPr>
          <a:xfrm>
            <a:off x="6923314" y="711464"/>
            <a:ext cx="5055326" cy="1378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num_int</a:t>
            </a:r>
            <a:r>
              <a:rPr lang="en-US" dirty="0"/>
              <a:t> = 123 </a:t>
            </a:r>
            <a:endParaRPr lang="en-US" dirty="0" smtClean="0"/>
          </a:p>
          <a:p>
            <a:r>
              <a:rPr lang="en-US" dirty="0" err="1" smtClean="0"/>
              <a:t>num_str</a:t>
            </a:r>
            <a:r>
              <a:rPr lang="en-US" dirty="0" smtClean="0"/>
              <a:t> </a:t>
            </a:r>
            <a:r>
              <a:rPr lang="en-US" dirty="0"/>
              <a:t>= "456" </a:t>
            </a:r>
            <a:endParaRPr lang="en-US" dirty="0" smtClean="0"/>
          </a:p>
          <a:p>
            <a:r>
              <a:rPr lang="en-US" dirty="0" smtClean="0"/>
              <a:t>print</a:t>
            </a:r>
            <a:r>
              <a:rPr lang="en-US" dirty="0"/>
              <a:t>("Data type of num_</a:t>
            </a:r>
            <a:r>
              <a:rPr lang="en-US" dirty="0" err="1"/>
              <a:t>int</a:t>
            </a:r>
            <a:r>
              <a:rPr lang="en-US" dirty="0"/>
              <a:t>:",type(</a:t>
            </a:r>
            <a:r>
              <a:rPr lang="en-US" dirty="0" err="1"/>
              <a:t>num_int</a:t>
            </a:r>
            <a:r>
              <a:rPr lang="en-US" dirty="0"/>
              <a:t>)) </a:t>
            </a:r>
            <a:endParaRPr lang="en-US" dirty="0" smtClean="0"/>
          </a:p>
          <a:p>
            <a:r>
              <a:rPr lang="en-US" dirty="0" smtClean="0"/>
              <a:t>print</a:t>
            </a:r>
            <a:r>
              <a:rPr lang="en-US" dirty="0"/>
              <a:t>("Data type of num_</a:t>
            </a:r>
            <a:r>
              <a:rPr lang="en-US" dirty="0" err="1"/>
              <a:t>str</a:t>
            </a:r>
            <a:r>
              <a:rPr lang="en-US" dirty="0"/>
              <a:t>:",type(</a:t>
            </a:r>
            <a:r>
              <a:rPr lang="en-US" dirty="0" err="1"/>
              <a:t>num_str</a:t>
            </a:r>
            <a:r>
              <a:rPr lang="en-US" dirty="0"/>
              <a:t>)) print(</a:t>
            </a:r>
            <a:r>
              <a:rPr lang="en-US" dirty="0" err="1"/>
              <a:t>num_int+num_str</a:t>
            </a:r>
            <a:r>
              <a:rPr lang="en-US" dirty="0"/>
              <a:t>)</a:t>
            </a:r>
          </a:p>
        </p:txBody>
      </p:sp>
      <p:sp>
        <p:nvSpPr>
          <p:cNvPr id="10" name="Rectangle 9"/>
          <p:cNvSpPr/>
          <p:nvPr/>
        </p:nvSpPr>
        <p:spPr>
          <a:xfrm>
            <a:off x="391885" y="3429000"/>
            <a:ext cx="9588137" cy="2717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num_int</a:t>
            </a:r>
            <a:r>
              <a:rPr lang="en-US" dirty="0"/>
              <a:t> = 123 </a:t>
            </a:r>
            <a:endParaRPr lang="en-US" dirty="0" smtClean="0"/>
          </a:p>
          <a:p>
            <a:r>
              <a:rPr lang="en-US" dirty="0" err="1" smtClean="0"/>
              <a:t>num_str</a:t>
            </a:r>
            <a:r>
              <a:rPr lang="en-US" dirty="0" smtClean="0"/>
              <a:t> </a:t>
            </a:r>
            <a:r>
              <a:rPr lang="en-US" dirty="0"/>
              <a:t>= "456" </a:t>
            </a:r>
            <a:endParaRPr lang="en-US" dirty="0" smtClean="0"/>
          </a:p>
          <a:p>
            <a:r>
              <a:rPr lang="en-US" dirty="0" smtClean="0"/>
              <a:t>print</a:t>
            </a:r>
            <a:r>
              <a:rPr lang="en-US" dirty="0"/>
              <a:t>("Data type of num_</a:t>
            </a:r>
            <a:r>
              <a:rPr lang="en-US" dirty="0" err="1"/>
              <a:t>int</a:t>
            </a:r>
            <a:r>
              <a:rPr lang="en-US" dirty="0"/>
              <a:t>:",type(</a:t>
            </a:r>
            <a:r>
              <a:rPr lang="en-US" dirty="0" err="1"/>
              <a:t>num_int</a:t>
            </a:r>
            <a:r>
              <a:rPr lang="en-US" dirty="0"/>
              <a:t>)) </a:t>
            </a:r>
            <a:endParaRPr lang="en-US" dirty="0" smtClean="0"/>
          </a:p>
          <a:p>
            <a:r>
              <a:rPr lang="en-US" dirty="0" smtClean="0"/>
              <a:t>print</a:t>
            </a:r>
            <a:r>
              <a:rPr lang="en-US" dirty="0"/>
              <a:t>("Data type of </a:t>
            </a:r>
            <a:r>
              <a:rPr lang="en-US" dirty="0" err="1"/>
              <a:t>num_str</a:t>
            </a:r>
            <a:r>
              <a:rPr lang="en-US" dirty="0"/>
              <a:t> before Type </a:t>
            </a:r>
            <a:r>
              <a:rPr lang="en-US" dirty="0" err="1"/>
              <a:t>Casting:",type</a:t>
            </a:r>
            <a:r>
              <a:rPr lang="en-US" dirty="0"/>
              <a:t>(</a:t>
            </a:r>
            <a:r>
              <a:rPr lang="en-US" dirty="0" err="1"/>
              <a:t>num_str</a:t>
            </a:r>
            <a:r>
              <a:rPr lang="en-US" dirty="0"/>
              <a:t>)) </a:t>
            </a:r>
            <a:endParaRPr lang="en-US" dirty="0" smtClean="0"/>
          </a:p>
          <a:p>
            <a:r>
              <a:rPr lang="en-US" dirty="0" err="1" smtClean="0"/>
              <a:t>num_str</a:t>
            </a:r>
            <a:r>
              <a:rPr lang="en-US" dirty="0" smtClean="0"/>
              <a:t> </a:t>
            </a:r>
            <a:r>
              <a:rPr lang="en-US" dirty="0"/>
              <a:t>= </a:t>
            </a:r>
            <a:r>
              <a:rPr lang="en-US" dirty="0" err="1"/>
              <a:t>int</a:t>
            </a:r>
            <a:r>
              <a:rPr lang="en-US" dirty="0"/>
              <a:t>(</a:t>
            </a:r>
            <a:r>
              <a:rPr lang="en-US" dirty="0" err="1"/>
              <a:t>num_str</a:t>
            </a:r>
            <a:r>
              <a:rPr lang="en-US" dirty="0"/>
              <a:t>) </a:t>
            </a:r>
            <a:endParaRPr lang="en-US" dirty="0" smtClean="0"/>
          </a:p>
          <a:p>
            <a:r>
              <a:rPr lang="en-US" dirty="0" smtClean="0"/>
              <a:t>print</a:t>
            </a:r>
            <a:r>
              <a:rPr lang="en-US" dirty="0"/>
              <a:t>("Data type of </a:t>
            </a:r>
            <a:r>
              <a:rPr lang="en-US" dirty="0" err="1"/>
              <a:t>num_str</a:t>
            </a:r>
            <a:r>
              <a:rPr lang="en-US" dirty="0"/>
              <a:t> after Type </a:t>
            </a:r>
            <a:r>
              <a:rPr lang="en-US" dirty="0" err="1"/>
              <a:t>Casting:",type</a:t>
            </a:r>
            <a:r>
              <a:rPr lang="en-US" dirty="0"/>
              <a:t>(</a:t>
            </a:r>
            <a:r>
              <a:rPr lang="en-US" dirty="0" err="1"/>
              <a:t>num_str</a:t>
            </a:r>
            <a:r>
              <a:rPr lang="en-US" dirty="0"/>
              <a:t>)) </a:t>
            </a:r>
            <a:endParaRPr lang="en-US" dirty="0" smtClean="0"/>
          </a:p>
          <a:p>
            <a:r>
              <a:rPr lang="en-US" dirty="0" err="1" smtClean="0"/>
              <a:t>num_sum</a:t>
            </a:r>
            <a:r>
              <a:rPr lang="en-US" dirty="0" smtClean="0"/>
              <a:t> </a:t>
            </a:r>
            <a:r>
              <a:rPr lang="en-US" dirty="0"/>
              <a:t>= </a:t>
            </a:r>
            <a:r>
              <a:rPr lang="en-US" dirty="0" err="1"/>
              <a:t>num_int</a:t>
            </a:r>
            <a:r>
              <a:rPr lang="en-US" dirty="0"/>
              <a:t> + </a:t>
            </a:r>
            <a:r>
              <a:rPr lang="en-US" dirty="0" err="1"/>
              <a:t>num_str</a:t>
            </a:r>
            <a:r>
              <a:rPr lang="en-US" dirty="0"/>
              <a:t> </a:t>
            </a:r>
            <a:endParaRPr lang="en-US" dirty="0" smtClean="0"/>
          </a:p>
          <a:p>
            <a:r>
              <a:rPr lang="en-US" dirty="0" smtClean="0"/>
              <a:t>print</a:t>
            </a:r>
            <a:r>
              <a:rPr lang="en-US" dirty="0"/>
              <a:t>("Sum of </a:t>
            </a:r>
            <a:r>
              <a:rPr lang="en-US" dirty="0" err="1"/>
              <a:t>num_int</a:t>
            </a:r>
            <a:r>
              <a:rPr lang="en-US" dirty="0"/>
              <a:t> and num_</a:t>
            </a:r>
            <a:r>
              <a:rPr lang="en-US" dirty="0" err="1"/>
              <a:t>str</a:t>
            </a:r>
            <a:r>
              <a:rPr lang="en-US" dirty="0"/>
              <a:t>:",</a:t>
            </a:r>
            <a:r>
              <a:rPr lang="en-US" dirty="0" err="1"/>
              <a:t>num_sum</a:t>
            </a:r>
            <a:r>
              <a:rPr lang="en-US" dirty="0"/>
              <a:t>) </a:t>
            </a:r>
            <a:endParaRPr lang="en-US" dirty="0" smtClean="0"/>
          </a:p>
          <a:p>
            <a:r>
              <a:rPr lang="en-US" dirty="0" smtClean="0"/>
              <a:t>print</a:t>
            </a:r>
            <a:r>
              <a:rPr lang="en-US" dirty="0"/>
              <a:t>("Data type of the </a:t>
            </a:r>
            <a:r>
              <a:rPr lang="en-US" dirty="0" err="1"/>
              <a:t>sum:",type</a:t>
            </a:r>
            <a:r>
              <a:rPr lang="en-US" dirty="0"/>
              <a:t>(</a:t>
            </a:r>
            <a:r>
              <a:rPr lang="en-US" dirty="0" err="1"/>
              <a:t>num_sum</a:t>
            </a:r>
            <a:r>
              <a:rPr lang="en-US" dirty="0"/>
              <a:t>))</a:t>
            </a:r>
          </a:p>
        </p:txBody>
      </p:sp>
    </p:spTree>
    <p:extLst>
      <p:ext uri="{BB962C8B-B14F-4D97-AF65-F5344CB8AC3E}">
        <p14:creationId xmlns:p14="http://schemas.microsoft.com/office/powerpoint/2010/main" val="2321976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39" y="118889"/>
            <a:ext cx="9404723" cy="1400530"/>
          </a:xfrm>
        </p:spPr>
        <p:txBody>
          <a:bodyPr/>
          <a:lstStyle/>
          <a:p>
            <a:r>
              <a:rPr lang="en-US" b="1" dirty="0"/>
              <a:t>Key Points to Remember</a:t>
            </a:r>
            <a:br>
              <a:rPr lang="en-US" b="1" dirty="0"/>
            </a:br>
            <a:endParaRPr lang="en-US" dirty="0"/>
          </a:p>
        </p:txBody>
      </p:sp>
      <p:sp>
        <p:nvSpPr>
          <p:cNvPr id="3" name="Content Placeholder 2"/>
          <p:cNvSpPr>
            <a:spLocks noGrp="1"/>
          </p:cNvSpPr>
          <p:nvPr>
            <p:ph idx="1"/>
          </p:nvPr>
        </p:nvSpPr>
        <p:spPr>
          <a:xfrm>
            <a:off x="167139" y="1329872"/>
            <a:ext cx="11501899" cy="5201557"/>
          </a:xfrm>
        </p:spPr>
        <p:txBody>
          <a:bodyPr/>
          <a:lstStyle/>
          <a:p>
            <a:r>
              <a:rPr lang="en-US" dirty="0" smtClean="0"/>
              <a:t>Type </a:t>
            </a:r>
            <a:r>
              <a:rPr lang="en-US" dirty="0"/>
              <a:t>Conversion is the conversion of object from one data type to another data type.</a:t>
            </a:r>
          </a:p>
          <a:p>
            <a:r>
              <a:rPr lang="en-US" dirty="0"/>
              <a:t>Implicit Type Conversion is automatically performed by the Python interpreter.</a:t>
            </a:r>
          </a:p>
          <a:p>
            <a:r>
              <a:rPr lang="en-US" dirty="0"/>
              <a:t>Python avoids the loss of data in Implicit Type Conversion.</a:t>
            </a:r>
          </a:p>
          <a:p>
            <a:r>
              <a:rPr lang="en-US" dirty="0"/>
              <a:t>Explicit Type Conversion is also called Type Casting, the data types of objects are converted using predefined functions by the user.</a:t>
            </a:r>
          </a:p>
          <a:p>
            <a:r>
              <a:rPr lang="en-US" dirty="0"/>
              <a:t>In Type Casting, loss of data may occur as we enforce the object to a specific data type.</a:t>
            </a:r>
          </a:p>
          <a:p>
            <a:endParaRPr lang="en-US" dirty="0"/>
          </a:p>
        </p:txBody>
      </p:sp>
    </p:spTree>
    <p:extLst>
      <p:ext uri="{BB962C8B-B14F-4D97-AF65-F5344CB8AC3E}">
        <p14:creationId xmlns:p14="http://schemas.microsoft.com/office/powerpoint/2010/main" val="31966331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b="1" dirty="0"/>
              <a:t>Python Input, Output and Import</a:t>
            </a:r>
            <a:br>
              <a:rPr lang="en-US" b="1" dirty="0"/>
            </a:br>
            <a:endParaRPr lang="en-US" dirty="0"/>
          </a:p>
        </p:txBody>
      </p:sp>
      <p:sp>
        <p:nvSpPr>
          <p:cNvPr id="3" name="Content Placeholder 2"/>
          <p:cNvSpPr>
            <a:spLocks noGrp="1"/>
          </p:cNvSpPr>
          <p:nvPr>
            <p:ph idx="1"/>
          </p:nvPr>
        </p:nvSpPr>
        <p:spPr>
          <a:xfrm>
            <a:off x="149724" y="838072"/>
            <a:ext cx="11776665" cy="5745608"/>
          </a:xfrm>
        </p:spPr>
        <p:txBody>
          <a:bodyPr/>
          <a:lstStyle/>
          <a:p>
            <a:r>
              <a:rPr lang="en-US" b="1" dirty="0"/>
              <a:t>Python Output Using print() </a:t>
            </a:r>
            <a:r>
              <a:rPr lang="en-US" b="1" dirty="0" smtClean="0"/>
              <a:t>function</a:t>
            </a:r>
          </a:p>
          <a:p>
            <a:pPr marL="457200" lvl="1" indent="0">
              <a:buNone/>
            </a:pPr>
            <a:r>
              <a:rPr lang="en-US" dirty="0"/>
              <a:t>print(“Hello World</a:t>
            </a:r>
            <a:r>
              <a:rPr lang="en-US" dirty="0" smtClean="0"/>
              <a:t>”)</a:t>
            </a:r>
          </a:p>
          <a:p>
            <a:pPr marL="457200" lvl="1" indent="0">
              <a:buNone/>
            </a:pPr>
            <a:endParaRPr lang="en-US" dirty="0"/>
          </a:p>
          <a:p>
            <a:r>
              <a:rPr lang="en-US" b="1" dirty="0" smtClean="0"/>
              <a:t>Output Formatting</a:t>
            </a:r>
            <a:endParaRPr lang="en-US" b="1" dirty="0"/>
          </a:p>
          <a:p>
            <a:pPr marL="0" indent="0">
              <a:buNone/>
            </a:pPr>
            <a:r>
              <a:rPr lang="en-US" dirty="0"/>
              <a:t>	print('I love {0} and {1}'.format('</a:t>
            </a:r>
            <a:r>
              <a:rPr lang="en-US" dirty="0" err="1"/>
              <a:t>bread','butter</a:t>
            </a:r>
            <a:r>
              <a:rPr lang="en-US" dirty="0"/>
              <a:t>'))</a:t>
            </a:r>
          </a:p>
          <a:p>
            <a:pPr marL="0" indent="0">
              <a:buNone/>
            </a:pPr>
            <a:r>
              <a:rPr lang="en-US" dirty="0" smtClean="0"/>
              <a:t>	print</a:t>
            </a:r>
            <a:r>
              <a:rPr lang="en-US" dirty="0"/>
              <a:t>('I love {1} and {0}'.format('</a:t>
            </a:r>
            <a:r>
              <a:rPr lang="en-US" dirty="0" err="1"/>
              <a:t>bread','butter</a:t>
            </a:r>
            <a:r>
              <a:rPr lang="en-US" dirty="0" smtClean="0"/>
              <a:t>'))</a:t>
            </a:r>
          </a:p>
          <a:p>
            <a:pPr marL="0" indent="0">
              <a:buNone/>
            </a:pPr>
            <a:r>
              <a:rPr lang="en-US" dirty="0"/>
              <a:t>	print('Hello {name}, {greeting}'.format(greeting = </a:t>
            </a:r>
            <a:r>
              <a:rPr lang="en-US" dirty="0" smtClean="0"/>
              <a:t>‘hello', </a:t>
            </a:r>
            <a:r>
              <a:rPr lang="en-US" dirty="0"/>
              <a:t>name = </a:t>
            </a:r>
            <a:r>
              <a:rPr lang="en-US" dirty="0" smtClean="0"/>
              <a:t>‘</a:t>
            </a:r>
            <a:r>
              <a:rPr lang="en-US" dirty="0" err="1" smtClean="0"/>
              <a:t>haxkd</a:t>
            </a:r>
            <a:r>
              <a:rPr lang="en-US" dirty="0" smtClean="0"/>
              <a:t>'))</a:t>
            </a:r>
            <a:endParaRPr lang="en-US" b="1" dirty="0" smtClean="0"/>
          </a:p>
          <a:p>
            <a:endParaRPr lang="en-US" b="1" dirty="0"/>
          </a:p>
          <a:p>
            <a:endParaRPr lang="en-US" b="1" dirty="0" smtClean="0"/>
          </a:p>
        </p:txBody>
      </p:sp>
    </p:spTree>
    <p:extLst>
      <p:ext uri="{BB962C8B-B14F-4D97-AF65-F5344CB8AC3E}">
        <p14:creationId xmlns:p14="http://schemas.microsoft.com/office/powerpoint/2010/main" val="32877786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b="1" dirty="0"/>
              <a:t>Python Input</a:t>
            </a:r>
          </a:p>
        </p:txBody>
      </p:sp>
      <p:sp>
        <p:nvSpPr>
          <p:cNvPr id="3" name="Content Placeholder 2"/>
          <p:cNvSpPr>
            <a:spLocks noGrp="1"/>
          </p:cNvSpPr>
          <p:nvPr>
            <p:ph idx="1"/>
          </p:nvPr>
        </p:nvSpPr>
        <p:spPr>
          <a:xfrm>
            <a:off x="209006" y="862149"/>
            <a:ext cx="11782696" cy="5760719"/>
          </a:xfrm>
        </p:spPr>
        <p:txBody>
          <a:bodyPr>
            <a:normAutofit fontScale="92500" lnSpcReduction="10000"/>
          </a:bodyPr>
          <a:lstStyle/>
          <a:p>
            <a:r>
              <a:rPr lang="en-US" dirty="0"/>
              <a:t>To allow flexibility, we might want to take the input from the user. In Python, we have the </a:t>
            </a:r>
            <a:r>
              <a:rPr lang="en-US" b="1" dirty="0"/>
              <a:t>input()</a:t>
            </a:r>
            <a:r>
              <a:rPr lang="en-US" dirty="0"/>
              <a:t> function to allow this. </a:t>
            </a:r>
          </a:p>
          <a:p>
            <a:pPr marL="457200" lvl="1" indent="0">
              <a:buNone/>
            </a:pPr>
            <a:r>
              <a:rPr lang="en-US" dirty="0" smtClean="0"/>
              <a:t>The </a:t>
            </a:r>
            <a:r>
              <a:rPr lang="en-US" dirty="0"/>
              <a:t>syntax for input() is</a:t>
            </a:r>
            <a:r>
              <a:rPr lang="en-US" dirty="0" smtClean="0"/>
              <a:t>:</a:t>
            </a:r>
          </a:p>
          <a:p>
            <a:pPr marL="0" indent="0">
              <a:buNone/>
            </a:pPr>
            <a:r>
              <a:rPr lang="en-US" dirty="0" smtClean="0"/>
              <a:t>		input</a:t>
            </a:r>
            <a:r>
              <a:rPr lang="en-US" dirty="0"/>
              <a:t>([prompt])</a:t>
            </a:r>
          </a:p>
          <a:p>
            <a:r>
              <a:rPr lang="en-US" dirty="0"/>
              <a:t>where prompt is the string we wish to display on the screen. </a:t>
            </a:r>
          </a:p>
          <a:p>
            <a:pPr marL="0" indent="0">
              <a:buNone/>
            </a:pPr>
            <a:r>
              <a:rPr lang="en-US" dirty="0" smtClean="0"/>
              <a:t>	It </a:t>
            </a:r>
            <a:r>
              <a:rPr lang="en-US" dirty="0"/>
              <a:t>is optional</a:t>
            </a:r>
            <a:r>
              <a:rPr lang="en-US" dirty="0" smtClean="0"/>
              <a:t>.</a:t>
            </a:r>
          </a:p>
          <a:p>
            <a:r>
              <a:rPr lang="en-US" dirty="0" err="1"/>
              <a:t>eval</a:t>
            </a:r>
            <a:r>
              <a:rPr lang="en-US" dirty="0"/>
              <a:t>(</a:t>
            </a:r>
            <a:r>
              <a:rPr lang="en-US" dirty="0" smtClean="0"/>
              <a:t>'2+3+54+67+587‘)</a:t>
            </a:r>
          </a:p>
          <a:p>
            <a:r>
              <a:rPr lang="en-US" b="1" dirty="0"/>
              <a:t>Python Import</a:t>
            </a:r>
          </a:p>
          <a:p>
            <a:r>
              <a:rPr lang="en-US" dirty="0"/>
              <a:t>When our program grows bigger, it is a good idea to break it into different modules</a:t>
            </a:r>
            <a:r>
              <a:rPr lang="en-US" dirty="0" smtClean="0"/>
              <a:t>.</a:t>
            </a:r>
            <a:endParaRPr lang="en-US" dirty="0"/>
          </a:p>
          <a:p>
            <a:r>
              <a:rPr lang="en-US" dirty="0"/>
              <a:t>A module is a file containing Python definitions and statements. Python modules have a filename and end with the extension .</a:t>
            </a:r>
            <a:r>
              <a:rPr lang="en-US" dirty="0" err="1"/>
              <a:t>py</a:t>
            </a:r>
            <a:r>
              <a:rPr lang="en-US" dirty="0" smtClean="0"/>
              <a:t>.</a:t>
            </a:r>
            <a:endParaRPr lang="en-US" dirty="0"/>
          </a:p>
          <a:p>
            <a:r>
              <a:rPr lang="en-US" dirty="0"/>
              <a:t>Definitions inside a module can be imported to another module or the interactive interpreter in Python. We use the import keyword to do this</a:t>
            </a:r>
            <a:r>
              <a:rPr lang="en-US" dirty="0" smtClean="0"/>
              <a:t>.</a:t>
            </a:r>
            <a:endParaRPr lang="en-US" dirty="0"/>
          </a:p>
          <a:p>
            <a:r>
              <a:rPr lang="en-US" dirty="0"/>
              <a:t>For example, we can import the math module by typing the following line</a:t>
            </a:r>
            <a:r>
              <a:rPr lang="en-US" dirty="0" smtClean="0"/>
              <a:t>:</a:t>
            </a:r>
            <a:endParaRPr lang="en-US" dirty="0"/>
          </a:p>
          <a:p>
            <a:pPr marL="0" indent="0">
              <a:buNone/>
            </a:pPr>
            <a:r>
              <a:rPr lang="en-US" dirty="0" smtClean="0"/>
              <a:t>		import </a:t>
            </a:r>
            <a:r>
              <a:rPr lang="en-US" dirty="0"/>
              <a:t>math</a:t>
            </a:r>
          </a:p>
        </p:txBody>
      </p:sp>
      <p:sp>
        <p:nvSpPr>
          <p:cNvPr id="6" name="Rectangle 5"/>
          <p:cNvSpPr/>
          <p:nvPr/>
        </p:nvSpPr>
        <p:spPr>
          <a:xfrm>
            <a:off x="7772400" y="1550753"/>
            <a:ext cx="4049485" cy="1423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num = input('Enter a </a:t>
            </a:r>
            <a:r>
              <a:rPr lang="pt-BR" dirty="0" smtClean="0"/>
              <a:t>number:) </a:t>
            </a:r>
          </a:p>
          <a:p>
            <a:r>
              <a:rPr lang="pt-BR" dirty="0" smtClean="0"/>
              <a:t>num '10‘</a:t>
            </a:r>
            <a:endParaRPr lang="en-US" dirty="0"/>
          </a:p>
        </p:txBody>
      </p:sp>
    </p:spTree>
    <p:extLst>
      <p:ext uri="{BB962C8B-B14F-4D97-AF65-F5344CB8AC3E}">
        <p14:creationId xmlns:p14="http://schemas.microsoft.com/office/powerpoint/2010/main" val="30411783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0050834" cy="744583"/>
          </a:xfrm>
        </p:spPr>
        <p:txBody>
          <a:bodyPr/>
          <a:lstStyle/>
          <a:p>
            <a:r>
              <a:rPr lang="en-US" b="1" dirty="0"/>
              <a:t>Python Import</a:t>
            </a:r>
          </a:p>
        </p:txBody>
      </p:sp>
      <p:sp>
        <p:nvSpPr>
          <p:cNvPr id="3" name="Content Placeholder 2"/>
          <p:cNvSpPr>
            <a:spLocks noGrp="1"/>
          </p:cNvSpPr>
          <p:nvPr>
            <p:ph idx="1"/>
          </p:nvPr>
        </p:nvSpPr>
        <p:spPr>
          <a:xfrm>
            <a:off x="222069" y="1071154"/>
            <a:ext cx="11808821" cy="5577840"/>
          </a:xfrm>
        </p:spPr>
        <p:txBody>
          <a:bodyPr/>
          <a:lstStyle/>
          <a:p>
            <a:r>
              <a:rPr lang="en-US" dirty="0"/>
              <a:t>import math</a:t>
            </a:r>
          </a:p>
          <a:p>
            <a:r>
              <a:rPr lang="en-US" dirty="0"/>
              <a:t>print(</a:t>
            </a:r>
            <a:r>
              <a:rPr lang="en-US" dirty="0" err="1"/>
              <a:t>math.pi</a:t>
            </a:r>
            <a:r>
              <a:rPr lang="en-US" dirty="0" smtClean="0"/>
              <a:t>)</a:t>
            </a:r>
          </a:p>
          <a:p>
            <a:endParaRPr lang="en-US" dirty="0" smtClean="0"/>
          </a:p>
          <a:p>
            <a:r>
              <a:rPr lang="en-US" dirty="0"/>
              <a:t>Now all the definitions inside math module are available in our scope. We can also import some specific attributes and functions only, using the from keyword. </a:t>
            </a:r>
            <a:endParaRPr lang="en-US" dirty="0" smtClean="0"/>
          </a:p>
          <a:p>
            <a:r>
              <a:rPr lang="en-US" dirty="0" smtClean="0"/>
              <a:t>For </a:t>
            </a:r>
            <a:r>
              <a:rPr lang="en-US" dirty="0"/>
              <a:t>example</a:t>
            </a:r>
            <a:r>
              <a:rPr lang="en-US" dirty="0" smtClean="0"/>
              <a:t>:</a:t>
            </a:r>
            <a:endParaRPr lang="en-US" dirty="0"/>
          </a:p>
          <a:p>
            <a:pPr marL="0" indent="0">
              <a:buNone/>
            </a:pPr>
            <a:r>
              <a:rPr lang="en-US" dirty="0"/>
              <a:t>	</a:t>
            </a:r>
            <a:r>
              <a:rPr lang="en-US" dirty="0" smtClean="0"/>
              <a:t>&gt;&gt;&gt; from </a:t>
            </a:r>
            <a:r>
              <a:rPr lang="en-US" dirty="0"/>
              <a:t>math import </a:t>
            </a:r>
            <a:r>
              <a:rPr lang="en-US" dirty="0" smtClean="0"/>
              <a:t>pi</a:t>
            </a:r>
          </a:p>
          <a:p>
            <a:pPr marL="0" indent="0">
              <a:buNone/>
            </a:pPr>
            <a:r>
              <a:rPr lang="en-US" dirty="0"/>
              <a:t>	</a:t>
            </a:r>
            <a:r>
              <a:rPr lang="en-US" dirty="0" smtClean="0"/>
              <a:t>&gt;&gt;&gt; </a:t>
            </a:r>
            <a:r>
              <a:rPr lang="en-US" dirty="0"/>
              <a:t>pi</a:t>
            </a:r>
          </a:p>
          <a:p>
            <a:r>
              <a:rPr lang="en-US" dirty="0"/>
              <a:t>3.141592653589793</a:t>
            </a:r>
          </a:p>
        </p:txBody>
      </p:sp>
    </p:spTree>
    <p:extLst>
      <p:ext uri="{BB962C8B-B14F-4D97-AF65-F5344CB8AC3E}">
        <p14:creationId xmlns:p14="http://schemas.microsoft.com/office/powerpoint/2010/main" val="41299417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731520"/>
          </a:xfrm>
        </p:spPr>
        <p:txBody>
          <a:bodyPr/>
          <a:lstStyle/>
          <a:p>
            <a:r>
              <a:rPr lang="en-US" b="1" dirty="0"/>
              <a:t>Python Operators</a:t>
            </a:r>
          </a:p>
        </p:txBody>
      </p:sp>
      <p:sp>
        <p:nvSpPr>
          <p:cNvPr id="3" name="Content Placeholder 2"/>
          <p:cNvSpPr>
            <a:spLocks noGrp="1"/>
          </p:cNvSpPr>
          <p:nvPr>
            <p:ph idx="1"/>
          </p:nvPr>
        </p:nvSpPr>
        <p:spPr>
          <a:xfrm>
            <a:off x="229090" y="731520"/>
            <a:ext cx="11810510" cy="5948680"/>
          </a:xfrm>
        </p:spPr>
        <p:txBody>
          <a:bodyPr/>
          <a:lstStyle/>
          <a:p>
            <a:r>
              <a:rPr lang="en-US" dirty="0"/>
              <a:t>Operators are special symbols in Python that carry out arithmetic or logical computation. The value that the operator operates on is called the operand</a:t>
            </a:r>
            <a:r>
              <a:rPr lang="en-US" dirty="0" smtClean="0"/>
              <a:t>.</a:t>
            </a:r>
            <a:endParaRPr lang="en-US" dirty="0"/>
          </a:p>
          <a:p>
            <a:r>
              <a:rPr lang="en-US" dirty="0"/>
              <a:t>For example:</a:t>
            </a:r>
          </a:p>
          <a:p>
            <a:pPr marL="0" indent="0">
              <a:buNone/>
            </a:pPr>
            <a:r>
              <a:rPr lang="en-US" dirty="0" smtClean="0"/>
              <a:t>	&gt;&gt;&gt; </a:t>
            </a:r>
            <a:r>
              <a:rPr lang="en-US" dirty="0"/>
              <a:t>2+3</a:t>
            </a:r>
          </a:p>
          <a:p>
            <a:pPr marL="0" indent="0">
              <a:buNone/>
            </a:pPr>
            <a:r>
              <a:rPr lang="en-US" dirty="0" smtClean="0"/>
              <a:t>	5</a:t>
            </a:r>
          </a:p>
          <a:p>
            <a:pPr marL="0" indent="0">
              <a:buNone/>
            </a:pPr>
            <a:endParaRPr lang="en-US" dirty="0" smtClean="0"/>
          </a:p>
          <a:p>
            <a:r>
              <a:rPr lang="en-US" b="1" dirty="0"/>
              <a:t>Arithmetic </a:t>
            </a:r>
            <a:r>
              <a:rPr lang="en-US" b="1" dirty="0" smtClean="0"/>
              <a:t>operators</a:t>
            </a:r>
          </a:p>
          <a:p>
            <a:endParaRPr lang="en-US" b="1" dirty="0"/>
          </a:p>
          <a:p>
            <a:pPr marL="0" indent="0">
              <a:buNone/>
            </a:pPr>
            <a:r>
              <a:rPr lang="en-US" dirty="0" smtClean="0"/>
              <a:t>	Arithmetic </a:t>
            </a:r>
            <a:r>
              <a:rPr lang="en-US" dirty="0"/>
              <a:t>operators are used to perform mathematical operations like addition, subtraction, multiplication, etc.</a:t>
            </a:r>
          </a:p>
          <a:p>
            <a:endParaRPr lang="en-US" dirty="0"/>
          </a:p>
        </p:txBody>
      </p:sp>
    </p:spTree>
    <p:extLst>
      <p:ext uri="{BB962C8B-B14F-4D97-AF65-F5344CB8AC3E}">
        <p14:creationId xmlns:p14="http://schemas.microsoft.com/office/powerpoint/2010/main" val="6861705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39191184"/>
              </p:ext>
            </p:extLst>
          </p:nvPr>
        </p:nvGraphicFramePr>
        <p:xfrm>
          <a:off x="241300" y="279400"/>
          <a:ext cx="11696699" cy="6201289"/>
        </p:xfrm>
        <a:graphic>
          <a:graphicData uri="http://schemas.openxmlformats.org/drawingml/2006/table">
            <a:tbl>
              <a:tblPr/>
              <a:tblGrid>
                <a:gridCol w="1600200">
                  <a:extLst>
                    <a:ext uri="{9D8B030D-6E8A-4147-A177-3AD203B41FA5}">
                      <a16:colId xmlns:a16="http://schemas.microsoft.com/office/drawing/2014/main" val="768650366"/>
                    </a:ext>
                  </a:extLst>
                </a:gridCol>
                <a:gridCol w="6197599">
                  <a:extLst>
                    <a:ext uri="{9D8B030D-6E8A-4147-A177-3AD203B41FA5}">
                      <a16:colId xmlns:a16="http://schemas.microsoft.com/office/drawing/2014/main" val="349702993"/>
                    </a:ext>
                  </a:extLst>
                </a:gridCol>
                <a:gridCol w="3898900">
                  <a:extLst>
                    <a:ext uri="{9D8B030D-6E8A-4147-A177-3AD203B41FA5}">
                      <a16:colId xmlns:a16="http://schemas.microsoft.com/office/drawing/2014/main" val="3218972103"/>
                    </a:ext>
                  </a:extLst>
                </a:gridCol>
              </a:tblGrid>
              <a:tr h="514746">
                <a:tc>
                  <a:txBody>
                    <a:bodyPr/>
                    <a:lstStyle/>
                    <a:p>
                      <a:pPr algn="l"/>
                      <a:r>
                        <a:rPr lang="en-US" sz="2400" b="0" dirty="0">
                          <a:effectLst/>
                        </a:rPr>
                        <a:t>Operator</a:t>
                      </a:r>
                    </a:p>
                  </a:txBody>
                  <a:tcPr marL="103855" marR="103855" marT="51928" marB="51928" anchor="ctr">
                    <a:lnL>
                      <a:noFill/>
                    </a:lnL>
                    <a:lnR>
                      <a:noFill/>
                    </a:lnR>
                    <a:lnT>
                      <a:noFill/>
                    </a:lnT>
                    <a:lnB>
                      <a:noFill/>
                    </a:lnB>
                    <a:noFill/>
                  </a:tcPr>
                </a:tc>
                <a:tc>
                  <a:txBody>
                    <a:bodyPr/>
                    <a:lstStyle/>
                    <a:p>
                      <a:pPr algn="l"/>
                      <a:r>
                        <a:rPr lang="en-US" sz="2400" b="0" dirty="0">
                          <a:effectLst/>
                        </a:rPr>
                        <a:t>Meaning</a:t>
                      </a:r>
                    </a:p>
                  </a:txBody>
                  <a:tcPr marL="103855" marR="103855" marT="51928" marB="51928" anchor="ctr">
                    <a:lnL>
                      <a:noFill/>
                    </a:lnL>
                    <a:lnR>
                      <a:noFill/>
                    </a:lnR>
                    <a:lnT>
                      <a:noFill/>
                    </a:lnT>
                    <a:lnB>
                      <a:noFill/>
                    </a:lnB>
                    <a:noFill/>
                  </a:tcPr>
                </a:tc>
                <a:tc>
                  <a:txBody>
                    <a:bodyPr/>
                    <a:lstStyle/>
                    <a:p>
                      <a:pPr algn="l"/>
                      <a:r>
                        <a:rPr lang="en-US" sz="2400" b="0">
                          <a:effectLst/>
                        </a:rPr>
                        <a:t>Example</a:t>
                      </a:r>
                    </a:p>
                  </a:txBody>
                  <a:tcPr marL="103855" marR="103855" marT="51928" marB="51928" anchor="ctr">
                    <a:lnL>
                      <a:noFill/>
                    </a:lnL>
                    <a:lnR>
                      <a:noFill/>
                    </a:lnR>
                    <a:lnT>
                      <a:noFill/>
                    </a:lnT>
                    <a:lnB>
                      <a:noFill/>
                    </a:lnB>
                    <a:noFill/>
                  </a:tcPr>
                </a:tc>
                <a:extLst>
                  <a:ext uri="{0D108BD9-81ED-4DB2-BD59-A6C34878D82A}">
                    <a16:rowId xmlns:a16="http://schemas.microsoft.com/office/drawing/2014/main" val="4185953783"/>
                  </a:ext>
                </a:extLst>
              </a:tr>
              <a:tr h="564754">
                <a:tc>
                  <a:txBody>
                    <a:bodyPr/>
                    <a:lstStyle/>
                    <a:p>
                      <a:r>
                        <a:rPr lang="en-US" sz="2400">
                          <a:effectLst/>
                        </a:rPr>
                        <a:t>+</a:t>
                      </a:r>
                    </a:p>
                  </a:txBody>
                  <a:tcPr marL="103855" marR="103855" marT="51928" marB="51928" anchor="ctr">
                    <a:lnL>
                      <a:noFill/>
                    </a:lnL>
                    <a:lnR>
                      <a:noFill/>
                    </a:lnR>
                    <a:lnT>
                      <a:noFill/>
                    </a:lnT>
                    <a:lnB>
                      <a:noFill/>
                    </a:lnB>
                    <a:noFill/>
                  </a:tcPr>
                </a:tc>
                <a:tc>
                  <a:txBody>
                    <a:bodyPr/>
                    <a:lstStyle/>
                    <a:p>
                      <a:r>
                        <a:rPr lang="en-US" sz="2400" dirty="0">
                          <a:effectLst/>
                        </a:rPr>
                        <a:t>Add two operands or unary plus</a:t>
                      </a:r>
                    </a:p>
                  </a:txBody>
                  <a:tcPr marL="103855" marR="103855" marT="51928" marB="51928" anchor="ctr">
                    <a:lnL>
                      <a:noFill/>
                    </a:lnL>
                    <a:lnR>
                      <a:noFill/>
                    </a:lnR>
                    <a:lnT>
                      <a:noFill/>
                    </a:lnT>
                    <a:lnB>
                      <a:noFill/>
                    </a:lnB>
                    <a:noFill/>
                  </a:tcPr>
                </a:tc>
                <a:tc>
                  <a:txBody>
                    <a:bodyPr/>
                    <a:lstStyle/>
                    <a:p>
                      <a:r>
                        <a:rPr lang="en-US" sz="2400">
                          <a:effectLst/>
                        </a:rPr>
                        <a:t>x + y+ 2</a:t>
                      </a:r>
                    </a:p>
                  </a:txBody>
                  <a:tcPr marL="103855" marR="103855" marT="51928" marB="51928" anchor="ctr">
                    <a:lnL>
                      <a:noFill/>
                    </a:lnL>
                    <a:lnR>
                      <a:noFill/>
                    </a:lnR>
                    <a:lnT>
                      <a:noFill/>
                    </a:lnT>
                    <a:lnB>
                      <a:noFill/>
                    </a:lnB>
                    <a:noFill/>
                  </a:tcPr>
                </a:tc>
                <a:extLst>
                  <a:ext uri="{0D108BD9-81ED-4DB2-BD59-A6C34878D82A}">
                    <a16:rowId xmlns:a16="http://schemas.microsoft.com/office/drawing/2014/main" val="3863199024"/>
                  </a:ext>
                </a:extLst>
              </a:tr>
              <a:tr h="707263">
                <a:tc>
                  <a:txBody>
                    <a:bodyPr/>
                    <a:lstStyle/>
                    <a:p>
                      <a:r>
                        <a:rPr lang="en-US" sz="2400">
                          <a:effectLst/>
                        </a:rPr>
                        <a:t>-</a:t>
                      </a:r>
                    </a:p>
                  </a:txBody>
                  <a:tcPr marL="103855" marR="103855" marT="51928" marB="51928" anchor="ctr">
                    <a:lnL>
                      <a:noFill/>
                    </a:lnL>
                    <a:lnR>
                      <a:noFill/>
                    </a:lnR>
                    <a:lnT>
                      <a:noFill/>
                    </a:lnT>
                    <a:lnB>
                      <a:noFill/>
                    </a:lnB>
                    <a:noFill/>
                  </a:tcPr>
                </a:tc>
                <a:tc>
                  <a:txBody>
                    <a:bodyPr/>
                    <a:lstStyle/>
                    <a:p>
                      <a:r>
                        <a:rPr lang="en-US" sz="2400" dirty="0">
                          <a:effectLst/>
                        </a:rPr>
                        <a:t>Subtract right operand from the left or unary minus</a:t>
                      </a:r>
                    </a:p>
                  </a:txBody>
                  <a:tcPr marL="103855" marR="103855" marT="51928" marB="51928" anchor="ctr">
                    <a:lnL>
                      <a:noFill/>
                    </a:lnL>
                    <a:lnR>
                      <a:noFill/>
                    </a:lnR>
                    <a:lnT>
                      <a:noFill/>
                    </a:lnT>
                    <a:lnB>
                      <a:noFill/>
                    </a:lnB>
                    <a:noFill/>
                  </a:tcPr>
                </a:tc>
                <a:tc>
                  <a:txBody>
                    <a:bodyPr/>
                    <a:lstStyle/>
                    <a:p>
                      <a:r>
                        <a:rPr lang="en-US" sz="2400">
                          <a:effectLst/>
                        </a:rPr>
                        <a:t>x - y- 2</a:t>
                      </a:r>
                    </a:p>
                  </a:txBody>
                  <a:tcPr marL="103855" marR="103855" marT="51928" marB="51928" anchor="ctr">
                    <a:lnL>
                      <a:noFill/>
                    </a:lnL>
                    <a:lnR>
                      <a:noFill/>
                    </a:lnR>
                    <a:lnT>
                      <a:noFill/>
                    </a:lnT>
                    <a:lnB>
                      <a:noFill/>
                    </a:lnB>
                    <a:noFill/>
                  </a:tcPr>
                </a:tc>
                <a:extLst>
                  <a:ext uri="{0D108BD9-81ED-4DB2-BD59-A6C34878D82A}">
                    <a16:rowId xmlns:a16="http://schemas.microsoft.com/office/drawing/2014/main" val="3400770905"/>
                  </a:ext>
                </a:extLst>
              </a:tr>
              <a:tr h="522759">
                <a:tc>
                  <a:txBody>
                    <a:bodyPr/>
                    <a:lstStyle/>
                    <a:p>
                      <a:r>
                        <a:rPr lang="en-US" sz="2400">
                          <a:effectLst/>
                        </a:rPr>
                        <a:t>*</a:t>
                      </a:r>
                    </a:p>
                  </a:txBody>
                  <a:tcPr marL="103855" marR="103855" marT="51928" marB="51928" anchor="ctr">
                    <a:lnL>
                      <a:noFill/>
                    </a:lnL>
                    <a:lnR>
                      <a:noFill/>
                    </a:lnR>
                    <a:lnT>
                      <a:noFill/>
                    </a:lnT>
                    <a:lnB>
                      <a:noFill/>
                    </a:lnB>
                    <a:noFill/>
                  </a:tcPr>
                </a:tc>
                <a:tc>
                  <a:txBody>
                    <a:bodyPr/>
                    <a:lstStyle/>
                    <a:p>
                      <a:r>
                        <a:rPr lang="en-US" sz="2400" dirty="0">
                          <a:effectLst/>
                        </a:rPr>
                        <a:t>Multiply two operands</a:t>
                      </a:r>
                    </a:p>
                  </a:txBody>
                  <a:tcPr marL="103855" marR="103855" marT="51928" marB="51928" anchor="ctr">
                    <a:lnL>
                      <a:noFill/>
                    </a:lnL>
                    <a:lnR>
                      <a:noFill/>
                    </a:lnR>
                    <a:lnT>
                      <a:noFill/>
                    </a:lnT>
                    <a:lnB>
                      <a:noFill/>
                    </a:lnB>
                    <a:noFill/>
                  </a:tcPr>
                </a:tc>
                <a:tc>
                  <a:txBody>
                    <a:bodyPr/>
                    <a:lstStyle/>
                    <a:p>
                      <a:r>
                        <a:rPr lang="en-US" sz="2400">
                          <a:effectLst/>
                        </a:rPr>
                        <a:t>x * y</a:t>
                      </a:r>
                    </a:p>
                  </a:txBody>
                  <a:tcPr marL="103855" marR="103855" marT="51928" marB="51928" anchor="ctr">
                    <a:lnL>
                      <a:noFill/>
                    </a:lnL>
                    <a:lnR>
                      <a:noFill/>
                    </a:lnR>
                    <a:lnT>
                      <a:noFill/>
                    </a:lnT>
                    <a:lnB>
                      <a:noFill/>
                    </a:lnB>
                    <a:noFill/>
                  </a:tcPr>
                </a:tc>
                <a:extLst>
                  <a:ext uri="{0D108BD9-81ED-4DB2-BD59-A6C34878D82A}">
                    <a16:rowId xmlns:a16="http://schemas.microsoft.com/office/drawing/2014/main" val="1256636830"/>
                  </a:ext>
                </a:extLst>
              </a:tr>
              <a:tr h="891766">
                <a:tc>
                  <a:txBody>
                    <a:bodyPr/>
                    <a:lstStyle/>
                    <a:p>
                      <a:r>
                        <a:rPr lang="en-US" sz="2400" dirty="0">
                          <a:effectLst/>
                        </a:rPr>
                        <a:t>/</a:t>
                      </a:r>
                    </a:p>
                  </a:txBody>
                  <a:tcPr marL="103855" marR="103855" marT="51928" marB="51928" anchor="ctr">
                    <a:lnL>
                      <a:noFill/>
                    </a:lnL>
                    <a:lnR>
                      <a:noFill/>
                    </a:lnR>
                    <a:lnT>
                      <a:noFill/>
                    </a:lnT>
                    <a:lnB>
                      <a:noFill/>
                    </a:lnB>
                    <a:noFill/>
                  </a:tcPr>
                </a:tc>
                <a:tc>
                  <a:txBody>
                    <a:bodyPr/>
                    <a:lstStyle/>
                    <a:p>
                      <a:r>
                        <a:rPr lang="en-US" sz="2400" dirty="0">
                          <a:effectLst/>
                        </a:rPr>
                        <a:t>Divide left operand by the right one (always results into float)</a:t>
                      </a:r>
                    </a:p>
                  </a:txBody>
                  <a:tcPr marL="103855" marR="103855" marT="51928" marB="51928" anchor="ctr">
                    <a:lnL>
                      <a:noFill/>
                    </a:lnL>
                    <a:lnR>
                      <a:noFill/>
                    </a:lnR>
                    <a:lnT>
                      <a:noFill/>
                    </a:lnT>
                    <a:lnB>
                      <a:noFill/>
                    </a:lnB>
                    <a:noFill/>
                  </a:tcPr>
                </a:tc>
                <a:tc>
                  <a:txBody>
                    <a:bodyPr/>
                    <a:lstStyle/>
                    <a:p>
                      <a:r>
                        <a:rPr lang="en-US" sz="2400">
                          <a:effectLst/>
                        </a:rPr>
                        <a:t>x / y</a:t>
                      </a:r>
                    </a:p>
                  </a:txBody>
                  <a:tcPr marL="103855" marR="103855" marT="51928" marB="51928" anchor="ctr">
                    <a:lnL>
                      <a:noFill/>
                    </a:lnL>
                    <a:lnR>
                      <a:noFill/>
                    </a:lnR>
                    <a:lnT>
                      <a:noFill/>
                    </a:lnT>
                    <a:lnB>
                      <a:noFill/>
                    </a:lnB>
                    <a:noFill/>
                  </a:tcPr>
                </a:tc>
                <a:extLst>
                  <a:ext uri="{0D108BD9-81ED-4DB2-BD59-A6C34878D82A}">
                    <a16:rowId xmlns:a16="http://schemas.microsoft.com/office/drawing/2014/main" val="10925552"/>
                  </a:ext>
                </a:extLst>
              </a:tr>
              <a:tr h="672212">
                <a:tc>
                  <a:txBody>
                    <a:bodyPr/>
                    <a:lstStyle/>
                    <a:p>
                      <a:r>
                        <a:rPr lang="en-US" sz="2400">
                          <a:effectLst/>
                        </a:rPr>
                        <a:t>%</a:t>
                      </a:r>
                    </a:p>
                  </a:txBody>
                  <a:tcPr marL="103855" marR="103855" marT="51928" marB="51928" anchor="ctr">
                    <a:lnL>
                      <a:noFill/>
                    </a:lnL>
                    <a:lnR>
                      <a:noFill/>
                    </a:lnR>
                    <a:lnT>
                      <a:noFill/>
                    </a:lnT>
                    <a:lnB>
                      <a:noFill/>
                    </a:lnB>
                    <a:noFill/>
                  </a:tcPr>
                </a:tc>
                <a:tc>
                  <a:txBody>
                    <a:bodyPr/>
                    <a:lstStyle/>
                    <a:p>
                      <a:r>
                        <a:rPr lang="en-US" sz="2400" dirty="0">
                          <a:effectLst/>
                        </a:rPr>
                        <a:t>Modulus - remainder of the division of left operand by the right</a:t>
                      </a:r>
                    </a:p>
                  </a:txBody>
                  <a:tcPr marL="103855" marR="103855" marT="51928" marB="51928" anchor="ctr">
                    <a:lnL>
                      <a:noFill/>
                    </a:lnL>
                    <a:lnR>
                      <a:noFill/>
                    </a:lnR>
                    <a:lnT>
                      <a:noFill/>
                    </a:lnT>
                    <a:lnB>
                      <a:noFill/>
                    </a:lnB>
                    <a:noFill/>
                  </a:tcPr>
                </a:tc>
                <a:tc>
                  <a:txBody>
                    <a:bodyPr/>
                    <a:lstStyle/>
                    <a:p>
                      <a:r>
                        <a:rPr lang="en-US" sz="2400" dirty="0">
                          <a:effectLst/>
                        </a:rPr>
                        <a:t>x % y (remainder of x/y)</a:t>
                      </a:r>
                    </a:p>
                  </a:txBody>
                  <a:tcPr marL="103855" marR="103855" marT="51928" marB="51928" anchor="ctr">
                    <a:lnL>
                      <a:noFill/>
                    </a:lnL>
                    <a:lnR>
                      <a:noFill/>
                    </a:lnR>
                    <a:lnT>
                      <a:noFill/>
                    </a:lnT>
                    <a:lnB>
                      <a:noFill/>
                    </a:lnB>
                    <a:noFill/>
                  </a:tcPr>
                </a:tc>
                <a:extLst>
                  <a:ext uri="{0D108BD9-81ED-4DB2-BD59-A6C34878D82A}">
                    <a16:rowId xmlns:a16="http://schemas.microsoft.com/office/drawing/2014/main" val="2655901089"/>
                  </a:ext>
                </a:extLst>
              </a:tr>
              <a:tr h="723900">
                <a:tc>
                  <a:txBody>
                    <a:bodyPr/>
                    <a:lstStyle/>
                    <a:p>
                      <a:r>
                        <a:rPr lang="en-US" sz="2400">
                          <a:effectLst/>
                        </a:rPr>
                        <a:t>//</a:t>
                      </a:r>
                    </a:p>
                  </a:txBody>
                  <a:tcPr marL="103855" marR="103855" marT="51928" marB="51928" anchor="ctr">
                    <a:lnL>
                      <a:noFill/>
                    </a:lnL>
                    <a:lnR>
                      <a:noFill/>
                    </a:lnR>
                    <a:lnT>
                      <a:noFill/>
                    </a:lnT>
                    <a:lnB>
                      <a:noFill/>
                    </a:lnB>
                    <a:noFill/>
                  </a:tcPr>
                </a:tc>
                <a:tc>
                  <a:txBody>
                    <a:bodyPr/>
                    <a:lstStyle/>
                    <a:p>
                      <a:r>
                        <a:rPr lang="en-US" sz="2400" dirty="0">
                          <a:effectLst/>
                        </a:rPr>
                        <a:t>Floor division - division that results into whole number adjusted to the left in the number line</a:t>
                      </a:r>
                    </a:p>
                  </a:txBody>
                  <a:tcPr marL="103855" marR="103855" marT="51928" marB="51928" anchor="ctr">
                    <a:lnL>
                      <a:noFill/>
                    </a:lnL>
                    <a:lnR>
                      <a:noFill/>
                    </a:lnR>
                    <a:lnT>
                      <a:noFill/>
                    </a:lnT>
                    <a:lnB>
                      <a:noFill/>
                    </a:lnB>
                    <a:noFill/>
                  </a:tcPr>
                </a:tc>
                <a:tc>
                  <a:txBody>
                    <a:bodyPr/>
                    <a:lstStyle/>
                    <a:p>
                      <a:r>
                        <a:rPr lang="en-US" sz="2400" dirty="0">
                          <a:effectLst/>
                        </a:rPr>
                        <a:t>x // y</a:t>
                      </a:r>
                    </a:p>
                  </a:txBody>
                  <a:tcPr marL="103855" marR="103855" marT="51928" marB="51928" anchor="ctr">
                    <a:lnL>
                      <a:noFill/>
                    </a:lnL>
                    <a:lnR>
                      <a:noFill/>
                    </a:lnR>
                    <a:lnT>
                      <a:noFill/>
                    </a:lnT>
                    <a:lnB>
                      <a:noFill/>
                    </a:lnB>
                    <a:noFill/>
                  </a:tcPr>
                </a:tc>
                <a:extLst>
                  <a:ext uri="{0D108BD9-81ED-4DB2-BD59-A6C34878D82A}">
                    <a16:rowId xmlns:a16="http://schemas.microsoft.com/office/drawing/2014/main" val="4061761493"/>
                  </a:ext>
                </a:extLst>
              </a:tr>
              <a:tr h="707263">
                <a:tc>
                  <a:txBody>
                    <a:bodyPr/>
                    <a:lstStyle/>
                    <a:p>
                      <a:r>
                        <a:rPr lang="en-US" sz="2400">
                          <a:effectLst/>
                        </a:rPr>
                        <a:t>**</a:t>
                      </a:r>
                    </a:p>
                  </a:txBody>
                  <a:tcPr marL="103855" marR="103855" marT="51928" marB="51928" anchor="ctr">
                    <a:lnL>
                      <a:noFill/>
                    </a:lnL>
                    <a:lnR>
                      <a:noFill/>
                    </a:lnR>
                    <a:lnT>
                      <a:noFill/>
                    </a:lnT>
                    <a:lnB>
                      <a:noFill/>
                    </a:lnB>
                    <a:noFill/>
                  </a:tcPr>
                </a:tc>
                <a:tc>
                  <a:txBody>
                    <a:bodyPr/>
                    <a:lstStyle/>
                    <a:p>
                      <a:r>
                        <a:rPr lang="en-US" sz="2400">
                          <a:effectLst/>
                        </a:rPr>
                        <a:t>Exponent - left operand raised to the power of right</a:t>
                      </a:r>
                    </a:p>
                  </a:txBody>
                  <a:tcPr marL="103855" marR="103855" marT="51928" marB="51928" anchor="ctr">
                    <a:lnL>
                      <a:noFill/>
                    </a:lnL>
                    <a:lnR>
                      <a:noFill/>
                    </a:lnR>
                    <a:lnT>
                      <a:noFill/>
                    </a:lnT>
                    <a:lnB>
                      <a:noFill/>
                    </a:lnB>
                    <a:noFill/>
                  </a:tcPr>
                </a:tc>
                <a:tc>
                  <a:txBody>
                    <a:bodyPr/>
                    <a:lstStyle/>
                    <a:p>
                      <a:r>
                        <a:rPr lang="en-US" sz="2400" dirty="0">
                          <a:effectLst/>
                        </a:rPr>
                        <a:t>x**y (x to the power y)</a:t>
                      </a:r>
                    </a:p>
                  </a:txBody>
                  <a:tcPr marL="103855" marR="103855" marT="51928" marB="51928" anchor="ctr">
                    <a:lnL>
                      <a:noFill/>
                    </a:lnL>
                    <a:lnR>
                      <a:noFill/>
                    </a:lnR>
                    <a:lnT>
                      <a:noFill/>
                    </a:lnT>
                    <a:lnB>
                      <a:noFill/>
                    </a:lnB>
                    <a:noFill/>
                  </a:tcPr>
                </a:tc>
                <a:extLst>
                  <a:ext uri="{0D108BD9-81ED-4DB2-BD59-A6C34878D82A}">
                    <a16:rowId xmlns:a16="http://schemas.microsoft.com/office/drawing/2014/main" val="1039152691"/>
                  </a:ext>
                </a:extLst>
              </a:tr>
            </a:tbl>
          </a:graphicData>
        </a:graphic>
      </p:graphicFrame>
    </p:spTree>
    <p:extLst>
      <p:ext uri="{BB962C8B-B14F-4D97-AF65-F5344CB8AC3E}">
        <p14:creationId xmlns:p14="http://schemas.microsoft.com/office/powerpoint/2010/main" val="2482155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400"/>
            <a:ext cx="9404723" cy="800100"/>
          </a:xfrm>
        </p:spPr>
        <p:txBody>
          <a:bodyPr/>
          <a:lstStyle/>
          <a:p>
            <a:r>
              <a:rPr lang="en-US" b="1" dirty="0"/>
              <a:t>Comparison </a:t>
            </a:r>
            <a:r>
              <a:rPr lang="en-US" b="1" dirty="0" smtClean="0"/>
              <a:t>operators</a:t>
            </a:r>
            <a:endParaRPr lang="en-US" dirty="0"/>
          </a:p>
        </p:txBody>
      </p:sp>
      <p:sp>
        <p:nvSpPr>
          <p:cNvPr id="6" name="Content Placeholder 5"/>
          <p:cNvSpPr>
            <a:spLocks noGrp="1"/>
          </p:cNvSpPr>
          <p:nvPr>
            <p:ph idx="1"/>
          </p:nvPr>
        </p:nvSpPr>
        <p:spPr>
          <a:xfrm>
            <a:off x="229090" y="825500"/>
            <a:ext cx="11823210" cy="4195481"/>
          </a:xfrm>
        </p:spPr>
        <p:txBody>
          <a:bodyPr/>
          <a:lstStyle/>
          <a:p>
            <a:r>
              <a:rPr lang="en-US" dirty="0"/>
              <a:t>Comparison operators are used to compare values. It returns either </a:t>
            </a:r>
            <a:r>
              <a:rPr lang="en-US" b="1" dirty="0"/>
              <a:t>True</a:t>
            </a:r>
            <a:r>
              <a:rPr lang="en-US" dirty="0"/>
              <a:t> or </a:t>
            </a:r>
            <a:r>
              <a:rPr lang="en-US" b="1" dirty="0"/>
              <a:t>False</a:t>
            </a:r>
            <a:r>
              <a:rPr lang="en-US" dirty="0"/>
              <a:t> </a:t>
            </a:r>
            <a:endParaRPr lang="en-US" dirty="0" smtClean="0"/>
          </a:p>
          <a:p>
            <a:pPr marL="0" indent="0">
              <a:buNone/>
            </a:pPr>
            <a:r>
              <a:rPr lang="en-US" dirty="0"/>
              <a:t>	</a:t>
            </a:r>
            <a:r>
              <a:rPr lang="en-US" dirty="0" smtClean="0"/>
              <a:t>according </a:t>
            </a:r>
            <a:r>
              <a:rPr lang="en-US" dirty="0"/>
              <a:t>to the condition.</a:t>
            </a:r>
            <a:endParaRPr lang="en-US" dirty="0" smtClean="0"/>
          </a:p>
          <a:p>
            <a:endParaRPr lang="en-US" dirty="0"/>
          </a:p>
          <a:p>
            <a:endParaRPr lang="en-US" dirty="0"/>
          </a:p>
        </p:txBody>
      </p:sp>
      <p:graphicFrame>
        <p:nvGraphicFramePr>
          <p:cNvPr id="7" name="Content Placeholder 4"/>
          <p:cNvGraphicFramePr>
            <a:graphicFrameLocks/>
          </p:cNvGraphicFramePr>
          <p:nvPr>
            <p:extLst>
              <p:ext uri="{D42A27DB-BD31-4B8C-83A1-F6EECF244321}">
                <p14:modId xmlns:p14="http://schemas.microsoft.com/office/powerpoint/2010/main" val="1857023200"/>
              </p:ext>
            </p:extLst>
          </p:nvPr>
        </p:nvGraphicFramePr>
        <p:xfrm>
          <a:off x="229090" y="1638723"/>
          <a:ext cx="11708910" cy="5062236"/>
        </p:xfrm>
        <a:graphic>
          <a:graphicData uri="http://schemas.openxmlformats.org/drawingml/2006/table">
            <a:tbl>
              <a:tblPr/>
              <a:tblGrid>
                <a:gridCol w="3902970">
                  <a:extLst>
                    <a:ext uri="{9D8B030D-6E8A-4147-A177-3AD203B41FA5}">
                      <a16:colId xmlns:a16="http://schemas.microsoft.com/office/drawing/2014/main" val="2336722660"/>
                    </a:ext>
                  </a:extLst>
                </a:gridCol>
                <a:gridCol w="3902970">
                  <a:extLst>
                    <a:ext uri="{9D8B030D-6E8A-4147-A177-3AD203B41FA5}">
                      <a16:colId xmlns:a16="http://schemas.microsoft.com/office/drawing/2014/main" val="1168833743"/>
                    </a:ext>
                  </a:extLst>
                </a:gridCol>
                <a:gridCol w="3902970">
                  <a:extLst>
                    <a:ext uri="{9D8B030D-6E8A-4147-A177-3AD203B41FA5}">
                      <a16:colId xmlns:a16="http://schemas.microsoft.com/office/drawing/2014/main" val="2327349102"/>
                    </a:ext>
                  </a:extLst>
                </a:gridCol>
              </a:tblGrid>
              <a:tr h="242872">
                <a:tc>
                  <a:txBody>
                    <a:bodyPr/>
                    <a:lstStyle/>
                    <a:p>
                      <a:pPr algn="l"/>
                      <a:r>
                        <a:rPr lang="en-US" sz="1800" b="0" dirty="0">
                          <a:effectLst/>
                        </a:rPr>
                        <a:t>Operator</a:t>
                      </a:r>
                    </a:p>
                  </a:txBody>
                  <a:tcPr marL="135347" marR="135347" marT="67674" marB="67674" anchor="ctr">
                    <a:lnL>
                      <a:noFill/>
                    </a:lnL>
                    <a:lnR>
                      <a:noFill/>
                    </a:lnR>
                    <a:lnT>
                      <a:noFill/>
                    </a:lnT>
                    <a:lnB>
                      <a:noFill/>
                    </a:lnB>
                  </a:tcPr>
                </a:tc>
                <a:tc>
                  <a:txBody>
                    <a:bodyPr/>
                    <a:lstStyle/>
                    <a:p>
                      <a:pPr algn="l"/>
                      <a:r>
                        <a:rPr lang="en-US" sz="1800" b="0">
                          <a:effectLst/>
                        </a:rPr>
                        <a:t>Meaning</a:t>
                      </a:r>
                    </a:p>
                  </a:txBody>
                  <a:tcPr marL="135347" marR="135347" marT="67674" marB="67674" anchor="ctr">
                    <a:lnL>
                      <a:noFill/>
                    </a:lnL>
                    <a:lnR>
                      <a:noFill/>
                    </a:lnR>
                    <a:lnT>
                      <a:noFill/>
                    </a:lnT>
                    <a:lnB>
                      <a:noFill/>
                    </a:lnB>
                  </a:tcPr>
                </a:tc>
                <a:tc>
                  <a:txBody>
                    <a:bodyPr/>
                    <a:lstStyle/>
                    <a:p>
                      <a:pPr algn="l"/>
                      <a:r>
                        <a:rPr lang="en-US" sz="1800" b="0">
                          <a:effectLst/>
                        </a:rPr>
                        <a:t>Example</a:t>
                      </a:r>
                    </a:p>
                  </a:txBody>
                  <a:tcPr marL="135347" marR="135347" marT="67674" marB="67674" anchor="ctr">
                    <a:lnL>
                      <a:noFill/>
                    </a:lnL>
                    <a:lnR>
                      <a:noFill/>
                    </a:lnR>
                    <a:lnT>
                      <a:noFill/>
                    </a:lnT>
                    <a:lnB>
                      <a:noFill/>
                    </a:lnB>
                  </a:tcPr>
                </a:tc>
                <a:extLst>
                  <a:ext uri="{0D108BD9-81ED-4DB2-BD59-A6C34878D82A}">
                    <a16:rowId xmlns:a16="http://schemas.microsoft.com/office/drawing/2014/main" val="2282404994"/>
                  </a:ext>
                </a:extLst>
              </a:tr>
              <a:tr h="511628">
                <a:tc>
                  <a:txBody>
                    <a:bodyPr/>
                    <a:lstStyle/>
                    <a:p>
                      <a:r>
                        <a:rPr lang="en-US" sz="1800" dirty="0">
                          <a:effectLst/>
                        </a:rPr>
                        <a:t>&gt;</a:t>
                      </a:r>
                    </a:p>
                  </a:txBody>
                  <a:tcPr marL="135347" marR="135347" marT="67674" marB="67674" anchor="ctr">
                    <a:lnL>
                      <a:noFill/>
                    </a:lnL>
                    <a:lnR>
                      <a:noFill/>
                    </a:lnR>
                    <a:lnT>
                      <a:noFill/>
                    </a:lnT>
                    <a:lnB>
                      <a:noFill/>
                    </a:lnB>
                  </a:tcPr>
                </a:tc>
                <a:tc>
                  <a:txBody>
                    <a:bodyPr/>
                    <a:lstStyle/>
                    <a:p>
                      <a:r>
                        <a:rPr lang="en-US" sz="1800">
                          <a:effectLst/>
                        </a:rPr>
                        <a:t>Greater than - True if left operand is greater than the right</a:t>
                      </a:r>
                    </a:p>
                  </a:txBody>
                  <a:tcPr marL="135347" marR="135347" marT="67674" marB="67674" anchor="ctr">
                    <a:lnL>
                      <a:noFill/>
                    </a:lnL>
                    <a:lnR>
                      <a:noFill/>
                    </a:lnR>
                    <a:lnT>
                      <a:noFill/>
                    </a:lnT>
                    <a:lnB>
                      <a:noFill/>
                    </a:lnB>
                  </a:tcPr>
                </a:tc>
                <a:tc>
                  <a:txBody>
                    <a:bodyPr/>
                    <a:lstStyle/>
                    <a:p>
                      <a:r>
                        <a:rPr lang="en-US" sz="1800">
                          <a:effectLst/>
                        </a:rPr>
                        <a:t>x &gt; y</a:t>
                      </a:r>
                    </a:p>
                  </a:txBody>
                  <a:tcPr marL="135347" marR="135347" marT="67674" marB="67674" anchor="ctr">
                    <a:lnL>
                      <a:noFill/>
                    </a:lnL>
                    <a:lnR>
                      <a:noFill/>
                    </a:lnR>
                    <a:lnT>
                      <a:noFill/>
                    </a:lnT>
                    <a:lnB>
                      <a:noFill/>
                    </a:lnB>
                  </a:tcPr>
                </a:tc>
                <a:extLst>
                  <a:ext uri="{0D108BD9-81ED-4DB2-BD59-A6C34878D82A}">
                    <a16:rowId xmlns:a16="http://schemas.microsoft.com/office/drawing/2014/main" val="3014597437"/>
                  </a:ext>
                </a:extLst>
              </a:tr>
              <a:tr h="511628">
                <a:tc>
                  <a:txBody>
                    <a:bodyPr/>
                    <a:lstStyle/>
                    <a:p>
                      <a:r>
                        <a:rPr lang="en-US" sz="1800" dirty="0">
                          <a:effectLst/>
                        </a:rPr>
                        <a:t>&lt;</a:t>
                      </a:r>
                    </a:p>
                  </a:txBody>
                  <a:tcPr marL="135347" marR="135347" marT="67674" marB="67674" anchor="ctr">
                    <a:lnL>
                      <a:noFill/>
                    </a:lnL>
                    <a:lnR>
                      <a:noFill/>
                    </a:lnR>
                    <a:lnT>
                      <a:noFill/>
                    </a:lnT>
                    <a:lnB>
                      <a:noFill/>
                    </a:lnB>
                  </a:tcPr>
                </a:tc>
                <a:tc>
                  <a:txBody>
                    <a:bodyPr/>
                    <a:lstStyle/>
                    <a:p>
                      <a:r>
                        <a:rPr lang="en-US" sz="1800">
                          <a:effectLst/>
                        </a:rPr>
                        <a:t>Less than - True if left operand is less than the right</a:t>
                      </a:r>
                    </a:p>
                  </a:txBody>
                  <a:tcPr marL="135347" marR="135347" marT="67674" marB="67674" anchor="ctr">
                    <a:lnL>
                      <a:noFill/>
                    </a:lnL>
                    <a:lnR>
                      <a:noFill/>
                    </a:lnR>
                    <a:lnT>
                      <a:noFill/>
                    </a:lnT>
                    <a:lnB>
                      <a:noFill/>
                    </a:lnB>
                  </a:tcPr>
                </a:tc>
                <a:tc>
                  <a:txBody>
                    <a:bodyPr/>
                    <a:lstStyle/>
                    <a:p>
                      <a:r>
                        <a:rPr lang="en-US" sz="1800">
                          <a:effectLst/>
                        </a:rPr>
                        <a:t>x &lt; y</a:t>
                      </a:r>
                    </a:p>
                  </a:txBody>
                  <a:tcPr marL="135347" marR="135347" marT="67674" marB="67674" anchor="ctr">
                    <a:lnL>
                      <a:noFill/>
                    </a:lnL>
                    <a:lnR>
                      <a:noFill/>
                    </a:lnR>
                    <a:lnT>
                      <a:noFill/>
                    </a:lnT>
                    <a:lnB>
                      <a:noFill/>
                    </a:lnB>
                  </a:tcPr>
                </a:tc>
                <a:extLst>
                  <a:ext uri="{0D108BD9-81ED-4DB2-BD59-A6C34878D82A}">
                    <a16:rowId xmlns:a16="http://schemas.microsoft.com/office/drawing/2014/main" val="2769410967"/>
                  </a:ext>
                </a:extLst>
              </a:tr>
              <a:tr h="377250">
                <a:tc>
                  <a:txBody>
                    <a:bodyPr/>
                    <a:lstStyle/>
                    <a:p>
                      <a:r>
                        <a:rPr lang="en-US" sz="1800" dirty="0">
                          <a:effectLst/>
                        </a:rPr>
                        <a:t>==</a:t>
                      </a:r>
                    </a:p>
                  </a:txBody>
                  <a:tcPr marL="135347" marR="135347" marT="67674" marB="67674" anchor="ctr">
                    <a:lnL>
                      <a:noFill/>
                    </a:lnL>
                    <a:lnR>
                      <a:noFill/>
                    </a:lnR>
                    <a:lnT>
                      <a:noFill/>
                    </a:lnT>
                    <a:lnB>
                      <a:noFill/>
                    </a:lnB>
                  </a:tcPr>
                </a:tc>
                <a:tc>
                  <a:txBody>
                    <a:bodyPr/>
                    <a:lstStyle/>
                    <a:p>
                      <a:r>
                        <a:rPr lang="en-US" sz="1800">
                          <a:effectLst/>
                        </a:rPr>
                        <a:t>Equal to - True if both operands are equal</a:t>
                      </a:r>
                    </a:p>
                  </a:txBody>
                  <a:tcPr marL="135347" marR="135347" marT="67674" marB="67674" anchor="ctr">
                    <a:lnL>
                      <a:noFill/>
                    </a:lnL>
                    <a:lnR>
                      <a:noFill/>
                    </a:lnR>
                    <a:lnT>
                      <a:noFill/>
                    </a:lnT>
                    <a:lnB>
                      <a:noFill/>
                    </a:lnB>
                  </a:tcPr>
                </a:tc>
                <a:tc>
                  <a:txBody>
                    <a:bodyPr/>
                    <a:lstStyle/>
                    <a:p>
                      <a:r>
                        <a:rPr lang="en-US" sz="1800" dirty="0">
                          <a:effectLst/>
                        </a:rPr>
                        <a:t>x == y</a:t>
                      </a:r>
                    </a:p>
                  </a:txBody>
                  <a:tcPr marL="135347" marR="135347" marT="67674" marB="67674" anchor="ctr">
                    <a:lnL>
                      <a:noFill/>
                    </a:lnL>
                    <a:lnR>
                      <a:noFill/>
                    </a:lnR>
                    <a:lnT>
                      <a:noFill/>
                    </a:lnT>
                    <a:lnB>
                      <a:noFill/>
                    </a:lnB>
                  </a:tcPr>
                </a:tc>
                <a:extLst>
                  <a:ext uri="{0D108BD9-81ED-4DB2-BD59-A6C34878D82A}">
                    <a16:rowId xmlns:a16="http://schemas.microsoft.com/office/drawing/2014/main" val="1567343920"/>
                  </a:ext>
                </a:extLst>
              </a:tr>
              <a:tr h="511628">
                <a:tc>
                  <a:txBody>
                    <a:bodyPr/>
                    <a:lstStyle/>
                    <a:p>
                      <a:r>
                        <a:rPr lang="en-US" sz="1800" dirty="0">
                          <a:effectLst/>
                        </a:rPr>
                        <a:t>!=</a:t>
                      </a:r>
                    </a:p>
                  </a:txBody>
                  <a:tcPr marL="135347" marR="135347" marT="67674" marB="67674" anchor="ctr">
                    <a:lnL>
                      <a:noFill/>
                    </a:lnL>
                    <a:lnR>
                      <a:noFill/>
                    </a:lnR>
                    <a:lnT>
                      <a:noFill/>
                    </a:lnT>
                    <a:lnB>
                      <a:noFill/>
                    </a:lnB>
                  </a:tcPr>
                </a:tc>
                <a:tc>
                  <a:txBody>
                    <a:bodyPr/>
                    <a:lstStyle/>
                    <a:p>
                      <a:r>
                        <a:rPr lang="en-US" sz="1800">
                          <a:effectLst/>
                        </a:rPr>
                        <a:t>Not equal to - True if operands are not equal</a:t>
                      </a:r>
                    </a:p>
                  </a:txBody>
                  <a:tcPr marL="135347" marR="135347" marT="67674" marB="67674" anchor="ctr">
                    <a:lnL>
                      <a:noFill/>
                    </a:lnL>
                    <a:lnR>
                      <a:noFill/>
                    </a:lnR>
                    <a:lnT>
                      <a:noFill/>
                    </a:lnT>
                    <a:lnB>
                      <a:noFill/>
                    </a:lnB>
                  </a:tcPr>
                </a:tc>
                <a:tc>
                  <a:txBody>
                    <a:bodyPr/>
                    <a:lstStyle/>
                    <a:p>
                      <a:r>
                        <a:rPr lang="en-US" sz="1800">
                          <a:effectLst/>
                        </a:rPr>
                        <a:t>x != y</a:t>
                      </a:r>
                    </a:p>
                  </a:txBody>
                  <a:tcPr marL="135347" marR="135347" marT="67674" marB="67674" anchor="ctr">
                    <a:lnL>
                      <a:noFill/>
                    </a:lnL>
                    <a:lnR>
                      <a:noFill/>
                    </a:lnR>
                    <a:lnT>
                      <a:noFill/>
                    </a:lnT>
                    <a:lnB>
                      <a:noFill/>
                    </a:lnB>
                  </a:tcPr>
                </a:tc>
                <a:extLst>
                  <a:ext uri="{0D108BD9-81ED-4DB2-BD59-A6C34878D82A}">
                    <a16:rowId xmlns:a16="http://schemas.microsoft.com/office/drawing/2014/main" val="2299952852"/>
                  </a:ext>
                </a:extLst>
              </a:tr>
              <a:tr h="780385">
                <a:tc>
                  <a:txBody>
                    <a:bodyPr/>
                    <a:lstStyle/>
                    <a:p>
                      <a:r>
                        <a:rPr lang="en-US" sz="1800" dirty="0">
                          <a:effectLst/>
                        </a:rPr>
                        <a:t>&gt;=</a:t>
                      </a:r>
                    </a:p>
                  </a:txBody>
                  <a:tcPr marL="135347" marR="135347" marT="67674" marB="67674" anchor="ctr">
                    <a:lnL>
                      <a:noFill/>
                    </a:lnL>
                    <a:lnR>
                      <a:noFill/>
                    </a:lnR>
                    <a:lnT>
                      <a:noFill/>
                    </a:lnT>
                    <a:lnB>
                      <a:noFill/>
                    </a:lnB>
                  </a:tcPr>
                </a:tc>
                <a:tc>
                  <a:txBody>
                    <a:bodyPr/>
                    <a:lstStyle/>
                    <a:p>
                      <a:r>
                        <a:rPr lang="en-US" sz="1800">
                          <a:effectLst/>
                        </a:rPr>
                        <a:t>Greater than or equal to - True if left operand is greater than or equal to the right</a:t>
                      </a:r>
                    </a:p>
                  </a:txBody>
                  <a:tcPr marL="135347" marR="135347" marT="67674" marB="67674" anchor="ctr">
                    <a:lnL>
                      <a:noFill/>
                    </a:lnL>
                    <a:lnR>
                      <a:noFill/>
                    </a:lnR>
                    <a:lnT>
                      <a:noFill/>
                    </a:lnT>
                    <a:lnB>
                      <a:noFill/>
                    </a:lnB>
                  </a:tcPr>
                </a:tc>
                <a:tc>
                  <a:txBody>
                    <a:bodyPr/>
                    <a:lstStyle/>
                    <a:p>
                      <a:r>
                        <a:rPr lang="en-US" sz="1800">
                          <a:effectLst/>
                        </a:rPr>
                        <a:t>x &gt;= y</a:t>
                      </a:r>
                    </a:p>
                  </a:txBody>
                  <a:tcPr marL="135347" marR="135347" marT="67674" marB="67674" anchor="ctr">
                    <a:lnL>
                      <a:noFill/>
                    </a:lnL>
                    <a:lnR>
                      <a:noFill/>
                    </a:lnR>
                    <a:lnT>
                      <a:noFill/>
                    </a:lnT>
                    <a:lnB>
                      <a:noFill/>
                    </a:lnB>
                  </a:tcPr>
                </a:tc>
                <a:extLst>
                  <a:ext uri="{0D108BD9-81ED-4DB2-BD59-A6C34878D82A}">
                    <a16:rowId xmlns:a16="http://schemas.microsoft.com/office/drawing/2014/main" val="2897676477"/>
                  </a:ext>
                </a:extLst>
              </a:tr>
              <a:tr h="646007">
                <a:tc>
                  <a:txBody>
                    <a:bodyPr/>
                    <a:lstStyle/>
                    <a:p>
                      <a:r>
                        <a:rPr lang="en-US" sz="1800" dirty="0">
                          <a:effectLst/>
                        </a:rPr>
                        <a:t>&lt;=</a:t>
                      </a:r>
                    </a:p>
                  </a:txBody>
                  <a:tcPr marL="135347" marR="135347" marT="67674" marB="67674" anchor="ctr">
                    <a:lnL>
                      <a:noFill/>
                    </a:lnL>
                    <a:lnR>
                      <a:noFill/>
                    </a:lnR>
                    <a:lnT>
                      <a:noFill/>
                    </a:lnT>
                    <a:lnB>
                      <a:noFill/>
                    </a:lnB>
                  </a:tcPr>
                </a:tc>
                <a:tc>
                  <a:txBody>
                    <a:bodyPr/>
                    <a:lstStyle/>
                    <a:p>
                      <a:r>
                        <a:rPr lang="en-US" sz="1800">
                          <a:effectLst/>
                        </a:rPr>
                        <a:t>Less than or equal to - True if left operand is less than or equal to the right</a:t>
                      </a:r>
                    </a:p>
                  </a:txBody>
                  <a:tcPr marL="135347" marR="135347" marT="67674" marB="67674" anchor="ctr">
                    <a:lnL>
                      <a:noFill/>
                    </a:lnL>
                    <a:lnR>
                      <a:noFill/>
                    </a:lnR>
                    <a:lnT>
                      <a:noFill/>
                    </a:lnT>
                    <a:lnB>
                      <a:noFill/>
                    </a:lnB>
                  </a:tcPr>
                </a:tc>
                <a:tc>
                  <a:txBody>
                    <a:bodyPr/>
                    <a:lstStyle/>
                    <a:p>
                      <a:r>
                        <a:rPr lang="en-US" sz="1800" dirty="0">
                          <a:effectLst/>
                        </a:rPr>
                        <a:t>x &lt;= y</a:t>
                      </a:r>
                    </a:p>
                  </a:txBody>
                  <a:tcPr marL="135347" marR="135347" marT="67674" marB="67674" anchor="ctr">
                    <a:lnL>
                      <a:noFill/>
                    </a:lnL>
                    <a:lnR>
                      <a:noFill/>
                    </a:lnR>
                    <a:lnT>
                      <a:noFill/>
                    </a:lnT>
                    <a:lnB>
                      <a:noFill/>
                    </a:lnB>
                  </a:tcPr>
                </a:tc>
                <a:extLst>
                  <a:ext uri="{0D108BD9-81ED-4DB2-BD59-A6C34878D82A}">
                    <a16:rowId xmlns:a16="http://schemas.microsoft.com/office/drawing/2014/main" val="3635413074"/>
                  </a:ext>
                </a:extLst>
              </a:tr>
            </a:tbl>
          </a:graphicData>
        </a:graphic>
      </p:graphicFrame>
    </p:spTree>
    <p:extLst>
      <p:ext uri="{BB962C8B-B14F-4D97-AF65-F5344CB8AC3E}">
        <p14:creationId xmlns:p14="http://schemas.microsoft.com/office/powerpoint/2010/main" val="36250119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800100"/>
          </a:xfrm>
        </p:spPr>
        <p:txBody>
          <a:bodyPr/>
          <a:lstStyle/>
          <a:p>
            <a:r>
              <a:rPr lang="en-US" b="1" dirty="0"/>
              <a:t>Logical </a:t>
            </a:r>
            <a:r>
              <a:rPr lang="en-US" b="1" dirty="0" smtClean="0"/>
              <a:t>operators</a:t>
            </a:r>
            <a:endParaRPr lang="en-US" dirty="0"/>
          </a:p>
        </p:txBody>
      </p:sp>
      <p:sp>
        <p:nvSpPr>
          <p:cNvPr id="3" name="Content Placeholder 2"/>
          <p:cNvSpPr>
            <a:spLocks noGrp="1"/>
          </p:cNvSpPr>
          <p:nvPr>
            <p:ph idx="1"/>
          </p:nvPr>
        </p:nvSpPr>
        <p:spPr>
          <a:xfrm>
            <a:off x="100012" y="1104900"/>
            <a:ext cx="8946541" cy="3890681"/>
          </a:xfrm>
        </p:spPr>
        <p:txBody>
          <a:bodyPr/>
          <a:lstStyle/>
          <a:p>
            <a:r>
              <a:rPr lang="en-US" dirty="0"/>
              <a:t>Logical operators are the and, or, not operators.</a:t>
            </a:r>
          </a:p>
        </p:txBody>
      </p:sp>
      <p:graphicFrame>
        <p:nvGraphicFramePr>
          <p:cNvPr id="5" name="Table 4"/>
          <p:cNvGraphicFramePr>
            <a:graphicFrameLocks noGrp="1"/>
          </p:cNvGraphicFramePr>
          <p:nvPr>
            <p:extLst>
              <p:ext uri="{D42A27DB-BD31-4B8C-83A1-F6EECF244321}">
                <p14:modId xmlns:p14="http://schemas.microsoft.com/office/powerpoint/2010/main" val="2813478148"/>
              </p:ext>
            </p:extLst>
          </p:nvPr>
        </p:nvGraphicFramePr>
        <p:xfrm>
          <a:off x="368300" y="2565399"/>
          <a:ext cx="11607801" cy="3860800"/>
        </p:xfrm>
        <a:graphic>
          <a:graphicData uri="http://schemas.openxmlformats.org/drawingml/2006/table">
            <a:tbl>
              <a:tblPr/>
              <a:tblGrid>
                <a:gridCol w="3869267">
                  <a:extLst>
                    <a:ext uri="{9D8B030D-6E8A-4147-A177-3AD203B41FA5}">
                      <a16:colId xmlns:a16="http://schemas.microsoft.com/office/drawing/2014/main" val="3736554968"/>
                    </a:ext>
                  </a:extLst>
                </a:gridCol>
                <a:gridCol w="3869267">
                  <a:extLst>
                    <a:ext uri="{9D8B030D-6E8A-4147-A177-3AD203B41FA5}">
                      <a16:colId xmlns:a16="http://schemas.microsoft.com/office/drawing/2014/main" val="596633329"/>
                    </a:ext>
                  </a:extLst>
                </a:gridCol>
                <a:gridCol w="3869267">
                  <a:extLst>
                    <a:ext uri="{9D8B030D-6E8A-4147-A177-3AD203B41FA5}">
                      <a16:colId xmlns:a16="http://schemas.microsoft.com/office/drawing/2014/main" val="895017900"/>
                    </a:ext>
                  </a:extLst>
                </a:gridCol>
              </a:tblGrid>
              <a:tr h="581072">
                <a:tc>
                  <a:txBody>
                    <a:bodyPr/>
                    <a:lstStyle/>
                    <a:p>
                      <a:pPr algn="l"/>
                      <a:r>
                        <a:rPr lang="en-US" b="0" dirty="0">
                          <a:effectLst/>
                        </a:rPr>
                        <a:t>Operator</a:t>
                      </a:r>
                    </a:p>
                  </a:txBody>
                  <a:tcPr marL="228600" marR="228600" marT="114300" marB="114300" anchor="ctr">
                    <a:lnL>
                      <a:noFill/>
                    </a:lnL>
                    <a:lnR>
                      <a:noFill/>
                    </a:lnR>
                    <a:lnT>
                      <a:noFill/>
                    </a:lnT>
                    <a:lnB>
                      <a:noFill/>
                    </a:lnB>
                    <a:noFill/>
                  </a:tcPr>
                </a:tc>
                <a:tc>
                  <a:txBody>
                    <a:bodyPr/>
                    <a:lstStyle/>
                    <a:p>
                      <a:pPr algn="l"/>
                      <a:r>
                        <a:rPr lang="en-US" b="0">
                          <a:effectLst/>
                        </a:rPr>
                        <a:t>Meaning</a:t>
                      </a:r>
                    </a:p>
                  </a:txBody>
                  <a:tcPr marL="228600" marR="228600" marT="114300" marB="114300" anchor="ctr">
                    <a:lnL>
                      <a:noFill/>
                    </a:lnL>
                    <a:lnR>
                      <a:noFill/>
                    </a:lnR>
                    <a:lnT>
                      <a:noFill/>
                    </a:lnT>
                    <a:lnB>
                      <a:noFill/>
                    </a:lnB>
                    <a:noFill/>
                  </a:tcPr>
                </a:tc>
                <a:tc>
                  <a:txBody>
                    <a:bodyPr/>
                    <a:lstStyle/>
                    <a:p>
                      <a:pPr algn="l"/>
                      <a:r>
                        <a:rPr lang="en-US" b="0">
                          <a:effectLst/>
                        </a:rPr>
                        <a:t>Example</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4004698488"/>
                  </a:ext>
                </a:extLst>
              </a:tr>
              <a:tr h="898021">
                <a:tc>
                  <a:txBody>
                    <a:bodyPr/>
                    <a:lstStyle/>
                    <a:p>
                      <a:r>
                        <a:rPr lang="en-US" dirty="0">
                          <a:effectLst/>
                        </a:rPr>
                        <a:t>and</a:t>
                      </a:r>
                    </a:p>
                  </a:txBody>
                  <a:tcPr marL="228600" marR="228600" marT="114300" marB="114300" anchor="ctr">
                    <a:lnL>
                      <a:noFill/>
                    </a:lnL>
                    <a:lnR>
                      <a:noFill/>
                    </a:lnR>
                    <a:lnT>
                      <a:noFill/>
                    </a:lnT>
                    <a:lnB>
                      <a:noFill/>
                    </a:lnB>
                    <a:noFill/>
                  </a:tcPr>
                </a:tc>
                <a:tc>
                  <a:txBody>
                    <a:bodyPr/>
                    <a:lstStyle/>
                    <a:p>
                      <a:r>
                        <a:rPr lang="en-US" dirty="0">
                          <a:effectLst/>
                        </a:rPr>
                        <a:t>True if both the operands are true</a:t>
                      </a:r>
                    </a:p>
                  </a:txBody>
                  <a:tcPr marL="228600" marR="228600" marT="114300" marB="114300" anchor="ctr">
                    <a:lnL>
                      <a:noFill/>
                    </a:lnL>
                    <a:lnR>
                      <a:noFill/>
                    </a:lnR>
                    <a:lnT>
                      <a:noFill/>
                    </a:lnT>
                    <a:lnB>
                      <a:noFill/>
                    </a:lnB>
                    <a:noFill/>
                  </a:tcPr>
                </a:tc>
                <a:tc>
                  <a:txBody>
                    <a:bodyPr/>
                    <a:lstStyle/>
                    <a:p>
                      <a:r>
                        <a:rPr lang="en-US">
                          <a:effectLst/>
                        </a:rPr>
                        <a:t>x and y</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4070480232"/>
                  </a:ext>
                </a:extLst>
              </a:tr>
              <a:tr h="898021">
                <a:tc>
                  <a:txBody>
                    <a:bodyPr/>
                    <a:lstStyle/>
                    <a:p>
                      <a:r>
                        <a:rPr lang="en-US">
                          <a:effectLst/>
                        </a:rPr>
                        <a:t>or</a:t>
                      </a:r>
                    </a:p>
                  </a:txBody>
                  <a:tcPr marL="228600" marR="228600" marT="114300" marB="114300" anchor="ctr">
                    <a:lnL>
                      <a:noFill/>
                    </a:lnL>
                    <a:lnR>
                      <a:noFill/>
                    </a:lnR>
                    <a:lnT>
                      <a:noFill/>
                    </a:lnT>
                    <a:lnB>
                      <a:noFill/>
                    </a:lnB>
                    <a:noFill/>
                  </a:tcPr>
                </a:tc>
                <a:tc>
                  <a:txBody>
                    <a:bodyPr/>
                    <a:lstStyle/>
                    <a:p>
                      <a:r>
                        <a:rPr lang="en-US" dirty="0">
                          <a:effectLst/>
                        </a:rPr>
                        <a:t>True if either of the operands is true</a:t>
                      </a:r>
                    </a:p>
                  </a:txBody>
                  <a:tcPr marL="228600" marR="228600" marT="114300" marB="114300" anchor="ctr">
                    <a:lnL>
                      <a:noFill/>
                    </a:lnL>
                    <a:lnR>
                      <a:noFill/>
                    </a:lnR>
                    <a:lnT>
                      <a:noFill/>
                    </a:lnT>
                    <a:lnB>
                      <a:noFill/>
                    </a:lnB>
                    <a:noFill/>
                  </a:tcPr>
                </a:tc>
                <a:tc>
                  <a:txBody>
                    <a:bodyPr/>
                    <a:lstStyle/>
                    <a:p>
                      <a:r>
                        <a:rPr lang="en-US" dirty="0">
                          <a:effectLst/>
                        </a:rPr>
                        <a:t>x or y</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47714323"/>
                  </a:ext>
                </a:extLst>
              </a:tr>
              <a:tr h="1483686">
                <a:tc>
                  <a:txBody>
                    <a:bodyPr/>
                    <a:lstStyle/>
                    <a:p>
                      <a:r>
                        <a:rPr lang="en-US">
                          <a:effectLst/>
                        </a:rPr>
                        <a:t>not</a:t>
                      </a:r>
                    </a:p>
                  </a:txBody>
                  <a:tcPr marL="228600" marR="228600" marT="114300" marB="114300" anchor="ctr">
                    <a:lnL>
                      <a:noFill/>
                    </a:lnL>
                    <a:lnR>
                      <a:noFill/>
                    </a:lnR>
                    <a:lnT>
                      <a:noFill/>
                    </a:lnT>
                    <a:lnB>
                      <a:noFill/>
                    </a:lnB>
                    <a:noFill/>
                  </a:tcPr>
                </a:tc>
                <a:tc>
                  <a:txBody>
                    <a:bodyPr/>
                    <a:lstStyle/>
                    <a:p>
                      <a:r>
                        <a:rPr lang="en-US" dirty="0">
                          <a:effectLst/>
                        </a:rPr>
                        <a:t>True if operand is false (complements the operand)</a:t>
                      </a:r>
                    </a:p>
                  </a:txBody>
                  <a:tcPr marL="228600" marR="228600" marT="114300" marB="114300" anchor="ctr">
                    <a:lnL>
                      <a:noFill/>
                    </a:lnL>
                    <a:lnR>
                      <a:noFill/>
                    </a:lnR>
                    <a:lnT>
                      <a:noFill/>
                    </a:lnT>
                    <a:lnB>
                      <a:noFill/>
                    </a:lnB>
                    <a:noFill/>
                  </a:tcPr>
                </a:tc>
                <a:tc>
                  <a:txBody>
                    <a:bodyPr/>
                    <a:lstStyle/>
                    <a:p>
                      <a:r>
                        <a:rPr lang="en-US" dirty="0">
                          <a:effectLst/>
                        </a:rPr>
                        <a:t>not x</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2117710563"/>
                  </a:ext>
                </a:extLst>
              </a:tr>
            </a:tbl>
          </a:graphicData>
        </a:graphic>
      </p:graphicFrame>
    </p:spTree>
    <p:extLst>
      <p:ext uri="{BB962C8B-B14F-4D97-AF65-F5344CB8AC3E}">
        <p14:creationId xmlns:p14="http://schemas.microsoft.com/office/powerpoint/2010/main" val="14689183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762000"/>
          </a:xfrm>
        </p:spPr>
        <p:txBody>
          <a:bodyPr/>
          <a:lstStyle/>
          <a:p>
            <a:r>
              <a:rPr lang="en-US" b="1" dirty="0"/>
              <a:t>Bitwise </a:t>
            </a:r>
            <a:r>
              <a:rPr lang="en-US" b="1" dirty="0" smtClean="0"/>
              <a:t>operators</a:t>
            </a:r>
            <a:endParaRPr lang="en-US" dirty="0"/>
          </a:p>
        </p:txBody>
      </p:sp>
      <p:sp>
        <p:nvSpPr>
          <p:cNvPr id="3" name="Content Placeholder 2"/>
          <p:cNvSpPr>
            <a:spLocks noGrp="1"/>
          </p:cNvSpPr>
          <p:nvPr>
            <p:ph idx="1"/>
          </p:nvPr>
        </p:nvSpPr>
        <p:spPr>
          <a:xfrm>
            <a:off x="229090" y="782919"/>
            <a:ext cx="8946541" cy="1287182"/>
          </a:xfrm>
        </p:spPr>
        <p:txBody>
          <a:bodyPr/>
          <a:lstStyle/>
          <a:p>
            <a:r>
              <a:rPr lang="en-US" dirty="0"/>
              <a:t>Bitwise operators act on operands as if they were strings of binary digits. They operate bit by bit, hence the name</a:t>
            </a:r>
            <a:r>
              <a:rPr lang="en-US" dirty="0" smtClean="0"/>
              <a:t>.</a:t>
            </a:r>
            <a:endParaRPr lang="en-US" dirty="0"/>
          </a:p>
          <a:p>
            <a:r>
              <a:rPr lang="en-US" dirty="0"/>
              <a:t>For example, </a:t>
            </a:r>
            <a:r>
              <a:rPr lang="en-US" dirty="0" smtClean="0"/>
              <a:t>x = 2 </a:t>
            </a:r>
            <a:r>
              <a:rPr lang="en-US" dirty="0"/>
              <a:t>is </a:t>
            </a:r>
            <a:r>
              <a:rPr lang="en-US" dirty="0" smtClean="0"/>
              <a:t>y = 10 </a:t>
            </a:r>
            <a:r>
              <a:rPr lang="en-US" dirty="0"/>
              <a:t>in binary </a:t>
            </a:r>
            <a:r>
              <a:rPr lang="en-US" dirty="0" smtClean="0"/>
              <a:t>of x is 0010 and y 1010.</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81092294"/>
              </p:ext>
            </p:extLst>
          </p:nvPr>
        </p:nvGraphicFramePr>
        <p:xfrm>
          <a:off x="229089" y="2014830"/>
          <a:ext cx="11632710" cy="4577210"/>
        </p:xfrm>
        <a:graphic>
          <a:graphicData uri="http://schemas.openxmlformats.org/drawingml/2006/table">
            <a:tbl>
              <a:tblPr/>
              <a:tblGrid>
                <a:gridCol w="3877570">
                  <a:extLst>
                    <a:ext uri="{9D8B030D-6E8A-4147-A177-3AD203B41FA5}">
                      <a16:colId xmlns:a16="http://schemas.microsoft.com/office/drawing/2014/main" val="776776250"/>
                    </a:ext>
                  </a:extLst>
                </a:gridCol>
                <a:gridCol w="3877570">
                  <a:extLst>
                    <a:ext uri="{9D8B030D-6E8A-4147-A177-3AD203B41FA5}">
                      <a16:colId xmlns:a16="http://schemas.microsoft.com/office/drawing/2014/main" val="1702150993"/>
                    </a:ext>
                  </a:extLst>
                </a:gridCol>
                <a:gridCol w="3877570">
                  <a:extLst>
                    <a:ext uri="{9D8B030D-6E8A-4147-A177-3AD203B41FA5}">
                      <a16:colId xmlns:a16="http://schemas.microsoft.com/office/drawing/2014/main" val="861962233"/>
                    </a:ext>
                  </a:extLst>
                </a:gridCol>
              </a:tblGrid>
              <a:tr h="438916">
                <a:tc>
                  <a:txBody>
                    <a:bodyPr/>
                    <a:lstStyle/>
                    <a:p>
                      <a:pPr algn="l"/>
                      <a:r>
                        <a:rPr lang="en-US" sz="2000" b="0" dirty="0">
                          <a:effectLst/>
                        </a:rPr>
                        <a:t>Operator</a:t>
                      </a:r>
                    </a:p>
                  </a:txBody>
                  <a:tcPr marL="185653" marR="185653" marT="92827" marB="92827" anchor="ctr">
                    <a:lnL>
                      <a:noFill/>
                    </a:lnL>
                    <a:lnR>
                      <a:noFill/>
                    </a:lnR>
                    <a:lnT>
                      <a:noFill/>
                    </a:lnT>
                    <a:lnB>
                      <a:noFill/>
                    </a:lnB>
                    <a:noFill/>
                  </a:tcPr>
                </a:tc>
                <a:tc>
                  <a:txBody>
                    <a:bodyPr/>
                    <a:lstStyle/>
                    <a:p>
                      <a:pPr algn="l"/>
                      <a:r>
                        <a:rPr lang="en-US" sz="2000" b="0">
                          <a:effectLst/>
                        </a:rPr>
                        <a:t>Meaning</a:t>
                      </a:r>
                    </a:p>
                  </a:txBody>
                  <a:tcPr marL="185653" marR="185653" marT="92827" marB="92827" anchor="ctr">
                    <a:lnL>
                      <a:noFill/>
                    </a:lnL>
                    <a:lnR>
                      <a:noFill/>
                    </a:lnR>
                    <a:lnT>
                      <a:noFill/>
                    </a:lnT>
                    <a:lnB>
                      <a:noFill/>
                    </a:lnB>
                    <a:noFill/>
                  </a:tcPr>
                </a:tc>
                <a:tc>
                  <a:txBody>
                    <a:bodyPr/>
                    <a:lstStyle/>
                    <a:p>
                      <a:pPr algn="l"/>
                      <a:r>
                        <a:rPr lang="en-US" sz="2000" b="0">
                          <a:effectLst/>
                        </a:rPr>
                        <a:t>Example</a:t>
                      </a:r>
                    </a:p>
                  </a:txBody>
                  <a:tcPr marL="185653" marR="185653" marT="92827" marB="92827" anchor="ctr">
                    <a:lnL>
                      <a:noFill/>
                    </a:lnL>
                    <a:lnR>
                      <a:noFill/>
                    </a:lnR>
                    <a:lnT>
                      <a:noFill/>
                    </a:lnT>
                    <a:lnB>
                      <a:noFill/>
                    </a:lnB>
                    <a:noFill/>
                  </a:tcPr>
                </a:tc>
                <a:extLst>
                  <a:ext uri="{0D108BD9-81ED-4DB2-BD59-A6C34878D82A}">
                    <a16:rowId xmlns:a16="http://schemas.microsoft.com/office/drawing/2014/main" val="4254218016"/>
                  </a:ext>
                </a:extLst>
              </a:tr>
              <a:tr h="681126">
                <a:tc>
                  <a:txBody>
                    <a:bodyPr/>
                    <a:lstStyle/>
                    <a:p>
                      <a:r>
                        <a:rPr lang="en-US" sz="2000" dirty="0">
                          <a:effectLst/>
                        </a:rPr>
                        <a:t>&amp;</a:t>
                      </a:r>
                    </a:p>
                  </a:txBody>
                  <a:tcPr marL="185653" marR="185653" marT="92827" marB="92827" anchor="ctr">
                    <a:lnL>
                      <a:noFill/>
                    </a:lnL>
                    <a:lnR>
                      <a:noFill/>
                    </a:lnR>
                    <a:lnT>
                      <a:noFill/>
                    </a:lnT>
                    <a:lnB>
                      <a:noFill/>
                    </a:lnB>
                    <a:noFill/>
                  </a:tcPr>
                </a:tc>
                <a:tc>
                  <a:txBody>
                    <a:bodyPr/>
                    <a:lstStyle/>
                    <a:p>
                      <a:r>
                        <a:rPr lang="en-US" sz="2000" dirty="0">
                          <a:effectLst/>
                        </a:rPr>
                        <a:t>Bitwise AND</a:t>
                      </a:r>
                    </a:p>
                  </a:txBody>
                  <a:tcPr marL="185653" marR="185653" marT="92827" marB="92827" anchor="ctr">
                    <a:lnL>
                      <a:noFill/>
                    </a:lnL>
                    <a:lnR>
                      <a:noFill/>
                    </a:lnR>
                    <a:lnT>
                      <a:noFill/>
                    </a:lnT>
                    <a:lnB>
                      <a:noFill/>
                    </a:lnB>
                    <a:noFill/>
                  </a:tcPr>
                </a:tc>
                <a:tc>
                  <a:txBody>
                    <a:bodyPr/>
                    <a:lstStyle/>
                    <a:p>
                      <a:r>
                        <a:rPr lang="es-ES" sz="2000" dirty="0">
                          <a:effectLst/>
                        </a:rPr>
                        <a:t>x &amp; y = </a:t>
                      </a:r>
                      <a:r>
                        <a:rPr lang="es-ES" sz="2000" dirty="0" smtClean="0">
                          <a:effectLst/>
                        </a:rPr>
                        <a:t>2(0010)</a:t>
                      </a:r>
                      <a:endParaRPr lang="es-ES" sz="2000" dirty="0">
                        <a:effectLst/>
                      </a:endParaRPr>
                    </a:p>
                  </a:txBody>
                  <a:tcPr marL="185653" marR="185653" marT="92827" marB="92827" anchor="ctr">
                    <a:lnL>
                      <a:noFill/>
                    </a:lnL>
                    <a:lnR>
                      <a:noFill/>
                    </a:lnR>
                    <a:lnT>
                      <a:noFill/>
                    </a:lnT>
                    <a:lnB>
                      <a:noFill/>
                    </a:lnB>
                    <a:noFill/>
                  </a:tcPr>
                </a:tc>
                <a:extLst>
                  <a:ext uri="{0D108BD9-81ED-4DB2-BD59-A6C34878D82A}">
                    <a16:rowId xmlns:a16="http://schemas.microsoft.com/office/drawing/2014/main" val="301567475"/>
                  </a:ext>
                </a:extLst>
              </a:tr>
              <a:tr h="681126">
                <a:tc>
                  <a:txBody>
                    <a:bodyPr/>
                    <a:lstStyle/>
                    <a:p>
                      <a:r>
                        <a:rPr lang="en-US" sz="2000" dirty="0">
                          <a:effectLst/>
                        </a:rPr>
                        <a:t>|</a:t>
                      </a:r>
                    </a:p>
                  </a:txBody>
                  <a:tcPr marL="185653" marR="185653" marT="92827" marB="92827" anchor="ctr">
                    <a:lnL>
                      <a:noFill/>
                    </a:lnL>
                    <a:lnR>
                      <a:noFill/>
                    </a:lnR>
                    <a:lnT>
                      <a:noFill/>
                    </a:lnT>
                    <a:lnB>
                      <a:noFill/>
                    </a:lnB>
                    <a:noFill/>
                  </a:tcPr>
                </a:tc>
                <a:tc>
                  <a:txBody>
                    <a:bodyPr/>
                    <a:lstStyle/>
                    <a:p>
                      <a:r>
                        <a:rPr lang="en-US" sz="2000" dirty="0">
                          <a:effectLst/>
                        </a:rPr>
                        <a:t>Bitwise OR</a:t>
                      </a:r>
                    </a:p>
                  </a:txBody>
                  <a:tcPr marL="185653" marR="185653" marT="92827" marB="92827" anchor="ctr">
                    <a:lnL>
                      <a:noFill/>
                    </a:lnL>
                    <a:lnR>
                      <a:noFill/>
                    </a:lnR>
                    <a:lnT>
                      <a:noFill/>
                    </a:lnT>
                    <a:lnB>
                      <a:noFill/>
                    </a:lnB>
                    <a:noFill/>
                  </a:tcPr>
                </a:tc>
                <a:tc>
                  <a:txBody>
                    <a:bodyPr/>
                    <a:lstStyle/>
                    <a:p>
                      <a:r>
                        <a:rPr lang="es-ES" sz="2000" dirty="0">
                          <a:effectLst/>
                        </a:rPr>
                        <a:t>x | y = </a:t>
                      </a:r>
                      <a:r>
                        <a:rPr lang="es-ES" sz="2000" dirty="0" smtClean="0">
                          <a:effectLst/>
                        </a:rPr>
                        <a:t>10 (1010)</a:t>
                      </a:r>
                      <a:endParaRPr lang="es-ES" sz="2000" dirty="0">
                        <a:effectLst/>
                      </a:endParaRPr>
                    </a:p>
                  </a:txBody>
                  <a:tcPr marL="185653" marR="185653" marT="92827" marB="92827" anchor="ctr">
                    <a:lnL>
                      <a:noFill/>
                    </a:lnL>
                    <a:lnR>
                      <a:noFill/>
                    </a:lnR>
                    <a:lnT>
                      <a:noFill/>
                    </a:lnT>
                    <a:lnB>
                      <a:noFill/>
                    </a:lnB>
                    <a:noFill/>
                  </a:tcPr>
                </a:tc>
                <a:extLst>
                  <a:ext uri="{0D108BD9-81ED-4DB2-BD59-A6C34878D82A}">
                    <a16:rowId xmlns:a16="http://schemas.microsoft.com/office/drawing/2014/main" val="3545089537"/>
                  </a:ext>
                </a:extLst>
              </a:tr>
              <a:tr h="681126">
                <a:tc>
                  <a:txBody>
                    <a:bodyPr/>
                    <a:lstStyle/>
                    <a:p>
                      <a:r>
                        <a:rPr lang="en-US" sz="2000" dirty="0">
                          <a:effectLst/>
                        </a:rPr>
                        <a:t>~</a:t>
                      </a:r>
                    </a:p>
                  </a:txBody>
                  <a:tcPr marL="185653" marR="185653" marT="92827" marB="92827" anchor="ctr">
                    <a:lnL>
                      <a:noFill/>
                    </a:lnL>
                    <a:lnR>
                      <a:noFill/>
                    </a:lnR>
                    <a:lnT>
                      <a:noFill/>
                    </a:lnT>
                    <a:lnB>
                      <a:noFill/>
                    </a:lnB>
                    <a:noFill/>
                  </a:tcPr>
                </a:tc>
                <a:tc>
                  <a:txBody>
                    <a:bodyPr/>
                    <a:lstStyle/>
                    <a:p>
                      <a:r>
                        <a:rPr lang="en-US" sz="2000" dirty="0">
                          <a:effectLst/>
                        </a:rPr>
                        <a:t>Bitwise NOT</a:t>
                      </a:r>
                    </a:p>
                  </a:txBody>
                  <a:tcPr marL="185653" marR="185653" marT="92827" marB="92827" anchor="ctr">
                    <a:lnL>
                      <a:noFill/>
                    </a:lnL>
                    <a:lnR>
                      <a:noFill/>
                    </a:lnR>
                    <a:lnT>
                      <a:noFill/>
                    </a:lnT>
                    <a:lnB>
                      <a:noFill/>
                    </a:lnB>
                    <a:noFill/>
                  </a:tcPr>
                </a:tc>
                <a:tc>
                  <a:txBody>
                    <a:bodyPr/>
                    <a:lstStyle/>
                    <a:p>
                      <a:r>
                        <a:rPr lang="en-US" sz="2000" dirty="0">
                          <a:effectLst/>
                        </a:rPr>
                        <a:t>~x = </a:t>
                      </a:r>
                      <a:r>
                        <a:rPr lang="en-US" sz="2000" dirty="0" smtClean="0">
                          <a:effectLst/>
                        </a:rPr>
                        <a:t>-3</a:t>
                      </a:r>
                      <a:endParaRPr lang="en-US" sz="2000" dirty="0">
                        <a:effectLst/>
                      </a:endParaRPr>
                    </a:p>
                  </a:txBody>
                  <a:tcPr marL="185653" marR="185653" marT="92827" marB="92827" anchor="ctr">
                    <a:lnL>
                      <a:noFill/>
                    </a:lnL>
                    <a:lnR>
                      <a:noFill/>
                    </a:lnR>
                    <a:lnT>
                      <a:noFill/>
                    </a:lnT>
                    <a:lnB>
                      <a:noFill/>
                    </a:lnB>
                    <a:noFill/>
                  </a:tcPr>
                </a:tc>
                <a:extLst>
                  <a:ext uri="{0D108BD9-81ED-4DB2-BD59-A6C34878D82A}">
                    <a16:rowId xmlns:a16="http://schemas.microsoft.com/office/drawing/2014/main" val="864076624"/>
                  </a:ext>
                </a:extLst>
              </a:tr>
              <a:tr h="681126">
                <a:tc>
                  <a:txBody>
                    <a:bodyPr/>
                    <a:lstStyle/>
                    <a:p>
                      <a:r>
                        <a:rPr lang="en-US" sz="2000">
                          <a:effectLst/>
                        </a:rPr>
                        <a:t>^</a:t>
                      </a:r>
                    </a:p>
                  </a:txBody>
                  <a:tcPr marL="185653" marR="185653" marT="92827" marB="92827" anchor="ctr">
                    <a:lnL>
                      <a:noFill/>
                    </a:lnL>
                    <a:lnR>
                      <a:noFill/>
                    </a:lnR>
                    <a:lnT>
                      <a:noFill/>
                    </a:lnT>
                    <a:lnB>
                      <a:noFill/>
                    </a:lnB>
                    <a:noFill/>
                  </a:tcPr>
                </a:tc>
                <a:tc>
                  <a:txBody>
                    <a:bodyPr/>
                    <a:lstStyle/>
                    <a:p>
                      <a:r>
                        <a:rPr lang="en-US" sz="2000" dirty="0">
                          <a:effectLst/>
                        </a:rPr>
                        <a:t>Bitwise XOR</a:t>
                      </a:r>
                    </a:p>
                  </a:txBody>
                  <a:tcPr marL="185653" marR="185653" marT="92827" marB="92827" anchor="ctr">
                    <a:lnL>
                      <a:noFill/>
                    </a:lnL>
                    <a:lnR>
                      <a:noFill/>
                    </a:lnR>
                    <a:lnT>
                      <a:noFill/>
                    </a:lnT>
                    <a:lnB>
                      <a:noFill/>
                    </a:lnB>
                    <a:noFill/>
                  </a:tcPr>
                </a:tc>
                <a:tc>
                  <a:txBody>
                    <a:bodyPr/>
                    <a:lstStyle/>
                    <a:p>
                      <a:r>
                        <a:rPr lang="es-ES" sz="2000" dirty="0">
                          <a:effectLst/>
                        </a:rPr>
                        <a:t>x ^ y = </a:t>
                      </a:r>
                      <a:r>
                        <a:rPr lang="es-ES" sz="2000" dirty="0" smtClean="0">
                          <a:effectLst/>
                        </a:rPr>
                        <a:t>8(1000)</a:t>
                      </a:r>
                      <a:endParaRPr lang="es-ES" sz="2000" dirty="0">
                        <a:effectLst/>
                      </a:endParaRPr>
                    </a:p>
                  </a:txBody>
                  <a:tcPr marL="185653" marR="185653" marT="92827" marB="92827" anchor="ctr">
                    <a:lnL>
                      <a:noFill/>
                    </a:lnL>
                    <a:lnR>
                      <a:noFill/>
                    </a:lnR>
                    <a:lnT>
                      <a:noFill/>
                    </a:lnT>
                    <a:lnB>
                      <a:noFill/>
                    </a:lnB>
                    <a:noFill/>
                  </a:tcPr>
                </a:tc>
                <a:extLst>
                  <a:ext uri="{0D108BD9-81ED-4DB2-BD59-A6C34878D82A}">
                    <a16:rowId xmlns:a16="http://schemas.microsoft.com/office/drawing/2014/main" val="2821019647"/>
                  </a:ext>
                </a:extLst>
              </a:tr>
              <a:tr h="681126">
                <a:tc>
                  <a:txBody>
                    <a:bodyPr/>
                    <a:lstStyle/>
                    <a:p>
                      <a:r>
                        <a:rPr lang="en-US" sz="2000">
                          <a:effectLst/>
                        </a:rPr>
                        <a:t>&gt;&gt;</a:t>
                      </a:r>
                    </a:p>
                  </a:txBody>
                  <a:tcPr marL="185653" marR="185653" marT="92827" marB="92827" anchor="ctr">
                    <a:lnL>
                      <a:noFill/>
                    </a:lnL>
                    <a:lnR>
                      <a:noFill/>
                    </a:lnR>
                    <a:lnT>
                      <a:noFill/>
                    </a:lnT>
                    <a:lnB>
                      <a:noFill/>
                    </a:lnB>
                    <a:noFill/>
                  </a:tcPr>
                </a:tc>
                <a:tc>
                  <a:txBody>
                    <a:bodyPr/>
                    <a:lstStyle/>
                    <a:p>
                      <a:r>
                        <a:rPr lang="en-US" sz="2000" dirty="0">
                          <a:effectLst/>
                        </a:rPr>
                        <a:t>Bitwise right shift</a:t>
                      </a:r>
                    </a:p>
                  </a:txBody>
                  <a:tcPr marL="185653" marR="185653" marT="92827" marB="92827" anchor="ctr">
                    <a:lnL>
                      <a:noFill/>
                    </a:lnL>
                    <a:lnR>
                      <a:noFill/>
                    </a:lnR>
                    <a:lnT>
                      <a:noFill/>
                    </a:lnT>
                    <a:lnB>
                      <a:noFill/>
                    </a:lnB>
                    <a:noFill/>
                  </a:tcPr>
                </a:tc>
                <a:tc>
                  <a:txBody>
                    <a:bodyPr/>
                    <a:lstStyle/>
                    <a:p>
                      <a:r>
                        <a:rPr lang="en-US" sz="2000" dirty="0">
                          <a:effectLst/>
                        </a:rPr>
                        <a:t>x &gt;&gt; 2 = 0</a:t>
                      </a:r>
                      <a:r>
                        <a:rPr lang="en-US" sz="2000" dirty="0" smtClean="0">
                          <a:effectLst/>
                        </a:rPr>
                        <a:t> (0000)</a:t>
                      </a:r>
                      <a:endParaRPr lang="en-US" sz="2000" dirty="0">
                        <a:effectLst/>
                      </a:endParaRPr>
                    </a:p>
                  </a:txBody>
                  <a:tcPr marL="185653" marR="185653" marT="92827" marB="92827" anchor="ctr">
                    <a:lnL>
                      <a:noFill/>
                    </a:lnL>
                    <a:lnR>
                      <a:noFill/>
                    </a:lnR>
                    <a:lnT>
                      <a:noFill/>
                    </a:lnT>
                    <a:lnB>
                      <a:noFill/>
                    </a:lnB>
                    <a:noFill/>
                  </a:tcPr>
                </a:tc>
                <a:extLst>
                  <a:ext uri="{0D108BD9-81ED-4DB2-BD59-A6C34878D82A}">
                    <a16:rowId xmlns:a16="http://schemas.microsoft.com/office/drawing/2014/main" val="128885046"/>
                  </a:ext>
                </a:extLst>
              </a:tr>
              <a:tr h="681126">
                <a:tc>
                  <a:txBody>
                    <a:bodyPr/>
                    <a:lstStyle/>
                    <a:p>
                      <a:r>
                        <a:rPr lang="en-US" sz="2000">
                          <a:effectLst/>
                        </a:rPr>
                        <a:t>&lt;&lt;</a:t>
                      </a:r>
                    </a:p>
                  </a:txBody>
                  <a:tcPr marL="185653" marR="185653" marT="92827" marB="92827" anchor="ctr">
                    <a:lnL>
                      <a:noFill/>
                    </a:lnL>
                    <a:lnR>
                      <a:noFill/>
                    </a:lnR>
                    <a:lnT>
                      <a:noFill/>
                    </a:lnT>
                    <a:lnB>
                      <a:noFill/>
                    </a:lnB>
                    <a:noFill/>
                  </a:tcPr>
                </a:tc>
                <a:tc>
                  <a:txBody>
                    <a:bodyPr/>
                    <a:lstStyle/>
                    <a:p>
                      <a:r>
                        <a:rPr lang="en-US" sz="2000">
                          <a:effectLst/>
                        </a:rPr>
                        <a:t>Bitwise left shift</a:t>
                      </a:r>
                    </a:p>
                  </a:txBody>
                  <a:tcPr marL="185653" marR="185653" marT="92827" marB="92827" anchor="ctr">
                    <a:lnL>
                      <a:noFill/>
                    </a:lnL>
                    <a:lnR>
                      <a:noFill/>
                    </a:lnR>
                    <a:lnT>
                      <a:noFill/>
                    </a:lnT>
                    <a:lnB>
                      <a:noFill/>
                    </a:lnB>
                    <a:noFill/>
                  </a:tcPr>
                </a:tc>
                <a:tc>
                  <a:txBody>
                    <a:bodyPr/>
                    <a:lstStyle/>
                    <a:p>
                      <a:r>
                        <a:rPr lang="en-US" sz="2000" dirty="0">
                          <a:effectLst/>
                        </a:rPr>
                        <a:t>x &lt;&lt; 2 = </a:t>
                      </a:r>
                      <a:r>
                        <a:rPr lang="en-US" sz="2000" smtClean="0">
                          <a:effectLst/>
                        </a:rPr>
                        <a:t>8 (1000)</a:t>
                      </a:r>
                      <a:endParaRPr lang="en-US" sz="2000" dirty="0">
                        <a:effectLst/>
                      </a:endParaRPr>
                    </a:p>
                  </a:txBody>
                  <a:tcPr marL="185653" marR="185653" marT="92827" marB="92827" anchor="ctr">
                    <a:lnL>
                      <a:noFill/>
                    </a:lnL>
                    <a:lnR>
                      <a:noFill/>
                    </a:lnR>
                    <a:lnT>
                      <a:noFill/>
                    </a:lnT>
                    <a:lnB>
                      <a:noFill/>
                    </a:lnB>
                    <a:noFill/>
                  </a:tcPr>
                </a:tc>
                <a:extLst>
                  <a:ext uri="{0D108BD9-81ED-4DB2-BD59-A6C34878D82A}">
                    <a16:rowId xmlns:a16="http://schemas.microsoft.com/office/drawing/2014/main" val="908454097"/>
                  </a:ext>
                </a:extLst>
              </a:tr>
            </a:tbl>
          </a:graphicData>
        </a:graphic>
      </p:graphicFrame>
    </p:spTree>
    <p:extLst>
      <p:ext uri="{BB962C8B-B14F-4D97-AF65-F5344CB8AC3E}">
        <p14:creationId xmlns:p14="http://schemas.microsoft.com/office/powerpoint/2010/main" val="1204308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35131"/>
            <a:ext cx="9404723" cy="1618117"/>
          </a:xfrm>
        </p:spPr>
        <p:txBody>
          <a:bodyPr/>
          <a:lstStyle/>
          <a:p>
            <a:r>
              <a:rPr lang="en-US" dirty="0" smtClean="0">
                <a:latin typeface="Times New Roman" panose="02020603050405020304" pitchFamily="18" charset="0"/>
                <a:cs typeface="Times New Roman" panose="02020603050405020304" pitchFamily="18" charset="0"/>
              </a:rPr>
              <a:t>Comparison b/w languages</a:t>
            </a: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0585100"/>
              </p:ext>
            </p:extLst>
          </p:nvPr>
        </p:nvGraphicFramePr>
        <p:xfrm>
          <a:off x="287382" y="1293223"/>
          <a:ext cx="11652069" cy="4963886"/>
        </p:xfrm>
        <a:graphic>
          <a:graphicData uri="http://schemas.openxmlformats.org/drawingml/2006/table">
            <a:tbl>
              <a:tblPr firstRow="1" bandRow="1">
                <a:tableStyleId>{5C22544A-7EE6-4342-B048-85BDC9FD1C3A}</a:tableStyleId>
              </a:tblPr>
              <a:tblGrid>
                <a:gridCol w="3409407">
                  <a:extLst>
                    <a:ext uri="{9D8B030D-6E8A-4147-A177-3AD203B41FA5}">
                      <a16:colId xmlns:a16="http://schemas.microsoft.com/office/drawing/2014/main" val="3366183008"/>
                    </a:ext>
                  </a:extLst>
                </a:gridCol>
                <a:gridCol w="4572000">
                  <a:extLst>
                    <a:ext uri="{9D8B030D-6E8A-4147-A177-3AD203B41FA5}">
                      <a16:colId xmlns:a16="http://schemas.microsoft.com/office/drawing/2014/main" val="974262617"/>
                    </a:ext>
                  </a:extLst>
                </a:gridCol>
                <a:gridCol w="3670662">
                  <a:extLst>
                    <a:ext uri="{9D8B030D-6E8A-4147-A177-3AD203B41FA5}">
                      <a16:colId xmlns:a16="http://schemas.microsoft.com/office/drawing/2014/main" val="862921750"/>
                    </a:ext>
                  </a:extLst>
                </a:gridCol>
              </a:tblGrid>
              <a:tr h="826450">
                <a:tc>
                  <a:txBody>
                    <a:bodyPr/>
                    <a:lstStyle/>
                    <a:p>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C </a:t>
                      </a:r>
                      <a:r>
                        <a:rPr lang="en-US" dirty="0" err="1" smtClean="0">
                          <a:latin typeface="Times New Roman" panose="02020603050405020304" pitchFamily="18" charset="0"/>
                          <a:cs typeface="Times New Roman" panose="02020603050405020304" pitchFamily="18" charset="0"/>
                        </a:rPr>
                        <a:t>lang</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Java</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Python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105252"/>
                  </a:ext>
                </a:extLst>
              </a:tr>
              <a:tr h="4137436">
                <a:tc>
                  <a: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#include &lt;</a:t>
                      </a:r>
                      <a:r>
                        <a:rPr lang="en-US" dirty="0" err="1" smtClean="0">
                          <a:latin typeface="Times New Roman" panose="02020603050405020304" pitchFamily="18" charset="0"/>
                          <a:cs typeface="Times New Roman" panose="02020603050405020304" pitchFamily="18" charset="0"/>
                        </a:rPr>
                        <a:t>stdio.h</a:t>
                      </a:r>
                      <a:r>
                        <a:rPr lang="en-US" dirty="0" smtClean="0">
                          <a:latin typeface="Times New Roman" panose="02020603050405020304" pitchFamily="18" charset="0"/>
                          <a:cs typeface="Times New Roman" panose="02020603050405020304" pitchFamily="18" charset="0"/>
                        </a:rPr>
                        <a:t>&gt;</a:t>
                      </a:r>
                    </a:p>
                    <a:p>
                      <a:r>
                        <a:rPr lang="en-US" dirty="0" smtClean="0">
                          <a:latin typeface="Times New Roman" panose="02020603050405020304" pitchFamily="18" charset="0"/>
                          <a:cs typeface="Times New Roman" panose="02020603050405020304" pitchFamily="18" charset="0"/>
                        </a:rPr>
                        <a:t>main()</a:t>
                      </a:r>
                    </a:p>
                    <a:p>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a,b</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a:t>
                      </a:r>
                      <a:r>
                        <a:rPr lang="en-US" baseline="0" dirty="0" smtClean="0">
                          <a:latin typeface="Times New Roman" panose="02020603050405020304" pitchFamily="18" charset="0"/>
                          <a:cs typeface="Times New Roman" panose="02020603050405020304" pitchFamily="18" charset="0"/>
                        </a:rPr>
                        <a:t> = 10;</a:t>
                      </a:r>
                    </a:p>
                    <a:p>
                      <a:r>
                        <a:rPr lang="en-US" baseline="0" dirty="0" smtClean="0">
                          <a:latin typeface="Times New Roman" panose="02020603050405020304" pitchFamily="18" charset="0"/>
                          <a:cs typeface="Times New Roman" panose="02020603050405020304" pitchFamily="18" charset="0"/>
                        </a:rPr>
                        <a:t>b = 20;</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printf</a:t>
                      </a:r>
                      <a:r>
                        <a:rPr lang="en-US" dirty="0" smtClean="0">
                          <a:latin typeface="Times New Roman" panose="02020603050405020304" pitchFamily="18" charset="0"/>
                          <a:cs typeface="Times New Roman" panose="02020603050405020304" pitchFamily="18" charset="0"/>
                        </a:rPr>
                        <a:t>(“The sum</a:t>
                      </a:r>
                      <a:r>
                        <a:rPr lang="en-US" baseline="0" dirty="0" smtClean="0">
                          <a:latin typeface="Times New Roman" panose="02020603050405020304" pitchFamily="18" charset="0"/>
                          <a:cs typeface="Times New Roman" panose="02020603050405020304" pitchFamily="18" charset="0"/>
                        </a:rPr>
                        <a:t> : %d</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a+b</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txBody>
                  <a:tcPr/>
                </a:tc>
                <a:tc>
                  <a: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public class Test</a:t>
                      </a:r>
                    </a:p>
                    <a:p>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public static void main(String[]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args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a,b</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 = 10;</a:t>
                      </a:r>
                    </a:p>
                    <a:p>
                      <a:r>
                        <a:rPr lang="en-US" dirty="0" smtClean="0">
                          <a:latin typeface="Times New Roman" panose="02020603050405020304" pitchFamily="18" charset="0"/>
                          <a:cs typeface="Times New Roman" panose="02020603050405020304" pitchFamily="18" charset="0"/>
                        </a:rPr>
                        <a:t>b = 20;</a:t>
                      </a:r>
                    </a:p>
                    <a:p>
                      <a:r>
                        <a:rPr lang="en-US" dirty="0" err="1" smtClean="0">
                          <a:latin typeface="Times New Roman" panose="02020603050405020304" pitchFamily="18" charset="0"/>
                          <a:cs typeface="Times New Roman" panose="02020603050405020304" pitchFamily="18" charset="0"/>
                        </a:rPr>
                        <a:t>System.out.println</a:t>
                      </a:r>
                      <a:r>
                        <a:rPr lang="en-US" dirty="0" smtClean="0">
                          <a:latin typeface="Times New Roman" panose="02020603050405020304" pitchFamily="18" charset="0"/>
                          <a:cs typeface="Times New Roman" panose="02020603050405020304" pitchFamily="18" charset="0"/>
                        </a:rPr>
                        <a:t>(“The sum is:”+ (</a:t>
                      </a:r>
                      <a:r>
                        <a:rPr lang="en-US" dirty="0" err="1" smtClean="0">
                          <a:latin typeface="Times New Roman" panose="02020603050405020304" pitchFamily="18" charset="0"/>
                          <a:cs typeface="Times New Roman" panose="02020603050405020304" pitchFamily="18" charset="0"/>
                        </a:rPr>
                        <a:t>a+b</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t>
                      </a:r>
                    </a:p>
                  </a:txBody>
                  <a:tcPr/>
                </a:tc>
                <a:tc>
                  <a: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 10</a:t>
                      </a:r>
                    </a:p>
                    <a:p>
                      <a:r>
                        <a:rPr lang="en-US" dirty="0" smtClean="0">
                          <a:latin typeface="Times New Roman" panose="02020603050405020304" pitchFamily="18" charset="0"/>
                          <a:cs typeface="Times New Roman" panose="02020603050405020304" pitchFamily="18" charset="0"/>
                        </a:rPr>
                        <a:t>b = 20</a:t>
                      </a:r>
                    </a:p>
                    <a:p>
                      <a:r>
                        <a:rPr lang="en-US" dirty="0" smtClean="0">
                          <a:latin typeface="Times New Roman" panose="02020603050405020304" pitchFamily="18" charset="0"/>
                          <a:cs typeface="Times New Roman" panose="02020603050405020304" pitchFamily="18" charset="0"/>
                        </a:rPr>
                        <a:t>print(“The sum is:”, </a:t>
                      </a:r>
                      <a:r>
                        <a:rPr lang="en-US" dirty="0" err="1" smtClean="0">
                          <a:latin typeface="Times New Roman" panose="02020603050405020304" pitchFamily="18" charset="0"/>
                          <a:cs typeface="Times New Roman" panose="02020603050405020304" pitchFamily="18" charset="0"/>
                        </a:rPr>
                        <a:t>a+b</a:t>
                      </a:r>
                      <a:r>
                        <a:rPr lang="en-US"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989188317"/>
                  </a:ext>
                </a:extLst>
              </a:tr>
            </a:tbl>
          </a:graphicData>
        </a:graphic>
      </p:graphicFrame>
    </p:spTree>
    <p:extLst>
      <p:ext uri="{BB962C8B-B14F-4D97-AF65-F5344CB8AC3E}">
        <p14:creationId xmlns:p14="http://schemas.microsoft.com/office/powerpoint/2010/main" val="20869813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787400"/>
          </a:xfrm>
        </p:spPr>
        <p:txBody>
          <a:bodyPr/>
          <a:lstStyle/>
          <a:p>
            <a:r>
              <a:rPr lang="en-US" b="1" dirty="0"/>
              <a:t>Assignment </a:t>
            </a:r>
            <a:r>
              <a:rPr lang="en-US" b="1" dirty="0" smtClean="0"/>
              <a:t>operators</a:t>
            </a:r>
            <a:endParaRPr lang="en-US" dirty="0"/>
          </a:p>
        </p:txBody>
      </p:sp>
      <p:sp>
        <p:nvSpPr>
          <p:cNvPr id="3" name="Content Placeholder 2"/>
          <p:cNvSpPr>
            <a:spLocks noGrp="1"/>
          </p:cNvSpPr>
          <p:nvPr>
            <p:ph idx="1"/>
          </p:nvPr>
        </p:nvSpPr>
        <p:spPr>
          <a:xfrm>
            <a:off x="288716" y="1092200"/>
            <a:ext cx="11614567" cy="5511799"/>
          </a:xfrm>
        </p:spPr>
        <p:txBody>
          <a:bodyPr/>
          <a:lstStyle/>
          <a:p>
            <a:r>
              <a:rPr lang="en-US" dirty="0"/>
              <a:t>Assignment operators are used in Python to assign values to variables</a:t>
            </a:r>
            <a:r>
              <a:rPr lang="en-US" dirty="0" smtClean="0"/>
              <a:t>.</a:t>
            </a:r>
            <a:endParaRPr lang="en-US" dirty="0"/>
          </a:p>
          <a:p>
            <a:r>
              <a:rPr lang="en-US" dirty="0"/>
              <a:t>a = 5 is a simple assignment operator that assigns the value 5 on the right to the variable a on the left</a:t>
            </a:r>
            <a:r>
              <a:rPr lang="en-US" dirty="0" smtClean="0"/>
              <a:t>.</a:t>
            </a:r>
            <a:endParaRPr lang="en-US" dirty="0"/>
          </a:p>
          <a:p>
            <a:r>
              <a:rPr lang="en-US" dirty="0"/>
              <a:t>There are various compound operators in Python like a += 5 that adds to the variable and later assigns the same. It is equivalent to a = a + 5.</a:t>
            </a:r>
          </a:p>
        </p:txBody>
      </p:sp>
    </p:spTree>
    <p:extLst>
      <p:ext uri="{BB962C8B-B14F-4D97-AF65-F5344CB8AC3E}">
        <p14:creationId xmlns:p14="http://schemas.microsoft.com/office/powerpoint/2010/main" val="33734393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01796701"/>
              </p:ext>
            </p:extLst>
          </p:nvPr>
        </p:nvGraphicFramePr>
        <p:xfrm>
          <a:off x="229089" y="380997"/>
          <a:ext cx="11442210" cy="6174364"/>
        </p:xfrm>
        <a:graphic>
          <a:graphicData uri="http://schemas.openxmlformats.org/drawingml/2006/table">
            <a:tbl>
              <a:tblPr/>
              <a:tblGrid>
                <a:gridCol w="3814070">
                  <a:extLst>
                    <a:ext uri="{9D8B030D-6E8A-4147-A177-3AD203B41FA5}">
                      <a16:colId xmlns:a16="http://schemas.microsoft.com/office/drawing/2014/main" val="923941773"/>
                    </a:ext>
                  </a:extLst>
                </a:gridCol>
                <a:gridCol w="3814070">
                  <a:extLst>
                    <a:ext uri="{9D8B030D-6E8A-4147-A177-3AD203B41FA5}">
                      <a16:colId xmlns:a16="http://schemas.microsoft.com/office/drawing/2014/main" val="684468895"/>
                    </a:ext>
                  </a:extLst>
                </a:gridCol>
                <a:gridCol w="3814070">
                  <a:extLst>
                    <a:ext uri="{9D8B030D-6E8A-4147-A177-3AD203B41FA5}">
                      <a16:colId xmlns:a16="http://schemas.microsoft.com/office/drawing/2014/main" val="1593735154"/>
                    </a:ext>
                  </a:extLst>
                </a:gridCol>
              </a:tblGrid>
              <a:tr h="437243">
                <a:tc>
                  <a:txBody>
                    <a:bodyPr/>
                    <a:lstStyle/>
                    <a:p>
                      <a:pPr algn="l"/>
                      <a:r>
                        <a:rPr lang="en-US" sz="2000" b="0" dirty="0">
                          <a:effectLst/>
                        </a:rPr>
                        <a:t>Operator</a:t>
                      </a:r>
                    </a:p>
                  </a:txBody>
                  <a:tcPr marL="136226" marR="136226" marT="68113" marB="68113" anchor="ctr">
                    <a:lnL>
                      <a:noFill/>
                    </a:lnL>
                    <a:lnR>
                      <a:noFill/>
                    </a:lnR>
                    <a:lnT>
                      <a:noFill/>
                    </a:lnT>
                    <a:lnB>
                      <a:noFill/>
                    </a:lnB>
                    <a:noFill/>
                  </a:tcPr>
                </a:tc>
                <a:tc>
                  <a:txBody>
                    <a:bodyPr/>
                    <a:lstStyle/>
                    <a:p>
                      <a:pPr algn="l"/>
                      <a:r>
                        <a:rPr lang="en-US" sz="2000" b="0">
                          <a:effectLst/>
                        </a:rPr>
                        <a:t>Example</a:t>
                      </a:r>
                    </a:p>
                  </a:txBody>
                  <a:tcPr marL="136226" marR="136226" marT="68113" marB="68113" anchor="ctr">
                    <a:lnL>
                      <a:noFill/>
                    </a:lnL>
                    <a:lnR>
                      <a:noFill/>
                    </a:lnR>
                    <a:lnT>
                      <a:noFill/>
                    </a:lnT>
                    <a:lnB>
                      <a:noFill/>
                    </a:lnB>
                    <a:noFill/>
                  </a:tcPr>
                </a:tc>
                <a:tc>
                  <a:txBody>
                    <a:bodyPr/>
                    <a:lstStyle/>
                    <a:p>
                      <a:pPr algn="l"/>
                      <a:r>
                        <a:rPr lang="en-US" sz="2000" b="0">
                          <a:effectLst/>
                        </a:rPr>
                        <a:t>Equivalent to</a:t>
                      </a:r>
                    </a:p>
                  </a:txBody>
                  <a:tcPr marL="136226" marR="136226" marT="68113" marB="68113" anchor="ctr">
                    <a:lnL>
                      <a:noFill/>
                    </a:lnL>
                    <a:lnR>
                      <a:noFill/>
                    </a:lnR>
                    <a:lnT>
                      <a:noFill/>
                    </a:lnT>
                    <a:lnB>
                      <a:noFill/>
                    </a:lnB>
                    <a:noFill/>
                  </a:tcPr>
                </a:tc>
                <a:extLst>
                  <a:ext uri="{0D108BD9-81ED-4DB2-BD59-A6C34878D82A}">
                    <a16:rowId xmlns:a16="http://schemas.microsoft.com/office/drawing/2014/main" val="1426975656"/>
                  </a:ext>
                </a:extLst>
              </a:tr>
              <a:tr h="437243">
                <a:tc>
                  <a:txBody>
                    <a:bodyPr/>
                    <a:lstStyle/>
                    <a:p>
                      <a:r>
                        <a:rPr lang="en-US" sz="2000" dirty="0">
                          <a:effectLst/>
                        </a:rPr>
                        <a:t>=</a:t>
                      </a:r>
                    </a:p>
                  </a:txBody>
                  <a:tcPr marL="136226" marR="136226" marT="68113" marB="68113" anchor="ctr">
                    <a:lnL>
                      <a:noFill/>
                    </a:lnL>
                    <a:lnR>
                      <a:noFill/>
                    </a:lnR>
                    <a:lnT>
                      <a:noFill/>
                    </a:lnT>
                    <a:lnB>
                      <a:noFill/>
                    </a:lnB>
                    <a:noFill/>
                  </a:tcPr>
                </a:tc>
                <a:tc>
                  <a:txBody>
                    <a:bodyPr/>
                    <a:lstStyle/>
                    <a:p>
                      <a:r>
                        <a:rPr lang="en-US" sz="2000">
                          <a:effectLst/>
                        </a:rPr>
                        <a:t>x = 5</a:t>
                      </a:r>
                    </a:p>
                  </a:txBody>
                  <a:tcPr marL="136226" marR="136226" marT="68113" marB="68113" anchor="ctr">
                    <a:lnL>
                      <a:noFill/>
                    </a:lnL>
                    <a:lnR>
                      <a:noFill/>
                    </a:lnR>
                    <a:lnT>
                      <a:noFill/>
                    </a:lnT>
                    <a:lnB>
                      <a:noFill/>
                    </a:lnB>
                    <a:noFill/>
                  </a:tcPr>
                </a:tc>
                <a:tc>
                  <a:txBody>
                    <a:bodyPr/>
                    <a:lstStyle/>
                    <a:p>
                      <a:r>
                        <a:rPr lang="en-US" sz="2000">
                          <a:effectLst/>
                        </a:rPr>
                        <a:t>x = 5</a:t>
                      </a:r>
                    </a:p>
                  </a:txBody>
                  <a:tcPr marL="136226" marR="136226" marT="68113" marB="68113" anchor="ctr">
                    <a:lnL>
                      <a:noFill/>
                    </a:lnL>
                    <a:lnR>
                      <a:noFill/>
                    </a:lnR>
                    <a:lnT>
                      <a:noFill/>
                    </a:lnT>
                    <a:lnB>
                      <a:noFill/>
                    </a:lnB>
                    <a:noFill/>
                  </a:tcPr>
                </a:tc>
                <a:extLst>
                  <a:ext uri="{0D108BD9-81ED-4DB2-BD59-A6C34878D82A}">
                    <a16:rowId xmlns:a16="http://schemas.microsoft.com/office/drawing/2014/main" val="1550460013"/>
                  </a:ext>
                </a:extLst>
              </a:tr>
              <a:tr h="437243">
                <a:tc>
                  <a:txBody>
                    <a:bodyPr/>
                    <a:lstStyle/>
                    <a:p>
                      <a:r>
                        <a:rPr lang="en-US" sz="2000" dirty="0">
                          <a:effectLst/>
                        </a:rPr>
                        <a:t>+=</a:t>
                      </a:r>
                    </a:p>
                  </a:txBody>
                  <a:tcPr marL="136226" marR="136226" marT="68113" marB="68113" anchor="ctr">
                    <a:lnL>
                      <a:noFill/>
                    </a:lnL>
                    <a:lnR>
                      <a:noFill/>
                    </a:lnR>
                    <a:lnT>
                      <a:noFill/>
                    </a:lnT>
                    <a:lnB>
                      <a:noFill/>
                    </a:lnB>
                    <a:noFill/>
                  </a:tcPr>
                </a:tc>
                <a:tc>
                  <a:txBody>
                    <a:bodyPr/>
                    <a:lstStyle/>
                    <a:p>
                      <a:r>
                        <a:rPr lang="en-US" sz="2000">
                          <a:effectLst/>
                        </a:rPr>
                        <a:t>x += 5</a:t>
                      </a:r>
                    </a:p>
                  </a:txBody>
                  <a:tcPr marL="136226" marR="136226" marT="68113" marB="68113" anchor="ctr">
                    <a:lnL>
                      <a:noFill/>
                    </a:lnL>
                    <a:lnR>
                      <a:noFill/>
                    </a:lnR>
                    <a:lnT>
                      <a:noFill/>
                    </a:lnT>
                    <a:lnB>
                      <a:noFill/>
                    </a:lnB>
                    <a:noFill/>
                  </a:tcPr>
                </a:tc>
                <a:tc>
                  <a:txBody>
                    <a:bodyPr/>
                    <a:lstStyle/>
                    <a:p>
                      <a:r>
                        <a:rPr lang="en-US" sz="2000">
                          <a:effectLst/>
                        </a:rPr>
                        <a:t>x = x + 5</a:t>
                      </a:r>
                    </a:p>
                  </a:txBody>
                  <a:tcPr marL="136226" marR="136226" marT="68113" marB="68113" anchor="ctr">
                    <a:lnL>
                      <a:noFill/>
                    </a:lnL>
                    <a:lnR>
                      <a:noFill/>
                    </a:lnR>
                    <a:lnT>
                      <a:noFill/>
                    </a:lnT>
                    <a:lnB>
                      <a:noFill/>
                    </a:lnB>
                    <a:noFill/>
                  </a:tcPr>
                </a:tc>
                <a:extLst>
                  <a:ext uri="{0D108BD9-81ED-4DB2-BD59-A6C34878D82A}">
                    <a16:rowId xmlns:a16="http://schemas.microsoft.com/office/drawing/2014/main" val="2099498742"/>
                  </a:ext>
                </a:extLst>
              </a:tr>
              <a:tr h="437243">
                <a:tc>
                  <a:txBody>
                    <a:bodyPr/>
                    <a:lstStyle/>
                    <a:p>
                      <a:r>
                        <a:rPr lang="en-US" sz="2000" dirty="0">
                          <a:effectLst/>
                        </a:rPr>
                        <a:t>-=</a:t>
                      </a:r>
                    </a:p>
                  </a:txBody>
                  <a:tcPr marL="136226" marR="136226" marT="68113" marB="68113" anchor="ctr">
                    <a:lnL>
                      <a:noFill/>
                    </a:lnL>
                    <a:lnR>
                      <a:noFill/>
                    </a:lnR>
                    <a:lnT>
                      <a:noFill/>
                    </a:lnT>
                    <a:lnB>
                      <a:noFill/>
                    </a:lnB>
                    <a:noFill/>
                  </a:tcPr>
                </a:tc>
                <a:tc>
                  <a:txBody>
                    <a:bodyPr/>
                    <a:lstStyle/>
                    <a:p>
                      <a:r>
                        <a:rPr lang="en-US" sz="2000">
                          <a:effectLst/>
                        </a:rPr>
                        <a:t>x -= 5</a:t>
                      </a:r>
                    </a:p>
                  </a:txBody>
                  <a:tcPr marL="136226" marR="136226" marT="68113" marB="68113" anchor="ctr">
                    <a:lnL>
                      <a:noFill/>
                    </a:lnL>
                    <a:lnR>
                      <a:noFill/>
                    </a:lnR>
                    <a:lnT>
                      <a:noFill/>
                    </a:lnT>
                    <a:lnB>
                      <a:noFill/>
                    </a:lnB>
                    <a:noFill/>
                  </a:tcPr>
                </a:tc>
                <a:tc>
                  <a:txBody>
                    <a:bodyPr/>
                    <a:lstStyle/>
                    <a:p>
                      <a:r>
                        <a:rPr lang="en-US" sz="2000">
                          <a:effectLst/>
                        </a:rPr>
                        <a:t>x = x - 5</a:t>
                      </a:r>
                    </a:p>
                  </a:txBody>
                  <a:tcPr marL="136226" marR="136226" marT="68113" marB="68113" anchor="ctr">
                    <a:lnL>
                      <a:noFill/>
                    </a:lnL>
                    <a:lnR>
                      <a:noFill/>
                    </a:lnR>
                    <a:lnT>
                      <a:noFill/>
                    </a:lnT>
                    <a:lnB>
                      <a:noFill/>
                    </a:lnB>
                    <a:noFill/>
                  </a:tcPr>
                </a:tc>
                <a:extLst>
                  <a:ext uri="{0D108BD9-81ED-4DB2-BD59-A6C34878D82A}">
                    <a16:rowId xmlns:a16="http://schemas.microsoft.com/office/drawing/2014/main" val="510575627"/>
                  </a:ext>
                </a:extLst>
              </a:tr>
              <a:tr h="437243">
                <a:tc>
                  <a:txBody>
                    <a:bodyPr/>
                    <a:lstStyle/>
                    <a:p>
                      <a:r>
                        <a:rPr lang="en-US" sz="2000">
                          <a:effectLst/>
                        </a:rPr>
                        <a:t>*=</a:t>
                      </a:r>
                    </a:p>
                  </a:txBody>
                  <a:tcPr marL="136226" marR="136226" marT="68113" marB="68113" anchor="ctr">
                    <a:lnL>
                      <a:noFill/>
                    </a:lnL>
                    <a:lnR>
                      <a:noFill/>
                    </a:lnR>
                    <a:lnT>
                      <a:noFill/>
                    </a:lnT>
                    <a:lnB>
                      <a:noFill/>
                    </a:lnB>
                    <a:noFill/>
                  </a:tcPr>
                </a:tc>
                <a:tc>
                  <a:txBody>
                    <a:bodyPr/>
                    <a:lstStyle/>
                    <a:p>
                      <a:r>
                        <a:rPr lang="en-US" sz="2000" dirty="0">
                          <a:effectLst/>
                        </a:rPr>
                        <a:t>x *= 5</a:t>
                      </a:r>
                    </a:p>
                  </a:txBody>
                  <a:tcPr marL="136226" marR="136226" marT="68113" marB="68113" anchor="ctr">
                    <a:lnL>
                      <a:noFill/>
                    </a:lnL>
                    <a:lnR>
                      <a:noFill/>
                    </a:lnR>
                    <a:lnT>
                      <a:noFill/>
                    </a:lnT>
                    <a:lnB>
                      <a:noFill/>
                    </a:lnB>
                    <a:noFill/>
                  </a:tcPr>
                </a:tc>
                <a:tc>
                  <a:txBody>
                    <a:bodyPr/>
                    <a:lstStyle/>
                    <a:p>
                      <a:r>
                        <a:rPr lang="en-US" sz="2000">
                          <a:effectLst/>
                        </a:rPr>
                        <a:t>x = x * 5</a:t>
                      </a:r>
                    </a:p>
                  </a:txBody>
                  <a:tcPr marL="136226" marR="136226" marT="68113" marB="68113" anchor="ctr">
                    <a:lnL>
                      <a:noFill/>
                    </a:lnL>
                    <a:lnR>
                      <a:noFill/>
                    </a:lnR>
                    <a:lnT>
                      <a:noFill/>
                    </a:lnT>
                    <a:lnB>
                      <a:noFill/>
                    </a:lnB>
                    <a:noFill/>
                  </a:tcPr>
                </a:tc>
                <a:extLst>
                  <a:ext uri="{0D108BD9-81ED-4DB2-BD59-A6C34878D82A}">
                    <a16:rowId xmlns:a16="http://schemas.microsoft.com/office/drawing/2014/main" val="2809905160"/>
                  </a:ext>
                </a:extLst>
              </a:tr>
              <a:tr h="437243">
                <a:tc>
                  <a:txBody>
                    <a:bodyPr/>
                    <a:lstStyle/>
                    <a:p>
                      <a:r>
                        <a:rPr lang="en-US" sz="2000">
                          <a:effectLst/>
                        </a:rPr>
                        <a:t>/=</a:t>
                      </a:r>
                    </a:p>
                  </a:txBody>
                  <a:tcPr marL="136226" marR="136226" marT="68113" marB="68113" anchor="ctr">
                    <a:lnL>
                      <a:noFill/>
                    </a:lnL>
                    <a:lnR>
                      <a:noFill/>
                    </a:lnR>
                    <a:lnT>
                      <a:noFill/>
                    </a:lnT>
                    <a:lnB>
                      <a:noFill/>
                    </a:lnB>
                    <a:noFill/>
                  </a:tcPr>
                </a:tc>
                <a:tc>
                  <a:txBody>
                    <a:bodyPr/>
                    <a:lstStyle/>
                    <a:p>
                      <a:r>
                        <a:rPr lang="en-US" sz="2000" dirty="0">
                          <a:effectLst/>
                        </a:rPr>
                        <a:t>x /= 5</a:t>
                      </a:r>
                    </a:p>
                  </a:txBody>
                  <a:tcPr marL="136226" marR="136226" marT="68113" marB="68113" anchor="ctr">
                    <a:lnL>
                      <a:noFill/>
                    </a:lnL>
                    <a:lnR>
                      <a:noFill/>
                    </a:lnR>
                    <a:lnT>
                      <a:noFill/>
                    </a:lnT>
                    <a:lnB>
                      <a:noFill/>
                    </a:lnB>
                    <a:noFill/>
                  </a:tcPr>
                </a:tc>
                <a:tc>
                  <a:txBody>
                    <a:bodyPr/>
                    <a:lstStyle/>
                    <a:p>
                      <a:r>
                        <a:rPr lang="en-US" sz="2000">
                          <a:effectLst/>
                        </a:rPr>
                        <a:t>x = x / 5</a:t>
                      </a:r>
                    </a:p>
                  </a:txBody>
                  <a:tcPr marL="136226" marR="136226" marT="68113" marB="68113" anchor="ctr">
                    <a:lnL>
                      <a:noFill/>
                    </a:lnL>
                    <a:lnR>
                      <a:noFill/>
                    </a:lnR>
                    <a:lnT>
                      <a:noFill/>
                    </a:lnT>
                    <a:lnB>
                      <a:noFill/>
                    </a:lnB>
                    <a:noFill/>
                  </a:tcPr>
                </a:tc>
                <a:extLst>
                  <a:ext uri="{0D108BD9-81ED-4DB2-BD59-A6C34878D82A}">
                    <a16:rowId xmlns:a16="http://schemas.microsoft.com/office/drawing/2014/main" val="503966043"/>
                  </a:ext>
                </a:extLst>
              </a:tr>
              <a:tr h="437243">
                <a:tc>
                  <a:txBody>
                    <a:bodyPr/>
                    <a:lstStyle/>
                    <a:p>
                      <a:r>
                        <a:rPr lang="en-US" sz="2000">
                          <a:effectLst/>
                        </a:rPr>
                        <a:t>%=</a:t>
                      </a:r>
                    </a:p>
                  </a:txBody>
                  <a:tcPr marL="136226" marR="136226" marT="68113" marB="68113" anchor="ctr">
                    <a:lnL>
                      <a:noFill/>
                    </a:lnL>
                    <a:lnR>
                      <a:noFill/>
                    </a:lnR>
                    <a:lnT>
                      <a:noFill/>
                    </a:lnT>
                    <a:lnB>
                      <a:noFill/>
                    </a:lnB>
                    <a:noFill/>
                  </a:tcPr>
                </a:tc>
                <a:tc>
                  <a:txBody>
                    <a:bodyPr/>
                    <a:lstStyle/>
                    <a:p>
                      <a:r>
                        <a:rPr lang="en-US" sz="2000" dirty="0">
                          <a:effectLst/>
                        </a:rPr>
                        <a:t>x %= 5</a:t>
                      </a:r>
                    </a:p>
                  </a:txBody>
                  <a:tcPr marL="136226" marR="136226" marT="68113" marB="68113" anchor="ctr">
                    <a:lnL>
                      <a:noFill/>
                    </a:lnL>
                    <a:lnR>
                      <a:noFill/>
                    </a:lnR>
                    <a:lnT>
                      <a:noFill/>
                    </a:lnT>
                    <a:lnB>
                      <a:noFill/>
                    </a:lnB>
                    <a:noFill/>
                  </a:tcPr>
                </a:tc>
                <a:tc>
                  <a:txBody>
                    <a:bodyPr/>
                    <a:lstStyle/>
                    <a:p>
                      <a:r>
                        <a:rPr lang="en-US" sz="2000" dirty="0">
                          <a:effectLst/>
                        </a:rPr>
                        <a:t>x = x % 5</a:t>
                      </a:r>
                    </a:p>
                  </a:txBody>
                  <a:tcPr marL="136226" marR="136226" marT="68113" marB="68113" anchor="ctr">
                    <a:lnL>
                      <a:noFill/>
                    </a:lnL>
                    <a:lnR>
                      <a:noFill/>
                    </a:lnR>
                    <a:lnT>
                      <a:noFill/>
                    </a:lnT>
                    <a:lnB>
                      <a:noFill/>
                    </a:lnB>
                    <a:noFill/>
                  </a:tcPr>
                </a:tc>
                <a:extLst>
                  <a:ext uri="{0D108BD9-81ED-4DB2-BD59-A6C34878D82A}">
                    <a16:rowId xmlns:a16="http://schemas.microsoft.com/office/drawing/2014/main" val="2470775806"/>
                  </a:ext>
                </a:extLst>
              </a:tr>
              <a:tr h="437243">
                <a:tc>
                  <a:txBody>
                    <a:bodyPr/>
                    <a:lstStyle/>
                    <a:p>
                      <a:r>
                        <a:rPr lang="en-US" sz="2000">
                          <a:effectLst/>
                        </a:rPr>
                        <a:t>//=</a:t>
                      </a:r>
                    </a:p>
                  </a:txBody>
                  <a:tcPr marL="136226" marR="136226" marT="68113" marB="68113" anchor="ctr">
                    <a:lnL>
                      <a:noFill/>
                    </a:lnL>
                    <a:lnR>
                      <a:noFill/>
                    </a:lnR>
                    <a:lnT>
                      <a:noFill/>
                    </a:lnT>
                    <a:lnB>
                      <a:noFill/>
                    </a:lnB>
                    <a:noFill/>
                  </a:tcPr>
                </a:tc>
                <a:tc>
                  <a:txBody>
                    <a:bodyPr/>
                    <a:lstStyle/>
                    <a:p>
                      <a:r>
                        <a:rPr lang="en-US" sz="2000" dirty="0">
                          <a:effectLst/>
                        </a:rPr>
                        <a:t>x //= 5</a:t>
                      </a:r>
                    </a:p>
                  </a:txBody>
                  <a:tcPr marL="136226" marR="136226" marT="68113" marB="68113" anchor="ctr">
                    <a:lnL>
                      <a:noFill/>
                    </a:lnL>
                    <a:lnR>
                      <a:noFill/>
                    </a:lnR>
                    <a:lnT>
                      <a:noFill/>
                    </a:lnT>
                    <a:lnB>
                      <a:noFill/>
                    </a:lnB>
                    <a:noFill/>
                  </a:tcPr>
                </a:tc>
                <a:tc>
                  <a:txBody>
                    <a:bodyPr/>
                    <a:lstStyle/>
                    <a:p>
                      <a:r>
                        <a:rPr lang="en-US" sz="2000">
                          <a:effectLst/>
                        </a:rPr>
                        <a:t>x = x // 5</a:t>
                      </a:r>
                    </a:p>
                  </a:txBody>
                  <a:tcPr marL="136226" marR="136226" marT="68113" marB="68113" anchor="ctr">
                    <a:lnL>
                      <a:noFill/>
                    </a:lnL>
                    <a:lnR>
                      <a:noFill/>
                    </a:lnR>
                    <a:lnT>
                      <a:noFill/>
                    </a:lnT>
                    <a:lnB>
                      <a:noFill/>
                    </a:lnB>
                    <a:noFill/>
                  </a:tcPr>
                </a:tc>
                <a:extLst>
                  <a:ext uri="{0D108BD9-81ED-4DB2-BD59-A6C34878D82A}">
                    <a16:rowId xmlns:a16="http://schemas.microsoft.com/office/drawing/2014/main" val="1060895774"/>
                  </a:ext>
                </a:extLst>
              </a:tr>
              <a:tr h="437243">
                <a:tc>
                  <a:txBody>
                    <a:bodyPr/>
                    <a:lstStyle/>
                    <a:p>
                      <a:r>
                        <a:rPr lang="en-US" sz="2000">
                          <a:effectLst/>
                        </a:rPr>
                        <a:t>**=</a:t>
                      </a:r>
                    </a:p>
                  </a:txBody>
                  <a:tcPr marL="136226" marR="136226" marT="68113" marB="68113" anchor="ctr">
                    <a:lnL>
                      <a:noFill/>
                    </a:lnL>
                    <a:lnR>
                      <a:noFill/>
                    </a:lnR>
                    <a:lnT>
                      <a:noFill/>
                    </a:lnT>
                    <a:lnB>
                      <a:noFill/>
                    </a:lnB>
                    <a:noFill/>
                  </a:tcPr>
                </a:tc>
                <a:tc>
                  <a:txBody>
                    <a:bodyPr/>
                    <a:lstStyle/>
                    <a:p>
                      <a:r>
                        <a:rPr lang="en-US" sz="2000" dirty="0">
                          <a:effectLst/>
                        </a:rPr>
                        <a:t>x **= 5</a:t>
                      </a:r>
                    </a:p>
                  </a:txBody>
                  <a:tcPr marL="136226" marR="136226" marT="68113" marB="68113" anchor="ctr">
                    <a:lnL>
                      <a:noFill/>
                    </a:lnL>
                    <a:lnR>
                      <a:noFill/>
                    </a:lnR>
                    <a:lnT>
                      <a:noFill/>
                    </a:lnT>
                    <a:lnB>
                      <a:noFill/>
                    </a:lnB>
                    <a:noFill/>
                  </a:tcPr>
                </a:tc>
                <a:tc>
                  <a:txBody>
                    <a:bodyPr/>
                    <a:lstStyle/>
                    <a:p>
                      <a:r>
                        <a:rPr lang="en-US" sz="2000">
                          <a:effectLst/>
                        </a:rPr>
                        <a:t>x = x ** 5</a:t>
                      </a:r>
                    </a:p>
                  </a:txBody>
                  <a:tcPr marL="136226" marR="136226" marT="68113" marB="68113" anchor="ctr">
                    <a:lnL>
                      <a:noFill/>
                    </a:lnL>
                    <a:lnR>
                      <a:noFill/>
                    </a:lnR>
                    <a:lnT>
                      <a:noFill/>
                    </a:lnT>
                    <a:lnB>
                      <a:noFill/>
                    </a:lnB>
                    <a:noFill/>
                  </a:tcPr>
                </a:tc>
                <a:extLst>
                  <a:ext uri="{0D108BD9-81ED-4DB2-BD59-A6C34878D82A}">
                    <a16:rowId xmlns:a16="http://schemas.microsoft.com/office/drawing/2014/main" val="3663288589"/>
                  </a:ext>
                </a:extLst>
              </a:tr>
              <a:tr h="437243">
                <a:tc>
                  <a:txBody>
                    <a:bodyPr/>
                    <a:lstStyle/>
                    <a:p>
                      <a:r>
                        <a:rPr lang="en-US" sz="2000">
                          <a:effectLst/>
                        </a:rPr>
                        <a:t>&amp;=</a:t>
                      </a:r>
                    </a:p>
                  </a:txBody>
                  <a:tcPr marL="136226" marR="136226" marT="68113" marB="68113" anchor="ctr">
                    <a:lnL>
                      <a:noFill/>
                    </a:lnL>
                    <a:lnR>
                      <a:noFill/>
                    </a:lnR>
                    <a:lnT>
                      <a:noFill/>
                    </a:lnT>
                    <a:lnB>
                      <a:noFill/>
                    </a:lnB>
                    <a:noFill/>
                  </a:tcPr>
                </a:tc>
                <a:tc>
                  <a:txBody>
                    <a:bodyPr/>
                    <a:lstStyle/>
                    <a:p>
                      <a:r>
                        <a:rPr lang="en-US" sz="2000" dirty="0">
                          <a:effectLst/>
                        </a:rPr>
                        <a:t>x &amp;= 5</a:t>
                      </a:r>
                    </a:p>
                  </a:txBody>
                  <a:tcPr marL="136226" marR="136226" marT="68113" marB="68113" anchor="ctr">
                    <a:lnL>
                      <a:noFill/>
                    </a:lnL>
                    <a:lnR>
                      <a:noFill/>
                    </a:lnR>
                    <a:lnT>
                      <a:noFill/>
                    </a:lnT>
                    <a:lnB>
                      <a:noFill/>
                    </a:lnB>
                    <a:noFill/>
                  </a:tcPr>
                </a:tc>
                <a:tc>
                  <a:txBody>
                    <a:bodyPr/>
                    <a:lstStyle/>
                    <a:p>
                      <a:r>
                        <a:rPr lang="en-US" sz="2000">
                          <a:effectLst/>
                        </a:rPr>
                        <a:t>x = x &amp; 5</a:t>
                      </a:r>
                    </a:p>
                  </a:txBody>
                  <a:tcPr marL="136226" marR="136226" marT="68113" marB="68113" anchor="ctr">
                    <a:lnL>
                      <a:noFill/>
                    </a:lnL>
                    <a:lnR>
                      <a:noFill/>
                    </a:lnR>
                    <a:lnT>
                      <a:noFill/>
                    </a:lnT>
                    <a:lnB>
                      <a:noFill/>
                    </a:lnB>
                    <a:noFill/>
                  </a:tcPr>
                </a:tc>
                <a:extLst>
                  <a:ext uri="{0D108BD9-81ED-4DB2-BD59-A6C34878D82A}">
                    <a16:rowId xmlns:a16="http://schemas.microsoft.com/office/drawing/2014/main" val="879317271"/>
                  </a:ext>
                </a:extLst>
              </a:tr>
              <a:tr h="437243">
                <a:tc>
                  <a:txBody>
                    <a:bodyPr/>
                    <a:lstStyle/>
                    <a:p>
                      <a:r>
                        <a:rPr lang="en-US" sz="2000" dirty="0">
                          <a:effectLst/>
                        </a:rPr>
                        <a:t>|=</a:t>
                      </a:r>
                    </a:p>
                  </a:txBody>
                  <a:tcPr marL="136226" marR="136226" marT="68113" marB="68113" anchor="ctr">
                    <a:lnL>
                      <a:noFill/>
                    </a:lnL>
                    <a:lnR>
                      <a:noFill/>
                    </a:lnR>
                    <a:lnT>
                      <a:noFill/>
                    </a:lnT>
                    <a:lnB>
                      <a:noFill/>
                    </a:lnB>
                    <a:noFill/>
                  </a:tcPr>
                </a:tc>
                <a:tc>
                  <a:txBody>
                    <a:bodyPr/>
                    <a:lstStyle/>
                    <a:p>
                      <a:r>
                        <a:rPr lang="en-US" sz="2000">
                          <a:effectLst/>
                        </a:rPr>
                        <a:t>x |= 5</a:t>
                      </a:r>
                    </a:p>
                  </a:txBody>
                  <a:tcPr marL="136226" marR="136226" marT="68113" marB="68113" anchor="ctr">
                    <a:lnL>
                      <a:noFill/>
                    </a:lnL>
                    <a:lnR>
                      <a:noFill/>
                    </a:lnR>
                    <a:lnT>
                      <a:noFill/>
                    </a:lnT>
                    <a:lnB>
                      <a:noFill/>
                    </a:lnB>
                    <a:noFill/>
                  </a:tcPr>
                </a:tc>
                <a:tc>
                  <a:txBody>
                    <a:bodyPr/>
                    <a:lstStyle/>
                    <a:p>
                      <a:r>
                        <a:rPr lang="en-US" sz="2000" dirty="0">
                          <a:effectLst/>
                        </a:rPr>
                        <a:t>x = x | 5</a:t>
                      </a:r>
                    </a:p>
                  </a:txBody>
                  <a:tcPr marL="136226" marR="136226" marT="68113" marB="68113" anchor="ctr">
                    <a:lnL>
                      <a:noFill/>
                    </a:lnL>
                    <a:lnR>
                      <a:noFill/>
                    </a:lnR>
                    <a:lnT>
                      <a:noFill/>
                    </a:lnT>
                    <a:lnB>
                      <a:noFill/>
                    </a:lnB>
                    <a:noFill/>
                  </a:tcPr>
                </a:tc>
                <a:extLst>
                  <a:ext uri="{0D108BD9-81ED-4DB2-BD59-A6C34878D82A}">
                    <a16:rowId xmlns:a16="http://schemas.microsoft.com/office/drawing/2014/main" val="3550071251"/>
                  </a:ext>
                </a:extLst>
              </a:tr>
              <a:tr h="437243">
                <a:tc>
                  <a:txBody>
                    <a:bodyPr/>
                    <a:lstStyle/>
                    <a:p>
                      <a:r>
                        <a:rPr lang="en-US" sz="2000" dirty="0">
                          <a:effectLst/>
                        </a:rPr>
                        <a:t>^=</a:t>
                      </a:r>
                    </a:p>
                  </a:txBody>
                  <a:tcPr marL="136226" marR="136226" marT="68113" marB="68113" anchor="ctr">
                    <a:lnL>
                      <a:noFill/>
                    </a:lnL>
                    <a:lnR>
                      <a:noFill/>
                    </a:lnR>
                    <a:lnT>
                      <a:noFill/>
                    </a:lnT>
                    <a:lnB>
                      <a:noFill/>
                    </a:lnB>
                    <a:noFill/>
                  </a:tcPr>
                </a:tc>
                <a:tc>
                  <a:txBody>
                    <a:bodyPr/>
                    <a:lstStyle/>
                    <a:p>
                      <a:r>
                        <a:rPr lang="en-US" sz="2000">
                          <a:effectLst/>
                        </a:rPr>
                        <a:t>x ^= 5</a:t>
                      </a:r>
                    </a:p>
                  </a:txBody>
                  <a:tcPr marL="136226" marR="136226" marT="68113" marB="68113" anchor="ctr">
                    <a:lnL>
                      <a:noFill/>
                    </a:lnL>
                    <a:lnR>
                      <a:noFill/>
                    </a:lnR>
                    <a:lnT>
                      <a:noFill/>
                    </a:lnT>
                    <a:lnB>
                      <a:noFill/>
                    </a:lnB>
                    <a:noFill/>
                  </a:tcPr>
                </a:tc>
                <a:tc>
                  <a:txBody>
                    <a:bodyPr/>
                    <a:lstStyle/>
                    <a:p>
                      <a:r>
                        <a:rPr lang="en-US" sz="2000" dirty="0">
                          <a:effectLst/>
                        </a:rPr>
                        <a:t>x = x ^ 5</a:t>
                      </a:r>
                    </a:p>
                  </a:txBody>
                  <a:tcPr marL="136226" marR="136226" marT="68113" marB="68113" anchor="ctr">
                    <a:lnL>
                      <a:noFill/>
                    </a:lnL>
                    <a:lnR>
                      <a:noFill/>
                    </a:lnR>
                    <a:lnT>
                      <a:noFill/>
                    </a:lnT>
                    <a:lnB>
                      <a:noFill/>
                    </a:lnB>
                    <a:noFill/>
                  </a:tcPr>
                </a:tc>
                <a:extLst>
                  <a:ext uri="{0D108BD9-81ED-4DB2-BD59-A6C34878D82A}">
                    <a16:rowId xmlns:a16="http://schemas.microsoft.com/office/drawing/2014/main" val="2468211970"/>
                  </a:ext>
                </a:extLst>
              </a:tr>
              <a:tr h="437243">
                <a:tc>
                  <a:txBody>
                    <a:bodyPr/>
                    <a:lstStyle/>
                    <a:p>
                      <a:r>
                        <a:rPr lang="en-US" sz="2000" dirty="0">
                          <a:effectLst/>
                        </a:rPr>
                        <a:t>&gt;&gt;=</a:t>
                      </a:r>
                    </a:p>
                  </a:txBody>
                  <a:tcPr marL="136226" marR="136226" marT="68113" marB="68113" anchor="ctr">
                    <a:lnL>
                      <a:noFill/>
                    </a:lnL>
                    <a:lnR>
                      <a:noFill/>
                    </a:lnR>
                    <a:lnT>
                      <a:noFill/>
                    </a:lnT>
                    <a:lnB>
                      <a:noFill/>
                    </a:lnB>
                    <a:noFill/>
                  </a:tcPr>
                </a:tc>
                <a:tc>
                  <a:txBody>
                    <a:bodyPr/>
                    <a:lstStyle/>
                    <a:p>
                      <a:r>
                        <a:rPr lang="en-US" sz="2000">
                          <a:effectLst/>
                        </a:rPr>
                        <a:t>x &gt;&gt;= 5</a:t>
                      </a:r>
                    </a:p>
                  </a:txBody>
                  <a:tcPr marL="136226" marR="136226" marT="68113" marB="68113" anchor="ctr">
                    <a:lnL>
                      <a:noFill/>
                    </a:lnL>
                    <a:lnR>
                      <a:noFill/>
                    </a:lnR>
                    <a:lnT>
                      <a:noFill/>
                    </a:lnT>
                    <a:lnB>
                      <a:noFill/>
                    </a:lnB>
                    <a:noFill/>
                  </a:tcPr>
                </a:tc>
                <a:tc>
                  <a:txBody>
                    <a:bodyPr/>
                    <a:lstStyle/>
                    <a:p>
                      <a:r>
                        <a:rPr lang="en-US" sz="2000" dirty="0">
                          <a:effectLst/>
                        </a:rPr>
                        <a:t>x = x &gt;&gt; 5</a:t>
                      </a:r>
                    </a:p>
                  </a:txBody>
                  <a:tcPr marL="136226" marR="136226" marT="68113" marB="68113" anchor="ctr">
                    <a:lnL>
                      <a:noFill/>
                    </a:lnL>
                    <a:lnR>
                      <a:noFill/>
                    </a:lnR>
                    <a:lnT>
                      <a:noFill/>
                    </a:lnT>
                    <a:lnB>
                      <a:noFill/>
                    </a:lnB>
                    <a:noFill/>
                  </a:tcPr>
                </a:tc>
                <a:extLst>
                  <a:ext uri="{0D108BD9-81ED-4DB2-BD59-A6C34878D82A}">
                    <a16:rowId xmlns:a16="http://schemas.microsoft.com/office/drawing/2014/main" val="1172984594"/>
                  </a:ext>
                </a:extLst>
              </a:tr>
              <a:tr h="437243">
                <a:tc>
                  <a:txBody>
                    <a:bodyPr/>
                    <a:lstStyle/>
                    <a:p>
                      <a:r>
                        <a:rPr lang="en-US" sz="2000">
                          <a:effectLst/>
                        </a:rPr>
                        <a:t>&lt;&lt;=</a:t>
                      </a:r>
                    </a:p>
                  </a:txBody>
                  <a:tcPr marL="136226" marR="136226" marT="68113" marB="68113" anchor="ctr">
                    <a:lnL>
                      <a:noFill/>
                    </a:lnL>
                    <a:lnR>
                      <a:noFill/>
                    </a:lnR>
                    <a:lnT>
                      <a:noFill/>
                    </a:lnT>
                    <a:lnB>
                      <a:noFill/>
                    </a:lnB>
                    <a:noFill/>
                  </a:tcPr>
                </a:tc>
                <a:tc>
                  <a:txBody>
                    <a:bodyPr/>
                    <a:lstStyle/>
                    <a:p>
                      <a:r>
                        <a:rPr lang="en-US" sz="2000">
                          <a:effectLst/>
                        </a:rPr>
                        <a:t>x &lt;&lt;= 5</a:t>
                      </a:r>
                    </a:p>
                  </a:txBody>
                  <a:tcPr marL="136226" marR="136226" marT="68113" marB="68113" anchor="ctr">
                    <a:lnL>
                      <a:noFill/>
                    </a:lnL>
                    <a:lnR>
                      <a:noFill/>
                    </a:lnR>
                    <a:lnT>
                      <a:noFill/>
                    </a:lnT>
                    <a:lnB>
                      <a:noFill/>
                    </a:lnB>
                    <a:noFill/>
                  </a:tcPr>
                </a:tc>
                <a:tc>
                  <a:txBody>
                    <a:bodyPr/>
                    <a:lstStyle/>
                    <a:p>
                      <a:r>
                        <a:rPr lang="en-US" sz="2000" dirty="0">
                          <a:effectLst/>
                        </a:rPr>
                        <a:t>x = x &lt;&lt; 5</a:t>
                      </a:r>
                    </a:p>
                  </a:txBody>
                  <a:tcPr marL="136226" marR="136226" marT="68113" marB="68113" anchor="ctr">
                    <a:lnL>
                      <a:noFill/>
                    </a:lnL>
                    <a:lnR>
                      <a:noFill/>
                    </a:lnR>
                    <a:lnT>
                      <a:noFill/>
                    </a:lnT>
                    <a:lnB>
                      <a:noFill/>
                    </a:lnB>
                    <a:noFill/>
                  </a:tcPr>
                </a:tc>
                <a:extLst>
                  <a:ext uri="{0D108BD9-81ED-4DB2-BD59-A6C34878D82A}">
                    <a16:rowId xmlns:a16="http://schemas.microsoft.com/office/drawing/2014/main" val="4054222725"/>
                  </a:ext>
                </a:extLst>
              </a:tr>
            </a:tbl>
          </a:graphicData>
        </a:graphic>
      </p:graphicFrame>
    </p:spTree>
    <p:extLst>
      <p:ext uri="{BB962C8B-B14F-4D97-AF65-F5344CB8AC3E}">
        <p14:creationId xmlns:p14="http://schemas.microsoft.com/office/powerpoint/2010/main" val="41773553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a:t>Special </a:t>
            </a:r>
            <a:r>
              <a:rPr lang="en-US" dirty="0" smtClean="0"/>
              <a:t>operators</a:t>
            </a:r>
            <a:endParaRPr lang="en-US" dirty="0"/>
          </a:p>
        </p:txBody>
      </p:sp>
      <p:sp>
        <p:nvSpPr>
          <p:cNvPr id="3" name="Content Placeholder 2"/>
          <p:cNvSpPr>
            <a:spLocks noGrp="1"/>
          </p:cNvSpPr>
          <p:nvPr>
            <p:ph idx="1"/>
          </p:nvPr>
        </p:nvSpPr>
        <p:spPr>
          <a:xfrm>
            <a:off x="229090" y="1094975"/>
            <a:ext cx="11687139" cy="5378396"/>
          </a:xfrm>
        </p:spPr>
        <p:txBody>
          <a:bodyPr/>
          <a:lstStyle/>
          <a:p>
            <a:r>
              <a:rPr lang="en-US" dirty="0" smtClean="0"/>
              <a:t>Python </a:t>
            </a:r>
            <a:r>
              <a:rPr lang="en-US" dirty="0"/>
              <a:t>language offers some special types of operators like the identity operator or the membership operator. They are described below with examples.</a:t>
            </a:r>
          </a:p>
          <a:p>
            <a:endParaRPr lang="en-US" dirty="0"/>
          </a:p>
          <a:p>
            <a:r>
              <a:rPr lang="en-US" b="1" dirty="0"/>
              <a:t>Identity operators</a:t>
            </a:r>
          </a:p>
          <a:p>
            <a:r>
              <a:rPr lang="en-US" b="1" dirty="0"/>
              <a:t>is</a:t>
            </a:r>
            <a:r>
              <a:rPr lang="en-US" dirty="0"/>
              <a:t> and </a:t>
            </a:r>
            <a:r>
              <a:rPr lang="en-US" b="1" dirty="0" smtClean="0"/>
              <a:t>is not</a:t>
            </a:r>
            <a:r>
              <a:rPr lang="en-US" dirty="0" smtClean="0"/>
              <a:t> </a:t>
            </a:r>
            <a:r>
              <a:rPr lang="en-US" dirty="0"/>
              <a:t>are the identity operators in Python. They are used to check if two values (or variables) are located on the same part of the memory. </a:t>
            </a:r>
            <a:endParaRPr lang="en-US" dirty="0" smtClean="0"/>
          </a:p>
          <a:p>
            <a:r>
              <a:rPr lang="en-US" dirty="0" smtClean="0"/>
              <a:t>Two </a:t>
            </a:r>
            <a:r>
              <a:rPr lang="en-US" dirty="0"/>
              <a:t>variables that are equal does not imply that they are identical.</a:t>
            </a:r>
          </a:p>
        </p:txBody>
      </p:sp>
      <p:graphicFrame>
        <p:nvGraphicFramePr>
          <p:cNvPr id="5" name="Table 4"/>
          <p:cNvGraphicFramePr>
            <a:graphicFrameLocks noGrp="1"/>
          </p:cNvGraphicFramePr>
          <p:nvPr>
            <p:extLst>
              <p:ext uri="{D42A27DB-BD31-4B8C-83A1-F6EECF244321}">
                <p14:modId xmlns:p14="http://schemas.microsoft.com/office/powerpoint/2010/main" val="2598766189"/>
              </p:ext>
            </p:extLst>
          </p:nvPr>
        </p:nvGraphicFramePr>
        <p:xfrm>
          <a:off x="229090" y="3960019"/>
          <a:ext cx="11440395" cy="2606040"/>
        </p:xfrm>
        <a:graphic>
          <a:graphicData uri="http://schemas.openxmlformats.org/drawingml/2006/table">
            <a:tbl>
              <a:tblPr/>
              <a:tblGrid>
                <a:gridCol w="3813465">
                  <a:extLst>
                    <a:ext uri="{9D8B030D-6E8A-4147-A177-3AD203B41FA5}">
                      <a16:colId xmlns:a16="http://schemas.microsoft.com/office/drawing/2014/main" val="2388206"/>
                    </a:ext>
                  </a:extLst>
                </a:gridCol>
                <a:gridCol w="3813465">
                  <a:extLst>
                    <a:ext uri="{9D8B030D-6E8A-4147-A177-3AD203B41FA5}">
                      <a16:colId xmlns:a16="http://schemas.microsoft.com/office/drawing/2014/main" val="1491409114"/>
                    </a:ext>
                  </a:extLst>
                </a:gridCol>
                <a:gridCol w="3813465">
                  <a:extLst>
                    <a:ext uri="{9D8B030D-6E8A-4147-A177-3AD203B41FA5}">
                      <a16:colId xmlns:a16="http://schemas.microsoft.com/office/drawing/2014/main" val="943649589"/>
                    </a:ext>
                  </a:extLst>
                </a:gridCol>
              </a:tblGrid>
              <a:tr h="0">
                <a:tc>
                  <a:txBody>
                    <a:bodyPr/>
                    <a:lstStyle/>
                    <a:p>
                      <a:pPr algn="l"/>
                      <a:r>
                        <a:rPr lang="en-US" b="0" dirty="0">
                          <a:effectLst/>
                        </a:rPr>
                        <a:t>Operator</a:t>
                      </a:r>
                    </a:p>
                  </a:txBody>
                  <a:tcPr marL="228600" marR="228600" marT="114300" marB="114300" anchor="ctr">
                    <a:lnL>
                      <a:noFill/>
                    </a:lnL>
                    <a:lnR>
                      <a:noFill/>
                    </a:lnR>
                    <a:lnT>
                      <a:noFill/>
                    </a:lnT>
                    <a:lnB>
                      <a:noFill/>
                    </a:lnB>
                    <a:noFill/>
                  </a:tcPr>
                </a:tc>
                <a:tc>
                  <a:txBody>
                    <a:bodyPr/>
                    <a:lstStyle/>
                    <a:p>
                      <a:pPr algn="l"/>
                      <a:r>
                        <a:rPr lang="en-US" b="0">
                          <a:effectLst/>
                        </a:rPr>
                        <a:t>Meaning</a:t>
                      </a:r>
                    </a:p>
                  </a:txBody>
                  <a:tcPr marL="228600" marR="228600" marT="114300" marB="114300" anchor="ctr">
                    <a:lnL>
                      <a:noFill/>
                    </a:lnL>
                    <a:lnR>
                      <a:noFill/>
                    </a:lnR>
                    <a:lnT>
                      <a:noFill/>
                    </a:lnT>
                    <a:lnB>
                      <a:noFill/>
                    </a:lnB>
                    <a:noFill/>
                  </a:tcPr>
                </a:tc>
                <a:tc>
                  <a:txBody>
                    <a:bodyPr/>
                    <a:lstStyle/>
                    <a:p>
                      <a:pPr algn="l"/>
                      <a:r>
                        <a:rPr lang="en-US" b="0">
                          <a:effectLst/>
                        </a:rPr>
                        <a:t>Example</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340118164"/>
                  </a:ext>
                </a:extLst>
              </a:tr>
              <a:tr h="0">
                <a:tc>
                  <a:txBody>
                    <a:bodyPr/>
                    <a:lstStyle/>
                    <a:p>
                      <a:r>
                        <a:rPr lang="en-US" dirty="0">
                          <a:effectLst/>
                        </a:rPr>
                        <a:t>is</a:t>
                      </a:r>
                    </a:p>
                  </a:txBody>
                  <a:tcPr marL="228600" marR="228600" marT="114300" marB="114300" anchor="ctr">
                    <a:lnL>
                      <a:noFill/>
                    </a:lnL>
                    <a:lnR>
                      <a:noFill/>
                    </a:lnR>
                    <a:lnT>
                      <a:noFill/>
                    </a:lnT>
                    <a:lnB>
                      <a:noFill/>
                    </a:lnB>
                    <a:noFill/>
                  </a:tcPr>
                </a:tc>
                <a:tc>
                  <a:txBody>
                    <a:bodyPr/>
                    <a:lstStyle/>
                    <a:p>
                      <a:r>
                        <a:rPr lang="en-US" dirty="0">
                          <a:effectLst/>
                        </a:rPr>
                        <a:t>True if the operands are identical (refer to the same object)</a:t>
                      </a:r>
                    </a:p>
                  </a:txBody>
                  <a:tcPr marL="228600" marR="228600" marT="114300" marB="114300" anchor="ctr">
                    <a:lnL>
                      <a:noFill/>
                    </a:lnL>
                    <a:lnR>
                      <a:noFill/>
                    </a:lnR>
                    <a:lnT>
                      <a:noFill/>
                    </a:lnT>
                    <a:lnB>
                      <a:noFill/>
                    </a:lnB>
                    <a:noFill/>
                  </a:tcPr>
                </a:tc>
                <a:tc>
                  <a:txBody>
                    <a:bodyPr/>
                    <a:lstStyle/>
                    <a:p>
                      <a:r>
                        <a:rPr lang="en-US">
                          <a:effectLst/>
                        </a:rPr>
                        <a:t>x is True</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3402922853"/>
                  </a:ext>
                </a:extLst>
              </a:tr>
              <a:tr h="0">
                <a:tc>
                  <a:txBody>
                    <a:bodyPr/>
                    <a:lstStyle/>
                    <a:p>
                      <a:r>
                        <a:rPr lang="en-US" dirty="0">
                          <a:effectLst/>
                        </a:rPr>
                        <a:t>is not</a:t>
                      </a:r>
                    </a:p>
                  </a:txBody>
                  <a:tcPr marL="228600" marR="228600" marT="114300" marB="114300" anchor="ctr">
                    <a:lnL>
                      <a:noFill/>
                    </a:lnL>
                    <a:lnR>
                      <a:noFill/>
                    </a:lnR>
                    <a:lnT>
                      <a:noFill/>
                    </a:lnT>
                    <a:lnB>
                      <a:noFill/>
                    </a:lnB>
                    <a:noFill/>
                  </a:tcPr>
                </a:tc>
                <a:tc>
                  <a:txBody>
                    <a:bodyPr/>
                    <a:lstStyle/>
                    <a:p>
                      <a:r>
                        <a:rPr lang="en-US">
                          <a:effectLst/>
                        </a:rPr>
                        <a:t>True if the operands are not identical (do not refer to the same object)</a:t>
                      </a:r>
                    </a:p>
                  </a:txBody>
                  <a:tcPr marL="228600" marR="228600" marT="114300" marB="114300" anchor="ctr">
                    <a:lnL>
                      <a:noFill/>
                    </a:lnL>
                    <a:lnR>
                      <a:noFill/>
                    </a:lnR>
                    <a:lnT>
                      <a:noFill/>
                    </a:lnT>
                    <a:lnB>
                      <a:noFill/>
                    </a:lnB>
                    <a:noFill/>
                  </a:tcPr>
                </a:tc>
                <a:tc>
                  <a:txBody>
                    <a:bodyPr/>
                    <a:lstStyle/>
                    <a:p>
                      <a:r>
                        <a:rPr lang="en-US" dirty="0">
                          <a:effectLst/>
                        </a:rPr>
                        <a:t>x is not True</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1491640008"/>
                  </a:ext>
                </a:extLst>
              </a:tr>
            </a:tbl>
          </a:graphicData>
        </a:graphic>
      </p:graphicFrame>
    </p:spTree>
    <p:extLst>
      <p:ext uri="{BB962C8B-B14F-4D97-AF65-F5344CB8AC3E}">
        <p14:creationId xmlns:p14="http://schemas.microsoft.com/office/powerpoint/2010/main" val="7658937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841829"/>
          </a:xfrm>
        </p:spPr>
        <p:txBody>
          <a:bodyPr/>
          <a:lstStyle/>
          <a:p>
            <a:r>
              <a:rPr lang="en-US" b="1"/>
              <a:t>Membership </a:t>
            </a:r>
            <a:r>
              <a:rPr lang="en-US" b="1" smtClean="0"/>
              <a:t>operators</a:t>
            </a:r>
            <a:endParaRPr lang="en-US"/>
          </a:p>
        </p:txBody>
      </p:sp>
      <p:sp>
        <p:nvSpPr>
          <p:cNvPr id="3" name="Content Placeholder 2"/>
          <p:cNvSpPr>
            <a:spLocks noGrp="1"/>
          </p:cNvSpPr>
          <p:nvPr>
            <p:ph idx="1"/>
          </p:nvPr>
        </p:nvSpPr>
        <p:spPr>
          <a:xfrm>
            <a:off x="229090" y="841830"/>
            <a:ext cx="11672624" cy="1364342"/>
          </a:xfrm>
        </p:spPr>
        <p:txBody>
          <a:bodyPr/>
          <a:lstStyle/>
          <a:p>
            <a:r>
              <a:rPr lang="en-US" b="1" dirty="0"/>
              <a:t>in</a:t>
            </a:r>
            <a:r>
              <a:rPr lang="en-US" dirty="0"/>
              <a:t> and </a:t>
            </a:r>
            <a:r>
              <a:rPr lang="en-US" b="1" dirty="0"/>
              <a:t>not in</a:t>
            </a:r>
            <a:r>
              <a:rPr lang="en-US" dirty="0"/>
              <a:t> are the membership operators in Python. They are used to test whether a value or variable is found in a sequence (string, list, tuple, set and dictionary</a:t>
            </a:r>
            <a:r>
              <a:rPr lang="en-US" dirty="0" smtClean="0"/>
              <a:t>).</a:t>
            </a:r>
            <a:endParaRPr lang="en-US" dirty="0"/>
          </a:p>
          <a:p>
            <a:r>
              <a:rPr lang="en-US" dirty="0"/>
              <a:t>In a dictionary we can only test for presence of key, not the value.</a:t>
            </a:r>
          </a:p>
        </p:txBody>
      </p:sp>
      <p:graphicFrame>
        <p:nvGraphicFramePr>
          <p:cNvPr id="5" name="Table 4"/>
          <p:cNvGraphicFramePr>
            <a:graphicFrameLocks noGrp="1"/>
          </p:cNvGraphicFramePr>
          <p:nvPr>
            <p:extLst>
              <p:ext uri="{D42A27DB-BD31-4B8C-83A1-F6EECF244321}">
                <p14:modId xmlns:p14="http://schemas.microsoft.com/office/powerpoint/2010/main" val="2634946526"/>
              </p:ext>
            </p:extLst>
          </p:nvPr>
        </p:nvGraphicFramePr>
        <p:xfrm>
          <a:off x="229091" y="2322287"/>
          <a:ext cx="11803251" cy="4252686"/>
        </p:xfrm>
        <a:graphic>
          <a:graphicData uri="http://schemas.openxmlformats.org/drawingml/2006/table">
            <a:tbl>
              <a:tblPr/>
              <a:tblGrid>
                <a:gridCol w="3934417">
                  <a:extLst>
                    <a:ext uri="{9D8B030D-6E8A-4147-A177-3AD203B41FA5}">
                      <a16:colId xmlns:a16="http://schemas.microsoft.com/office/drawing/2014/main" val="61706380"/>
                    </a:ext>
                  </a:extLst>
                </a:gridCol>
                <a:gridCol w="3934417">
                  <a:extLst>
                    <a:ext uri="{9D8B030D-6E8A-4147-A177-3AD203B41FA5}">
                      <a16:colId xmlns:a16="http://schemas.microsoft.com/office/drawing/2014/main" val="495300096"/>
                    </a:ext>
                  </a:extLst>
                </a:gridCol>
                <a:gridCol w="3934417">
                  <a:extLst>
                    <a:ext uri="{9D8B030D-6E8A-4147-A177-3AD203B41FA5}">
                      <a16:colId xmlns:a16="http://schemas.microsoft.com/office/drawing/2014/main" val="829743319"/>
                    </a:ext>
                  </a:extLst>
                </a:gridCol>
              </a:tblGrid>
              <a:tr h="677964">
                <a:tc>
                  <a:txBody>
                    <a:bodyPr/>
                    <a:lstStyle/>
                    <a:p>
                      <a:pPr algn="l"/>
                      <a:r>
                        <a:rPr lang="en-US" b="0" dirty="0">
                          <a:effectLst/>
                        </a:rPr>
                        <a:t>Operator</a:t>
                      </a:r>
                    </a:p>
                  </a:txBody>
                  <a:tcPr marL="228600" marR="228600" marT="114300" marB="114300" anchor="ctr">
                    <a:lnL>
                      <a:noFill/>
                    </a:lnL>
                    <a:lnR>
                      <a:noFill/>
                    </a:lnR>
                    <a:lnT>
                      <a:noFill/>
                    </a:lnT>
                    <a:lnB>
                      <a:noFill/>
                    </a:lnB>
                    <a:noFill/>
                  </a:tcPr>
                </a:tc>
                <a:tc>
                  <a:txBody>
                    <a:bodyPr/>
                    <a:lstStyle/>
                    <a:p>
                      <a:pPr algn="l"/>
                      <a:r>
                        <a:rPr lang="en-US" b="0">
                          <a:effectLst/>
                        </a:rPr>
                        <a:t>Meaning</a:t>
                      </a:r>
                    </a:p>
                  </a:txBody>
                  <a:tcPr marL="228600" marR="228600" marT="114300" marB="114300" anchor="ctr">
                    <a:lnL>
                      <a:noFill/>
                    </a:lnL>
                    <a:lnR>
                      <a:noFill/>
                    </a:lnR>
                    <a:lnT>
                      <a:noFill/>
                    </a:lnT>
                    <a:lnB>
                      <a:noFill/>
                    </a:lnB>
                    <a:noFill/>
                  </a:tcPr>
                </a:tc>
                <a:tc>
                  <a:txBody>
                    <a:bodyPr/>
                    <a:lstStyle/>
                    <a:p>
                      <a:pPr algn="l"/>
                      <a:r>
                        <a:rPr lang="en-US" b="0">
                          <a:effectLst/>
                        </a:rPr>
                        <a:t>Example</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669571083"/>
                  </a:ext>
                </a:extLst>
              </a:tr>
              <a:tr h="1787361">
                <a:tc>
                  <a:txBody>
                    <a:bodyPr/>
                    <a:lstStyle/>
                    <a:p>
                      <a:r>
                        <a:rPr lang="en-US" dirty="0">
                          <a:effectLst/>
                        </a:rPr>
                        <a:t>in</a:t>
                      </a:r>
                    </a:p>
                  </a:txBody>
                  <a:tcPr marL="228600" marR="228600" marT="114300" marB="114300" anchor="ctr">
                    <a:lnL>
                      <a:noFill/>
                    </a:lnL>
                    <a:lnR>
                      <a:noFill/>
                    </a:lnR>
                    <a:lnT>
                      <a:noFill/>
                    </a:lnT>
                    <a:lnB>
                      <a:noFill/>
                    </a:lnB>
                    <a:noFill/>
                  </a:tcPr>
                </a:tc>
                <a:tc>
                  <a:txBody>
                    <a:bodyPr/>
                    <a:lstStyle/>
                    <a:p>
                      <a:r>
                        <a:rPr lang="en-US" dirty="0">
                          <a:effectLst/>
                        </a:rPr>
                        <a:t>True if value/variable is found in the sequence</a:t>
                      </a:r>
                    </a:p>
                  </a:txBody>
                  <a:tcPr marL="228600" marR="228600" marT="114300" marB="114300" anchor="ctr">
                    <a:lnL>
                      <a:noFill/>
                    </a:lnL>
                    <a:lnR>
                      <a:noFill/>
                    </a:lnR>
                    <a:lnT>
                      <a:noFill/>
                    </a:lnT>
                    <a:lnB>
                      <a:noFill/>
                    </a:lnB>
                    <a:noFill/>
                  </a:tcPr>
                </a:tc>
                <a:tc>
                  <a:txBody>
                    <a:bodyPr/>
                    <a:lstStyle/>
                    <a:p>
                      <a:r>
                        <a:rPr lang="en-US">
                          <a:effectLst/>
                        </a:rPr>
                        <a:t>5 in x</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2467387310"/>
                  </a:ext>
                </a:extLst>
              </a:tr>
              <a:tr h="1787361">
                <a:tc>
                  <a:txBody>
                    <a:bodyPr/>
                    <a:lstStyle/>
                    <a:p>
                      <a:r>
                        <a:rPr lang="en-US">
                          <a:effectLst/>
                        </a:rPr>
                        <a:t>not in</a:t>
                      </a:r>
                    </a:p>
                  </a:txBody>
                  <a:tcPr marL="228600" marR="228600" marT="114300" marB="114300" anchor="ctr">
                    <a:lnL>
                      <a:noFill/>
                    </a:lnL>
                    <a:lnR>
                      <a:noFill/>
                    </a:lnR>
                    <a:lnT>
                      <a:noFill/>
                    </a:lnT>
                    <a:lnB>
                      <a:noFill/>
                    </a:lnB>
                    <a:noFill/>
                  </a:tcPr>
                </a:tc>
                <a:tc>
                  <a:txBody>
                    <a:bodyPr/>
                    <a:lstStyle/>
                    <a:p>
                      <a:r>
                        <a:rPr lang="en-US">
                          <a:effectLst/>
                        </a:rPr>
                        <a:t>True if value/variable is not found in the sequence</a:t>
                      </a:r>
                    </a:p>
                  </a:txBody>
                  <a:tcPr marL="228600" marR="228600" marT="114300" marB="114300" anchor="ctr">
                    <a:lnL>
                      <a:noFill/>
                    </a:lnL>
                    <a:lnR>
                      <a:noFill/>
                    </a:lnR>
                    <a:lnT>
                      <a:noFill/>
                    </a:lnT>
                    <a:lnB>
                      <a:noFill/>
                    </a:lnB>
                    <a:noFill/>
                  </a:tcPr>
                </a:tc>
                <a:tc>
                  <a:txBody>
                    <a:bodyPr/>
                    <a:lstStyle/>
                    <a:p>
                      <a:r>
                        <a:rPr lang="en-US" dirty="0">
                          <a:effectLst/>
                        </a:rPr>
                        <a:t>5 not in x</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2921715978"/>
                  </a:ext>
                </a:extLst>
              </a:tr>
            </a:tbl>
          </a:graphicData>
        </a:graphic>
      </p:graphicFrame>
    </p:spTree>
    <p:extLst>
      <p:ext uri="{BB962C8B-B14F-4D97-AF65-F5344CB8AC3E}">
        <p14:creationId xmlns:p14="http://schemas.microsoft.com/office/powerpoint/2010/main" val="38068348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97" y="0"/>
            <a:ext cx="9404723" cy="1400530"/>
          </a:xfrm>
        </p:spPr>
        <p:txBody>
          <a:bodyPr/>
          <a:lstStyle/>
          <a:p>
            <a:r>
              <a:rPr lang="en-US" dirty="0" smtClean="0"/>
              <a:t>Escape Characters:</a:t>
            </a:r>
            <a:endParaRPr lang="en-US" dirty="0"/>
          </a:p>
        </p:txBody>
      </p:sp>
      <p:sp>
        <p:nvSpPr>
          <p:cNvPr id="3" name="Content Placeholder 2"/>
          <p:cNvSpPr>
            <a:spLocks noGrp="1"/>
          </p:cNvSpPr>
          <p:nvPr>
            <p:ph idx="1"/>
          </p:nvPr>
        </p:nvSpPr>
        <p:spPr>
          <a:xfrm>
            <a:off x="215037" y="1177707"/>
            <a:ext cx="11410906" cy="5432099"/>
          </a:xfrm>
        </p:spPr>
        <p:txBody>
          <a:bodyPr/>
          <a:lstStyle/>
          <a:p>
            <a:r>
              <a:rPr lang="en-US" dirty="0" smtClean="0"/>
              <a:t>\n 				Next Line </a:t>
            </a:r>
          </a:p>
          <a:p>
            <a:r>
              <a:rPr lang="en-US" dirty="0" smtClean="0"/>
              <a:t>\t				Next Tab</a:t>
            </a:r>
          </a:p>
          <a:p>
            <a:r>
              <a:rPr lang="en-US" dirty="0" smtClean="0"/>
              <a:t>\r				carriage return</a:t>
            </a:r>
          </a:p>
          <a:p>
            <a:r>
              <a:rPr lang="en-US" dirty="0" smtClean="0"/>
              <a:t>\b				backslash</a:t>
            </a:r>
          </a:p>
          <a:p>
            <a:r>
              <a:rPr lang="en-US" dirty="0" smtClean="0"/>
              <a:t>\f				form feed</a:t>
            </a:r>
          </a:p>
          <a:p>
            <a:r>
              <a:rPr lang="en-US" dirty="0" smtClean="0"/>
              <a:t>\’</a:t>
            </a:r>
          </a:p>
          <a:p>
            <a:r>
              <a:rPr lang="en-US" dirty="0" smtClean="0"/>
              <a:t>\’’\</a:t>
            </a:r>
          </a:p>
          <a:p>
            <a:r>
              <a:rPr lang="en-US" dirty="0" smtClean="0"/>
              <a:t>\\</a:t>
            </a:r>
          </a:p>
          <a:p>
            <a:r>
              <a:rPr lang="en-US" dirty="0" smtClean="0"/>
              <a:t>\v</a:t>
            </a:r>
            <a:endParaRPr lang="en-US" dirty="0"/>
          </a:p>
        </p:txBody>
      </p:sp>
    </p:spTree>
    <p:extLst>
      <p:ext uri="{BB962C8B-B14F-4D97-AF65-F5344CB8AC3E}">
        <p14:creationId xmlns:p14="http://schemas.microsoft.com/office/powerpoint/2010/main" val="6832735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a:t>Python if...else Statement</a:t>
            </a:r>
          </a:p>
        </p:txBody>
      </p:sp>
      <p:sp>
        <p:nvSpPr>
          <p:cNvPr id="3" name="Content Placeholder 2"/>
          <p:cNvSpPr>
            <a:spLocks noGrp="1"/>
          </p:cNvSpPr>
          <p:nvPr>
            <p:ph idx="1"/>
          </p:nvPr>
        </p:nvSpPr>
        <p:spPr>
          <a:xfrm>
            <a:off x="97472" y="890324"/>
            <a:ext cx="11972608" cy="5784796"/>
          </a:xfrm>
        </p:spPr>
        <p:txBody>
          <a:bodyPr/>
          <a:lstStyle/>
          <a:p>
            <a:endParaRPr lang="en-US" dirty="0"/>
          </a:p>
          <a:p>
            <a:r>
              <a:rPr lang="en-US" dirty="0"/>
              <a:t>What is if...else statement in </a:t>
            </a:r>
            <a:r>
              <a:rPr lang="en-US" dirty="0" smtClean="0"/>
              <a:t>Python?</a:t>
            </a:r>
            <a:endParaRPr lang="en-US" dirty="0"/>
          </a:p>
          <a:p>
            <a:r>
              <a:rPr lang="en-US" dirty="0"/>
              <a:t>Decision making is required when we want to execute a code only if a certain condition is satisfied</a:t>
            </a:r>
            <a:r>
              <a:rPr lang="en-US" dirty="0" smtClean="0"/>
              <a:t>.</a:t>
            </a:r>
            <a:endParaRPr lang="en-US" dirty="0"/>
          </a:p>
          <a:p>
            <a:r>
              <a:rPr lang="en-US" dirty="0"/>
              <a:t>The </a:t>
            </a:r>
            <a:r>
              <a:rPr lang="en-US" dirty="0" smtClean="0"/>
              <a:t>if(): </a:t>
            </a:r>
            <a:r>
              <a:rPr lang="en-US" dirty="0" err="1" smtClean="0"/>
              <a:t>elif</a:t>
            </a:r>
            <a:r>
              <a:rPr lang="en-US" dirty="0" smtClean="0"/>
              <a:t>(): else: </a:t>
            </a:r>
            <a:r>
              <a:rPr lang="en-US" dirty="0"/>
              <a:t>statement is used in Python for decision making</a:t>
            </a:r>
            <a:r>
              <a:rPr lang="en-US" dirty="0" smtClean="0"/>
              <a:t>.</a:t>
            </a:r>
          </a:p>
          <a:p>
            <a:r>
              <a:rPr lang="en-US" dirty="0"/>
              <a:t>Syntax of if...else</a:t>
            </a:r>
          </a:p>
          <a:p>
            <a:pPr marL="0" indent="0">
              <a:buNone/>
            </a:pPr>
            <a:r>
              <a:rPr lang="en-US" dirty="0"/>
              <a:t>	</a:t>
            </a:r>
            <a:r>
              <a:rPr lang="en-US" b="1" dirty="0" smtClean="0"/>
              <a:t>if </a:t>
            </a:r>
            <a:r>
              <a:rPr lang="en-US" b="1" dirty="0"/>
              <a:t>test </a:t>
            </a:r>
            <a:r>
              <a:rPr lang="en-US" b="1" dirty="0" smtClean="0"/>
              <a:t>expression:</a:t>
            </a:r>
          </a:p>
          <a:p>
            <a:pPr marL="0" indent="0">
              <a:buNone/>
            </a:pPr>
            <a:r>
              <a:rPr lang="en-US" b="1" dirty="0"/>
              <a:t>	</a:t>
            </a:r>
            <a:r>
              <a:rPr lang="en-US" b="1" dirty="0" smtClean="0"/>
              <a:t>	Body </a:t>
            </a:r>
            <a:r>
              <a:rPr lang="en-US" b="1" dirty="0"/>
              <a:t>of if</a:t>
            </a:r>
          </a:p>
          <a:p>
            <a:pPr marL="0" indent="0">
              <a:buNone/>
            </a:pPr>
            <a:r>
              <a:rPr lang="en-US" b="1" dirty="0" smtClean="0"/>
              <a:t>	else:</a:t>
            </a:r>
          </a:p>
          <a:p>
            <a:pPr marL="0" indent="0">
              <a:buNone/>
            </a:pPr>
            <a:r>
              <a:rPr lang="en-US" b="1" dirty="0"/>
              <a:t>	</a:t>
            </a:r>
            <a:r>
              <a:rPr lang="en-US" b="1" dirty="0" smtClean="0"/>
              <a:t>	Body </a:t>
            </a:r>
            <a:r>
              <a:rPr lang="en-US" b="1" dirty="0"/>
              <a:t>of </a:t>
            </a:r>
            <a:r>
              <a:rPr lang="en-US" b="1" dirty="0" smtClean="0"/>
              <a:t>else</a:t>
            </a:r>
          </a:p>
          <a:p>
            <a:endParaRPr lang="en-US" dirty="0"/>
          </a:p>
        </p:txBody>
      </p:sp>
      <p:pic>
        <p:nvPicPr>
          <p:cNvPr id="5" name="Picture 4"/>
          <p:cNvPicPr>
            <a:picLocks noChangeAspect="1"/>
          </p:cNvPicPr>
          <p:nvPr/>
        </p:nvPicPr>
        <p:blipFill rotWithShape="1">
          <a:blip r:embed="rId2"/>
          <a:srcRect l="52243" t="36184" r="22858" b="20602"/>
          <a:stretch/>
        </p:blipFill>
        <p:spPr>
          <a:xfrm>
            <a:off x="3026228" y="3026668"/>
            <a:ext cx="3635829" cy="3547864"/>
          </a:xfrm>
          <a:prstGeom prst="rect">
            <a:avLst/>
          </a:prstGeom>
        </p:spPr>
      </p:pic>
      <p:pic>
        <p:nvPicPr>
          <p:cNvPr id="9" name="Picture 8"/>
          <p:cNvPicPr>
            <a:picLocks noChangeAspect="1"/>
          </p:cNvPicPr>
          <p:nvPr/>
        </p:nvPicPr>
        <p:blipFill rotWithShape="1">
          <a:blip r:embed="rId3"/>
          <a:srcRect l="38788" t="30625" r="27477" b="15803"/>
          <a:stretch/>
        </p:blipFill>
        <p:spPr>
          <a:xfrm>
            <a:off x="7511142" y="2926080"/>
            <a:ext cx="4198925" cy="3749040"/>
          </a:xfrm>
          <a:prstGeom prst="rect">
            <a:avLst/>
          </a:prstGeom>
        </p:spPr>
      </p:pic>
    </p:spTree>
    <p:extLst>
      <p:ext uri="{BB962C8B-B14F-4D97-AF65-F5344CB8AC3E}">
        <p14:creationId xmlns:p14="http://schemas.microsoft.com/office/powerpoint/2010/main" val="23568329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Examples</a:t>
            </a:r>
            <a:endParaRPr lang="en-US" dirty="0"/>
          </a:p>
        </p:txBody>
      </p:sp>
      <p:sp>
        <p:nvSpPr>
          <p:cNvPr id="5" name="Rectangle 4"/>
          <p:cNvSpPr/>
          <p:nvPr/>
        </p:nvSpPr>
        <p:spPr>
          <a:xfrm>
            <a:off x="104503" y="700265"/>
            <a:ext cx="4558938" cy="3415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Example: Python if Statement </a:t>
            </a:r>
          </a:p>
          <a:p>
            <a:endParaRPr lang="en-US" dirty="0"/>
          </a:p>
          <a:p>
            <a:r>
              <a:rPr lang="en-US" dirty="0" err="1"/>
              <a:t>num</a:t>
            </a:r>
            <a:r>
              <a:rPr lang="en-US" dirty="0"/>
              <a:t> = 3 </a:t>
            </a:r>
          </a:p>
          <a:p>
            <a:endParaRPr lang="en-US" dirty="0"/>
          </a:p>
          <a:p>
            <a:r>
              <a:rPr lang="en-US" dirty="0"/>
              <a:t>if </a:t>
            </a:r>
            <a:r>
              <a:rPr lang="en-US" dirty="0" err="1"/>
              <a:t>num</a:t>
            </a:r>
            <a:r>
              <a:rPr lang="en-US" dirty="0"/>
              <a:t> &gt; 0: </a:t>
            </a:r>
          </a:p>
          <a:p>
            <a:r>
              <a:rPr lang="en-US" dirty="0"/>
              <a:t>	print(</a:t>
            </a:r>
            <a:r>
              <a:rPr lang="en-US" dirty="0" err="1"/>
              <a:t>num</a:t>
            </a:r>
            <a:r>
              <a:rPr lang="en-US" dirty="0"/>
              <a:t>, "is a positive number.") </a:t>
            </a:r>
          </a:p>
          <a:p>
            <a:r>
              <a:rPr lang="en-US" dirty="0"/>
              <a:t>print("This is always printed.") </a:t>
            </a:r>
          </a:p>
          <a:p>
            <a:endParaRPr lang="en-US" dirty="0"/>
          </a:p>
          <a:p>
            <a:r>
              <a:rPr lang="en-US" dirty="0" err="1"/>
              <a:t>num</a:t>
            </a:r>
            <a:r>
              <a:rPr lang="en-US" dirty="0"/>
              <a:t> = -1 </a:t>
            </a:r>
            <a:endParaRPr lang="en-US" dirty="0" smtClean="0"/>
          </a:p>
          <a:p>
            <a:r>
              <a:rPr lang="en-US" dirty="0" smtClean="0"/>
              <a:t>if </a:t>
            </a:r>
            <a:r>
              <a:rPr lang="en-US" dirty="0" err="1"/>
              <a:t>num</a:t>
            </a:r>
            <a:r>
              <a:rPr lang="en-US" dirty="0"/>
              <a:t> &gt; 0: </a:t>
            </a:r>
          </a:p>
          <a:p>
            <a:r>
              <a:rPr lang="en-US" dirty="0"/>
              <a:t>	print(</a:t>
            </a:r>
            <a:r>
              <a:rPr lang="en-US" dirty="0" err="1"/>
              <a:t>num</a:t>
            </a:r>
            <a:r>
              <a:rPr lang="en-US" dirty="0"/>
              <a:t>, "is a positive number.") </a:t>
            </a:r>
          </a:p>
          <a:p>
            <a:r>
              <a:rPr lang="en-US" dirty="0"/>
              <a:t>print("This is also always printed.")</a:t>
            </a:r>
          </a:p>
        </p:txBody>
      </p:sp>
      <p:sp>
        <p:nvSpPr>
          <p:cNvPr id="6" name="Rectangle 5"/>
          <p:cNvSpPr/>
          <p:nvPr/>
        </p:nvSpPr>
        <p:spPr>
          <a:xfrm>
            <a:off x="104503" y="4421907"/>
            <a:ext cx="3454091" cy="2142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Example of if...else </a:t>
            </a:r>
            <a:endParaRPr lang="en-US" b="1" dirty="0" smtClean="0"/>
          </a:p>
          <a:p>
            <a:r>
              <a:rPr lang="en-US" dirty="0" err="1" smtClean="0"/>
              <a:t>num</a:t>
            </a:r>
            <a:r>
              <a:rPr lang="en-US" dirty="0" smtClean="0"/>
              <a:t> </a:t>
            </a:r>
            <a:r>
              <a:rPr lang="en-US" dirty="0"/>
              <a:t>= 3 </a:t>
            </a:r>
            <a:endParaRPr lang="en-US" dirty="0" smtClean="0"/>
          </a:p>
          <a:p>
            <a:r>
              <a:rPr lang="en-US" dirty="0" smtClean="0"/>
              <a:t>if </a:t>
            </a:r>
            <a:r>
              <a:rPr lang="en-US" dirty="0" err="1"/>
              <a:t>num</a:t>
            </a:r>
            <a:r>
              <a:rPr lang="en-US" dirty="0"/>
              <a:t> &gt;= </a:t>
            </a:r>
            <a:r>
              <a:rPr lang="en-US" dirty="0" smtClean="0"/>
              <a:t>0:</a:t>
            </a:r>
          </a:p>
          <a:p>
            <a:r>
              <a:rPr lang="en-US" dirty="0"/>
              <a:t>	</a:t>
            </a:r>
            <a:r>
              <a:rPr lang="en-US" dirty="0" smtClean="0"/>
              <a:t>print</a:t>
            </a:r>
            <a:r>
              <a:rPr lang="en-US" dirty="0"/>
              <a:t>("Positive or Zero") </a:t>
            </a:r>
            <a:endParaRPr lang="en-US" dirty="0" smtClean="0"/>
          </a:p>
          <a:p>
            <a:r>
              <a:rPr lang="en-US" dirty="0" smtClean="0"/>
              <a:t>else:</a:t>
            </a:r>
          </a:p>
          <a:p>
            <a:r>
              <a:rPr lang="en-US" dirty="0"/>
              <a:t>	</a:t>
            </a:r>
            <a:r>
              <a:rPr lang="en-US" dirty="0" smtClean="0"/>
              <a:t>print</a:t>
            </a:r>
            <a:r>
              <a:rPr lang="en-US" dirty="0"/>
              <a:t>("Negative number")</a:t>
            </a:r>
          </a:p>
        </p:txBody>
      </p:sp>
      <p:sp>
        <p:nvSpPr>
          <p:cNvPr id="3" name="Rectangle 2"/>
          <p:cNvSpPr/>
          <p:nvPr/>
        </p:nvSpPr>
        <p:spPr>
          <a:xfrm>
            <a:off x="4714889" y="2552063"/>
            <a:ext cx="3265713" cy="1830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 </a:t>
            </a:r>
            <a:r>
              <a:rPr lang="en-US" dirty="0"/>
              <a:t>= 33</a:t>
            </a:r>
            <a:br>
              <a:rPr lang="en-US" dirty="0"/>
            </a:br>
            <a:r>
              <a:rPr lang="en-US" dirty="0"/>
              <a:t>b = 33</a:t>
            </a:r>
            <a:br>
              <a:rPr lang="en-US" dirty="0"/>
            </a:br>
            <a:r>
              <a:rPr lang="en-US" dirty="0"/>
              <a:t>if b &gt; a:</a:t>
            </a:r>
            <a:br>
              <a:rPr lang="en-US" dirty="0"/>
            </a:br>
            <a:r>
              <a:rPr lang="en-US" dirty="0"/>
              <a:t>  print("b is greater than a")</a:t>
            </a:r>
            <a:br>
              <a:rPr lang="en-US" dirty="0"/>
            </a:br>
            <a:r>
              <a:rPr lang="en-US" dirty="0" err="1"/>
              <a:t>elif</a:t>
            </a:r>
            <a:r>
              <a:rPr lang="en-US" dirty="0"/>
              <a:t> a == b:</a:t>
            </a:r>
            <a:br>
              <a:rPr lang="en-US" dirty="0"/>
            </a:br>
            <a:r>
              <a:rPr lang="en-US" dirty="0"/>
              <a:t>  print("a and b are equal")</a:t>
            </a:r>
          </a:p>
        </p:txBody>
      </p:sp>
      <p:sp>
        <p:nvSpPr>
          <p:cNvPr id="4" name="Rectangle 3"/>
          <p:cNvSpPr/>
          <p:nvPr/>
        </p:nvSpPr>
        <p:spPr>
          <a:xfrm>
            <a:off x="4767944" y="89262"/>
            <a:ext cx="3174275" cy="235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 </a:t>
            </a:r>
            <a:r>
              <a:rPr lang="en-US" dirty="0"/>
              <a:t>= 200</a:t>
            </a:r>
            <a:br>
              <a:rPr lang="en-US" dirty="0"/>
            </a:br>
            <a:r>
              <a:rPr lang="en-US" dirty="0"/>
              <a:t>b = 33</a:t>
            </a:r>
            <a:br>
              <a:rPr lang="en-US" dirty="0"/>
            </a:br>
            <a:r>
              <a:rPr lang="en-US" dirty="0"/>
              <a:t>if b &gt; a:</a:t>
            </a:r>
            <a:br>
              <a:rPr lang="en-US" dirty="0"/>
            </a:br>
            <a:r>
              <a:rPr lang="en-US" dirty="0"/>
              <a:t>  print("b is greater than a")</a:t>
            </a:r>
            <a:br>
              <a:rPr lang="en-US" dirty="0"/>
            </a:br>
            <a:r>
              <a:rPr lang="en-US" dirty="0" err="1"/>
              <a:t>elif</a:t>
            </a:r>
            <a:r>
              <a:rPr lang="en-US" dirty="0"/>
              <a:t> a == b:</a:t>
            </a:r>
            <a:br>
              <a:rPr lang="en-US" dirty="0"/>
            </a:br>
            <a:r>
              <a:rPr lang="en-US" dirty="0"/>
              <a:t>  print("a and b are equal")</a:t>
            </a:r>
            <a:br>
              <a:rPr lang="en-US" dirty="0"/>
            </a:br>
            <a:r>
              <a:rPr lang="en-US" dirty="0"/>
              <a:t>else:</a:t>
            </a:r>
            <a:br>
              <a:rPr lang="en-US" dirty="0"/>
            </a:br>
            <a:r>
              <a:rPr lang="en-US" dirty="0"/>
              <a:t>  print("a is greater than b")</a:t>
            </a:r>
          </a:p>
        </p:txBody>
      </p:sp>
      <p:sp>
        <p:nvSpPr>
          <p:cNvPr id="7" name="Rectangle 6"/>
          <p:cNvSpPr/>
          <p:nvPr/>
        </p:nvSpPr>
        <p:spPr>
          <a:xfrm>
            <a:off x="3670662" y="4421906"/>
            <a:ext cx="6165669" cy="2142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 </a:t>
            </a:r>
            <a:r>
              <a:rPr lang="en-US" dirty="0"/>
              <a:t>= 2</a:t>
            </a:r>
            <a:br>
              <a:rPr lang="en-US" dirty="0"/>
            </a:br>
            <a:r>
              <a:rPr lang="en-US" dirty="0"/>
              <a:t>b = 330</a:t>
            </a:r>
            <a:br>
              <a:rPr lang="en-US" dirty="0"/>
            </a:br>
            <a:r>
              <a:rPr lang="en-US" dirty="0"/>
              <a:t>print("A") if a &gt; b else print("B</a:t>
            </a:r>
            <a:r>
              <a:rPr lang="en-US" dirty="0" smtClean="0"/>
              <a:t>")</a:t>
            </a:r>
          </a:p>
          <a:p>
            <a:r>
              <a:rPr lang="en-US" dirty="0"/>
              <a:t>print("A") if a &gt; b else print("=") if a == b else print("B")</a:t>
            </a:r>
          </a:p>
        </p:txBody>
      </p:sp>
      <p:sp>
        <p:nvSpPr>
          <p:cNvPr id="8" name="Rectangle 7"/>
          <p:cNvSpPr/>
          <p:nvPr/>
        </p:nvSpPr>
        <p:spPr>
          <a:xfrm>
            <a:off x="8085105" y="1400530"/>
            <a:ext cx="3984975" cy="2949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 </a:t>
            </a:r>
            <a:r>
              <a:rPr lang="en-US" dirty="0"/>
              <a:t>= 200</a:t>
            </a:r>
            <a:br>
              <a:rPr lang="en-US" dirty="0"/>
            </a:br>
            <a:r>
              <a:rPr lang="en-US" dirty="0"/>
              <a:t>b = 33</a:t>
            </a:r>
            <a:br>
              <a:rPr lang="en-US" dirty="0"/>
            </a:br>
            <a:r>
              <a:rPr lang="en-US" dirty="0"/>
              <a:t>c = 500</a:t>
            </a:r>
            <a:br>
              <a:rPr lang="en-US" dirty="0"/>
            </a:br>
            <a:r>
              <a:rPr lang="en-US" dirty="0"/>
              <a:t>if a &gt; b or a &gt; c:</a:t>
            </a:r>
            <a:br>
              <a:rPr lang="en-US" dirty="0"/>
            </a:br>
            <a:r>
              <a:rPr lang="en-US" dirty="0"/>
              <a:t>  print("At least one of the conditions is True</a:t>
            </a:r>
            <a:r>
              <a:rPr lang="en-US" dirty="0" smtClean="0"/>
              <a:t>")</a:t>
            </a:r>
          </a:p>
          <a:p>
            <a:r>
              <a:rPr lang="en-US" dirty="0"/>
              <a:t>if a &gt; b and c &gt; a:</a:t>
            </a:r>
          </a:p>
          <a:p>
            <a:r>
              <a:rPr lang="en-US" dirty="0"/>
              <a:t>  print("Both conditions are True")</a:t>
            </a:r>
          </a:p>
        </p:txBody>
      </p:sp>
    </p:spTree>
    <p:extLst>
      <p:ext uri="{BB962C8B-B14F-4D97-AF65-F5344CB8AC3E}">
        <p14:creationId xmlns:p14="http://schemas.microsoft.com/office/powerpoint/2010/main" val="8915542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b="1" dirty="0"/>
              <a:t>Python for Loop</a:t>
            </a:r>
            <a:br>
              <a:rPr lang="en-US" b="1" dirty="0"/>
            </a:br>
            <a:endParaRPr lang="en-US" dirty="0"/>
          </a:p>
        </p:txBody>
      </p:sp>
      <p:sp>
        <p:nvSpPr>
          <p:cNvPr id="3" name="Content Placeholder 2"/>
          <p:cNvSpPr>
            <a:spLocks noGrp="1"/>
          </p:cNvSpPr>
          <p:nvPr>
            <p:ph idx="1"/>
          </p:nvPr>
        </p:nvSpPr>
        <p:spPr>
          <a:xfrm>
            <a:off x="181542" y="870082"/>
            <a:ext cx="11828916" cy="5739724"/>
          </a:xfrm>
        </p:spPr>
        <p:txBody>
          <a:bodyPr/>
          <a:lstStyle/>
          <a:p>
            <a:r>
              <a:rPr lang="en-US" dirty="0" smtClean="0"/>
              <a:t>The </a:t>
            </a:r>
            <a:r>
              <a:rPr lang="en-US" dirty="0"/>
              <a:t>for loop in Python is used to iterate over a sequence (list, tuple, string) or other </a:t>
            </a:r>
            <a:r>
              <a:rPr lang="en-US" dirty="0" err="1"/>
              <a:t>iterable</a:t>
            </a:r>
            <a:r>
              <a:rPr lang="en-US" dirty="0"/>
              <a:t> objects. Iterating over a sequence is called traversal</a:t>
            </a:r>
            <a:r>
              <a:rPr lang="en-US" dirty="0" smtClean="0"/>
              <a:t>.</a:t>
            </a:r>
            <a:endParaRPr lang="en-US" dirty="0"/>
          </a:p>
          <a:p>
            <a:r>
              <a:rPr lang="en-US" dirty="0"/>
              <a:t>Syntax of for Loop</a:t>
            </a:r>
          </a:p>
          <a:p>
            <a:pPr marL="0" indent="0">
              <a:buNone/>
            </a:pPr>
            <a:r>
              <a:rPr lang="en-US" dirty="0" smtClean="0"/>
              <a:t>	</a:t>
            </a:r>
            <a:r>
              <a:rPr lang="en-US" b="1" dirty="0" smtClean="0"/>
              <a:t>for </a:t>
            </a:r>
            <a:r>
              <a:rPr lang="en-US" b="1" dirty="0" err="1"/>
              <a:t>val</a:t>
            </a:r>
            <a:r>
              <a:rPr lang="en-US" b="1" dirty="0"/>
              <a:t> in sequence:</a:t>
            </a:r>
          </a:p>
          <a:p>
            <a:pPr marL="0" indent="0">
              <a:buNone/>
            </a:pPr>
            <a:r>
              <a:rPr lang="en-US" b="1" dirty="0"/>
              <a:t>	</a:t>
            </a:r>
            <a:r>
              <a:rPr lang="en-US" b="1" dirty="0" smtClean="0"/>
              <a:t>	Body </a:t>
            </a:r>
            <a:r>
              <a:rPr lang="en-US" b="1" dirty="0"/>
              <a:t>of </a:t>
            </a:r>
            <a:r>
              <a:rPr lang="en-US" b="1" dirty="0" smtClean="0"/>
              <a:t>for</a:t>
            </a:r>
          </a:p>
          <a:p>
            <a:r>
              <a:rPr lang="en-US" dirty="0" smtClean="0"/>
              <a:t>Here</a:t>
            </a:r>
            <a:r>
              <a:rPr lang="en-US" dirty="0"/>
              <a:t>, </a:t>
            </a:r>
            <a:r>
              <a:rPr lang="en-US" dirty="0" err="1"/>
              <a:t>val</a:t>
            </a:r>
            <a:r>
              <a:rPr lang="en-US" dirty="0"/>
              <a:t> is the variable that takes the value of the item inside </a:t>
            </a:r>
            <a:endParaRPr lang="en-US" dirty="0" smtClean="0"/>
          </a:p>
          <a:p>
            <a:pPr marL="457200" lvl="1" indent="0">
              <a:buNone/>
            </a:pPr>
            <a:r>
              <a:rPr lang="en-US" dirty="0" smtClean="0"/>
              <a:t>the </a:t>
            </a:r>
            <a:r>
              <a:rPr lang="en-US" dirty="0"/>
              <a:t>sequence on each iteration</a:t>
            </a:r>
            <a:r>
              <a:rPr lang="en-US" dirty="0" smtClean="0"/>
              <a:t>.</a:t>
            </a:r>
            <a:endParaRPr lang="en-US" dirty="0"/>
          </a:p>
          <a:p>
            <a:r>
              <a:rPr lang="en-US" dirty="0"/>
              <a:t>Loop continues until we reach the last item in the sequence. </a:t>
            </a:r>
            <a:endParaRPr lang="en-US" dirty="0" smtClean="0"/>
          </a:p>
          <a:p>
            <a:pPr marL="457200" lvl="1" indent="0">
              <a:buNone/>
            </a:pPr>
            <a:r>
              <a:rPr lang="en-US" dirty="0" smtClean="0"/>
              <a:t>The </a:t>
            </a:r>
            <a:r>
              <a:rPr lang="en-US" dirty="0"/>
              <a:t>body of for loop is separated from the rest of the code using </a:t>
            </a:r>
            <a:r>
              <a:rPr lang="en-US" dirty="0" smtClean="0"/>
              <a:t>indentation.</a:t>
            </a:r>
            <a:endParaRPr lang="en-US" dirty="0"/>
          </a:p>
          <a:p>
            <a:pPr marL="457200" lvl="1" indent="0">
              <a:buNone/>
            </a:pPr>
            <a:r>
              <a:rPr lang="en-US" dirty="0" smtClean="0"/>
              <a:t>When we don’t know the loop where to start and where to end.</a:t>
            </a:r>
            <a:endParaRPr lang="en-US" dirty="0"/>
          </a:p>
        </p:txBody>
      </p:sp>
      <p:pic>
        <p:nvPicPr>
          <p:cNvPr id="6" name="Picture 5"/>
          <p:cNvPicPr>
            <a:picLocks noChangeAspect="1"/>
          </p:cNvPicPr>
          <p:nvPr/>
        </p:nvPicPr>
        <p:blipFill rotWithShape="1">
          <a:blip r:embed="rId2"/>
          <a:srcRect l="55554" t="32768" r="28080" b="19197"/>
          <a:stretch/>
        </p:blipFill>
        <p:spPr>
          <a:xfrm>
            <a:off x="9404722" y="1567543"/>
            <a:ext cx="2605735" cy="4300262"/>
          </a:xfrm>
          <a:prstGeom prst="rect">
            <a:avLst/>
          </a:prstGeom>
        </p:spPr>
      </p:pic>
    </p:spTree>
    <p:extLst>
      <p:ext uri="{BB962C8B-B14F-4D97-AF65-F5344CB8AC3E}">
        <p14:creationId xmlns:p14="http://schemas.microsoft.com/office/powerpoint/2010/main" val="15418652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 y="0"/>
            <a:ext cx="9404723" cy="1400530"/>
          </a:xfrm>
        </p:spPr>
        <p:txBody>
          <a:bodyPr/>
          <a:lstStyle/>
          <a:p>
            <a:r>
              <a:rPr lang="en-US" dirty="0" smtClean="0"/>
              <a:t>Example</a:t>
            </a:r>
            <a:endParaRPr lang="en-US" dirty="0"/>
          </a:p>
        </p:txBody>
      </p:sp>
      <p:sp>
        <p:nvSpPr>
          <p:cNvPr id="4" name="Rectangle 3"/>
          <p:cNvSpPr/>
          <p:nvPr/>
        </p:nvSpPr>
        <p:spPr>
          <a:xfrm>
            <a:off x="7975640" y="3977640"/>
            <a:ext cx="3989937" cy="252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numbers </a:t>
            </a:r>
            <a:r>
              <a:rPr lang="en-US" dirty="0"/>
              <a:t>= [6, 5, 3, 8, 4, 2, 5, 4, 11</a:t>
            </a:r>
            <a:r>
              <a:rPr lang="en-US" dirty="0" smtClean="0"/>
              <a:t>]</a:t>
            </a:r>
          </a:p>
          <a:p>
            <a:r>
              <a:rPr lang="en-US" dirty="0" smtClean="0"/>
              <a:t> </a:t>
            </a:r>
          </a:p>
          <a:p>
            <a:r>
              <a:rPr lang="en-US" dirty="0" smtClean="0"/>
              <a:t>sum </a:t>
            </a:r>
            <a:r>
              <a:rPr lang="en-US" dirty="0"/>
              <a:t>= 0 </a:t>
            </a:r>
            <a:endParaRPr lang="en-US" dirty="0" smtClean="0"/>
          </a:p>
          <a:p>
            <a:r>
              <a:rPr lang="en-US" dirty="0" smtClean="0"/>
              <a:t>for </a:t>
            </a:r>
            <a:r>
              <a:rPr lang="en-US" dirty="0" err="1"/>
              <a:t>val</a:t>
            </a:r>
            <a:r>
              <a:rPr lang="en-US" dirty="0"/>
              <a:t> in numbers: </a:t>
            </a:r>
          </a:p>
          <a:p>
            <a:r>
              <a:rPr lang="en-US" dirty="0" smtClean="0"/>
              <a:t>	sum </a:t>
            </a:r>
            <a:r>
              <a:rPr lang="en-US" dirty="0"/>
              <a:t>= </a:t>
            </a:r>
            <a:r>
              <a:rPr lang="en-US" dirty="0" err="1"/>
              <a:t>sum+val</a:t>
            </a:r>
            <a:r>
              <a:rPr lang="en-US" dirty="0"/>
              <a:t> </a:t>
            </a:r>
            <a:endParaRPr lang="en-US" dirty="0" smtClean="0"/>
          </a:p>
          <a:p>
            <a:r>
              <a:rPr lang="en-US" dirty="0" smtClean="0"/>
              <a:t>print</a:t>
            </a:r>
            <a:r>
              <a:rPr lang="en-US" dirty="0"/>
              <a:t>("The sum is", sum)</a:t>
            </a:r>
          </a:p>
        </p:txBody>
      </p:sp>
      <p:sp>
        <p:nvSpPr>
          <p:cNvPr id="6" name="Rectangle 5"/>
          <p:cNvSpPr/>
          <p:nvPr/>
        </p:nvSpPr>
        <p:spPr>
          <a:xfrm>
            <a:off x="278818" y="4850045"/>
            <a:ext cx="3235091" cy="1899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genre </a:t>
            </a:r>
            <a:r>
              <a:rPr lang="en-US" dirty="0"/>
              <a:t>= ['pop', 'rock', 'jazz'] </a:t>
            </a:r>
            <a:endParaRPr lang="en-US" dirty="0" smtClean="0"/>
          </a:p>
          <a:p>
            <a:r>
              <a:rPr lang="en-US" dirty="0" smtClean="0"/>
              <a:t>for </a:t>
            </a:r>
            <a:r>
              <a:rPr lang="en-US" dirty="0" err="1"/>
              <a:t>i</a:t>
            </a:r>
            <a:r>
              <a:rPr lang="en-US" dirty="0"/>
              <a:t> </a:t>
            </a:r>
            <a:r>
              <a:rPr lang="en-US" dirty="0" smtClean="0"/>
              <a:t>in range(</a:t>
            </a:r>
            <a:r>
              <a:rPr lang="en-US" dirty="0" err="1" smtClean="0"/>
              <a:t>len</a:t>
            </a:r>
            <a:r>
              <a:rPr lang="en-US" dirty="0" smtClean="0"/>
              <a:t>(genre)): </a:t>
            </a:r>
          </a:p>
          <a:p>
            <a:r>
              <a:rPr lang="en-US" dirty="0"/>
              <a:t>	</a:t>
            </a:r>
            <a:r>
              <a:rPr lang="en-US" dirty="0" smtClean="0"/>
              <a:t>print</a:t>
            </a:r>
            <a:r>
              <a:rPr lang="en-US" dirty="0"/>
              <a:t>("I like", </a:t>
            </a:r>
            <a:r>
              <a:rPr lang="en-US" dirty="0" smtClean="0"/>
              <a:t>genre[</a:t>
            </a:r>
            <a:r>
              <a:rPr lang="en-US" dirty="0" err="1" smtClean="0"/>
              <a:t>i</a:t>
            </a:r>
            <a:r>
              <a:rPr lang="en-US" dirty="0"/>
              <a:t>])</a:t>
            </a:r>
          </a:p>
        </p:txBody>
      </p:sp>
      <p:sp>
        <p:nvSpPr>
          <p:cNvPr id="5" name="Rectangle 4"/>
          <p:cNvSpPr/>
          <p:nvPr/>
        </p:nvSpPr>
        <p:spPr>
          <a:xfrm>
            <a:off x="7759337" y="1319348"/>
            <a:ext cx="4206240" cy="252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digits </a:t>
            </a:r>
            <a:r>
              <a:rPr lang="en-US" dirty="0"/>
              <a:t>= [0, 1, 5]</a:t>
            </a:r>
          </a:p>
          <a:p>
            <a:endParaRPr lang="en-US" dirty="0"/>
          </a:p>
          <a:p>
            <a:r>
              <a:rPr lang="en-US" dirty="0"/>
              <a:t>for </a:t>
            </a:r>
            <a:r>
              <a:rPr lang="en-US" dirty="0" err="1"/>
              <a:t>i</a:t>
            </a:r>
            <a:r>
              <a:rPr lang="en-US" dirty="0"/>
              <a:t> in digits:</a:t>
            </a:r>
          </a:p>
          <a:p>
            <a:r>
              <a:rPr lang="en-US" dirty="0"/>
              <a:t>    print(</a:t>
            </a:r>
            <a:r>
              <a:rPr lang="en-US" dirty="0" err="1"/>
              <a:t>i</a:t>
            </a:r>
            <a:r>
              <a:rPr lang="en-US" dirty="0"/>
              <a:t>)</a:t>
            </a:r>
          </a:p>
          <a:p>
            <a:r>
              <a:rPr lang="en-US" dirty="0"/>
              <a:t>else:</a:t>
            </a:r>
          </a:p>
          <a:p>
            <a:r>
              <a:rPr lang="en-US" dirty="0"/>
              <a:t>    print("No items left.")</a:t>
            </a:r>
          </a:p>
          <a:p>
            <a:pPr algn="ctr"/>
            <a:endParaRPr lang="en-US" dirty="0"/>
          </a:p>
        </p:txBody>
      </p:sp>
      <p:sp>
        <p:nvSpPr>
          <p:cNvPr id="11" name="Rectangle 10"/>
          <p:cNvSpPr/>
          <p:nvPr/>
        </p:nvSpPr>
        <p:spPr>
          <a:xfrm>
            <a:off x="156752" y="1156061"/>
            <a:ext cx="6257109" cy="3128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student_name</a:t>
            </a:r>
            <a:r>
              <a:rPr lang="en-US" dirty="0" smtClean="0"/>
              <a:t> </a:t>
            </a:r>
            <a:r>
              <a:rPr lang="en-US" dirty="0"/>
              <a:t>= '</a:t>
            </a:r>
            <a:r>
              <a:rPr lang="en-US" dirty="0" err="1"/>
              <a:t>Soyuj</a:t>
            </a:r>
            <a:r>
              <a:rPr lang="en-US" dirty="0"/>
              <a:t>'</a:t>
            </a:r>
          </a:p>
          <a:p>
            <a:pPr algn="ctr"/>
            <a:endParaRPr lang="en-US" dirty="0"/>
          </a:p>
          <a:p>
            <a:pPr algn="ctr"/>
            <a:r>
              <a:rPr lang="en-US" dirty="0"/>
              <a:t>marks = {'James': 90, 'Jules': 55, 'Arthur': 77}</a:t>
            </a:r>
          </a:p>
          <a:p>
            <a:pPr algn="ctr"/>
            <a:endParaRPr lang="en-US" dirty="0"/>
          </a:p>
          <a:p>
            <a:pPr algn="ctr"/>
            <a:r>
              <a:rPr lang="en-US" dirty="0"/>
              <a:t>for student in marks:</a:t>
            </a:r>
          </a:p>
          <a:p>
            <a:pPr algn="ctr"/>
            <a:r>
              <a:rPr lang="en-US" dirty="0"/>
              <a:t>    if student == </a:t>
            </a:r>
            <a:r>
              <a:rPr lang="en-US" dirty="0" err="1"/>
              <a:t>student_name</a:t>
            </a:r>
            <a:r>
              <a:rPr lang="en-US" dirty="0"/>
              <a:t>:</a:t>
            </a:r>
          </a:p>
          <a:p>
            <a:pPr algn="ctr"/>
            <a:r>
              <a:rPr lang="en-US" dirty="0"/>
              <a:t>        print(marks[student])</a:t>
            </a:r>
          </a:p>
          <a:p>
            <a:pPr algn="ctr"/>
            <a:r>
              <a:rPr lang="en-US" dirty="0"/>
              <a:t>        break</a:t>
            </a:r>
          </a:p>
          <a:p>
            <a:pPr algn="ctr"/>
            <a:r>
              <a:rPr lang="en-US" dirty="0"/>
              <a:t>else:</a:t>
            </a:r>
          </a:p>
          <a:p>
            <a:pPr algn="ctr"/>
            <a:r>
              <a:rPr lang="en-US" dirty="0"/>
              <a:t>    print('No entry with that name found.')</a:t>
            </a:r>
          </a:p>
        </p:txBody>
      </p:sp>
      <p:sp>
        <p:nvSpPr>
          <p:cNvPr id="13" name="Rectangle 12"/>
          <p:cNvSpPr/>
          <p:nvPr/>
        </p:nvSpPr>
        <p:spPr>
          <a:xfrm>
            <a:off x="3994351" y="4413842"/>
            <a:ext cx="3764986" cy="2235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numbers </a:t>
            </a:r>
            <a:r>
              <a:rPr lang="en-US" dirty="0"/>
              <a:t>= [1, 2, 3]</a:t>
            </a:r>
          </a:p>
          <a:p>
            <a:r>
              <a:rPr lang="en-US" dirty="0"/>
              <a:t>chars = ["a", "b", "c"]</a:t>
            </a:r>
          </a:p>
          <a:p>
            <a:endParaRPr lang="en-US" dirty="0"/>
          </a:p>
          <a:p>
            <a:r>
              <a:rPr lang="en-US" dirty="0"/>
              <a:t>for </a:t>
            </a:r>
            <a:r>
              <a:rPr lang="en-US" dirty="0" smtClean="0"/>
              <a:t>x </a:t>
            </a:r>
            <a:r>
              <a:rPr lang="en-US" dirty="0"/>
              <a:t>in numbers:</a:t>
            </a:r>
          </a:p>
          <a:p>
            <a:r>
              <a:rPr lang="en-US" dirty="0"/>
              <a:t>  for y in chars:</a:t>
            </a:r>
          </a:p>
          <a:p>
            <a:r>
              <a:rPr lang="en-US" dirty="0"/>
              <a:t>    print(x, y)</a:t>
            </a:r>
          </a:p>
        </p:txBody>
      </p:sp>
    </p:spTree>
    <p:extLst>
      <p:ext uri="{BB962C8B-B14F-4D97-AF65-F5344CB8AC3E}">
        <p14:creationId xmlns:p14="http://schemas.microsoft.com/office/powerpoint/2010/main" val="22205766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Python while loop</a:t>
            </a:r>
            <a:endParaRPr lang="en-US" dirty="0"/>
          </a:p>
        </p:txBody>
      </p:sp>
      <p:sp>
        <p:nvSpPr>
          <p:cNvPr id="3" name="Content Placeholder 2"/>
          <p:cNvSpPr>
            <a:spLocks noGrp="1"/>
          </p:cNvSpPr>
          <p:nvPr>
            <p:ph idx="1"/>
          </p:nvPr>
        </p:nvSpPr>
        <p:spPr>
          <a:xfrm>
            <a:off x="123598" y="955638"/>
            <a:ext cx="11920356" cy="5641105"/>
          </a:xfrm>
        </p:spPr>
        <p:txBody>
          <a:bodyPr/>
          <a:lstStyle/>
          <a:p>
            <a:r>
              <a:rPr lang="en-US" dirty="0"/>
              <a:t>The while loop in Python is used to iterate over a block of code as long as the test expression (condition) is true.</a:t>
            </a:r>
          </a:p>
          <a:p>
            <a:r>
              <a:rPr lang="en-US" dirty="0"/>
              <a:t>We generally use this loop when we don't know the number of times to iterate beforehand.</a:t>
            </a:r>
          </a:p>
          <a:p>
            <a:r>
              <a:rPr lang="en-US" dirty="0"/>
              <a:t>Syntax of while Loop in Python</a:t>
            </a:r>
          </a:p>
          <a:p>
            <a:pPr marL="0" indent="0">
              <a:buNone/>
            </a:pPr>
            <a:r>
              <a:rPr lang="en-US" dirty="0" smtClean="0"/>
              <a:t>	</a:t>
            </a:r>
            <a:r>
              <a:rPr lang="en-US" b="1" dirty="0" smtClean="0"/>
              <a:t>while </a:t>
            </a:r>
            <a:r>
              <a:rPr lang="en-US" b="1" dirty="0" err="1"/>
              <a:t>test_expression</a:t>
            </a:r>
            <a:r>
              <a:rPr lang="en-US" b="1" dirty="0"/>
              <a:t>:</a:t>
            </a:r>
          </a:p>
          <a:p>
            <a:pPr marL="0" indent="0">
              <a:buNone/>
            </a:pPr>
            <a:r>
              <a:rPr lang="en-US" b="1" dirty="0" smtClean="0"/>
              <a:t>		Body </a:t>
            </a:r>
            <a:r>
              <a:rPr lang="en-US" b="1" dirty="0"/>
              <a:t>of </a:t>
            </a:r>
            <a:r>
              <a:rPr lang="en-US" b="1" dirty="0" smtClean="0"/>
              <a:t>while</a:t>
            </a:r>
          </a:p>
          <a:p>
            <a:r>
              <a:rPr lang="en-US" dirty="0" err="1" smtClean="0"/>
              <a:t>Hf</a:t>
            </a:r>
            <a:r>
              <a:rPr lang="en-US" dirty="0" smtClean="0"/>
              <a:t> </a:t>
            </a:r>
            <a:endParaRPr lang="en-US" dirty="0"/>
          </a:p>
        </p:txBody>
      </p:sp>
      <p:pic>
        <p:nvPicPr>
          <p:cNvPr id="5" name="Picture 4"/>
          <p:cNvPicPr>
            <a:picLocks noChangeAspect="1"/>
          </p:cNvPicPr>
          <p:nvPr/>
        </p:nvPicPr>
        <p:blipFill rotWithShape="1">
          <a:blip r:embed="rId2"/>
          <a:srcRect l="43307" t="27411" r="34406" b="12054"/>
          <a:stretch/>
        </p:blipFill>
        <p:spPr>
          <a:xfrm>
            <a:off x="8961120" y="2168434"/>
            <a:ext cx="2899954" cy="4428309"/>
          </a:xfrm>
          <a:prstGeom prst="rect">
            <a:avLst/>
          </a:prstGeom>
        </p:spPr>
      </p:pic>
    </p:spTree>
    <p:extLst>
      <p:ext uri="{BB962C8B-B14F-4D97-AF65-F5344CB8AC3E}">
        <p14:creationId xmlns:p14="http://schemas.microsoft.com/office/powerpoint/2010/main" val="1989277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Why name is Python</a:t>
            </a:r>
            <a:endParaRPr lang="en-US"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Complete Monty’s Python circus</a:t>
            </a:r>
            <a:endParaRPr lang="en-US"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half" idx="2"/>
          </p:nvPr>
        </p:nvSpPr>
        <p:spPr/>
        <p: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Broadcasting in BBC </a:t>
            </a:r>
          </a:p>
          <a:p>
            <a:pPr marL="0" indent="0">
              <a:buNone/>
            </a:pPr>
            <a:r>
              <a:rPr lang="en-US" dirty="0" smtClean="0">
                <a:latin typeface="Times New Roman" panose="02020603050405020304" pitchFamily="18" charset="0"/>
                <a:cs typeface="Times New Roman" panose="02020603050405020304" pitchFamily="18" charset="0"/>
              </a:rPr>
              <a:t>		1969 to 1974</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5939246" y="943649"/>
            <a:ext cx="4511040" cy="5796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5692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Example</a:t>
            </a:r>
            <a:endParaRPr lang="en-US" dirty="0"/>
          </a:p>
        </p:txBody>
      </p:sp>
      <p:sp>
        <p:nvSpPr>
          <p:cNvPr id="4" name="Rectangle 3"/>
          <p:cNvSpPr/>
          <p:nvPr/>
        </p:nvSpPr>
        <p:spPr>
          <a:xfrm>
            <a:off x="261258" y="901337"/>
            <a:ext cx="3513908" cy="30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 = 10</a:t>
            </a:r>
          </a:p>
          <a:p>
            <a:r>
              <a:rPr lang="en-US" dirty="0"/>
              <a:t>sum = 0</a:t>
            </a:r>
          </a:p>
          <a:p>
            <a:r>
              <a:rPr lang="en-US" dirty="0" err="1"/>
              <a:t>i</a:t>
            </a:r>
            <a:r>
              <a:rPr lang="en-US" dirty="0"/>
              <a:t> = 1</a:t>
            </a:r>
          </a:p>
          <a:p>
            <a:endParaRPr lang="en-US" dirty="0"/>
          </a:p>
          <a:p>
            <a:r>
              <a:rPr lang="en-US" dirty="0"/>
              <a:t>while </a:t>
            </a:r>
            <a:r>
              <a:rPr lang="en-US" dirty="0" err="1"/>
              <a:t>i</a:t>
            </a:r>
            <a:r>
              <a:rPr lang="en-US" dirty="0"/>
              <a:t> &lt;= n:</a:t>
            </a:r>
          </a:p>
          <a:p>
            <a:r>
              <a:rPr lang="en-US" dirty="0"/>
              <a:t>    sum = sum + </a:t>
            </a:r>
            <a:r>
              <a:rPr lang="en-US" dirty="0" err="1"/>
              <a:t>i</a:t>
            </a:r>
            <a:endParaRPr lang="en-US" dirty="0"/>
          </a:p>
          <a:p>
            <a:r>
              <a:rPr lang="en-US" dirty="0"/>
              <a:t>    </a:t>
            </a:r>
            <a:r>
              <a:rPr lang="en-US" dirty="0" err="1"/>
              <a:t>i</a:t>
            </a:r>
            <a:r>
              <a:rPr lang="en-US" dirty="0"/>
              <a:t> = i+1    # update counter</a:t>
            </a:r>
          </a:p>
          <a:p>
            <a:endParaRPr lang="en-US" dirty="0"/>
          </a:p>
          <a:p>
            <a:r>
              <a:rPr lang="en-US" dirty="0"/>
              <a:t>print("The sum is", sum)</a:t>
            </a:r>
          </a:p>
        </p:txBody>
      </p:sp>
      <p:sp>
        <p:nvSpPr>
          <p:cNvPr id="5" name="Rectangle 4"/>
          <p:cNvSpPr/>
          <p:nvPr/>
        </p:nvSpPr>
        <p:spPr>
          <a:xfrm>
            <a:off x="4036424" y="901337"/>
            <a:ext cx="4702362" cy="304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counter </a:t>
            </a:r>
            <a:r>
              <a:rPr lang="en-US" dirty="0"/>
              <a:t>= 0 </a:t>
            </a:r>
            <a:endParaRPr lang="en-US" dirty="0" smtClean="0"/>
          </a:p>
          <a:p>
            <a:r>
              <a:rPr lang="en-US" dirty="0" smtClean="0"/>
              <a:t>while </a:t>
            </a:r>
            <a:r>
              <a:rPr lang="en-US" dirty="0"/>
              <a:t>counter &lt; 3: </a:t>
            </a:r>
            <a:endParaRPr lang="en-US" dirty="0" smtClean="0"/>
          </a:p>
          <a:p>
            <a:r>
              <a:rPr lang="en-US" dirty="0"/>
              <a:t>	</a:t>
            </a:r>
            <a:r>
              <a:rPr lang="en-US" dirty="0" smtClean="0"/>
              <a:t>print</a:t>
            </a:r>
            <a:r>
              <a:rPr lang="en-US" dirty="0"/>
              <a:t>("Inside loop") </a:t>
            </a:r>
            <a:endParaRPr lang="en-US" dirty="0" smtClean="0"/>
          </a:p>
          <a:p>
            <a:r>
              <a:rPr lang="en-US" dirty="0"/>
              <a:t>	</a:t>
            </a:r>
            <a:r>
              <a:rPr lang="en-US" dirty="0" smtClean="0"/>
              <a:t>counter </a:t>
            </a:r>
            <a:r>
              <a:rPr lang="en-US" dirty="0"/>
              <a:t>= counter + 1 </a:t>
            </a:r>
            <a:endParaRPr lang="en-US" dirty="0" smtClean="0"/>
          </a:p>
          <a:p>
            <a:r>
              <a:rPr lang="en-US" dirty="0" smtClean="0"/>
              <a:t>else</a:t>
            </a:r>
            <a:r>
              <a:rPr lang="en-US" dirty="0"/>
              <a:t>: </a:t>
            </a:r>
            <a:endParaRPr lang="en-US" dirty="0" smtClean="0"/>
          </a:p>
          <a:p>
            <a:r>
              <a:rPr lang="en-US" dirty="0"/>
              <a:t>	</a:t>
            </a:r>
            <a:r>
              <a:rPr lang="en-US" dirty="0" smtClean="0"/>
              <a:t>print</a:t>
            </a:r>
            <a:r>
              <a:rPr lang="en-US" dirty="0"/>
              <a:t>("Inside else")</a:t>
            </a:r>
          </a:p>
        </p:txBody>
      </p:sp>
    </p:spTree>
    <p:extLst>
      <p:ext uri="{BB962C8B-B14F-4D97-AF65-F5344CB8AC3E}">
        <p14:creationId xmlns:p14="http://schemas.microsoft.com/office/powerpoint/2010/main" val="19165261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b="1" dirty="0"/>
              <a:t>Python break and continue</a:t>
            </a:r>
            <a:br>
              <a:rPr lang="en-US" b="1" dirty="0"/>
            </a:br>
            <a:endParaRPr lang="en-US" dirty="0"/>
          </a:p>
        </p:txBody>
      </p:sp>
      <p:sp>
        <p:nvSpPr>
          <p:cNvPr id="3" name="Content Placeholder 2"/>
          <p:cNvSpPr>
            <a:spLocks noGrp="1"/>
          </p:cNvSpPr>
          <p:nvPr>
            <p:ph idx="1"/>
          </p:nvPr>
        </p:nvSpPr>
        <p:spPr>
          <a:xfrm>
            <a:off x="229090" y="981763"/>
            <a:ext cx="11788739" cy="5667231"/>
          </a:xfrm>
        </p:spPr>
        <p:txBody>
          <a:bodyPr/>
          <a:lstStyle/>
          <a:p>
            <a:r>
              <a:rPr lang="en-US" dirty="0"/>
              <a:t>In Python, break and continue statements can alter the flow of a normal loop</a:t>
            </a:r>
            <a:r>
              <a:rPr lang="en-US" dirty="0" smtClean="0"/>
              <a:t>.</a:t>
            </a:r>
            <a:endParaRPr lang="en-US" dirty="0"/>
          </a:p>
          <a:p>
            <a:r>
              <a:rPr lang="en-US" dirty="0"/>
              <a:t>Loops iterate over a block of code until the test expression is false, but sometimes we wish to terminate the current iteration or even the whole loop without checking test expression</a:t>
            </a:r>
            <a:r>
              <a:rPr lang="en-US" dirty="0" smtClean="0"/>
              <a:t>.</a:t>
            </a:r>
            <a:endParaRPr lang="en-US" dirty="0"/>
          </a:p>
          <a:p>
            <a:r>
              <a:rPr lang="en-US" dirty="0"/>
              <a:t>The break and continue statements are used in these cases. </a:t>
            </a:r>
            <a:endParaRPr lang="en-US" dirty="0" smtClean="0"/>
          </a:p>
          <a:p>
            <a:r>
              <a:rPr lang="en-US" b="1" dirty="0" smtClean="0"/>
              <a:t>Python </a:t>
            </a:r>
            <a:r>
              <a:rPr lang="en-US" b="1" dirty="0"/>
              <a:t>break </a:t>
            </a:r>
            <a:r>
              <a:rPr lang="en-US" b="1" dirty="0" smtClean="0"/>
              <a:t>statement</a:t>
            </a:r>
          </a:p>
          <a:p>
            <a:r>
              <a:rPr lang="en-US" dirty="0"/>
              <a:t>The break statement terminates the loop containing it. </a:t>
            </a:r>
            <a:endParaRPr lang="en-US" dirty="0" smtClean="0"/>
          </a:p>
          <a:p>
            <a:pPr marL="0" indent="0">
              <a:buNone/>
            </a:pPr>
            <a:r>
              <a:rPr lang="en-US" dirty="0" smtClean="0"/>
              <a:t>      Control </a:t>
            </a:r>
            <a:r>
              <a:rPr lang="en-US" dirty="0"/>
              <a:t>of the program flows to the statement </a:t>
            </a:r>
            <a:endParaRPr lang="en-US" dirty="0" smtClean="0"/>
          </a:p>
          <a:p>
            <a:pPr marL="0" indent="0">
              <a:buNone/>
            </a:pPr>
            <a:r>
              <a:rPr lang="en-US" dirty="0" smtClean="0"/>
              <a:t>        immediately </a:t>
            </a:r>
            <a:r>
              <a:rPr lang="en-US" dirty="0"/>
              <a:t>after the body of the loop</a:t>
            </a:r>
            <a:r>
              <a:rPr lang="en-US" dirty="0" smtClean="0"/>
              <a:t>.</a:t>
            </a:r>
            <a:endParaRPr lang="en-US" dirty="0"/>
          </a:p>
          <a:p>
            <a:r>
              <a:rPr lang="en-US" dirty="0"/>
              <a:t>If the break statement is inside a nested loop </a:t>
            </a:r>
            <a:endParaRPr lang="en-US" dirty="0" smtClean="0"/>
          </a:p>
          <a:p>
            <a:pPr marL="0" indent="0">
              <a:buNone/>
            </a:pPr>
            <a:r>
              <a:rPr lang="en-US" dirty="0" smtClean="0"/>
              <a:t>      (</a:t>
            </a:r>
            <a:r>
              <a:rPr lang="en-US" dirty="0"/>
              <a:t>loop inside another loop), the break statement </a:t>
            </a:r>
            <a:endParaRPr lang="en-US" dirty="0" smtClean="0"/>
          </a:p>
          <a:p>
            <a:pPr marL="0" indent="0">
              <a:buNone/>
            </a:pPr>
            <a:r>
              <a:rPr lang="en-US" dirty="0" smtClean="0"/>
              <a:t>        will </a:t>
            </a:r>
            <a:r>
              <a:rPr lang="en-US" dirty="0"/>
              <a:t>terminate the innermost loop</a:t>
            </a:r>
            <a:r>
              <a:rPr lang="en-US" dirty="0" smtClean="0"/>
              <a:t>.</a:t>
            </a:r>
          </a:p>
          <a:p>
            <a:r>
              <a:rPr lang="en-US" dirty="0"/>
              <a:t>Syntax of break</a:t>
            </a:r>
          </a:p>
          <a:p>
            <a:pPr marL="0" indent="0">
              <a:buNone/>
            </a:pPr>
            <a:r>
              <a:rPr lang="en-US" dirty="0" smtClean="0"/>
              <a:t>	</a:t>
            </a:r>
            <a:r>
              <a:rPr lang="en-US" b="1" dirty="0" smtClean="0"/>
              <a:t>break</a:t>
            </a:r>
            <a:endParaRPr lang="en-US" b="1" dirty="0"/>
          </a:p>
        </p:txBody>
      </p:sp>
      <p:pic>
        <p:nvPicPr>
          <p:cNvPr id="7" name="Picture 6"/>
          <p:cNvPicPr>
            <a:picLocks noChangeAspect="1"/>
          </p:cNvPicPr>
          <p:nvPr/>
        </p:nvPicPr>
        <p:blipFill rotWithShape="1">
          <a:blip r:embed="rId2"/>
          <a:srcRect l="50636" t="27232" r="21855" b="11875"/>
          <a:stretch/>
        </p:blipFill>
        <p:spPr>
          <a:xfrm>
            <a:off x="8216537" y="2194560"/>
            <a:ext cx="3579222" cy="4454434"/>
          </a:xfrm>
          <a:prstGeom prst="rect">
            <a:avLst/>
          </a:prstGeom>
        </p:spPr>
      </p:pic>
    </p:spTree>
    <p:extLst>
      <p:ext uri="{BB962C8B-B14F-4D97-AF65-F5344CB8AC3E}">
        <p14:creationId xmlns:p14="http://schemas.microsoft.com/office/powerpoint/2010/main" val="39879821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b="1" dirty="0"/>
              <a:t>Example: Python break</a:t>
            </a:r>
          </a:p>
        </p:txBody>
      </p:sp>
      <p:pic>
        <p:nvPicPr>
          <p:cNvPr id="4" name="Picture 3"/>
          <p:cNvPicPr>
            <a:picLocks noChangeAspect="1"/>
          </p:cNvPicPr>
          <p:nvPr/>
        </p:nvPicPr>
        <p:blipFill rotWithShape="1">
          <a:blip r:embed="rId2"/>
          <a:srcRect l="43408" t="22232" r="24867" b="9911"/>
          <a:stretch/>
        </p:blipFill>
        <p:spPr>
          <a:xfrm>
            <a:off x="7798526" y="1515292"/>
            <a:ext cx="4127864" cy="4963885"/>
          </a:xfrm>
          <a:prstGeom prst="rect">
            <a:avLst/>
          </a:prstGeom>
        </p:spPr>
      </p:pic>
      <p:sp>
        <p:nvSpPr>
          <p:cNvPr id="5" name="Rectangle 4"/>
          <p:cNvSpPr/>
          <p:nvPr/>
        </p:nvSpPr>
        <p:spPr>
          <a:xfrm>
            <a:off x="235131" y="1045030"/>
            <a:ext cx="2364377" cy="2612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a:t>for </a:t>
            </a:r>
            <a:r>
              <a:rPr lang="en-US" dirty="0" err="1"/>
              <a:t>val</a:t>
            </a:r>
            <a:r>
              <a:rPr lang="en-US" dirty="0"/>
              <a:t> in "string":</a:t>
            </a:r>
          </a:p>
          <a:p>
            <a:r>
              <a:rPr lang="en-US" dirty="0"/>
              <a:t>    if </a:t>
            </a:r>
            <a:r>
              <a:rPr lang="en-US" dirty="0" err="1"/>
              <a:t>val</a:t>
            </a:r>
            <a:r>
              <a:rPr lang="en-US" dirty="0"/>
              <a:t> == "</a:t>
            </a:r>
            <a:r>
              <a:rPr lang="en-US" dirty="0" err="1"/>
              <a:t>i</a:t>
            </a:r>
            <a:r>
              <a:rPr lang="en-US" dirty="0"/>
              <a:t>":</a:t>
            </a:r>
          </a:p>
          <a:p>
            <a:r>
              <a:rPr lang="en-US" dirty="0"/>
              <a:t>        break</a:t>
            </a:r>
          </a:p>
          <a:p>
            <a:r>
              <a:rPr lang="en-US" dirty="0"/>
              <a:t>    print(</a:t>
            </a:r>
            <a:r>
              <a:rPr lang="en-US" dirty="0" err="1"/>
              <a:t>val</a:t>
            </a:r>
            <a:r>
              <a:rPr lang="en-US" dirty="0"/>
              <a:t>)</a:t>
            </a:r>
          </a:p>
          <a:p>
            <a:endParaRPr lang="en-US" dirty="0"/>
          </a:p>
          <a:p>
            <a:r>
              <a:rPr lang="en-US" dirty="0"/>
              <a:t>print("The end")</a:t>
            </a:r>
          </a:p>
        </p:txBody>
      </p:sp>
      <p:sp>
        <p:nvSpPr>
          <p:cNvPr id="7" name="Rectangle 6"/>
          <p:cNvSpPr/>
          <p:nvPr/>
        </p:nvSpPr>
        <p:spPr>
          <a:xfrm>
            <a:off x="2926079" y="1188720"/>
            <a:ext cx="4545875" cy="5290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p>
          <a:p>
            <a:r>
              <a:rPr lang="en-US" dirty="0"/>
              <a:t>s = '</a:t>
            </a:r>
            <a:r>
              <a:rPr lang="en-US" dirty="0" err="1"/>
              <a:t>geeksforgeeks</a:t>
            </a:r>
            <a:r>
              <a:rPr lang="en-US" dirty="0"/>
              <a:t>'</a:t>
            </a:r>
          </a:p>
          <a:p>
            <a:r>
              <a:rPr lang="en-US" dirty="0" smtClean="0"/>
              <a:t>for </a:t>
            </a:r>
            <a:r>
              <a:rPr lang="en-US" dirty="0"/>
              <a:t>letter in s: </a:t>
            </a:r>
          </a:p>
          <a:p>
            <a:r>
              <a:rPr lang="en-US" dirty="0"/>
              <a:t>	print(letter) </a:t>
            </a:r>
          </a:p>
          <a:p>
            <a:r>
              <a:rPr lang="en-US" dirty="0"/>
              <a:t>	</a:t>
            </a:r>
            <a:r>
              <a:rPr lang="en-US" dirty="0" smtClean="0"/>
              <a:t>if </a:t>
            </a:r>
            <a:r>
              <a:rPr lang="en-US" dirty="0"/>
              <a:t>letter == 'e' or letter == 's': </a:t>
            </a:r>
          </a:p>
          <a:p>
            <a:r>
              <a:rPr lang="en-US" dirty="0"/>
              <a:t>	</a:t>
            </a:r>
            <a:r>
              <a:rPr lang="en-US" dirty="0" smtClean="0"/>
              <a:t>	break</a:t>
            </a:r>
            <a:endParaRPr lang="en-US" dirty="0"/>
          </a:p>
          <a:p>
            <a:r>
              <a:rPr lang="en-US" dirty="0"/>
              <a:t>	</a:t>
            </a:r>
          </a:p>
          <a:p>
            <a:r>
              <a:rPr lang="en-US" dirty="0"/>
              <a:t>print("Out of for loop") </a:t>
            </a:r>
          </a:p>
          <a:p>
            <a:r>
              <a:rPr lang="en-US" dirty="0"/>
              <a:t>print() </a:t>
            </a:r>
          </a:p>
          <a:p>
            <a:r>
              <a:rPr lang="en-US" dirty="0"/>
              <a:t>	</a:t>
            </a:r>
          </a:p>
          <a:p>
            <a:r>
              <a:rPr lang="en-US" dirty="0" err="1"/>
              <a:t>i</a:t>
            </a:r>
            <a:r>
              <a:rPr lang="en-US" dirty="0"/>
              <a:t> = 0</a:t>
            </a:r>
          </a:p>
          <a:p>
            <a:r>
              <a:rPr lang="en-US" dirty="0" smtClean="0"/>
              <a:t>while </a:t>
            </a:r>
            <a:r>
              <a:rPr lang="en-US" dirty="0"/>
              <a:t>True: </a:t>
            </a:r>
          </a:p>
          <a:p>
            <a:r>
              <a:rPr lang="en-US" dirty="0"/>
              <a:t>	print(s[</a:t>
            </a:r>
            <a:r>
              <a:rPr lang="en-US" dirty="0" err="1"/>
              <a:t>i</a:t>
            </a:r>
            <a:r>
              <a:rPr lang="en-US" dirty="0"/>
              <a:t>]) </a:t>
            </a:r>
          </a:p>
          <a:p>
            <a:r>
              <a:rPr lang="en-US" dirty="0"/>
              <a:t>	if s[</a:t>
            </a:r>
            <a:r>
              <a:rPr lang="en-US" dirty="0" err="1"/>
              <a:t>i</a:t>
            </a:r>
            <a:r>
              <a:rPr lang="en-US" dirty="0"/>
              <a:t>] == 'e' or s[</a:t>
            </a:r>
            <a:r>
              <a:rPr lang="en-US" dirty="0" err="1"/>
              <a:t>i</a:t>
            </a:r>
            <a:r>
              <a:rPr lang="en-US" dirty="0"/>
              <a:t>] == 's': </a:t>
            </a:r>
          </a:p>
          <a:p>
            <a:r>
              <a:rPr lang="en-US" dirty="0"/>
              <a:t>		break</a:t>
            </a:r>
          </a:p>
          <a:p>
            <a:r>
              <a:rPr lang="en-US" dirty="0"/>
              <a:t>	</a:t>
            </a:r>
            <a:r>
              <a:rPr lang="en-US" dirty="0" err="1"/>
              <a:t>i</a:t>
            </a:r>
            <a:r>
              <a:rPr lang="en-US" dirty="0"/>
              <a:t> += 1</a:t>
            </a:r>
          </a:p>
          <a:p>
            <a:r>
              <a:rPr lang="en-US" dirty="0"/>
              <a:t>	</a:t>
            </a:r>
          </a:p>
          <a:p>
            <a:r>
              <a:rPr lang="en-US" dirty="0"/>
              <a:t>print("Out of while loop") </a:t>
            </a:r>
          </a:p>
          <a:p>
            <a:endParaRPr lang="en-US" dirty="0"/>
          </a:p>
        </p:txBody>
      </p:sp>
    </p:spTree>
    <p:extLst>
      <p:ext uri="{BB962C8B-B14F-4D97-AF65-F5344CB8AC3E}">
        <p14:creationId xmlns:p14="http://schemas.microsoft.com/office/powerpoint/2010/main" val="22142609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b="1" dirty="0"/>
              <a:t>Python continue statement</a:t>
            </a:r>
          </a:p>
        </p:txBody>
      </p:sp>
      <p:sp>
        <p:nvSpPr>
          <p:cNvPr id="3" name="Content Placeholder 2"/>
          <p:cNvSpPr>
            <a:spLocks noGrp="1"/>
          </p:cNvSpPr>
          <p:nvPr>
            <p:ph idx="1"/>
          </p:nvPr>
        </p:nvSpPr>
        <p:spPr>
          <a:xfrm>
            <a:off x="229090" y="945379"/>
            <a:ext cx="6968544" cy="5651364"/>
          </a:xfrm>
        </p:spPr>
        <p:txBody>
          <a:bodyPr/>
          <a:lstStyle/>
          <a:p>
            <a:r>
              <a:rPr lang="en-US" dirty="0"/>
              <a:t>The continue statement is used to skip the rest of the code inside a loop for the current iteration only. Loop does not terminate but continues on with the next iteration</a:t>
            </a:r>
            <a:r>
              <a:rPr lang="en-US" dirty="0" smtClean="0"/>
              <a:t>.</a:t>
            </a:r>
          </a:p>
          <a:p>
            <a:r>
              <a:rPr lang="en-US" dirty="0"/>
              <a:t>Syntax of Continue</a:t>
            </a:r>
          </a:p>
          <a:p>
            <a:pPr marL="0" indent="0">
              <a:buNone/>
            </a:pPr>
            <a:r>
              <a:rPr lang="en-US" dirty="0"/>
              <a:t> </a:t>
            </a:r>
            <a:r>
              <a:rPr lang="en-US" dirty="0" smtClean="0"/>
              <a:t>	</a:t>
            </a:r>
            <a:r>
              <a:rPr lang="en-US" b="1" dirty="0" smtClean="0"/>
              <a:t>continue</a:t>
            </a:r>
            <a:endParaRPr lang="en-US" b="1" dirty="0"/>
          </a:p>
        </p:txBody>
      </p:sp>
      <p:pic>
        <p:nvPicPr>
          <p:cNvPr id="6" name="Picture 5"/>
          <p:cNvPicPr>
            <a:picLocks noChangeAspect="1"/>
          </p:cNvPicPr>
          <p:nvPr/>
        </p:nvPicPr>
        <p:blipFill rotWithShape="1">
          <a:blip r:embed="rId2"/>
          <a:srcRect l="42805" t="20624" r="25268" b="7590"/>
          <a:stretch/>
        </p:blipFill>
        <p:spPr>
          <a:xfrm>
            <a:off x="7426724" y="1400530"/>
            <a:ext cx="4557955" cy="5251269"/>
          </a:xfrm>
          <a:prstGeom prst="rect">
            <a:avLst/>
          </a:prstGeom>
        </p:spPr>
      </p:pic>
      <p:sp>
        <p:nvSpPr>
          <p:cNvPr id="8" name="Rectangle 7"/>
          <p:cNvSpPr/>
          <p:nvPr/>
        </p:nvSpPr>
        <p:spPr>
          <a:xfrm>
            <a:off x="365759" y="3579222"/>
            <a:ext cx="2573381" cy="275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for </a:t>
            </a:r>
            <a:r>
              <a:rPr lang="en-US" dirty="0" err="1"/>
              <a:t>val</a:t>
            </a:r>
            <a:r>
              <a:rPr lang="en-US" dirty="0"/>
              <a:t> in "string":</a:t>
            </a:r>
          </a:p>
          <a:p>
            <a:r>
              <a:rPr lang="en-US" dirty="0"/>
              <a:t>    if </a:t>
            </a:r>
            <a:r>
              <a:rPr lang="en-US" dirty="0" err="1"/>
              <a:t>val</a:t>
            </a:r>
            <a:r>
              <a:rPr lang="en-US" dirty="0"/>
              <a:t> == "</a:t>
            </a:r>
            <a:r>
              <a:rPr lang="en-US" dirty="0" err="1"/>
              <a:t>i</a:t>
            </a:r>
            <a:r>
              <a:rPr lang="en-US" dirty="0"/>
              <a:t>":</a:t>
            </a:r>
          </a:p>
          <a:p>
            <a:r>
              <a:rPr lang="en-US" dirty="0"/>
              <a:t>        continue</a:t>
            </a:r>
          </a:p>
          <a:p>
            <a:r>
              <a:rPr lang="en-US" dirty="0"/>
              <a:t>    print(</a:t>
            </a:r>
            <a:r>
              <a:rPr lang="en-US" dirty="0" err="1"/>
              <a:t>val</a:t>
            </a:r>
            <a:r>
              <a:rPr lang="en-US" dirty="0"/>
              <a:t>)</a:t>
            </a:r>
          </a:p>
          <a:p>
            <a:endParaRPr lang="en-US" dirty="0"/>
          </a:p>
          <a:p>
            <a:r>
              <a:rPr lang="en-US" dirty="0"/>
              <a:t>print("The end")</a:t>
            </a:r>
          </a:p>
        </p:txBody>
      </p:sp>
    </p:spTree>
    <p:extLst>
      <p:ext uri="{BB962C8B-B14F-4D97-AF65-F5344CB8AC3E}">
        <p14:creationId xmlns:p14="http://schemas.microsoft.com/office/powerpoint/2010/main" val="13883173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Python Continue</a:t>
            </a:r>
            <a:endParaRPr lang="en-US" dirty="0"/>
          </a:p>
        </p:txBody>
      </p:sp>
      <p:sp>
        <p:nvSpPr>
          <p:cNvPr id="4" name="Rectangle 3"/>
          <p:cNvSpPr/>
          <p:nvPr/>
        </p:nvSpPr>
        <p:spPr>
          <a:xfrm>
            <a:off x="457200" y="1853248"/>
            <a:ext cx="3840480" cy="3084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for </a:t>
            </a:r>
            <a:r>
              <a:rPr lang="en-US" dirty="0" err="1"/>
              <a:t>i</a:t>
            </a:r>
            <a:r>
              <a:rPr lang="en-US" dirty="0"/>
              <a:t> in range(1, 11): </a:t>
            </a:r>
          </a:p>
          <a:p>
            <a:r>
              <a:rPr lang="en-US" dirty="0"/>
              <a:t>	</a:t>
            </a:r>
          </a:p>
          <a:p>
            <a:r>
              <a:rPr lang="en-US" dirty="0"/>
              <a:t>	if </a:t>
            </a:r>
            <a:r>
              <a:rPr lang="en-US" dirty="0" err="1"/>
              <a:t>i</a:t>
            </a:r>
            <a:r>
              <a:rPr lang="en-US" dirty="0"/>
              <a:t> == 6: </a:t>
            </a:r>
          </a:p>
          <a:p>
            <a:r>
              <a:rPr lang="en-US" dirty="0"/>
              <a:t>		continue</a:t>
            </a:r>
          </a:p>
          <a:p>
            <a:r>
              <a:rPr lang="en-US" dirty="0"/>
              <a:t>	else: </a:t>
            </a:r>
          </a:p>
          <a:p>
            <a:r>
              <a:rPr lang="en-US" dirty="0"/>
              <a:t>		</a:t>
            </a:r>
            <a:r>
              <a:rPr lang="en-US" dirty="0" smtClean="0"/>
              <a:t>print(</a:t>
            </a:r>
            <a:r>
              <a:rPr lang="en-US" dirty="0" err="1" smtClean="0"/>
              <a:t>i</a:t>
            </a:r>
            <a:r>
              <a:rPr lang="en-US" dirty="0"/>
              <a:t>, end = " ") </a:t>
            </a:r>
          </a:p>
          <a:p>
            <a:endParaRPr lang="en-US" dirty="0"/>
          </a:p>
        </p:txBody>
      </p:sp>
      <p:pic>
        <p:nvPicPr>
          <p:cNvPr id="5" name="Picture 4"/>
          <p:cNvPicPr>
            <a:picLocks noChangeAspect="1"/>
          </p:cNvPicPr>
          <p:nvPr/>
        </p:nvPicPr>
        <p:blipFill rotWithShape="1">
          <a:blip r:embed="rId2"/>
          <a:srcRect l="43007" t="30268" r="24264" b="7053"/>
          <a:stretch/>
        </p:blipFill>
        <p:spPr>
          <a:xfrm>
            <a:off x="7283031" y="1436914"/>
            <a:ext cx="4290661" cy="4619698"/>
          </a:xfrm>
          <a:prstGeom prst="rect">
            <a:avLst/>
          </a:prstGeom>
        </p:spPr>
      </p:pic>
    </p:spTree>
    <p:extLst>
      <p:ext uri="{BB962C8B-B14F-4D97-AF65-F5344CB8AC3E}">
        <p14:creationId xmlns:p14="http://schemas.microsoft.com/office/powerpoint/2010/main" val="4480253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21" y="0"/>
            <a:ext cx="9404723" cy="1400530"/>
          </a:xfrm>
        </p:spPr>
        <p:txBody>
          <a:bodyPr/>
          <a:lstStyle/>
          <a:p>
            <a:r>
              <a:rPr lang="en-US" b="1" dirty="0"/>
              <a:t>Python pass statement</a:t>
            </a:r>
          </a:p>
        </p:txBody>
      </p:sp>
      <p:sp>
        <p:nvSpPr>
          <p:cNvPr id="3" name="Content Placeholder 2"/>
          <p:cNvSpPr>
            <a:spLocks noGrp="1"/>
          </p:cNvSpPr>
          <p:nvPr>
            <p:ph idx="1"/>
          </p:nvPr>
        </p:nvSpPr>
        <p:spPr>
          <a:xfrm>
            <a:off x="162786" y="851135"/>
            <a:ext cx="7296105" cy="4452385"/>
          </a:xfrm>
        </p:spPr>
        <p:txBody>
          <a:bodyPr/>
          <a:lstStyle/>
          <a:p>
            <a:r>
              <a:rPr lang="en-US" dirty="0"/>
              <a:t>In Python programming, the pass statement is a null statement. The difference between a comment and a pass statement in Python is that while the interpreter ignores a comment entirely, pass is not ignored</a:t>
            </a:r>
            <a:r>
              <a:rPr lang="en-US" dirty="0" smtClean="0"/>
              <a:t>.</a:t>
            </a:r>
            <a:endParaRPr lang="en-US" dirty="0"/>
          </a:p>
          <a:p>
            <a:r>
              <a:rPr lang="en-US" dirty="0"/>
              <a:t>However, nothing happens when the pass is executed. It results in no operation (NOP</a:t>
            </a:r>
            <a:r>
              <a:rPr lang="en-US" dirty="0" smtClean="0"/>
              <a:t>).</a:t>
            </a:r>
          </a:p>
          <a:p>
            <a:r>
              <a:rPr lang="en-US" dirty="0"/>
              <a:t>Syntax of pass</a:t>
            </a:r>
          </a:p>
          <a:p>
            <a:pPr marL="0" indent="0">
              <a:buNone/>
            </a:pPr>
            <a:r>
              <a:rPr lang="en-US" dirty="0" smtClean="0"/>
              <a:t>	</a:t>
            </a:r>
            <a:r>
              <a:rPr lang="en-US" b="1" dirty="0" smtClean="0"/>
              <a:t>pass</a:t>
            </a:r>
            <a:endParaRPr lang="en-US" b="1" dirty="0"/>
          </a:p>
        </p:txBody>
      </p:sp>
      <p:sp>
        <p:nvSpPr>
          <p:cNvPr id="6" name="Rectangle 5"/>
          <p:cNvSpPr/>
          <p:nvPr/>
        </p:nvSpPr>
        <p:spPr>
          <a:xfrm>
            <a:off x="2220685" y="3866144"/>
            <a:ext cx="3540035" cy="2453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sequence </a:t>
            </a:r>
            <a:r>
              <a:rPr lang="en-US" dirty="0"/>
              <a:t>= {'p', 'a', 's', 's'}</a:t>
            </a:r>
          </a:p>
          <a:p>
            <a:r>
              <a:rPr lang="en-US" dirty="0"/>
              <a:t>for </a:t>
            </a:r>
            <a:r>
              <a:rPr lang="en-US" dirty="0" err="1"/>
              <a:t>val</a:t>
            </a:r>
            <a:r>
              <a:rPr lang="en-US" dirty="0"/>
              <a:t> in sequence:</a:t>
            </a:r>
          </a:p>
          <a:p>
            <a:r>
              <a:rPr lang="en-US" dirty="0"/>
              <a:t>    pass</a:t>
            </a:r>
          </a:p>
        </p:txBody>
      </p:sp>
      <p:sp>
        <p:nvSpPr>
          <p:cNvPr id="8" name="Rectangle 7"/>
          <p:cNvSpPr/>
          <p:nvPr/>
        </p:nvSpPr>
        <p:spPr>
          <a:xfrm>
            <a:off x="7458891" y="1435825"/>
            <a:ext cx="4258492" cy="4718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 </a:t>
            </a:r>
            <a:r>
              <a:rPr lang="en-US" dirty="0"/>
              <a:t>= "geeks"</a:t>
            </a:r>
          </a:p>
          <a:p>
            <a:endParaRPr lang="en-US" dirty="0"/>
          </a:p>
          <a:p>
            <a:r>
              <a:rPr lang="en-US" dirty="0" smtClean="0"/>
              <a:t>for </a:t>
            </a:r>
            <a:r>
              <a:rPr lang="en-US" dirty="0" err="1"/>
              <a:t>i</a:t>
            </a:r>
            <a:r>
              <a:rPr lang="en-US" dirty="0"/>
              <a:t> in s: </a:t>
            </a:r>
          </a:p>
          <a:p>
            <a:r>
              <a:rPr lang="en-US" dirty="0"/>
              <a:t>	pass</a:t>
            </a:r>
          </a:p>
          <a:p>
            <a:endParaRPr lang="en-US" dirty="0"/>
          </a:p>
          <a:p>
            <a:r>
              <a:rPr lang="en-US" dirty="0" err="1" smtClean="0"/>
              <a:t>def</a:t>
            </a:r>
            <a:r>
              <a:rPr lang="en-US" dirty="0" smtClean="0"/>
              <a:t> </a:t>
            </a:r>
            <a:r>
              <a:rPr lang="en-US" dirty="0"/>
              <a:t>fun(): </a:t>
            </a:r>
          </a:p>
          <a:p>
            <a:r>
              <a:rPr lang="en-US" dirty="0"/>
              <a:t>	pass</a:t>
            </a:r>
          </a:p>
          <a:p>
            <a:r>
              <a:rPr lang="en-US" dirty="0" smtClean="0"/>
              <a:t>fun</a:t>
            </a:r>
            <a:r>
              <a:rPr lang="en-US" dirty="0"/>
              <a:t>() </a:t>
            </a:r>
          </a:p>
          <a:p>
            <a:r>
              <a:rPr lang="en-US" dirty="0" smtClean="0"/>
              <a:t>for </a:t>
            </a:r>
            <a:r>
              <a:rPr lang="en-US" dirty="0" err="1"/>
              <a:t>i</a:t>
            </a:r>
            <a:r>
              <a:rPr lang="en-US" dirty="0"/>
              <a:t> in s: </a:t>
            </a:r>
          </a:p>
          <a:p>
            <a:r>
              <a:rPr lang="en-US" dirty="0"/>
              <a:t>	if </a:t>
            </a:r>
            <a:r>
              <a:rPr lang="en-US" dirty="0" err="1"/>
              <a:t>i</a:t>
            </a:r>
            <a:r>
              <a:rPr lang="en-US" dirty="0"/>
              <a:t> == 'k': </a:t>
            </a:r>
          </a:p>
          <a:p>
            <a:r>
              <a:rPr lang="en-US" dirty="0"/>
              <a:t>		print('Pass executed') </a:t>
            </a:r>
          </a:p>
          <a:p>
            <a:r>
              <a:rPr lang="en-US" dirty="0"/>
              <a:t>		pass</a:t>
            </a:r>
          </a:p>
          <a:p>
            <a:r>
              <a:rPr lang="en-US" dirty="0"/>
              <a:t>	print(</a:t>
            </a:r>
            <a:r>
              <a:rPr lang="en-US" dirty="0" err="1"/>
              <a:t>i</a:t>
            </a:r>
            <a:r>
              <a:rPr lang="en-US" dirty="0"/>
              <a:t>) </a:t>
            </a:r>
          </a:p>
          <a:p>
            <a:endParaRPr lang="en-US" dirty="0"/>
          </a:p>
        </p:txBody>
      </p:sp>
    </p:spTree>
    <p:extLst>
      <p:ext uri="{BB962C8B-B14F-4D97-AF65-F5344CB8AC3E}">
        <p14:creationId xmlns:p14="http://schemas.microsoft.com/office/powerpoint/2010/main" val="11088111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Summary</a:t>
            </a:r>
            <a:endParaRPr lang="en-US" dirty="0"/>
          </a:p>
        </p:txBody>
      </p:sp>
      <p:sp>
        <p:nvSpPr>
          <p:cNvPr id="3" name="Content Placeholder 2"/>
          <p:cNvSpPr>
            <a:spLocks noGrp="1"/>
          </p:cNvSpPr>
          <p:nvPr>
            <p:ph idx="1"/>
          </p:nvPr>
        </p:nvSpPr>
        <p:spPr>
          <a:xfrm>
            <a:off x="136661" y="825009"/>
            <a:ext cx="11920356" cy="5837048"/>
          </a:xfrm>
        </p:spPr>
        <p:txBody>
          <a:bodyPr>
            <a:normAutofit/>
          </a:bodyPr>
          <a:lstStyle/>
          <a:p>
            <a:r>
              <a:rPr lang="en-US" dirty="0" smtClean="0"/>
              <a:t>The </a:t>
            </a:r>
            <a:r>
              <a:rPr lang="en-US" dirty="0"/>
              <a:t>for and while loops are used for iteration</a:t>
            </a:r>
          </a:p>
          <a:p>
            <a:r>
              <a:rPr lang="en-US" dirty="0"/>
              <a:t>They are used to execute a set of statements multiple times or to iterate over a collection such as a list</a:t>
            </a:r>
          </a:p>
          <a:p>
            <a:r>
              <a:rPr lang="en-US" dirty="0"/>
              <a:t>The for loop in python can also be used with the range() method. You can either provide both lower and upper limits or only upper limit. In the latter case, 0 will be assumed as the lower limit</a:t>
            </a:r>
          </a:p>
          <a:p>
            <a:r>
              <a:rPr lang="en-US" dirty="0"/>
              <a:t>Use the for loop when you know how many times the loop should execute</a:t>
            </a:r>
          </a:p>
          <a:p>
            <a:r>
              <a:rPr lang="en-US" dirty="0"/>
              <a:t>The while loop has a condition and it runs until the condition is false</a:t>
            </a:r>
          </a:p>
          <a:p>
            <a:r>
              <a:rPr lang="en-US" dirty="0"/>
              <a:t>The while loop should always have a mechanism to break the condition or the loop will run forever</a:t>
            </a:r>
          </a:p>
          <a:p>
            <a:r>
              <a:rPr lang="en-US" dirty="0"/>
              <a:t>Use the while loop when you do not know many times the loop should execute</a:t>
            </a:r>
          </a:p>
          <a:p>
            <a:r>
              <a:rPr lang="en-US" dirty="0"/>
              <a:t>The else block can be used with both the for and while loop. It is always executed.</a:t>
            </a:r>
          </a:p>
          <a:p>
            <a:r>
              <a:rPr lang="en-US" dirty="0"/>
              <a:t>The break keyword is used to terminate the execution. No further iteration will be done if the break keyword is encountered.</a:t>
            </a:r>
          </a:p>
          <a:p>
            <a:r>
              <a:rPr lang="en-US" dirty="0"/>
              <a:t>The continue keyword skips the current iteration and jumps directly to the next iteration.</a:t>
            </a:r>
          </a:p>
        </p:txBody>
      </p:sp>
    </p:spTree>
    <p:extLst>
      <p:ext uri="{BB962C8B-B14F-4D97-AF65-F5344CB8AC3E}">
        <p14:creationId xmlns:p14="http://schemas.microsoft.com/office/powerpoint/2010/main" val="8992213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Del operator</a:t>
            </a:r>
            <a:endParaRPr lang="en-US" dirty="0"/>
          </a:p>
        </p:txBody>
      </p:sp>
      <p:sp>
        <p:nvSpPr>
          <p:cNvPr id="3" name="Content Placeholder 2"/>
          <p:cNvSpPr>
            <a:spLocks noGrp="1"/>
          </p:cNvSpPr>
          <p:nvPr>
            <p:ph idx="1"/>
          </p:nvPr>
        </p:nvSpPr>
        <p:spPr>
          <a:xfrm>
            <a:off x="229090" y="838073"/>
            <a:ext cx="11671173" cy="5706418"/>
          </a:xfrm>
        </p:spPr>
        <p:txBody>
          <a:bodyPr/>
          <a:lstStyle/>
          <a:p>
            <a:r>
              <a:rPr lang="en-US" dirty="0" smtClean="0"/>
              <a:t>x = 10</a:t>
            </a:r>
          </a:p>
          <a:p>
            <a:r>
              <a:rPr lang="en-US" dirty="0"/>
              <a:t>d</a:t>
            </a:r>
            <a:r>
              <a:rPr lang="en-US" dirty="0" smtClean="0"/>
              <a:t>el x</a:t>
            </a:r>
            <a:endParaRPr lang="en-US" dirty="0"/>
          </a:p>
          <a:p>
            <a:endParaRPr lang="en-US" dirty="0" smtClean="0"/>
          </a:p>
          <a:p>
            <a:r>
              <a:rPr lang="en-US" dirty="0"/>
              <a:t>y</a:t>
            </a:r>
            <a:r>
              <a:rPr lang="en-US" dirty="0" smtClean="0"/>
              <a:t> = 10</a:t>
            </a:r>
          </a:p>
          <a:p>
            <a:r>
              <a:rPr lang="en-US" dirty="0"/>
              <a:t>x</a:t>
            </a:r>
            <a:r>
              <a:rPr lang="en-US" dirty="0" smtClean="0"/>
              <a:t>=10</a:t>
            </a:r>
          </a:p>
          <a:p>
            <a:r>
              <a:rPr lang="en-US" dirty="0"/>
              <a:t>d</a:t>
            </a:r>
            <a:r>
              <a:rPr lang="en-US" dirty="0" smtClean="0"/>
              <a:t>el </a:t>
            </a:r>
            <a:r>
              <a:rPr lang="en-US" dirty="0" err="1" smtClean="0"/>
              <a:t>x,y</a:t>
            </a:r>
            <a:endParaRPr lang="en-US" dirty="0" smtClean="0"/>
          </a:p>
          <a:p>
            <a:endParaRPr lang="en-US" dirty="0"/>
          </a:p>
          <a:p>
            <a:endParaRPr lang="en-US" dirty="0" smtClean="0"/>
          </a:p>
          <a:p>
            <a:endParaRPr lang="en-US" dirty="0"/>
          </a:p>
          <a:p>
            <a:endParaRPr lang="en-US" dirty="0" smtClean="0"/>
          </a:p>
          <a:p>
            <a:r>
              <a:rPr lang="en-US" dirty="0" smtClean="0"/>
              <a:t>For deleting the variable not the </a:t>
            </a:r>
            <a:r>
              <a:rPr lang="en-US" dirty="0"/>
              <a:t>o</a:t>
            </a:r>
            <a:r>
              <a:rPr lang="en-US" dirty="0" smtClean="0"/>
              <a:t>bject </a:t>
            </a:r>
            <a:endParaRPr lang="en-US" dirty="0"/>
          </a:p>
        </p:txBody>
      </p:sp>
      <p:sp>
        <p:nvSpPr>
          <p:cNvPr id="4" name="Rectangle 3"/>
          <p:cNvSpPr/>
          <p:nvPr/>
        </p:nvSpPr>
        <p:spPr>
          <a:xfrm>
            <a:off x="4349931" y="1214846"/>
            <a:ext cx="3474720" cy="2429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X = 10</a:t>
            </a:r>
          </a:p>
          <a:p>
            <a:r>
              <a:rPr lang="en-US" dirty="0" smtClean="0"/>
              <a:t>X1 = 10</a:t>
            </a:r>
          </a:p>
          <a:p>
            <a:r>
              <a:rPr lang="en-US" dirty="0" smtClean="0"/>
              <a:t>X2 = 10</a:t>
            </a:r>
          </a:p>
          <a:p>
            <a:endParaRPr lang="en-US" dirty="0"/>
          </a:p>
          <a:p>
            <a:r>
              <a:rPr lang="en-US" dirty="0" smtClean="0"/>
              <a:t>del x1</a:t>
            </a:r>
          </a:p>
        </p:txBody>
      </p:sp>
    </p:spTree>
    <p:extLst>
      <p:ext uri="{BB962C8B-B14F-4D97-AF65-F5344CB8AC3E}">
        <p14:creationId xmlns:p14="http://schemas.microsoft.com/office/powerpoint/2010/main" val="10967927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String</a:t>
            </a:r>
            <a:endParaRPr lang="en-US" dirty="0"/>
          </a:p>
        </p:txBody>
      </p:sp>
      <p:sp>
        <p:nvSpPr>
          <p:cNvPr id="3" name="Content Placeholder 2"/>
          <p:cNvSpPr>
            <a:spLocks noGrp="1"/>
          </p:cNvSpPr>
          <p:nvPr>
            <p:ph idx="1"/>
          </p:nvPr>
        </p:nvSpPr>
        <p:spPr>
          <a:xfrm>
            <a:off x="229090" y="890324"/>
            <a:ext cx="11540544" cy="5654167"/>
          </a:xfrm>
        </p:spPr>
        <p:txBody>
          <a:bodyPr/>
          <a:lstStyle/>
          <a:p>
            <a:r>
              <a:rPr lang="en-US" dirty="0"/>
              <a:t>A string is a sequence of characters.</a:t>
            </a:r>
          </a:p>
          <a:p>
            <a:r>
              <a:rPr lang="en-US" dirty="0"/>
              <a:t>A character is simply a symbol. For example, the English language has 26 characters.</a:t>
            </a:r>
          </a:p>
          <a:p>
            <a:r>
              <a:rPr lang="en-US" dirty="0"/>
              <a:t>Computers do not deal with characters, they deal with numbers (binary). Even though you may see characters on your screen, internally it is stored and manipulated as a combination of 0s and 1s.</a:t>
            </a:r>
          </a:p>
          <a:p>
            <a:r>
              <a:rPr lang="en-US" dirty="0"/>
              <a:t>This conversion of character to a number is called encoding, and the reverse process is decoding. ASCII and Unicode are some of the popular encodings used.</a:t>
            </a:r>
          </a:p>
          <a:p>
            <a:r>
              <a:rPr lang="en-US" dirty="0" smtClean="0"/>
              <a:t>x = ‘a’   </a:t>
            </a:r>
            <a:r>
              <a:rPr lang="en-US" b="1" dirty="0" smtClean="0"/>
              <a:t>it’s a string not char</a:t>
            </a:r>
          </a:p>
          <a:p>
            <a:r>
              <a:rPr lang="en-US" dirty="0" smtClean="0"/>
              <a:t>x = ‘’’</a:t>
            </a:r>
            <a:r>
              <a:rPr lang="en-US" dirty="0" err="1" smtClean="0"/>
              <a:t>abcde</a:t>
            </a:r>
            <a:r>
              <a:rPr lang="en-US" dirty="0" smtClean="0"/>
              <a:t> </a:t>
            </a:r>
          </a:p>
          <a:p>
            <a:pPr marL="457200" lvl="1" indent="0">
              <a:buNone/>
            </a:pPr>
            <a:r>
              <a:rPr lang="en-US" dirty="0"/>
              <a:t>	</a:t>
            </a:r>
            <a:r>
              <a:rPr lang="en-US" dirty="0" smtClean="0"/>
              <a:t>		</a:t>
            </a:r>
            <a:r>
              <a:rPr lang="en-US" dirty="0" err="1" smtClean="0"/>
              <a:t>fghi</a:t>
            </a:r>
            <a:r>
              <a:rPr lang="en-US" dirty="0" smtClean="0"/>
              <a:t>’’’</a:t>
            </a:r>
          </a:p>
          <a:p>
            <a:r>
              <a:rPr lang="en-US" dirty="0"/>
              <a:t>x = </a:t>
            </a:r>
            <a:r>
              <a:rPr lang="en-US" dirty="0" smtClean="0"/>
              <a:t>“””</a:t>
            </a:r>
            <a:r>
              <a:rPr lang="en-US" dirty="0" err="1" smtClean="0"/>
              <a:t>abcde</a:t>
            </a:r>
            <a:r>
              <a:rPr lang="en-US" dirty="0" smtClean="0"/>
              <a:t> </a:t>
            </a:r>
          </a:p>
          <a:p>
            <a:pPr marL="2277400" lvl="5" indent="0">
              <a:buNone/>
            </a:pPr>
            <a:r>
              <a:rPr lang="en-US" sz="1800" dirty="0" err="1" smtClean="0"/>
              <a:t>Fgh</a:t>
            </a:r>
            <a:r>
              <a:rPr lang="en-US" sz="1800" dirty="0" smtClean="0"/>
              <a:t>”””</a:t>
            </a:r>
            <a:endParaRPr lang="en-US" sz="1800" dirty="0"/>
          </a:p>
          <a:p>
            <a:endParaRPr lang="en-US" dirty="0"/>
          </a:p>
        </p:txBody>
      </p:sp>
    </p:spTree>
    <p:extLst>
      <p:ext uri="{BB962C8B-B14F-4D97-AF65-F5344CB8AC3E}">
        <p14:creationId xmlns:p14="http://schemas.microsoft.com/office/powerpoint/2010/main" val="196118192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101" y="195942"/>
            <a:ext cx="11606848" cy="6479177"/>
          </a:xfrm>
        </p:spPr>
        <p:txBody>
          <a:bodyPr/>
          <a:lstStyle/>
          <a:p>
            <a:r>
              <a:rPr lang="en-US" dirty="0" smtClean="0"/>
              <a:t>S = ‘This is ‘ a single Quote’  or   “This is ‘ a single Quote”   or	‘This is \‘ a single Quote’	</a:t>
            </a:r>
          </a:p>
          <a:p>
            <a:r>
              <a:rPr lang="en-US" dirty="0" smtClean="0"/>
              <a:t>s = “This </a:t>
            </a:r>
            <a:r>
              <a:rPr lang="en-US" dirty="0"/>
              <a:t>is </a:t>
            </a:r>
            <a:r>
              <a:rPr lang="en-US" dirty="0" smtClean="0"/>
              <a:t>“ </a:t>
            </a:r>
            <a:r>
              <a:rPr lang="en-US" dirty="0"/>
              <a:t>a </a:t>
            </a:r>
            <a:r>
              <a:rPr lang="en-US" dirty="0" smtClean="0"/>
              <a:t>double Quote”  </a:t>
            </a:r>
            <a:r>
              <a:rPr lang="en-US" dirty="0"/>
              <a:t>or   </a:t>
            </a:r>
            <a:r>
              <a:rPr lang="en-US" dirty="0" smtClean="0"/>
              <a:t>‘This </a:t>
            </a:r>
            <a:r>
              <a:rPr lang="en-US" dirty="0"/>
              <a:t>is </a:t>
            </a:r>
            <a:r>
              <a:rPr lang="en-US" dirty="0" smtClean="0"/>
              <a:t>“ a double Quote’  or “This </a:t>
            </a:r>
            <a:r>
              <a:rPr lang="en-US" dirty="0"/>
              <a:t>is </a:t>
            </a:r>
            <a:r>
              <a:rPr lang="en-US" dirty="0" smtClean="0"/>
              <a:t>\” </a:t>
            </a:r>
            <a:r>
              <a:rPr lang="en-US" dirty="0"/>
              <a:t>a </a:t>
            </a:r>
            <a:r>
              <a:rPr lang="en-US" dirty="0" smtClean="0"/>
              <a:t>double Quote”</a:t>
            </a:r>
            <a:r>
              <a:rPr lang="en-US" dirty="0"/>
              <a:t>	</a:t>
            </a:r>
          </a:p>
          <a:p>
            <a:r>
              <a:rPr lang="en-US" dirty="0" smtClean="0"/>
              <a:t>s = </a:t>
            </a:r>
            <a:r>
              <a:rPr lang="en-US" b="1" dirty="0" smtClean="0"/>
              <a:t>These are ‘ and “ symbols</a:t>
            </a:r>
            <a:r>
              <a:rPr lang="en-US" dirty="0" smtClean="0"/>
              <a:t> or ‘</a:t>
            </a:r>
            <a:r>
              <a:rPr lang="en-US" b="1" dirty="0" smtClean="0"/>
              <a:t>These </a:t>
            </a:r>
            <a:r>
              <a:rPr lang="en-US" b="1" dirty="0"/>
              <a:t>are </a:t>
            </a:r>
            <a:r>
              <a:rPr lang="en-US" b="1" dirty="0" smtClean="0"/>
              <a:t>\‘ </a:t>
            </a:r>
            <a:r>
              <a:rPr lang="en-US" b="1" dirty="0"/>
              <a:t>and “ </a:t>
            </a:r>
            <a:r>
              <a:rPr lang="en-US" b="1" dirty="0" smtClean="0"/>
              <a:t>symbols’ </a:t>
            </a:r>
            <a:r>
              <a:rPr lang="en-US" dirty="0" smtClean="0"/>
              <a:t>or</a:t>
            </a:r>
            <a:r>
              <a:rPr lang="en-US" b="1" dirty="0" smtClean="0"/>
              <a:t> ‘’’These </a:t>
            </a:r>
            <a:r>
              <a:rPr lang="en-US" b="1" dirty="0"/>
              <a:t>are ‘ and “ </a:t>
            </a:r>
            <a:r>
              <a:rPr lang="en-US" b="1" dirty="0" smtClean="0"/>
              <a:t>symbols</a:t>
            </a:r>
            <a:r>
              <a:rPr lang="en-US" dirty="0" smtClean="0"/>
              <a:t>’’’</a:t>
            </a:r>
          </a:p>
          <a:p>
            <a:endParaRPr lang="en-US" dirty="0"/>
          </a:p>
          <a:p>
            <a:r>
              <a:rPr lang="en-US" dirty="0" smtClean="0"/>
              <a:t>How To access characters of the string:</a:t>
            </a:r>
          </a:p>
          <a:p>
            <a:r>
              <a:rPr lang="en-US" dirty="0" smtClean="0"/>
              <a:t>By using index</a:t>
            </a:r>
          </a:p>
          <a:p>
            <a:r>
              <a:rPr lang="en-US" dirty="0" smtClean="0"/>
              <a:t>By using slice operator</a:t>
            </a:r>
          </a:p>
          <a:p>
            <a:endParaRPr lang="en-US" dirty="0"/>
          </a:p>
          <a:p>
            <a:r>
              <a:rPr lang="en-US" b="1" dirty="0" smtClean="0"/>
              <a:t>1. By using index</a:t>
            </a:r>
          </a:p>
          <a:p>
            <a:r>
              <a:rPr lang="en-US" dirty="0" smtClean="0"/>
              <a:t>s = “BTPS”</a:t>
            </a:r>
          </a:p>
          <a:p>
            <a:r>
              <a:rPr lang="en-US" dirty="0" smtClean="0"/>
              <a:t>print(s[0])</a:t>
            </a:r>
          </a:p>
          <a:p>
            <a:r>
              <a:rPr lang="en-US" dirty="0" smtClean="0"/>
              <a:t>print(s[-1]) </a:t>
            </a:r>
          </a:p>
          <a:p>
            <a:endParaRPr lang="en-US" dirty="0"/>
          </a:p>
        </p:txBody>
      </p:sp>
    </p:spTree>
    <p:extLst>
      <p:ext uri="{BB962C8B-B14F-4D97-AF65-F5344CB8AC3E}">
        <p14:creationId xmlns:p14="http://schemas.microsoft.com/office/powerpoint/2010/main" val="3055643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7769"/>
            <a:ext cx="9404723" cy="1400530"/>
          </a:xfrm>
        </p:spPr>
        <p:txBody>
          <a:bodyPr/>
          <a:lstStyle/>
          <a:p>
            <a:r>
              <a:rPr lang="en-US" dirty="0" smtClean="0">
                <a:latin typeface="Times New Roman" panose="02020603050405020304" pitchFamily="18" charset="0"/>
                <a:cs typeface="Times New Roman" panose="02020603050405020304" pitchFamily="18" charset="0"/>
              </a:rPr>
              <a:t>Benefits and Compare</a:t>
            </a:r>
            <a:endParaRPr lang="en-US" dirty="0">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sz="quarter" idx="4"/>
            <p:extLst>
              <p:ext uri="{D42A27DB-BD31-4B8C-83A1-F6EECF244321}">
                <p14:modId xmlns:p14="http://schemas.microsoft.com/office/powerpoint/2010/main" val="1160046348"/>
              </p:ext>
            </p:extLst>
          </p:nvPr>
        </p:nvGraphicFramePr>
        <p:xfrm>
          <a:off x="533400" y="1181100"/>
          <a:ext cx="11353800" cy="5410789"/>
        </p:xfrm>
        <a:graphic>
          <a:graphicData uri="http://schemas.openxmlformats.org/drawingml/2006/table">
            <a:tbl>
              <a:tblPr firstRow="1" bandRow="1">
                <a:tableStyleId>{5C22544A-7EE6-4342-B048-85BDC9FD1C3A}</a:tableStyleId>
              </a:tblPr>
              <a:tblGrid>
                <a:gridCol w="11353800">
                  <a:extLst>
                    <a:ext uri="{9D8B030D-6E8A-4147-A177-3AD203B41FA5}">
                      <a16:colId xmlns:a16="http://schemas.microsoft.com/office/drawing/2014/main" val="3264532298"/>
                    </a:ext>
                  </a:extLst>
                </a:gridCol>
              </a:tblGrid>
              <a:tr h="922020">
                <a:tc>
                  <a:txBody>
                    <a:bodyPr/>
                    <a:lstStyle/>
                    <a:p>
                      <a:pPr algn="l"/>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C :-</a:t>
                      </a:r>
                      <a:r>
                        <a:rPr lang="en-US" baseline="0" dirty="0" smtClean="0">
                          <a:latin typeface="Times New Roman" panose="02020603050405020304" pitchFamily="18" charset="0"/>
                          <a:cs typeface="Times New Roman" panose="02020603050405020304" pitchFamily="18" charset="0"/>
                        </a:rPr>
                        <a:t> Functional Programing Language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68774519"/>
                  </a:ext>
                </a:extLst>
              </a:tr>
              <a:tr h="852242">
                <a:tc>
                  <a:txBody>
                    <a:bodyPr/>
                    <a:lstStyle/>
                    <a:p>
                      <a:r>
                        <a:rPr lang="en-US" dirty="0" smtClean="0">
                          <a:latin typeface="Times New Roman" panose="02020603050405020304" pitchFamily="18" charset="0"/>
                          <a:cs typeface="Times New Roman" panose="02020603050405020304" pitchFamily="18" charset="0"/>
                        </a:rPr>
                        <a:t>C++, Java :- OOP Language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6475951"/>
                  </a:ext>
                </a:extLst>
              </a:tr>
              <a:tr h="1115975">
                <a:tc>
                  <a:txBody>
                    <a:bodyPr/>
                    <a:lstStyle/>
                    <a:p>
                      <a:r>
                        <a:rPr lang="en-US" dirty="0" smtClean="0">
                          <a:latin typeface="Times New Roman" panose="02020603050405020304" pitchFamily="18" charset="0"/>
                          <a:cs typeface="Times New Roman" panose="02020603050405020304" pitchFamily="18" charset="0"/>
                        </a:rPr>
                        <a:t>Perl,</a:t>
                      </a:r>
                      <a:r>
                        <a:rPr lang="en-US" baseline="0" dirty="0" smtClean="0">
                          <a:latin typeface="Times New Roman" panose="02020603050405020304" pitchFamily="18" charset="0"/>
                          <a:cs typeface="Times New Roman" panose="02020603050405020304" pitchFamily="18" charset="0"/>
                        </a:rPr>
                        <a:t> Shell Script :- Scripting Language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6809280"/>
                  </a:ext>
                </a:extLst>
              </a:tr>
              <a:tr h="2520552">
                <a:tc>
                  <a: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Python :- Functional</a:t>
                      </a:r>
                      <a:r>
                        <a:rPr lang="en-US" baseline="0" dirty="0" smtClean="0">
                          <a:latin typeface="Times New Roman" panose="02020603050405020304" pitchFamily="18" charset="0"/>
                          <a:cs typeface="Times New Roman" panose="02020603050405020304" pitchFamily="18" charset="0"/>
                        </a:rPr>
                        <a:t> Programming (From C)</a:t>
                      </a:r>
                    </a:p>
                    <a:p>
                      <a:pPr lvl="2"/>
                      <a:r>
                        <a:rPr lang="en-US" baseline="0" dirty="0" smtClean="0">
                          <a:latin typeface="Times New Roman" panose="02020603050405020304" pitchFamily="18" charset="0"/>
                          <a:cs typeface="Times New Roman" panose="02020603050405020304" pitchFamily="18" charset="0"/>
                        </a:rPr>
                        <a:t>OOP Language from(C++)</a:t>
                      </a:r>
                    </a:p>
                    <a:p>
                      <a:pPr lvl="2"/>
                      <a:r>
                        <a:rPr lang="en-US" baseline="0" dirty="0" smtClean="0">
                          <a:latin typeface="Times New Roman" panose="02020603050405020304" pitchFamily="18" charset="0"/>
                          <a:cs typeface="Times New Roman" panose="02020603050405020304" pitchFamily="18" charset="0"/>
                        </a:rPr>
                        <a:t>Scripting Language (Perl, Shell Scripting)                                                    </a:t>
                      </a:r>
                      <a:r>
                        <a:rPr lang="en-US" sz="3200" b="1" baseline="0" dirty="0" smtClean="0">
                          <a:latin typeface="Times New Roman" panose="02020603050405020304" pitchFamily="18" charset="0"/>
                          <a:cs typeface="Times New Roman" panose="02020603050405020304" pitchFamily="18" charset="0"/>
                        </a:rPr>
                        <a:t>(ALL ROUNDER)</a:t>
                      </a:r>
                    </a:p>
                    <a:p>
                      <a:pPr lvl="2"/>
                      <a:r>
                        <a:rPr lang="en-US" baseline="0" dirty="0" smtClean="0">
                          <a:latin typeface="Times New Roman" panose="02020603050405020304" pitchFamily="18" charset="0"/>
                          <a:cs typeface="Times New Roman" panose="02020603050405020304" pitchFamily="18" charset="0"/>
                        </a:rPr>
                        <a:t>Modular Programming (Modula - 3)</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6574407"/>
                  </a:ext>
                </a:extLst>
              </a:tr>
            </a:tbl>
          </a:graphicData>
        </a:graphic>
      </p:graphicFrame>
    </p:spTree>
    <p:extLst>
      <p:ext uri="{BB962C8B-B14F-4D97-AF65-F5344CB8AC3E}">
        <p14:creationId xmlns:p14="http://schemas.microsoft.com/office/powerpoint/2010/main" val="42862570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96382" cy="1400530"/>
          </a:xfrm>
        </p:spPr>
        <p:txBody>
          <a:bodyPr/>
          <a:lstStyle/>
          <a:p>
            <a:r>
              <a:rPr lang="en-US" sz="3600" dirty="0" smtClean="0"/>
              <a:t>Write a program to print all character with index</a:t>
            </a:r>
            <a:endParaRPr lang="en-US" sz="3600" dirty="0"/>
          </a:p>
        </p:txBody>
      </p:sp>
      <p:sp>
        <p:nvSpPr>
          <p:cNvPr id="4" name="Rectangle 3"/>
          <p:cNvSpPr/>
          <p:nvPr/>
        </p:nvSpPr>
        <p:spPr>
          <a:xfrm>
            <a:off x="327546" y="1400530"/>
            <a:ext cx="11668836" cy="1629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 = input(“Input some string”)</a:t>
            </a:r>
          </a:p>
          <a:p>
            <a:r>
              <a:rPr lang="en-US" dirty="0" err="1" smtClean="0"/>
              <a:t>i</a:t>
            </a:r>
            <a:r>
              <a:rPr lang="en-US" dirty="0" smtClean="0"/>
              <a:t> = 0</a:t>
            </a:r>
          </a:p>
          <a:p>
            <a:r>
              <a:rPr lang="en-US" dirty="0" smtClean="0"/>
              <a:t>For x in s:</a:t>
            </a:r>
          </a:p>
          <a:p>
            <a:r>
              <a:rPr lang="en-US" dirty="0"/>
              <a:t>	</a:t>
            </a:r>
            <a:r>
              <a:rPr lang="en-US" dirty="0" smtClean="0"/>
              <a:t>print(“The character present at positive index: {} and at negative index: {} is : {}”.format(</a:t>
            </a:r>
            <a:r>
              <a:rPr lang="en-US" dirty="0" err="1"/>
              <a:t>i</a:t>
            </a:r>
            <a:r>
              <a:rPr lang="en-US" dirty="0" err="1" smtClean="0"/>
              <a:t>,i-len</a:t>
            </a:r>
            <a:r>
              <a:rPr lang="en-US" dirty="0" smtClean="0"/>
              <a:t>(s),x))</a:t>
            </a:r>
          </a:p>
          <a:p>
            <a:r>
              <a:rPr lang="en-US" dirty="0"/>
              <a:t>	</a:t>
            </a:r>
            <a:r>
              <a:rPr lang="en-US" dirty="0" err="1" smtClean="0"/>
              <a:t>i</a:t>
            </a:r>
            <a:r>
              <a:rPr lang="en-US" dirty="0" smtClean="0"/>
              <a:t> = i+1</a:t>
            </a:r>
            <a:endParaRPr lang="en-US" dirty="0"/>
          </a:p>
        </p:txBody>
      </p:sp>
      <p:sp>
        <p:nvSpPr>
          <p:cNvPr id="6" name="Content Placeholder 2"/>
          <p:cNvSpPr>
            <a:spLocks noGrp="1"/>
          </p:cNvSpPr>
          <p:nvPr>
            <p:ph idx="1"/>
          </p:nvPr>
        </p:nvSpPr>
        <p:spPr>
          <a:xfrm>
            <a:off x="327546" y="3616657"/>
            <a:ext cx="11442088" cy="2927834"/>
          </a:xfrm>
        </p:spPr>
        <p:txBody>
          <a:bodyPr/>
          <a:lstStyle/>
          <a:p>
            <a:r>
              <a:rPr lang="en-US" dirty="0" smtClean="0"/>
              <a:t>Both +</a:t>
            </a:r>
            <a:r>
              <a:rPr lang="en-US" dirty="0" err="1" smtClean="0"/>
              <a:t>ve</a:t>
            </a:r>
            <a:r>
              <a:rPr lang="en-US" dirty="0" smtClean="0"/>
              <a:t> and –</a:t>
            </a:r>
            <a:r>
              <a:rPr lang="en-US" dirty="0" err="1" smtClean="0"/>
              <a:t>ve</a:t>
            </a:r>
            <a:r>
              <a:rPr lang="en-US" dirty="0" smtClean="0"/>
              <a:t> index</a:t>
            </a:r>
          </a:p>
          <a:p>
            <a:r>
              <a:rPr lang="en-US" dirty="0" smtClean="0"/>
              <a:t>+</a:t>
            </a:r>
            <a:r>
              <a:rPr lang="en-US" dirty="0" err="1" smtClean="0"/>
              <a:t>ve</a:t>
            </a:r>
            <a:r>
              <a:rPr lang="en-US" dirty="0" smtClean="0"/>
              <a:t> index </a:t>
            </a:r>
            <a:r>
              <a:rPr lang="en-US" dirty="0" smtClean="0">
                <a:sym typeface="Wingdings" panose="05000000000000000000" pitchFamily="2" charset="2"/>
              </a:rPr>
              <a:t> forward direction (Left to right )</a:t>
            </a:r>
          </a:p>
          <a:p>
            <a:r>
              <a:rPr lang="en-US" dirty="0" smtClean="0">
                <a:sym typeface="Wingdings" panose="05000000000000000000" pitchFamily="2" charset="2"/>
              </a:rPr>
              <a:t>-</a:t>
            </a:r>
            <a:r>
              <a:rPr lang="en-US" dirty="0" err="1" smtClean="0">
                <a:sym typeface="Wingdings" panose="05000000000000000000" pitchFamily="2" charset="2"/>
              </a:rPr>
              <a:t>ve</a:t>
            </a:r>
            <a:r>
              <a:rPr lang="en-US" dirty="0" smtClean="0">
                <a:sym typeface="Wingdings" panose="05000000000000000000" pitchFamily="2" charset="2"/>
              </a:rPr>
              <a:t> index  backward direction (Right to Left)</a:t>
            </a:r>
            <a:endParaRPr lang="en-US" dirty="0"/>
          </a:p>
        </p:txBody>
      </p:sp>
    </p:spTree>
    <p:extLst>
      <p:ext uri="{BB962C8B-B14F-4D97-AF65-F5344CB8AC3E}">
        <p14:creationId xmlns:p14="http://schemas.microsoft.com/office/powerpoint/2010/main" val="20931330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By using slice operator</a:t>
            </a:r>
            <a:endParaRPr lang="en-US" dirty="0"/>
          </a:p>
        </p:txBody>
      </p:sp>
      <p:sp>
        <p:nvSpPr>
          <p:cNvPr id="3" name="Content Placeholder 2"/>
          <p:cNvSpPr>
            <a:spLocks noGrp="1"/>
          </p:cNvSpPr>
          <p:nvPr>
            <p:ph idx="1"/>
          </p:nvPr>
        </p:nvSpPr>
        <p:spPr>
          <a:xfrm>
            <a:off x="229090" y="920153"/>
            <a:ext cx="11712701" cy="5671716"/>
          </a:xfrm>
        </p:spPr>
        <p:txBody>
          <a:bodyPr/>
          <a:lstStyle/>
          <a:p>
            <a:r>
              <a:rPr lang="en-US" dirty="0" smtClean="0"/>
              <a:t>s[</a:t>
            </a:r>
            <a:r>
              <a:rPr lang="en-US" dirty="0" err="1" smtClean="0"/>
              <a:t>beginindex:endindex:step</a:t>
            </a:r>
            <a:r>
              <a:rPr lang="en-US" dirty="0" smtClean="0"/>
              <a:t>]</a:t>
            </a:r>
          </a:p>
          <a:p>
            <a:r>
              <a:rPr lang="en-US" dirty="0" smtClean="0"/>
              <a:t>s = ‘BTPS’</a:t>
            </a:r>
          </a:p>
          <a:p>
            <a:r>
              <a:rPr lang="en-US" dirty="0" smtClean="0"/>
              <a:t>s[0:3:1]</a:t>
            </a:r>
          </a:p>
          <a:p>
            <a:endParaRPr lang="en-US" dirty="0"/>
          </a:p>
          <a:p>
            <a:r>
              <a:rPr lang="en-US" dirty="0" smtClean="0"/>
              <a:t>From begin index to end -1 index and </a:t>
            </a:r>
            <a:r>
              <a:rPr lang="en-US" dirty="0" err="1" smtClean="0"/>
              <a:t>everytime</a:t>
            </a:r>
            <a:r>
              <a:rPr lang="en-US" dirty="0" smtClean="0"/>
              <a:t> increment by 1</a:t>
            </a:r>
          </a:p>
          <a:p>
            <a:r>
              <a:rPr lang="en-US" dirty="0" smtClean="0"/>
              <a:t>Step value can be either +</a:t>
            </a:r>
            <a:r>
              <a:rPr lang="en-US" dirty="0" err="1" smtClean="0"/>
              <a:t>ve</a:t>
            </a:r>
            <a:r>
              <a:rPr lang="en-US" dirty="0" smtClean="0"/>
              <a:t> or –</a:t>
            </a:r>
            <a:r>
              <a:rPr lang="en-US" dirty="0" err="1" smtClean="0"/>
              <a:t>ve</a:t>
            </a:r>
            <a:endParaRPr lang="en-US" dirty="0" smtClean="0"/>
          </a:p>
          <a:p>
            <a:r>
              <a:rPr lang="en-US" dirty="0" smtClean="0"/>
              <a:t>If +</a:t>
            </a:r>
            <a:r>
              <a:rPr lang="en-US" dirty="0" err="1" smtClean="0"/>
              <a:t>ve</a:t>
            </a:r>
            <a:r>
              <a:rPr lang="en-US" dirty="0" smtClean="0"/>
              <a:t>  then it should be forward direction (left to right)</a:t>
            </a:r>
          </a:p>
          <a:p>
            <a:r>
              <a:rPr lang="en-US" dirty="0"/>
              <a:t>If </a:t>
            </a:r>
            <a:r>
              <a:rPr lang="en-US" dirty="0" smtClean="0"/>
              <a:t>-</a:t>
            </a:r>
            <a:r>
              <a:rPr lang="en-US" dirty="0" err="1" smtClean="0"/>
              <a:t>ve</a:t>
            </a:r>
            <a:r>
              <a:rPr lang="en-US" dirty="0" smtClean="0"/>
              <a:t>  </a:t>
            </a:r>
            <a:r>
              <a:rPr lang="en-US" dirty="0"/>
              <a:t>then it should be </a:t>
            </a:r>
            <a:r>
              <a:rPr lang="en-US" dirty="0" smtClean="0"/>
              <a:t>backward </a:t>
            </a:r>
            <a:r>
              <a:rPr lang="en-US" dirty="0"/>
              <a:t>direction </a:t>
            </a:r>
            <a:r>
              <a:rPr lang="en-US" dirty="0" smtClean="0"/>
              <a:t>(right to left)</a:t>
            </a:r>
            <a:endParaRPr lang="en-US" dirty="0"/>
          </a:p>
        </p:txBody>
      </p:sp>
    </p:spTree>
    <p:extLst>
      <p:ext uri="{BB962C8B-B14F-4D97-AF65-F5344CB8AC3E}">
        <p14:creationId xmlns:p14="http://schemas.microsoft.com/office/powerpoint/2010/main" val="40154768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Mathematical Operators</a:t>
            </a:r>
            <a:endParaRPr lang="en-US" dirty="0"/>
          </a:p>
        </p:txBody>
      </p:sp>
      <p:sp>
        <p:nvSpPr>
          <p:cNvPr id="3" name="Content Placeholder 2"/>
          <p:cNvSpPr>
            <a:spLocks noGrp="1"/>
          </p:cNvSpPr>
          <p:nvPr>
            <p:ph idx="1"/>
          </p:nvPr>
        </p:nvSpPr>
        <p:spPr>
          <a:xfrm>
            <a:off x="229090" y="920154"/>
            <a:ext cx="11767292" cy="5726306"/>
          </a:xfrm>
        </p:spPr>
        <p:txBody>
          <a:bodyPr/>
          <a:lstStyle/>
          <a:p>
            <a:r>
              <a:rPr lang="en-US" dirty="0" smtClean="0"/>
              <a:t>+ and *</a:t>
            </a:r>
          </a:p>
          <a:p>
            <a:endParaRPr lang="en-US" dirty="0"/>
          </a:p>
          <a:p>
            <a:endParaRPr lang="en-US" dirty="0" smtClean="0"/>
          </a:p>
          <a:p>
            <a:r>
              <a:rPr lang="en-US" dirty="0" smtClean="0"/>
              <a:t>S = ‘BTPS’+’</a:t>
            </a:r>
            <a:r>
              <a:rPr lang="en-US" dirty="0" err="1" smtClean="0"/>
              <a:t>kanpur</a:t>
            </a:r>
            <a:r>
              <a:rPr lang="en-US" dirty="0" smtClean="0"/>
              <a:t>’           </a:t>
            </a:r>
            <a:r>
              <a:rPr lang="en-US" dirty="0" err="1" smtClean="0"/>
              <a:t>concanating</a:t>
            </a:r>
            <a:r>
              <a:rPr lang="en-US" dirty="0" smtClean="0"/>
              <a:t> two </a:t>
            </a:r>
            <a:r>
              <a:rPr lang="en-US" dirty="0" err="1" smtClean="0"/>
              <a:t>dtrings</a:t>
            </a:r>
            <a:endParaRPr lang="en-US" dirty="0"/>
          </a:p>
          <a:p>
            <a:endParaRPr lang="en-US" dirty="0" smtClean="0"/>
          </a:p>
          <a:p>
            <a:r>
              <a:rPr lang="en-US" dirty="0" smtClean="0"/>
              <a:t>s= “</a:t>
            </a:r>
            <a:r>
              <a:rPr lang="en-US" dirty="0" err="1" smtClean="0"/>
              <a:t>btps</a:t>
            </a:r>
            <a:r>
              <a:rPr lang="en-US" dirty="0" smtClean="0"/>
              <a:t>”               s*5            repeating multiple time</a:t>
            </a:r>
            <a:endParaRPr lang="en-US" dirty="0"/>
          </a:p>
        </p:txBody>
      </p:sp>
    </p:spTree>
    <p:extLst>
      <p:ext uri="{BB962C8B-B14F-4D97-AF65-F5344CB8AC3E}">
        <p14:creationId xmlns:p14="http://schemas.microsoft.com/office/powerpoint/2010/main" val="219010376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Remove Spaces from string</a:t>
            </a:r>
            <a:endParaRPr lang="en-US" dirty="0"/>
          </a:p>
        </p:txBody>
      </p:sp>
      <p:sp>
        <p:nvSpPr>
          <p:cNvPr id="3" name="Content Placeholder 2"/>
          <p:cNvSpPr>
            <a:spLocks noGrp="1"/>
          </p:cNvSpPr>
          <p:nvPr>
            <p:ph idx="1"/>
          </p:nvPr>
        </p:nvSpPr>
        <p:spPr>
          <a:xfrm>
            <a:off x="229090" y="1234053"/>
            <a:ext cx="11753644" cy="5412407"/>
          </a:xfrm>
        </p:spPr>
        <p:txBody>
          <a:bodyPr/>
          <a:lstStyle/>
          <a:p>
            <a:r>
              <a:rPr lang="en-US" dirty="0" err="1" smtClean="0"/>
              <a:t>lstrip</a:t>
            </a:r>
            <a:r>
              <a:rPr lang="en-US" dirty="0" smtClean="0"/>
              <a:t>()                                       Removes spaces from left side</a:t>
            </a:r>
          </a:p>
          <a:p>
            <a:r>
              <a:rPr lang="en-US" dirty="0" err="1" smtClean="0"/>
              <a:t>rstrip</a:t>
            </a:r>
            <a:r>
              <a:rPr lang="en-US" dirty="0" smtClean="0"/>
              <a:t>()						removes Spaces from right side</a:t>
            </a:r>
          </a:p>
          <a:p>
            <a:r>
              <a:rPr lang="en-US" dirty="0" smtClean="0"/>
              <a:t>strip()						Removes spaces from start and end both</a:t>
            </a:r>
          </a:p>
          <a:p>
            <a:endParaRPr lang="en-US" dirty="0"/>
          </a:p>
          <a:p>
            <a:endParaRPr lang="en-US" dirty="0" smtClean="0"/>
          </a:p>
          <a:p>
            <a:r>
              <a:rPr lang="en-US" dirty="0" smtClean="0"/>
              <a:t>s  = input(‘Enter a string’)</a:t>
            </a:r>
          </a:p>
          <a:p>
            <a:r>
              <a:rPr lang="en-US" dirty="0" smtClean="0"/>
              <a:t>s = </a:t>
            </a:r>
            <a:r>
              <a:rPr lang="en-US" dirty="0" err="1" smtClean="0"/>
              <a:t>s.strip</a:t>
            </a:r>
            <a:r>
              <a:rPr lang="en-US" dirty="0" smtClean="0"/>
              <a:t>()</a:t>
            </a:r>
          </a:p>
          <a:p>
            <a:r>
              <a:rPr lang="en-US" dirty="0" smtClean="0"/>
              <a:t>print(s)</a:t>
            </a:r>
            <a:endParaRPr lang="en-US" dirty="0"/>
          </a:p>
        </p:txBody>
      </p:sp>
    </p:spTree>
    <p:extLst>
      <p:ext uri="{BB962C8B-B14F-4D97-AF65-F5344CB8AC3E}">
        <p14:creationId xmlns:p14="http://schemas.microsoft.com/office/powerpoint/2010/main" val="101466608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smtClean="0"/>
              <a:t>Find substring from string</a:t>
            </a:r>
            <a:endParaRPr lang="en-US" dirty="0"/>
          </a:p>
        </p:txBody>
      </p:sp>
      <p:sp>
        <p:nvSpPr>
          <p:cNvPr id="3" name="Content Placeholder 2"/>
          <p:cNvSpPr>
            <a:spLocks noGrp="1"/>
          </p:cNvSpPr>
          <p:nvPr>
            <p:ph idx="1"/>
          </p:nvPr>
        </p:nvSpPr>
        <p:spPr>
          <a:xfrm>
            <a:off x="229090" y="1029336"/>
            <a:ext cx="11576223" cy="5507942"/>
          </a:xfrm>
        </p:spPr>
        <p:txBody>
          <a:bodyPr>
            <a:normAutofit fontScale="92500" lnSpcReduction="20000"/>
          </a:bodyPr>
          <a:lstStyle/>
          <a:p>
            <a:pPr marL="0" indent="0">
              <a:buNone/>
            </a:pPr>
            <a:r>
              <a:rPr lang="en-US" dirty="0"/>
              <a:t>S = input(“Enter main string</a:t>
            </a:r>
            <a:r>
              <a:rPr lang="en-US" dirty="0" smtClean="0"/>
              <a:t>: ”)</a:t>
            </a:r>
            <a:endParaRPr lang="en-US" dirty="0"/>
          </a:p>
          <a:p>
            <a:pPr marL="0" indent="0">
              <a:buNone/>
            </a:pPr>
            <a:r>
              <a:rPr lang="en-US" dirty="0" smtClean="0"/>
              <a:t>subs= input(“Enter Substring: ”)</a:t>
            </a:r>
            <a:endParaRPr lang="en-US" dirty="0"/>
          </a:p>
          <a:p>
            <a:pPr marL="0" indent="0">
              <a:buNone/>
            </a:pPr>
            <a:r>
              <a:rPr lang="en-US" dirty="0" smtClean="0"/>
              <a:t>flag =  False</a:t>
            </a:r>
          </a:p>
          <a:p>
            <a:pPr marL="0" indent="0">
              <a:buNone/>
            </a:pPr>
            <a:r>
              <a:rPr lang="en-US" dirty="0" err="1" smtClean="0"/>
              <a:t>pos</a:t>
            </a:r>
            <a:r>
              <a:rPr lang="en-US" dirty="0" smtClean="0"/>
              <a:t> = -1</a:t>
            </a:r>
          </a:p>
          <a:p>
            <a:pPr marL="0" indent="0">
              <a:buNone/>
            </a:pPr>
            <a:r>
              <a:rPr lang="en-US" dirty="0" smtClean="0"/>
              <a:t>n = </a:t>
            </a:r>
            <a:r>
              <a:rPr lang="en-US" dirty="0" err="1" smtClean="0"/>
              <a:t>len</a:t>
            </a:r>
            <a:r>
              <a:rPr lang="en-US" dirty="0" smtClean="0"/>
              <a:t>(s)</a:t>
            </a:r>
          </a:p>
          <a:p>
            <a:pPr marL="0" indent="0">
              <a:buNone/>
            </a:pPr>
            <a:r>
              <a:rPr lang="en-US" dirty="0" smtClean="0"/>
              <a:t>count = 0</a:t>
            </a:r>
          </a:p>
          <a:p>
            <a:pPr marL="0" indent="0">
              <a:buNone/>
            </a:pPr>
            <a:r>
              <a:rPr lang="en-US" dirty="0" smtClean="0"/>
              <a:t>While True:</a:t>
            </a:r>
          </a:p>
          <a:p>
            <a:pPr marL="0" indent="0">
              <a:buNone/>
            </a:pPr>
            <a:r>
              <a:rPr lang="en-US" dirty="0"/>
              <a:t>	</a:t>
            </a:r>
            <a:r>
              <a:rPr lang="en-US" dirty="0" err="1" smtClean="0"/>
              <a:t>pos</a:t>
            </a:r>
            <a:r>
              <a:rPr lang="en-US" dirty="0" smtClean="0"/>
              <a:t> = </a:t>
            </a:r>
            <a:r>
              <a:rPr lang="en-US" dirty="0" err="1" smtClean="0"/>
              <a:t>s.find</a:t>
            </a:r>
            <a:r>
              <a:rPr lang="en-US" dirty="0" smtClean="0"/>
              <a:t>(subs,pos+1,n)</a:t>
            </a:r>
          </a:p>
          <a:p>
            <a:pPr marL="0" indent="0">
              <a:buNone/>
            </a:pPr>
            <a:r>
              <a:rPr lang="en-US" dirty="0"/>
              <a:t>	</a:t>
            </a:r>
            <a:r>
              <a:rPr lang="en-US" dirty="0" smtClean="0"/>
              <a:t>if </a:t>
            </a:r>
            <a:r>
              <a:rPr lang="en-US" dirty="0" err="1" smtClean="0"/>
              <a:t>pos</a:t>
            </a:r>
            <a:r>
              <a:rPr lang="en-US" dirty="0" smtClean="0"/>
              <a:t>==-1:</a:t>
            </a:r>
          </a:p>
          <a:p>
            <a:pPr marL="0" indent="0">
              <a:buNone/>
            </a:pPr>
            <a:r>
              <a:rPr lang="en-US" dirty="0"/>
              <a:t>	</a:t>
            </a:r>
            <a:r>
              <a:rPr lang="en-US" dirty="0" smtClean="0"/>
              <a:t>	break</a:t>
            </a:r>
          </a:p>
          <a:p>
            <a:pPr marL="0" indent="0">
              <a:buNone/>
            </a:pPr>
            <a:r>
              <a:rPr lang="en-US" dirty="0"/>
              <a:t>	</a:t>
            </a:r>
            <a:r>
              <a:rPr lang="en-US" dirty="0" smtClean="0"/>
              <a:t>print(“Found at index:”,</a:t>
            </a:r>
            <a:r>
              <a:rPr lang="en-US" dirty="0" err="1" smtClean="0"/>
              <a:t>pos</a:t>
            </a:r>
            <a:r>
              <a:rPr lang="en-US" dirty="0" smtClean="0"/>
              <a:t>)</a:t>
            </a:r>
          </a:p>
          <a:p>
            <a:pPr marL="0" indent="0">
              <a:buNone/>
            </a:pPr>
            <a:r>
              <a:rPr lang="en-US" dirty="0"/>
              <a:t>	</a:t>
            </a:r>
            <a:r>
              <a:rPr lang="en-US" dirty="0" smtClean="0"/>
              <a:t>flag = True</a:t>
            </a:r>
          </a:p>
          <a:p>
            <a:pPr marL="0" indent="0">
              <a:buNone/>
            </a:pPr>
            <a:r>
              <a:rPr lang="en-US" dirty="0" smtClean="0"/>
              <a:t>if flag == False:</a:t>
            </a:r>
          </a:p>
          <a:p>
            <a:pPr marL="0" indent="0">
              <a:buNone/>
            </a:pPr>
            <a:r>
              <a:rPr lang="en-US" dirty="0" smtClean="0"/>
              <a:t>	print(“Not Found”)</a:t>
            </a:r>
          </a:p>
          <a:p>
            <a:pPr marL="0" indent="0">
              <a:buNone/>
            </a:pPr>
            <a:r>
              <a:rPr lang="en-US" dirty="0"/>
              <a:t>p</a:t>
            </a:r>
            <a:r>
              <a:rPr lang="en-US" dirty="0" smtClean="0"/>
              <a:t>rint(“No. of </a:t>
            </a:r>
            <a:r>
              <a:rPr lang="en-US" dirty="0" err="1" smtClean="0"/>
              <a:t>occurences</a:t>
            </a:r>
            <a:r>
              <a:rPr lang="en-US" dirty="0" smtClean="0"/>
              <a:t>:”,count)</a:t>
            </a:r>
            <a:endParaRPr lang="en-US" dirty="0"/>
          </a:p>
        </p:txBody>
      </p:sp>
      <p:sp>
        <p:nvSpPr>
          <p:cNvPr id="4" name="Rectangle 3"/>
          <p:cNvSpPr/>
          <p:nvPr/>
        </p:nvSpPr>
        <p:spPr>
          <a:xfrm>
            <a:off x="3960124" y="745437"/>
            <a:ext cx="4938216" cy="82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t>s</a:t>
            </a:r>
            <a:r>
              <a:rPr lang="en-US" b="1" dirty="0" err="1" smtClean="0"/>
              <a:t>tring.find</a:t>
            </a:r>
            <a:r>
              <a:rPr lang="en-US" b="1" dirty="0" smtClean="0"/>
              <a:t>(</a:t>
            </a:r>
            <a:r>
              <a:rPr lang="en-US" b="1" dirty="0" err="1" smtClean="0"/>
              <a:t>value,start,end</a:t>
            </a:r>
            <a:r>
              <a:rPr lang="en-US" b="1" dirty="0" smtClean="0"/>
              <a:t>)</a:t>
            </a:r>
            <a:endParaRPr lang="en-US" b="1" dirty="0"/>
          </a:p>
        </p:txBody>
      </p:sp>
      <p:sp>
        <p:nvSpPr>
          <p:cNvPr id="5" name="Rectangle 4"/>
          <p:cNvSpPr/>
          <p:nvPr/>
        </p:nvSpPr>
        <p:spPr>
          <a:xfrm>
            <a:off x="6823881" y="4544705"/>
            <a:ext cx="4735773" cy="1719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you want to check how many times a substring present in the given string:</a:t>
            </a:r>
          </a:p>
          <a:p>
            <a:r>
              <a:rPr lang="en-US" dirty="0" err="1" smtClean="0"/>
              <a:t>string.count</a:t>
            </a:r>
            <a:r>
              <a:rPr lang="en-US" dirty="0" smtClean="0"/>
              <a:t>(substring)</a:t>
            </a:r>
          </a:p>
          <a:p>
            <a:r>
              <a:rPr lang="en-US" dirty="0" err="1" smtClean="0"/>
              <a:t>string.count</a:t>
            </a:r>
            <a:r>
              <a:rPr lang="en-US" dirty="0" smtClean="0"/>
              <a:t>(</a:t>
            </a:r>
            <a:r>
              <a:rPr lang="en-US" dirty="0" err="1" smtClean="0"/>
              <a:t>substring,Begin,End</a:t>
            </a:r>
            <a:r>
              <a:rPr lang="en-US" dirty="0" smtClean="0"/>
              <a:t>)</a:t>
            </a:r>
            <a:endParaRPr lang="en-US" dirty="0"/>
          </a:p>
          <a:p>
            <a:endParaRPr lang="en-US" dirty="0"/>
          </a:p>
        </p:txBody>
      </p:sp>
    </p:spTree>
    <p:extLst>
      <p:ext uri="{BB962C8B-B14F-4D97-AF65-F5344CB8AC3E}">
        <p14:creationId xmlns:p14="http://schemas.microsoft.com/office/powerpoint/2010/main" val="7182421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Replacement operation</a:t>
            </a:r>
            <a:endParaRPr lang="en-US" dirty="0"/>
          </a:p>
        </p:txBody>
      </p:sp>
      <p:sp>
        <p:nvSpPr>
          <p:cNvPr id="3" name="Content Placeholder 2"/>
          <p:cNvSpPr>
            <a:spLocks noGrp="1"/>
          </p:cNvSpPr>
          <p:nvPr>
            <p:ph idx="1"/>
          </p:nvPr>
        </p:nvSpPr>
        <p:spPr>
          <a:xfrm>
            <a:off x="229090" y="920154"/>
            <a:ext cx="11617167" cy="5712658"/>
          </a:xfrm>
        </p:spPr>
        <p:txBody>
          <a:bodyPr/>
          <a:lstStyle/>
          <a:p>
            <a:r>
              <a:rPr lang="en-US" dirty="0" err="1" smtClean="0"/>
              <a:t>string.replace</a:t>
            </a:r>
            <a:r>
              <a:rPr lang="en-US" dirty="0" smtClean="0"/>
              <a:t>(</a:t>
            </a:r>
            <a:r>
              <a:rPr lang="en-US" dirty="0" err="1" smtClean="0"/>
              <a:t>oldstring,newstring</a:t>
            </a:r>
            <a:r>
              <a:rPr lang="en-US" dirty="0" smtClean="0"/>
              <a:t>)</a:t>
            </a:r>
          </a:p>
          <a:p>
            <a:endParaRPr lang="en-US" dirty="0" smtClean="0"/>
          </a:p>
          <a:p>
            <a:r>
              <a:rPr lang="en-US" dirty="0" smtClean="0"/>
              <a:t>s </a:t>
            </a:r>
            <a:r>
              <a:rPr lang="en-US" dirty="0"/>
              <a:t>= “Python Learning is Difficult”</a:t>
            </a:r>
          </a:p>
          <a:p>
            <a:endParaRPr lang="en-US" dirty="0"/>
          </a:p>
          <a:p>
            <a:r>
              <a:rPr lang="en-US" dirty="0" smtClean="0"/>
              <a:t>s = </a:t>
            </a:r>
            <a:r>
              <a:rPr lang="en-US" dirty="0" err="1" smtClean="0"/>
              <a:t>s.replace</a:t>
            </a:r>
            <a:r>
              <a:rPr lang="en-US" dirty="0" smtClean="0"/>
              <a:t>(“</a:t>
            </a:r>
            <a:r>
              <a:rPr lang="en-US" dirty="0" err="1" smtClean="0"/>
              <a:t>Diffcult</a:t>
            </a:r>
            <a:r>
              <a:rPr lang="en-US" dirty="0" smtClean="0"/>
              <a:t>”,”Easy”)</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String is immutable that’s why replace function creates a new object with new string</a:t>
            </a:r>
            <a:endParaRPr lang="en-US" dirty="0"/>
          </a:p>
        </p:txBody>
      </p:sp>
    </p:spTree>
    <p:extLst>
      <p:ext uri="{BB962C8B-B14F-4D97-AF65-F5344CB8AC3E}">
        <p14:creationId xmlns:p14="http://schemas.microsoft.com/office/powerpoint/2010/main" val="14103479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err="1" smtClean="0"/>
              <a:t>Spliting</a:t>
            </a:r>
            <a:r>
              <a:rPr lang="en-US" dirty="0" smtClean="0"/>
              <a:t> of string</a:t>
            </a:r>
            <a:endParaRPr lang="en-US" dirty="0"/>
          </a:p>
        </p:txBody>
      </p:sp>
      <p:sp>
        <p:nvSpPr>
          <p:cNvPr id="3" name="Content Placeholder 2"/>
          <p:cNvSpPr>
            <a:spLocks noGrp="1"/>
          </p:cNvSpPr>
          <p:nvPr>
            <p:ph idx="1"/>
          </p:nvPr>
        </p:nvSpPr>
        <p:spPr>
          <a:xfrm>
            <a:off x="107026" y="906506"/>
            <a:ext cx="11698287" cy="5480646"/>
          </a:xfrm>
        </p:spPr>
        <p:txBody>
          <a:bodyPr/>
          <a:lstStyle/>
          <a:p>
            <a:r>
              <a:rPr lang="en-US" dirty="0" err="1" smtClean="0"/>
              <a:t>string.split</a:t>
            </a:r>
            <a:r>
              <a:rPr lang="en-US" dirty="0" smtClean="0"/>
              <a:t>(</a:t>
            </a:r>
            <a:r>
              <a:rPr lang="en-US" dirty="0" err="1" smtClean="0"/>
              <a:t>seperator</a:t>
            </a:r>
            <a:r>
              <a:rPr lang="en-US" dirty="0" smtClean="0"/>
              <a:t>)</a:t>
            </a:r>
          </a:p>
          <a:p>
            <a:r>
              <a:rPr lang="en-US" dirty="0" smtClean="0"/>
              <a:t>s = “BTPS KANPUR INDIA”</a:t>
            </a:r>
          </a:p>
          <a:p>
            <a:r>
              <a:rPr lang="en-US" dirty="0" smtClean="0"/>
              <a:t>l = </a:t>
            </a:r>
            <a:r>
              <a:rPr lang="en-US" dirty="0" err="1" smtClean="0"/>
              <a:t>s.split</a:t>
            </a:r>
            <a:r>
              <a:rPr lang="en-US" dirty="0" smtClean="0"/>
              <a:t>()</a:t>
            </a:r>
          </a:p>
          <a:p>
            <a:endParaRPr lang="en-US" dirty="0"/>
          </a:p>
          <a:p>
            <a:r>
              <a:rPr lang="en-US" dirty="0" smtClean="0"/>
              <a:t>s= “04-12-2000”</a:t>
            </a:r>
          </a:p>
          <a:p>
            <a:r>
              <a:rPr lang="en-US" dirty="0" smtClean="0"/>
              <a:t>l = </a:t>
            </a:r>
            <a:r>
              <a:rPr lang="en-US" dirty="0" err="1" smtClean="0"/>
              <a:t>s.split</a:t>
            </a:r>
            <a:r>
              <a:rPr lang="en-US" dirty="0" smtClean="0"/>
              <a:t>(-)</a:t>
            </a:r>
          </a:p>
          <a:p>
            <a:endParaRPr lang="en-US" dirty="0"/>
          </a:p>
          <a:p>
            <a:endParaRPr lang="en-US" dirty="0" smtClean="0"/>
          </a:p>
          <a:p>
            <a:r>
              <a:rPr lang="en-US" dirty="0" smtClean="0"/>
              <a:t>split(</a:t>
            </a:r>
            <a:r>
              <a:rPr lang="en-US" dirty="0" err="1" smtClean="0"/>
              <a:t>separator,max</a:t>
            </a:r>
            <a:r>
              <a:rPr lang="en-US" dirty="0" smtClean="0"/>
              <a:t> split)</a:t>
            </a:r>
          </a:p>
          <a:p>
            <a:r>
              <a:rPr lang="en-US" dirty="0" err="1" smtClean="0"/>
              <a:t>rsplit</a:t>
            </a:r>
            <a:r>
              <a:rPr lang="en-US" dirty="0" smtClean="0"/>
              <a:t>(</a:t>
            </a:r>
            <a:r>
              <a:rPr lang="en-US" dirty="0" err="1"/>
              <a:t>separator,max</a:t>
            </a:r>
            <a:r>
              <a:rPr lang="en-US" dirty="0"/>
              <a:t> split</a:t>
            </a:r>
            <a:r>
              <a:rPr lang="en-US" dirty="0" smtClean="0"/>
              <a:t>)</a:t>
            </a:r>
          </a:p>
          <a:p>
            <a:r>
              <a:rPr lang="en-US" dirty="0" err="1" smtClean="0"/>
              <a:t>lsplit</a:t>
            </a:r>
            <a:r>
              <a:rPr lang="en-US" dirty="0" smtClean="0"/>
              <a:t>(</a:t>
            </a:r>
            <a:r>
              <a:rPr lang="en-US" dirty="0" err="1"/>
              <a:t>separator,max</a:t>
            </a:r>
            <a:r>
              <a:rPr lang="en-US" dirty="0"/>
              <a:t> split</a:t>
            </a:r>
            <a:r>
              <a:rPr lang="en-US" dirty="0" smtClean="0"/>
              <a:t>)</a:t>
            </a:r>
          </a:p>
        </p:txBody>
      </p:sp>
    </p:spTree>
    <p:extLst>
      <p:ext uri="{BB962C8B-B14F-4D97-AF65-F5344CB8AC3E}">
        <p14:creationId xmlns:p14="http://schemas.microsoft.com/office/powerpoint/2010/main" val="20478277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Join operation</a:t>
            </a:r>
            <a:endParaRPr lang="en-US" dirty="0"/>
          </a:p>
        </p:txBody>
      </p:sp>
      <p:sp>
        <p:nvSpPr>
          <p:cNvPr id="3" name="Content Placeholder 2"/>
          <p:cNvSpPr>
            <a:spLocks noGrp="1"/>
          </p:cNvSpPr>
          <p:nvPr>
            <p:ph idx="1"/>
          </p:nvPr>
        </p:nvSpPr>
        <p:spPr>
          <a:xfrm>
            <a:off x="229090" y="824619"/>
            <a:ext cx="11671758" cy="5835488"/>
          </a:xfrm>
        </p:spPr>
        <p:txBody>
          <a:bodyPr/>
          <a:lstStyle/>
          <a:p>
            <a:r>
              <a:rPr lang="en-US" dirty="0" err="1" smtClean="0"/>
              <a:t>seperator.join</a:t>
            </a:r>
            <a:r>
              <a:rPr lang="en-US" dirty="0" smtClean="0"/>
              <a:t>(string)</a:t>
            </a:r>
          </a:p>
          <a:p>
            <a:endParaRPr lang="en-US" dirty="0"/>
          </a:p>
          <a:p>
            <a:endParaRPr lang="en-US" dirty="0" smtClean="0"/>
          </a:p>
          <a:p>
            <a:r>
              <a:rPr lang="en-US" dirty="0" smtClean="0"/>
              <a:t>t= [‘BTPS’, ‘KANPUR’, ‘INDIA’]</a:t>
            </a:r>
          </a:p>
          <a:p>
            <a:r>
              <a:rPr lang="en-US" dirty="0" smtClean="0"/>
              <a:t>s= ‘-’.join(t)</a:t>
            </a:r>
          </a:p>
          <a:p>
            <a:r>
              <a:rPr lang="en-US" dirty="0"/>
              <a:t>p</a:t>
            </a:r>
            <a:r>
              <a:rPr lang="en-US" dirty="0" smtClean="0"/>
              <a:t>rint(s)</a:t>
            </a:r>
            <a:endParaRPr lang="en-US" dirty="0"/>
          </a:p>
        </p:txBody>
      </p:sp>
    </p:spTree>
    <p:extLst>
      <p:ext uri="{BB962C8B-B14F-4D97-AF65-F5344CB8AC3E}">
        <p14:creationId xmlns:p14="http://schemas.microsoft.com/office/powerpoint/2010/main" val="37907768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859904" cy="1400530"/>
          </a:xfrm>
        </p:spPr>
        <p:txBody>
          <a:bodyPr/>
          <a:lstStyle/>
          <a:p>
            <a:r>
              <a:rPr lang="en-US" dirty="0" smtClean="0"/>
              <a:t>Sorting a given alphanumeric string</a:t>
            </a:r>
            <a:endParaRPr lang="en-US" dirty="0"/>
          </a:p>
        </p:txBody>
      </p:sp>
      <p:sp>
        <p:nvSpPr>
          <p:cNvPr id="3" name="Content Placeholder 2"/>
          <p:cNvSpPr>
            <a:spLocks noGrp="1"/>
          </p:cNvSpPr>
          <p:nvPr>
            <p:ph idx="1"/>
          </p:nvPr>
        </p:nvSpPr>
        <p:spPr>
          <a:xfrm>
            <a:off x="95534" y="839906"/>
            <a:ext cx="11668835" cy="5902088"/>
          </a:xfrm>
        </p:spPr>
        <p:txBody>
          <a:bodyPr>
            <a:normAutofit lnSpcReduction="10000"/>
          </a:bodyPr>
          <a:lstStyle/>
          <a:p>
            <a:pPr marL="0" indent="0">
              <a:buNone/>
            </a:pPr>
            <a:r>
              <a:rPr lang="en-US" dirty="0" smtClean="0"/>
              <a:t>s=  input(“Enter some string”)</a:t>
            </a:r>
          </a:p>
          <a:p>
            <a:pPr marL="0" indent="0">
              <a:buNone/>
            </a:pPr>
            <a:r>
              <a:rPr lang="en-US" dirty="0" smtClean="0"/>
              <a:t>s1=s2=output=‘’</a:t>
            </a:r>
            <a:endParaRPr lang="en-US" dirty="0"/>
          </a:p>
          <a:p>
            <a:pPr marL="0" indent="0">
              <a:buNone/>
            </a:pPr>
            <a:r>
              <a:rPr lang="en-US" dirty="0" smtClean="0"/>
              <a:t>for x in s:</a:t>
            </a:r>
          </a:p>
          <a:p>
            <a:pPr marL="0" indent="0">
              <a:buNone/>
            </a:pPr>
            <a:r>
              <a:rPr lang="en-US" dirty="0"/>
              <a:t>	</a:t>
            </a:r>
            <a:r>
              <a:rPr lang="en-US" dirty="0" smtClean="0"/>
              <a:t>if </a:t>
            </a:r>
            <a:r>
              <a:rPr lang="en-US" dirty="0" err="1" smtClean="0"/>
              <a:t>x.isalpha</a:t>
            </a:r>
            <a:r>
              <a:rPr lang="en-US" dirty="0" smtClean="0"/>
              <a:t>():</a:t>
            </a:r>
          </a:p>
          <a:p>
            <a:pPr marL="0" indent="0">
              <a:buNone/>
            </a:pPr>
            <a:r>
              <a:rPr lang="en-US" dirty="0"/>
              <a:t>	</a:t>
            </a:r>
            <a:r>
              <a:rPr lang="en-US" dirty="0" smtClean="0"/>
              <a:t>	s1=s1+x</a:t>
            </a:r>
          </a:p>
          <a:p>
            <a:pPr marL="0" indent="0">
              <a:buNone/>
            </a:pPr>
            <a:r>
              <a:rPr lang="en-US" dirty="0"/>
              <a:t>	</a:t>
            </a:r>
            <a:r>
              <a:rPr lang="en-US" dirty="0" smtClean="0"/>
              <a:t>else:</a:t>
            </a:r>
          </a:p>
          <a:p>
            <a:pPr marL="0" indent="0">
              <a:buNone/>
            </a:pPr>
            <a:r>
              <a:rPr lang="en-US" dirty="0"/>
              <a:t>	</a:t>
            </a:r>
            <a:r>
              <a:rPr lang="en-US" dirty="0" smtClean="0"/>
              <a:t>	s2 = s2+x</a:t>
            </a:r>
          </a:p>
          <a:p>
            <a:pPr marL="0" indent="0">
              <a:buNone/>
            </a:pPr>
            <a:r>
              <a:rPr lang="en-US" dirty="0" smtClean="0"/>
              <a:t>for x in sorted(s1):</a:t>
            </a:r>
          </a:p>
          <a:p>
            <a:pPr marL="0" indent="0">
              <a:buNone/>
            </a:pPr>
            <a:r>
              <a:rPr lang="en-US" dirty="0"/>
              <a:t>	</a:t>
            </a:r>
            <a:r>
              <a:rPr lang="en-US" dirty="0" smtClean="0"/>
              <a:t>output=</a:t>
            </a:r>
            <a:r>
              <a:rPr lang="en-US" dirty="0" err="1" smtClean="0"/>
              <a:t>output+x</a:t>
            </a:r>
            <a:endParaRPr lang="en-US" dirty="0" smtClean="0"/>
          </a:p>
          <a:p>
            <a:pPr marL="0" indent="0">
              <a:buNone/>
            </a:pPr>
            <a:r>
              <a:rPr lang="en-US" dirty="0"/>
              <a:t>for x in </a:t>
            </a:r>
            <a:r>
              <a:rPr lang="en-US" dirty="0" smtClean="0"/>
              <a:t>sorted(s2):</a:t>
            </a:r>
            <a:endParaRPr lang="en-US" dirty="0"/>
          </a:p>
          <a:p>
            <a:pPr marL="0" indent="0">
              <a:buNone/>
            </a:pPr>
            <a:r>
              <a:rPr lang="en-US" dirty="0"/>
              <a:t>	</a:t>
            </a:r>
            <a:r>
              <a:rPr lang="en-US" dirty="0" smtClean="0"/>
              <a:t>output2=output2+x</a:t>
            </a:r>
            <a:endParaRPr lang="en-US" dirty="0"/>
          </a:p>
          <a:p>
            <a:pPr marL="0" indent="0">
              <a:buNone/>
            </a:pPr>
            <a:r>
              <a:rPr lang="en-US" dirty="0"/>
              <a:t>p</a:t>
            </a:r>
            <a:r>
              <a:rPr lang="en-US" dirty="0" smtClean="0"/>
              <a:t>rint(output)</a:t>
            </a:r>
          </a:p>
          <a:p>
            <a:pPr marL="0" indent="0">
              <a:buNone/>
            </a:pPr>
            <a:r>
              <a:rPr lang="en-US" dirty="0"/>
              <a:t>print</a:t>
            </a:r>
            <a:r>
              <a:rPr lang="en-US" dirty="0" smtClean="0"/>
              <a:t>()</a:t>
            </a:r>
          </a:p>
          <a:p>
            <a:pPr marL="0" indent="0">
              <a:buNone/>
            </a:pPr>
            <a:r>
              <a:rPr lang="en-US" dirty="0" smtClean="0"/>
              <a:t>print(output2)</a:t>
            </a:r>
            <a:endParaRPr lang="en-US" dirty="0"/>
          </a:p>
          <a:p>
            <a:pPr marL="0" indent="0">
              <a:buNone/>
            </a:pPr>
            <a:endParaRPr lang="en-US" dirty="0" smtClean="0"/>
          </a:p>
        </p:txBody>
      </p:sp>
    </p:spTree>
    <p:extLst>
      <p:ext uri="{BB962C8B-B14F-4D97-AF65-F5344CB8AC3E}">
        <p14:creationId xmlns:p14="http://schemas.microsoft.com/office/powerpoint/2010/main" val="156558119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Input : a4b3c2</a:t>
            </a:r>
            <a:br>
              <a:rPr lang="en-US" dirty="0" smtClean="0"/>
            </a:br>
            <a:r>
              <a:rPr lang="en-US" dirty="0" smtClean="0"/>
              <a:t>output: </a:t>
            </a:r>
            <a:r>
              <a:rPr lang="en-US" dirty="0" err="1" smtClean="0"/>
              <a:t>aaaabbbcc</a:t>
            </a:r>
            <a:endParaRPr lang="en-US" dirty="0"/>
          </a:p>
        </p:txBody>
      </p:sp>
      <p:sp>
        <p:nvSpPr>
          <p:cNvPr id="3" name="Content Placeholder 2"/>
          <p:cNvSpPr>
            <a:spLocks noGrp="1"/>
          </p:cNvSpPr>
          <p:nvPr>
            <p:ph idx="1"/>
          </p:nvPr>
        </p:nvSpPr>
        <p:spPr>
          <a:xfrm>
            <a:off x="229090" y="1400530"/>
            <a:ext cx="11794588" cy="5245930"/>
          </a:xfrm>
        </p:spPr>
        <p:txBody>
          <a:bodyPr/>
          <a:lstStyle/>
          <a:p>
            <a:pPr marL="0" indent="0">
              <a:buNone/>
            </a:pPr>
            <a:endParaRPr lang="en-US" dirty="0" smtClean="0"/>
          </a:p>
          <a:p>
            <a:pPr marL="0" indent="0">
              <a:buNone/>
            </a:pPr>
            <a:r>
              <a:rPr lang="en-US" dirty="0" smtClean="0"/>
              <a:t>s= input(“Enter some string”)</a:t>
            </a:r>
          </a:p>
          <a:p>
            <a:pPr marL="0" indent="0">
              <a:buNone/>
            </a:pPr>
            <a:r>
              <a:rPr lang="en-US" dirty="0" smtClean="0"/>
              <a:t>output=‘’</a:t>
            </a:r>
          </a:p>
          <a:p>
            <a:pPr marL="0" indent="0">
              <a:buNone/>
            </a:pPr>
            <a:r>
              <a:rPr lang="en-US" dirty="0" smtClean="0"/>
              <a:t>for x in s:</a:t>
            </a:r>
          </a:p>
          <a:p>
            <a:pPr marL="0" indent="0">
              <a:buNone/>
            </a:pPr>
            <a:r>
              <a:rPr lang="en-US" dirty="0"/>
              <a:t>	</a:t>
            </a:r>
            <a:r>
              <a:rPr lang="en-US" dirty="0" smtClean="0"/>
              <a:t>if </a:t>
            </a:r>
            <a:r>
              <a:rPr lang="en-US" dirty="0" err="1" smtClean="0"/>
              <a:t>x.isalpha</a:t>
            </a:r>
            <a:r>
              <a:rPr lang="en-US" dirty="0" smtClean="0"/>
              <a:t>():</a:t>
            </a:r>
          </a:p>
          <a:p>
            <a:pPr marL="0" indent="0">
              <a:buNone/>
            </a:pPr>
            <a:r>
              <a:rPr lang="en-US" dirty="0"/>
              <a:t>	</a:t>
            </a:r>
            <a:r>
              <a:rPr lang="en-US" dirty="0" smtClean="0"/>
              <a:t>	output=</a:t>
            </a:r>
            <a:r>
              <a:rPr lang="en-US" dirty="0" err="1" smtClean="0"/>
              <a:t>output+x</a:t>
            </a:r>
            <a:endParaRPr lang="en-US" dirty="0" smtClean="0"/>
          </a:p>
          <a:p>
            <a:pPr marL="0" indent="0">
              <a:buNone/>
            </a:pPr>
            <a:r>
              <a:rPr lang="en-US" dirty="0"/>
              <a:t>	</a:t>
            </a:r>
            <a:r>
              <a:rPr lang="en-US" dirty="0" smtClean="0"/>
              <a:t>	previous=x</a:t>
            </a:r>
          </a:p>
          <a:p>
            <a:pPr marL="0" indent="0">
              <a:buNone/>
            </a:pPr>
            <a:r>
              <a:rPr lang="en-US" dirty="0"/>
              <a:t>	</a:t>
            </a:r>
            <a:r>
              <a:rPr lang="en-US" dirty="0" smtClean="0"/>
              <a:t>else:</a:t>
            </a:r>
          </a:p>
          <a:p>
            <a:pPr marL="0" indent="0">
              <a:buNone/>
            </a:pPr>
            <a:r>
              <a:rPr lang="en-US" dirty="0"/>
              <a:t>	</a:t>
            </a:r>
            <a:r>
              <a:rPr lang="en-US" dirty="0" smtClean="0"/>
              <a:t>	output=</a:t>
            </a:r>
            <a:r>
              <a:rPr lang="en-US" dirty="0" err="1" smtClean="0"/>
              <a:t>output+previous</a:t>
            </a:r>
            <a:r>
              <a:rPr lang="en-US" dirty="0" smtClean="0"/>
              <a:t>*(</a:t>
            </a:r>
            <a:r>
              <a:rPr lang="en-US" dirty="0" err="1" smtClean="0"/>
              <a:t>int</a:t>
            </a:r>
            <a:r>
              <a:rPr lang="en-US" dirty="0" smtClean="0"/>
              <a:t>(x)-1)</a:t>
            </a:r>
          </a:p>
          <a:p>
            <a:pPr marL="0" indent="0">
              <a:buNone/>
            </a:pPr>
            <a:r>
              <a:rPr lang="en-US" dirty="0" smtClean="0"/>
              <a:t>print(output)</a:t>
            </a:r>
            <a:endParaRPr lang="en-US" dirty="0"/>
          </a:p>
        </p:txBody>
      </p:sp>
    </p:spTree>
    <p:extLst>
      <p:ext uri="{BB962C8B-B14F-4D97-AF65-F5344CB8AC3E}">
        <p14:creationId xmlns:p14="http://schemas.microsoft.com/office/powerpoint/2010/main" val="2384507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Where we can use Python:- </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46111" y="1521822"/>
            <a:ext cx="6590711" cy="4878977"/>
          </a:xfrm>
        </p:spPr>
        <p:txBody>
          <a:bodyPr/>
          <a:lstStyle/>
          <a:p>
            <a:r>
              <a:rPr lang="en-US" dirty="0" smtClean="0">
                <a:latin typeface="Times New Roman" panose="02020603050405020304" pitchFamily="18" charset="0"/>
                <a:cs typeface="Times New Roman" panose="02020603050405020304" pitchFamily="18" charset="0"/>
              </a:rPr>
              <a:t>Desktop Applications</a:t>
            </a:r>
          </a:p>
          <a:p>
            <a:r>
              <a:rPr lang="en-US" dirty="0" smtClean="0">
                <a:latin typeface="Times New Roman" panose="02020603050405020304" pitchFamily="18" charset="0"/>
                <a:cs typeface="Times New Roman" panose="02020603050405020304" pitchFamily="18" charset="0"/>
              </a:rPr>
              <a:t>Web Application. (Django, Flask, Pyramid)</a:t>
            </a:r>
          </a:p>
          <a:p>
            <a:r>
              <a:rPr lang="en-US" dirty="0" smtClean="0">
                <a:latin typeface="Times New Roman" panose="02020603050405020304" pitchFamily="18" charset="0"/>
                <a:cs typeface="Times New Roman" panose="02020603050405020304" pitchFamily="18" charset="0"/>
              </a:rPr>
              <a:t>Network Application – Python Networking (Client server Applications)</a:t>
            </a:r>
          </a:p>
          <a:p>
            <a:r>
              <a:rPr lang="en-US" dirty="0" smtClean="0">
                <a:latin typeface="Times New Roman" panose="02020603050405020304" pitchFamily="18" charset="0"/>
                <a:cs typeface="Times New Roman" panose="02020603050405020304" pitchFamily="18" charset="0"/>
              </a:rPr>
              <a:t>Games</a:t>
            </a:r>
          </a:p>
          <a:p>
            <a:r>
              <a:rPr lang="en-US" dirty="0" smtClean="0">
                <a:latin typeface="Times New Roman" panose="02020603050405020304" pitchFamily="18" charset="0"/>
                <a:cs typeface="Times New Roman" panose="02020603050405020304" pitchFamily="18" charset="0"/>
              </a:rPr>
              <a:t>Data Analysis Applications</a:t>
            </a:r>
          </a:p>
          <a:p>
            <a:r>
              <a:rPr lang="en-US" dirty="0" smtClean="0">
                <a:latin typeface="Times New Roman" panose="02020603050405020304" pitchFamily="18" charset="0"/>
                <a:cs typeface="Times New Roman" panose="02020603050405020304" pitchFamily="18" charset="0"/>
              </a:rPr>
              <a:t>Machine Learning, Deep learning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Neural  Network, Artificial Intelligence, IOT….</a:t>
            </a:r>
          </a:p>
          <a:p>
            <a:r>
              <a:rPr lang="en-US" dirty="0" smtClean="0">
                <a:latin typeface="Times New Roman" panose="02020603050405020304" pitchFamily="18" charset="0"/>
                <a:cs typeface="Times New Roman" panose="02020603050405020304" pitchFamily="18" charset="0"/>
              </a:rPr>
              <a:t>Every where can use as a general purpose programming language…..</a:t>
            </a:r>
            <a:endParaRPr lang="en-US" dirty="0">
              <a:latin typeface="Times New Roman" panose="02020603050405020304" pitchFamily="18" charset="0"/>
              <a:cs typeface="Times New Roman" panose="02020603050405020304" pitchFamily="18" charset="0"/>
            </a:endParaRPr>
          </a:p>
        </p:txBody>
      </p:sp>
      <p:sp>
        <p:nvSpPr>
          <p:cNvPr id="7" name="Content Placeholder 5"/>
          <p:cNvSpPr>
            <a:spLocks noGrp="1"/>
          </p:cNvSpPr>
          <p:nvPr>
            <p:ph sz="quarter" idx="4"/>
          </p:nvPr>
        </p:nvSpPr>
        <p:spPr>
          <a:xfrm>
            <a:off x="7447506" y="1521821"/>
            <a:ext cx="4161020" cy="4878977"/>
          </a:xfrm>
        </p:spPr>
        <p:txBody>
          <a:bodyPr>
            <a:normAutofit/>
          </a:bodyPr>
          <a:lstStyle/>
          <a:p>
            <a:r>
              <a:rPr lang="en-US" dirty="0">
                <a:latin typeface="Times New Roman" panose="02020603050405020304" pitchFamily="18" charset="0"/>
                <a:cs typeface="Times New Roman" panose="02020603050405020304" pitchFamily="18" charset="0"/>
              </a:rPr>
              <a:t>Google</a:t>
            </a:r>
          </a:p>
          <a:p>
            <a:r>
              <a:rPr lang="en-US" dirty="0">
                <a:latin typeface="Times New Roman" panose="02020603050405020304" pitchFamily="18" charset="0"/>
                <a:cs typeface="Times New Roman" panose="02020603050405020304" pitchFamily="18" charset="0"/>
              </a:rPr>
              <a:t>Facebook</a:t>
            </a:r>
          </a:p>
          <a:p>
            <a:r>
              <a:rPr lang="en-US" dirty="0">
                <a:latin typeface="Times New Roman" panose="02020603050405020304" pitchFamily="18" charset="0"/>
                <a:cs typeface="Times New Roman" panose="02020603050405020304" pitchFamily="18" charset="0"/>
              </a:rPr>
              <a:t>Instagram</a:t>
            </a:r>
          </a:p>
          <a:p>
            <a:r>
              <a:rPr lang="en-US" dirty="0">
                <a:latin typeface="Times New Roman" panose="02020603050405020304" pitchFamily="18" charset="0"/>
                <a:cs typeface="Times New Roman" panose="02020603050405020304" pitchFamily="18" charset="0"/>
              </a:rPr>
              <a:t>Spotify</a:t>
            </a:r>
          </a:p>
          <a:p>
            <a:r>
              <a:rPr lang="en-US" dirty="0">
                <a:latin typeface="Times New Roman" panose="02020603050405020304" pitchFamily="18" charset="0"/>
                <a:cs typeface="Times New Roman" panose="02020603050405020304" pitchFamily="18" charset="0"/>
              </a:rPr>
              <a:t>Quora</a:t>
            </a:r>
          </a:p>
          <a:p>
            <a:r>
              <a:rPr lang="en-US" dirty="0">
                <a:latin typeface="Times New Roman" panose="02020603050405020304" pitchFamily="18" charset="0"/>
                <a:cs typeface="Times New Roman" panose="02020603050405020304" pitchFamily="18" charset="0"/>
              </a:rPr>
              <a:t>Netflix</a:t>
            </a:r>
          </a:p>
          <a:p>
            <a:r>
              <a:rPr lang="en-US" dirty="0">
                <a:latin typeface="Times New Roman" panose="02020603050405020304" pitchFamily="18" charset="0"/>
                <a:cs typeface="Times New Roman" panose="02020603050405020304" pitchFamily="18" charset="0"/>
              </a:rPr>
              <a:t>Dropbox</a:t>
            </a:r>
          </a:p>
          <a:p>
            <a:r>
              <a:rPr lang="en-US" dirty="0" smtClean="0">
                <a:latin typeface="Times New Roman" panose="02020603050405020304" pitchFamily="18" charset="0"/>
                <a:cs typeface="Times New Roman" panose="02020603050405020304" pitchFamily="18" charset="0"/>
              </a:rPr>
              <a:t>Reddit</a:t>
            </a:r>
          </a:p>
          <a:p>
            <a:r>
              <a:rPr lang="en-US" dirty="0" smtClean="0">
                <a:latin typeface="Times New Roman" panose="02020603050405020304" pitchFamily="18" charset="0"/>
                <a:cs typeface="Times New Roman" panose="02020603050405020304" pitchFamily="18" charset="0"/>
              </a:rPr>
              <a:t>YouTube</a:t>
            </a:r>
          </a:p>
          <a:p>
            <a:r>
              <a:rPr lang="en-US" dirty="0" smtClean="0">
                <a:latin typeface="Times New Roman" panose="02020603050405020304" pitchFamily="18" charset="0"/>
                <a:cs typeface="Times New Roman" panose="02020603050405020304" pitchFamily="18" charset="0"/>
              </a:rPr>
              <a:t>NASA</a:t>
            </a:r>
          </a:p>
          <a:p>
            <a:r>
              <a:rPr lang="en-US" dirty="0" smtClean="0">
                <a:latin typeface="Times New Roman" panose="02020603050405020304" pitchFamily="18" charset="0"/>
                <a:cs typeface="Times New Roman" panose="02020603050405020304" pitchFamily="18" charset="0"/>
              </a:rPr>
              <a:t>NSA</a:t>
            </a:r>
          </a:p>
          <a:p>
            <a:r>
              <a:rPr lang="en-US" dirty="0" smtClean="0">
                <a:latin typeface="Times New Roman" panose="02020603050405020304" pitchFamily="18" charset="0"/>
                <a:cs typeface="Times New Roman" panose="02020603050405020304" pitchFamily="18" charset="0"/>
              </a:rPr>
              <a:t>Bit Torrent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4588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7876"/>
            <a:ext cx="9404723" cy="1400530"/>
          </a:xfrm>
        </p:spPr>
        <p:txBody>
          <a:bodyPr/>
          <a:lstStyle/>
          <a:p>
            <a:r>
              <a:rPr lang="en-US" dirty="0" smtClean="0"/>
              <a:t>input: a4k3b2</a:t>
            </a:r>
            <a:br>
              <a:rPr lang="en-US" dirty="0" smtClean="0"/>
            </a:br>
            <a:r>
              <a:rPr lang="en-US" dirty="0" smtClean="0"/>
              <a:t>output: </a:t>
            </a:r>
            <a:r>
              <a:rPr lang="en-US" dirty="0" err="1" smtClean="0"/>
              <a:t>aeknbd</a:t>
            </a:r>
            <a:endParaRPr lang="en-US" dirty="0"/>
          </a:p>
        </p:txBody>
      </p:sp>
      <p:sp>
        <p:nvSpPr>
          <p:cNvPr id="3" name="Content Placeholder 2"/>
          <p:cNvSpPr>
            <a:spLocks noGrp="1"/>
          </p:cNvSpPr>
          <p:nvPr>
            <p:ph idx="1"/>
          </p:nvPr>
        </p:nvSpPr>
        <p:spPr>
          <a:xfrm>
            <a:off x="229090" y="1498406"/>
            <a:ext cx="11767292" cy="5175349"/>
          </a:xfrm>
        </p:spPr>
        <p:txBody>
          <a:bodyPr/>
          <a:lstStyle/>
          <a:p>
            <a:pPr marL="0" indent="0">
              <a:buNone/>
            </a:pPr>
            <a:r>
              <a:rPr lang="en-US" dirty="0" smtClean="0"/>
              <a:t>s = input(“Enter some string”)</a:t>
            </a:r>
          </a:p>
          <a:p>
            <a:pPr marL="0" indent="0">
              <a:buNone/>
            </a:pPr>
            <a:r>
              <a:rPr lang="en-US" dirty="0" smtClean="0"/>
              <a:t>output=‘’</a:t>
            </a:r>
          </a:p>
          <a:p>
            <a:pPr marL="0" indent="0">
              <a:buNone/>
            </a:pPr>
            <a:r>
              <a:rPr lang="en-US" dirty="0" smtClean="0"/>
              <a:t>for x in s:</a:t>
            </a:r>
          </a:p>
          <a:p>
            <a:pPr marL="0" indent="0">
              <a:buNone/>
            </a:pPr>
            <a:r>
              <a:rPr lang="en-US" dirty="0"/>
              <a:t>	</a:t>
            </a:r>
            <a:r>
              <a:rPr lang="en-US" dirty="0" smtClean="0"/>
              <a:t>if </a:t>
            </a:r>
            <a:r>
              <a:rPr lang="en-US" dirty="0" err="1" smtClean="0"/>
              <a:t>x.isalpha</a:t>
            </a:r>
            <a:r>
              <a:rPr lang="en-US" dirty="0" smtClean="0"/>
              <a:t>():</a:t>
            </a:r>
          </a:p>
          <a:p>
            <a:pPr marL="0" indent="0">
              <a:buNone/>
            </a:pPr>
            <a:r>
              <a:rPr lang="en-US" dirty="0"/>
              <a:t>	</a:t>
            </a:r>
            <a:r>
              <a:rPr lang="en-US" dirty="0" smtClean="0"/>
              <a:t>	output= </a:t>
            </a:r>
            <a:r>
              <a:rPr lang="en-US" dirty="0" err="1" smtClean="0"/>
              <a:t>output+x</a:t>
            </a:r>
            <a:endParaRPr lang="en-US" dirty="0" smtClean="0"/>
          </a:p>
          <a:p>
            <a:pPr marL="0" indent="0">
              <a:buNone/>
            </a:pPr>
            <a:r>
              <a:rPr lang="en-US" dirty="0"/>
              <a:t>	</a:t>
            </a:r>
            <a:r>
              <a:rPr lang="en-US" dirty="0" smtClean="0"/>
              <a:t>	previous=x</a:t>
            </a:r>
          </a:p>
          <a:p>
            <a:pPr marL="0" indent="0">
              <a:buNone/>
            </a:pPr>
            <a:r>
              <a:rPr lang="en-US" dirty="0"/>
              <a:t>	</a:t>
            </a:r>
            <a:r>
              <a:rPr lang="en-US" dirty="0" smtClean="0"/>
              <a:t>else:</a:t>
            </a:r>
          </a:p>
          <a:p>
            <a:pPr marL="0" indent="0">
              <a:buNone/>
            </a:pPr>
            <a:r>
              <a:rPr lang="en-US" dirty="0"/>
              <a:t>	</a:t>
            </a:r>
            <a:r>
              <a:rPr lang="en-US" dirty="0" smtClean="0"/>
              <a:t>	</a:t>
            </a:r>
            <a:r>
              <a:rPr lang="en-US" dirty="0" err="1" smtClean="0"/>
              <a:t>newch</a:t>
            </a:r>
            <a:r>
              <a:rPr lang="en-US" dirty="0" smtClean="0"/>
              <a:t> = </a:t>
            </a:r>
            <a:r>
              <a:rPr lang="en-US" dirty="0" err="1" smtClean="0"/>
              <a:t>chr</a:t>
            </a:r>
            <a:r>
              <a:rPr lang="en-US" dirty="0" smtClean="0"/>
              <a:t>(</a:t>
            </a:r>
            <a:r>
              <a:rPr lang="en-US" dirty="0" err="1" smtClean="0"/>
              <a:t>ord</a:t>
            </a:r>
            <a:r>
              <a:rPr lang="en-US" dirty="0" smtClean="0"/>
              <a:t>(previous)+</a:t>
            </a:r>
            <a:r>
              <a:rPr lang="en-US" dirty="0" err="1" smtClean="0"/>
              <a:t>int</a:t>
            </a:r>
            <a:r>
              <a:rPr lang="en-US" dirty="0" smtClean="0"/>
              <a:t>(x))</a:t>
            </a:r>
          </a:p>
          <a:p>
            <a:pPr marL="0" indent="0">
              <a:buNone/>
            </a:pPr>
            <a:r>
              <a:rPr lang="en-US" dirty="0"/>
              <a:t>	</a:t>
            </a:r>
            <a:r>
              <a:rPr lang="en-US" dirty="0" smtClean="0"/>
              <a:t>	output = </a:t>
            </a:r>
            <a:r>
              <a:rPr lang="en-US" dirty="0" err="1" smtClean="0"/>
              <a:t>output+newch</a:t>
            </a:r>
            <a:endParaRPr lang="en-US" dirty="0" smtClean="0"/>
          </a:p>
          <a:p>
            <a:pPr marL="0" indent="0">
              <a:buNone/>
            </a:pPr>
            <a:r>
              <a:rPr lang="en-US" dirty="0" smtClean="0"/>
              <a:t>print(output)</a:t>
            </a:r>
            <a:endParaRPr lang="en-US" dirty="0"/>
          </a:p>
        </p:txBody>
      </p:sp>
    </p:spTree>
    <p:extLst>
      <p:ext uri="{BB962C8B-B14F-4D97-AF65-F5344CB8AC3E}">
        <p14:creationId xmlns:p14="http://schemas.microsoft.com/office/powerpoint/2010/main" val="154401520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208525" cy="1637731"/>
          </a:xfrm>
        </p:spPr>
        <p:txBody>
          <a:bodyPr/>
          <a:lstStyle/>
          <a:p>
            <a:r>
              <a:rPr lang="en-US" sz="3200" dirty="0" smtClean="0"/>
              <a:t>input1:		ABCD </a:t>
            </a:r>
            <a:br>
              <a:rPr lang="en-US" sz="3200" dirty="0" smtClean="0"/>
            </a:br>
            <a:r>
              <a:rPr lang="en-US" sz="3200" dirty="0" smtClean="0"/>
              <a:t>input2: 	EFGH</a:t>
            </a:r>
            <a:br>
              <a:rPr lang="en-US" sz="3200" dirty="0" smtClean="0"/>
            </a:br>
            <a:r>
              <a:rPr lang="en-US" sz="3200" dirty="0" smtClean="0"/>
              <a:t>output:	AEBFCGDH</a:t>
            </a:r>
            <a:endParaRPr lang="en-US" sz="3200" dirty="0"/>
          </a:p>
        </p:txBody>
      </p:sp>
      <p:sp>
        <p:nvSpPr>
          <p:cNvPr id="3" name="Content Placeholder 2"/>
          <p:cNvSpPr>
            <a:spLocks noGrp="1"/>
          </p:cNvSpPr>
          <p:nvPr>
            <p:ph idx="1"/>
          </p:nvPr>
        </p:nvSpPr>
        <p:spPr>
          <a:xfrm>
            <a:off x="175264" y="1637731"/>
            <a:ext cx="11862061" cy="5076968"/>
          </a:xfrm>
        </p:spPr>
        <p:txBody>
          <a:bodyPr>
            <a:normAutofit fontScale="92500" lnSpcReduction="10000"/>
          </a:bodyPr>
          <a:lstStyle/>
          <a:p>
            <a:pPr marL="0" indent="0">
              <a:buNone/>
            </a:pPr>
            <a:endParaRPr lang="en-US" dirty="0" smtClean="0"/>
          </a:p>
          <a:p>
            <a:pPr marL="0" indent="0">
              <a:buNone/>
            </a:pPr>
            <a:r>
              <a:rPr lang="en-US" dirty="0" smtClean="0"/>
              <a:t>s1 = input(“Enter First String:”)</a:t>
            </a:r>
          </a:p>
          <a:p>
            <a:pPr marL="0" indent="0">
              <a:buNone/>
            </a:pPr>
            <a:r>
              <a:rPr lang="en-US" dirty="0" smtClean="0"/>
              <a:t>s2 </a:t>
            </a:r>
            <a:r>
              <a:rPr lang="en-US" dirty="0"/>
              <a:t>= input(“Enter </a:t>
            </a:r>
            <a:r>
              <a:rPr lang="en-US" dirty="0" smtClean="0"/>
              <a:t>Second String:”)</a:t>
            </a:r>
          </a:p>
          <a:p>
            <a:pPr marL="0" indent="0">
              <a:buNone/>
            </a:pPr>
            <a:r>
              <a:rPr lang="en-US" dirty="0" smtClean="0"/>
              <a:t>output=‘’</a:t>
            </a:r>
          </a:p>
          <a:p>
            <a:pPr marL="0" indent="0">
              <a:buNone/>
            </a:pPr>
            <a:r>
              <a:rPr lang="en-US" dirty="0" err="1" smtClean="0"/>
              <a:t>i</a:t>
            </a:r>
            <a:r>
              <a:rPr lang="en-US" dirty="0" smtClean="0"/>
              <a:t> = j = 0</a:t>
            </a:r>
          </a:p>
          <a:p>
            <a:pPr marL="0" indent="0">
              <a:buNone/>
            </a:pPr>
            <a:r>
              <a:rPr lang="en-US" dirty="0" smtClean="0"/>
              <a:t>while </a:t>
            </a:r>
            <a:r>
              <a:rPr lang="en-US" dirty="0" err="1" smtClean="0"/>
              <a:t>i</a:t>
            </a:r>
            <a:r>
              <a:rPr lang="en-US" dirty="0" smtClean="0"/>
              <a:t>&lt;</a:t>
            </a:r>
            <a:r>
              <a:rPr lang="en-US" dirty="0" err="1" smtClean="0"/>
              <a:t>len</a:t>
            </a:r>
            <a:r>
              <a:rPr lang="en-US" dirty="0" smtClean="0"/>
              <a:t>(s1) or </a:t>
            </a:r>
            <a:r>
              <a:rPr lang="en-US" dirty="0" err="1" smtClean="0"/>
              <a:t>i</a:t>
            </a:r>
            <a:r>
              <a:rPr lang="en-US" dirty="0" smtClean="0"/>
              <a:t>&lt;</a:t>
            </a:r>
            <a:r>
              <a:rPr lang="en-US" dirty="0" err="1" smtClean="0"/>
              <a:t>len</a:t>
            </a:r>
            <a:r>
              <a:rPr lang="en-US" dirty="0" smtClean="0"/>
              <a:t>(s2):</a:t>
            </a:r>
          </a:p>
          <a:p>
            <a:pPr marL="0" indent="0">
              <a:buNone/>
            </a:pPr>
            <a:r>
              <a:rPr lang="en-US" dirty="0"/>
              <a:t>	</a:t>
            </a:r>
            <a:r>
              <a:rPr lang="en-US" dirty="0" smtClean="0"/>
              <a:t>if </a:t>
            </a:r>
            <a:r>
              <a:rPr lang="en-US" dirty="0" err="1" smtClean="0"/>
              <a:t>i</a:t>
            </a:r>
            <a:r>
              <a:rPr lang="en-US" dirty="0" smtClean="0"/>
              <a:t>&lt;</a:t>
            </a:r>
            <a:r>
              <a:rPr lang="en-US" dirty="0" err="1" smtClean="0"/>
              <a:t>len</a:t>
            </a:r>
            <a:r>
              <a:rPr lang="en-US" dirty="0" smtClean="0"/>
              <a:t>(s1):</a:t>
            </a:r>
          </a:p>
          <a:p>
            <a:pPr marL="0" indent="0">
              <a:buNone/>
            </a:pPr>
            <a:r>
              <a:rPr lang="en-US" dirty="0"/>
              <a:t>	</a:t>
            </a:r>
            <a:r>
              <a:rPr lang="en-US" dirty="0" smtClean="0"/>
              <a:t>	output = output+s1[</a:t>
            </a:r>
            <a:r>
              <a:rPr lang="en-US" dirty="0" err="1" smtClean="0"/>
              <a:t>i</a:t>
            </a:r>
            <a:r>
              <a:rPr lang="en-US" dirty="0" smtClean="0"/>
              <a:t>]</a:t>
            </a:r>
          </a:p>
          <a:p>
            <a:pPr marL="0" indent="0">
              <a:buNone/>
            </a:pPr>
            <a:r>
              <a:rPr lang="en-US" dirty="0"/>
              <a:t>	</a:t>
            </a:r>
            <a:r>
              <a:rPr lang="en-US" dirty="0" smtClean="0"/>
              <a:t>	</a:t>
            </a:r>
            <a:r>
              <a:rPr lang="en-US" dirty="0" err="1" smtClean="0"/>
              <a:t>i</a:t>
            </a:r>
            <a:r>
              <a:rPr lang="en-US" dirty="0" smtClean="0"/>
              <a:t> = i+1</a:t>
            </a:r>
          </a:p>
          <a:p>
            <a:pPr marL="0" indent="0">
              <a:buNone/>
            </a:pPr>
            <a:r>
              <a:rPr lang="en-US" dirty="0"/>
              <a:t>	if </a:t>
            </a:r>
            <a:r>
              <a:rPr lang="en-US" dirty="0" smtClean="0"/>
              <a:t>j&lt;</a:t>
            </a:r>
            <a:r>
              <a:rPr lang="en-US" dirty="0" err="1" smtClean="0"/>
              <a:t>len</a:t>
            </a:r>
            <a:r>
              <a:rPr lang="en-US" dirty="0" smtClean="0"/>
              <a:t>(s2):</a:t>
            </a:r>
            <a:endParaRPr lang="en-US" dirty="0"/>
          </a:p>
          <a:p>
            <a:pPr marL="0" indent="0">
              <a:buNone/>
            </a:pPr>
            <a:r>
              <a:rPr lang="en-US" dirty="0"/>
              <a:t>		output </a:t>
            </a:r>
            <a:r>
              <a:rPr lang="en-US"/>
              <a:t>= </a:t>
            </a:r>
            <a:r>
              <a:rPr lang="en-US" smtClean="0"/>
              <a:t>output+s2[j</a:t>
            </a:r>
            <a:r>
              <a:rPr lang="en-US" dirty="0" smtClean="0"/>
              <a:t>]</a:t>
            </a:r>
            <a:endParaRPr lang="en-US" dirty="0"/>
          </a:p>
          <a:p>
            <a:pPr marL="0" indent="0">
              <a:buNone/>
            </a:pPr>
            <a:r>
              <a:rPr lang="en-US" dirty="0"/>
              <a:t>		</a:t>
            </a:r>
            <a:r>
              <a:rPr lang="en-US" dirty="0" smtClean="0"/>
              <a:t>j </a:t>
            </a:r>
            <a:r>
              <a:rPr lang="en-US" dirty="0"/>
              <a:t>= </a:t>
            </a:r>
            <a:r>
              <a:rPr lang="en-US" dirty="0" smtClean="0"/>
              <a:t>j+1</a:t>
            </a:r>
          </a:p>
          <a:p>
            <a:pPr marL="0" indent="0">
              <a:buNone/>
            </a:pPr>
            <a:r>
              <a:rPr lang="en-US" dirty="0" smtClean="0"/>
              <a:t>print(output)</a:t>
            </a:r>
            <a:endParaRPr lang="en-US" dirty="0"/>
          </a:p>
          <a:p>
            <a:pPr marL="0" indent="0">
              <a:buNone/>
            </a:pPr>
            <a:endParaRPr lang="en-US" dirty="0"/>
          </a:p>
        </p:txBody>
      </p:sp>
    </p:spTree>
    <p:extLst>
      <p:ext uri="{BB962C8B-B14F-4D97-AF65-F5344CB8AC3E}">
        <p14:creationId xmlns:p14="http://schemas.microsoft.com/office/powerpoint/2010/main" val="11361702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524"/>
            <a:ext cx="9404723" cy="1400530"/>
          </a:xfrm>
        </p:spPr>
        <p:txBody>
          <a:bodyPr/>
          <a:lstStyle/>
          <a:p>
            <a:r>
              <a:rPr lang="en-US" dirty="0" smtClean="0"/>
              <a:t>List Data Type</a:t>
            </a:r>
            <a:endParaRPr lang="en-US" dirty="0"/>
          </a:p>
        </p:txBody>
      </p:sp>
      <p:sp>
        <p:nvSpPr>
          <p:cNvPr id="3" name="Content Placeholder 2"/>
          <p:cNvSpPr>
            <a:spLocks noGrp="1"/>
          </p:cNvSpPr>
          <p:nvPr>
            <p:ph idx="1"/>
          </p:nvPr>
        </p:nvSpPr>
        <p:spPr>
          <a:xfrm>
            <a:off x="229090" y="1138518"/>
            <a:ext cx="7672963" cy="5494294"/>
          </a:xfrm>
        </p:spPr>
        <p:txBody>
          <a:bodyPr/>
          <a:lstStyle/>
          <a:p>
            <a:r>
              <a:rPr lang="en-US" dirty="0"/>
              <a:t>Index(+</a:t>
            </a:r>
            <a:r>
              <a:rPr lang="en-US" dirty="0" err="1"/>
              <a:t>ve</a:t>
            </a:r>
            <a:r>
              <a:rPr lang="en-US" dirty="0"/>
              <a:t> or -</a:t>
            </a:r>
            <a:r>
              <a:rPr lang="en-US" dirty="0" err="1"/>
              <a:t>ve</a:t>
            </a:r>
            <a:r>
              <a:rPr lang="en-US" dirty="0"/>
              <a:t>)</a:t>
            </a:r>
          </a:p>
          <a:p>
            <a:r>
              <a:rPr lang="en-US" dirty="0"/>
              <a:t>Slice</a:t>
            </a:r>
          </a:p>
          <a:p>
            <a:endParaRPr lang="en-US" dirty="0"/>
          </a:p>
          <a:p>
            <a:r>
              <a:rPr lang="en-US" dirty="0"/>
              <a:t>a </a:t>
            </a:r>
            <a:r>
              <a:rPr lang="en-US" dirty="0" smtClean="0"/>
              <a:t>list </a:t>
            </a:r>
            <a:r>
              <a:rPr lang="en-US" dirty="0"/>
              <a:t>can contain another list is called nested list….</a:t>
            </a:r>
          </a:p>
          <a:p>
            <a:r>
              <a:rPr lang="en-US" dirty="0"/>
              <a:t>[10,20,[30,40]]</a:t>
            </a:r>
          </a:p>
          <a:p>
            <a:r>
              <a:rPr lang="en-US" dirty="0"/>
              <a:t>we can read elements of the list using while loop or for loop</a:t>
            </a:r>
          </a:p>
          <a:p>
            <a:endParaRPr lang="en-US" dirty="0"/>
          </a:p>
          <a:p>
            <a:r>
              <a:rPr lang="en-US" dirty="0"/>
              <a:t>its mutable we can perform any type of changes</a:t>
            </a:r>
          </a:p>
          <a:p>
            <a:endParaRPr lang="en-US" dirty="0"/>
          </a:p>
        </p:txBody>
      </p:sp>
      <p:sp>
        <p:nvSpPr>
          <p:cNvPr id="5" name="Rectangle 4"/>
          <p:cNvSpPr/>
          <p:nvPr/>
        </p:nvSpPr>
        <p:spPr>
          <a:xfrm>
            <a:off x="7593473" y="1138518"/>
            <a:ext cx="4080680" cy="2263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 = [1,2,3,4,5,6,7]</a:t>
            </a:r>
          </a:p>
          <a:p>
            <a:r>
              <a:rPr lang="en-US" dirty="0" err="1" smtClean="0"/>
              <a:t>i</a:t>
            </a:r>
            <a:r>
              <a:rPr lang="en-US" dirty="0" smtClean="0"/>
              <a:t>&lt;0</a:t>
            </a:r>
          </a:p>
          <a:p>
            <a:r>
              <a:rPr lang="en-US" dirty="0" smtClean="0"/>
              <a:t>while </a:t>
            </a:r>
            <a:r>
              <a:rPr lang="en-US" dirty="0" err="1" smtClean="0"/>
              <a:t>i</a:t>
            </a:r>
            <a:r>
              <a:rPr lang="en-US" dirty="0" smtClean="0"/>
              <a:t>&lt;</a:t>
            </a:r>
            <a:r>
              <a:rPr lang="en-US" dirty="0" err="1" smtClean="0"/>
              <a:t>len</a:t>
            </a:r>
            <a:r>
              <a:rPr lang="en-US" dirty="0" smtClean="0"/>
              <a:t>(l)	:</a:t>
            </a:r>
          </a:p>
          <a:p>
            <a:r>
              <a:rPr lang="en-US" dirty="0"/>
              <a:t>	</a:t>
            </a:r>
            <a:r>
              <a:rPr lang="en-US" dirty="0" smtClean="0"/>
              <a:t>print(l[</a:t>
            </a:r>
            <a:r>
              <a:rPr lang="en-US" dirty="0" err="1" smtClean="0"/>
              <a:t>i</a:t>
            </a:r>
            <a:r>
              <a:rPr lang="en-US" dirty="0" smtClean="0"/>
              <a:t>])</a:t>
            </a:r>
          </a:p>
          <a:p>
            <a:r>
              <a:rPr lang="en-US" dirty="0"/>
              <a:t>	</a:t>
            </a:r>
            <a:r>
              <a:rPr lang="en-US" dirty="0" smtClean="0"/>
              <a:t>I = i+1</a:t>
            </a:r>
          </a:p>
          <a:p>
            <a:endParaRPr lang="en-US" dirty="0"/>
          </a:p>
          <a:p>
            <a:r>
              <a:rPr lang="en-US" dirty="0" smtClean="0"/>
              <a:t>for x in l:</a:t>
            </a:r>
          </a:p>
          <a:p>
            <a:r>
              <a:rPr lang="en-US" dirty="0" smtClean="0"/>
              <a:t>	print(x)</a:t>
            </a:r>
            <a:endParaRPr lang="en-US" dirty="0"/>
          </a:p>
        </p:txBody>
      </p:sp>
      <p:sp>
        <p:nvSpPr>
          <p:cNvPr id="6" name="Rectangle 5"/>
          <p:cNvSpPr/>
          <p:nvPr/>
        </p:nvSpPr>
        <p:spPr>
          <a:xfrm>
            <a:off x="7593473" y="3485579"/>
            <a:ext cx="3671248" cy="1173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To display only even numbers</a:t>
            </a:r>
          </a:p>
          <a:p>
            <a:r>
              <a:rPr lang="en-US" dirty="0" smtClean="0"/>
              <a:t>for x in l:</a:t>
            </a:r>
          </a:p>
          <a:p>
            <a:r>
              <a:rPr lang="en-US" dirty="0"/>
              <a:t>	</a:t>
            </a:r>
            <a:r>
              <a:rPr lang="en-US" dirty="0" smtClean="0"/>
              <a:t>if x%2==0:</a:t>
            </a:r>
          </a:p>
          <a:p>
            <a:r>
              <a:rPr lang="en-US" dirty="0"/>
              <a:t>	</a:t>
            </a:r>
            <a:r>
              <a:rPr lang="en-US" dirty="0" smtClean="0"/>
              <a:t>	print(x)</a:t>
            </a:r>
            <a:endParaRPr lang="en-US" dirty="0"/>
          </a:p>
        </p:txBody>
      </p:sp>
      <p:sp>
        <p:nvSpPr>
          <p:cNvPr id="7" name="Rectangle 6"/>
          <p:cNvSpPr/>
          <p:nvPr/>
        </p:nvSpPr>
        <p:spPr>
          <a:xfrm>
            <a:off x="2871347" y="5036983"/>
            <a:ext cx="8802806" cy="1595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 = [“A”,”B”,”C”,”D”]</a:t>
            </a:r>
          </a:p>
          <a:p>
            <a:r>
              <a:rPr lang="en-US" dirty="0" smtClean="0"/>
              <a:t>x= </a:t>
            </a:r>
            <a:r>
              <a:rPr lang="en-US" dirty="0" err="1" smtClean="0"/>
              <a:t>len</a:t>
            </a:r>
            <a:r>
              <a:rPr lang="en-US" dirty="0" smtClean="0"/>
              <a:t>(l)</a:t>
            </a:r>
          </a:p>
          <a:p>
            <a:r>
              <a:rPr lang="en-US" dirty="0" smtClean="0"/>
              <a:t>for </a:t>
            </a:r>
            <a:r>
              <a:rPr lang="en-US" dirty="0" err="1" smtClean="0"/>
              <a:t>i</a:t>
            </a:r>
            <a:r>
              <a:rPr lang="en-US" dirty="0" smtClean="0"/>
              <a:t> in range(x):</a:t>
            </a:r>
          </a:p>
          <a:p>
            <a:r>
              <a:rPr lang="en-US" dirty="0"/>
              <a:t>	</a:t>
            </a:r>
            <a:r>
              <a:rPr lang="en-US" dirty="0" smtClean="0"/>
              <a:t>print(l[</a:t>
            </a:r>
            <a:r>
              <a:rPr lang="en-US" dirty="0" err="1" smtClean="0"/>
              <a:t>i</a:t>
            </a:r>
            <a:r>
              <a:rPr lang="en-US" dirty="0" smtClean="0"/>
              <a:t>],”is available at positive index:”,</a:t>
            </a:r>
            <a:r>
              <a:rPr lang="en-US" dirty="0" err="1" smtClean="0"/>
              <a:t>i</a:t>
            </a:r>
            <a:r>
              <a:rPr lang="en-US" dirty="0" smtClean="0"/>
              <a:t>,”and at negative index:”,</a:t>
            </a:r>
            <a:r>
              <a:rPr lang="en-US" dirty="0" err="1" smtClean="0"/>
              <a:t>i</a:t>
            </a:r>
            <a:r>
              <a:rPr lang="en-US" dirty="0" smtClean="0"/>
              <a:t>-x)</a:t>
            </a:r>
            <a:endParaRPr lang="en-US" dirty="0"/>
          </a:p>
        </p:txBody>
      </p:sp>
    </p:spTree>
    <p:extLst>
      <p:ext uri="{BB962C8B-B14F-4D97-AF65-F5344CB8AC3E}">
        <p14:creationId xmlns:p14="http://schemas.microsoft.com/office/powerpoint/2010/main" val="137419478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496" y="125172"/>
            <a:ext cx="9404723" cy="1400530"/>
          </a:xfrm>
        </p:spPr>
        <p:txBody>
          <a:bodyPr/>
          <a:lstStyle/>
          <a:p>
            <a:r>
              <a:rPr lang="en-US" dirty="0" smtClean="0"/>
              <a:t>Important methods and functions of </a:t>
            </a:r>
            <a:r>
              <a:rPr lang="en-US" dirty="0"/>
              <a:t>L</a:t>
            </a:r>
            <a:r>
              <a:rPr lang="en-US" dirty="0" smtClean="0"/>
              <a:t>ist:</a:t>
            </a:r>
            <a:endParaRPr lang="en-US" dirty="0"/>
          </a:p>
        </p:txBody>
      </p:sp>
      <p:sp>
        <p:nvSpPr>
          <p:cNvPr id="3" name="Content Placeholder 2"/>
          <p:cNvSpPr>
            <a:spLocks noGrp="1"/>
          </p:cNvSpPr>
          <p:nvPr>
            <p:ph idx="1"/>
          </p:nvPr>
        </p:nvSpPr>
        <p:spPr>
          <a:xfrm>
            <a:off x="229855" y="1957383"/>
            <a:ext cx="11793823" cy="4648133"/>
          </a:xfrm>
        </p:spPr>
        <p:txBody>
          <a:bodyPr/>
          <a:lstStyle/>
          <a:p>
            <a:r>
              <a:rPr lang="en-US" dirty="0" smtClean="0"/>
              <a:t>1. </a:t>
            </a:r>
            <a:r>
              <a:rPr lang="en-US" dirty="0" err="1" smtClean="0"/>
              <a:t>len</a:t>
            </a:r>
            <a:r>
              <a:rPr lang="en-US" dirty="0" smtClean="0"/>
              <a:t>(list)</a:t>
            </a:r>
          </a:p>
          <a:p>
            <a:r>
              <a:rPr lang="en-US" dirty="0" smtClean="0"/>
              <a:t>2. </a:t>
            </a:r>
            <a:r>
              <a:rPr lang="en-US" dirty="0" err="1" smtClean="0"/>
              <a:t>list.count</a:t>
            </a:r>
            <a:r>
              <a:rPr lang="en-US" dirty="0" smtClean="0"/>
              <a:t>(element)</a:t>
            </a:r>
          </a:p>
          <a:p>
            <a:r>
              <a:rPr lang="en-US" dirty="0" smtClean="0"/>
              <a:t>3. </a:t>
            </a:r>
            <a:r>
              <a:rPr lang="en-US" dirty="0" err="1" smtClean="0"/>
              <a:t>list.index</a:t>
            </a:r>
            <a:r>
              <a:rPr lang="en-US" dirty="0" smtClean="0"/>
              <a:t>(element)</a:t>
            </a:r>
          </a:p>
          <a:p>
            <a:r>
              <a:rPr lang="en-US" dirty="0" smtClean="0"/>
              <a:t>4. </a:t>
            </a:r>
            <a:r>
              <a:rPr lang="en-US" dirty="0" err="1" smtClean="0"/>
              <a:t>list.append</a:t>
            </a:r>
            <a:r>
              <a:rPr lang="en-US" dirty="0" smtClean="0"/>
              <a:t>(element)</a:t>
            </a:r>
          </a:p>
          <a:p>
            <a:r>
              <a:rPr lang="en-US" dirty="0" smtClean="0"/>
              <a:t>5. </a:t>
            </a:r>
            <a:r>
              <a:rPr lang="en-US" dirty="0" err="1" smtClean="0"/>
              <a:t>list.insert</a:t>
            </a:r>
            <a:r>
              <a:rPr lang="en-US" dirty="0" smtClean="0"/>
              <a:t>(</a:t>
            </a:r>
            <a:r>
              <a:rPr lang="en-US" dirty="0" err="1" smtClean="0"/>
              <a:t>index,element</a:t>
            </a:r>
            <a:r>
              <a:rPr lang="en-US" dirty="0" smtClean="0"/>
              <a:t>)</a:t>
            </a:r>
          </a:p>
          <a:p>
            <a:r>
              <a:rPr lang="en-US" dirty="0" smtClean="0"/>
              <a:t>6. list1.extend(list2)</a:t>
            </a:r>
          </a:p>
          <a:p>
            <a:r>
              <a:rPr lang="en-US" dirty="0" smtClean="0"/>
              <a:t>7. remove(x)</a:t>
            </a:r>
          </a:p>
          <a:p>
            <a:r>
              <a:rPr lang="en-US" dirty="0" smtClean="0"/>
              <a:t>8. pop(index)</a:t>
            </a:r>
          </a:p>
          <a:p>
            <a:r>
              <a:rPr lang="en-US" dirty="0" smtClean="0"/>
              <a:t>9. reverse()</a:t>
            </a:r>
          </a:p>
          <a:p>
            <a:r>
              <a:rPr lang="en-US" dirty="0" smtClean="0"/>
              <a:t>10. </a:t>
            </a:r>
            <a:r>
              <a:rPr lang="en-US" dirty="0" err="1" smtClean="0"/>
              <a:t>list.sort</a:t>
            </a:r>
            <a:r>
              <a:rPr lang="en-US" dirty="0" smtClean="0"/>
              <a:t>()</a:t>
            </a:r>
            <a:endParaRPr lang="en-US" dirty="0"/>
          </a:p>
        </p:txBody>
      </p:sp>
    </p:spTree>
    <p:extLst>
      <p:ext uri="{BB962C8B-B14F-4D97-AF65-F5344CB8AC3E}">
        <p14:creationId xmlns:p14="http://schemas.microsoft.com/office/powerpoint/2010/main" val="8535874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Comprehensions:</a:t>
            </a:r>
            <a:endParaRPr lang="en-US" dirty="0"/>
          </a:p>
        </p:txBody>
      </p:sp>
      <p:sp>
        <p:nvSpPr>
          <p:cNvPr id="3" name="Content Placeholder 2"/>
          <p:cNvSpPr>
            <a:spLocks noGrp="1"/>
          </p:cNvSpPr>
          <p:nvPr>
            <p:ph idx="1"/>
          </p:nvPr>
        </p:nvSpPr>
        <p:spPr/>
        <p:txBody>
          <a:bodyPr/>
          <a:lstStyle/>
          <a:p>
            <a:r>
              <a:rPr lang="en-US" dirty="0" smtClean="0"/>
              <a:t>list= [expression for x in n sequence]</a:t>
            </a:r>
          </a:p>
          <a:p>
            <a:r>
              <a:rPr lang="en-US" dirty="0" smtClean="0"/>
              <a:t>list=[x*x for x in range(1,11)]</a:t>
            </a:r>
          </a:p>
          <a:p>
            <a:endParaRPr lang="en-US" dirty="0"/>
          </a:p>
          <a:p>
            <a:r>
              <a:rPr lang="en-US" dirty="0" smtClean="0"/>
              <a:t>list=[expression for  x in sequence if condition ]</a:t>
            </a:r>
          </a:p>
          <a:p>
            <a:r>
              <a:rPr lang="en-US" dirty="0" smtClean="0"/>
              <a:t>list2=[x for x in list if x%2==0]</a:t>
            </a:r>
            <a:endParaRPr lang="en-US" dirty="0"/>
          </a:p>
        </p:txBody>
      </p:sp>
    </p:spTree>
    <p:extLst>
      <p:ext uri="{BB962C8B-B14F-4D97-AF65-F5344CB8AC3E}">
        <p14:creationId xmlns:p14="http://schemas.microsoft.com/office/powerpoint/2010/main" val="2480242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a:t>To get information about list:</a:t>
            </a:r>
          </a:p>
        </p:txBody>
      </p:sp>
      <p:sp>
        <p:nvSpPr>
          <p:cNvPr id="3" name="Content Placeholder 2"/>
          <p:cNvSpPr>
            <a:spLocks noGrp="1"/>
          </p:cNvSpPr>
          <p:nvPr>
            <p:ph idx="1"/>
          </p:nvPr>
        </p:nvSpPr>
        <p:spPr>
          <a:xfrm>
            <a:off x="120673" y="700265"/>
            <a:ext cx="11862061" cy="6157735"/>
          </a:xfrm>
        </p:spPr>
        <p:txBody>
          <a:bodyPr>
            <a:normAutofit lnSpcReduction="10000"/>
          </a:bodyPr>
          <a:lstStyle/>
          <a:p>
            <a:r>
              <a:rPr lang="en-US" dirty="0" err="1"/>
              <a:t>l</a:t>
            </a:r>
            <a:r>
              <a:rPr lang="en-US" dirty="0" err="1" smtClean="0"/>
              <a:t>en</a:t>
            </a:r>
            <a:r>
              <a:rPr lang="en-US" dirty="0"/>
              <a:t>(): returns the number of elements present in the list </a:t>
            </a:r>
            <a:endParaRPr lang="en-US" dirty="0" smtClean="0"/>
          </a:p>
          <a:p>
            <a:pPr lvl="1"/>
            <a:r>
              <a:rPr lang="en-US" dirty="0" err="1" smtClean="0"/>
              <a:t>Eg</a:t>
            </a:r>
            <a:r>
              <a:rPr lang="en-US" dirty="0"/>
              <a:t>: n=[10,20,30,40] </a:t>
            </a:r>
            <a:endParaRPr lang="en-US" dirty="0" smtClean="0"/>
          </a:p>
          <a:p>
            <a:pPr lvl="1"/>
            <a:r>
              <a:rPr lang="en-US" dirty="0" smtClean="0"/>
              <a:t>print(</a:t>
            </a:r>
            <a:r>
              <a:rPr lang="en-US" dirty="0" err="1" smtClean="0"/>
              <a:t>len</a:t>
            </a:r>
            <a:r>
              <a:rPr lang="en-US" dirty="0" smtClean="0"/>
              <a:t>(n</a:t>
            </a:r>
            <a:r>
              <a:rPr lang="en-US" dirty="0"/>
              <a:t>))==&gt;4</a:t>
            </a:r>
          </a:p>
          <a:p>
            <a:r>
              <a:rPr lang="en-US" dirty="0" smtClean="0"/>
              <a:t>count</a:t>
            </a:r>
            <a:r>
              <a:rPr lang="en-US" dirty="0"/>
              <a:t>(): It returns the number of occurrences of specified item in the list </a:t>
            </a:r>
            <a:endParaRPr lang="en-US" dirty="0" smtClean="0"/>
          </a:p>
          <a:p>
            <a:pPr marL="0" indent="0">
              <a:buNone/>
            </a:pPr>
            <a:r>
              <a:rPr lang="en-US" dirty="0" smtClean="0"/>
              <a:t>	n</a:t>
            </a:r>
            <a:r>
              <a:rPr lang="en-US" dirty="0"/>
              <a:t>=[1,2,2,2,2,3,3] </a:t>
            </a:r>
            <a:endParaRPr lang="en-US" dirty="0" smtClean="0"/>
          </a:p>
          <a:p>
            <a:pPr marL="0" indent="0">
              <a:buNone/>
            </a:pPr>
            <a:r>
              <a:rPr lang="en-US" dirty="0" smtClean="0"/>
              <a:t>	print(</a:t>
            </a:r>
            <a:r>
              <a:rPr lang="en-US" dirty="0" err="1" smtClean="0"/>
              <a:t>n.count</a:t>
            </a:r>
            <a:r>
              <a:rPr lang="en-US" dirty="0" smtClean="0"/>
              <a:t>(1</a:t>
            </a:r>
            <a:r>
              <a:rPr lang="en-US" dirty="0"/>
              <a:t>)) </a:t>
            </a:r>
            <a:endParaRPr lang="en-US" dirty="0" smtClean="0"/>
          </a:p>
          <a:p>
            <a:pPr marL="0" indent="0">
              <a:buNone/>
            </a:pPr>
            <a:r>
              <a:rPr lang="en-US" dirty="0" smtClean="0"/>
              <a:t>	print(</a:t>
            </a:r>
            <a:r>
              <a:rPr lang="en-US" dirty="0" err="1" smtClean="0"/>
              <a:t>n.count</a:t>
            </a:r>
            <a:r>
              <a:rPr lang="en-US" dirty="0" smtClean="0"/>
              <a:t>(2</a:t>
            </a:r>
            <a:r>
              <a:rPr lang="en-US" dirty="0"/>
              <a:t>)) </a:t>
            </a:r>
            <a:endParaRPr lang="en-US" dirty="0" smtClean="0"/>
          </a:p>
          <a:p>
            <a:pPr marL="0" indent="0">
              <a:buNone/>
            </a:pPr>
            <a:r>
              <a:rPr lang="en-US" dirty="0"/>
              <a:t>	</a:t>
            </a:r>
            <a:r>
              <a:rPr lang="en-US" dirty="0" smtClean="0"/>
              <a:t>print(</a:t>
            </a:r>
            <a:r>
              <a:rPr lang="en-US" dirty="0" err="1" smtClean="0"/>
              <a:t>n.count</a:t>
            </a:r>
            <a:r>
              <a:rPr lang="en-US" dirty="0" smtClean="0"/>
              <a:t>(3</a:t>
            </a:r>
            <a:r>
              <a:rPr lang="en-US" dirty="0"/>
              <a:t>)) </a:t>
            </a:r>
            <a:endParaRPr lang="en-US" dirty="0" smtClean="0"/>
          </a:p>
          <a:p>
            <a:pPr marL="0" indent="0">
              <a:buNone/>
            </a:pPr>
            <a:r>
              <a:rPr lang="en-US" dirty="0"/>
              <a:t>	</a:t>
            </a:r>
            <a:r>
              <a:rPr lang="en-US" dirty="0" smtClean="0"/>
              <a:t>print(</a:t>
            </a:r>
            <a:r>
              <a:rPr lang="en-US" dirty="0" err="1" smtClean="0"/>
              <a:t>n.count</a:t>
            </a:r>
            <a:r>
              <a:rPr lang="en-US" dirty="0" smtClean="0"/>
              <a:t>(4))</a:t>
            </a:r>
          </a:p>
          <a:p>
            <a:pPr marL="0" indent="0">
              <a:buNone/>
            </a:pPr>
            <a:r>
              <a:rPr lang="en-US" dirty="0"/>
              <a:t> </a:t>
            </a:r>
            <a:r>
              <a:rPr lang="en-US" dirty="0" smtClean="0"/>
              <a:t>   index</a:t>
            </a:r>
            <a:r>
              <a:rPr lang="en-US" dirty="0"/>
              <a:t>() function: returns the index of first occurrence of the specified item. </a:t>
            </a:r>
            <a:endParaRPr lang="en-US" dirty="0" smtClean="0"/>
          </a:p>
          <a:p>
            <a:pPr marL="0" indent="0">
              <a:buNone/>
            </a:pPr>
            <a:r>
              <a:rPr lang="en-US" dirty="0" err="1" smtClean="0"/>
              <a:t>Eg</a:t>
            </a:r>
            <a:r>
              <a:rPr lang="en-US" dirty="0"/>
              <a:t>: </a:t>
            </a:r>
            <a:endParaRPr lang="en-US" dirty="0" smtClean="0"/>
          </a:p>
          <a:p>
            <a:pPr marL="0" indent="0">
              <a:buNone/>
            </a:pPr>
            <a:r>
              <a:rPr lang="en-US" dirty="0"/>
              <a:t>	</a:t>
            </a:r>
            <a:r>
              <a:rPr lang="en-US" dirty="0" smtClean="0"/>
              <a:t>n</a:t>
            </a:r>
            <a:r>
              <a:rPr lang="en-US" dirty="0"/>
              <a:t>=[1,2,2,2,2,3,3] </a:t>
            </a:r>
            <a:endParaRPr lang="en-US" dirty="0" smtClean="0"/>
          </a:p>
          <a:p>
            <a:pPr marL="400050" lvl="1" indent="0">
              <a:buNone/>
            </a:pPr>
            <a:r>
              <a:rPr lang="en-US" dirty="0" smtClean="0"/>
              <a:t>print(</a:t>
            </a:r>
            <a:r>
              <a:rPr lang="en-US" dirty="0" err="1" smtClean="0"/>
              <a:t>n.index</a:t>
            </a:r>
            <a:r>
              <a:rPr lang="en-US" dirty="0" smtClean="0"/>
              <a:t>(1</a:t>
            </a:r>
            <a:r>
              <a:rPr lang="en-US" dirty="0"/>
              <a:t>)) ==&gt;0 </a:t>
            </a:r>
            <a:endParaRPr lang="en-US" dirty="0" smtClean="0"/>
          </a:p>
          <a:p>
            <a:pPr marL="400050" lvl="1" indent="0">
              <a:buNone/>
            </a:pPr>
            <a:r>
              <a:rPr lang="en-US" dirty="0" smtClean="0"/>
              <a:t>print(</a:t>
            </a:r>
            <a:r>
              <a:rPr lang="en-US" dirty="0" err="1" smtClean="0"/>
              <a:t>n.index</a:t>
            </a:r>
            <a:r>
              <a:rPr lang="en-US" dirty="0" smtClean="0"/>
              <a:t>(2</a:t>
            </a:r>
            <a:r>
              <a:rPr lang="en-US" dirty="0"/>
              <a:t>)) ==&gt;1 </a:t>
            </a:r>
            <a:endParaRPr lang="en-US" dirty="0" smtClean="0"/>
          </a:p>
          <a:p>
            <a:pPr marL="400050" lvl="1" indent="0">
              <a:buNone/>
            </a:pPr>
            <a:r>
              <a:rPr lang="en-US" dirty="0" smtClean="0"/>
              <a:t>print(</a:t>
            </a:r>
            <a:r>
              <a:rPr lang="en-US" dirty="0" err="1" smtClean="0"/>
              <a:t>n.index</a:t>
            </a:r>
            <a:r>
              <a:rPr lang="en-US" dirty="0" smtClean="0"/>
              <a:t>(3</a:t>
            </a:r>
            <a:r>
              <a:rPr lang="en-US" dirty="0"/>
              <a:t>)) ==&gt;5 </a:t>
            </a:r>
            <a:endParaRPr lang="en-US" dirty="0" smtClean="0"/>
          </a:p>
        </p:txBody>
      </p:sp>
    </p:spTree>
    <p:extLst>
      <p:ext uri="{BB962C8B-B14F-4D97-AF65-F5344CB8AC3E}">
        <p14:creationId xmlns:p14="http://schemas.microsoft.com/office/powerpoint/2010/main" val="24990075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515" y="409432"/>
            <a:ext cx="8946541" cy="5920853"/>
          </a:xfrm>
        </p:spPr>
        <p:txBody>
          <a:bodyPr>
            <a:normAutofit/>
          </a:bodyPr>
          <a:lstStyle/>
          <a:p>
            <a:r>
              <a:rPr lang="en-US" dirty="0"/>
              <a:t>extend() function: To add all items of one list to another list </a:t>
            </a:r>
            <a:endParaRPr lang="en-US" dirty="0" smtClean="0"/>
          </a:p>
          <a:p>
            <a:r>
              <a:rPr lang="en-US" dirty="0" smtClean="0"/>
              <a:t>l1.extend(l2</a:t>
            </a:r>
            <a:r>
              <a:rPr lang="en-US" dirty="0"/>
              <a:t>) </a:t>
            </a:r>
            <a:endParaRPr lang="en-US" dirty="0" smtClean="0"/>
          </a:p>
          <a:p>
            <a:r>
              <a:rPr lang="en-US" dirty="0" smtClean="0"/>
              <a:t>to </a:t>
            </a:r>
            <a:r>
              <a:rPr lang="en-US" dirty="0"/>
              <a:t>l1 </a:t>
            </a:r>
            <a:endParaRPr lang="en-US" dirty="0" smtClean="0"/>
          </a:p>
          <a:p>
            <a:r>
              <a:rPr lang="en-US" dirty="0" err="1" smtClean="0"/>
              <a:t>Eg</a:t>
            </a:r>
            <a:r>
              <a:rPr lang="en-US" dirty="0"/>
              <a:t>: all items present in l2 will be added </a:t>
            </a:r>
            <a:endParaRPr lang="en-US" dirty="0" smtClean="0"/>
          </a:p>
          <a:p>
            <a:pPr marL="0" indent="0">
              <a:buNone/>
            </a:pPr>
            <a:r>
              <a:rPr lang="en-US" dirty="0" smtClean="0"/>
              <a:t>	order1</a:t>
            </a:r>
            <a:r>
              <a:rPr lang="en-US" dirty="0"/>
              <a:t>=["</a:t>
            </a:r>
            <a:r>
              <a:rPr lang="en-US" dirty="0" err="1"/>
              <a:t>Chicken","Mutton","Fish</a:t>
            </a:r>
            <a:r>
              <a:rPr lang="en-US" dirty="0"/>
              <a:t>"] </a:t>
            </a:r>
            <a:endParaRPr lang="en-US" dirty="0" smtClean="0"/>
          </a:p>
          <a:p>
            <a:pPr marL="0" indent="0">
              <a:buNone/>
            </a:pPr>
            <a:r>
              <a:rPr lang="en-US" dirty="0" smtClean="0"/>
              <a:t>	order2</a:t>
            </a:r>
            <a:r>
              <a:rPr lang="en-US" dirty="0"/>
              <a:t>=["RC","KF","FO"] </a:t>
            </a:r>
            <a:endParaRPr lang="en-US" dirty="0" smtClean="0"/>
          </a:p>
          <a:p>
            <a:pPr marL="0" indent="0">
              <a:buNone/>
            </a:pPr>
            <a:r>
              <a:rPr lang="en-US" dirty="0" smtClean="0"/>
              <a:t>	order1.extend(order2</a:t>
            </a:r>
            <a:r>
              <a:rPr lang="en-US" dirty="0"/>
              <a:t>) </a:t>
            </a:r>
            <a:endParaRPr lang="en-US" dirty="0" smtClean="0"/>
          </a:p>
          <a:p>
            <a:pPr marL="0" indent="0">
              <a:buNone/>
            </a:pPr>
            <a:r>
              <a:rPr lang="en-US" dirty="0" smtClean="0"/>
              <a:t>	print(order1</a:t>
            </a:r>
            <a:r>
              <a:rPr lang="en-US" dirty="0"/>
              <a:t>) </a:t>
            </a:r>
            <a:endParaRPr lang="en-US" dirty="0" smtClean="0"/>
          </a:p>
          <a:p>
            <a:pPr marL="0" indent="0">
              <a:buNone/>
            </a:pPr>
            <a:r>
              <a:rPr lang="en-US" dirty="0" smtClean="0"/>
              <a:t>	</a:t>
            </a:r>
            <a:r>
              <a:rPr lang="en-US" dirty="0" smtClean="0">
                <a:sym typeface="Wingdings" panose="05000000000000000000" pitchFamily="2" charset="2"/>
              </a:rPr>
              <a:t>	</a:t>
            </a:r>
            <a:r>
              <a:rPr lang="en-US" dirty="0" smtClean="0"/>
              <a:t>[</a:t>
            </a:r>
            <a:r>
              <a:rPr lang="en-US" dirty="0"/>
              <a:t>'Chicken', 'Mutton', 'Fish', 'RC', 'KF', </a:t>
            </a:r>
            <a:r>
              <a:rPr lang="en-US" dirty="0" smtClean="0"/>
              <a:t>'FO’]</a:t>
            </a:r>
            <a:endParaRPr lang="en-US" dirty="0"/>
          </a:p>
        </p:txBody>
      </p:sp>
    </p:spTree>
    <p:extLst>
      <p:ext uri="{BB962C8B-B14F-4D97-AF65-F5344CB8AC3E}">
        <p14:creationId xmlns:p14="http://schemas.microsoft.com/office/powerpoint/2010/main" val="36634514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2560" y="155879"/>
            <a:ext cx="11834765" cy="6545172"/>
          </a:xfrm>
        </p:spPr>
        <p:txBody>
          <a:bodyPr>
            <a:normAutofit/>
          </a:bodyPr>
          <a:lstStyle/>
          <a:p>
            <a:r>
              <a:rPr lang="en-US" dirty="0" smtClean="0"/>
              <a:t> </a:t>
            </a:r>
            <a:r>
              <a:rPr lang="en-US" dirty="0"/>
              <a:t>reverse(): We can use to reverse() order of elements of list. </a:t>
            </a:r>
            <a:endParaRPr lang="en-US" dirty="0" smtClean="0"/>
          </a:p>
          <a:p>
            <a:pPr marL="457200" lvl="1" indent="0">
              <a:buNone/>
            </a:pPr>
            <a:r>
              <a:rPr lang="en-US" dirty="0" smtClean="0"/>
              <a:t>n</a:t>
            </a:r>
            <a:r>
              <a:rPr lang="en-US" dirty="0"/>
              <a:t>=[10,20,30,40] </a:t>
            </a:r>
            <a:endParaRPr lang="en-US" dirty="0" smtClean="0"/>
          </a:p>
          <a:p>
            <a:pPr marL="457200" lvl="1" indent="0">
              <a:buNone/>
            </a:pPr>
            <a:r>
              <a:rPr lang="en-US" dirty="0" err="1" smtClean="0"/>
              <a:t>n.reverse</a:t>
            </a:r>
            <a:r>
              <a:rPr lang="en-US" dirty="0"/>
              <a:t>() </a:t>
            </a:r>
            <a:endParaRPr lang="en-US" dirty="0" smtClean="0"/>
          </a:p>
          <a:p>
            <a:pPr marL="457200" lvl="1" indent="0">
              <a:buNone/>
            </a:pPr>
            <a:r>
              <a:rPr lang="en-US" dirty="0" smtClean="0"/>
              <a:t>print(n</a:t>
            </a:r>
            <a:r>
              <a:rPr lang="en-US" dirty="0"/>
              <a:t>) </a:t>
            </a:r>
            <a:endParaRPr lang="en-US" dirty="0" smtClean="0"/>
          </a:p>
          <a:p>
            <a:pPr lvl="1">
              <a:buFont typeface="Wingdings" panose="05000000000000000000" pitchFamily="2" charset="2"/>
              <a:buChar char="è"/>
            </a:pPr>
            <a:r>
              <a:rPr lang="en-US" dirty="0" smtClean="0"/>
              <a:t>[</a:t>
            </a:r>
            <a:r>
              <a:rPr lang="en-US" dirty="0"/>
              <a:t>40, 30, 20, 10] </a:t>
            </a:r>
            <a:endParaRPr lang="en-US" dirty="0" smtClean="0"/>
          </a:p>
          <a:p>
            <a:pPr marL="0" indent="0">
              <a:buNone/>
            </a:pPr>
            <a:r>
              <a:rPr lang="en-US" dirty="0"/>
              <a:t>sort() function: In list by default insertion order is preserved. If want to sort the elements of list according to default natural sorting order then we should go for sort() method. </a:t>
            </a:r>
            <a:endParaRPr lang="en-US" dirty="0" smtClean="0"/>
          </a:p>
          <a:p>
            <a:pPr marL="0" indent="0">
              <a:buNone/>
            </a:pPr>
            <a:r>
              <a:rPr lang="en-US" dirty="0" smtClean="0"/>
              <a:t>For </a:t>
            </a:r>
            <a:r>
              <a:rPr lang="en-US" dirty="0"/>
              <a:t>numbers ==&gt;default natural sorting order is Ascending Order </a:t>
            </a:r>
            <a:endParaRPr lang="en-US" dirty="0" smtClean="0"/>
          </a:p>
          <a:p>
            <a:pPr marL="0" indent="0">
              <a:buNone/>
            </a:pPr>
            <a:r>
              <a:rPr lang="en-US" dirty="0" smtClean="0"/>
              <a:t>For </a:t>
            </a:r>
            <a:r>
              <a:rPr lang="en-US" dirty="0"/>
              <a:t>Strings ==&gt; default natural sorting order is Alphabetical Order </a:t>
            </a:r>
            <a:endParaRPr lang="en-US" dirty="0" smtClean="0"/>
          </a:p>
          <a:p>
            <a:pPr marL="457200" indent="-457200">
              <a:buAutoNum type="arabicParenR"/>
            </a:pPr>
            <a:r>
              <a:rPr lang="en-US" dirty="0" smtClean="0"/>
              <a:t>n</a:t>
            </a:r>
            <a:r>
              <a:rPr lang="en-US" dirty="0"/>
              <a:t>=[20,5,15,10,0] </a:t>
            </a:r>
            <a:endParaRPr lang="en-US" dirty="0" smtClean="0"/>
          </a:p>
          <a:p>
            <a:pPr marL="457200" indent="-457200">
              <a:buAutoNum type="arabicParenR"/>
            </a:pPr>
            <a:r>
              <a:rPr lang="en-US" dirty="0" err="1" smtClean="0"/>
              <a:t>n.sort</a:t>
            </a:r>
            <a:r>
              <a:rPr lang="en-US" dirty="0"/>
              <a:t>() </a:t>
            </a:r>
            <a:endParaRPr lang="en-US" dirty="0" smtClean="0"/>
          </a:p>
          <a:p>
            <a:pPr marL="457200" indent="-457200">
              <a:buAutoNum type="arabicParenR"/>
            </a:pPr>
            <a:r>
              <a:rPr lang="en-US" dirty="0" smtClean="0"/>
              <a:t>print(n</a:t>
            </a:r>
            <a:r>
              <a:rPr lang="en-US" dirty="0"/>
              <a:t>) </a:t>
            </a:r>
            <a:r>
              <a:rPr lang="en-US" dirty="0" smtClean="0">
                <a:sym typeface="Wingdings" panose="05000000000000000000" pitchFamily="2" charset="2"/>
              </a:rPr>
              <a:t> </a:t>
            </a:r>
            <a:r>
              <a:rPr lang="en-US" dirty="0" smtClean="0"/>
              <a:t>[</a:t>
            </a:r>
            <a:r>
              <a:rPr lang="en-US" dirty="0"/>
              <a:t>0,5,10,15,20] </a:t>
            </a:r>
            <a:endParaRPr lang="en-US" dirty="0" smtClean="0"/>
          </a:p>
          <a:p>
            <a:pPr marL="457200" indent="-457200">
              <a:buAutoNum type="arabicParenR"/>
            </a:pPr>
            <a:r>
              <a:rPr lang="en-US" dirty="0" smtClean="0"/>
              <a:t>s=["</a:t>
            </a:r>
            <a:r>
              <a:rPr lang="en-US" dirty="0" err="1"/>
              <a:t>Dog","Banana","Cat","Apple</a:t>
            </a:r>
            <a:r>
              <a:rPr lang="en-US" dirty="0"/>
              <a:t>"] </a:t>
            </a:r>
            <a:endParaRPr lang="en-US" dirty="0" smtClean="0"/>
          </a:p>
          <a:p>
            <a:pPr marL="457200" indent="-457200">
              <a:buAutoNum type="arabicParenR"/>
            </a:pPr>
            <a:r>
              <a:rPr lang="en-US" dirty="0" err="1" smtClean="0"/>
              <a:t>s.sort</a:t>
            </a:r>
            <a:r>
              <a:rPr lang="en-US" dirty="0" smtClean="0"/>
              <a:t>()</a:t>
            </a:r>
          </a:p>
          <a:p>
            <a:pPr marL="457200" indent="-457200">
              <a:buAutoNum type="arabicParenR"/>
            </a:pPr>
            <a:r>
              <a:rPr lang="en-US" dirty="0" smtClean="0"/>
              <a:t>print(s</a:t>
            </a:r>
            <a:r>
              <a:rPr lang="en-US" dirty="0"/>
              <a:t>) </a:t>
            </a:r>
            <a:r>
              <a:rPr lang="en-US" dirty="0" smtClean="0">
                <a:sym typeface="Wingdings" panose="05000000000000000000" pitchFamily="2" charset="2"/>
              </a:rPr>
              <a:t></a:t>
            </a:r>
            <a:r>
              <a:rPr lang="en-US" dirty="0" smtClean="0"/>
              <a:t>[</a:t>
            </a:r>
            <a:r>
              <a:rPr lang="en-US" dirty="0"/>
              <a:t>'</a:t>
            </a:r>
            <a:r>
              <a:rPr lang="en-US" dirty="0" err="1"/>
              <a:t>Apple','Banana','Cat','Dog</a:t>
            </a:r>
            <a:r>
              <a:rPr lang="en-US" dirty="0"/>
              <a:t>']</a:t>
            </a:r>
            <a:endParaRPr lang="en-US" dirty="0" smtClean="0"/>
          </a:p>
          <a:p>
            <a:pPr lvl="1">
              <a:buFont typeface="Wingdings" panose="05000000000000000000" pitchFamily="2" charset="2"/>
              <a:buChar char="è"/>
            </a:pPr>
            <a:endParaRPr lang="en-US" dirty="0" smtClean="0"/>
          </a:p>
        </p:txBody>
      </p:sp>
    </p:spTree>
    <p:extLst>
      <p:ext uri="{BB962C8B-B14F-4D97-AF65-F5344CB8AC3E}">
        <p14:creationId xmlns:p14="http://schemas.microsoft.com/office/powerpoint/2010/main" val="17231603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503" y="142231"/>
            <a:ext cx="11698288" cy="6545172"/>
          </a:xfrm>
        </p:spPr>
        <p:txBody>
          <a:bodyPr/>
          <a:lstStyle/>
          <a:p>
            <a:r>
              <a:rPr lang="en-US" dirty="0"/>
              <a:t>clear() function: We can use clear() function to remove all elements of </a:t>
            </a:r>
            <a:r>
              <a:rPr lang="en-US" dirty="0" smtClean="0"/>
              <a:t>List</a:t>
            </a:r>
          </a:p>
          <a:p>
            <a:pPr marL="0" indent="0">
              <a:buNone/>
            </a:pPr>
            <a:r>
              <a:rPr lang="en-US" dirty="0" smtClean="0"/>
              <a:t>	n</a:t>
            </a:r>
            <a:r>
              <a:rPr lang="en-US" dirty="0"/>
              <a:t>=[10,20,30,40] </a:t>
            </a:r>
            <a:endParaRPr lang="en-US" dirty="0" smtClean="0"/>
          </a:p>
          <a:p>
            <a:pPr marL="0" indent="0">
              <a:buNone/>
            </a:pPr>
            <a:r>
              <a:rPr lang="en-US" dirty="0"/>
              <a:t>	</a:t>
            </a:r>
            <a:r>
              <a:rPr lang="en-US" dirty="0" smtClean="0"/>
              <a:t>print(n</a:t>
            </a:r>
            <a:r>
              <a:rPr lang="en-US" dirty="0"/>
              <a:t>) </a:t>
            </a:r>
            <a:r>
              <a:rPr lang="en-US" dirty="0" smtClean="0">
                <a:sym typeface="Wingdings" panose="05000000000000000000" pitchFamily="2" charset="2"/>
              </a:rPr>
              <a:t></a:t>
            </a:r>
            <a:r>
              <a:rPr lang="en-US" dirty="0"/>
              <a:t> </a:t>
            </a:r>
            <a:r>
              <a:rPr lang="en-US" dirty="0" smtClean="0"/>
              <a:t>[</a:t>
            </a:r>
            <a:r>
              <a:rPr lang="en-US" dirty="0"/>
              <a:t>10,20,30,40] </a:t>
            </a:r>
            <a:endParaRPr lang="en-US" dirty="0" smtClean="0"/>
          </a:p>
          <a:p>
            <a:pPr marL="0" indent="0">
              <a:buNone/>
            </a:pPr>
            <a:r>
              <a:rPr lang="en-US" dirty="0"/>
              <a:t>	</a:t>
            </a:r>
            <a:r>
              <a:rPr lang="en-US" dirty="0" err="1" smtClean="0"/>
              <a:t>n.clear</a:t>
            </a:r>
            <a:r>
              <a:rPr lang="en-US" dirty="0"/>
              <a:t>() </a:t>
            </a:r>
            <a:endParaRPr lang="en-US" dirty="0" smtClean="0"/>
          </a:p>
          <a:p>
            <a:pPr marL="0" indent="0">
              <a:buNone/>
            </a:pPr>
            <a:r>
              <a:rPr lang="en-US" dirty="0"/>
              <a:t>	</a:t>
            </a:r>
            <a:r>
              <a:rPr lang="en-US" dirty="0" smtClean="0"/>
              <a:t>print(n</a:t>
            </a:r>
            <a:r>
              <a:rPr lang="en-US" dirty="0"/>
              <a:t>) </a:t>
            </a:r>
            <a:r>
              <a:rPr lang="en-US" dirty="0" smtClean="0">
                <a:sym typeface="Wingdings" panose="05000000000000000000" pitchFamily="2" charset="2"/>
              </a:rPr>
              <a:t> []</a:t>
            </a:r>
            <a:endParaRPr lang="en-US" dirty="0" smtClean="0"/>
          </a:p>
        </p:txBody>
      </p:sp>
    </p:spTree>
    <p:extLst>
      <p:ext uri="{BB962C8B-B14F-4D97-AF65-F5344CB8AC3E}">
        <p14:creationId xmlns:p14="http://schemas.microsoft.com/office/powerpoint/2010/main" val="181518341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524"/>
            <a:ext cx="9404723" cy="1400530"/>
          </a:xfrm>
        </p:spPr>
        <p:txBody>
          <a:bodyPr/>
          <a:lstStyle/>
          <a:p>
            <a:r>
              <a:rPr lang="en-US" dirty="0" smtClean="0"/>
              <a:t>Tuple Structure</a:t>
            </a:r>
            <a:endParaRPr lang="en-US" dirty="0"/>
          </a:p>
        </p:txBody>
      </p:sp>
      <p:sp>
        <p:nvSpPr>
          <p:cNvPr id="3" name="Content Placeholder 2"/>
          <p:cNvSpPr>
            <a:spLocks noGrp="1"/>
          </p:cNvSpPr>
          <p:nvPr>
            <p:ph idx="1"/>
          </p:nvPr>
        </p:nvSpPr>
        <p:spPr>
          <a:xfrm>
            <a:off x="134320" y="1315939"/>
            <a:ext cx="12057679" cy="5385112"/>
          </a:xfrm>
        </p:spPr>
        <p:txBody>
          <a:bodyPr/>
          <a:lstStyle/>
          <a:p>
            <a:r>
              <a:rPr lang="en-US" dirty="0" smtClean="0"/>
              <a:t>empty tuple      t = ()</a:t>
            </a:r>
          </a:p>
          <a:p>
            <a:r>
              <a:rPr lang="en-US" dirty="0" smtClean="0"/>
              <a:t> One Element Tuple t = (10,)       (if not use comma its differ as </a:t>
            </a:r>
            <a:r>
              <a:rPr lang="en-US" dirty="0" err="1" smtClean="0"/>
              <a:t>int</a:t>
            </a:r>
            <a:r>
              <a:rPr lang="en-US" dirty="0" smtClean="0"/>
              <a:t> type else tuple(group of 																						values) type)</a:t>
            </a:r>
          </a:p>
          <a:p>
            <a:r>
              <a:rPr lang="en-US" dirty="0" smtClean="0"/>
              <a:t>Multi values tuple    t = (10,20,30)</a:t>
            </a:r>
          </a:p>
          <a:p>
            <a:r>
              <a:rPr lang="en-US" dirty="0" smtClean="0"/>
              <a:t>By sequence  t = tuple(sequence)</a:t>
            </a:r>
          </a:p>
          <a:p>
            <a:r>
              <a:rPr lang="en-US" dirty="0" smtClean="0"/>
              <a:t>Access elements of Tuple</a:t>
            </a:r>
          </a:p>
          <a:p>
            <a:r>
              <a:rPr lang="en-US" dirty="0" smtClean="0"/>
              <a:t>Index or Slice</a:t>
            </a:r>
          </a:p>
          <a:p>
            <a:r>
              <a:rPr lang="en-US" dirty="0" smtClean="0"/>
              <a:t>Mathematical operator   +</a:t>
            </a:r>
            <a:endParaRPr lang="en-US" dirty="0"/>
          </a:p>
          <a:p>
            <a:endParaRPr lang="en-US" dirty="0"/>
          </a:p>
        </p:txBody>
      </p:sp>
    </p:spTree>
    <p:extLst>
      <p:ext uri="{BB962C8B-B14F-4D97-AF65-F5344CB8AC3E}">
        <p14:creationId xmlns:p14="http://schemas.microsoft.com/office/powerpoint/2010/main" val="3720757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46111" y="452718"/>
            <a:ext cx="9404723" cy="814379"/>
          </a:xfrm>
        </p:spPr>
        <p:txBody>
          <a:bodyPr/>
          <a:lstStyle/>
          <a:p>
            <a:r>
              <a:rPr lang="en-US" dirty="0" smtClean="0">
                <a:latin typeface="Times New Roman" panose="02020603050405020304" pitchFamily="18" charset="0"/>
                <a:cs typeface="Times New Roman" panose="02020603050405020304" pitchFamily="18" charset="0"/>
              </a:rPr>
              <a:t>Python Features</a:t>
            </a:r>
            <a:endParaRPr lang="en-US"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750614" y="1463041"/>
            <a:ext cx="8946541" cy="4981302"/>
          </a:xfrm>
        </p:spPr>
        <p:txBody>
          <a:bodyPr/>
          <a:lstStyle/>
          <a:p>
            <a:r>
              <a:rPr lang="en-US" dirty="0" smtClean="0">
                <a:latin typeface="Times New Roman" panose="02020603050405020304" pitchFamily="18" charset="0"/>
                <a:cs typeface="Times New Roman" panose="02020603050405020304" pitchFamily="18" charset="0"/>
              </a:rPr>
              <a:t>Simple and Easy to learn</a:t>
            </a:r>
          </a:p>
          <a:p>
            <a:r>
              <a:rPr lang="en-US" dirty="0" smtClean="0">
                <a:latin typeface="Times New Roman" panose="02020603050405020304" pitchFamily="18" charset="0"/>
                <a:cs typeface="Times New Roman" panose="02020603050405020304" pitchFamily="18" charset="0"/>
              </a:rPr>
              <a:t>Freeware and open source</a:t>
            </a:r>
          </a:p>
          <a:p>
            <a:r>
              <a:rPr lang="en-US" dirty="0" smtClean="0">
                <a:latin typeface="Times New Roman" panose="02020603050405020304" pitchFamily="18" charset="0"/>
                <a:cs typeface="Times New Roman" panose="02020603050405020304" pitchFamily="18" charset="0"/>
              </a:rPr>
              <a:t>High level programming language</a:t>
            </a:r>
          </a:p>
          <a:p>
            <a:r>
              <a:rPr lang="en-US" dirty="0" smtClean="0">
                <a:latin typeface="Times New Roman" panose="02020603050405020304" pitchFamily="18" charset="0"/>
                <a:cs typeface="Times New Roman" panose="02020603050405020304" pitchFamily="18" charset="0"/>
              </a:rPr>
              <a:t>Platform independent</a:t>
            </a:r>
          </a:p>
          <a:p>
            <a:r>
              <a:rPr lang="en-US" dirty="0" smtClean="0">
                <a:latin typeface="Times New Roman" panose="02020603050405020304" pitchFamily="18" charset="0"/>
                <a:cs typeface="Times New Roman" panose="02020603050405020304" pitchFamily="18" charset="0"/>
              </a:rPr>
              <a:t>Portability</a:t>
            </a:r>
          </a:p>
          <a:p>
            <a:r>
              <a:rPr lang="en-US" dirty="0" smtClean="0">
                <a:latin typeface="Times New Roman" panose="02020603050405020304" pitchFamily="18" charset="0"/>
                <a:cs typeface="Times New Roman" panose="02020603050405020304" pitchFamily="18" charset="0"/>
              </a:rPr>
              <a:t>Dynamically Typed</a:t>
            </a:r>
          </a:p>
          <a:p>
            <a:r>
              <a:rPr lang="en-US" dirty="0" smtClean="0">
                <a:latin typeface="Times New Roman" panose="02020603050405020304" pitchFamily="18" charset="0"/>
                <a:cs typeface="Times New Roman" panose="02020603050405020304" pitchFamily="18" charset="0"/>
              </a:rPr>
              <a:t>Procedure Oriented &amp; Object oriented</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Interpreted</a:t>
            </a:r>
          </a:p>
          <a:p>
            <a:r>
              <a:rPr lang="en-US" dirty="0" smtClean="0">
                <a:latin typeface="Times New Roman" panose="02020603050405020304" pitchFamily="18" charset="0"/>
                <a:cs typeface="Times New Roman" panose="02020603050405020304" pitchFamily="18" charset="0"/>
              </a:rPr>
              <a:t>Extensible</a:t>
            </a:r>
          </a:p>
          <a:p>
            <a:r>
              <a:rPr lang="en-US" dirty="0" smtClean="0">
                <a:latin typeface="Times New Roman" panose="02020603050405020304" pitchFamily="18" charset="0"/>
                <a:cs typeface="Times New Roman" panose="02020603050405020304" pitchFamily="18" charset="0"/>
              </a:rPr>
              <a:t>Embedded</a:t>
            </a:r>
          </a:p>
          <a:p>
            <a:r>
              <a:rPr lang="en-US" dirty="0" smtClean="0">
                <a:latin typeface="Times New Roman" panose="02020603050405020304" pitchFamily="18" charset="0"/>
                <a:cs typeface="Times New Roman" panose="02020603050405020304" pitchFamily="18" charset="0"/>
              </a:rPr>
              <a:t>Extensive library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00200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Sorting Tuple</a:t>
            </a:r>
            <a:endParaRPr lang="en-US" dirty="0"/>
          </a:p>
        </p:txBody>
      </p:sp>
      <p:sp>
        <p:nvSpPr>
          <p:cNvPr id="3" name="Content Placeholder 2"/>
          <p:cNvSpPr>
            <a:spLocks noGrp="1"/>
          </p:cNvSpPr>
          <p:nvPr>
            <p:ph idx="1"/>
          </p:nvPr>
        </p:nvSpPr>
        <p:spPr>
          <a:xfrm>
            <a:off x="229090" y="1042984"/>
            <a:ext cx="11739997" cy="5617123"/>
          </a:xfrm>
        </p:spPr>
        <p:txBody>
          <a:bodyPr/>
          <a:lstStyle/>
          <a:p>
            <a:r>
              <a:rPr lang="en-US" dirty="0"/>
              <a:t>t</a:t>
            </a:r>
            <a:r>
              <a:rPr lang="en-US" dirty="0" smtClean="0"/>
              <a:t>1 = (30,10,50,40,20)</a:t>
            </a:r>
          </a:p>
          <a:p>
            <a:r>
              <a:rPr lang="en-US" dirty="0" smtClean="0"/>
              <a:t>t1.sort()		//invalid</a:t>
            </a:r>
            <a:endParaRPr lang="en-US" dirty="0"/>
          </a:p>
          <a:p>
            <a:r>
              <a:rPr lang="en-US" dirty="0" smtClean="0"/>
              <a:t>t2 = 	tuple(sorted(t1))</a:t>
            </a:r>
          </a:p>
          <a:p>
            <a:endParaRPr lang="en-US" dirty="0"/>
          </a:p>
          <a:p>
            <a:endParaRPr lang="en-US" dirty="0" smtClean="0"/>
          </a:p>
          <a:p>
            <a:r>
              <a:rPr lang="en-US" dirty="0"/>
              <a:t>m</a:t>
            </a:r>
            <a:r>
              <a:rPr lang="en-US" dirty="0" smtClean="0"/>
              <a:t>ax(t1)</a:t>
            </a:r>
          </a:p>
          <a:p>
            <a:r>
              <a:rPr lang="en-US" dirty="0" smtClean="0"/>
              <a:t>min(t1)</a:t>
            </a:r>
          </a:p>
          <a:p>
            <a:endParaRPr lang="en-US" dirty="0"/>
          </a:p>
          <a:p>
            <a:endParaRPr lang="en-US" dirty="0" smtClean="0"/>
          </a:p>
          <a:p>
            <a:r>
              <a:rPr lang="en-US" dirty="0" smtClean="0"/>
              <a:t>De-assign tuple</a:t>
            </a:r>
          </a:p>
          <a:p>
            <a:r>
              <a:rPr lang="en-US" dirty="0" err="1" smtClean="0"/>
              <a:t>a,b,c,d,e</a:t>
            </a:r>
            <a:r>
              <a:rPr lang="en-US" dirty="0" smtClean="0"/>
              <a:t> = t1</a:t>
            </a:r>
            <a:endParaRPr lang="en-US" dirty="0"/>
          </a:p>
        </p:txBody>
      </p:sp>
    </p:spTree>
    <p:extLst>
      <p:ext uri="{BB962C8B-B14F-4D97-AF65-F5344CB8AC3E}">
        <p14:creationId xmlns:p14="http://schemas.microsoft.com/office/powerpoint/2010/main" val="231768723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Set Data Type Components</a:t>
            </a:r>
            <a:endParaRPr lang="en-US" dirty="0"/>
          </a:p>
        </p:txBody>
      </p:sp>
      <p:sp>
        <p:nvSpPr>
          <p:cNvPr id="3" name="Content Placeholder 2"/>
          <p:cNvSpPr>
            <a:spLocks noGrp="1"/>
          </p:cNvSpPr>
          <p:nvPr>
            <p:ph idx="1"/>
          </p:nvPr>
        </p:nvSpPr>
        <p:spPr>
          <a:xfrm>
            <a:off x="229090" y="1206757"/>
            <a:ext cx="11794588" cy="5480646"/>
          </a:xfrm>
        </p:spPr>
        <p:txBody>
          <a:bodyPr>
            <a:normAutofit fontScale="85000" lnSpcReduction="20000"/>
          </a:bodyPr>
          <a:lstStyle/>
          <a:p>
            <a:r>
              <a:rPr lang="en-US" dirty="0" smtClean="0"/>
              <a:t>S = {10,20,30}</a:t>
            </a:r>
          </a:p>
          <a:p>
            <a:r>
              <a:rPr lang="en-US" dirty="0" err="1" smtClean="0"/>
              <a:t>s.add</a:t>
            </a:r>
            <a:r>
              <a:rPr lang="en-US" dirty="0" smtClean="0"/>
              <a:t>(40)         //VALID</a:t>
            </a:r>
          </a:p>
          <a:p>
            <a:r>
              <a:rPr lang="en-US" dirty="0" err="1" smtClean="0"/>
              <a:t>s.update</a:t>
            </a:r>
            <a:r>
              <a:rPr lang="en-US" dirty="0" smtClean="0"/>
              <a:t>(10)         //INVALID    (we have to give a sequence of data)</a:t>
            </a:r>
          </a:p>
          <a:p>
            <a:r>
              <a:rPr lang="en-US" dirty="0" err="1" smtClean="0"/>
              <a:t>s.add</a:t>
            </a:r>
            <a:r>
              <a:rPr lang="en-US" dirty="0" smtClean="0"/>
              <a:t>(‘</a:t>
            </a:r>
            <a:r>
              <a:rPr lang="en-US" dirty="0" err="1" smtClean="0"/>
              <a:t>haxkd</a:t>
            </a:r>
            <a:r>
              <a:rPr lang="en-US" dirty="0" smtClean="0"/>
              <a:t>’)       //valid</a:t>
            </a:r>
          </a:p>
          <a:p>
            <a:r>
              <a:rPr lang="en-US" dirty="0" err="1" smtClean="0"/>
              <a:t>s.update</a:t>
            </a:r>
            <a:r>
              <a:rPr lang="en-US" dirty="0" smtClean="0"/>
              <a:t>(‘</a:t>
            </a:r>
            <a:r>
              <a:rPr lang="en-US" dirty="0" err="1" smtClean="0"/>
              <a:t>haxkd</a:t>
            </a:r>
            <a:r>
              <a:rPr lang="en-US" dirty="0" smtClean="0"/>
              <a:t>’)  //VALID</a:t>
            </a:r>
          </a:p>
          <a:p>
            <a:pPr marL="0" indent="0">
              <a:buNone/>
            </a:pPr>
            <a:endParaRPr lang="en-US" dirty="0"/>
          </a:p>
          <a:p>
            <a:r>
              <a:rPr lang="en-US" dirty="0" smtClean="0"/>
              <a:t>Copy method          //backup </a:t>
            </a:r>
            <a:r>
              <a:rPr lang="en-US" dirty="0" err="1" smtClean="0"/>
              <a:t>copy</a:t>
            </a:r>
            <a:r>
              <a:rPr lang="en-US" dirty="0" err="1" smtClean="0">
                <a:sym typeface="Wingdings" panose="05000000000000000000" pitchFamily="2" charset="2"/>
              </a:rPr>
              <a:t>Cloning</a:t>
            </a:r>
            <a:endParaRPr lang="en-US" dirty="0" smtClean="0"/>
          </a:p>
          <a:p>
            <a:r>
              <a:rPr lang="en-US" dirty="0" smtClean="0"/>
              <a:t>s1=</a:t>
            </a:r>
            <a:r>
              <a:rPr lang="en-US" dirty="0" err="1" smtClean="0"/>
              <a:t>s.copy</a:t>
            </a:r>
            <a:r>
              <a:rPr lang="en-US" dirty="0" smtClean="0"/>
              <a:t>()</a:t>
            </a:r>
          </a:p>
          <a:p>
            <a:endParaRPr lang="en-US" dirty="0"/>
          </a:p>
          <a:p>
            <a:r>
              <a:rPr lang="en-US" dirty="0" smtClean="0"/>
              <a:t>POP method //Remove and return the element some random element </a:t>
            </a:r>
          </a:p>
          <a:p>
            <a:r>
              <a:rPr lang="en-US" dirty="0" err="1" smtClean="0"/>
              <a:t>s.pop</a:t>
            </a:r>
            <a:r>
              <a:rPr lang="en-US" dirty="0" smtClean="0"/>
              <a:t>()</a:t>
            </a:r>
          </a:p>
          <a:p>
            <a:endParaRPr lang="en-US" dirty="0"/>
          </a:p>
          <a:p>
            <a:endParaRPr lang="en-US" dirty="0" smtClean="0"/>
          </a:p>
          <a:p>
            <a:r>
              <a:rPr lang="en-US" dirty="0" err="1" smtClean="0"/>
              <a:t>s.remove</a:t>
            </a:r>
            <a:r>
              <a:rPr lang="en-US" dirty="0" smtClean="0"/>
              <a:t>(10)           //for </a:t>
            </a:r>
            <a:r>
              <a:rPr lang="en-US" dirty="0" err="1" smtClean="0"/>
              <a:t>removeing</a:t>
            </a:r>
            <a:r>
              <a:rPr lang="en-US" dirty="0" smtClean="0"/>
              <a:t> purpose</a:t>
            </a:r>
          </a:p>
          <a:p>
            <a:r>
              <a:rPr lang="en-US" dirty="0" err="1" smtClean="0"/>
              <a:t>s.discard</a:t>
            </a:r>
            <a:r>
              <a:rPr lang="en-US" dirty="0" smtClean="0"/>
              <a:t>(10)          //don’t give error if element </a:t>
            </a:r>
            <a:r>
              <a:rPr lang="en-US" dirty="0" err="1" smtClean="0"/>
              <a:t>havnt</a:t>
            </a:r>
            <a:r>
              <a:rPr lang="en-US" dirty="0" smtClean="0"/>
              <a:t> which I want to remove</a:t>
            </a:r>
          </a:p>
          <a:p>
            <a:r>
              <a:rPr lang="en-US" dirty="0" err="1" smtClean="0"/>
              <a:t>s.clear</a:t>
            </a:r>
            <a:r>
              <a:rPr lang="en-US" dirty="0" smtClean="0"/>
              <a:t>()            //clear complete set</a:t>
            </a:r>
          </a:p>
        </p:txBody>
      </p:sp>
    </p:spTree>
    <p:extLst>
      <p:ext uri="{BB962C8B-B14F-4D97-AF65-F5344CB8AC3E}">
        <p14:creationId xmlns:p14="http://schemas.microsoft.com/office/powerpoint/2010/main" val="1891719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524"/>
            <a:ext cx="9404723" cy="1400530"/>
          </a:xfrm>
        </p:spPr>
        <p:txBody>
          <a:bodyPr/>
          <a:lstStyle/>
          <a:p>
            <a:r>
              <a:rPr lang="en-US" dirty="0" smtClean="0"/>
              <a:t>Mathematical Operation in set</a:t>
            </a:r>
            <a:endParaRPr lang="en-US" dirty="0"/>
          </a:p>
        </p:txBody>
      </p:sp>
      <p:sp>
        <p:nvSpPr>
          <p:cNvPr id="3" name="Content Placeholder 2"/>
          <p:cNvSpPr>
            <a:spLocks noGrp="1"/>
          </p:cNvSpPr>
          <p:nvPr>
            <p:ph idx="1"/>
          </p:nvPr>
        </p:nvSpPr>
        <p:spPr>
          <a:xfrm>
            <a:off x="0" y="968991"/>
            <a:ext cx="11996382" cy="5889009"/>
          </a:xfrm>
        </p:spPr>
        <p:txBody>
          <a:bodyPr/>
          <a:lstStyle/>
          <a:p>
            <a:r>
              <a:rPr lang="en-US" dirty="0" smtClean="0"/>
              <a:t>S1 = {10,20,30}</a:t>
            </a:r>
          </a:p>
          <a:p>
            <a:r>
              <a:rPr lang="en-US" dirty="0" smtClean="0"/>
              <a:t>s2={40,50,60}</a:t>
            </a:r>
          </a:p>
          <a:p>
            <a:r>
              <a:rPr lang="en-US" dirty="0" smtClean="0"/>
              <a:t>s1.union(s2)</a:t>
            </a:r>
          </a:p>
          <a:p>
            <a:r>
              <a:rPr lang="en-US" dirty="0" smtClean="0"/>
              <a:t>s1.intersection(s2)</a:t>
            </a:r>
          </a:p>
          <a:p>
            <a:r>
              <a:rPr lang="en-US" dirty="0" smtClean="0"/>
              <a:t>s1.difference(s2)</a:t>
            </a:r>
          </a:p>
          <a:p>
            <a:r>
              <a:rPr lang="en-US" dirty="0" smtClean="0"/>
              <a:t>s1.symmetric_difference(s2)</a:t>
            </a:r>
          </a:p>
          <a:p>
            <a:endParaRPr lang="en-US" dirty="0"/>
          </a:p>
          <a:p>
            <a:endParaRPr lang="en-US" dirty="0" smtClean="0"/>
          </a:p>
          <a:p>
            <a:r>
              <a:rPr lang="en-US" b="1" dirty="0" smtClean="0"/>
              <a:t>in </a:t>
            </a:r>
            <a:r>
              <a:rPr lang="en-US" dirty="0" smtClean="0"/>
              <a:t>and </a:t>
            </a:r>
            <a:r>
              <a:rPr lang="en-US" b="1" dirty="0" smtClean="0"/>
              <a:t>not in </a:t>
            </a:r>
            <a:r>
              <a:rPr lang="en-US" dirty="0" smtClean="0"/>
              <a:t>operator in set</a:t>
            </a:r>
            <a:endParaRPr lang="en-US" b="1" dirty="0" smtClean="0"/>
          </a:p>
        </p:txBody>
      </p:sp>
    </p:spTree>
    <p:extLst>
      <p:ext uri="{BB962C8B-B14F-4D97-AF65-F5344CB8AC3E}">
        <p14:creationId xmlns:p14="http://schemas.microsoft.com/office/powerpoint/2010/main" val="376608245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955343"/>
          </a:xfrm>
        </p:spPr>
        <p:txBody>
          <a:bodyPr/>
          <a:lstStyle/>
          <a:p>
            <a:r>
              <a:rPr lang="en-US" dirty="0" smtClean="0"/>
              <a:t>To eliminate duplicates present in the list</a:t>
            </a:r>
            <a:endParaRPr lang="en-US" dirty="0"/>
          </a:p>
        </p:txBody>
      </p:sp>
      <p:sp>
        <p:nvSpPr>
          <p:cNvPr id="3" name="Content Placeholder 2"/>
          <p:cNvSpPr>
            <a:spLocks noGrp="1"/>
          </p:cNvSpPr>
          <p:nvPr>
            <p:ph idx="1"/>
          </p:nvPr>
        </p:nvSpPr>
        <p:spPr>
          <a:xfrm>
            <a:off x="120673" y="955343"/>
            <a:ext cx="11916652" cy="5622878"/>
          </a:xfrm>
        </p:spPr>
        <p:txBody>
          <a:bodyPr/>
          <a:lstStyle/>
          <a:p>
            <a:pPr marL="0" indent="0">
              <a:buNone/>
            </a:pPr>
            <a:r>
              <a:rPr lang="en-US" dirty="0" smtClean="0"/>
              <a:t>l = </a:t>
            </a:r>
            <a:r>
              <a:rPr lang="en-US" dirty="0" err="1" smtClean="0"/>
              <a:t>eval</a:t>
            </a:r>
            <a:r>
              <a:rPr lang="en-US" dirty="0" smtClean="0"/>
              <a:t>(input(“Enter some list of values”))</a:t>
            </a:r>
          </a:p>
          <a:p>
            <a:pPr marL="0" indent="0">
              <a:buNone/>
            </a:pPr>
            <a:r>
              <a:rPr lang="en-US" dirty="0" smtClean="0"/>
              <a:t>s= set(l)</a:t>
            </a:r>
          </a:p>
          <a:p>
            <a:pPr marL="0" indent="0">
              <a:buNone/>
            </a:pPr>
            <a:r>
              <a:rPr lang="en-US" dirty="0" smtClean="0"/>
              <a:t>print(s)</a:t>
            </a:r>
          </a:p>
          <a:p>
            <a:pPr marL="0" indent="0">
              <a:buNone/>
            </a:pPr>
            <a:endParaRPr lang="en-US" dirty="0"/>
          </a:p>
          <a:p>
            <a:pPr marL="0" indent="0">
              <a:buNone/>
            </a:pPr>
            <a:endParaRPr lang="en-US" dirty="0" smtClean="0"/>
          </a:p>
          <a:p>
            <a:pPr marL="0" indent="0">
              <a:buNone/>
            </a:pPr>
            <a:endParaRPr lang="en-US" dirty="0"/>
          </a:p>
          <a:p>
            <a:pPr marL="0" indent="0">
              <a:buNone/>
            </a:pPr>
            <a:r>
              <a:rPr lang="en-US" dirty="0"/>
              <a:t>l = </a:t>
            </a:r>
            <a:r>
              <a:rPr lang="en-US" dirty="0" err="1"/>
              <a:t>eval</a:t>
            </a:r>
            <a:r>
              <a:rPr lang="en-US" dirty="0"/>
              <a:t>(input(“Enter </a:t>
            </a:r>
            <a:r>
              <a:rPr lang="en-US" dirty="0" smtClean="0"/>
              <a:t>some </a:t>
            </a:r>
            <a:r>
              <a:rPr lang="en-US" dirty="0"/>
              <a:t>of </a:t>
            </a:r>
            <a:r>
              <a:rPr lang="en-US" dirty="0" smtClean="0"/>
              <a:t>Words”))</a:t>
            </a:r>
            <a:endParaRPr lang="en-US" dirty="0"/>
          </a:p>
          <a:p>
            <a:pPr marL="0" indent="0">
              <a:buNone/>
            </a:pPr>
            <a:r>
              <a:rPr lang="en-US" dirty="0"/>
              <a:t>s= set(l)</a:t>
            </a:r>
          </a:p>
          <a:p>
            <a:pPr marL="0" indent="0">
              <a:buNone/>
            </a:pPr>
            <a:r>
              <a:rPr lang="en-US" dirty="0"/>
              <a:t>print(s</a:t>
            </a:r>
            <a:r>
              <a:rPr lang="en-US" dirty="0" smtClean="0"/>
              <a:t>)</a:t>
            </a:r>
            <a:endParaRPr lang="en-US" dirty="0"/>
          </a:p>
        </p:txBody>
      </p:sp>
    </p:spTree>
    <p:extLst>
      <p:ext uri="{BB962C8B-B14F-4D97-AF65-F5344CB8AC3E}">
        <p14:creationId xmlns:p14="http://schemas.microsoft.com/office/powerpoint/2010/main" val="34704945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723331"/>
          </a:xfrm>
        </p:spPr>
        <p:txBody>
          <a:bodyPr/>
          <a:lstStyle/>
          <a:p>
            <a:r>
              <a:rPr lang="en-US" dirty="0" smtClean="0"/>
              <a:t>SET COMPREHENSION</a:t>
            </a:r>
            <a:endParaRPr lang="en-US" dirty="0"/>
          </a:p>
        </p:txBody>
      </p:sp>
      <p:sp>
        <p:nvSpPr>
          <p:cNvPr id="3" name="Content Placeholder 2"/>
          <p:cNvSpPr>
            <a:spLocks noGrp="1"/>
          </p:cNvSpPr>
          <p:nvPr>
            <p:ph idx="1"/>
          </p:nvPr>
        </p:nvSpPr>
        <p:spPr>
          <a:xfrm>
            <a:off x="229090" y="723331"/>
            <a:ext cx="8946541" cy="4195481"/>
          </a:xfrm>
        </p:spPr>
        <p:txBody>
          <a:bodyPr/>
          <a:lstStyle/>
          <a:p>
            <a:endParaRPr lang="en-US" dirty="0"/>
          </a:p>
        </p:txBody>
      </p:sp>
      <p:sp>
        <p:nvSpPr>
          <p:cNvPr id="4" name="Rectangle 3"/>
          <p:cNvSpPr/>
          <p:nvPr/>
        </p:nvSpPr>
        <p:spPr>
          <a:xfrm>
            <a:off x="723331" y="1091821"/>
            <a:ext cx="4940489" cy="1037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s = {</a:t>
            </a:r>
            <a:r>
              <a:rPr lang="en-US" sz="2400" dirty="0" err="1" smtClean="0"/>
              <a:t>i</a:t>
            </a:r>
            <a:r>
              <a:rPr lang="en-US" sz="2400" dirty="0" smtClean="0"/>
              <a:t>**2 for </a:t>
            </a:r>
            <a:r>
              <a:rPr lang="en-US" sz="2400" smtClean="0"/>
              <a:t>i </a:t>
            </a:r>
            <a:r>
              <a:rPr lang="en-US" sz="2400" dirty="0" smtClean="0"/>
              <a:t>in range(1,11)}</a:t>
            </a:r>
          </a:p>
          <a:p>
            <a:r>
              <a:rPr lang="en-US" sz="2400" dirty="0" smtClean="0"/>
              <a:t>print(s)</a:t>
            </a:r>
            <a:endParaRPr lang="en-US" sz="2400" dirty="0"/>
          </a:p>
        </p:txBody>
      </p:sp>
    </p:spTree>
    <p:extLst>
      <p:ext uri="{BB962C8B-B14F-4D97-AF65-F5344CB8AC3E}">
        <p14:creationId xmlns:p14="http://schemas.microsoft.com/office/powerpoint/2010/main" val="25788353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Dictionary Data structure</a:t>
            </a:r>
            <a:endParaRPr lang="en-US" dirty="0"/>
          </a:p>
        </p:txBody>
      </p:sp>
      <p:sp>
        <p:nvSpPr>
          <p:cNvPr id="3" name="Content Placeholder 2"/>
          <p:cNvSpPr>
            <a:spLocks noGrp="1"/>
          </p:cNvSpPr>
          <p:nvPr>
            <p:ph idx="1"/>
          </p:nvPr>
        </p:nvSpPr>
        <p:spPr>
          <a:xfrm>
            <a:off x="107026" y="1234052"/>
            <a:ext cx="11943947" cy="5412408"/>
          </a:xfrm>
        </p:spPr>
        <p:txBody>
          <a:bodyPr>
            <a:normAutofit fontScale="92500" lnSpcReduction="10000"/>
          </a:bodyPr>
          <a:lstStyle/>
          <a:p>
            <a:pPr marL="0" indent="0">
              <a:buNone/>
            </a:pPr>
            <a:r>
              <a:rPr lang="en-US" dirty="0" smtClean="0"/>
              <a:t>d = {}</a:t>
            </a:r>
          </a:p>
          <a:p>
            <a:pPr marL="0" indent="0">
              <a:buNone/>
            </a:pPr>
            <a:r>
              <a:rPr lang="en-US" dirty="0" smtClean="0"/>
              <a:t>d[‘name’] = ‘</a:t>
            </a:r>
            <a:r>
              <a:rPr lang="en-US" dirty="0" err="1" smtClean="0"/>
              <a:t>btps</a:t>
            </a:r>
            <a:r>
              <a:rPr lang="en-US" dirty="0" smtClean="0"/>
              <a:t>’</a:t>
            </a:r>
          </a:p>
          <a:p>
            <a:pPr marL="0" indent="0">
              <a:buNone/>
            </a:pPr>
            <a:r>
              <a:rPr lang="en-US" dirty="0" smtClean="0"/>
              <a:t>d[‘area’] = ‘</a:t>
            </a:r>
            <a:r>
              <a:rPr lang="en-US" dirty="0" err="1" smtClean="0"/>
              <a:t>kanpur</a:t>
            </a:r>
            <a:r>
              <a:rPr lang="en-US" dirty="0" smtClean="0"/>
              <a:t>’</a:t>
            </a:r>
          </a:p>
          <a:p>
            <a:pPr marL="0" indent="0">
              <a:buNone/>
            </a:pPr>
            <a:r>
              <a:rPr lang="en-US" dirty="0" smtClean="0"/>
              <a:t>print(d)</a:t>
            </a:r>
          </a:p>
          <a:p>
            <a:pPr marL="0" indent="0">
              <a:buNone/>
            </a:pPr>
            <a:endParaRPr lang="en-US" dirty="0"/>
          </a:p>
          <a:p>
            <a:pPr marL="0" indent="0">
              <a:buNone/>
            </a:pPr>
            <a:r>
              <a:rPr lang="en-US" dirty="0" smtClean="0"/>
              <a:t>d[key] = value</a:t>
            </a:r>
          </a:p>
          <a:p>
            <a:pPr marL="0" indent="0">
              <a:buNone/>
            </a:pPr>
            <a:r>
              <a:rPr lang="en-US" dirty="0" err="1" smtClean="0"/>
              <a:t>d.get</a:t>
            </a:r>
            <a:r>
              <a:rPr lang="en-US" dirty="0" smtClean="0"/>
              <a:t>(key)</a:t>
            </a:r>
          </a:p>
          <a:p>
            <a:pPr marL="0" indent="0">
              <a:buNone/>
            </a:pPr>
            <a:endParaRPr lang="en-US" dirty="0"/>
          </a:p>
          <a:p>
            <a:pPr marL="0" indent="0">
              <a:buNone/>
            </a:pPr>
            <a:r>
              <a:rPr lang="en-US" dirty="0" smtClean="0"/>
              <a:t>How to Delete elements from the </a:t>
            </a:r>
            <a:r>
              <a:rPr lang="en-US" dirty="0" err="1" smtClean="0"/>
              <a:t>dict</a:t>
            </a:r>
            <a:r>
              <a:rPr lang="en-US" dirty="0" smtClean="0"/>
              <a:t>?</a:t>
            </a:r>
          </a:p>
          <a:p>
            <a:pPr marL="0" indent="0">
              <a:buNone/>
            </a:pPr>
            <a:r>
              <a:rPr lang="en-US" dirty="0" smtClean="0"/>
              <a:t>del d[key]</a:t>
            </a:r>
          </a:p>
          <a:p>
            <a:pPr marL="0" indent="0">
              <a:buNone/>
            </a:pPr>
            <a:r>
              <a:rPr lang="en-US" dirty="0"/>
              <a:t>p</a:t>
            </a:r>
            <a:r>
              <a:rPr lang="en-US" dirty="0" smtClean="0"/>
              <a:t>op(key)</a:t>
            </a:r>
          </a:p>
          <a:p>
            <a:pPr marL="0" indent="0">
              <a:buNone/>
            </a:pPr>
            <a:r>
              <a:rPr lang="en-US" dirty="0" err="1" smtClean="0"/>
              <a:t>d.popitem</a:t>
            </a:r>
            <a:r>
              <a:rPr lang="en-US" dirty="0" smtClean="0"/>
              <a:t>()       //delete any key item</a:t>
            </a:r>
          </a:p>
          <a:p>
            <a:pPr marL="0" indent="0">
              <a:buNone/>
            </a:pPr>
            <a:endParaRPr lang="en-US" dirty="0"/>
          </a:p>
          <a:p>
            <a:pPr marL="0" indent="0">
              <a:buNone/>
            </a:pPr>
            <a:r>
              <a:rPr lang="en-US" dirty="0" err="1" smtClean="0"/>
              <a:t>d.clear</a:t>
            </a:r>
            <a:r>
              <a:rPr lang="en-US" dirty="0" smtClean="0"/>
              <a:t>()         //clear complete </a:t>
            </a:r>
            <a:r>
              <a:rPr lang="en-US" dirty="0" err="1" smtClean="0"/>
              <a:t>dict</a:t>
            </a:r>
            <a:endParaRPr lang="en-US" dirty="0"/>
          </a:p>
        </p:txBody>
      </p:sp>
    </p:spTree>
    <p:extLst>
      <p:ext uri="{BB962C8B-B14F-4D97-AF65-F5344CB8AC3E}">
        <p14:creationId xmlns:p14="http://schemas.microsoft.com/office/powerpoint/2010/main" val="32030049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00530"/>
          </a:xfrm>
        </p:spPr>
        <p:txBody>
          <a:bodyPr/>
          <a:lstStyle/>
          <a:p>
            <a:r>
              <a:rPr lang="en-US" dirty="0" smtClean="0"/>
              <a:t>Write a program to enter name and % of marks in a </a:t>
            </a:r>
            <a:r>
              <a:rPr lang="en-US" dirty="0" err="1" smtClean="0"/>
              <a:t>dict</a:t>
            </a:r>
            <a:r>
              <a:rPr lang="en-US" dirty="0" smtClean="0"/>
              <a:t> and display  info on the screen</a:t>
            </a:r>
            <a:endParaRPr lang="en-US" dirty="0"/>
          </a:p>
        </p:txBody>
      </p:sp>
      <p:sp>
        <p:nvSpPr>
          <p:cNvPr id="3" name="Content Placeholder 2"/>
          <p:cNvSpPr>
            <a:spLocks noGrp="1"/>
          </p:cNvSpPr>
          <p:nvPr>
            <p:ph idx="1"/>
          </p:nvPr>
        </p:nvSpPr>
        <p:spPr>
          <a:xfrm>
            <a:off x="150125" y="2033516"/>
            <a:ext cx="11791665" cy="4667535"/>
          </a:xfrm>
        </p:spPr>
        <p:txBody>
          <a:bodyPr>
            <a:normAutofit lnSpcReduction="10000"/>
          </a:bodyPr>
          <a:lstStyle/>
          <a:p>
            <a:pPr marL="0" indent="0">
              <a:buNone/>
            </a:pPr>
            <a:r>
              <a:rPr lang="en-US" dirty="0"/>
              <a:t>r</a:t>
            </a:r>
            <a:r>
              <a:rPr lang="en-US" dirty="0" smtClean="0"/>
              <a:t>ec = {}</a:t>
            </a:r>
          </a:p>
          <a:p>
            <a:pPr marL="0" indent="0">
              <a:buNone/>
            </a:pPr>
            <a:r>
              <a:rPr lang="en-US" dirty="0"/>
              <a:t>n</a:t>
            </a:r>
            <a:r>
              <a:rPr lang="en-US" dirty="0" smtClean="0"/>
              <a:t> = </a:t>
            </a:r>
            <a:r>
              <a:rPr lang="en-US" dirty="0" err="1" smtClean="0"/>
              <a:t>int</a:t>
            </a:r>
            <a:r>
              <a:rPr lang="en-US" dirty="0" smtClean="0"/>
              <a:t>(input(“</a:t>
            </a:r>
            <a:r>
              <a:rPr lang="en-US" dirty="0"/>
              <a:t>I</a:t>
            </a:r>
            <a:r>
              <a:rPr lang="en-US" dirty="0" smtClean="0"/>
              <a:t>nput Number of students:”))</a:t>
            </a:r>
          </a:p>
          <a:p>
            <a:pPr marL="0" indent="0">
              <a:buNone/>
            </a:pPr>
            <a:r>
              <a:rPr lang="en-US" dirty="0"/>
              <a:t>i</a:t>
            </a:r>
            <a:r>
              <a:rPr lang="en-US" dirty="0" smtClean="0"/>
              <a:t> = 1</a:t>
            </a:r>
          </a:p>
          <a:p>
            <a:pPr marL="0" indent="0">
              <a:buNone/>
            </a:pPr>
            <a:r>
              <a:rPr lang="en-US" dirty="0"/>
              <a:t>w</a:t>
            </a:r>
            <a:r>
              <a:rPr lang="en-US" dirty="0" smtClean="0"/>
              <a:t>hile </a:t>
            </a:r>
            <a:r>
              <a:rPr lang="en-US" dirty="0" err="1" smtClean="0"/>
              <a:t>i</a:t>
            </a:r>
            <a:r>
              <a:rPr lang="en-US" dirty="0" smtClean="0"/>
              <a:t> &lt;=n:</a:t>
            </a:r>
          </a:p>
          <a:p>
            <a:pPr marL="0" indent="0">
              <a:buNone/>
            </a:pPr>
            <a:r>
              <a:rPr lang="en-US" dirty="0"/>
              <a:t>	</a:t>
            </a:r>
            <a:r>
              <a:rPr lang="en-US" dirty="0" smtClean="0"/>
              <a:t>name = input(“Enter Student Name : ”)</a:t>
            </a:r>
          </a:p>
          <a:p>
            <a:pPr marL="0" indent="0">
              <a:buNone/>
            </a:pPr>
            <a:r>
              <a:rPr lang="en-US" dirty="0"/>
              <a:t>	</a:t>
            </a:r>
            <a:r>
              <a:rPr lang="en-US" dirty="0" smtClean="0"/>
              <a:t>marks = input(“Enter % of marks: ”) </a:t>
            </a:r>
          </a:p>
          <a:p>
            <a:pPr marL="0" indent="0">
              <a:buNone/>
            </a:pPr>
            <a:r>
              <a:rPr lang="en-US" dirty="0"/>
              <a:t>	</a:t>
            </a:r>
            <a:r>
              <a:rPr lang="en-US" dirty="0" smtClean="0"/>
              <a:t>rec[name] = marks</a:t>
            </a:r>
          </a:p>
          <a:p>
            <a:pPr marL="0" indent="0">
              <a:buNone/>
            </a:pPr>
            <a:r>
              <a:rPr lang="en-US" dirty="0"/>
              <a:t>	</a:t>
            </a:r>
            <a:r>
              <a:rPr lang="en-US" dirty="0" err="1" smtClean="0"/>
              <a:t>i</a:t>
            </a:r>
            <a:r>
              <a:rPr lang="en-US" dirty="0" smtClean="0"/>
              <a:t> = i+1</a:t>
            </a:r>
          </a:p>
          <a:p>
            <a:pPr marL="0" indent="0">
              <a:buNone/>
            </a:pPr>
            <a:r>
              <a:rPr lang="en-US" dirty="0"/>
              <a:t>p</a:t>
            </a:r>
            <a:r>
              <a:rPr lang="en-US" dirty="0" smtClean="0"/>
              <a:t>rint(“Name of student”,”\</a:t>
            </a:r>
            <a:r>
              <a:rPr lang="en-US" dirty="0" err="1" smtClean="0"/>
              <a:t>t”,”%of</a:t>
            </a:r>
            <a:r>
              <a:rPr lang="en-US" dirty="0" smtClean="0"/>
              <a:t> marks”)</a:t>
            </a:r>
          </a:p>
          <a:p>
            <a:pPr marL="0" indent="0">
              <a:buNone/>
            </a:pPr>
            <a:r>
              <a:rPr lang="en-US" dirty="0"/>
              <a:t>f</a:t>
            </a:r>
            <a:r>
              <a:rPr lang="en-US" dirty="0" smtClean="0"/>
              <a:t>or x in rec:</a:t>
            </a:r>
          </a:p>
          <a:p>
            <a:pPr marL="0" indent="0">
              <a:buNone/>
            </a:pPr>
            <a:r>
              <a:rPr lang="en-US" dirty="0"/>
              <a:t>	</a:t>
            </a:r>
            <a:r>
              <a:rPr lang="en-US" dirty="0" smtClean="0"/>
              <a:t>print(“\</a:t>
            </a:r>
            <a:r>
              <a:rPr lang="en-US" dirty="0" err="1" smtClean="0"/>
              <a:t>t”,x</a:t>
            </a:r>
            <a:r>
              <a:rPr lang="en-US" dirty="0" smtClean="0"/>
              <a:t>,”\t\</a:t>
            </a:r>
            <a:r>
              <a:rPr lang="en-US" dirty="0" err="1" smtClean="0"/>
              <a:t>t”,rec</a:t>
            </a:r>
            <a:r>
              <a:rPr lang="en-US" dirty="0" smtClean="0"/>
              <a:t>[x])</a:t>
            </a:r>
            <a:endParaRPr lang="en-US" dirty="0"/>
          </a:p>
        </p:txBody>
      </p:sp>
    </p:spTree>
    <p:extLst>
      <p:ext uri="{BB962C8B-B14F-4D97-AF65-F5344CB8AC3E}">
        <p14:creationId xmlns:p14="http://schemas.microsoft.com/office/powerpoint/2010/main" val="9651405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and Add in </a:t>
            </a:r>
            <a:r>
              <a:rPr lang="en-US" dirty="0" err="1" smtClean="0"/>
              <a:t>dict</a:t>
            </a:r>
            <a:r>
              <a:rPr lang="en-US" dirty="0" smtClean="0"/>
              <a:t>	</a:t>
            </a:r>
            <a:endParaRPr lang="en-US" dirty="0"/>
          </a:p>
        </p:txBody>
      </p:sp>
      <p:sp>
        <p:nvSpPr>
          <p:cNvPr id="3" name="Content Placeholder 2"/>
          <p:cNvSpPr>
            <a:spLocks noGrp="1"/>
          </p:cNvSpPr>
          <p:nvPr>
            <p:ph idx="1"/>
          </p:nvPr>
        </p:nvSpPr>
        <p:spPr>
          <a:xfrm>
            <a:off x="188912" y="1369359"/>
            <a:ext cx="11862061" cy="5263453"/>
          </a:xfrm>
        </p:spPr>
        <p:txBody>
          <a:bodyPr/>
          <a:lstStyle/>
          <a:p>
            <a:r>
              <a:rPr lang="en-US" dirty="0" smtClean="0"/>
              <a:t>d= {1:’hello’,2:’bye’}</a:t>
            </a:r>
          </a:p>
          <a:p>
            <a:r>
              <a:rPr lang="en-US" dirty="0" smtClean="0"/>
              <a:t>d1={10:’scdc’20:’sasc’}</a:t>
            </a:r>
          </a:p>
          <a:p>
            <a:r>
              <a:rPr lang="en-US" dirty="0" err="1" smtClean="0"/>
              <a:t>d.update</a:t>
            </a:r>
            <a:r>
              <a:rPr lang="en-US" dirty="0" smtClean="0"/>
              <a:t>(d1)</a:t>
            </a:r>
            <a:endParaRPr lang="en-US" dirty="0"/>
          </a:p>
        </p:txBody>
      </p:sp>
    </p:spTree>
    <p:extLst>
      <p:ext uri="{BB962C8B-B14F-4D97-AF65-F5344CB8AC3E}">
        <p14:creationId xmlns:p14="http://schemas.microsoft.com/office/powerpoint/2010/main" val="35119425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91916" cy="1400530"/>
          </a:xfrm>
        </p:spPr>
        <p:txBody>
          <a:bodyPr/>
          <a:lstStyle/>
          <a:p>
            <a:r>
              <a:rPr lang="en-US" dirty="0" smtClean="0"/>
              <a:t>Take dictionary </a:t>
            </a:r>
            <a:r>
              <a:rPr lang="en-US" smtClean="0"/>
              <a:t>from input </a:t>
            </a:r>
            <a:r>
              <a:rPr lang="en-US" dirty="0" smtClean="0"/>
              <a:t>and print sum of values….</a:t>
            </a:r>
            <a:br>
              <a:rPr lang="en-US" dirty="0" smtClean="0"/>
            </a:br>
            <a:endParaRPr lang="en-US" dirty="0"/>
          </a:p>
        </p:txBody>
      </p:sp>
      <p:sp>
        <p:nvSpPr>
          <p:cNvPr id="3" name="Content Placeholder 2"/>
          <p:cNvSpPr>
            <a:spLocks noGrp="1"/>
          </p:cNvSpPr>
          <p:nvPr>
            <p:ph idx="1"/>
          </p:nvPr>
        </p:nvSpPr>
        <p:spPr>
          <a:xfrm>
            <a:off x="95534" y="1400530"/>
            <a:ext cx="11996382" cy="5300521"/>
          </a:xfrm>
        </p:spPr>
        <p:txBody>
          <a:bodyPr/>
          <a:lstStyle/>
          <a:p>
            <a:pPr marL="0" indent="0">
              <a:buNone/>
            </a:pPr>
            <a:r>
              <a:rPr lang="en-US" dirty="0" smtClean="0"/>
              <a:t>d = </a:t>
            </a:r>
            <a:r>
              <a:rPr lang="en-US" dirty="0" err="1" smtClean="0"/>
              <a:t>eval</a:t>
            </a:r>
            <a:r>
              <a:rPr lang="en-US" dirty="0" smtClean="0"/>
              <a:t>(input(“Enter Dictionary: ”))</a:t>
            </a:r>
          </a:p>
          <a:p>
            <a:pPr marL="0" indent="0">
              <a:buNone/>
            </a:pPr>
            <a:r>
              <a:rPr lang="en-US" dirty="0" smtClean="0"/>
              <a:t>s = sum(</a:t>
            </a:r>
            <a:r>
              <a:rPr lang="en-US" dirty="0" err="1" smtClean="0"/>
              <a:t>d.values</a:t>
            </a:r>
            <a:r>
              <a:rPr lang="en-US" dirty="0" smtClean="0"/>
              <a:t>())</a:t>
            </a:r>
          </a:p>
          <a:p>
            <a:pPr marL="0" indent="0">
              <a:buNone/>
            </a:pPr>
            <a:r>
              <a:rPr lang="en-US" dirty="0" smtClean="0"/>
              <a:t>print(“The sum </a:t>
            </a:r>
            <a:r>
              <a:rPr lang="en-US" dirty="0" err="1" smtClean="0"/>
              <a:t>is”,s</a:t>
            </a:r>
            <a:r>
              <a:rPr lang="en-US" dirty="0" smtClean="0"/>
              <a:t>)</a:t>
            </a:r>
          </a:p>
          <a:p>
            <a:pPr marL="0" indent="0">
              <a:buNone/>
            </a:pPr>
            <a:r>
              <a:rPr lang="en-US" dirty="0" smtClean="0"/>
              <a:t>---------------------------------------------------------------------------------------------------</a:t>
            </a:r>
          </a:p>
          <a:p>
            <a:pPr marL="0" indent="0">
              <a:buNone/>
            </a:pPr>
            <a:r>
              <a:rPr lang="en-US" dirty="0" smtClean="0"/>
              <a:t>word=input(“Enter some word: ”)</a:t>
            </a:r>
          </a:p>
          <a:p>
            <a:pPr marL="0" indent="0">
              <a:buNone/>
            </a:pPr>
            <a:r>
              <a:rPr lang="en-US" dirty="0" smtClean="0"/>
              <a:t>d= {}</a:t>
            </a:r>
          </a:p>
          <a:p>
            <a:pPr marL="0" indent="0">
              <a:buNone/>
            </a:pPr>
            <a:r>
              <a:rPr lang="en-US" dirty="0" smtClean="0"/>
              <a:t>for x in word:</a:t>
            </a:r>
          </a:p>
          <a:p>
            <a:pPr marL="0" indent="0">
              <a:buNone/>
            </a:pPr>
            <a:r>
              <a:rPr lang="en-US" dirty="0"/>
              <a:t>	</a:t>
            </a:r>
            <a:r>
              <a:rPr lang="en-US" dirty="0" smtClean="0"/>
              <a:t>d[x] = </a:t>
            </a:r>
            <a:r>
              <a:rPr lang="en-US" dirty="0" err="1" smtClean="0"/>
              <a:t>d.get</a:t>
            </a:r>
            <a:r>
              <a:rPr lang="en-US" dirty="0" smtClean="0"/>
              <a:t>(x,0)+1</a:t>
            </a:r>
          </a:p>
          <a:p>
            <a:pPr marL="0" indent="0">
              <a:buNone/>
            </a:pPr>
            <a:r>
              <a:rPr lang="en-US" dirty="0" smtClean="0"/>
              <a:t>for </a:t>
            </a:r>
            <a:r>
              <a:rPr lang="en-US" dirty="0" err="1" smtClean="0"/>
              <a:t>k,v</a:t>
            </a:r>
            <a:r>
              <a:rPr lang="en-US" dirty="0" smtClean="0"/>
              <a:t> in sorted(</a:t>
            </a:r>
            <a:r>
              <a:rPr lang="en-US" dirty="0" err="1" smtClean="0"/>
              <a:t>d.items</a:t>
            </a:r>
            <a:r>
              <a:rPr lang="en-US" dirty="0" smtClean="0"/>
              <a:t>()):</a:t>
            </a:r>
          </a:p>
          <a:p>
            <a:pPr marL="0" indent="0">
              <a:buNone/>
            </a:pPr>
            <a:r>
              <a:rPr lang="en-US" dirty="0"/>
              <a:t>	</a:t>
            </a:r>
            <a:r>
              <a:rPr lang="en-US" dirty="0" smtClean="0"/>
              <a:t>print(“{} occurred {} </a:t>
            </a:r>
            <a:r>
              <a:rPr lang="en-US" dirty="0" err="1" smtClean="0"/>
              <a:t>times”,format</a:t>
            </a:r>
            <a:r>
              <a:rPr lang="en-US" dirty="0" smtClean="0"/>
              <a:t>(</a:t>
            </a:r>
            <a:r>
              <a:rPr lang="en-US" dirty="0" err="1" smtClean="0"/>
              <a:t>k,v</a:t>
            </a:r>
            <a:r>
              <a:rPr lang="en-US" dirty="0" smtClean="0"/>
              <a:t>))</a:t>
            </a:r>
            <a:endParaRPr lang="en-US" dirty="0"/>
          </a:p>
        </p:txBody>
      </p:sp>
      <p:sp>
        <p:nvSpPr>
          <p:cNvPr id="4" name="Rectangle 3"/>
          <p:cNvSpPr/>
          <p:nvPr/>
        </p:nvSpPr>
        <p:spPr>
          <a:xfrm>
            <a:off x="6291619" y="700265"/>
            <a:ext cx="4558352" cy="1447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function is use to return sum of all value which present in given multiple value of the list/set/tuple/</a:t>
            </a:r>
            <a:r>
              <a:rPr lang="en-US" dirty="0" err="1" smtClean="0"/>
              <a:t>dict</a:t>
            </a:r>
            <a:endParaRPr lang="en-US" dirty="0"/>
          </a:p>
        </p:txBody>
      </p:sp>
    </p:spTree>
    <p:extLst>
      <p:ext uri="{BB962C8B-B14F-4D97-AF65-F5344CB8AC3E}">
        <p14:creationId xmlns:p14="http://schemas.microsoft.com/office/powerpoint/2010/main" val="409788378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777922"/>
          </a:xfrm>
        </p:spPr>
        <p:txBody>
          <a:bodyPr/>
          <a:lstStyle/>
          <a:p>
            <a:r>
              <a:rPr lang="en-US" dirty="0"/>
              <a:t>Dictionary </a:t>
            </a:r>
            <a:r>
              <a:rPr lang="en-US" dirty="0" smtClean="0"/>
              <a:t>Comprehension</a:t>
            </a:r>
            <a:endParaRPr lang="en-US" dirty="0"/>
          </a:p>
        </p:txBody>
      </p:sp>
      <p:sp>
        <p:nvSpPr>
          <p:cNvPr id="3" name="Content Placeholder 2"/>
          <p:cNvSpPr>
            <a:spLocks noGrp="1"/>
          </p:cNvSpPr>
          <p:nvPr>
            <p:ph idx="1"/>
          </p:nvPr>
        </p:nvSpPr>
        <p:spPr>
          <a:xfrm>
            <a:off x="229090" y="824619"/>
            <a:ext cx="11767292" cy="5466999"/>
          </a:xfrm>
        </p:spPr>
        <p:txBody>
          <a:bodyPr/>
          <a:lstStyle/>
          <a:p>
            <a:pPr marL="0" indent="0">
              <a:buNone/>
            </a:pPr>
            <a:endParaRPr lang="en-US" dirty="0"/>
          </a:p>
        </p:txBody>
      </p:sp>
      <p:sp>
        <p:nvSpPr>
          <p:cNvPr id="4" name="Rectangle 3"/>
          <p:cNvSpPr/>
          <p:nvPr/>
        </p:nvSpPr>
        <p:spPr>
          <a:xfrm>
            <a:off x="736979" y="1596787"/>
            <a:ext cx="10331355" cy="1310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d = {</a:t>
            </a:r>
            <a:r>
              <a:rPr lang="en-US" sz="2400" dirty="0" err="1" smtClean="0"/>
              <a:t>i</a:t>
            </a:r>
            <a:r>
              <a:rPr lang="en-US" sz="2400" dirty="0" smtClean="0"/>
              <a:t>: (‘even’ if i%2==0 else ‘odd’) for </a:t>
            </a:r>
            <a:r>
              <a:rPr lang="en-US" sz="2400" dirty="0" err="1" smtClean="0"/>
              <a:t>i</a:t>
            </a:r>
            <a:r>
              <a:rPr lang="en-US" sz="2400" dirty="0" smtClean="0"/>
              <a:t> in range(1,11)}</a:t>
            </a:r>
          </a:p>
          <a:p>
            <a:r>
              <a:rPr lang="en-US" sz="2400" dirty="0" smtClean="0"/>
              <a:t>print(d)</a:t>
            </a:r>
            <a:endParaRPr lang="en-US" sz="2400" dirty="0"/>
          </a:p>
        </p:txBody>
      </p:sp>
      <p:sp>
        <p:nvSpPr>
          <p:cNvPr id="5" name="Rectangle 4"/>
          <p:cNvSpPr/>
          <p:nvPr/>
        </p:nvSpPr>
        <p:spPr>
          <a:xfrm>
            <a:off x="736979" y="3467100"/>
            <a:ext cx="10454185" cy="1241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 = {</a:t>
            </a:r>
            <a:r>
              <a:rPr lang="en-US" dirty="0" err="1" smtClean="0"/>
              <a:t>num:num</a:t>
            </a:r>
            <a:r>
              <a:rPr lang="en-US" dirty="0" smtClean="0"/>
              <a:t>**2 for </a:t>
            </a:r>
            <a:r>
              <a:rPr lang="en-US" dirty="0" err="1" smtClean="0"/>
              <a:t>num</a:t>
            </a:r>
            <a:r>
              <a:rPr lang="en-US" dirty="0" smtClean="0"/>
              <a:t> in range(1,11)}</a:t>
            </a:r>
          </a:p>
          <a:p>
            <a:r>
              <a:rPr lang="en-US" dirty="0" smtClean="0"/>
              <a:t>print(d)</a:t>
            </a:r>
            <a:endParaRPr lang="en-US" dirty="0"/>
          </a:p>
        </p:txBody>
      </p:sp>
    </p:spTree>
    <p:extLst>
      <p:ext uri="{BB962C8B-B14F-4D97-AF65-F5344CB8AC3E}">
        <p14:creationId xmlns:p14="http://schemas.microsoft.com/office/powerpoint/2010/main" val="3625801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17330</TotalTime>
  <Words>7912</Words>
  <Application>Microsoft Office PowerPoint</Application>
  <PresentationFormat>Widescreen</PresentationFormat>
  <Paragraphs>2216</Paragraphs>
  <Slides>160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160</vt:i4>
      </vt:variant>
    </vt:vector>
  </HeadingPairs>
  <TitlesOfParts>
    <vt:vector size="167" baseType="lpstr">
      <vt:lpstr>Arial</vt:lpstr>
      <vt:lpstr>Calibri</vt:lpstr>
      <vt:lpstr>Century Gothic</vt:lpstr>
      <vt:lpstr>Times New Roman</vt:lpstr>
      <vt:lpstr>Wingdings</vt:lpstr>
      <vt:lpstr>Wingdings 3</vt:lpstr>
      <vt:lpstr>Ion</vt:lpstr>
      <vt:lpstr>BASIC  INDEX</vt:lpstr>
      <vt:lpstr>ADVANCE INDEX</vt:lpstr>
      <vt:lpstr>Python –      Guido Van Rossum 1989(28feb 1991) National Research Institute (Netherland)</vt:lpstr>
      <vt:lpstr>Comparison b/w languages</vt:lpstr>
      <vt:lpstr>Comparison b/w languages</vt:lpstr>
      <vt:lpstr>Why name is Python</vt:lpstr>
      <vt:lpstr>Benefits and Compare</vt:lpstr>
      <vt:lpstr>Where we can use Python:- </vt:lpstr>
      <vt:lpstr>Python Features</vt:lpstr>
      <vt:lpstr>Simple and Easy to Learn</vt:lpstr>
      <vt:lpstr>Freeware and open source</vt:lpstr>
      <vt:lpstr>High level programming language</vt:lpstr>
      <vt:lpstr>Platform independent</vt:lpstr>
      <vt:lpstr>Portability</vt:lpstr>
      <vt:lpstr>Dynamically Typed</vt:lpstr>
      <vt:lpstr>Procedure Oriented &amp; Object oriented</vt:lpstr>
      <vt:lpstr>Interpreted</vt:lpstr>
      <vt:lpstr>Extensible</vt:lpstr>
      <vt:lpstr>Embedded</vt:lpstr>
      <vt:lpstr>Rules to define Identifiers</vt:lpstr>
      <vt:lpstr>Reserved Words</vt:lpstr>
      <vt:lpstr>Examples</vt:lpstr>
      <vt:lpstr>Data Types</vt:lpstr>
      <vt:lpstr>There 4 ways to represnt int values</vt:lpstr>
      <vt:lpstr>4-Hexa Decimal Form (Base -16)[0,9, a to f or A to F]</vt:lpstr>
      <vt:lpstr>Float data types</vt:lpstr>
      <vt:lpstr>Bool Data Type</vt:lpstr>
      <vt:lpstr>Complex datatype</vt:lpstr>
      <vt:lpstr>String Data Type</vt:lpstr>
      <vt:lpstr>Tuple Data Type</vt:lpstr>
      <vt:lpstr>List Data Type</vt:lpstr>
      <vt:lpstr>Bytes Data Type</vt:lpstr>
      <vt:lpstr>ByteArray Data Type</vt:lpstr>
      <vt:lpstr>Range Data Type</vt:lpstr>
      <vt:lpstr>Set Data Type</vt:lpstr>
      <vt:lpstr>Frozenset Data Type</vt:lpstr>
      <vt:lpstr>Dict Data Type</vt:lpstr>
      <vt:lpstr>slice operator</vt:lpstr>
      <vt:lpstr>Python Type Conversion and Type Casting</vt:lpstr>
      <vt:lpstr>Explicit Type Conversion</vt:lpstr>
      <vt:lpstr>Key Points to Remember </vt:lpstr>
      <vt:lpstr>Python Input, Output and Import </vt:lpstr>
      <vt:lpstr>Python Input</vt:lpstr>
      <vt:lpstr>Python Import</vt:lpstr>
      <vt:lpstr>Python Operators</vt:lpstr>
      <vt:lpstr>PowerPoint Presentation</vt:lpstr>
      <vt:lpstr>Comparison operators</vt:lpstr>
      <vt:lpstr>Logical operators</vt:lpstr>
      <vt:lpstr>Bitwise operators</vt:lpstr>
      <vt:lpstr>Assignment operators</vt:lpstr>
      <vt:lpstr>PowerPoint Presentation</vt:lpstr>
      <vt:lpstr>Special operators</vt:lpstr>
      <vt:lpstr>Membership operators</vt:lpstr>
      <vt:lpstr>Escape Characters:</vt:lpstr>
      <vt:lpstr>Python if...else Statement</vt:lpstr>
      <vt:lpstr>Examples</vt:lpstr>
      <vt:lpstr>Python for Loop </vt:lpstr>
      <vt:lpstr>Example</vt:lpstr>
      <vt:lpstr>Python while loop</vt:lpstr>
      <vt:lpstr>Example</vt:lpstr>
      <vt:lpstr>Python break and continue </vt:lpstr>
      <vt:lpstr>Example: Python break</vt:lpstr>
      <vt:lpstr>Python continue statement</vt:lpstr>
      <vt:lpstr>Example: Python Continue</vt:lpstr>
      <vt:lpstr>Python pass statement</vt:lpstr>
      <vt:lpstr>Summary</vt:lpstr>
      <vt:lpstr>Del operator</vt:lpstr>
      <vt:lpstr>String</vt:lpstr>
      <vt:lpstr>PowerPoint Presentation</vt:lpstr>
      <vt:lpstr>Write a program to print all character with index</vt:lpstr>
      <vt:lpstr>By using slice operator</vt:lpstr>
      <vt:lpstr>Mathematical Operators</vt:lpstr>
      <vt:lpstr>Remove Spaces from string</vt:lpstr>
      <vt:lpstr>Find substring from string</vt:lpstr>
      <vt:lpstr>Replacement operation</vt:lpstr>
      <vt:lpstr>Spliting of string</vt:lpstr>
      <vt:lpstr>Join operation</vt:lpstr>
      <vt:lpstr>Sorting a given alphanumeric string</vt:lpstr>
      <vt:lpstr>Input : a4b3c2 output: aaaabbbcc</vt:lpstr>
      <vt:lpstr>input: a4k3b2 output: aeknbd</vt:lpstr>
      <vt:lpstr>input1:  ABCD  input2:  EFGH output: AEBFCGDH</vt:lpstr>
      <vt:lpstr>List Data Type</vt:lpstr>
      <vt:lpstr>Important methods and functions of List:</vt:lpstr>
      <vt:lpstr>List Comprehensions:</vt:lpstr>
      <vt:lpstr>To get information about list:</vt:lpstr>
      <vt:lpstr>PowerPoint Presentation</vt:lpstr>
      <vt:lpstr>PowerPoint Presentation</vt:lpstr>
      <vt:lpstr>PowerPoint Presentation</vt:lpstr>
      <vt:lpstr>Tuple Structure</vt:lpstr>
      <vt:lpstr>Sorting Tuple</vt:lpstr>
      <vt:lpstr>Set Data Type Components</vt:lpstr>
      <vt:lpstr>Mathematical Operation in set</vt:lpstr>
      <vt:lpstr>To eliminate duplicates present in the list</vt:lpstr>
      <vt:lpstr>SET COMPREHENSION</vt:lpstr>
      <vt:lpstr>Dictionary Data structure</vt:lpstr>
      <vt:lpstr>Write a program to enter name and % of marks in a dict and display  info on the screen</vt:lpstr>
      <vt:lpstr>Update and Add in dict </vt:lpstr>
      <vt:lpstr>Take dictionary from input and print sum of values…. </vt:lpstr>
      <vt:lpstr>Dictionary Comprehension</vt:lpstr>
      <vt:lpstr>Python functions</vt:lpstr>
      <vt:lpstr>Positional Arguments</vt:lpstr>
      <vt:lpstr>Keyword Arguments</vt:lpstr>
      <vt:lpstr>Default Arguments</vt:lpstr>
      <vt:lpstr>Var length Arguments</vt:lpstr>
      <vt:lpstr>Module</vt:lpstr>
      <vt:lpstr>random module</vt:lpstr>
      <vt:lpstr>PowerPoint Presentation</vt:lpstr>
      <vt:lpstr>Recursive Function</vt:lpstr>
      <vt:lpstr>Find factorial of given number using recursion:</vt:lpstr>
      <vt:lpstr>Anonymous Functions</vt:lpstr>
      <vt:lpstr>write a anonymous function to find out biggest value from given number</vt:lpstr>
      <vt:lpstr>1.Filter()</vt:lpstr>
      <vt:lpstr>2. Map()</vt:lpstr>
      <vt:lpstr>3. reduce()</vt:lpstr>
      <vt:lpstr>Nested Function</vt:lpstr>
      <vt:lpstr>Function Decorators:</vt:lpstr>
      <vt:lpstr>Example :</vt:lpstr>
      <vt:lpstr>Exception Handeling</vt:lpstr>
      <vt:lpstr>Example</vt:lpstr>
      <vt:lpstr>Type Exception Handeling</vt:lpstr>
      <vt:lpstr>Types of exceptions</vt:lpstr>
      <vt:lpstr>LOGGING</vt:lpstr>
      <vt:lpstr>Exception in logging</vt:lpstr>
      <vt:lpstr>Debugging</vt:lpstr>
      <vt:lpstr>Pickling and Unpickling</vt:lpstr>
      <vt:lpstr>Pickling and Unpicling Example</vt:lpstr>
      <vt:lpstr>Example of Pickling and Unpicling</vt:lpstr>
      <vt:lpstr>File Handeling</vt:lpstr>
      <vt:lpstr>READING A FILE</vt:lpstr>
      <vt:lpstr>PowerPoint Presentation</vt:lpstr>
      <vt:lpstr>Getting properties of file:</vt:lpstr>
      <vt:lpstr>write data in file</vt:lpstr>
      <vt:lpstr>Reading char data from file</vt:lpstr>
      <vt:lpstr>with statement</vt:lpstr>
      <vt:lpstr>tell() and seek() methods</vt:lpstr>
      <vt:lpstr>WAP to print the number of lines,words and characters present in the given file……</vt:lpstr>
      <vt:lpstr>open a binary file , read it and write the data to another binary file</vt:lpstr>
      <vt:lpstr>is file available or not</vt:lpstr>
      <vt:lpstr>Handling CSV files:</vt:lpstr>
      <vt:lpstr>Write dictionary in csv</vt:lpstr>
      <vt:lpstr>For reading the CSV file</vt:lpstr>
      <vt:lpstr>Class</vt:lpstr>
      <vt:lpstr>Object</vt:lpstr>
      <vt:lpstr>Self Keyword</vt:lpstr>
      <vt:lpstr>Constructors</vt:lpstr>
      <vt:lpstr>Inheritance</vt:lpstr>
      <vt:lpstr>Types of Inheritance in Python</vt:lpstr>
      <vt:lpstr>Single Inheritance</vt:lpstr>
      <vt:lpstr>Multiple Inheritance</vt:lpstr>
      <vt:lpstr>Multi Threading </vt:lpstr>
      <vt:lpstr>PowerPoint Presentation</vt:lpstr>
      <vt:lpstr>PowerPoint Presentation</vt:lpstr>
      <vt:lpstr>The ways of Creating Thread in Python: </vt:lpstr>
      <vt:lpstr>1. Creating a Thread without using any class:</vt:lpstr>
      <vt:lpstr>2. Creating a Thread by extending Thread class </vt:lpstr>
      <vt:lpstr>3. Creating a Thread without extending Thread class: </vt:lpstr>
      <vt:lpstr>Without multi threading:      With multithreading:</vt:lpstr>
      <vt:lpstr>MYSQL PYTHON</vt:lpstr>
      <vt:lpstr>Create a Table</vt:lpstr>
      <vt:lpstr>INSERT new record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Guido Van Rossum 1989(28feb 1991) N</dc:title>
  <dc:creator>ITz HAXKD</dc:creator>
  <cp:lastModifiedBy>ITz HAXKD</cp:lastModifiedBy>
  <cp:revision>608</cp:revision>
  <dcterms:created xsi:type="dcterms:W3CDTF">2020-08-27T19:08:14Z</dcterms:created>
  <dcterms:modified xsi:type="dcterms:W3CDTF">2021-05-04T11:58:07Z</dcterms:modified>
</cp:coreProperties>
</file>