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65"/>
  </p:notesMasterIdLst>
  <p:handoutMasterIdLst>
    <p:handoutMasterId r:id="rId66"/>
  </p:handoutMasterIdLst>
  <p:sldIdLst>
    <p:sldId id="326" r:id="rId6"/>
    <p:sldId id="257" r:id="rId7"/>
    <p:sldId id="325" r:id="rId8"/>
    <p:sldId id="258" r:id="rId9"/>
    <p:sldId id="259" r:id="rId10"/>
    <p:sldId id="260" r:id="rId11"/>
    <p:sldId id="261" r:id="rId12"/>
    <p:sldId id="262" r:id="rId13"/>
    <p:sldId id="263" r:id="rId14"/>
    <p:sldId id="317" r:id="rId15"/>
    <p:sldId id="265" r:id="rId16"/>
    <p:sldId id="266" r:id="rId17"/>
    <p:sldId id="267" r:id="rId18"/>
    <p:sldId id="268" r:id="rId19"/>
    <p:sldId id="269" r:id="rId20"/>
    <p:sldId id="270" r:id="rId21"/>
    <p:sldId id="271" r:id="rId22"/>
    <p:sldId id="272" r:id="rId23"/>
    <p:sldId id="318" r:id="rId24"/>
    <p:sldId id="274" r:id="rId25"/>
    <p:sldId id="275" r:id="rId26"/>
    <p:sldId id="319" r:id="rId27"/>
    <p:sldId id="277" r:id="rId28"/>
    <p:sldId id="278" r:id="rId29"/>
    <p:sldId id="279" r:id="rId30"/>
    <p:sldId id="280" r:id="rId31"/>
    <p:sldId id="320" r:id="rId32"/>
    <p:sldId id="282" r:id="rId33"/>
    <p:sldId id="283" r:id="rId34"/>
    <p:sldId id="284" r:id="rId35"/>
    <p:sldId id="285" r:id="rId36"/>
    <p:sldId id="286" r:id="rId37"/>
    <p:sldId id="287" r:id="rId38"/>
    <p:sldId id="321"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22" r:id="rId52"/>
    <p:sldId id="323" r:id="rId53"/>
    <p:sldId id="302" r:id="rId54"/>
    <p:sldId id="303" r:id="rId55"/>
    <p:sldId id="308" r:id="rId56"/>
    <p:sldId id="309" r:id="rId57"/>
    <p:sldId id="310" r:id="rId58"/>
    <p:sldId id="311" r:id="rId59"/>
    <p:sldId id="312" r:id="rId60"/>
    <p:sldId id="313" r:id="rId61"/>
    <p:sldId id="314" r:id="rId62"/>
    <p:sldId id="315" r:id="rId63"/>
    <p:sldId id="316" r:id="rId64"/>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shuqianzjhw" initials="s" lastIdx="1" clrIdx="3">
    <p:extLst>
      <p:ext uri="{19B8F6BF-5375-455C-9EA6-DF929625EA0E}">
        <p15:presenceInfo xmlns:p15="http://schemas.microsoft.com/office/powerpoint/2012/main" userId="S-1-5-21-147214757-305610072-1517763936-4986496" providerId="AD"/>
      </p:ext>
    </p:extLst>
  </p:cmAuthor>
  <p:cmAuthor id="4" name="zhouyuanzjhw" initials="z" lastIdx="6" clrIdx="4">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990000"/>
    <a:srgbClr val="FF0909"/>
    <a:srgbClr val="CF6B63"/>
    <a:srgbClr val="E7CCC7"/>
    <a:srgbClr val="FFC1C1"/>
    <a:srgbClr val="EE0000"/>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4" autoAdjust="0"/>
    <p:restoredTop sz="82554" autoAdjust="0"/>
  </p:normalViewPr>
  <p:slideViewPr>
    <p:cSldViewPr showGuides="1">
      <p:cViewPr varScale="1">
        <p:scale>
          <a:sx n="97" d="100"/>
          <a:sy n="97" d="100"/>
        </p:scale>
        <p:origin x="1200" y="90"/>
      </p:cViewPr>
      <p:guideLst>
        <p:guide orient="horz" pos="2341"/>
        <p:guide orient="horz" pos="867"/>
        <p:guide orient="horz" pos="3929"/>
        <p:guide pos="2880"/>
        <p:guide pos="476"/>
        <p:guide pos="5420"/>
      </p:guideLst>
    </p:cSldViewPr>
  </p:slideViewPr>
  <p:outlineViewPr>
    <p:cViewPr>
      <p:scale>
        <a:sx n="33" d="100"/>
        <a:sy n="33" d="100"/>
      </p:scale>
      <p:origin x="0" y="-22338"/>
    </p:cViewPr>
  </p:outlineViewPr>
  <p:notesTextViewPr>
    <p:cViewPr>
      <p:scale>
        <a:sx n="75" d="100"/>
        <a:sy n="75" d="100"/>
      </p:scale>
      <p:origin x="0" y="0"/>
    </p:cViewPr>
  </p:notesTextViewPr>
  <p:sorterViewPr>
    <p:cViewPr>
      <p:scale>
        <a:sx n="66" d="100"/>
        <a:sy n="66" d="100"/>
      </p:scale>
      <p:origin x="0" y="3576"/>
    </p:cViewPr>
  </p:sorterViewPr>
  <p:notesViewPr>
    <p:cSldViewPr showGuides="1">
      <p:cViewPr>
        <p:scale>
          <a:sx n="40" d="100"/>
          <a:sy n="40" d="100"/>
        </p:scale>
        <p:origin x="2226" y="33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26849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0162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3382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8787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7924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0332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0975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3222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4523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1357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9268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02923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47519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70380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2224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00232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95796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5304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90004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53726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773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r>
              <a:rPr lang="zh-CN" altLang="en-US" smtClean="0"/>
              <a:t>如果采用远程备份方式，每天</a:t>
            </a:r>
            <a:r>
              <a:rPr lang="en-US" altLang="zh-CN" smtClean="0"/>
              <a:t>01:00</a:t>
            </a:r>
            <a:r>
              <a:rPr lang="zh-CN" altLang="en-US" smtClean="0"/>
              <a:t>定时备份并上传到备份服务器（包括</a:t>
            </a:r>
            <a:r>
              <a:rPr lang="en-US" altLang="zh-CN" smtClean="0"/>
              <a:t>Backup Server</a:t>
            </a:r>
            <a:r>
              <a:rPr lang="zh-CN" altLang="en-US" smtClean="0"/>
              <a:t>备份服务器和第三方</a:t>
            </a:r>
            <a:r>
              <a:rPr lang="en-US" altLang="zh-CN" smtClean="0"/>
              <a:t>FTP</a:t>
            </a:r>
            <a:r>
              <a:rPr lang="zh-CN" altLang="en-US" smtClean="0"/>
              <a:t>备份服务器），存放的目录是“</a:t>
            </a:r>
            <a:r>
              <a:rPr lang="en-US" altLang="zh-CN" smtClean="0"/>
              <a:t>/var/ftpsite/</a:t>
            </a:r>
            <a:r>
              <a:rPr lang="zh-CN" altLang="en-US" smtClean="0"/>
              <a:t>配套的</a:t>
            </a:r>
            <a:r>
              <a:rPr lang="en-US" altLang="zh-CN" smtClean="0"/>
              <a:t>ITA</a:t>
            </a:r>
            <a:r>
              <a:rPr lang="zh-CN" altLang="en-US" smtClean="0"/>
              <a:t>名称</a:t>
            </a:r>
            <a:r>
              <a:rPr lang="en-US" altLang="zh-CN" smtClean="0"/>
              <a:t>/</a:t>
            </a:r>
            <a:r>
              <a:rPr lang="zh-CN" altLang="en-US" smtClean="0"/>
              <a:t>各组件文件夹名称”。备份服务器（包括</a:t>
            </a:r>
            <a:r>
              <a:rPr lang="en-US" altLang="zh-CN" smtClean="0"/>
              <a:t>Backup Server</a:t>
            </a:r>
            <a:r>
              <a:rPr lang="zh-CN" altLang="en-US" smtClean="0"/>
              <a:t>备份服务器和第三方</a:t>
            </a:r>
            <a:r>
              <a:rPr lang="en-US" altLang="zh-CN" smtClean="0"/>
              <a:t>FTP</a:t>
            </a:r>
            <a:r>
              <a:rPr lang="zh-CN" altLang="en-US" smtClean="0"/>
              <a:t>备份服务器）只保存</a:t>
            </a:r>
            <a:r>
              <a:rPr lang="en-US" altLang="zh-CN" smtClean="0"/>
              <a:t>10</a:t>
            </a:r>
            <a:r>
              <a:rPr lang="zh-CN" altLang="en-US" smtClean="0"/>
              <a:t>天内的备份数据。</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76201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7533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121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91182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篇幅有限案例中仅显示要点操作，详细操作步骤参考</a:t>
            </a:r>
            <a:r>
              <a:rPr lang="en-US" altLang="zh-CN" smtClean="0"/>
              <a:t>FusionCloud</a:t>
            </a:r>
            <a:r>
              <a:rPr lang="zh-CN" altLang="en-US" smtClean="0"/>
              <a:t>桌面云解决方案文档 </a:t>
            </a:r>
            <a:r>
              <a:rPr lang="en-US" altLang="zh-CN" smtClean="0"/>
              <a:t>V100R006C00 </a:t>
            </a:r>
            <a:r>
              <a:rPr lang="zh-CN" altLang="en-US" smtClean="0"/>
              <a:t>“操作与维护</a:t>
            </a:r>
            <a:r>
              <a:rPr lang="en-US" altLang="zh-CN" smtClean="0"/>
              <a:t>&gt;</a:t>
            </a:r>
            <a:r>
              <a:rPr lang="zh-CN" altLang="en-US" smtClean="0"/>
              <a:t>系统管理</a:t>
            </a:r>
            <a:r>
              <a:rPr lang="en-US" altLang="zh-CN" smtClean="0"/>
              <a:t>&gt;</a:t>
            </a:r>
            <a:r>
              <a:rPr lang="zh-CN" altLang="en-US" smtClean="0"/>
              <a:t>备份与恢复</a:t>
            </a:r>
            <a:r>
              <a:rPr lang="en-US" altLang="zh-CN" smtClean="0"/>
              <a:t>&gt;</a:t>
            </a:r>
            <a:r>
              <a:rPr lang="zh-CN" altLang="en-US" smtClean="0"/>
              <a:t>软件重装恢复</a:t>
            </a:r>
            <a:r>
              <a:rPr lang="en-US" altLang="zh-CN" smtClean="0"/>
              <a:t>&gt;</a:t>
            </a:r>
            <a:r>
              <a:rPr lang="zh-CN" altLang="en-US" smtClean="0"/>
              <a:t>恢复</a:t>
            </a:r>
            <a:r>
              <a:rPr lang="en-US" altLang="zh-CN" smtClean="0"/>
              <a:t>ITA</a:t>
            </a:r>
            <a:r>
              <a:rPr lang="zh-CN" altLang="en-US" smtClean="0"/>
              <a:t>的数据”</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1166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74803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37020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04848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65405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24556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40219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7323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00244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994906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05925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06542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927868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2331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47204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832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559291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60508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29300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3318369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19873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21249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996504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013236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9014880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17961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29944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1. </a:t>
            </a:r>
            <a:r>
              <a:rPr lang="en-US" altLang="zh-CN" smtClean="0"/>
              <a:t>B</a:t>
            </a:r>
          </a:p>
          <a:p>
            <a:pPr lvl="1"/>
            <a:r>
              <a:rPr lang="en-US" altLang="zh-CN" dirty="0" smtClean="0"/>
              <a:t>2. D</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4084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90925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FusionCare</a:t>
            </a:r>
            <a:r>
              <a:rPr lang="zh-CN" altLang="zh-CN" smtClean="0"/>
              <a:t>是专门为运维准备的工具软件，主要功能有两点，如下：</a:t>
            </a:r>
          </a:p>
          <a:p>
            <a:pPr lvl="1"/>
            <a:r>
              <a:rPr lang="en-US" altLang="zh-CN" smtClean="0"/>
              <a:t>1</a:t>
            </a:r>
            <a:r>
              <a:rPr lang="zh-CN" altLang="zh-CN" smtClean="0"/>
              <a:t>、创建健康检查任务，对桌面云管理节点进行健康检查，并输出健康检查报告，发现系统的潜在问题或风险，给出相关处理建议或最佳实践。</a:t>
            </a:r>
            <a:endParaRPr lang="en-US" altLang="zh-CN" smtClean="0"/>
          </a:p>
          <a:p>
            <a:pPr lvl="1"/>
            <a:r>
              <a:rPr lang="en-US" altLang="zh-CN" smtClean="0"/>
              <a:t>2</a:t>
            </a:r>
            <a:r>
              <a:rPr lang="zh-CN" altLang="zh-CN" smtClean="0"/>
              <a:t>、当系统出现问题时，管理员可以创建收集任务，选择日志收集节点，一键式打包收集日志，无需管理员再到每个系统组件上手动收集，提高效率。</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0542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vTools</a:t>
            </a:r>
            <a:r>
              <a:rPr lang="zh-CN" altLang="zh-CN" dirty="0" smtClean="0"/>
              <a:t>华为</a:t>
            </a:r>
            <a:r>
              <a:rPr lang="en-US" altLang="zh-CN" dirty="0" err="1" smtClean="0"/>
              <a:t>FusionAccess</a:t>
            </a:r>
            <a:r>
              <a:rPr lang="zh-CN" altLang="zh-CN" dirty="0" smtClean="0"/>
              <a:t>管理员工具集合，主要功能如下：</a:t>
            </a:r>
          </a:p>
          <a:p>
            <a:r>
              <a:rPr lang="en-US" altLang="zh-CN" dirty="0" smtClean="0"/>
              <a:t>AD</a:t>
            </a:r>
            <a:r>
              <a:rPr lang="zh-CN" altLang="zh-CN" dirty="0" smtClean="0"/>
              <a:t>检查工具：主要用于局点桌面云建设时，检查</a:t>
            </a:r>
            <a:r>
              <a:rPr lang="en-US" altLang="zh-CN" dirty="0" smtClean="0"/>
              <a:t>AD(</a:t>
            </a:r>
            <a:r>
              <a:rPr lang="zh-CN" altLang="zh-CN" dirty="0" smtClean="0"/>
              <a:t>包括局方</a:t>
            </a:r>
            <a:r>
              <a:rPr lang="en-US" altLang="zh-CN" dirty="0" smtClean="0"/>
              <a:t>AD)</a:t>
            </a:r>
            <a:r>
              <a:rPr lang="zh-CN" altLang="zh-CN" dirty="0" smtClean="0"/>
              <a:t>的满足度，比如：权限等。</a:t>
            </a:r>
          </a:p>
          <a:p>
            <a:r>
              <a:rPr lang="en-US" altLang="zh-CN" dirty="0" smtClean="0"/>
              <a:t>WI</a:t>
            </a:r>
            <a:r>
              <a:rPr lang="zh-CN" altLang="zh-CN" dirty="0" smtClean="0"/>
              <a:t>拨测工具：用于替代日常手工巡检，通过模拟用户通过</a:t>
            </a:r>
            <a:r>
              <a:rPr lang="en-US" altLang="zh-CN" dirty="0" smtClean="0"/>
              <a:t>WI</a:t>
            </a:r>
            <a:r>
              <a:rPr lang="zh-CN" altLang="zh-CN" dirty="0" smtClean="0"/>
              <a:t>登录</a:t>
            </a:r>
            <a:r>
              <a:rPr lang="en-US" altLang="zh-CN" dirty="0" smtClean="0"/>
              <a:t>VM</a:t>
            </a:r>
            <a:r>
              <a:rPr lang="zh-CN" altLang="zh-CN" dirty="0" smtClean="0"/>
              <a:t>，并将结果通过邮件反馈给管理员。</a:t>
            </a:r>
          </a:p>
          <a:p>
            <a:r>
              <a:rPr lang="en-US" altLang="zh-CN" dirty="0" smtClean="0"/>
              <a:t>WI</a:t>
            </a:r>
            <a:r>
              <a:rPr lang="zh-CN" altLang="zh-CN" dirty="0" smtClean="0"/>
              <a:t>换图工具：用于更换</a:t>
            </a:r>
            <a:r>
              <a:rPr lang="en-US" altLang="zh-CN" dirty="0" smtClean="0"/>
              <a:t>WI</a:t>
            </a:r>
            <a:r>
              <a:rPr lang="zh-CN" altLang="zh-CN" dirty="0" smtClean="0"/>
              <a:t>的背景、</a:t>
            </a:r>
            <a:r>
              <a:rPr lang="en-US" altLang="zh-CN" dirty="0" smtClean="0"/>
              <a:t>LOGO</a:t>
            </a:r>
            <a:r>
              <a:rPr lang="zh-CN" altLang="zh-CN" dirty="0" smtClean="0"/>
              <a:t>图片。</a:t>
            </a:r>
          </a:p>
          <a:p>
            <a:r>
              <a:rPr lang="zh-CN" altLang="zh-CN" dirty="0" smtClean="0"/>
              <a:t>信息收集工具：用于收集</a:t>
            </a:r>
            <a:r>
              <a:rPr lang="en-US" altLang="zh-CN" dirty="0" smtClean="0"/>
              <a:t>VM</a:t>
            </a:r>
            <a:r>
              <a:rPr lang="zh-CN" altLang="zh-CN" dirty="0" smtClean="0"/>
              <a:t>中的软件、外设、性能数据。</a:t>
            </a:r>
          </a:p>
          <a:p>
            <a:r>
              <a:rPr lang="zh-CN" altLang="zh-CN" dirty="0" smtClean="0"/>
              <a:t>信息分析工具：用于将信息收集工具的收集结果，对软件、外设兼容性分析，对性能数据进行统计汇总。</a:t>
            </a:r>
          </a:p>
          <a:p>
            <a:r>
              <a:rPr lang="zh-CN" altLang="zh-CN" dirty="0" smtClean="0"/>
              <a:t>链接诊断工具：用于</a:t>
            </a:r>
            <a:r>
              <a:rPr lang="en-US" altLang="zh-CN" dirty="0" smtClean="0"/>
              <a:t>VM</a:t>
            </a:r>
            <a:r>
              <a:rPr lang="zh-CN" altLang="zh-CN" dirty="0" smtClean="0"/>
              <a:t>无法链接时，进行自动检测并对可以修复的选项进行自动修复。</a:t>
            </a:r>
          </a:p>
          <a:p>
            <a:r>
              <a:rPr lang="zh-CN" altLang="zh-CN" dirty="0" smtClean="0"/>
              <a:t>体验优化工具：即</a:t>
            </a:r>
            <a:r>
              <a:rPr lang="en-US" altLang="zh-CN" dirty="0" err="1" smtClean="0"/>
              <a:t>vDesk</a:t>
            </a:r>
            <a:r>
              <a:rPr lang="zh-CN" altLang="zh-CN" dirty="0" smtClean="0"/>
              <a:t>，用于桌面云体验优化，发现并优化潜在影响桌面云正常使用的隐患。</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5195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a:t>
            </a:r>
            <a:r>
              <a:rPr lang="en-US" altLang="zh-CN" smtClean="0"/>
              <a:t>1</a:t>
            </a:r>
            <a:r>
              <a:rPr lang="zh-CN" altLang="zh-CN" smtClean="0"/>
              <a:t>）链接诊断工具：用于</a:t>
            </a:r>
            <a:r>
              <a:rPr lang="en-US" altLang="zh-CN" smtClean="0"/>
              <a:t>VM</a:t>
            </a:r>
            <a:r>
              <a:rPr lang="zh-CN" altLang="zh-CN" smtClean="0"/>
              <a:t>无法链接时，进行自动检测并对可以修复的选项进行自动修复。</a:t>
            </a:r>
          </a:p>
          <a:p>
            <a:r>
              <a:rPr lang="zh-CN" altLang="zh-CN" smtClean="0"/>
              <a:t>（</a:t>
            </a:r>
            <a:r>
              <a:rPr lang="en-US" altLang="zh-CN" smtClean="0"/>
              <a:t>2</a:t>
            </a:r>
            <a:r>
              <a:rPr lang="zh-CN" altLang="zh-CN" smtClean="0"/>
              <a:t>）日志收集工具：用于一键式收集</a:t>
            </a:r>
            <a:r>
              <a:rPr lang="en-US" altLang="zh-CN" smtClean="0"/>
              <a:t>VM</a:t>
            </a:r>
            <a:r>
              <a:rPr lang="zh-CN" altLang="zh-CN" smtClean="0"/>
              <a:t>的日志，用于</a:t>
            </a:r>
            <a:r>
              <a:rPr lang="en-US" altLang="zh-CN" smtClean="0"/>
              <a:t>VM</a:t>
            </a:r>
            <a:r>
              <a:rPr lang="zh-CN" altLang="zh-CN" smtClean="0"/>
              <a:t>问题的分析定位。</a:t>
            </a:r>
          </a:p>
          <a:p>
            <a:r>
              <a:rPr lang="zh-CN" altLang="zh-CN" smtClean="0"/>
              <a:t>（</a:t>
            </a:r>
            <a:r>
              <a:rPr lang="en-US" altLang="zh-CN" smtClean="0"/>
              <a:t>3</a:t>
            </a:r>
            <a:r>
              <a:rPr lang="zh-CN" altLang="zh-CN" smtClean="0"/>
              <a:t>）信息收集工具：用于收集</a:t>
            </a:r>
            <a:r>
              <a:rPr lang="en-US" altLang="zh-CN" smtClean="0"/>
              <a:t>VM</a:t>
            </a:r>
            <a:r>
              <a:rPr lang="zh-CN" altLang="zh-CN" smtClean="0"/>
              <a:t>中的软件、外设、性能数据。</a:t>
            </a:r>
          </a:p>
          <a:p>
            <a:endParaRPr lang="zh-CN"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6320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5357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extLst/>
          </p:nvPr>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董挺</a:t>
                      </a: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rPr>
                        <a:t>2016/03</a:t>
                      </a: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蔺子荣</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rPr>
                        <a:t>2017/03</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刷新</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dirty="0">
                <a:solidFill>
                  <a:srgbClr val="4D4D4D"/>
                </a:solidFill>
                <a:latin typeface="Arial" charset="0"/>
              </a:rPr>
              <a:t>本页不打印</a:t>
            </a:r>
          </a:p>
        </p:txBody>
      </p:sp>
    </p:spTree>
    <p:extLst>
      <p:ext uri="{BB962C8B-B14F-4D97-AF65-F5344CB8AC3E}">
        <p14:creationId xmlns:p14="http://schemas.microsoft.com/office/powerpoint/2010/main" val="26597047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68527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375259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38609909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20"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21"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 id="2147483865" r:id="rId16"/>
    <p:sldLayoutId id="2147483866" r:id="rId17"/>
    <p:sldLayoutId id="2147483867" r:id="rId18"/>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microsoft.com/zh-cn/security/default.aspx"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42436888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r>
              <a:rPr lang="zh-CN" altLang="en-US" b="1" dirty="0"/>
              <a:t>维护任务</a:t>
            </a:r>
            <a:endParaRPr lang="en-US" altLang="zh-CN" b="1" dirty="0"/>
          </a:p>
          <a:p>
            <a:pPr lvl="1">
              <a:buClrTx/>
            </a:pPr>
            <a:r>
              <a:rPr lang="zh-CN" altLang="en-US" dirty="0"/>
              <a:t>日维护任务</a:t>
            </a:r>
            <a:endParaRPr lang="en-US" altLang="zh-CN" dirty="0"/>
          </a:p>
          <a:p>
            <a:pPr lvl="1">
              <a:buClr>
                <a:schemeClr val="bg1">
                  <a:lumMod val="50000"/>
                </a:schemeClr>
              </a:buClr>
            </a:pPr>
            <a:r>
              <a:rPr lang="zh-CN" altLang="en-US" dirty="0" smtClean="0">
                <a:solidFill>
                  <a:schemeClr val="bg1">
                    <a:lumMod val="50000"/>
                  </a:schemeClr>
                </a:solidFill>
              </a:rPr>
              <a:t>周维护任务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月维护任务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管理维护注意事项</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1161745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FusionAccess</a:t>
            </a:r>
            <a:r>
              <a:rPr lang="zh-CN" altLang="en-US" smtClean="0"/>
              <a:t>日维护任务 </a:t>
            </a:r>
            <a:r>
              <a:rPr lang="en-US" altLang="zh-CN" smtClean="0"/>
              <a:t>(1/2)</a:t>
            </a:r>
            <a:endParaRPr lang="en-US" altLang="en-US" dirty="0"/>
          </a:p>
        </p:txBody>
      </p:sp>
      <p:sp>
        <p:nvSpPr>
          <p:cNvPr id="3" name="文本占位符 2"/>
          <p:cNvSpPr>
            <a:spLocks noGrp="1"/>
          </p:cNvSpPr>
          <p:nvPr>
            <p:ph type="body" sz="quarter" idx="10"/>
          </p:nvPr>
        </p:nvSpPr>
        <p:spPr/>
        <p:txBody>
          <a:bodyPr/>
          <a:lstStyle/>
          <a:p>
            <a:r>
              <a:rPr lang="zh-CN" altLang="en-US" smtClean="0"/>
              <a:t>日维护</a:t>
            </a:r>
            <a:endParaRPr 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3268615500"/>
              </p:ext>
            </p:extLst>
          </p:nvPr>
        </p:nvGraphicFramePr>
        <p:xfrm>
          <a:off x="777507" y="1876968"/>
          <a:ext cx="7848601" cy="4360320"/>
        </p:xfrm>
        <a:graphic>
          <a:graphicData uri="http://schemas.openxmlformats.org/drawingml/2006/table">
            <a:tbl>
              <a:tblPr/>
              <a:tblGrid>
                <a:gridCol w="2016150"/>
                <a:gridCol w="2376264"/>
                <a:gridCol w="3456187"/>
              </a:tblGrid>
              <a:tr h="396000">
                <a:tc>
                  <a:txBody>
                    <a:bodyPr/>
                    <a:lstStyle/>
                    <a:p>
                      <a:pPr algn="ctr">
                        <a:lnSpc>
                          <a:spcPct val="125000"/>
                        </a:lnSpc>
                      </a:pPr>
                      <a:r>
                        <a:rPr lang="zh-CN" altLang="en-US" sz="1600" b="1" dirty="0"/>
                        <a:t>维护项目</a:t>
                      </a:r>
                      <a:endParaRPr lang="zh-CN" altLang="en-US" sz="1600" b="1"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维护场景</a:t>
                      </a:r>
                      <a:endParaRPr lang="zh-CN" altLang="en-US" sz="16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具体维护任务</a:t>
                      </a:r>
                      <a:endParaRPr lang="zh-CN" altLang="en-US" sz="1600" b="1"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00000">
                <a:tc>
                  <a:txBody>
                    <a:bodyPr/>
                    <a:lstStyle/>
                    <a:p>
                      <a:pPr marL="36000" algn="l" defTabSz="914400" rtl="0" eaLnBrk="1" latinLnBrk="0" hangingPunct="1">
                        <a:lnSpc>
                          <a:spcPct val="100000"/>
                        </a:lnSpc>
                      </a:pPr>
                      <a:r>
                        <a:rPr lang="en-US" altLang="zh-CN" sz="1400" kern="1200" dirty="0">
                          <a:solidFill>
                            <a:schemeClr val="tx1"/>
                          </a:solidFill>
                          <a:latin typeface="+mn-lt"/>
                          <a:ea typeface="+mn-ea"/>
                          <a:cs typeface="+mn-cs"/>
                        </a:rPr>
                        <a:t>UPS</a:t>
                      </a:r>
                      <a:r>
                        <a:rPr lang="zh-CN" altLang="en-US" sz="1400" kern="1200" dirty="0">
                          <a:solidFill>
                            <a:schemeClr val="tx1"/>
                          </a:solidFill>
                          <a:latin typeface="+mn-lt"/>
                          <a:ea typeface="+mn-ea"/>
                          <a:cs typeface="+mn-cs"/>
                        </a:rPr>
                        <a:t>电量检查</a:t>
                      </a:r>
                    </a:p>
                    <a:p>
                      <a:pPr marL="36000" algn="l" defTabSz="914400" rtl="0" eaLnBrk="1" latinLnBrk="0" hangingPunct="1">
                        <a:lnSpc>
                          <a:spcPct val="100000"/>
                        </a:lnSpc>
                      </a:pPr>
                      <a:r>
                        <a:rPr lang="zh-CN" altLang="en-US" sz="1400" b="1" kern="1200" dirty="0">
                          <a:solidFill>
                            <a:schemeClr val="tx1"/>
                          </a:solidFill>
                          <a:latin typeface="+mn-lt"/>
                          <a:ea typeface="+mn-ea"/>
                          <a:cs typeface="+mn-cs"/>
                        </a:rPr>
                        <a:t>说明</a:t>
                      </a:r>
                      <a:r>
                        <a:rPr lang="zh-CN" altLang="en-US" sz="1400" b="1" kern="1200" dirty="0" smtClean="0">
                          <a:solidFill>
                            <a:schemeClr val="tx1"/>
                          </a:solidFill>
                          <a:latin typeface="+mn-lt"/>
                          <a:ea typeface="+mn-ea"/>
                          <a:cs typeface="+mn-cs"/>
                        </a:rPr>
                        <a:t>：</a:t>
                      </a:r>
                      <a:r>
                        <a:rPr lang="zh-CN" altLang="en-US" sz="1400" kern="1200" dirty="0" smtClean="0">
                          <a:solidFill>
                            <a:schemeClr val="tx1"/>
                          </a:solidFill>
                          <a:latin typeface="+mn-lt"/>
                          <a:ea typeface="+mn-ea"/>
                          <a:cs typeface="+mn-cs"/>
                        </a:rPr>
                        <a:t>此</a:t>
                      </a:r>
                      <a:r>
                        <a:rPr lang="zh-CN" altLang="en-US" sz="1400" kern="1200" dirty="0">
                          <a:solidFill>
                            <a:schemeClr val="tx1"/>
                          </a:solidFill>
                          <a:latin typeface="+mn-lt"/>
                          <a:ea typeface="+mn-ea"/>
                          <a:cs typeface="+mn-cs"/>
                        </a:rPr>
                        <a:t>项主要针对使用</a:t>
                      </a:r>
                      <a:r>
                        <a:rPr lang="en-US" altLang="zh-CN" sz="1400" kern="1200" dirty="0">
                          <a:solidFill>
                            <a:schemeClr val="tx1"/>
                          </a:solidFill>
                          <a:latin typeface="+mn-lt"/>
                          <a:ea typeface="+mn-ea"/>
                          <a:cs typeface="+mn-cs"/>
                        </a:rPr>
                        <a:t>UPS</a:t>
                      </a:r>
                      <a:r>
                        <a:rPr lang="zh-CN" altLang="en-US" sz="1400" kern="1200" dirty="0">
                          <a:solidFill>
                            <a:schemeClr val="tx1"/>
                          </a:solidFill>
                          <a:latin typeface="+mn-lt"/>
                          <a:ea typeface="+mn-ea"/>
                          <a:cs typeface="+mn-cs"/>
                        </a:rPr>
                        <a:t>供电的局点</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当使用</a:t>
                      </a:r>
                      <a:r>
                        <a:rPr lang="en-US" altLang="zh-CN" sz="1400" kern="1200" dirty="0">
                          <a:solidFill>
                            <a:schemeClr val="tx1"/>
                          </a:solidFill>
                          <a:latin typeface="+mn-lt"/>
                          <a:ea typeface="+mn-ea"/>
                          <a:cs typeface="+mn-cs"/>
                        </a:rPr>
                        <a:t>UPS</a:t>
                      </a:r>
                      <a:r>
                        <a:rPr lang="zh-CN" altLang="en-US" sz="1400" kern="1200" dirty="0">
                          <a:solidFill>
                            <a:schemeClr val="tx1"/>
                          </a:solidFill>
                          <a:latin typeface="+mn-lt"/>
                          <a:ea typeface="+mn-ea"/>
                          <a:cs typeface="+mn-cs"/>
                        </a:rPr>
                        <a:t>供电时，要人为检查</a:t>
                      </a:r>
                      <a:r>
                        <a:rPr lang="en-US" altLang="zh-CN" sz="1400" kern="1200" dirty="0">
                          <a:solidFill>
                            <a:schemeClr val="tx1"/>
                          </a:solidFill>
                          <a:latin typeface="+mn-lt"/>
                          <a:ea typeface="+mn-ea"/>
                          <a:cs typeface="+mn-cs"/>
                        </a:rPr>
                        <a:t>UPS</a:t>
                      </a:r>
                      <a:r>
                        <a:rPr lang="zh-CN" altLang="en-US" sz="1400" kern="1200" dirty="0">
                          <a:solidFill>
                            <a:schemeClr val="tx1"/>
                          </a:solidFill>
                          <a:latin typeface="+mn-lt"/>
                          <a:ea typeface="+mn-ea"/>
                          <a:cs typeface="+mn-cs"/>
                        </a:rPr>
                        <a:t>电量是否充足，以防止系统异常掉电而产生数据异常不可恢复的风险。</a:t>
                      </a:r>
                    </a:p>
                  </a:txBody>
                  <a:tcPr marL="72000" marR="72000" marT="0" marB="0" anchor="ct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检查</a:t>
                      </a:r>
                      <a:r>
                        <a:rPr lang="en-US" altLang="zh-CN" sz="1400" kern="1200" dirty="0">
                          <a:solidFill>
                            <a:schemeClr val="tx1"/>
                          </a:solidFill>
                          <a:latin typeface="+mn-lt"/>
                          <a:ea typeface="+mn-ea"/>
                          <a:cs typeface="+mn-cs"/>
                        </a:rPr>
                        <a:t>UPS</a:t>
                      </a:r>
                      <a:r>
                        <a:rPr lang="zh-CN" altLang="en-US" sz="1400" kern="1200" dirty="0">
                          <a:solidFill>
                            <a:schemeClr val="tx1"/>
                          </a:solidFill>
                          <a:latin typeface="+mn-lt"/>
                          <a:ea typeface="+mn-ea"/>
                          <a:cs typeface="+mn-cs"/>
                        </a:rPr>
                        <a:t>是否供电充足，如果不足，请及时对桌面云系统进行安全下电。</a:t>
                      </a:r>
                    </a:p>
                  </a:txBody>
                  <a:tcPr marL="72000" marR="72000" marT="0" marB="0" anchor="ctr">
                    <a:lnR w="28575" cap="flat" cmpd="sng" algn="ctr">
                      <a:solidFill>
                        <a:schemeClr val="tx1"/>
                      </a:solidFill>
                      <a:prstDash val="solid"/>
                      <a:round/>
                      <a:headEnd type="none" w="med" len="med"/>
                      <a:tailEnd type="none" w="med" len="med"/>
                    </a:lnR>
                  </a:tcPr>
                </a:tc>
              </a:tr>
              <a:tr h="504000">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基础架构组件状态监控</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根据对基础架构组件状态的监控，快速发现系统的异常。</a:t>
                      </a:r>
                    </a:p>
                  </a:txBody>
                  <a:tcPr marL="72000" marR="72000" marT="0" marB="0" anchor="ct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查看各组件状态是否正常。</a:t>
                      </a:r>
                    </a:p>
                  </a:txBody>
                  <a:tcPr marL="72000" marR="72000" marT="0" marB="0" anchor="ctr">
                    <a:lnR w="28575" cap="flat" cmpd="sng" algn="ctr">
                      <a:solidFill>
                        <a:schemeClr val="tx1"/>
                      </a:solidFill>
                      <a:prstDash val="solid"/>
                      <a:round/>
                      <a:headEnd type="none" w="med" len="med"/>
                      <a:tailEnd type="none" w="med" len="med"/>
                    </a:lnR>
                  </a:tcPr>
                </a:tc>
              </a:tr>
              <a:tr h="828000">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系统告警监控</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根据对告警的监控，快速发现系统的异常。</a:t>
                      </a:r>
                    </a:p>
                  </a:txBody>
                  <a:tcPr marL="72000" marR="72000" marT="0" marB="0" anchor="ctr"/>
                </a:tc>
                <a:tc>
                  <a:txBody>
                    <a:bodyPr/>
                    <a:lstStyle/>
                    <a:p>
                      <a:pPr marL="36000" algn="l" defTabSz="914400" rtl="0" eaLnBrk="1" latinLnBrk="0" hangingPunct="1">
                        <a:lnSpc>
                          <a:spcPct val="100000"/>
                        </a:lnSpc>
                        <a:buClr>
                          <a:schemeClr val="bg1">
                            <a:lumMod val="65000"/>
                          </a:schemeClr>
                        </a:buClr>
                        <a:buFontTx/>
                        <a:buNone/>
                      </a:pPr>
                      <a:r>
                        <a:rPr lang="zh-CN" altLang="en-US" sz="1400" kern="1200" dirty="0">
                          <a:solidFill>
                            <a:schemeClr val="tx1"/>
                          </a:solidFill>
                          <a:latin typeface="+mn-lt"/>
                          <a:ea typeface="+mn-ea"/>
                          <a:cs typeface="+mn-cs"/>
                        </a:rPr>
                        <a:t>如有紧急告警，请按照告警帮助立即进行</a:t>
                      </a:r>
                      <a:r>
                        <a:rPr lang="zh-CN" altLang="en-US" sz="1400" kern="1200" dirty="0" smtClean="0">
                          <a:solidFill>
                            <a:schemeClr val="tx1"/>
                          </a:solidFill>
                          <a:latin typeface="+mn-lt"/>
                          <a:ea typeface="+mn-ea"/>
                          <a:cs typeface="+mn-cs"/>
                        </a:rPr>
                        <a:t>处理。 </a:t>
                      </a:r>
                      <a:endParaRPr lang="zh-CN" altLang="en-US" sz="1400" kern="1200" dirty="0">
                        <a:solidFill>
                          <a:schemeClr val="tx1"/>
                        </a:solidFill>
                        <a:latin typeface="+mn-lt"/>
                        <a:ea typeface="+mn-ea"/>
                        <a:cs typeface="+mn-cs"/>
                      </a:endParaRPr>
                    </a:p>
                    <a:p>
                      <a:pPr marL="36000" algn="l" defTabSz="914400" rtl="0" eaLnBrk="1" latinLnBrk="0" hangingPunct="1">
                        <a:lnSpc>
                          <a:spcPct val="100000"/>
                        </a:lnSpc>
                        <a:buClr>
                          <a:schemeClr val="bg1">
                            <a:lumMod val="65000"/>
                          </a:schemeClr>
                        </a:buClr>
                        <a:buFontTx/>
                        <a:buNone/>
                      </a:pPr>
                      <a:r>
                        <a:rPr lang="zh-CN" altLang="en-US" sz="1400" kern="1200" dirty="0">
                          <a:solidFill>
                            <a:schemeClr val="tx1"/>
                          </a:solidFill>
                          <a:latin typeface="+mn-lt"/>
                          <a:ea typeface="+mn-ea"/>
                          <a:cs typeface="+mn-cs"/>
                        </a:rPr>
                        <a:t>对于重要及以下等级的告警，每周末要按照告警帮助处理</a:t>
                      </a:r>
                      <a:r>
                        <a:rPr lang="en-US" altLang="zh-CN" sz="1400" kern="1200" dirty="0">
                          <a:solidFill>
                            <a:schemeClr val="tx1"/>
                          </a:solidFill>
                          <a:latin typeface="+mn-lt"/>
                          <a:ea typeface="+mn-ea"/>
                          <a:cs typeface="+mn-cs"/>
                        </a:rPr>
                        <a:t>1</a:t>
                      </a:r>
                      <a:r>
                        <a:rPr lang="zh-CN" altLang="en-US" sz="1400" kern="1200" dirty="0" smtClean="0">
                          <a:solidFill>
                            <a:schemeClr val="tx1"/>
                          </a:solidFill>
                          <a:latin typeface="+mn-lt"/>
                          <a:ea typeface="+mn-ea"/>
                          <a:cs typeface="+mn-cs"/>
                        </a:rPr>
                        <a:t>次。</a:t>
                      </a:r>
                      <a:endParaRPr lang="zh-CN" altLang="en-US" sz="1400" kern="1200" dirty="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tcPr>
                </a:tc>
              </a:tr>
              <a:tr h="1692000">
                <a:tc>
                  <a:txBody>
                    <a:bodyPr/>
                    <a:lstStyle/>
                    <a:p>
                      <a:pPr marL="36000" algn="l" defTabSz="914400" rtl="0" eaLnBrk="1" latinLnBrk="0" hangingPunct="1">
                        <a:lnSpc>
                          <a:spcPct val="100000"/>
                        </a:lnSpc>
                      </a:pPr>
                      <a:r>
                        <a:rPr lang="en-US" altLang="zh-CN"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桌面告警监控</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defTabSz="914400" rtl="0" eaLnBrk="1" latinLnBrk="0" hangingPunct="1">
                        <a:lnSpc>
                          <a:spcPct val="100000"/>
                        </a:lnSpc>
                      </a:pPr>
                      <a:r>
                        <a:rPr lang="zh-CN" altLang="en-US" sz="1400" kern="1200" dirty="0">
                          <a:solidFill>
                            <a:schemeClr val="tx1"/>
                          </a:solidFill>
                          <a:latin typeface="+mn-lt"/>
                          <a:ea typeface="+mn-ea"/>
                          <a:cs typeface="+mn-cs"/>
                        </a:rPr>
                        <a:t>针对</a:t>
                      </a:r>
                      <a:r>
                        <a:rPr lang="en-US" altLang="zh-CN"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用户的虚拟机遇到的问题及时快速处理。</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defTabSz="914400" rtl="0" eaLnBrk="1" latinLnBrk="0" hangingPunct="1">
                        <a:lnSpc>
                          <a:spcPct val="100000"/>
                        </a:lnSpc>
                      </a:pPr>
                      <a:r>
                        <a:rPr lang="zh-CN" altLang="en-US" sz="1400" kern="1200" dirty="0" smtClean="0">
                          <a:solidFill>
                            <a:schemeClr val="tx1"/>
                          </a:solidFill>
                          <a:latin typeface="+mn-lt"/>
                          <a:ea typeface="+mn-ea"/>
                          <a:cs typeface="+mn-cs"/>
                        </a:rPr>
                        <a:t>说明：必须</a:t>
                      </a:r>
                      <a:r>
                        <a:rPr lang="zh-CN" altLang="en-US" sz="1400" kern="1200" dirty="0">
                          <a:solidFill>
                            <a:schemeClr val="tx1"/>
                          </a:solidFill>
                          <a:latin typeface="+mn-lt"/>
                          <a:ea typeface="+mn-ea"/>
                          <a:cs typeface="+mn-cs"/>
                        </a:rPr>
                        <a:t>优先配置</a:t>
                      </a:r>
                      <a:r>
                        <a:rPr lang="en-US"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桌面需要看护的项目， </a:t>
                      </a:r>
                      <a:r>
                        <a:rPr lang="en-US" sz="1400" kern="1200" dirty="0">
                          <a:solidFill>
                            <a:schemeClr val="tx1"/>
                          </a:solidFill>
                          <a:latin typeface="+mn-lt"/>
                          <a:ea typeface="+mn-ea"/>
                          <a:cs typeface="+mn-cs"/>
                        </a:rPr>
                        <a:t>FusionAccess portal</a:t>
                      </a:r>
                      <a:r>
                        <a:rPr lang="zh-CN" altLang="en-US" sz="1400" kern="1200" dirty="0">
                          <a:solidFill>
                            <a:schemeClr val="tx1"/>
                          </a:solidFill>
                          <a:latin typeface="+mn-lt"/>
                          <a:ea typeface="+mn-ea"/>
                          <a:cs typeface="+mn-cs"/>
                        </a:rPr>
                        <a:t>入口：“桌面管理 </a:t>
                      </a:r>
                      <a:r>
                        <a:rPr lang="en-US" altLang="zh-CN" sz="1400" kern="1200" dirty="0">
                          <a:solidFill>
                            <a:schemeClr val="tx1"/>
                          </a:solidFill>
                          <a:latin typeface="+mn-lt"/>
                          <a:ea typeface="+mn-ea"/>
                          <a:cs typeface="+mn-cs"/>
                        </a:rPr>
                        <a:t>&gt; </a:t>
                      </a:r>
                      <a:r>
                        <a:rPr lang="zh-CN" altLang="en-US" sz="1400" kern="1200" dirty="0">
                          <a:solidFill>
                            <a:schemeClr val="tx1"/>
                          </a:solidFill>
                          <a:latin typeface="+mn-lt"/>
                          <a:ea typeface="+mn-ea"/>
                          <a:cs typeface="+mn-cs"/>
                        </a:rPr>
                        <a:t>业务配置 </a:t>
                      </a:r>
                      <a:r>
                        <a:rPr lang="en-US" altLang="zh-CN" sz="1400" kern="1200" dirty="0">
                          <a:solidFill>
                            <a:schemeClr val="tx1"/>
                          </a:solidFill>
                          <a:latin typeface="+mn-lt"/>
                          <a:ea typeface="+mn-ea"/>
                          <a:cs typeface="+mn-cs"/>
                        </a:rPr>
                        <a:t>&gt; </a:t>
                      </a:r>
                      <a:r>
                        <a:rPr lang="en-US"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桌面策略</a:t>
                      </a:r>
                      <a:r>
                        <a:rPr lang="zh-CN" altLang="en-US" sz="1400" kern="1200" dirty="0" smtClean="0">
                          <a:solidFill>
                            <a:schemeClr val="tx1"/>
                          </a:solidFill>
                          <a:latin typeface="+mn-lt"/>
                          <a:ea typeface="+mn-ea"/>
                          <a:cs typeface="+mn-cs"/>
                        </a:rPr>
                        <a:t>”。</a:t>
                      </a:r>
                      <a:endParaRPr lang="zh-CN" altLang="en-US" sz="1400" kern="1200" dirty="0">
                        <a:solidFill>
                          <a:schemeClr val="tx1"/>
                        </a:solidFill>
                        <a:latin typeface="+mn-lt"/>
                        <a:ea typeface="+mn-ea"/>
                        <a:cs typeface="+mn-cs"/>
                      </a:endParaRPr>
                    </a:p>
                    <a:p>
                      <a:pPr marL="36000" algn="l" defTabSz="914400" rtl="0" eaLnBrk="1" latinLnBrk="0" hangingPunct="1">
                        <a:lnSpc>
                          <a:spcPct val="100000"/>
                        </a:lnSpc>
                        <a:buClr>
                          <a:schemeClr val="bg1">
                            <a:lumMod val="65000"/>
                          </a:schemeClr>
                        </a:buClr>
                        <a:buFontTx/>
                        <a:buNone/>
                      </a:pPr>
                      <a:r>
                        <a:rPr lang="zh-CN" altLang="en-US" sz="1400" kern="1200" dirty="0">
                          <a:solidFill>
                            <a:schemeClr val="tx1"/>
                          </a:solidFill>
                          <a:latin typeface="+mn-lt"/>
                          <a:ea typeface="+mn-ea"/>
                          <a:cs typeface="+mn-cs"/>
                        </a:rPr>
                        <a:t>定期查看</a:t>
                      </a:r>
                      <a:r>
                        <a:rPr lang="en-US"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桌面</a:t>
                      </a:r>
                      <a:r>
                        <a:rPr lang="zh-CN" altLang="en-US" sz="1400" kern="1200" dirty="0" smtClean="0">
                          <a:solidFill>
                            <a:schemeClr val="tx1"/>
                          </a:solidFill>
                          <a:latin typeface="+mn-lt"/>
                          <a:ea typeface="+mn-ea"/>
                          <a:cs typeface="+mn-cs"/>
                        </a:rPr>
                        <a:t>告警。 </a:t>
                      </a:r>
                      <a:endParaRPr lang="zh-CN" altLang="en-US" sz="1400" kern="1200" dirty="0">
                        <a:solidFill>
                          <a:schemeClr val="tx1"/>
                        </a:solidFill>
                        <a:latin typeface="+mn-lt"/>
                        <a:ea typeface="+mn-ea"/>
                        <a:cs typeface="+mn-cs"/>
                      </a:endParaRPr>
                    </a:p>
                    <a:p>
                      <a:pPr marL="36000" algn="l" defTabSz="914400" rtl="0" eaLnBrk="1" latinLnBrk="0" hangingPunct="1">
                        <a:lnSpc>
                          <a:spcPct val="100000"/>
                        </a:lnSpc>
                        <a:buClr>
                          <a:schemeClr val="bg1">
                            <a:lumMod val="65000"/>
                          </a:schemeClr>
                        </a:buClr>
                        <a:buFontTx/>
                        <a:buNone/>
                      </a:pPr>
                      <a:r>
                        <a:rPr lang="zh-CN" altLang="en-US" sz="1400" kern="1200" dirty="0">
                          <a:solidFill>
                            <a:schemeClr val="tx1"/>
                          </a:solidFill>
                          <a:latin typeface="+mn-lt"/>
                          <a:ea typeface="+mn-ea"/>
                          <a:cs typeface="+mn-cs"/>
                        </a:rPr>
                        <a:t>配置告警转邮件，可实时处理</a:t>
                      </a:r>
                      <a:r>
                        <a:rPr lang="en-US" sz="1400" kern="1200" dirty="0">
                          <a:solidFill>
                            <a:schemeClr val="tx1"/>
                          </a:solidFill>
                          <a:latin typeface="+mn-lt"/>
                          <a:ea typeface="+mn-ea"/>
                          <a:cs typeface="+mn-cs"/>
                        </a:rPr>
                        <a:t>VIP</a:t>
                      </a:r>
                      <a:r>
                        <a:rPr lang="zh-CN" altLang="en-US" sz="1400" kern="1200" dirty="0">
                          <a:solidFill>
                            <a:schemeClr val="tx1"/>
                          </a:solidFill>
                          <a:latin typeface="+mn-lt"/>
                          <a:ea typeface="+mn-ea"/>
                          <a:cs typeface="+mn-cs"/>
                        </a:rPr>
                        <a:t>桌面告警； 说明： 需要配置告警转</a:t>
                      </a:r>
                      <a:r>
                        <a:rPr lang="zh-CN" altLang="en-US" sz="1400" kern="1200" dirty="0" smtClean="0">
                          <a:solidFill>
                            <a:schemeClr val="tx1"/>
                          </a:solidFill>
                          <a:latin typeface="+mn-lt"/>
                          <a:ea typeface="+mn-ea"/>
                          <a:cs typeface="+mn-cs"/>
                        </a:rPr>
                        <a:t>邮件。</a:t>
                      </a:r>
                      <a:r>
                        <a:rPr lang="en-US" sz="1400" kern="1200" dirty="0" err="1" smtClean="0">
                          <a:solidFill>
                            <a:schemeClr val="tx1"/>
                          </a:solidFill>
                          <a:latin typeface="+mn-lt"/>
                          <a:ea typeface="+mn-ea"/>
                          <a:cs typeface="+mn-cs"/>
                        </a:rPr>
                        <a:t>FusionAccess</a:t>
                      </a:r>
                      <a:r>
                        <a:rPr lang="en-US" sz="1400" kern="1200" dirty="0" smtClean="0">
                          <a:solidFill>
                            <a:schemeClr val="tx1"/>
                          </a:solidFill>
                          <a:latin typeface="+mn-lt"/>
                          <a:ea typeface="+mn-ea"/>
                          <a:cs typeface="+mn-cs"/>
                        </a:rPr>
                        <a:t> </a:t>
                      </a:r>
                      <a:r>
                        <a:rPr lang="en-US" sz="1400" kern="1200" dirty="0">
                          <a:solidFill>
                            <a:schemeClr val="tx1"/>
                          </a:solidFill>
                          <a:latin typeface="+mn-lt"/>
                          <a:ea typeface="+mn-ea"/>
                          <a:cs typeface="+mn-cs"/>
                        </a:rPr>
                        <a:t>portal</a:t>
                      </a:r>
                      <a:r>
                        <a:rPr lang="zh-CN" altLang="en-US" sz="1400" kern="1200" dirty="0">
                          <a:solidFill>
                            <a:schemeClr val="tx1"/>
                          </a:solidFill>
                          <a:latin typeface="+mn-lt"/>
                          <a:ea typeface="+mn-ea"/>
                          <a:cs typeface="+mn-cs"/>
                        </a:rPr>
                        <a:t>入口：“告警监控 </a:t>
                      </a:r>
                      <a:r>
                        <a:rPr lang="en-US" altLang="zh-CN" sz="1400" kern="1200" dirty="0">
                          <a:solidFill>
                            <a:schemeClr val="tx1"/>
                          </a:solidFill>
                          <a:latin typeface="+mn-lt"/>
                          <a:ea typeface="+mn-ea"/>
                          <a:cs typeface="+mn-cs"/>
                        </a:rPr>
                        <a:t>&gt; </a:t>
                      </a:r>
                      <a:r>
                        <a:rPr lang="zh-CN" altLang="en-US" sz="1400" kern="1200" dirty="0">
                          <a:solidFill>
                            <a:schemeClr val="tx1"/>
                          </a:solidFill>
                          <a:latin typeface="+mn-lt"/>
                          <a:ea typeface="+mn-ea"/>
                          <a:cs typeface="+mn-cs"/>
                        </a:rPr>
                        <a:t>系统告警 </a:t>
                      </a:r>
                      <a:r>
                        <a:rPr lang="en-US" altLang="zh-CN" sz="1400" kern="1200" dirty="0">
                          <a:solidFill>
                            <a:schemeClr val="tx1"/>
                          </a:solidFill>
                          <a:latin typeface="+mn-lt"/>
                          <a:ea typeface="+mn-ea"/>
                          <a:cs typeface="+mn-cs"/>
                        </a:rPr>
                        <a:t>&gt; </a:t>
                      </a:r>
                      <a:r>
                        <a:rPr lang="zh-CN" altLang="en-US" sz="1400" kern="1200" dirty="0">
                          <a:solidFill>
                            <a:schemeClr val="tx1"/>
                          </a:solidFill>
                          <a:latin typeface="+mn-lt"/>
                          <a:ea typeface="+mn-ea"/>
                          <a:cs typeface="+mn-cs"/>
                        </a:rPr>
                        <a:t>告警转邮件配置</a:t>
                      </a:r>
                      <a:r>
                        <a:rPr lang="zh-CN" altLang="en-US" sz="1400" kern="1200" dirty="0" smtClean="0">
                          <a:solidFill>
                            <a:schemeClr val="tx1"/>
                          </a:solidFill>
                          <a:latin typeface="+mn-lt"/>
                          <a:ea typeface="+mn-ea"/>
                          <a:cs typeface="+mn-cs"/>
                        </a:rPr>
                        <a:t>”。</a:t>
                      </a:r>
                      <a:endParaRPr lang="zh-CN" altLang="en-US" sz="1400" kern="1200" dirty="0">
                        <a:solidFill>
                          <a:schemeClr val="tx1"/>
                        </a:solidFill>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577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FusionAccess</a:t>
            </a:r>
            <a:r>
              <a:rPr lang="zh-CN" altLang="en-US" dirty="0" smtClean="0"/>
              <a:t>日维护任务 </a:t>
            </a:r>
            <a:r>
              <a:rPr lang="en-US" altLang="zh-CN" dirty="0" smtClean="0"/>
              <a:t>(2/2)</a:t>
            </a:r>
            <a:endParaRPr lang="en-US" altLang="en-US" dirty="0"/>
          </a:p>
        </p:txBody>
      </p:sp>
      <p:sp>
        <p:nvSpPr>
          <p:cNvPr id="3" name="文本占位符 2"/>
          <p:cNvSpPr>
            <a:spLocks noGrp="1"/>
          </p:cNvSpPr>
          <p:nvPr>
            <p:ph type="body" sz="quarter" idx="10"/>
          </p:nvPr>
        </p:nvSpPr>
        <p:spPr/>
        <p:txBody>
          <a:bodyPr/>
          <a:lstStyle/>
          <a:p>
            <a:r>
              <a:rPr lang="zh-CN" altLang="en-US" smtClean="0"/>
              <a:t>日维护（续）</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554878906"/>
              </p:ext>
            </p:extLst>
          </p:nvPr>
        </p:nvGraphicFramePr>
        <p:xfrm>
          <a:off x="756250" y="1880828"/>
          <a:ext cx="7848000" cy="3996000"/>
        </p:xfrm>
        <a:graphic>
          <a:graphicData uri="http://schemas.openxmlformats.org/drawingml/2006/table">
            <a:tbl>
              <a:tblPr/>
              <a:tblGrid>
                <a:gridCol w="2196170"/>
                <a:gridCol w="2556284"/>
                <a:gridCol w="3095546"/>
              </a:tblGrid>
              <a:tr h="396000">
                <a:tc>
                  <a:txBody>
                    <a:bodyPr/>
                    <a:lstStyle/>
                    <a:p>
                      <a:pPr algn="ctr">
                        <a:lnSpc>
                          <a:spcPct val="125000"/>
                        </a:lnSpc>
                      </a:pPr>
                      <a:r>
                        <a:rPr lang="zh-CN" altLang="en-US" sz="1600" b="1" dirty="0"/>
                        <a:t>维护项目</a:t>
                      </a:r>
                      <a:endParaRPr lang="zh-CN" altLang="en-US" sz="1600" b="1"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维护场景</a:t>
                      </a:r>
                      <a:endParaRPr lang="zh-CN" altLang="en-US" sz="16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具体维护任务</a:t>
                      </a:r>
                      <a:endParaRPr lang="zh-CN" altLang="en-US" sz="1600" b="1"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800000">
                <a:tc>
                  <a:txBody>
                    <a:bodyPr/>
                    <a:lstStyle/>
                    <a:p>
                      <a:pPr marL="36000" algn="l">
                        <a:lnSpc>
                          <a:spcPct val="125000"/>
                        </a:lnSpc>
                      </a:pPr>
                      <a:r>
                        <a:rPr lang="zh-CN" altLang="en-US" sz="1400" dirty="0"/>
                        <a:t>用户虚拟机使用状态监控</a:t>
                      </a:r>
                      <a:endParaRPr lang="zh-CN" altLang="en-US" sz="14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400" dirty="0"/>
                        <a:t>通过例行监控，发现当前用户虚拟机运行状态、登录状态、分配状态、性能消耗情况、异常注册情况，通过这些数据的分析便于系统管理员发现系统潜在的问题并及时处理。</a:t>
                      </a:r>
                      <a:endParaRPr lang="zh-CN" altLang="en-US" sz="1400" dirty="0">
                        <a:latin typeface="+mn-lt"/>
                        <a:ea typeface="+mn-ea"/>
                      </a:endParaRPr>
                    </a:p>
                  </a:txBody>
                  <a:tcPr marL="72000" marR="72000" marT="0" marB="0" anchor="ctr"/>
                </a:tc>
                <a:tc>
                  <a:txBody>
                    <a:bodyPr/>
                    <a:lstStyle/>
                    <a:p>
                      <a:pPr marL="36000" algn="l">
                        <a:lnSpc>
                          <a:spcPct val="125000"/>
                        </a:lnSpc>
                        <a:buClr>
                          <a:schemeClr val="bg1">
                            <a:lumMod val="65000"/>
                          </a:schemeClr>
                        </a:buClr>
                        <a:buFontTx/>
                        <a:buNone/>
                      </a:pPr>
                      <a:r>
                        <a:rPr lang="zh-CN" altLang="en-US" sz="1400" dirty="0"/>
                        <a:t>虚拟机状态</a:t>
                      </a:r>
                      <a:r>
                        <a:rPr lang="zh-CN" altLang="en-US" sz="1400" dirty="0" smtClean="0"/>
                        <a:t>信息统计。 </a:t>
                      </a:r>
                      <a:endParaRPr lang="zh-CN" altLang="en-US" sz="1400" dirty="0"/>
                    </a:p>
                    <a:p>
                      <a:pPr marL="36000" algn="l">
                        <a:lnSpc>
                          <a:spcPct val="125000"/>
                        </a:lnSpc>
                        <a:buClr>
                          <a:schemeClr val="bg1">
                            <a:lumMod val="65000"/>
                          </a:schemeClr>
                        </a:buClr>
                        <a:buFontTx/>
                        <a:buNone/>
                      </a:pPr>
                      <a:r>
                        <a:rPr lang="zh-CN" altLang="en-US" sz="1400" dirty="0"/>
                        <a:t>虚拟机性能</a:t>
                      </a:r>
                      <a:r>
                        <a:rPr lang="zh-CN" altLang="en-US" sz="1400" dirty="0" smtClean="0"/>
                        <a:t>信息统计。 </a:t>
                      </a:r>
                      <a:endParaRPr lang="zh-CN" altLang="en-US" sz="1400" dirty="0"/>
                    </a:p>
                    <a:p>
                      <a:pPr marL="36000" algn="l">
                        <a:lnSpc>
                          <a:spcPct val="125000"/>
                        </a:lnSpc>
                        <a:buClr>
                          <a:schemeClr val="bg1">
                            <a:lumMod val="65000"/>
                          </a:schemeClr>
                        </a:buClr>
                        <a:buFontTx/>
                        <a:buNone/>
                      </a:pPr>
                      <a:r>
                        <a:rPr lang="zh-CN" altLang="en-US" sz="1400" dirty="0"/>
                        <a:t>虚拟机注册异常次数</a:t>
                      </a:r>
                      <a:r>
                        <a:rPr lang="zh-CN" altLang="en-US" sz="1400" dirty="0" smtClean="0"/>
                        <a:t>统计。</a:t>
                      </a:r>
                      <a:endParaRPr lang="zh-CN" altLang="en-US" sz="14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800000">
                <a:tc>
                  <a:txBody>
                    <a:bodyPr/>
                    <a:lstStyle/>
                    <a:p>
                      <a:pPr marL="36000" algn="l">
                        <a:lnSpc>
                          <a:spcPct val="125000"/>
                        </a:lnSpc>
                      </a:pPr>
                      <a:r>
                        <a:rPr lang="zh-CN" altLang="en-US" sz="1400" dirty="0"/>
                        <a:t>网关状态监控</a:t>
                      </a:r>
                      <a:endParaRPr lang="zh-CN" altLang="en-US" sz="14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400" dirty="0"/>
                        <a:t>通过例行监控网关状态，监测一段时间内网关的</a:t>
                      </a:r>
                      <a:r>
                        <a:rPr lang="en-US" altLang="zh-CN" sz="1400" dirty="0"/>
                        <a:t>CPU</a:t>
                      </a:r>
                      <a:r>
                        <a:rPr lang="zh-CN" altLang="en-US" sz="1400" dirty="0"/>
                        <a:t>、内存及流量与其用户数使用资源是否匹配，便于提前发现异常用户（如持续占用带宽的用户等）。</a:t>
                      </a:r>
                      <a:endParaRPr lang="zh-CN" altLang="en-US" sz="14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buClr>
                          <a:schemeClr val="bg1">
                            <a:lumMod val="65000"/>
                          </a:schemeClr>
                        </a:buClr>
                        <a:buFontTx/>
                        <a:buNone/>
                      </a:pPr>
                      <a:r>
                        <a:rPr lang="zh-CN" altLang="en-US" sz="1400" dirty="0"/>
                        <a:t>网关基本信息的监控：监控网关状态是否</a:t>
                      </a:r>
                      <a:r>
                        <a:rPr lang="zh-CN" altLang="en-US" sz="1400" dirty="0" smtClean="0"/>
                        <a:t>异常。 </a:t>
                      </a:r>
                      <a:endParaRPr lang="zh-CN" altLang="en-US" sz="1400" dirty="0"/>
                    </a:p>
                    <a:p>
                      <a:pPr marL="36000" algn="l">
                        <a:lnSpc>
                          <a:spcPct val="125000"/>
                        </a:lnSpc>
                        <a:buClr>
                          <a:schemeClr val="bg1">
                            <a:lumMod val="65000"/>
                          </a:schemeClr>
                        </a:buClr>
                        <a:buFontTx/>
                        <a:buNone/>
                      </a:pPr>
                      <a:r>
                        <a:rPr lang="zh-CN" altLang="en-US" sz="1400" dirty="0"/>
                        <a:t>用户连接信息的监控：监控活跃用户的使用资源是否</a:t>
                      </a:r>
                      <a:r>
                        <a:rPr lang="zh-CN" altLang="en-US" sz="1400" dirty="0" smtClean="0"/>
                        <a:t>异常。</a:t>
                      </a:r>
                      <a:endParaRPr lang="zh-CN" altLang="en-US" sz="14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2798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基础架构组件状态监控</a:t>
            </a:r>
            <a:endParaRPr lang="en-US" altLang="en-US" dirty="0"/>
          </a:p>
        </p:txBody>
      </p:sp>
      <p:sp>
        <p:nvSpPr>
          <p:cNvPr id="3" name="文本占位符 2"/>
          <p:cNvSpPr>
            <a:spLocks noGrp="1"/>
          </p:cNvSpPr>
          <p:nvPr>
            <p:ph type="body" sz="quarter" idx="10"/>
          </p:nvPr>
        </p:nvSpPr>
        <p:spPr/>
        <p:txBody>
          <a:bodyPr/>
          <a:lstStyle/>
          <a:p>
            <a:r>
              <a:rPr lang="zh-CN" altLang="en-US" dirty="0" smtClean="0"/>
              <a:t>快速检测系统状态，及时发现基础架构虚拟机故障。</a:t>
            </a:r>
            <a:endParaRPr lang="en-US" altLang="zh-CN" dirty="0" smtClean="0"/>
          </a:p>
          <a:p>
            <a:r>
              <a:rPr lang="en-US" dirty="0" err="1" smtClean="0"/>
              <a:t>FusionAccess</a:t>
            </a:r>
            <a:r>
              <a:rPr lang="en-US" dirty="0" smtClean="0"/>
              <a:t> portal</a:t>
            </a:r>
            <a:r>
              <a:rPr lang="zh-CN" altLang="en-US" dirty="0" smtClean="0"/>
              <a:t>入口：“告警监控 </a:t>
            </a:r>
            <a:r>
              <a:rPr lang="en-US" altLang="zh-CN" dirty="0" smtClean="0"/>
              <a:t>&gt; </a:t>
            </a:r>
            <a:r>
              <a:rPr lang="zh-CN" altLang="en-US" dirty="0" smtClean="0"/>
              <a:t>状态监控”。</a:t>
            </a:r>
          </a:p>
          <a:p>
            <a:endParaRPr lang="en-US" dirty="0"/>
          </a:p>
        </p:txBody>
      </p:sp>
      <p:pic>
        <p:nvPicPr>
          <p:cNvPr id="23555" name="Picture 3"/>
          <p:cNvPicPr>
            <a:picLocks noChangeAspect="1" noChangeArrowheads="1"/>
          </p:cNvPicPr>
          <p:nvPr/>
        </p:nvPicPr>
        <p:blipFill>
          <a:blip r:embed="rId3" cstate="print"/>
          <a:srcRect/>
          <a:stretch>
            <a:fillRect/>
          </a:stretch>
        </p:blipFill>
        <p:spPr bwMode="auto">
          <a:xfrm>
            <a:off x="755650" y="2591248"/>
            <a:ext cx="7853127" cy="2827452"/>
          </a:xfrm>
          <a:prstGeom prst="rect">
            <a:avLst/>
          </a:prstGeom>
          <a:noFill/>
          <a:ln w="9525">
            <a:solidFill>
              <a:schemeClr val="bg1">
                <a:lumMod val="50000"/>
              </a:schemeClr>
            </a:solidFill>
            <a:miter lim="800000"/>
            <a:headEnd/>
            <a:tailEnd/>
          </a:ln>
        </p:spPr>
      </p:pic>
    </p:spTree>
    <p:extLst>
      <p:ext uri="{BB962C8B-B14F-4D97-AF65-F5344CB8AC3E}">
        <p14:creationId xmlns:p14="http://schemas.microsoft.com/office/powerpoint/2010/main" val="391914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系统告警监控</a:t>
            </a:r>
            <a:endParaRPr lang="en-US" altLang="en-US" dirty="0"/>
          </a:p>
        </p:txBody>
      </p:sp>
      <p:sp>
        <p:nvSpPr>
          <p:cNvPr id="3" name="文本占位符 2"/>
          <p:cNvSpPr>
            <a:spLocks noGrp="1"/>
          </p:cNvSpPr>
          <p:nvPr>
            <p:ph type="body" sz="quarter" idx="10"/>
          </p:nvPr>
        </p:nvSpPr>
        <p:spPr/>
        <p:txBody>
          <a:bodyPr/>
          <a:lstStyle/>
          <a:p>
            <a:r>
              <a:rPr lang="zh-CN" altLang="en-US" dirty="0" smtClean="0"/>
              <a:t>快速检测系统故障，监测系统告警</a:t>
            </a:r>
            <a:r>
              <a:rPr lang="zh-CN" altLang="en-US" dirty="0"/>
              <a:t>。</a:t>
            </a:r>
            <a:endParaRPr lang="en-US" altLang="zh-CN" dirty="0" smtClean="0"/>
          </a:p>
          <a:p>
            <a:r>
              <a:rPr lang="en-US" dirty="0" err="1" smtClean="0"/>
              <a:t>FusionAccess</a:t>
            </a:r>
            <a:r>
              <a:rPr lang="en-US" dirty="0" smtClean="0"/>
              <a:t> portal </a:t>
            </a:r>
            <a:r>
              <a:rPr lang="zh-CN" altLang="en-US" dirty="0" smtClean="0"/>
              <a:t>入口：“告警监控 </a:t>
            </a:r>
            <a:r>
              <a:rPr lang="en-US" altLang="zh-CN" dirty="0" smtClean="0"/>
              <a:t>&gt; </a:t>
            </a:r>
            <a:r>
              <a:rPr lang="zh-CN" altLang="en-US" dirty="0" smtClean="0"/>
              <a:t>系统告警”。</a:t>
            </a:r>
          </a:p>
        </p:txBody>
      </p:sp>
      <p:pic>
        <p:nvPicPr>
          <p:cNvPr id="24578" name="Picture 2"/>
          <p:cNvPicPr>
            <a:picLocks noChangeAspect="1" noChangeArrowheads="1"/>
          </p:cNvPicPr>
          <p:nvPr/>
        </p:nvPicPr>
        <p:blipFill>
          <a:blip r:embed="rId3" cstate="print"/>
          <a:srcRect/>
          <a:stretch>
            <a:fillRect/>
          </a:stretch>
        </p:blipFill>
        <p:spPr bwMode="auto">
          <a:xfrm>
            <a:off x="765922" y="2600908"/>
            <a:ext cx="7848599" cy="3312344"/>
          </a:xfrm>
          <a:prstGeom prst="rect">
            <a:avLst/>
          </a:prstGeom>
          <a:noFill/>
          <a:ln w="9525">
            <a:noFill/>
            <a:miter lim="800000"/>
            <a:headEnd/>
            <a:tailEnd/>
          </a:ln>
        </p:spPr>
      </p:pic>
    </p:spTree>
    <p:extLst>
      <p:ext uri="{BB962C8B-B14F-4D97-AF65-F5344CB8AC3E}">
        <p14:creationId xmlns:p14="http://schemas.microsoft.com/office/powerpoint/2010/main" val="203409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VIP</a:t>
            </a:r>
            <a:r>
              <a:rPr lang="zh-CN" altLang="en-US" dirty="0" smtClean="0"/>
              <a:t>桌面告警监控</a:t>
            </a:r>
            <a:endParaRPr lang="en-US" altLang="en-US" dirty="0"/>
          </a:p>
        </p:txBody>
      </p:sp>
      <p:sp>
        <p:nvSpPr>
          <p:cNvPr id="3" name="文本占位符 2"/>
          <p:cNvSpPr>
            <a:spLocks noGrp="1"/>
          </p:cNvSpPr>
          <p:nvPr>
            <p:ph type="body" sz="quarter" idx="10"/>
          </p:nvPr>
        </p:nvSpPr>
        <p:spPr/>
        <p:txBody>
          <a:bodyPr/>
          <a:lstStyle/>
          <a:p>
            <a:r>
              <a:rPr lang="zh-CN" altLang="en-US" dirty="0" smtClean="0"/>
              <a:t>方式一，主动查看： </a:t>
            </a:r>
            <a:r>
              <a:rPr lang="en-US" altLang="zh-CN" dirty="0" err="1" smtClean="0"/>
              <a:t>FusionAccess</a:t>
            </a:r>
            <a:r>
              <a:rPr lang="en-US" altLang="zh-CN" dirty="0" smtClean="0"/>
              <a:t> portal</a:t>
            </a:r>
            <a:r>
              <a:rPr lang="zh-CN" altLang="en-US" dirty="0" smtClean="0"/>
              <a:t>入口：“告警监控 </a:t>
            </a:r>
            <a:r>
              <a:rPr lang="en-US" altLang="zh-CN" dirty="0" smtClean="0"/>
              <a:t>&gt; VIP</a:t>
            </a:r>
            <a:r>
              <a:rPr lang="zh-CN" altLang="en-US" dirty="0" smtClean="0"/>
              <a:t>桌面告警” 。</a:t>
            </a:r>
          </a:p>
          <a:p>
            <a:r>
              <a:rPr lang="zh-CN" altLang="en-US" dirty="0" smtClean="0"/>
              <a:t>方式二，告警转邮件，当</a:t>
            </a:r>
            <a:r>
              <a:rPr lang="en-US" altLang="zh-CN" dirty="0" smtClean="0"/>
              <a:t>VIP</a:t>
            </a:r>
            <a:r>
              <a:rPr lang="zh-CN" altLang="en-US" dirty="0" smtClean="0"/>
              <a:t>桌面状态异常时能够实时收到告警邮件。</a:t>
            </a:r>
          </a:p>
        </p:txBody>
      </p:sp>
      <p:pic>
        <p:nvPicPr>
          <p:cNvPr id="25602" name="Picture 2"/>
          <p:cNvPicPr>
            <a:picLocks noChangeAspect="1" noChangeArrowheads="1"/>
          </p:cNvPicPr>
          <p:nvPr/>
        </p:nvPicPr>
        <p:blipFill>
          <a:blip r:embed="rId3" cstate="print"/>
          <a:srcRect/>
          <a:stretch>
            <a:fillRect/>
          </a:stretch>
        </p:blipFill>
        <p:spPr bwMode="auto">
          <a:xfrm>
            <a:off x="758990" y="3537012"/>
            <a:ext cx="7848599" cy="2520280"/>
          </a:xfrm>
          <a:prstGeom prst="rect">
            <a:avLst/>
          </a:prstGeom>
          <a:noFill/>
          <a:ln w="9525">
            <a:solidFill>
              <a:schemeClr val="bg1">
                <a:lumMod val="50000"/>
              </a:schemeClr>
            </a:solidFill>
            <a:miter lim="800000"/>
            <a:headEnd/>
            <a:tailEnd/>
          </a:ln>
        </p:spPr>
      </p:pic>
    </p:spTree>
    <p:extLst>
      <p:ext uri="{BB962C8B-B14F-4D97-AF65-F5344CB8AC3E}">
        <p14:creationId xmlns:p14="http://schemas.microsoft.com/office/powerpoint/2010/main" val="3801050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用户虚拟机状态监控</a:t>
            </a:r>
            <a:endParaRPr lang="en-US" altLang="en-US" dirty="0"/>
          </a:p>
        </p:txBody>
      </p:sp>
      <p:sp>
        <p:nvSpPr>
          <p:cNvPr id="3" name="文本占位符 2"/>
          <p:cNvSpPr>
            <a:spLocks noGrp="1"/>
          </p:cNvSpPr>
          <p:nvPr>
            <p:ph type="body" sz="quarter" idx="10"/>
          </p:nvPr>
        </p:nvSpPr>
        <p:spPr/>
        <p:txBody>
          <a:bodyPr/>
          <a:lstStyle/>
          <a:p>
            <a:r>
              <a:rPr lang="en-US" dirty="0" err="1" smtClean="0"/>
              <a:t>FusionAccess</a:t>
            </a:r>
            <a:r>
              <a:rPr lang="en-US" dirty="0" smtClean="0"/>
              <a:t> portal </a:t>
            </a:r>
            <a:r>
              <a:rPr lang="zh-CN" altLang="en-US" dirty="0" smtClean="0"/>
              <a:t>入口：“统计报表 </a:t>
            </a:r>
            <a:r>
              <a:rPr lang="en-US" altLang="zh-CN" dirty="0" smtClean="0"/>
              <a:t>&gt; </a:t>
            </a:r>
            <a:r>
              <a:rPr lang="zh-CN" altLang="en-US" dirty="0" smtClean="0"/>
              <a:t>虚拟机信息”。</a:t>
            </a:r>
            <a:endParaRPr lang="zh-CN" altLang="en-US" dirty="0"/>
          </a:p>
        </p:txBody>
      </p:sp>
      <p:pic>
        <p:nvPicPr>
          <p:cNvPr id="4" name="图片 3"/>
          <p:cNvPicPr>
            <a:picLocks noChangeAspect="1"/>
          </p:cNvPicPr>
          <p:nvPr/>
        </p:nvPicPr>
        <p:blipFill>
          <a:blip r:embed="rId3"/>
          <a:stretch>
            <a:fillRect/>
          </a:stretch>
        </p:blipFill>
        <p:spPr>
          <a:xfrm>
            <a:off x="755650" y="1952665"/>
            <a:ext cx="7848601" cy="3360465"/>
          </a:xfrm>
          <a:prstGeom prst="rect">
            <a:avLst/>
          </a:prstGeom>
          <a:ln>
            <a:solidFill>
              <a:schemeClr val="bg1">
                <a:lumMod val="50000"/>
              </a:schemeClr>
            </a:solidFill>
          </a:ln>
        </p:spPr>
      </p:pic>
    </p:spTree>
    <p:extLst>
      <p:ext uri="{BB962C8B-B14F-4D97-AF65-F5344CB8AC3E}">
        <p14:creationId xmlns:p14="http://schemas.microsoft.com/office/powerpoint/2010/main" val="176796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用户使用虚拟机状态统计</a:t>
            </a:r>
            <a:endParaRPr lang="en-US" altLang="en-US" dirty="0"/>
          </a:p>
        </p:txBody>
      </p:sp>
      <p:sp>
        <p:nvSpPr>
          <p:cNvPr id="3" name="文本占位符 2"/>
          <p:cNvSpPr>
            <a:spLocks noGrp="1"/>
          </p:cNvSpPr>
          <p:nvPr>
            <p:ph type="body" sz="quarter" idx="10"/>
          </p:nvPr>
        </p:nvSpPr>
        <p:spPr/>
        <p:txBody>
          <a:bodyPr/>
          <a:lstStyle/>
          <a:p>
            <a:r>
              <a:rPr lang="en-US" smtClean="0"/>
              <a:t>FusionAccess portal </a:t>
            </a:r>
            <a:r>
              <a:rPr lang="zh-CN" altLang="en-US" smtClean="0"/>
              <a:t>入口：“统计报表 </a:t>
            </a:r>
            <a:r>
              <a:rPr lang="en-US" altLang="zh-CN" smtClean="0"/>
              <a:t>&gt; </a:t>
            </a:r>
            <a:r>
              <a:rPr lang="zh-CN" altLang="en-US" smtClean="0"/>
              <a:t>用户使用信息”。</a:t>
            </a:r>
            <a:endParaRPr lang="zh-CN" altLang="en-US" dirty="0" smtClean="0"/>
          </a:p>
        </p:txBody>
      </p:sp>
      <p:pic>
        <p:nvPicPr>
          <p:cNvPr id="29698" name="Picture 2"/>
          <p:cNvPicPr>
            <a:picLocks noChangeAspect="1" noChangeArrowheads="1"/>
          </p:cNvPicPr>
          <p:nvPr/>
        </p:nvPicPr>
        <p:blipFill>
          <a:blip r:embed="rId3" cstate="print"/>
          <a:srcRect/>
          <a:stretch>
            <a:fillRect/>
          </a:stretch>
        </p:blipFill>
        <p:spPr bwMode="auto">
          <a:xfrm>
            <a:off x="755650" y="1989670"/>
            <a:ext cx="7848600" cy="3959610"/>
          </a:xfrm>
          <a:prstGeom prst="rect">
            <a:avLst/>
          </a:prstGeom>
          <a:noFill/>
          <a:ln w="9525">
            <a:solidFill>
              <a:schemeClr val="bg1">
                <a:lumMod val="50000"/>
              </a:schemeClr>
            </a:solidFill>
            <a:miter lim="800000"/>
            <a:headEnd/>
            <a:tailEnd/>
          </a:ln>
        </p:spPr>
      </p:pic>
    </p:spTree>
    <p:extLst>
      <p:ext uri="{BB962C8B-B14F-4D97-AF65-F5344CB8AC3E}">
        <p14:creationId xmlns:p14="http://schemas.microsoft.com/office/powerpoint/2010/main" val="367716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网关状态监控</a:t>
            </a:r>
            <a:endParaRPr lang="en-US" altLang="en-US" dirty="0"/>
          </a:p>
        </p:txBody>
      </p:sp>
      <p:sp>
        <p:nvSpPr>
          <p:cNvPr id="3" name="文本占位符 2"/>
          <p:cNvSpPr>
            <a:spLocks noGrp="1"/>
          </p:cNvSpPr>
          <p:nvPr>
            <p:ph type="body" sz="quarter" idx="10"/>
          </p:nvPr>
        </p:nvSpPr>
        <p:spPr/>
        <p:txBody>
          <a:bodyPr/>
          <a:lstStyle/>
          <a:p>
            <a:r>
              <a:rPr lang="en-US" dirty="0" err="1" smtClean="0"/>
              <a:t>FusionAccess</a:t>
            </a:r>
            <a:r>
              <a:rPr lang="en-US" dirty="0" smtClean="0"/>
              <a:t> portal </a:t>
            </a:r>
            <a:r>
              <a:rPr lang="zh-CN" altLang="en-US" dirty="0" smtClean="0"/>
              <a:t>入口：</a:t>
            </a:r>
            <a:endParaRPr lang="en-US" altLang="zh-CN" dirty="0" smtClean="0"/>
          </a:p>
          <a:p>
            <a:r>
              <a:rPr lang="en-US" altLang="zh-CN" dirty="0" smtClean="0"/>
              <a:t> </a:t>
            </a:r>
            <a:r>
              <a:rPr lang="zh-CN" altLang="en-US" dirty="0" smtClean="0"/>
              <a:t>“统计报表 </a:t>
            </a:r>
            <a:r>
              <a:rPr lang="en-US" altLang="zh-CN" dirty="0" smtClean="0"/>
              <a:t>&gt; </a:t>
            </a:r>
            <a:r>
              <a:rPr lang="en-US" dirty="0" err="1" smtClean="0"/>
              <a:t>vAG</a:t>
            </a:r>
            <a:r>
              <a:rPr lang="zh-CN" altLang="en-US" dirty="0" smtClean="0"/>
              <a:t>信息 </a:t>
            </a:r>
            <a:r>
              <a:rPr lang="en-US" altLang="zh-CN" dirty="0" smtClean="0"/>
              <a:t>&gt; </a:t>
            </a:r>
            <a:r>
              <a:rPr lang="zh-CN" altLang="en-US" dirty="0" smtClean="0"/>
              <a:t>基本信息”。</a:t>
            </a:r>
            <a:endParaRPr lang="zh-CN" altLang="en-US" dirty="0"/>
          </a:p>
        </p:txBody>
      </p:sp>
      <p:pic>
        <p:nvPicPr>
          <p:cNvPr id="5" name="图片 4"/>
          <p:cNvPicPr>
            <a:picLocks noChangeAspect="1"/>
          </p:cNvPicPr>
          <p:nvPr/>
        </p:nvPicPr>
        <p:blipFill>
          <a:blip r:embed="rId3"/>
          <a:stretch>
            <a:fillRect/>
          </a:stretch>
        </p:blipFill>
        <p:spPr>
          <a:xfrm>
            <a:off x="757508" y="2636218"/>
            <a:ext cx="7846742" cy="2785095"/>
          </a:xfrm>
          <a:prstGeom prst="rect">
            <a:avLst/>
          </a:prstGeom>
          <a:ln>
            <a:solidFill>
              <a:schemeClr val="bg1">
                <a:lumMod val="50000"/>
              </a:schemeClr>
            </a:solidFill>
          </a:ln>
        </p:spPr>
      </p:pic>
    </p:spTree>
    <p:extLst>
      <p:ext uri="{BB962C8B-B14F-4D97-AF65-F5344CB8AC3E}">
        <p14:creationId xmlns:p14="http://schemas.microsoft.com/office/powerpoint/2010/main" val="242501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r>
              <a:rPr lang="zh-CN" altLang="en-US" b="1" dirty="0"/>
              <a:t>维护任务</a:t>
            </a:r>
            <a:endParaRPr lang="en-US" altLang="zh-CN" b="1" dirty="0"/>
          </a:p>
          <a:p>
            <a:pPr lvl="1">
              <a:buClr>
                <a:schemeClr val="bg1">
                  <a:lumMod val="50000"/>
                </a:schemeClr>
              </a:buClr>
            </a:pPr>
            <a:r>
              <a:rPr lang="zh-CN" altLang="en-US" dirty="0">
                <a:solidFill>
                  <a:schemeClr val="bg1">
                    <a:lumMod val="50000"/>
                  </a:schemeClr>
                </a:solidFill>
              </a:rPr>
              <a:t>日维护任务</a:t>
            </a:r>
            <a:endParaRPr lang="en-US" altLang="zh-CN" dirty="0">
              <a:solidFill>
                <a:schemeClr val="bg1">
                  <a:lumMod val="50000"/>
                </a:schemeClr>
              </a:solidFill>
            </a:endParaRPr>
          </a:p>
          <a:p>
            <a:pPr lvl="1">
              <a:buClrTx/>
            </a:pPr>
            <a:r>
              <a:rPr lang="zh-CN" altLang="en-US" dirty="0"/>
              <a:t>周维护任务</a:t>
            </a:r>
            <a:endParaRPr lang="en-US" altLang="zh-CN" dirty="0"/>
          </a:p>
          <a:p>
            <a:pPr lvl="1">
              <a:buClr>
                <a:schemeClr val="bg1">
                  <a:lumMod val="50000"/>
                </a:schemeClr>
              </a:buClr>
            </a:pPr>
            <a:r>
              <a:rPr lang="zh-CN" altLang="en-US" dirty="0" smtClean="0">
                <a:solidFill>
                  <a:schemeClr val="bg1">
                    <a:lumMod val="50000"/>
                  </a:schemeClr>
                </a:solidFill>
              </a:rPr>
              <a:t>月维护任务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管理维护注意事项</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226013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419225"/>
            <a:ext cx="6228618" cy="1470025"/>
          </a:xfrm>
        </p:spPr>
        <p:txBody>
          <a:bodyPr/>
          <a:lstStyle/>
          <a:p>
            <a:r>
              <a:rPr lang="zh-CN" altLang="en-US" dirty="0" smtClean="0"/>
              <a:t>华为桌面云</a:t>
            </a:r>
            <a:r>
              <a:rPr lang="en-US" altLang="zh-CN" dirty="0" smtClean="0"/>
              <a:t/>
            </a:r>
            <a:br>
              <a:rPr lang="en-US" altLang="zh-CN" dirty="0" smtClean="0"/>
            </a:br>
            <a:r>
              <a:rPr lang="zh-CN" altLang="en-US" dirty="0" smtClean="0"/>
              <a:t>管理维护概述</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82114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FusionAccess</a:t>
            </a:r>
            <a:r>
              <a:rPr lang="zh-CN" altLang="en-US" smtClean="0"/>
              <a:t>周维护任务</a:t>
            </a:r>
            <a:endParaRPr lang="en-US" altLang="en-US" dirty="0"/>
          </a:p>
        </p:txBody>
      </p:sp>
      <p:sp>
        <p:nvSpPr>
          <p:cNvPr id="3" name="文本占位符 2"/>
          <p:cNvSpPr>
            <a:spLocks noGrp="1"/>
          </p:cNvSpPr>
          <p:nvPr>
            <p:ph type="body" sz="quarter" idx="10"/>
          </p:nvPr>
        </p:nvSpPr>
        <p:spPr/>
        <p:txBody>
          <a:bodyPr/>
          <a:lstStyle/>
          <a:p>
            <a:r>
              <a:rPr lang="zh-CN" altLang="en-US" smtClean="0"/>
              <a:t>周维护</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860288213"/>
              </p:ext>
            </p:extLst>
          </p:nvPr>
        </p:nvGraphicFramePr>
        <p:xfrm>
          <a:off x="755650" y="1988840"/>
          <a:ext cx="7848600" cy="3456000"/>
        </p:xfrm>
        <a:graphic>
          <a:graphicData uri="http://schemas.openxmlformats.org/drawingml/2006/table">
            <a:tbl>
              <a:tblPr/>
              <a:tblGrid>
                <a:gridCol w="1908592"/>
                <a:gridCol w="2970004"/>
                <a:gridCol w="2970004"/>
              </a:tblGrid>
              <a:tr h="396000">
                <a:tc>
                  <a:txBody>
                    <a:bodyPr/>
                    <a:lstStyle/>
                    <a:p>
                      <a:pPr algn="ctr"/>
                      <a:r>
                        <a:rPr lang="zh-CN" altLang="en-US" sz="1800" b="1" dirty="0"/>
                        <a:t>项目</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t>维护场景</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t>具体维护任务</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980000">
                <a:tc>
                  <a:txBody>
                    <a:bodyPr/>
                    <a:lstStyle/>
                    <a:p>
                      <a:pPr marL="36000" algn="l">
                        <a:lnSpc>
                          <a:spcPct val="125000"/>
                        </a:lnSpc>
                      </a:pPr>
                      <a:r>
                        <a:rPr lang="zh-CN" altLang="en-US" sz="1600" dirty="0"/>
                        <a:t>用户虚拟机重启</a:t>
                      </a:r>
                    </a:p>
                    <a:p>
                      <a:pPr marL="36000" algn="l">
                        <a:lnSpc>
                          <a:spcPct val="125000"/>
                        </a:lnSpc>
                      </a:pPr>
                      <a:r>
                        <a:rPr lang="zh-CN" altLang="en-US" sz="1600" b="1" dirty="0"/>
                        <a:t>说明</a:t>
                      </a:r>
                      <a:r>
                        <a:rPr lang="zh-CN" altLang="en-US" sz="1600" b="1" dirty="0" smtClean="0"/>
                        <a:t>：</a:t>
                      </a:r>
                      <a:r>
                        <a:rPr lang="zh-CN" altLang="en-US" sz="1600" dirty="0" smtClean="0"/>
                        <a:t>此</a:t>
                      </a:r>
                      <a:r>
                        <a:rPr lang="zh-CN" altLang="en-US" sz="1600" dirty="0"/>
                        <a:t>项建议用户自行重启。</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en-US" altLang="zh-CN" sz="1600" dirty="0"/>
                        <a:t>Windows</a:t>
                      </a:r>
                      <a:r>
                        <a:rPr lang="zh-CN" altLang="en-US" sz="1600" dirty="0"/>
                        <a:t>操作系统长时间运行可能存在内存资源不足、进程占用</a:t>
                      </a:r>
                      <a:r>
                        <a:rPr lang="en-US" altLang="zh-CN" sz="1600" dirty="0"/>
                        <a:t>CPU</a:t>
                      </a:r>
                      <a:r>
                        <a:rPr lang="zh-CN" altLang="en-US" sz="1600" dirty="0"/>
                        <a:t>过高导致系统运行缓慢的风险，为保证系统正常运行，建议用户虚拟机至少每周重启一次。</a:t>
                      </a:r>
                    </a:p>
                  </a:txBody>
                  <a:tcPr marL="72000" marR="72000" marT="0" marB="0" anchor="ctr"/>
                </a:tc>
                <a:tc>
                  <a:txBody>
                    <a:bodyPr/>
                    <a:lstStyle/>
                    <a:p>
                      <a:pPr marL="36000" algn="l">
                        <a:lnSpc>
                          <a:spcPct val="125000"/>
                        </a:lnSpc>
                      </a:pPr>
                      <a:r>
                        <a:rPr lang="zh-CN" altLang="en-US" sz="1600" dirty="0"/>
                        <a:t>建议用户虚拟机每</a:t>
                      </a:r>
                      <a:r>
                        <a:rPr lang="en-US" altLang="zh-CN" sz="1600" dirty="0"/>
                        <a:t>3-5</a:t>
                      </a:r>
                      <a:r>
                        <a:rPr lang="zh-CN" altLang="en-US" sz="1600" dirty="0"/>
                        <a:t>天重启一次，持续运行不要超过</a:t>
                      </a:r>
                      <a:r>
                        <a:rPr lang="en-US" altLang="zh-CN" sz="1600" dirty="0"/>
                        <a:t>1</a:t>
                      </a:r>
                      <a:r>
                        <a:rPr lang="zh-CN" altLang="en-US" sz="1600" dirty="0"/>
                        <a:t>周。</a:t>
                      </a:r>
                    </a:p>
                  </a:txBody>
                  <a:tcPr marL="72000" marR="72000" marT="0" marB="0" anchor="ctr">
                    <a:lnR w="28575" cap="flat" cmpd="sng" algn="ctr">
                      <a:solidFill>
                        <a:schemeClr val="tx1"/>
                      </a:solidFill>
                      <a:prstDash val="solid"/>
                      <a:round/>
                      <a:headEnd type="none" w="med" len="med"/>
                      <a:tailEnd type="none" w="med" len="med"/>
                    </a:lnR>
                  </a:tcPr>
                </a:tc>
              </a:tr>
              <a:tr h="1080000">
                <a:tc>
                  <a:txBody>
                    <a:bodyPr/>
                    <a:lstStyle/>
                    <a:p>
                      <a:pPr marL="36000" algn="l">
                        <a:lnSpc>
                          <a:spcPct val="125000"/>
                        </a:lnSpc>
                      </a:pPr>
                      <a:r>
                        <a:rPr lang="zh-CN" altLang="en-US" sz="1600"/>
                        <a:t>系统数据备份检查</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600" dirty="0"/>
                        <a:t>为确保系统异常时有可用的备份数据，需定时检查备份功能和数据的可用性。</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600" dirty="0"/>
                        <a:t>根据备份策略查看备份数据是否存在，如果出现异常，请立即处理。</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548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用户虚拟机重起</a:t>
            </a:r>
            <a:endParaRPr lang="en-US" altLang="en-US" dirty="0"/>
          </a:p>
        </p:txBody>
      </p:sp>
      <p:sp>
        <p:nvSpPr>
          <p:cNvPr id="3" name="文本占位符 2"/>
          <p:cNvSpPr>
            <a:spLocks noGrp="1"/>
          </p:cNvSpPr>
          <p:nvPr>
            <p:ph type="body" sz="quarter" idx="10"/>
          </p:nvPr>
        </p:nvSpPr>
        <p:spPr/>
        <p:txBody>
          <a:bodyPr/>
          <a:lstStyle/>
          <a:p>
            <a:r>
              <a:rPr lang="zh-CN" altLang="en-US" smtClean="0"/>
              <a:t>建议用户虚拟机每</a:t>
            </a:r>
            <a:r>
              <a:rPr lang="en-US" altLang="zh-CN" smtClean="0"/>
              <a:t>3-5</a:t>
            </a:r>
            <a:r>
              <a:rPr lang="zh-CN" altLang="en-US" smtClean="0"/>
              <a:t>天重启一次，持续运行不要超过</a:t>
            </a:r>
            <a:r>
              <a:rPr lang="en-US" altLang="zh-CN" smtClean="0"/>
              <a:t>1</a:t>
            </a:r>
            <a:r>
              <a:rPr lang="zh-CN" altLang="en-US" smtClean="0"/>
              <a:t>周。</a:t>
            </a:r>
            <a:endParaRPr lang="zh-CN" altLang="en-US" dirty="0"/>
          </a:p>
        </p:txBody>
      </p:sp>
      <p:pic>
        <p:nvPicPr>
          <p:cNvPr id="4" name="图片 3"/>
          <p:cNvPicPr>
            <a:picLocks noChangeAspect="1"/>
          </p:cNvPicPr>
          <p:nvPr/>
        </p:nvPicPr>
        <p:blipFill>
          <a:blip r:embed="rId3"/>
          <a:stretch>
            <a:fillRect/>
          </a:stretch>
        </p:blipFill>
        <p:spPr>
          <a:xfrm>
            <a:off x="755651" y="2060848"/>
            <a:ext cx="7848600" cy="2124236"/>
          </a:xfrm>
          <a:prstGeom prst="rect">
            <a:avLst/>
          </a:prstGeom>
          <a:ln w="12700" cap="sq">
            <a:solidFill>
              <a:srgbClr val="80808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444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r>
              <a:rPr lang="zh-CN" altLang="en-US" b="1" dirty="0"/>
              <a:t>维护任务</a:t>
            </a:r>
            <a:endParaRPr lang="en-US" altLang="zh-CN" b="1" dirty="0"/>
          </a:p>
          <a:p>
            <a:pPr lvl="1">
              <a:buClr>
                <a:schemeClr val="bg1">
                  <a:lumMod val="50000"/>
                </a:schemeClr>
              </a:buClr>
            </a:pPr>
            <a:r>
              <a:rPr lang="zh-CN" altLang="en-US" dirty="0">
                <a:solidFill>
                  <a:schemeClr val="bg1">
                    <a:lumMod val="50000"/>
                  </a:schemeClr>
                </a:solidFill>
              </a:rPr>
              <a:t>日维护任务</a:t>
            </a:r>
            <a:endParaRPr lang="en-US" altLang="zh-CN" dirty="0">
              <a:solidFill>
                <a:schemeClr val="bg1">
                  <a:lumMod val="50000"/>
                </a:schemeClr>
              </a:solidFill>
            </a:endParaRPr>
          </a:p>
          <a:p>
            <a:pPr lvl="1">
              <a:buClr>
                <a:schemeClr val="bg1">
                  <a:lumMod val="50000"/>
                </a:schemeClr>
              </a:buClr>
            </a:pPr>
            <a:r>
              <a:rPr lang="zh-CN" altLang="en-US" dirty="0">
                <a:solidFill>
                  <a:schemeClr val="bg1">
                    <a:lumMod val="50000"/>
                  </a:schemeClr>
                </a:solidFill>
              </a:rPr>
              <a:t>周维护任务</a:t>
            </a:r>
            <a:endParaRPr lang="en-US" altLang="zh-CN" dirty="0">
              <a:solidFill>
                <a:schemeClr val="bg1">
                  <a:lumMod val="50000"/>
                </a:schemeClr>
              </a:solidFill>
            </a:endParaRPr>
          </a:p>
          <a:p>
            <a:pPr lvl="1">
              <a:buClrTx/>
            </a:pPr>
            <a:r>
              <a:rPr lang="zh-CN" altLang="en-US" dirty="0"/>
              <a:t>月维护任务</a:t>
            </a:r>
            <a:endParaRPr lang="en-US" altLang="zh-CN" dirty="0"/>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管理维护注意事项</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213432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FusionAccess</a:t>
            </a:r>
            <a:r>
              <a:rPr lang="zh-CN" altLang="en-US" smtClean="0"/>
              <a:t>月维护任务</a:t>
            </a:r>
            <a:endParaRPr lang="en-US" altLang="en-US" dirty="0"/>
          </a:p>
        </p:txBody>
      </p:sp>
      <p:sp>
        <p:nvSpPr>
          <p:cNvPr id="3" name="文本占位符 2"/>
          <p:cNvSpPr>
            <a:spLocks noGrp="1"/>
          </p:cNvSpPr>
          <p:nvPr>
            <p:ph type="body" sz="quarter" idx="10"/>
          </p:nvPr>
        </p:nvSpPr>
        <p:spPr/>
        <p:txBody>
          <a:bodyPr/>
          <a:lstStyle/>
          <a:p>
            <a:r>
              <a:rPr lang="zh-CN" altLang="en-US" smtClean="0"/>
              <a:t>月维护</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3347476129"/>
              </p:ext>
            </p:extLst>
          </p:nvPr>
        </p:nvGraphicFramePr>
        <p:xfrm>
          <a:off x="755650" y="1937061"/>
          <a:ext cx="7848600" cy="3276000"/>
        </p:xfrm>
        <a:graphic>
          <a:graphicData uri="http://schemas.openxmlformats.org/drawingml/2006/table">
            <a:tbl>
              <a:tblPr/>
              <a:tblGrid>
                <a:gridCol w="2088158"/>
                <a:gridCol w="2880320"/>
                <a:gridCol w="2880122"/>
              </a:tblGrid>
              <a:tr h="396000">
                <a:tc>
                  <a:txBody>
                    <a:bodyPr/>
                    <a:lstStyle/>
                    <a:p>
                      <a:pPr algn="ctr"/>
                      <a:r>
                        <a:rPr lang="zh-CN" altLang="en-US" sz="1800" b="1" dirty="0"/>
                        <a:t>维护项目</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t>维护场景</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t>具体维护任务</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440000">
                <a:tc>
                  <a:txBody>
                    <a:bodyPr/>
                    <a:lstStyle/>
                    <a:p>
                      <a:pPr>
                        <a:lnSpc>
                          <a:spcPct val="125000"/>
                        </a:lnSpc>
                      </a:pPr>
                      <a:r>
                        <a:rPr lang="zh-CN" altLang="en-US" sz="1600" dirty="0"/>
                        <a:t>基础架构服务器操作系统补丁</a:t>
                      </a:r>
                      <a:r>
                        <a:rPr lang="zh-CN" altLang="en-US" sz="1600" dirty="0" smtClean="0"/>
                        <a:t>更新。</a:t>
                      </a:r>
                      <a:endParaRPr lang="zh-CN" altLang="en-US" sz="1600" dirty="0"/>
                    </a:p>
                    <a:p>
                      <a:pPr>
                        <a:lnSpc>
                          <a:spcPct val="125000"/>
                        </a:lnSpc>
                      </a:pPr>
                      <a:r>
                        <a:rPr lang="zh-CN" altLang="en-US" sz="1600" b="1" dirty="0"/>
                        <a:t>说明</a:t>
                      </a:r>
                      <a:r>
                        <a:rPr lang="zh-CN" altLang="en-US" sz="1600" b="1" dirty="0" smtClean="0"/>
                        <a:t>：</a:t>
                      </a:r>
                      <a:r>
                        <a:rPr lang="zh-CN" altLang="en-US" sz="1600" dirty="0" smtClean="0"/>
                        <a:t>可选</a:t>
                      </a:r>
                      <a:r>
                        <a:rPr lang="zh-CN" altLang="en-US" sz="1600" dirty="0"/>
                        <a:t>，建议用户管理员自行更新。</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a:lnSpc>
                          <a:spcPct val="125000"/>
                        </a:lnSpc>
                      </a:pPr>
                      <a:r>
                        <a:rPr lang="zh-CN" altLang="en-US" sz="1600" dirty="0"/>
                        <a:t>微软定期发布</a:t>
                      </a:r>
                      <a:r>
                        <a:rPr lang="en-US" altLang="zh-CN" sz="1600" dirty="0"/>
                        <a:t>Windows</a:t>
                      </a:r>
                      <a:r>
                        <a:rPr lang="zh-CN" altLang="en-US" sz="1600" dirty="0"/>
                        <a:t>补丁，需根据预警公告进行</a:t>
                      </a:r>
                      <a:r>
                        <a:rPr lang="en-US" altLang="zh-CN" sz="1600" dirty="0"/>
                        <a:t>Windows</a:t>
                      </a:r>
                      <a:r>
                        <a:rPr lang="zh-CN" altLang="en-US" sz="1600" dirty="0"/>
                        <a:t>补丁的</a:t>
                      </a:r>
                      <a:r>
                        <a:rPr lang="zh-CN" altLang="en-US" sz="1600" dirty="0" smtClean="0"/>
                        <a:t>更新。</a:t>
                      </a:r>
                      <a:endParaRPr lang="zh-CN" altLang="en-US" sz="1600" dirty="0"/>
                    </a:p>
                  </a:txBody>
                  <a:tcPr marL="72000" marR="72000" marT="0" marB="0" anchor="ctr"/>
                </a:tc>
                <a:tc>
                  <a:txBody>
                    <a:bodyPr/>
                    <a:lstStyle/>
                    <a:p>
                      <a:pPr>
                        <a:lnSpc>
                          <a:spcPct val="125000"/>
                        </a:lnSpc>
                      </a:pPr>
                      <a:r>
                        <a:rPr lang="zh-CN" altLang="en-US" sz="1600" dirty="0"/>
                        <a:t>更新</a:t>
                      </a:r>
                      <a:r>
                        <a:rPr lang="en-US" altLang="zh-CN" sz="1600" dirty="0"/>
                        <a:t>windows</a:t>
                      </a:r>
                      <a:r>
                        <a:rPr lang="zh-CN" altLang="en-US" sz="1600" dirty="0"/>
                        <a:t>基础架构组件操作系统补丁。</a:t>
                      </a:r>
                    </a:p>
                  </a:txBody>
                  <a:tcPr marL="72000" marR="72000" marT="0" marB="0" anchor="ctr">
                    <a:lnR w="28575" cap="flat" cmpd="sng" algn="ctr">
                      <a:solidFill>
                        <a:schemeClr val="tx1"/>
                      </a:solidFill>
                      <a:prstDash val="solid"/>
                      <a:round/>
                      <a:headEnd type="none" w="med" len="med"/>
                      <a:tailEnd type="none" w="med" len="med"/>
                    </a:lnR>
                  </a:tcPr>
                </a:tc>
              </a:tr>
              <a:tr h="1440000">
                <a:tc>
                  <a:txBody>
                    <a:bodyPr/>
                    <a:lstStyle/>
                    <a:p>
                      <a:pPr>
                        <a:lnSpc>
                          <a:spcPct val="125000"/>
                        </a:lnSpc>
                      </a:pPr>
                      <a:r>
                        <a:rPr lang="zh-CN" altLang="en-US" sz="1600" dirty="0"/>
                        <a:t>基础架构服务器病毒</a:t>
                      </a:r>
                      <a:r>
                        <a:rPr lang="zh-CN" altLang="en-US" sz="1600" dirty="0" smtClean="0"/>
                        <a:t>检查。</a:t>
                      </a:r>
                      <a:endParaRPr lang="zh-CN" altLang="en-US" sz="1600" dirty="0"/>
                    </a:p>
                    <a:p>
                      <a:pPr>
                        <a:lnSpc>
                          <a:spcPct val="125000"/>
                        </a:lnSpc>
                      </a:pPr>
                      <a:r>
                        <a:rPr lang="zh-CN" altLang="en-US" sz="1600" b="1" dirty="0"/>
                        <a:t>说明</a:t>
                      </a:r>
                      <a:r>
                        <a:rPr lang="zh-CN" altLang="en-US" sz="1600" b="1" dirty="0" smtClean="0"/>
                        <a:t>：</a:t>
                      </a:r>
                      <a:r>
                        <a:rPr lang="zh-CN" altLang="en-US" sz="1600" dirty="0" smtClean="0"/>
                        <a:t>可选</a:t>
                      </a:r>
                      <a:r>
                        <a:rPr lang="zh-CN" altLang="en-US" sz="1600" dirty="0"/>
                        <a:t>，建议用户管理员自行更新。</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nSpc>
                          <a:spcPct val="125000"/>
                        </a:lnSpc>
                      </a:pPr>
                      <a:r>
                        <a:rPr lang="zh-CN" altLang="en-US" sz="1600" dirty="0"/>
                        <a:t>为防止基础架构虚拟机遭受病毒攻击，需定期更新防病毒服务器和客户端软件，并定期扫描和清除基础架构服务器病毒。</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285750" indent="-285750">
                        <a:lnSpc>
                          <a:spcPct val="125000"/>
                        </a:lnSpc>
                        <a:buClr>
                          <a:srgbClr val="808080"/>
                        </a:buClr>
                        <a:buSzPct val="60000"/>
                        <a:buFont typeface="Wingdings" panose="05000000000000000000" pitchFamily="2" charset="2"/>
                        <a:buChar char="l"/>
                      </a:pPr>
                      <a:r>
                        <a:rPr lang="zh-CN" altLang="en-US" sz="1600" dirty="0" smtClean="0"/>
                        <a:t> 更新</a:t>
                      </a:r>
                      <a:r>
                        <a:rPr lang="zh-CN" altLang="en-US" sz="1600" dirty="0"/>
                        <a:t>防病毒服务器及客户端</a:t>
                      </a:r>
                      <a:r>
                        <a:rPr lang="zh-CN" altLang="en-US" sz="1600" dirty="0" smtClean="0"/>
                        <a:t>软件。 </a:t>
                      </a:r>
                      <a:endParaRPr lang="zh-CN" altLang="en-US" sz="1600" dirty="0"/>
                    </a:p>
                    <a:p>
                      <a:pPr marL="285750" indent="-285750">
                        <a:lnSpc>
                          <a:spcPct val="125000"/>
                        </a:lnSpc>
                        <a:buClr>
                          <a:srgbClr val="808080"/>
                        </a:buClr>
                        <a:buSzPct val="60000"/>
                        <a:buFont typeface="Wingdings" panose="05000000000000000000" pitchFamily="2" charset="2"/>
                        <a:buChar char="l"/>
                      </a:pPr>
                      <a:r>
                        <a:rPr lang="zh-CN" altLang="en-US" sz="1600" dirty="0" smtClean="0"/>
                        <a:t> 扫描</a:t>
                      </a:r>
                      <a:r>
                        <a:rPr lang="zh-CN" altLang="en-US" sz="1600" dirty="0"/>
                        <a:t>并清除</a:t>
                      </a:r>
                      <a:r>
                        <a:rPr lang="en-US" sz="1600" dirty="0"/>
                        <a:t>FusionAccess</a:t>
                      </a:r>
                      <a:r>
                        <a:rPr lang="zh-CN" altLang="en-US" sz="1600" dirty="0"/>
                        <a:t>服务器</a:t>
                      </a:r>
                      <a:r>
                        <a:rPr lang="zh-CN" altLang="en-US" sz="1600" dirty="0" smtClean="0"/>
                        <a:t>病毒。</a:t>
                      </a:r>
                      <a:endParaRPr lang="zh-CN" altLang="en-US" sz="1600" dirty="0"/>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634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自动安装</a:t>
            </a:r>
            <a:r>
              <a:rPr lang="en-US" altLang="zh-CN" dirty="0" smtClean="0"/>
              <a:t>Windows</a:t>
            </a:r>
            <a:r>
              <a:rPr lang="zh-CN" altLang="en-US" dirty="0" smtClean="0"/>
              <a:t>基础架构服务器操作系统补丁</a:t>
            </a:r>
            <a:r>
              <a:rPr lang="en-US" altLang="zh-CN" dirty="0" smtClean="0"/>
              <a:t>(1/3)</a:t>
            </a:r>
            <a:endParaRPr lang="zh-CN" altLang="en-US" dirty="0" smtClean="0"/>
          </a:p>
        </p:txBody>
      </p:sp>
      <p:sp>
        <p:nvSpPr>
          <p:cNvPr id="6" name="内容占位符 5"/>
          <p:cNvSpPr>
            <a:spLocks noGrp="1"/>
          </p:cNvSpPr>
          <p:nvPr>
            <p:ph type="body" sz="quarter" idx="10"/>
          </p:nvPr>
        </p:nvSpPr>
        <p:spPr/>
        <p:txBody>
          <a:bodyPr/>
          <a:lstStyle/>
          <a:p>
            <a:r>
              <a:rPr lang="zh-CN" altLang="en-US" smtClean="0"/>
              <a:t>设置组补丁更新策略并审批补丁，使</a:t>
            </a:r>
            <a:r>
              <a:rPr lang="en-US" altLang="zh-CN" smtClean="0"/>
              <a:t>Windows</a:t>
            </a:r>
            <a:r>
              <a:rPr lang="zh-CN" altLang="en-US" smtClean="0"/>
              <a:t>基础架构服务器可通过</a:t>
            </a:r>
            <a:r>
              <a:rPr lang="en-US" altLang="zh-CN" smtClean="0"/>
              <a:t>WSUS</a:t>
            </a:r>
            <a:r>
              <a:rPr lang="zh-CN" altLang="en-US" smtClean="0"/>
              <a:t>在线自动更新操作系统补丁。</a:t>
            </a:r>
            <a:endParaRPr lang="en-US" altLang="zh-CN" smtClean="0"/>
          </a:p>
          <a:p>
            <a:r>
              <a:rPr lang="zh-CN" altLang="en-US" smtClean="0"/>
              <a:t>前提条件</a:t>
            </a:r>
            <a:endParaRPr lang="en-US" altLang="zh-CN" smtClean="0"/>
          </a:p>
          <a:p>
            <a:pPr lvl="1"/>
            <a:r>
              <a:rPr lang="zh-CN" altLang="en-US" smtClean="0"/>
              <a:t>已安装补丁服务软件。具体操作方法请参见安装补丁服务软件。 </a:t>
            </a:r>
          </a:p>
          <a:p>
            <a:pPr lvl="1"/>
            <a:r>
              <a:rPr lang="zh-CN" altLang="en-US" smtClean="0"/>
              <a:t>各</a:t>
            </a:r>
            <a:r>
              <a:rPr lang="en-US" altLang="zh-CN" smtClean="0"/>
              <a:t>Windows</a:t>
            </a:r>
            <a:r>
              <a:rPr lang="zh-CN" altLang="en-US" smtClean="0"/>
              <a:t>基础架构虚拟机与</a:t>
            </a:r>
            <a:r>
              <a:rPr lang="en-US" altLang="zh-CN" smtClean="0"/>
              <a:t>Internet</a:t>
            </a:r>
            <a:r>
              <a:rPr lang="zh-CN" altLang="en-US" smtClean="0"/>
              <a:t>或者上级补丁服务器的网络互通。 </a:t>
            </a:r>
          </a:p>
          <a:p>
            <a:pPr lvl="1"/>
            <a:r>
              <a:rPr lang="zh-CN" altLang="en-US" smtClean="0"/>
              <a:t>已获取各</a:t>
            </a:r>
            <a:r>
              <a:rPr lang="en-US" altLang="zh-CN" smtClean="0"/>
              <a:t>Windows</a:t>
            </a:r>
            <a:r>
              <a:rPr lang="zh-CN" altLang="en-US" smtClean="0"/>
              <a:t>基础架构服务器的域帐号和密码。</a:t>
            </a:r>
          </a:p>
          <a:p>
            <a:endParaRPr lang="en-US" smtClean="0"/>
          </a:p>
          <a:p>
            <a:endParaRPr lang="en-US" dirty="0"/>
          </a:p>
        </p:txBody>
      </p:sp>
    </p:spTree>
    <p:extLst>
      <p:ext uri="{BB962C8B-B14F-4D97-AF65-F5344CB8AC3E}">
        <p14:creationId xmlns:p14="http://schemas.microsoft.com/office/powerpoint/2010/main" val="360278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自动安装</a:t>
            </a:r>
            <a:r>
              <a:rPr lang="en-US" altLang="zh-CN" dirty="0" smtClean="0"/>
              <a:t>Windows</a:t>
            </a:r>
            <a:r>
              <a:rPr lang="zh-CN" altLang="en-US" dirty="0" smtClean="0"/>
              <a:t>基础架构服务器操作系统补丁</a:t>
            </a:r>
            <a:r>
              <a:rPr lang="en-US" altLang="zh-CN" dirty="0" smtClean="0"/>
              <a:t>(2/3</a:t>
            </a:r>
            <a:r>
              <a:rPr lang="en-US" altLang="zh-CN" dirty="0"/>
              <a:t>)</a:t>
            </a:r>
            <a:endParaRPr lang="en-US" dirty="0"/>
          </a:p>
        </p:txBody>
      </p:sp>
      <p:sp>
        <p:nvSpPr>
          <p:cNvPr id="3" name="内容占位符 2"/>
          <p:cNvSpPr>
            <a:spLocks noGrp="1"/>
          </p:cNvSpPr>
          <p:nvPr>
            <p:ph type="body" sz="quarter" idx="10"/>
          </p:nvPr>
        </p:nvSpPr>
        <p:spPr/>
        <p:txBody>
          <a:bodyPr/>
          <a:lstStyle/>
          <a:p>
            <a:r>
              <a:rPr lang="zh-CN" altLang="en-US" smtClean="0"/>
              <a:t>配置自动更新 </a:t>
            </a:r>
            <a:endParaRPr lang="en-US" dirty="0"/>
          </a:p>
        </p:txBody>
      </p:sp>
      <p:pic>
        <p:nvPicPr>
          <p:cNvPr id="28674" name="Picture 2" descr="http://localhost:7890/pages/YZE0605P/06/YZE0605P/06/resources/04_desk_r5c30/sys_mgt/fig/fig_cn_59_22_00020204.png"/>
          <p:cNvPicPr>
            <a:picLocks noChangeAspect="1" noChangeArrowheads="1"/>
          </p:cNvPicPr>
          <p:nvPr/>
        </p:nvPicPr>
        <p:blipFill>
          <a:blip r:embed="rId3" cstate="print"/>
          <a:srcRect/>
          <a:stretch>
            <a:fillRect/>
          </a:stretch>
        </p:blipFill>
        <p:spPr bwMode="auto">
          <a:xfrm>
            <a:off x="1655677" y="1934010"/>
            <a:ext cx="6120680" cy="4303278"/>
          </a:xfrm>
          <a:prstGeom prst="rect">
            <a:avLst/>
          </a:prstGeom>
          <a:noFill/>
        </p:spPr>
      </p:pic>
    </p:spTree>
    <p:extLst>
      <p:ext uri="{BB962C8B-B14F-4D97-AF65-F5344CB8AC3E}">
        <p14:creationId xmlns:p14="http://schemas.microsoft.com/office/powerpoint/2010/main" val="27768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自动安装</a:t>
            </a:r>
            <a:r>
              <a:rPr lang="en-US" altLang="zh-CN" dirty="0" smtClean="0"/>
              <a:t>Windows</a:t>
            </a:r>
            <a:r>
              <a:rPr lang="zh-CN" altLang="en-US" dirty="0" smtClean="0"/>
              <a:t>基础架构服务器操作系统补丁</a:t>
            </a:r>
            <a:r>
              <a:rPr lang="en-US" altLang="zh-CN" dirty="0" smtClean="0"/>
              <a:t>(3/3</a:t>
            </a:r>
            <a:r>
              <a:rPr lang="en-US" altLang="zh-CN" dirty="0"/>
              <a:t>)</a:t>
            </a:r>
            <a:endParaRPr lang="en-US" dirty="0"/>
          </a:p>
        </p:txBody>
      </p:sp>
      <p:sp>
        <p:nvSpPr>
          <p:cNvPr id="3" name="内容占位符 2"/>
          <p:cNvSpPr>
            <a:spLocks noGrp="1"/>
          </p:cNvSpPr>
          <p:nvPr>
            <p:ph type="body" sz="quarter" idx="10"/>
          </p:nvPr>
        </p:nvSpPr>
        <p:spPr/>
        <p:txBody>
          <a:bodyPr/>
          <a:lstStyle/>
          <a:p>
            <a:r>
              <a:rPr lang="zh-CN" altLang="en-US" dirty="0" smtClean="0"/>
              <a:t>在</a:t>
            </a:r>
            <a:r>
              <a:rPr lang="en-US" altLang="zh-CN" dirty="0" smtClean="0"/>
              <a:t>Windows</a:t>
            </a:r>
            <a:r>
              <a:rPr lang="zh-CN" altLang="en-US" dirty="0" smtClean="0"/>
              <a:t>基础架构服务器离线部署的情况下，需手动拷贝服务器补丁到指定的共享目录下，并为服务器手动安装补丁。</a:t>
            </a:r>
          </a:p>
          <a:p>
            <a:r>
              <a:rPr lang="zh-CN" altLang="en-US" dirty="0" smtClean="0"/>
              <a:t>查看补丁信息的路径为：</a:t>
            </a:r>
            <a:endParaRPr lang="en-US" altLang="zh-CN" dirty="0" smtClean="0"/>
          </a:p>
          <a:p>
            <a:pPr marL="0" indent="0">
              <a:buNone/>
            </a:pPr>
            <a:r>
              <a:rPr lang="en-US" dirty="0" smtClean="0">
                <a:hlinkClick r:id="rId3"/>
              </a:rPr>
              <a:t>http://www.microsoft.com/zh-cn/security/default.aspx</a:t>
            </a:r>
            <a:endParaRPr lang="en-US" dirty="0" smtClean="0"/>
          </a:p>
          <a:p>
            <a:endParaRPr lang="en-US" dirty="0" smtClean="0"/>
          </a:p>
          <a:p>
            <a:endParaRPr lang="en-US" dirty="0"/>
          </a:p>
        </p:txBody>
      </p:sp>
    </p:spTree>
    <p:extLst>
      <p:ext uri="{BB962C8B-B14F-4D97-AF65-F5344CB8AC3E}">
        <p14:creationId xmlns:p14="http://schemas.microsoft.com/office/powerpoint/2010/main" val="2738827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r>
              <a:rPr lang="zh-CN" altLang="en-US" b="1" dirty="0"/>
              <a:t>维护任务</a:t>
            </a:r>
            <a:endParaRPr lang="en-US" altLang="zh-CN" b="1" dirty="0"/>
          </a:p>
          <a:p>
            <a:pPr lvl="1">
              <a:buClr>
                <a:schemeClr val="bg1">
                  <a:lumMod val="50000"/>
                </a:schemeClr>
              </a:buClr>
            </a:pPr>
            <a:r>
              <a:rPr lang="zh-CN" altLang="en-US" dirty="0">
                <a:solidFill>
                  <a:schemeClr val="bg1">
                    <a:lumMod val="50000"/>
                  </a:schemeClr>
                </a:solidFill>
              </a:rPr>
              <a:t>日维护任务</a:t>
            </a:r>
            <a:endParaRPr lang="en-US" altLang="zh-CN" dirty="0">
              <a:solidFill>
                <a:schemeClr val="bg1">
                  <a:lumMod val="50000"/>
                </a:schemeClr>
              </a:solidFill>
            </a:endParaRPr>
          </a:p>
          <a:p>
            <a:pPr lvl="1">
              <a:buClr>
                <a:schemeClr val="bg1">
                  <a:lumMod val="50000"/>
                </a:schemeClr>
              </a:buClr>
            </a:pPr>
            <a:r>
              <a:rPr lang="zh-CN" altLang="en-US" dirty="0">
                <a:solidFill>
                  <a:schemeClr val="bg1">
                    <a:lumMod val="50000"/>
                  </a:schemeClr>
                </a:solidFill>
              </a:rPr>
              <a:t>周维护任务</a:t>
            </a:r>
            <a:endParaRPr lang="en-US" altLang="zh-CN" dirty="0">
              <a:solidFill>
                <a:schemeClr val="bg1">
                  <a:lumMod val="50000"/>
                </a:schemeClr>
              </a:solidFill>
            </a:endParaRPr>
          </a:p>
          <a:p>
            <a:pPr lvl="1">
              <a:buClr>
                <a:schemeClr val="bg1">
                  <a:lumMod val="50000"/>
                </a:schemeClr>
              </a:buClr>
            </a:pPr>
            <a:r>
              <a:rPr lang="zh-CN" altLang="en-US" dirty="0">
                <a:solidFill>
                  <a:schemeClr val="bg1">
                    <a:lumMod val="50000"/>
                  </a:schemeClr>
                </a:solidFill>
              </a:rPr>
              <a:t>月维护任务</a:t>
            </a:r>
            <a:endParaRPr lang="en-US" altLang="zh-CN" dirty="0">
              <a:solidFill>
                <a:schemeClr val="bg1">
                  <a:lumMod val="50000"/>
                </a:schemeClr>
              </a:solidFill>
            </a:endParaRPr>
          </a:p>
          <a:p>
            <a:pPr lvl="1">
              <a:buClrTx/>
            </a:pPr>
            <a:r>
              <a:rPr lang="zh-CN" altLang="en-US" dirty="0"/>
              <a:t>故障恢复</a:t>
            </a:r>
            <a:endParaRPr lang="en-US" altLang="zh-CN" dirty="0"/>
          </a:p>
          <a:p>
            <a:pPr>
              <a:buClr>
                <a:schemeClr val="bg1">
                  <a:lumMod val="50000"/>
                </a:schemeClr>
              </a:buClr>
            </a:pPr>
            <a:r>
              <a:rPr lang="zh-CN" altLang="en-US" dirty="0" smtClean="0">
                <a:solidFill>
                  <a:schemeClr val="bg1">
                    <a:lumMod val="50000"/>
                  </a:schemeClr>
                </a:solidFill>
              </a:rPr>
              <a:t>管理维护注意事项</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184034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FusionAccess</a:t>
            </a:r>
            <a:r>
              <a:rPr lang="zh-CN" altLang="en-US" dirty="0" smtClean="0"/>
              <a:t>维护任务</a:t>
            </a:r>
            <a:endParaRPr lang="en-US" altLang="en-US" dirty="0"/>
          </a:p>
        </p:txBody>
      </p:sp>
      <p:sp>
        <p:nvSpPr>
          <p:cNvPr id="3" name="文本占位符 2"/>
          <p:cNvSpPr>
            <a:spLocks noGrp="1"/>
          </p:cNvSpPr>
          <p:nvPr>
            <p:ph type="body" sz="quarter" idx="10"/>
          </p:nvPr>
        </p:nvSpPr>
        <p:spPr/>
        <p:txBody>
          <a:bodyPr/>
          <a:lstStyle/>
          <a:p>
            <a:r>
              <a:rPr lang="zh-CN" altLang="en-US" smtClean="0"/>
              <a:t>故障恢复</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4200045995"/>
              </p:ext>
            </p:extLst>
          </p:nvPr>
        </p:nvGraphicFramePr>
        <p:xfrm>
          <a:off x="755650" y="1952836"/>
          <a:ext cx="7848599" cy="4248000"/>
        </p:xfrm>
        <a:graphic>
          <a:graphicData uri="http://schemas.openxmlformats.org/drawingml/2006/table">
            <a:tbl>
              <a:tblPr/>
              <a:tblGrid>
                <a:gridCol w="1440086"/>
                <a:gridCol w="2099201"/>
                <a:gridCol w="2154656"/>
                <a:gridCol w="2154656"/>
              </a:tblGrid>
              <a:tr h="432000">
                <a:tc>
                  <a:txBody>
                    <a:bodyPr/>
                    <a:lstStyle/>
                    <a:p>
                      <a:pPr algn="ctr"/>
                      <a:r>
                        <a:rPr lang="zh-CN" altLang="en-US" sz="1800" b="1" dirty="0">
                          <a:latin typeface="+mn-lt"/>
                          <a:ea typeface="+mn-ea"/>
                        </a:rPr>
                        <a:t>维护项目</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latin typeface="+mn-lt"/>
                          <a:ea typeface="+mn-ea"/>
                        </a:rPr>
                        <a:t>维护场景</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latin typeface="+mn-lt"/>
                          <a:ea typeface="+mn-ea"/>
                        </a:rPr>
                        <a:t>具体维护任务</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latin typeface="+mn-lt"/>
                          <a:ea typeface="+mn-ea"/>
                        </a:rPr>
                        <a:t>操作入口</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908000">
                <a:tc>
                  <a:txBody>
                    <a:bodyPr/>
                    <a:lstStyle/>
                    <a:p>
                      <a:pPr>
                        <a:lnSpc>
                          <a:spcPct val="125000"/>
                        </a:lnSpc>
                      </a:pPr>
                      <a:r>
                        <a:rPr lang="zh-CN" altLang="en-US" sz="1600" dirty="0">
                          <a:latin typeface="+mn-lt"/>
                          <a:ea typeface="+mn-ea"/>
                        </a:rPr>
                        <a:t>软件重装恢复</a:t>
                      </a:r>
                    </a:p>
                  </a:txBody>
                  <a:tcPr marL="72000" marR="72000" marT="0" marB="0" anchor="ctr">
                    <a:lnL w="28575" cap="flat" cmpd="sng" algn="ctr">
                      <a:solidFill>
                        <a:schemeClr val="tx1"/>
                      </a:solidFill>
                      <a:prstDash val="solid"/>
                      <a:round/>
                      <a:headEnd type="none" w="med" len="med"/>
                      <a:tailEnd type="none" w="med" len="med"/>
                    </a:lnL>
                  </a:tcPr>
                </a:tc>
                <a:tc rowSpan="2">
                  <a:txBody>
                    <a:bodyPr/>
                    <a:lstStyle/>
                    <a:p>
                      <a:pPr>
                        <a:lnSpc>
                          <a:spcPct val="125000"/>
                        </a:lnSpc>
                      </a:pPr>
                      <a:r>
                        <a:rPr lang="zh-CN" altLang="en-US" sz="1600" dirty="0">
                          <a:latin typeface="+mn-lt"/>
                          <a:ea typeface="+mn-ea"/>
                        </a:rPr>
                        <a:t>系统维护工程师或技术支持工程师在对系统进行重大操作（如升级、重大数据调整等）前，为保证系统在出现异常或未达到预期结果时可以及时进行数据恢复。</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a:lnSpc>
                          <a:spcPct val="125000"/>
                        </a:lnSpc>
                      </a:pPr>
                      <a:r>
                        <a:rPr lang="zh-CN" altLang="en-US" sz="1600" dirty="0">
                          <a:latin typeface="+mn-lt"/>
                          <a:ea typeface="+mn-ea"/>
                        </a:rPr>
                        <a:t>软件重装恢复：软件所在服务器正常，但系统异常情况下，通过在服务器上重新安装软件后并拷贝备份数据进行恢复。</a:t>
                      </a:r>
                    </a:p>
                  </a:txBody>
                  <a:tcPr marL="72000" marR="72000" marT="0" marB="0" anchor="ctr"/>
                </a:tc>
                <a:tc>
                  <a:txBody>
                    <a:bodyPr/>
                    <a:lstStyle/>
                    <a:p>
                      <a:pPr>
                        <a:lnSpc>
                          <a:spcPct val="125000"/>
                        </a:lnSpc>
                      </a:pPr>
                      <a:r>
                        <a:rPr lang="zh-CN" altLang="en-US" sz="1600" dirty="0">
                          <a:latin typeface="+mn-lt"/>
                          <a:ea typeface="+mn-ea"/>
                        </a:rPr>
                        <a:t>产品文档参考：</a:t>
                      </a:r>
                      <a:r>
                        <a:rPr lang="en-US" altLang="zh-CN" sz="1600" dirty="0" err="1">
                          <a:latin typeface="+mn-lt"/>
                          <a:ea typeface="+mn-ea"/>
                        </a:rPr>
                        <a:t>FusionCloud</a:t>
                      </a:r>
                      <a:r>
                        <a:rPr lang="en-US" altLang="zh-CN" sz="1600" dirty="0">
                          <a:latin typeface="+mn-lt"/>
                          <a:ea typeface="+mn-ea"/>
                        </a:rPr>
                        <a:t> </a:t>
                      </a:r>
                      <a:r>
                        <a:rPr lang="zh-CN" altLang="en-US" sz="1600" dirty="0">
                          <a:latin typeface="+mn-lt"/>
                          <a:ea typeface="+mn-ea"/>
                        </a:rPr>
                        <a:t>桌面云 </a:t>
                      </a:r>
                      <a:r>
                        <a:rPr lang="en-US" altLang="zh-CN" sz="1600" dirty="0" smtClean="0">
                          <a:latin typeface="+mn-lt"/>
                          <a:ea typeface="+mn-ea"/>
                        </a:rPr>
                        <a:t>V100R006C00 </a:t>
                      </a:r>
                      <a:r>
                        <a:rPr lang="zh-CN" altLang="en-US" sz="1600" dirty="0">
                          <a:latin typeface="+mn-lt"/>
                          <a:ea typeface="+mn-ea"/>
                        </a:rPr>
                        <a:t>系统管理指南中“备份与恢复 </a:t>
                      </a:r>
                      <a:r>
                        <a:rPr lang="en-US" altLang="zh-CN" sz="1600" dirty="0">
                          <a:latin typeface="+mn-lt"/>
                          <a:ea typeface="+mn-ea"/>
                        </a:rPr>
                        <a:t>&gt; </a:t>
                      </a:r>
                      <a:r>
                        <a:rPr lang="zh-CN" altLang="en-US" sz="1600" dirty="0">
                          <a:latin typeface="+mn-lt"/>
                          <a:ea typeface="+mn-ea"/>
                        </a:rPr>
                        <a:t>软件重装恢复</a:t>
                      </a:r>
                      <a:r>
                        <a:rPr lang="zh-CN" altLang="en-US" sz="1600" dirty="0" smtClean="0">
                          <a:latin typeface="+mn-lt"/>
                          <a:ea typeface="+mn-ea"/>
                        </a:rPr>
                        <a:t>”。</a:t>
                      </a:r>
                      <a:endParaRPr lang="zh-CN" alt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908000">
                <a:tc>
                  <a:txBody>
                    <a:bodyPr/>
                    <a:lstStyle/>
                    <a:p>
                      <a:pPr>
                        <a:lnSpc>
                          <a:spcPct val="125000"/>
                        </a:lnSpc>
                      </a:pPr>
                      <a:r>
                        <a:rPr lang="zh-CN" altLang="en-US" sz="1600">
                          <a:latin typeface="+mn-lt"/>
                          <a:ea typeface="+mn-ea"/>
                        </a:rPr>
                        <a:t>系统重装恢复</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nSpc>
                          <a:spcPct val="125000"/>
                        </a:lnSpc>
                      </a:pPr>
                      <a:r>
                        <a:rPr lang="zh-CN" altLang="en-US" sz="1600" dirty="0">
                          <a:latin typeface="+mn-lt"/>
                          <a:ea typeface="+mn-ea"/>
                        </a:rPr>
                        <a:t>系统重装恢复：在系统的主或备服务器单节点故障的场景下，需新建服务器，将备份的数据拷贝到新建服务器上进行恢复。</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a:lnSpc>
                          <a:spcPct val="125000"/>
                        </a:lnSpc>
                      </a:pPr>
                      <a:r>
                        <a:rPr lang="zh-CN" altLang="en-US" sz="1600" dirty="0">
                          <a:latin typeface="+mn-lt"/>
                          <a:ea typeface="+mn-ea"/>
                        </a:rPr>
                        <a:t>产品文档参考：</a:t>
                      </a:r>
                      <a:r>
                        <a:rPr lang="en-US" altLang="zh-CN" sz="1600" dirty="0">
                          <a:latin typeface="+mn-lt"/>
                          <a:ea typeface="+mn-ea"/>
                        </a:rPr>
                        <a:t>FusionCloud </a:t>
                      </a:r>
                      <a:r>
                        <a:rPr lang="zh-CN" altLang="en-US" sz="1600" dirty="0">
                          <a:latin typeface="+mn-lt"/>
                          <a:ea typeface="+mn-ea"/>
                        </a:rPr>
                        <a:t>桌面云 </a:t>
                      </a:r>
                      <a:r>
                        <a:rPr lang="en-US" altLang="zh-CN" sz="1600" dirty="0" smtClean="0">
                          <a:latin typeface="+mn-lt"/>
                          <a:ea typeface="+mn-ea"/>
                        </a:rPr>
                        <a:t>V100R006C00 </a:t>
                      </a:r>
                      <a:r>
                        <a:rPr lang="zh-CN" altLang="en-US" sz="1600" dirty="0">
                          <a:latin typeface="+mn-lt"/>
                          <a:ea typeface="+mn-ea"/>
                        </a:rPr>
                        <a:t>系统管理指南中“备份与恢复 </a:t>
                      </a:r>
                      <a:r>
                        <a:rPr lang="en-US" altLang="zh-CN" sz="1600" dirty="0">
                          <a:latin typeface="+mn-lt"/>
                          <a:ea typeface="+mn-ea"/>
                        </a:rPr>
                        <a:t>&gt; </a:t>
                      </a:r>
                      <a:r>
                        <a:rPr lang="zh-CN" altLang="en-US" sz="1600" dirty="0">
                          <a:latin typeface="+mn-lt"/>
                          <a:ea typeface="+mn-ea"/>
                        </a:rPr>
                        <a:t>系统重装恢复</a:t>
                      </a:r>
                      <a:r>
                        <a:rPr lang="zh-CN" altLang="en-US" sz="1600" dirty="0" smtClean="0">
                          <a:latin typeface="+mn-lt"/>
                          <a:ea typeface="+mn-ea"/>
                        </a:rPr>
                        <a:t>”。</a:t>
                      </a:r>
                      <a:endParaRPr lang="zh-CN" alt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6553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101568" rIns="91440" bIns="152352"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627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系统备份策略</a:t>
            </a:r>
            <a:endParaRPr lang="zh-CN" altLang="en-US" dirty="0" smtClean="0"/>
          </a:p>
        </p:txBody>
      </p:sp>
      <p:sp>
        <p:nvSpPr>
          <p:cNvPr id="4" name="文本占位符 3"/>
          <p:cNvSpPr>
            <a:spLocks noGrp="1"/>
          </p:cNvSpPr>
          <p:nvPr>
            <p:ph type="body" sz="quarter" idx="10"/>
          </p:nvPr>
        </p:nvSpPr>
        <p:spPr>
          <a:xfrm>
            <a:off x="755650" y="4007405"/>
            <a:ext cx="7920037" cy="2664705"/>
          </a:xfrm>
        </p:spPr>
        <p:txBody>
          <a:bodyPr/>
          <a:lstStyle/>
          <a:p>
            <a:pPr>
              <a:lnSpc>
                <a:spcPct val="120000"/>
              </a:lnSpc>
            </a:pPr>
            <a:r>
              <a:rPr lang="zh-CN" altLang="en-US" sz="1800" dirty="0"/>
              <a:t>系统进行重大操作（如升级、重大数据调整等）前，为了保证</a:t>
            </a:r>
            <a:r>
              <a:rPr lang="en-US" altLang="zh-CN" sz="1800" dirty="0" err="1"/>
              <a:t>FusionAccess</a:t>
            </a:r>
            <a:r>
              <a:rPr lang="zh-CN" altLang="en-US" sz="1800" dirty="0"/>
              <a:t>中各部件在出现异常或未达到预期结果时可以及时进行数据恢复，将对业务的影响降到最低，需对数据进行备份。</a:t>
            </a:r>
          </a:p>
          <a:p>
            <a:pPr>
              <a:lnSpc>
                <a:spcPct val="120000"/>
              </a:lnSpc>
            </a:pPr>
            <a:r>
              <a:rPr lang="zh-CN" altLang="en-US" sz="1800" dirty="0"/>
              <a:t>针对数据的备份通过系统提供的自动备份功能来实现，当系统部件故障无法通过常规方法修复时，利用备份数据快速恢复系统部件和业务。</a:t>
            </a:r>
          </a:p>
          <a:p>
            <a:pPr>
              <a:lnSpc>
                <a:spcPct val="120000"/>
              </a:lnSpc>
            </a:pPr>
            <a:r>
              <a:rPr lang="zh-CN" altLang="en-US" sz="1800" dirty="0"/>
              <a:t>备份服务器（</a:t>
            </a:r>
            <a:r>
              <a:rPr lang="en-US" altLang="zh-CN" sz="1800" dirty="0" err="1"/>
              <a:t>Loggetter</a:t>
            </a:r>
            <a:r>
              <a:rPr lang="zh-CN" altLang="en-US" sz="1800" dirty="0"/>
              <a:t>或第三方</a:t>
            </a:r>
            <a:r>
              <a:rPr lang="en-US" altLang="zh-CN" sz="1800" dirty="0"/>
              <a:t>FTP</a:t>
            </a:r>
            <a:r>
              <a:rPr lang="zh-CN" altLang="en-US" sz="1800" dirty="0"/>
              <a:t>服务器）只保存</a:t>
            </a:r>
            <a:r>
              <a:rPr lang="en-US" altLang="zh-CN" sz="1800" dirty="0"/>
              <a:t>10</a:t>
            </a:r>
            <a:r>
              <a:rPr lang="zh-CN" altLang="en-US" sz="1800" dirty="0"/>
              <a:t>天内的备份数据。</a:t>
            </a:r>
          </a:p>
          <a:p>
            <a:endParaRPr lang="en-US" sz="1800" dirty="0"/>
          </a:p>
        </p:txBody>
      </p:sp>
      <p:pic>
        <p:nvPicPr>
          <p:cNvPr id="6" name="Picture 2"/>
          <p:cNvPicPr>
            <a:picLocks noChangeAspect="1" noChangeArrowheads="1"/>
          </p:cNvPicPr>
          <p:nvPr/>
        </p:nvPicPr>
        <p:blipFill>
          <a:blip r:embed="rId3" cstate="print"/>
          <a:srcRect/>
          <a:stretch>
            <a:fillRect/>
          </a:stretch>
        </p:blipFill>
        <p:spPr bwMode="auto">
          <a:xfrm>
            <a:off x="1979711" y="1376363"/>
            <a:ext cx="5220581" cy="2628701"/>
          </a:xfrm>
          <a:prstGeom prst="rect">
            <a:avLst/>
          </a:prstGeom>
          <a:noFill/>
          <a:ln w="9525">
            <a:noFill/>
            <a:miter lim="800000"/>
            <a:headEnd/>
            <a:tailEnd/>
          </a:ln>
          <a:effectLst/>
        </p:spPr>
      </p:pic>
    </p:spTree>
    <p:extLst>
      <p:ext uri="{BB962C8B-B14F-4D97-AF65-F5344CB8AC3E}">
        <p14:creationId xmlns:p14="http://schemas.microsoft.com/office/powerpoint/2010/main" val="1235893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华为桌面云系统建设完成后，需要进行常规的管理维护来保证业务正常运行。</a:t>
            </a:r>
            <a:endParaRPr lang="zh-CN" altLang="en-US" dirty="0"/>
          </a:p>
        </p:txBody>
      </p:sp>
    </p:spTree>
    <p:extLst>
      <p:ext uri="{BB962C8B-B14F-4D97-AF65-F5344CB8AC3E}">
        <p14:creationId xmlns:p14="http://schemas.microsoft.com/office/powerpoint/2010/main" val="819801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系统备份文件</a:t>
            </a:r>
            <a:endParaRPr lang="zh-CN" altLang="en-US" dirty="0" smtClean="0"/>
          </a:p>
        </p:txBody>
      </p:sp>
      <p:graphicFrame>
        <p:nvGraphicFramePr>
          <p:cNvPr id="7" name="1989259380"/>
          <p:cNvGraphicFramePr>
            <a:graphicFrameLocks noGrp="1"/>
          </p:cNvGraphicFramePr>
          <p:nvPr>
            <p:extLst>
              <p:ext uri="{D42A27DB-BD31-4B8C-83A1-F6EECF244321}">
                <p14:modId xmlns:p14="http://schemas.microsoft.com/office/powerpoint/2010/main" val="952055930"/>
              </p:ext>
            </p:extLst>
          </p:nvPr>
        </p:nvGraphicFramePr>
        <p:xfrm>
          <a:off x="755650" y="1376363"/>
          <a:ext cx="7989393" cy="4793626"/>
        </p:xfrm>
        <a:graphic>
          <a:graphicData uri="http://schemas.openxmlformats.org/drawingml/2006/table">
            <a:tbl>
              <a:tblPr firstRow="1" bandRow="1"/>
              <a:tblGrid>
                <a:gridCol w="1620106"/>
                <a:gridCol w="2268252"/>
                <a:gridCol w="4101035"/>
              </a:tblGrid>
              <a:tr h="396000">
                <a:tc>
                  <a:txBody>
                    <a:bodyPr/>
                    <a:lstStyle/>
                    <a:p>
                      <a:pPr algn="ctr"/>
                      <a:r>
                        <a:rPr lang="zh-CN" altLang="en-US" sz="1800" b="1" dirty="0" smtClean="0"/>
                        <a:t>组件</a:t>
                      </a:r>
                      <a:endParaRPr lang="en-US" altLang="zh-CN" sz="1800" b="1" dirty="0" smtClean="0">
                        <a:latin typeface="Arial" pitchFamily="34" charset="0"/>
                        <a:ea typeface="+mn-ea"/>
                        <a:cs typeface="Arial" pitchFamily="34" charset="0"/>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u="none" dirty="0" smtClean="0"/>
                        <a:t>备份谁的</a:t>
                      </a:r>
                      <a:endParaRPr lang="en-US" altLang="zh-CN" sz="1800" b="1" u="none" dirty="0" smtClean="0">
                        <a:solidFill>
                          <a:schemeClr val="lt1"/>
                        </a:solidFill>
                        <a:latin typeface="Arial"/>
                        <a:ea typeface="+mn-ea"/>
                        <a:cs typeface="Arial" pitchFamily="34" charset="0"/>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t>备份路径</a:t>
                      </a:r>
                      <a:endParaRPr lang="en-US" altLang="zh-CN" sz="1800" b="1" dirty="0" smtClean="0">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85176">
                <a:tc>
                  <a:txBody>
                    <a:bodyPr/>
                    <a:lstStyle/>
                    <a:p>
                      <a:pPr algn="l"/>
                      <a:r>
                        <a:rPr lang="en-US" altLang="zh-CN" sz="1600" b="1" u="none" kern="1200" dirty="0" smtClean="0"/>
                        <a:t>FusionManager</a:t>
                      </a:r>
                      <a:endParaRPr lang="zh-CN" altLang="en-US" sz="1600" b="1" u="none" dirty="0">
                        <a:solidFill>
                          <a:srgbClr val="000000"/>
                        </a:solidFill>
                        <a:latin typeface="Arial"/>
                        <a:ea typeface="+mn-ea"/>
                        <a:cs typeface="Arial"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t>数据库文件</a:t>
                      </a:r>
                      <a:endParaRPr lang="en-US" altLang="zh-CN" sz="1600" b="0" i="0" kern="1200" dirty="0" smtClean="0">
                        <a:solidFill>
                          <a:schemeClr val="dk1"/>
                        </a:solidFill>
                        <a:latin typeface="Arial" pitchFamily="34" charset="0"/>
                        <a:ea typeface="+mn-ea"/>
                        <a:cs typeface="Arial" pitchFamily="34" charset="0"/>
                      </a:endParaRPr>
                    </a:p>
                  </a:txBody>
                  <a:tcPr marL="72000" marR="72000" marT="0" marB="0" anchor="ctr"/>
                </a:tc>
                <a:tc>
                  <a:txBody>
                    <a:bodyPr/>
                    <a:lstStyle/>
                    <a:p>
                      <a:pPr algn="l"/>
                      <a:r>
                        <a:rPr lang="en-US" altLang="zh-CN" sz="1600" u="none" kern="1200" dirty="0" smtClean="0"/>
                        <a:t>FusionManager</a:t>
                      </a:r>
                      <a:r>
                        <a:rPr lang="zh-CN" altLang="en-US" sz="1600" kern="1200" baseline="0" dirty="0" smtClean="0"/>
                        <a:t> 节点</a:t>
                      </a:r>
                      <a:r>
                        <a:rPr lang="en-US" altLang="zh-CN" sz="1600" kern="1200" baseline="0" dirty="0" smtClean="0"/>
                        <a:t>: </a:t>
                      </a:r>
                      <a:r>
                        <a:rPr lang="en-US" altLang="zh-CN" sz="1600" kern="1200" dirty="0" smtClean="0"/>
                        <a:t>/opt/</a:t>
                      </a:r>
                      <a:r>
                        <a:rPr lang="en-US" altLang="zh-CN" sz="1600" kern="1200" dirty="0" err="1" smtClean="0"/>
                        <a:t>gmbackup</a:t>
                      </a:r>
                      <a:r>
                        <a:rPr lang="en-US" altLang="zh-CN" sz="1600" kern="1200" dirty="0" smtClean="0"/>
                        <a:t>/db/</a:t>
                      </a:r>
                      <a:r>
                        <a:rPr lang="en-US" altLang="zh-CN" sz="1600" kern="1200" dirty="0" err="1" smtClean="0"/>
                        <a:t>manualbk</a:t>
                      </a:r>
                      <a:r>
                        <a:rPr lang="en-US" altLang="zh-CN" sz="1600" kern="1200" dirty="0" smtClean="0"/>
                        <a:t>/</a:t>
                      </a:r>
                      <a:endParaRPr lang="zh-CN" altLang="en-US" sz="1600" dirty="0">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84954">
                <a:tc rowSpan="2">
                  <a:txBody>
                    <a:bodyPr/>
                    <a:lstStyle/>
                    <a:p>
                      <a:pPr algn="l"/>
                      <a:r>
                        <a:rPr lang="en-US" altLang="zh-CN" sz="1600" b="1" u="none" kern="1200" dirty="0" err="1" smtClean="0"/>
                        <a:t>FusionCompute</a:t>
                      </a:r>
                      <a:endParaRPr lang="zh-CN" altLang="en-US" sz="1600" b="1" u="none" dirty="0">
                        <a:solidFill>
                          <a:srgbClr val="000000"/>
                        </a:solidFill>
                        <a:latin typeface="Arial"/>
                        <a:ea typeface="+mn-ea"/>
                        <a:cs typeface="Arial"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t>配置文件</a:t>
                      </a:r>
                      <a:endParaRPr lang="zh-CN" altLang="en-US" sz="1600" dirty="0">
                        <a:latin typeface="Arial" pitchFamily="34" charset="0"/>
                        <a:ea typeface="+mn-ea"/>
                        <a:cs typeface="Arial" pitchFamily="34" charset="0"/>
                      </a:endParaRPr>
                    </a:p>
                  </a:txBody>
                  <a:tcPr marL="72000" marR="72000" marT="0" marB="0" anchor="ctr"/>
                </a:tc>
                <a:tc>
                  <a:txBody>
                    <a:bodyPr/>
                    <a:lstStyle/>
                    <a:p>
                      <a:pPr algn="l"/>
                      <a:r>
                        <a:rPr lang="en-US" altLang="zh-CN" sz="1600" kern="1200" dirty="0" smtClean="0"/>
                        <a:t>VRM</a:t>
                      </a:r>
                      <a:r>
                        <a:rPr lang="zh-CN" altLang="en-US" sz="1600" kern="1200" baseline="0" dirty="0" smtClean="0"/>
                        <a:t> 节点</a:t>
                      </a:r>
                      <a:r>
                        <a:rPr lang="en-US" altLang="zh-CN" sz="1600" kern="1200" baseline="0" dirty="0" smtClean="0"/>
                        <a:t>: </a:t>
                      </a:r>
                      <a:r>
                        <a:rPr lang="en-US" altLang="zh-CN" sz="1600" kern="1200" dirty="0" smtClean="0"/>
                        <a:t>/</a:t>
                      </a:r>
                      <a:r>
                        <a:rPr lang="en-US" altLang="zh-CN" sz="1600" kern="1200" dirty="0" err="1" smtClean="0"/>
                        <a:t>var</a:t>
                      </a:r>
                      <a:r>
                        <a:rPr lang="en-US" altLang="zh-CN" sz="1600" kern="1200" dirty="0" smtClean="0"/>
                        <a:t>/backup/manual/YYYY-MM-</a:t>
                      </a:r>
                      <a:r>
                        <a:rPr lang="en-US" altLang="zh-CN" sz="1600" kern="1200" dirty="0" err="1" smtClean="0"/>
                        <a:t>DD_sn</a:t>
                      </a:r>
                      <a:r>
                        <a:rPr lang="en-US" altLang="zh-CN" sz="1600" kern="1200" dirty="0" smtClean="0"/>
                        <a:t>/DATA</a:t>
                      </a:r>
                      <a:endParaRPr lang="zh-CN" altLang="en-US" sz="1600" dirty="0">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84954">
                <a:tc vMerge="1">
                  <a:txBody>
                    <a:bodyPr/>
                    <a:lstStyle/>
                    <a:p>
                      <a:endParaRPr lang="zh-CN" altLang="en-US" dirty="0"/>
                    </a:p>
                  </a:txBody>
                  <a:tcPr/>
                </a:tc>
                <a:tc>
                  <a:txBody>
                    <a:bodyPr/>
                    <a:lstStyle/>
                    <a:p>
                      <a:pPr algn="l"/>
                      <a:r>
                        <a:rPr lang="zh-CN" altLang="en-US" sz="1600" dirty="0" smtClean="0"/>
                        <a:t>数据库文件</a:t>
                      </a:r>
                      <a:endParaRPr lang="zh-CN" altLang="en-US" sz="1600" dirty="0">
                        <a:latin typeface="Arial" pitchFamily="34" charset="0"/>
                        <a:ea typeface="+mn-ea"/>
                        <a:cs typeface="Arial" pitchFamily="34" charset="0"/>
                      </a:endParaRPr>
                    </a:p>
                  </a:txBody>
                  <a:tcPr marL="72000" marR="72000" marT="0" marB="0" anchor="ctr"/>
                </a:tc>
                <a:tc>
                  <a:txBody>
                    <a:bodyPr/>
                    <a:lstStyle/>
                    <a:p>
                      <a:pPr algn="l"/>
                      <a:r>
                        <a:rPr lang="en-US" altLang="zh-CN" sz="1600" kern="1200" dirty="0" smtClean="0"/>
                        <a:t>VRM</a:t>
                      </a:r>
                      <a:r>
                        <a:rPr lang="zh-CN" altLang="en-US" sz="1600" kern="1200" baseline="0" dirty="0" smtClean="0"/>
                        <a:t> 节点</a:t>
                      </a:r>
                      <a:r>
                        <a:rPr lang="en-US" altLang="zh-CN" sz="1600" kern="1200" baseline="0" dirty="0" smtClean="0"/>
                        <a:t>: </a:t>
                      </a:r>
                      <a:r>
                        <a:rPr lang="en-US" altLang="zh-CN" sz="1600" kern="1200" dirty="0" smtClean="0"/>
                        <a:t>/</a:t>
                      </a:r>
                      <a:r>
                        <a:rPr lang="en-US" altLang="zh-CN" sz="1600" kern="1200" dirty="0" err="1" smtClean="0"/>
                        <a:t>var</a:t>
                      </a:r>
                      <a:r>
                        <a:rPr lang="en-US" altLang="zh-CN" sz="1600" kern="1200" dirty="0" smtClean="0"/>
                        <a:t>/backup/manual/YYYY-MM-</a:t>
                      </a:r>
                      <a:r>
                        <a:rPr lang="en-US" altLang="zh-CN" sz="1600" kern="1200" dirty="0" err="1" smtClean="0"/>
                        <a:t>DD_sn</a:t>
                      </a:r>
                      <a:r>
                        <a:rPr lang="en-US" altLang="zh-CN" sz="1600" kern="1200" dirty="0" smtClean="0"/>
                        <a:t>/DB</a:t>
                      </a:r>
                      <a:endParaRPr lang="zh-CN" altLang="en-US" sz="1600" dirty="0">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84954">
                <a:tc rowSpan="2">
                  <a:txBody>
                    <a:bodyPr/>
                    <a:lstStyle/>
                    <a:p>
                      <a:pPr algn="l"/>
                      <a:r>
                        <a:rPr lang="en-US" altLang="zh-CN" sz="1600" b="1" kern="1200" dirty="0" smtClean="0"/>
                        <a:t>VSAM</a:t>
                      </a:r>
                      <a:endParaRPr lang="zh-CN" altLang="en-US" sz="1600" b="1" dirty="0">
                        <a:latin typeface="Arial" pitchFamily="34" charset="0"/>
                        <a:ea typeface="+mn-ea"/>
                        <a:cs typeface="Arial"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l"/>
                      <a:r>
                        <a:rPr lang="zh-CN" altLang="en-US" sz="1600" dirty="0" smtClean="0"/>
                        <a:t>配置文件</a:t>
                      </a:r>
                      <a:endParaRPr lang="zh-CN" altLang="en-US" sz="1600" dirty="0">
                        <a:latin typeface="Arial" pitchFamily="34" charset="0"/>
                        <a:ea typeface="+mn-ea"/>
                        <a:cs typeface="Arial" pitchFamily="34" charset="0"/>
                      </a:endParaRPr>
                    </a:p>
                  </a:txBody>
                  <a:tcPr marL="72000" marR="72000" marT="0" marB="0" anchor="ctr"/>
                </a:tc>
                <a:tc>
                  <a:txBody>
                    <a:bodyPr/>
                    <a:lstStyle/>
                    <a:p>
                      <a:pPr algn="l"/>
                      <a:r>
                        <a:rPr lang="en-US" altLang="zh-CN" sz="1600" kern="1200" dirty="0" smtClean="0"/>
                        <a:t>VSAM</a:t>
                      </a:r>
                      <a:r>
                        <a:rPr lang="zh-CN" altLang="en-US" sz="1600" kern="1200" baseline="0" dirty="0" smtClean="0"/>
                        <a:t> 节点</a:t>
                      </a:r>
                      <a:r>
                        <a:rPr lang="en-US" altLang="zh-CN" sz="1600" kern="1200" baseline="0" dirty="0" smtClean="0"/>
                        <a:t>: </a:t>
                      </a:r>
                      <a:r>
                        <a:rPr lang="en-US" altLang="zh-CN" sz="1600" kern="1200" dirty="0" smtClean="0"/>
                        <a:t>/</a:t>
                      </a:r>
                      <a:r>
                        <a:rPr lang="en-US" altLang="zh-CN" sz="1600" kern="1200" dirty="0" err="1" smtClean="0"/>
                        <a:t>var</a:t>
                      </a:r>
                      <a:r>
                        <a:rPr lang="en-US" altLang="zh-CN" sz="1600" kern="1200" dirty="0" smtClean="0"/>
                        <a:t>/backup/manual/YYYY-MM-</a:t>
                      </a:r>
                      <a:r>
                        <a:rPr lang="en-US" altLang="zh-CN" sz="1600" kern="1200" dirty="0" err="1" smtClean="0"/>
                        <a:t>DD_sn</a:t>
                      </a:r>
                      <a:r>
                        <a:rPr lang="en-US" altLang="zh-CN" sz="1600" kern="1200" dirty="0" smtClean="0"/>
                        <a:t>/DATA</a:t>
                      </a:r>
                      <a:endParaRPr lang="zh-CN" altLang="en-US" sz="1600" dirty="0">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84954">
                <a:tc vMerge="1">
                  <a:txBody>
                    <a:bodyPr/>
                    <a:lstStyle/>
                    <a:p>
                      <a:pPr algn="ctr"/>
                      <a:endParaRPr lang="zh-CN" altLang="en-US" sz="1200" dirty="0">
                        <a:latin typeface="+mn-ea"/>
                        <a:ea typeface="+mn-ea"/>
                      </a:endParaRPr>
                    </a:p>
                  </a:txBody>
                  <a:tcPr/>
                </a:tc>
                <a:tc>
                  <a:txBody>
                    <a:bodyPr/>
                    <a:lstStyle/>
                    <a:p>
                      <a:pPr algn="l"/>
                      <a:r>
                        <a:rPr lang="zh-CN" altLang="en-US" sz="1600" kern="1200" dirty="0" smtClean="0"/>
                        <a:t>数据库文件</a:t>
                      </a:r>
                      <a:endParaRPr lang="zh-CN" altLang="en-US" sz="1600" b="0" i="0" kern="1200" dirty="0" smtClean="0">
                        <a:solidFill>
                          <a:schemeClr val="dk1"/>
                        </a:solidFill>
                        <a:latin typeface="Arial" pitchFamily="34" charset="0"/>
                        <a:ea typeface="+mn-ea"/>
                        <a:cs typeface="Arial" pitchFamily="34" charset="0"/>
                      </a:endParaRPr>
                    </a:p>
                  </a:txBody>
                  <a:tcPr marL="72000" marR="72000" marT="0" marB="0" anchor="ctr"/>
                </a:tc>
                <a:tc>
                  <a:txBody>
                    <a:bodyPr/>
                    <a:lstStyle/>
                    <a:p>
                      <a:pPr marL="0" algn="l" defTabSz="914400" rtl="0" eaLnBrk="1" latinLnBrk="0" hangingPunct="1"/>
                      <a:r>
                        <a:rPr lang="en-US" altLang="zh-CN" sz="1600" kern="1200" dirty="0" smtClean="0"/>
                        <a:t>VSAM</a:t>
                      </a:r>
                      <a:r>
                        <a:rPr lang="zh-CN" altLang="en-US" sz="1600" kern="1200" baseline="0" dirty="0" smtClean="0"/>
                        <a:t> 节点</a:t>
                      </a:r>
                      <a:r>
                        <a:rPr lang="en-US" altLang="zh-CN" sz="1600" kern="1200" baseline="0" dirty="0" smtClean="0"/>
                        <a:t>: </a:t>
                      </a:r>
                      <a:r>
                        <a:rPr lang="en-US" altLang="zh-CN" sz="1600" kern="1200" dirty="0" smtClean="0"/>
                        <a:t>/</a:t>
                      </a:r>
                      <a:r>
                        <a:rPr lang="en-US" altLang="zh-CN" sz="1600" kern="1200" dirty="0" err="1" smtClean="0"/>
                        <a:t>var</a:t>
                      </a:r>
                      <a:r>
                        <a:rPr lang="en-US" altLang="zh-CN" sz="1600" kern="1200" dirty="0" smtClean="0"/>
                        <a:t>/backup/manual/YYYY-MM-</a:t>
                      </a:r>
                      <a:r>
                        <a:rPr lang="en-US" altLang="zh-CN" sz="1600" kern="1200" dirty="0" err="1" smtClean="0"/>
                        <a:t>DD_sn</a:t>
                      </a:r>
                      <a:r>
                        <a:rPr lang="en-US" altLang="zh-CN" sz="1600" kern="1200" dirty="0" smtClean="0"/>
                        <a:t>/DB</a:t>
                      </a:r>
                      <a:endParaRPr lang="zh-CN" altLang="en-US" sz="1600" b="0" i="0" kern="1200" dirty="0" smtClean="0">
                        <a:solidFill>
                          <a:schemeClr val="dk1"/>
                        </a:solidFill>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485176">
                <a:tc rowSpan="2">
                  <a:txBody>
                    <a:bodyPr/>
                    <a:lstStyle/>
                    <a:p>
                      <a:pPr algn="l"/>
                      <a:r>
                        <a:rPr lang="en-US" altLang="zh-CN" sz="1600" b="1" u="none" dirty="0" err="1" smtClean="0"/>
                        <a:t>FusionAccess</a:t>
                      </a:r>
                      <a:endParaRPr lang="zh-CN" altLang="en-US" sz="1600" b="1" u="none" dirty="0">
                        <a:solidFill>
                          <a:srgbClr val="000000"/>
                        </a:solidFill>
                        <a:latin typeface="Arial"/>
                        <a:ea typeface="+mn-ea"/>
                        <a:cs typeface="Arial" pitchFamily="34" charset="0"/>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kern="1200" dirty="0" smtClean="0"/>
                        <a:t>AD/DHCP/DNS</a:t>
                      </a:r>
                      <a:endParaRPr lang="zh-CN" altLang="en-US" sz="1600" b="0" i="0" kern="1200" dirty="0" smtClean="0">
                        <a:solidFill>
                          <a:schemeClr val="dk1"/>
                        </a:solidFill>
                        <a:latin typeface="Arial" pitchFamily="34" charset="0"/>
                        <a:ea typeface="+mn-ea"/>
                        <a:cs typeface="Arial" pitchFamily="34" charset="0"/>
                      </a:endParaRPr>
                    </a:p>
                  </a:txBody>
                  <a:tcPr marL="72000" marR="72000" marT="0" marB="0" anchor="ctr"/>
                </a:tc>
                <a:tc>
                  <a:txBody>
                    <a:bodyPr/>
                    <a:lstStyle/>
                    <a:p>
                      <a:pPr marL="0" algn="l" defTabSz="914400" rtl="0" eaLnBrk="1" latinLnBrk="0" hangingPunct="1"/>
                      <a:r>
                        <a:rPr lang="en-US" altLang="zh-CN" sz="1600" u="none" kern="1200" dirty="0" smtClean="0"/>
                        <a:t>E:\VDS_backup\ConfBackup</a:t>
                      </a:r>
                      <a:endParaRPr lang="zh-CN" altLang="en-US" sz="1600" b="0" i="0" kern="1200" dirty="0" smtClean="0">
                        <a:solidFill>
                          <a:schemeClr val="dk1"/>
                        </a:solidFill>
                        <a:latin typeface="Arial" pitchFamily="34" charset="0"/>
                        <a:ea typeface="+mn-ea"/>
                        <a:cs typeface="Arial"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84954">
                <a:tc vMerge="1">
                  <a:txBody>
                    <a:bodyPr/>
                    <a:lstStyle/>
                    <a:p>
                      <a:pPr algn="ctr"/>
                      <a:endParaRPr lang="zh-CN" altLang="en-US" sz="1200" dirty="0">
                        <a:latin typeface="+mn-ea"/>
                        <a:ea typeface="+mn-ea"/>
                      </a:endParaRPr>
                    </a:p>
                  </a:txBody>
                  <a:tcPr/>
                </a:tc>
                <a:tc>
                  <a:txBody>
                    <a:bodyPr/>
                    <a:lstStyle/>
                    <a:p>
                      <a:pPr algn="l"/>
                      <a:r>
                        <a:rPr lang="en-US" altLang="zh-CN" sz="1600" kern="1200" dirty="0" smtClean="0"/>
                        <a:t>HDC/ITA/WI/License/DB/</a:t>
                      </a:r>
                      <a:r>
                        <a:rPr lang="en-US" altLang="zh-CN" sz="1600" kern="1200" dirty="0" err="1" smtClean="0"/>
                        <a:t>vAG</a:t>
                      </a:r>
                      <a:r>
                        <a:rPr lang="en-US" altLang="zh-CN" sz="1600" kern="1200" dirty="0" smtClean="0"/>
                        <a:t>/UNS</a:t>
                      </a:r>
                      <a:endParaRPr lang="zh-CN" altLang="en-US" sz="1600" b="0" i="0" kern="1200" dirty="0" smtClean="0">
                        <a:solidFill>
                          <a:schemeClr val="dk1"/>
                        </a:solidFill>
                        <a:latin typeface="Arial" pitchFamily="34" charset="0"/>
                        <a:ea typeface="+mn-ea"/>
                        <a:cs typeface="Arial" pitchFamily="34" charset="0"/>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l"/>
                      <a:r>
                        <a:rPr lang="en-US" altLang="zh-CN" sz="2000" kern="1200" dirty="0" smtClean="0">
                          <a:effectLst/>
                        </a:rPr>
                        <a:t>/</a:t>
                      </a:r>
                      <a:r>
                        <a:rPr lang="en-US" altLang="zh-CN" sz="2000" kern="1200" dirty="0" err="1" smtClean="0">
                          <a:effectLst/>
                        </a:rPr>
                        <a:t>var</a:t>
                      </a:r>
                      <a:r>
                        <a:rPr lang="en-US" altLang="zh-CN" sz="2000" kern="1200" dirty="0" smtClean="0">
                          <a:effectLst/>
                        </a:rPr>
                        <a:t>/</a:t>
                      </a:r>
                      <a:r>
                        <a:rPr lang="en-US" altLang="zh-CN" sz="2000" kern="1200" dirty="0" err="1" smtClean="0">
                          <a:effectLst/>
                        </a:rPr>
                        <a:t>vdesktop</a:t>
                      </a:r>
                      <a:r>
                        <a:rPr lang="en-US" altLang="zh-CN" sz="2000" kern="1200" dirty="0" smtClean="0">
                          <a:effectLst/>
                        </a:rPr>
                        <a:t>/backup/</a:t>
                      </a:r>
                      <a:endParaRPr lang="en-US" altLang="zh-CN" sz="2000" b="0" i="0" kern="1200" dirty="0">
                        <a:solidFill>
                          <a:schemeClr val="tx1"/>
                        </a:solidFill>
                        <a:effectLst/>
                        <a:latin typeface="+mn-lt"/>
                        <a:ea typeface="+mn-ea"/>
                        <a:cs typeface="+mn-cs"/>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256499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系统恢复</a:t>
            </a:r>
            <a:endParaRPr lang="zh-CN" altLang="en-US" dirty="0" smtClean="0"/>
          </a:p>
        </p:txBody>
      </p:sp>
      <p:sp>
        <p:nvSpPr>
          <p:cNvPr id="6" name="文本占位符 5"/>
          <p:cNvSpPr>
            <a:spLocks noGrp="1"/>
          </p:cNvSpPr>
          <p:nvPr>
            <p:ph type="body" sz="quarter" idx="10"/>
          </p:nvPr>
        </p:nvSpPr>
        <p:spPr/>
        <p:txBody>
          <a:bodyPr/>
          <a:lstStyle/>
          <a:p>
            <a:r>
              <a:rPr lang="zh-CN" altLang="en-US" dirty="0" smtClean="0"/>
              <a:t>通过系统备份数据恢复系统可以分为以下两种：</a:t>
            </a:r>
          </a:p>
          <a:p>
            <a:pPr lvl="1"/>
            <a:r>
              <a:rPr lang="zh-CN" altLang="en-US" dirty="0" smtClean="0"/>
              <a:t>软件重装恢复</a:t>
            </a:r>
          </a:p>
          <a:p>
            <a:pPr lvl="1"/>
            <a:r>
              <a:rPr lang="zh-CN" altLang="en-US" dirty="0" smtClean="0"/>
              <a:t>系统重装恢复</a:t>
            </a:r>
          </a:p>
          <a:p>
            <a:r>
              <a:rPr lang="zh-CN" altLang="en-US" dirty="0" smtClean="0"/>
              <a:t>软件重装恢复：是指在软件发生故障的情况下，通过重装软件，再通过系统备份数据恢复软件数据的方式，达到恢复软件功能的目的。</a:t>
            </a:r>
          </a:p>
          <a:p>
            <a:r>
              <a:rPr lang="zh-CN" altLang="en-US" dirty="0" smtClean="0"/>
              <a:t>系统重装恢复：是指在基础架构服务器出现故障的情况下，通过重装基础架构服务器，重装软件，通过系统备份数据恢复软件数据的方式，达到恢复软件功能的目的。</a:t>
            </a:r>
            <a:endParaRPr lang="zh-CN" altLang="en-US" dirty="0"/>
          </a:p>
        </p:txBody>
      </p:sp>
    </p:spTree>
    <p:extLst>
      <p:ext uri="{BB962C8B-B14F-4D97-AF65-F5344CB8AC3E}">
        <p14:creationId xmlns:p14="http://schemas.microsoft.com/office/powerpoint/2010/main" val="256931884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软件重装恢复示例</a:t>
            </a:r>
            <a:endParaRPr lang="zh-CN" altLang="en-US" dirty="0"/>
          </a:p>
        </p:txBody>
      </p:sp>
      <p:sp>
        <p:nvSpPr>
          <p:cNvPr id="3" name="文本占位符 2"/>
          <p:cNvSpPr>
            <a:spLocks noGrp="1"/>
          </p:cNvSpPr>
          <p:nvPr>
            <p:ph type="body" sz="quarter" idx="10"/>
          </p:nvPr>
        </p:nvSpPr>
        <p:spPr/>
        <p:txBody>
          <a:bodyPr/>
          <a:lstStyle/>
          <a:p>
            <a:r>
              <a:rPr lang="zh-CN" altLang="en-US" smtClean="0"/>
              <a:t>卸载</a:t>
            </a:r>
            <a:r>
              <a:rPr lang="en-US" altLang="zh-CN" smtClean="0"/>
              <a:t>ITA</a:t>
            </a:r>
          </a:p>
          <a:p>
            <a:pPr lvl="1"/>
            <a:r>
              <a:rPr lang="zh-CN" altLang="en-US" smtClean="0"/>
              <a:t>输入</a:t>
            </a:r>
            <a:r>
              <a:rPr lang="en-US" altLang="zh-CN" smtClean="0"/>
              <a:t>startTools</a:t>
            </a:r>
            <a:r>
              <a:rPr lang="zh-CN" altLang="en-US" smtClean="0"/>
              <a:t>，弹出“</a:t>
            </a:r>
            <a:r>
              <a:rPr lang="en-US" altLang="zh-CN" smtClean="0"/>
              <a:t>FusionAccess”</a:t>
            </a:r>
            <a:r>
              <a:rPr lang="zh-CN" altLang="en-US" smtClean="0"/>
              <a:t>界面。</a:t>
            </a:r>
          </a:p>
          <a:p>
            <a:pPr lvl="1"/>
            <a:r>
              <a:rPr lang="zh-CN" altLang="en-US" smtClean="0"/>
              <a:t>进入“</a:t>
            </a:r>
            <a:r>
              <a:rPr lang="en-US" altLang="zh-CN" smtClean="0"/>
              <a:t>Software”</a:t>
            </a:r>
            <a:r>
              <a:rPr lang="zh-CN" altLang="en-US" smtClean="0"/>
              <a:t>目录，执行“</a:t>
            </a:r>
            <a:r>
              <a:rPr lang="en-US" altLang="zh-CN" smtClean="0"/>
              <a:t>Custom Install”</a:t>
            </a:r>
            <a:r>
              <a:rPr lang="zh-CN" altLang="en-US" smtClean="0"/>
              <a:t>，根据界面提示选择“</a:t>
            </a:r>
            <a:r>
              <a:rPr lang="en-US" altLang="zh-CN" smtClean="0"/>
              <a:t>ITA &gt; Uninstall ITA”</a:t>
            </a:r>
            <a:r>
              <a:rPr lang="zh-CN" altLang="en-US" smtClean="0"/>
              <a:t>，当出现以下提示时说明卸载成功。</a:t>
            </a:r>
            <a:br>
              <a:rPr lang="zh-CN" altLang="en-US" smtClean="0"/>
            </a:br>
            <a:r>
              <a:rPr lang="zh-CN" altLang="en-US" smtClean="0"/>
              <a:t>“</a:t>
            </a:r>
            <a:r>
              <a:rPr lang="en-US" altLang="zh-CN" smtClean="0"/>
              <a:t>ITA uninstalled successfully.”</a:t>
            </a:r>
          </a:p>
          <a:p>
            <a:r>
              <a:rPr lang="zh-CN" altLang="en-US" smtClean="0"/>
              <a:t>重新安装</a:t>
            </a:r>
            <a:r>
              <a:rPr lang="en-US" altLang="zh-CN" smtClean="0"/>
              <a:t>ITA</a:t>
            </a:r>
          </a:p>
          <a:p>
            <a:pPr lvl="1"/>
            <a:r>
              <a:rPr lang="zh-CN" altLang="en-US" smtClean="0"/>
              <a:t>进入“</a:t>
            </a:r>
            <a:r>
              <a:rPr lang="en-US" altLang="zh-CN" smtClean="0"/>
              <a:t>Software”</a:t>
            </a:r>
            <a:r>
              <a:rPr lang="zh-CN" altLang="en-US" smtClean="0"/>
              <a:t>目录，执行“</a:t>
            </a:r>
            <a:r>
              <a:rPr lang="en-US" altLang="zh-CN" smtClean="0"/>
              <a:t>Custom Install &gt; ITA &gt; Install ITA”</a:t>
            </a:r>
            <a:r>
              <a:rPr lang="zh-CN" altLang="en-US" smtClean="0"/>
              <a:t>，根据界面提示操作，当出现以下提示时说明安装成功。“</a:t>
            </a:r>
            <a:r>
              <a:rPr lang="en-US" altLang="zh-CN" smtClean="0"/>
              <a:t>ITA installed successfully.”</a:t>
            </a:r>
          </a:p>
          <a:p>
            <a:pPr lvl="1"/>
            <a:endParaRPr lang="zh-CN" altLang="en-US" dirty="0"/>
          </a:p>
        </p:txBody>
      </p:sp>
    </p:spTree>
    <p:extLst>
      <p:ext uri="{BB962C8B-B14F-4D97-AF65-F5344CB8AC3E}">
        <p14:creationId xmlns:p14="http://schemas.microsoft.com/office/powerpoint/2010/main" val="354721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软件重装恢复示例</a:t>
            </a:r>
            <a:endParaRPr lang="zh-CN" altLang="en-US" dirty="0"/>
          </a:p>
        </p:txBody>
      </p:sp>
      <p:sp>
        <p:nvSpPr>
          <p:cNvPr id="3" name="文本占位符 2"/>
          <p:cNvSpPr>
            <a:spLocks noGrp="1"/>
          </p:cNvSpPr>
          <p:nvPr>
            <p:ph type="body" sz="quarter" idx="10"/>
          </p:nvPr>
        </p:nvSpPr>
        <p:spPr/>
        <p:txBody>
          <a:bodyPr/>
          <a:lstStyle/>
          <a:p>
            <a:r>
              <a:rPr lang="zh-CN" altLang="en-US" smtClean="0"/>
              <a:t>恢复业务</a:t>
            </a:r>
            <a:endParaRPr lang="en-US" altLang="zh-CN" smtClean="0"/>
          </a:p>
          <a:p>
            <a:pPr lvl="1"/>
            <a:r>
              <a:rPr lang="zh-CN" altLang="en-US" smtClean="0"/>
              <a:t>使用</a:t>
            </a:r>
            <a:r>
              <a:rPr lang="en-US" altLang="zh-CN" smtClean="0"/>
              <a:t>WinSCP</a:t>
            </a:r>
            <a:r>
              <a:rPr lang="zh-CN" altLang="en-US" smtClean="0"/>
              <a:t>工具，以</a:t>
            </a:r>
            <a:r>
              <a:rPr lang="en-US" altLang="zh-CN" smtClean="0"/>
              <a:t>gandalf</a:t>
            </a:r>
            <a:r>
              <a:rPr lang="zh-CN" altLang="en-US" smtClean="0"/>
              <a:t>用户登录</a:t>
            </a:r>
            <a:r>
              <a:rPr lang="en-US" altLang="zh-CN" smtClean="0"/>
              <a:t>ITA</a:t>
            </a:r>
            <a:r>
              <a:rPr lang="zh-CN" altLang="en-US" smtClean="0"/>
              <a:t>服务器，将之前拷贝到本地的备份文件“</a:t>
            </a:r>
            <a:r>
              <a:rPr lang="en-US" altLang="zh-CN" smtClean="0"/>
              <a:t>ITA_</a:t>
            </a:r>
            <a:r>
              <a:rPr lang="zh-CN" altLang="en-US" smtClean="0"/>
              <a:t>备份时间</a:t>
            </a:r>
            <a:r>
              <a:rPr lang="en-US" altLang="zh-CN" smtClean="0"/>
              <a:t>.tar.gz”</a:t>
            </a:r>
            <a:r>
              <a:rPr lang="zh-CN" altLang="en-US" smtClean="0"/>
              <a:t>拷贝到</a:t>
            </a:r>
            <a:r>
              <a:rPr lang="en-US" altLang="zh-CN" smtClean="0"/>
              <a:t>ITA</a:t>
            </a:r>
            <a:r>
              <a:rPr lang="zh-CN" altLang="en-US" smtClean="0"/>
              <a:t>服务器的“</a:t>
            </a:r>
            <a:r>
              <a:rPr lang="en-US" altLang="zh-CN" smtClean="0"/>
              <a:t>/home/FussionAccess”</a:t>
            </a:r>
            <a:r>
              <a:rPr lang="zh-CN" altLang="en-US" smtClean="0"/>
              <a:t>目录下。</a:t>
            </a:r>
          </a:p>
          <a:p>
            <a:pPr lvl="1"/>
            <a:r>
              <a:rPr lang="zh-CN" altLang="en-US" smtClean="0"/>
              <a:t>以</a:t>
            </a:r>
            <a:r>
              <a:rPr lang="en-US" altLang="zh-CN" smtClean="0"/>
              <a:t>root</a:t>
            </a:r>
            <a:r>
              <a:rPr lang="zh-CN" altLang="en-US" smtClean="0"/>
              <a:t>用户登录</a:t>
            </a:r>
            <a:r>
              <a:rPr lang="en-US" altLang="zh-CN" smtClean="0"/>
              <a:t>ITA</a:t>
            </a:r>
            <a:r>
              <a:rPr lang="zh-CN" altLang="en-US" smtClean="0"/>
              <a:t>服务器，移动备份文件到“</a:t>
            </a:r>
            <a:r>
              <a:rPr lang="en-US" altLang="zh-CN" smtClean="0"/>
              <a:t>/opt”</a:t>
            </a:r>
            <a:r>
              <a:rPr lang="zh-CN" altLang="en-US" smtClean="0"/>
              <a:t>目录下。</a:t>
            </a:r>
            <a:endParaRPr lang="en-US" altLang="zh-CN" smtClean="0"/>
          </a:p>
          <a:p>
            <a:pPr lvl="1"/>
            <a:r>
              <a:rPr lang="zh-CN" altLang="en-US" smtClean="0"/>
              <a:t>执行如下命令覆盖新安装的</a:t>
            </a:r>
            <a:r>
              <a:rPr lang="en-US" altLang="zh-CN" smtClean="0"/>
              <a:t>ITA</a:t>
            </a:r>
            <a:r>
              <a:rPr lang="zh-CN" altLang="en-US" smtClean="0"/>
              <a:t>配置文件：</a:t>
            </a:r>
            <a:r>
              <a:rPr lang="en-US" altLang="zh-CN" smtClean="0"/>
              <a:t>sh /opt/ITA/script/recovery.sh -r /opt/ITA</a:t>
            </a:r>
            <a:r>
              <a:rPr lang="zh-CN" altLang="en-US" smtClean="0"/>
              <a:t>备份文件名。</a:t>
            </a:r>
          </a:p>
          <a:p>
            <a:pPr lvl="1"/>
            <a:r>
              <a:rPr lang="zh-CN" altLang="en-US" smtClean="0"/>
              <a:t>重启</a:t>
            </a:r>
            <a:r>
              <a:rPr lang="en-US" altLang="zh-CN" smtClean="0"/>
              <a:t>HA</a:t>
            </a:r>
            <a:r>
              <a:rPr lang="zh-CN" altLang="en-US" smtClean="0"/>
              <a:t>服务及</a:t>
            </a:r>
            <a:r>
              <a:rPr lang="en-US" altLang="zh-CN" smtClean="0"/>
              <a:t>ITA</a:t>
            </a:r>
            <a:r>
              <a:rPr lang="zh-CN" altLang="en-US" smtClean="0"/>
              <a:t>服务器。</a:t>
            </a:r>
            <a:endParaRPr lang="zh-CN" altLang="en-US" dirty="0"/>
          </a:p>
        </p:txBody>
      </p:sp>
    </p:spTree>
    <p:extLst>
      <p:ext uri="{BB962C8B-B14F-4D97-AF65-F5344CB8AC3E}">
        <p14:creationId xmlns:p14="http://schemas.microsoft.com/office/powerpoint/2010/main" val="2741515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维护任务</a:t>
            </a:r>
            <a:endParaRPr lang="en-US" altLang="zh-CN" dirty="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日维护任务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周维护任务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月维护任务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r>
              <a:rPr lang="zh-CN" altLang="en-US" b="1" dirty="0"/>
              <a:t>管理维护注意事项</a:t>
            </a:r>
            <a:endParaRPr lang="en-US" altLang="zh-CN" b="1" dirty="0"/>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68787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禁用操作</a:t>
            </a:r>
            <a:endParaRPr lang="en-US" altLang="en-US" dirty="0"/>
          </a:p>
        </p:txBody>
      </p:sp>
      <p:sp>
        <p:nvSpPr>
          <p:cNvPr id="3" name="文本占位符 2"/>
          <p:cNvSpPr>
            <a:spLocks noGrp="1"/>
          </p:cNvSpPr>
          <p:nvPr>
            <p:ph type="body" sz="quarter" idx="10"/>
          </p:nvPr>
        </p:nvSpPr>
        <p:spPr/>
        <p:txBody>
          <a:bodyPr/>
          <a:lstStyle/>
          <a:p>
            <a:r>
              <a:rPr lang="zh-CN" altLang="en-US" smtClean="0"/>
              <a:t>在维护</a:t>
            </a:r>
            <a:r>
              <a:rPr lang="en-US" altLang="zh-CN" smtClean="0"/>
              <a:t>FusionAccess</a:t>
            </a:r>
            <a:r>
              <a:rPr lang="zh-CN" altLang="en-US" smtClean="0"/>
              <a:t>时，禁止进行下表所示的操作，否则可能会给设备的正常运行带来致命危险。</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43654336"/>
              </p:ext>
            </p:extLst>
          </p:nvPr>
        </p:nvGraphicFramePr>
        <p:xfrm>
          <a:off x="755650" y="2456892"/>
          <a:ext cx="7848006" cy="3780000"/>
        </p:xfrm>
        <a:graphic>
          <a:graphicData uri="http://schemas.openxmlformats.org/drawingml/2006/table">
            <a:tbl>
              <a:tblPr/>
              <a:tblGrid>
                <a:gridCol w="720006"/>
                <a:gridCol w="3780000"/>
                <a:gridCol w="3348000"/>
              </a:tblGrid>
              <a:tr h="396000">
                <a:tc gridSpan="2">
                  <a:txBody>
                    <a:bodyPr/>
                    <a:lstStyle/>
                    <a:p>
                      <a:pPr algn="ctr">
                        <a:lnSpc>
                          <a:spcPct val="125000"/>
                        </a:lnSpc>
                      </a:pPr>
                      <a:r>
                        <a:rPr lang="zh-CN" altLang="en-US" sz="1800" b="1" dirty="0"/>
                        <a:t>类别</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hMerge="1">
                  <a:txBody>
                    <a:bodyPr/>
                    <a:lstStyle/>
                    <a:p>
                      <a:endParaRPr lang="en-US"/>
                    </a:p>
                  </a:txBody>
                  <a:tcPr/>
                </a:tc>
                <a:tc>
                  <a:txBody>
                    <a:bodyPr/>
                    <a:lstStyle/>
                    <a:p>
                      <a:pPr algn="ctr">
                        <a:lnSpc>
                          <a:spcPct val="125000"/>
                        </a:lnSpc>
                      </a:pPr>
                      <a:r>
                        <a:rPr lang="zh-CN" altLang="en-US" sz="1800" b="1" dirty="0"/>
                        <a:t>操作风险</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612000">
                <a:tc rowSpan="4">
                  <a:txBody>
                    <a:bodyPr/>
                    <a:lstStyle/>
                    <a:p>
                      <a:pPr algn="l">
                        <a:lnSpc>
                          <a:spcPct val="125000"/>
                        </a:lnSpc>
                      </a:pPr>
                      <a:r>
                        <a:rPr lang="zh-CN" altLang="en-US" sz="1600" dirty="0"/>
                        <a:t>业务操作类</a:t>
                      </a:r>
                    </a:p>
                  </a:txBody>
                  <a:tcPr marL="72000" marR="72000" marT="0" marB="0" vert="eaVert"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600" dirty="0"/>
                        <a:t>严禁在</a:t>
                      </a:r>
                      <a:r>
                        <a:rPr lang="en-US" sz="1600" dirty="0"/>
                        <a:t>FusionManager</a:t>
                      </a:r>
                      <a:r>
                        <a:rPr lang="zh-CN" altLang="en-US" sz="1600" dirty="0"/>
                        <a:t>和</a:t>
                      </a:r>
                      <a:r>
                        <a:rPr lang="en-US" sz="1600" dirty="0"/>
                        <a:t>FusionCompute</a:t>
                      </a:r>
                      <a:r>
                        <a:rPr lang="zh-CN" altLang="en-US" sz="1600" dirty="0"/>
                        <a:t>的界面上删除虚拟桌面。</a:t>
                      </a:r>
                    </a:p>
                  </a:txBody>
                  <a:tcPr marL="72000" marR="72000" marT="0" marB="0" anchor="ctr"/>
                </a:tc>
                <a:tc>
                  <a:txBody>
                    <a:bodyPr/>
                    <a:lstStyle/>
                    <a:p>
                      <a:pPr marL="36000" algn="l">
                        <a:lnSpc>
                          <a:spcPct val="125000"/>
                        </a:lnSpc>
                      </a:pPr>
                      <a:r>
                        <a:rPr lang="zh-CN" altLang="en-US" sz="1600" dirty="0"/>
                        <a:t>删除后，用户虚拟桌面不可用。</a:t>
                      </a:r>
                    </a:p>
                  </a:txBody>
                  <a:tcPr marL="72000" marR="72000" marT="0" marB="0" anchor="ctr">
                    <a:lnR w="28575" cap="flat" cmpd="sng" algn="ctr">
                      <a:solidFill>
                        <a:schemeClr val="tx1"/>
                      </a:solidFill>
                      <a:prstDash val="solid"/>
                      <a:round/>
                      <a:headEnd type="none" w="med" len="med"/>
                      <a:tailEnd type="none" w="med" len="med"/>
                    </a:lnR>
                  </a:tcPr>
                </a:tc>
              </a:tr>
              <a:tr h="612000">
                <a:tc vMerge="1">
                  <a:txBody>
                    <a:bodyPr/>
                    <a:lstStyle/>
                    <a:p>
                      <a:endParaRPr lang="en-US"/>
                    </a:p>
                  </a:txBody>
                  <a:tcPr/>
                </a:tc>
                <a:tc>
                  <a:txBody>
                    <a:bodyPr/>
                    <a:lstStyle/>
                    <a:p>
                      <a:pPr marL="36000" algn="l">
                        <a:lnSpc>
                          <a:spcPct val="125000"/>
                        </a:lnSpc>
                      </a:pPr>
                      <a:r>
                        <a:rPr lang="zh-CN" altLang="en-US" sz="1600" dirty="0"/>
                        <a:t>严禁在桌面云中搭建</a:t>
                      </a:r>
                      <a:r>
                        <a:rPr lang="en-US" altLang="zh-CN" sz="1600" dirty="0"/>
                        <a:t>DHCP</a:t>
                      </a:r>
                      <a:r>
                        <a:rPr lang="zh-CN" altLang="en-US" sz="1600" dirty="0"/>
                        <a:t>服务器或者</a:t>
                      </a:r>
                      <a:r>
                        <a:rPr lang="en-US" altLang="zh-CN" sz="1600" dirty="0"/>
                        <a:t>DNS</a:t>
                      </a:r>
                      <a:r>
                        <a:rPr lang="zh-CN" altLang="en-US" sz="1600" dirty="0" smtClean="0"/>
                        <a:t>服务器。</a:t>
                      </a:r>
                      <a:endParaRPr lang="zh-CN" altLang="en-US" sz="1600" dirty="0"/>
                    </a:p>
                  </a:txBody>
                  <a:tcPr marL="72000" marR="72000" marT="0" marB="0" anchor="ctr"/>
                </a:tc>
                <a:tc>
                  <a:txBody>
                    <a:bodyPr/>
                    <a:lstStyle/>
                    <a:p>
                      <a:pPr marL="36000" algn="l">
                        <a:lnSpc>
                          <a:spcPct val="125000"/>
                        </a:lnSpc>
                      </a:pPr>
                      <a:r>
                        <a:rPr lang="zh-CN" altLang="en-US" sz="1600" dirty="0"/>
                        <a:t>将会与系统的</a:t>
                      </a:r>
                      <a:r>
                        <a:rPr lang="en-US" altLang="zh-CN" sz="1600" dirty="0"/>
                        <a:t>DHCP</a:t>
                      </a:r>
                      <a:r>
                        <a:rPr lang="zh-CN" altLang="en-US" sz="1600" dirty="0"/>
                        <a:t>服务和</a:t>
                      </a:r>
                      <a:r>
                        <a:rPr lang="en-US" altLang="zh-CN" sz="1600" dirty="0"/>
                        <a:t>DNS</a:t>
                      </a:r>
                      <a:r>
                        <a:rPr lang="zh-CN" altLang="en-US" sz="1600" dirty="0"/>
                        <a:t>服务冲突，导致业务不可用。</a:t>
                      </a:r>
                    </a:p>
                  </a:txBody>
                  <a:tcPr marL="72000" marR="72000" marT="0" marB="0" anchor="ctr">
                    <a:lnR w="28575" cap="flat" cmpd="sng" algn="ctr">
                      <a:solidFill>
                        <a:schemeClr val="tx1"/>
                      </a:solidFill>
                      <a:prstDash val="solid"/>
                      <a:round/>
                      <a:headEnd type="none" w="med" len="med"/>
                      <a:tailEnd type="none" w="med" len="med"/>
                    </a:lnR>
                  </a:tcPr>
                </a:tc>
              </a:tr>
              <a:tr h="936000">
                <a:tc vMerge="1">
                  <a:txBody>
                    <a:bodyPr/>
                    <a:lstStyle/>
                    <a:p>
                      <a:endParaRPr lang="en-US"/>
                    </a:p>
                  </a:txBody>
                  <a:tcPr/>
                </a:tc>
                <a:tc>
                  <a:txBody>
                    <a:bodyPr/>
                    <a:lstStyle/>
                    <a:p>
                      <a:pPr marL="36000" algn="l">
                        <a:lnSpc>
                          <a:spcPct val="125000"/>
                        </a:lnSpc>
                      </a:pPr>
                      <a:r>
                        <a:rPr lang="zh-CN" altLang="en-US" sz="1600" dirty="0"/>
                        <a:t>严禁在虚拟机操作系统更新补丁等情况正常重启时，执行强制重启或强制关闭虚拟机操作。</a:t>
                      </a:r>
                    </a:p>
                  </a:txBody>
                  <a:tcPr marL="72000" marR="72000" marT="0" marB="0" anchor="ctr"/>
                </a:tc>
                <a:tc>
                  <a:txBody>
                    <a:bodyPr/>
                    <a:lstStyle/>
                    <a:p>
                      <a:pPr marL="36000" algn="l">
                        <a:lnSpc>
                          <a:spcPct val="125000"/>
                        </a:lnSpc>
                      </a:pPr>
                      <a:r>
                        <a:rPr lang="zh-CN" altLang="en-US" sz="1600" dirty="0"/>
                        <a:t>该类情况正常重启耗时较长，如果此时执行强制重启或强制关闭虚拟机操作，有可能损坏虚拟机。</a:t>
                      </a:r>
                    </a:p>
                  </a:txBody>
                  <a:tcPr marL="72000" marR="72000" marT="0" marB="0" anchor="ctr">
                    <a:lnR w="28575" cap="flat" cmpd="sng" algn="ctr">
                      <a:solidFill>
                        <a:schemeClr val="tx1"/>
                      </a:solidFill>
                      <a:prstDash val="solid"/>
                      <a:round/>
                      <a:headEnd type="none" w="med" len="med"/>
                      <a:tailEnd type="none" w="med" len="med"/>
                    </a:lnR>
                  </a:tcPr>
                </a:tc>
              </a:tr>
              <a:tr h="1224000">
                <a:tc vMerge="1">
                  <a:txBody>
                    <a:bodyPr/>
                    <a:lstStyle/>
                    <a:p>
                      <a:endParaRPr lang="en-US"/>
                    </a:p>
                  </a:txBody>
                  <a:tcPr/>
                </a:tc>
                <a:tc>
                  <a:txBody>
                    <a:bodyPr/>
                    <a:lstStyle/>
                    <a:p>
                      <a:pPr marL="36000" algn="l">
                        <a:lnSpc>
                          <a:spcPct val="125000"/>
                        </a:lnSpc>
                      </a:pPr>
                      <a:r>
                        <a:rPr lang="zh-CN" altLang="en-US" sz="1600" dirty="0"/>
                        <a:t>严禁将</a:t>
                      </a:r>
                      <a:r>
                        <a:rPr lang="en-US" sz="1600" dirty="0"/>
                        <a:t>Windows 7、Windows Server 2008</a:t>
                      </a:r>
                      <a:r>
                        <a:rPr lang="zh-CN" altLang="en-US" sz="1600" dirty="0"/>
                        <a:t>的系统盘作为用户盘挂载到操作系统为</a:t>
                      </a:r>
                      <a:r>
                        <a:rPr lang="en-US" sz="1600" dirty="0"/>
                        <a:t>Windows 7</a:t>
                      </a:r>
                      <a:r>
                        <a:rPr lang="zh-CN" altLang="en-US" sz="1600" dirty="0"/>
                        <a:t>和</a:t>
                      </a:r>
                      <a:r>
                        <a:rPr lang="en-US" sz="1600" dirty="0"/>
                        <a:t>Windows Server 2008</a:t>
                      </a:r>
                      <a:r>
                        <a:rPr lang="zh-CN" altLang="en-US" sz="1600" dirty="0"/>
                        <a:t>的虚拟机上。</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600" dirty="0"/>
                        <a:t>有可能损坏系统的引导文件，导致虚拟机黑屏。</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468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禁用操作 </a:t>
            </a:r>
            <a:r>
              <a:rPr lang="en-US" altLang="zh-CN" dirty="0" smtClean="0"/>
              <a:t>- </a:t>
            </a:r>
            <a:r>
              <a:rPr lang="zh-CN" altLang="en-US" dirty="0" smtClean="0"/>
              <a:t>进程服务类 </a:t>
            </a:r>
            <a:r>
              <a:rPr lang="en-US" altLang="zh-CN" dirty="0" smtClean="0"/>
              <a:t>(1/3)</a:t>
            </a:r>
            <a:endParaRPr lang="en-US" dirty="0"/>
          </a:p>
        </p:txBody>
      </p:sp>
      <p:sp>
        <p:nvSpPr>
          <p:cNvPr id="3" name="文本占位符 2"/>
          <p:cNvSpPr>
            <a:spLocks noGrp="1"/>
          </p:cNvSpPr>
          <p:nvPr>
            <p:ph type="body" sz="quarter" idx="10"/>
          </p:nvPr>
        </p:nvSpPr>
        <p:spPr/>
        <p:txBody>
          <a:bodyPr/>
          <a:lstStyle/>
          <a:p>
            <a:r>
              <a:rPr lang="zh-CN" altLang="en-US" smtClean="0"/>
              <a:t>禁止更改</a:t>
            </a:r>
            <a:r>
              <a:rPr lang="en-US" altLang="zh-CN" smtClean="0"/>
              <a:t>Msconfig</a:t>
            </a:r>
            <a:r>
              <a:rPr lang="zh-CN" altLang="en-US" smtClean="0"/>
              <a:t>中默认的服务和启动选项。</a:t>
            </a:r>
            <a:endParaRPr lang="en-US" dirty="0"/>
          </a:p>
        </p:txBody>
      </p:sp>
      <p:grpSp>
        <p:nvGrpSpPr>
          <p:cNvPr id="6" name="组合 5"/>
          <p:cNvGrpSpPr/>
          <p:nvPr/>
        </p:nvGrpSpPr>
        <p:grpSpPr>
          <a:xfrm>
            <a:off x="1025648" y="1952836"/>
            <a:ext cx="7237164" cy="4140436"/>
            <a:chOff x="1727684" y="2600908"/>
            <a:chExt cx="5562600" cy="3467100"/>
          </a:xfrm>
        </p:grpSpPr>
        <p:pic>
          <p:nvPicPr>
            <p:cNvPr id="94210" name="Picture 2" descr="C:\Users\d00192501\AppData\Roaming\eSpace_Desktop\UserData\d00192501\imagefiles\4CF442DE-B53A-4ACF-BB12-933395FAE430.png"/>
            <p:cNvPicPr>
              <a:picLocks noChangeAspect="1" noChangeArrowheads="1"/>
            </p:cNvPicPr>
            <p:nvPr/>
          </p:nvPicPr>
          <p:blipFill>
            <a:blip r:embed="rId3" cstate="print"/>
            <a:srcRect/>
            <a:stretch>
              <a:fillRect/>
            </a:stretch>
          </p:blipFill>
          <p:spPr bwMode="auto">
            <a:xfrm>
              <a:off x="1727684" y="2600908"/>
              <a:ext cx="5562600" cy="3467100"/>
            </a:xfrm>
            <a:prstGeom prst="rect">
              <a:avLst/>
            </a:prstGeom>
            <a:noFill/>
          </p:spPr>
        </p:pic>
        <p:sp>
          <p:nvSpPr>
            <p:cNvPr id="5" name="矩形 4"/>
            <p:cNvSpPr/>
            <p:nvPr/>
          </p:nvSpPr>
          <p:spPr bwMode="auto">
            <a:xfrm>
              <a:off x="2771800" y="2888940"/>
              <a:ext cx="396044" cy="252028"/>
            </a:xfrm>
            <a:prstGeom prst="rect">
              <a:avLst/>
            </a:prstGeom>
            <a:noFill/>
            <a:ln w="9525"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Tree>
    <p:extLst>
      <p:ext uri="{BB962C8B-B14F-4D97-AF65-F5344CB8AC3E}">
        <p14:creationId xmlns:p14="http://schemas.microsoft.com/office/powerpoint/2010/main" val="2830985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禁用操作 </a:t>
            </a:r>
            <a:r>
              <a:rPr lang="en-US" altLang="zh-CN" dirty="0" smtClean="0"/>
              <a:t>- </a:t>
            </a:r>
            <a:r>
              <a:rPr lang="zh-CN" altLang="en-US" dirty="0" smtClean="0"/>
              <a:t>进程服务类 </a:t>
            </a:r>
            <a:r>
              <a:rPr lang="en-US" altLang="zh-CN" dirty="0" smtClean="0"/>
              <a:t>(2/3)</a:t>
            </a:r>
            <a:endParaRPr lang="en-US" dirty="0"/>
          </a:p>
        </p:txBody>
      </p:sp>
      <p:sp>
        <p:nvSpPr>
          <p:cNvPr id="3" name="文本占位符 2"/>
          <p:cNvSpPr>
            <a:spLocks noGrp="1"/>
          </p:cNvSpPr>
          <p:nvPr>
            <p:ph type="body" sz="quarter" idx="10"/>
          </p:nvPr>
        </p:nvSpPr>
        <p:spPr/>
        <p:txBody>
          <a:bodyPr/>
          <a:lstStyle/>
          <a:p>
            <a:endParaRPr lang="en-US" altLang="zh-CN" dirty="0" smtClean="0"/>
          </a:p>
          <a:p>
            <a:r>
              <a:rPr lang="zh-CN" altLang="en-US" dirty="0" smtClean="0"/>
              <a:t>禁止禁用</a:t>
            </a:r>
            <a:r>
              <a:rPr lang="en-US" altLang="zh-CN" dirty="0" smtClean="0"/>
              <a:t>HDP</a:t>
            </a:r>
            <a:r>
              <a:rPr lang="zh-CN" altLang="en-US" dirty="0" smtClean="0"/>
              <a:t>类服务</a:t>
            </a:r>
            <a:endParaRPr lang="en-US" altLang="zh-CN" dirty="0" smtClean="0"/>
          </a:p>
          <a:p>
            <a:endParaRPr lang="en-US" altLang="zh-CN" dirty="0" smtClean="0"/>
          </a:p>
          <a:p>
            <a:endParaRPr lang="en-US" altLang="zh-CN" dirty="0" smtClean="0"/>
          </a:p>
          <a:p>
            <a:endParaRPr lang="en-US" altLang="zh-CN" dirty="0" smtClean="0"/>
          </a:p>
          <a:p>
            <a:r>
              <a:rPr lang="zh-CN" altLang="en-US" dirty="0" smtClean="0"/>
              <a:t>禁止卸载右侧应用程序 </a:t>
            </a:r>
            <a:endParaRPr lang="en-US" dirty="0"/>
          </a:p>
        </p:txBody>
      </p:sp>
      <p:pic>
        <p:nvPicPr>
          <p:cNvPr id="93185" name="Picture 1"/>
          <p:cNvPicPr>
            <a:picLocks noChangeAspect="1" noChangeArrowheads="1"/>
          </p:cNvPicPr>
          <p:nvPr/>
        </p:nvPicPr>
        <p:blipFill>
          <a:blip r:embed="rId3" cstate="print"/>
          <a:srcRect/>
          <a:stretch>
            <a:fillRect/>
          </a:stretch>
        </p:blipFill>
        <p:spPr bwMode="auto">
          <a:xfrm>
            <a:off x="3833917" y="1526590"/>
            <a:ext cx="4770331" cy="2076219"/>
          </a:xfrm>
          <a:prstGeom prst="rect">
            <a:avLst/>
          </a:prstGeom>
          <a:noFill/>
          <a:ln w="9525">
            <a:noFill/>
            <a:miter lim="800000"/>
            <a:headEnd/>
            <a:tailEnd/>
          </a:ln>
        </p:spPr>
      </p:pic>
      <p:pic>
        <p:nvPicPr>
          <p:cNvPr id="93186" name="Picture 2"/>
          <p:cNvPicPr>
            <a:picLocks noChangeAspect="1" noChangeArrowheads="1"/>
          </p:cNvPicPr>
          <p:nvPr/>
        </p:nvPicPr>
        <p:blipFill>
          <a:blip r:embed="rId4" cstate="print"/>
          <a:srcRect/>
          <a:stretch>
            <a:fillRect/>
          </a:stretch>
        </p:blipFill>
        <p:spPr bwMode="auto">
          <a:xfrm>
            <a:off x="3949224" y="3753036"/>
            <a:ext cx="4655026" cy="2512977"/>
          </a:xfrm>
          <a:prstGeom prst="rect">
            <a:avLst/>
          </a:prstGeom>
          <a:noFill/>
          <a:ln w="9525">
            <a:noFill/>
            <a:miter lim="800000"/>
            <a:headEnd/>
            <a:tailEnd/>
          </a:ln>
        </p:spPr>
      </p:pic>
    </p:spTree>
    <p:extLst>
      <p:ext uri="{BB962C8B-B14F-4D97-AF65-F5344CB8AC3E}">
        <p14:creationId xmlns:p14="http://schemas.microsoft.com/office/powerpoint/2010/main" val="305715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禁用操作 </a:t>
            </a:r>
            <a:r>
              <a:rPr lang="en-US" altLang="zh-CN" smtClean="0"/>
              <a:t>- </a:t>
            </a:r>
            <a:r>
              <a:rPr lang="zh-CN" altLang="en-US" smtClean="0"/>
              <a:t>进程服务类 </a:t>
            </a:r>
            <a:r>
              <a:rPr lang="en-US" altLang="zh-CN" smtClean="0"/>
              <a:t>(3/3)</a:t>
            </a:r>
            <a:endParaRPr lang="en-US" dirty="0"/>
          </a:p>
        </p:txBody>
      </p:sp>
      <p:sp>
        <p:nvSpPr>
          <p:cNvPr id="3" name="文本占位符 2"/>
          <p:cNvSpPr>
            <a:spLocks noGrp="1"/>
          </p:cNvSpPr>
          <p:nvPr>
            <p:ph type="body" sz="quarter" idx="10"/>
          </p:nvPr>
        </p:nvSpPr>
        <p:spPr/>
        <p:txBody>
          <a:bodyPr/>
          <a:lstStyle/>
          <a:p>
            <a:r>
              <a:rPr lang="zh-CN" altLang="en-US" dirty="0" smtClean="0"/>
              <a:t>禁止在任务管理器中禁用以下进程：</a:t>
            </a:r>
            <a:endParaRPr lang="en-US" altLang="zh-CN" dirty="0" smtClean="0"/>
          </a:p>
          <a:p>
            <a:pPr lvl="1"/>
            <a:r>
              <a:rPr lang="en-US" altLang="zh-CN" dirty="0" smtClean="0"/>
              <a:t>Local service</a:t>
            </a:r>
          </a:p>
          <a:p>
            <a:pPr lvl="1"/>
            <a:r>
              <a:rPr lang="en-US" dirty="0" smtClean="0"/>
              <a:t>N</a:t>
            </a:r>
            <a:r>
              <a:rPr lang="en-US" altLang="zh-CN" dirty="0" smtClean="0"/>
              <a:t>etwork service</a:t>
            </a:r>
          </a:p>
          <a:p>
            <a:pPr lvl="1"/>
            <a:r>
              <a:rPr lang="en-US" dirty="0" smtClean="0"/>
              <a:t>System</a:t>
            </a:r>
            <a:endParaRPr lang="en-US" dirty="0"/>
          </a:p>
        </p:txBody>
      </p:sp>
      <p:pic>
        <p:nvPicPr>
          <p:cNvPr id="92162" name="Picture 2"/>
          <p:cNvPicPr>
            <a:picLocks noChangeAspect="1" noChangeArrowheads="1"/>
          </p:cNvPicPr>
          <p:nvPr/>
        </p:nvPicPr>
        <p:blipFill>
          <a:blip r:embed="rId3" cstate="print"/>
          <a:srcRect/>
          <a:stretch>
            <a:fillRect/>
          </a:stretch>
        </p:blipFill>
        <p:spPr bwMode="auto">
          <a:xfrm>
            <a:off x="3542778" y="1916833"/>
            <a:ext cx="5063034" cy="4320456"/>
          </a:xfrm>
          <a:prstGeom prst="rect">
            <a:avLst/>
          </a:prstGeom>
          <a:noFill/>
          <a:ln w="9525">
            <a:noFill/>
            <a:miter lim="800000"/>
            <a:headEnd/>
            <a:tailEnd/>
          </a:ln>
        </p:spPr>
      </p:pic>
    </p:spTree>
    <p:extLst>
      <p:ext uri="{BB962C8B-B14F-4D97-AF65-F5344CB8AC3E}">
        <p14:creationId xmlns:p14="http://schemas.microsoft.com/office/powerpoint/2010/main" val="90675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禁用操作 </a:t>
            </a:r>
            <a:r>
              <a:rPr lang="en-US" altLang="zh-CN" smtClean="0"/>
              <a:t>- </a:t>
            </a:r>
            <a:r>
              <a:rPr lang="zh-CN" altLang="en-US" smtClean="0"/>
              <a:t>网络</a:t>
            </a:r>
            <a:endParaRPr lang="en-US" dirty="0"/>
          </a:p>
        </p:txBody>
      </p:sp>
      <p:sp>
        <p:nvSpPr>
          <p:cNvPr id="3" name="文本占位符 2"/>
          <p:cNvSpPr>
            <a:spLocks noGrp="1"/>
          </p:cNvSpPr>
          <p:nvPr>
            <p:ph type="body" sz="quarter" idx="10"/>
          </p:nvPr>
        </p:nvSpPr>
        <p:spPr>
          <a:xfrm>
            <a:off x="684213" y="1376363"/>
            <a:ext cx="4355839" cy="3924300"/>
          </a:xfrm>
        </p:spPr>
        <p:txBody>
          <a:bodyPr/>
          <a:lstStyle/>
          <a:p>
            <a:r>
              <a:rPr lang="zh-CN" altLang="en-US" dirty="0" smtClean="0"/>
              <a:t>禁止禁用</a:t>
            </a:r>
            <a:r>
              <a:rPr lang="en-US" altLang="zh-CN" dirty="0" smtClean="0"/>
              <a:t>VM</a:t>
            </a:r>
            <a:r>
              <a:rPr lang="zh-CN" altLang="en-US" dirty="0" smtClean="0"/>
              <a:t>网卡，禁用或修改网络配置。</a:t>
            </a:r>
            <a:endParaRPr lang="en-US" altLang="zh-CN" dirty="0" smtClean="0"/>
          </a:p>
          <a:p>
            <a:r>
              <a:rPr lang="zh-CN" altLang="en-US" dirty="0" smtClean="0"/>
              <a:t>禁止执行修改路由的脚本或命令，如</a:t>
            </a:r>
            <a:r>
              <a:rPr lang="en-US" altLang="zh-CN" dirty="0" smtClean="0"/>
              <a:t>route DELETE</a:t>
            </a:r>
            <a:r>
              <a:rPr lang="zh-CN" altLang="en-US" dirty="0" smtClean="0"/>
              <a:t>。</a:t>
            </a:r>
            <a:endParaRPr lang="en-US" altLang="zh-CN" dirty="0" smtClean="0"/>
          </a:p>
          <a:p>
            <a:r>
              <a:rPr lang="zh-CN" altLang="en-US" dirty="0" smtClean="0"/>
              <a:t>禁止在</a:t>
            </a:r>
            <a:r>
              <a:rPr lang="en-US" altLang="zh-CN" dirty="0" smtClean="0"/>
              <a:t>Windows</a:t>
            </a:r>
            <a:r>
              <a:rPr lang="zh-CN" altLang="en-US" dirty="0" smtClean="0"/>
              <a:t>防火墙例外选项中删除以下端口：</a:t>
            </a:r>
            <a:r>
              <a:rPr lang="en-US" altLang="zh-CN" dirty="0" smtClean="0"/>
              <a:t>28511</a:t>
            </a:r>
            <a:r>
              <a:rPr lang="zh-CN" altLang="en-US" dirty="0" smtClean="0"/>
              <a:t>、</a:t>
            </a:r>
            <a:r>
              <a:rPr lang="en-US" altLang="zh-CN" dirty="0" smtClean="0"/>
              <a:t>285512</a:t>
            </a:r>
            <a:r>
              <a:rPr lang="zh-CN" altLang="en-US" dirty="0" smtClean="0"/>
              <a:t>、</a:t>
            </a:r>
            <a:r>
              <a:rPr lang="en-US" altLang="zh-CN" dirty="0" smtClean="0"/>
              <a:t>28521</a:t>
            </a:r>
            <a:r>
              <a:rPr lang="zh-CN" altLang="en-US" dirty="0" smtClean="0"/>
              <a:t>、</a:t>
            </a:r>
            <a:r>
              <a:rPr lang="en-US" altLang="zh-CN" dirty="0" smtClean="0"/>
              <a:t>28522</a:t>
            </a:r>
            <a:r>
              <a:rPr lang="zh-CN" altLang="en-US" dirty="0" smtClean="0"/>
              <a:t>。</a:t>
            </a:r>
            <a:endParaRPr lang="en-US" altLang="zh-CN" dirty="0" smtClean="0"/>
          </a:p>
          <a:p>
            <a:r>
              <a:rPr lang="zh-CN" altLang="en-US" dirty="0" smtClean="0"/>
              <a:t>禁止打开</a:t>
            </a:r>
            <a:r>
              <a:rPr lang="en-US" altLang="zh-CN" dirty="0" err="1" smtClean="0"/>
              <a:t>Ipsec</a:t>
            </a:r>
            <a:r>
              <a:rPr lang="zh-CN" altLang="en-US" dirty="0" smtClean="0"/>
              <a:t>等具有禁止网络流量功能的软件或工具。</a:t>
            </a:r>
            <a:endParaRPr lang="en-US" altLang="zh-CN" dirty="0" smtClean="0"/>
          </a:p>
          <a:p>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5040052" y="1556792"/>
            <a:ext cx="3533288" cy="3132348"/>
          </a:xfrm>
          <a:prstGeom prst="rect">
            <a:avLst/>
          </a:prstGeom>
          <a:noFill/>
          <a:ln w="9525">
            <a:noFill/>
            <a:miter lim="800000"/>
            <a:headEnd/>
            <a:tailEnd/>
          </a:ln>
        </p:spPr>
      </p:pic>
    </p:spTree>
    <p:extLst>
      <p:ext uri="{BB962C8B-B14F-4D97-AF65-F5344CB8AC3E}">
        <p14:creationId xmlns:p14="http://schemas.microsoft.com/office/powerpoint/2010/main" val="1361210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掌握如何进行桌面云的日常运维管理</a:t>
            </a:r>
            <a:endParaRPr lang="en-US" altLang="zh-CN" smtClean="0"/>
          </a:p>
          <a:p>
            <a:pPr lvl="1"/>
            <a:r>
              <a:rPr lang="zh-CN" altLang="en-US" smtClean="0"/>
              <a:t>描述在运维操作中需要避免哪些操作</a:t>
            </a:r>
            <a:endParaRPr lang="en-US" altLang="zh-CN" smtClean="0"/>
          </a:p>
          <a:p>
            <a:pPr lvl="1"/>
            <a:r>
              <a:rPr lang="zh-CN" altLang="en-US" smtClean="0"/>
              <a:t>能够进行常用系统运维操作</a:t>
            </a:r>
            <a:endParaRPr lang="zh-CN" altLang="en-US" dirty="0"/>
          </a:p>
        </p:txBody>
      </p:sp>
    </p:spTree>
    <p:extLst>
      <p:ext uri="{BB962C8B-B14F-4D97-AF65-F5344CB8AC3E}">
        <p14:creationId xmlns:p14="http://schemas.microsoft.com/office/powerpoint/2010/main" val="179976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其它禁用操作 </a:t>
            </a:r>
            <a:r>
              <a:rPr lang="en-US" altLang="zh-CN" dirty="0" smtClean="0"/>
              <a:t>(1/3)</a:t>
            </a:r>
            <a:endParaRPr lang="en-US" dirty="0"/>
          </a:p>
        </p:txBody>
      </p:sp>
      <p:sp>
        <p:nvSpPr>
          <p:cNvPr id="3" name="文本占位符 2"/>
          <p:cNvSpPr>
            <a:spLocks noGrp="1"/>
          </p:cNvSpPr>
          <p:nvPr>
            <p:ph type="body" sz="quarter" idx="10"/>
          </p:nvPr>
        </p:nvSpPr>
        <p:spPr/>
        <p:txBody>
          <a:bodyPr/>
          <a:lstStyle/>
          <a:p>
            <a:r>
              <a:rPr lang="zh-CN" altLang="en-US" dirty="0" smtClean="0"/>
              <a:t>禁止删除</a:t>
            </a:r>
            <a:r>
              <a:rPr lang="en-US" altLang="zh-CN" dirty="0" smtClean="0"/>
              <a:t>C:\Program Files\Huawei</a:t>
            </a:r>
            <a:r>
              <a:rPr lang="zh-CN" altLang="en-US" dirty="0" smtClean="0"/>
              <a:t>目录下的文件和文件夹</a:t>
            </a:r>
            <a:r>
              <a:rPr lang="zh-CN" altLang="en-US" dirty="0"/>
              <a:t>。</a:t>
            </a:r>
            <a:endParaRPr lang="en-US" dirty="0"/>
          </a:p>
        </p:txBody>
      </p:sp>
      <p:pic>
        <p:nvPicPr>
          <p:cNvPr id="111618" name="Picture 2"/>
          <p:cNvPicPr>
            <a:picLocks noChangeAspect="1" noChangeArrowheads="1"/>
          </p:cNvPicPr>
          <p:nvPr/>
        </p:nvPicPr>
        <p:blipFill>
          <a:blip r:embed="rId3" cstate="print"/>
          <a:srcRect/>
          <a:stretch>
            <a:fillRect/>
          </a:stretch>
        </p:blipFill>
        <p:spPr bwMode="auto">
          <a:xfrm>
            <a:off x="1879696" y="2060426"/>
            <a:ext cx="5384607" cy="3311823"/>
          </a:xfrm>
          <a:prstGeom prst="rect">
            <a:avLst/>
          </a:prstGeom>
          <a:noFill/>
          <a:ln w="9525">
            <a:noFill/>
            <a:miter lim="800000"/>
            <a:headEnd/>
            <a:tailEnd/>
          </a:ln>
        </p:spPr>
      </p:pic>
    </p:spTree>
    <p:extLst>
      <p:ext uri="{BB962C8B-B14F-4D97-AF65-F5344CB8AC3E}">
        <p14:creationId xmlns:p14="http://schemas.microsoft.com/office/powerpoint/2010/main" val="269071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其它禁用操作 </a:t>
            </a:r>
            <a:r>
              <a:rPr lang="en-US" altLang="zh-CN" dirty="0" smtClean="0"/>
              <a:t>(2/3)</a:t>
            </a:r>
            <a:endParaRPr lang="en-US" dirty="0"/>
          </a:p>
        </p:txBody>
      </p:sp>
      <p:sp>
        <p:nvSpPr>
          <p:cNvPr id="3" name="文本占位符 2"/>
          <p:cNvSpPr>
            <a:spLocks noGrp="1"/>
          </p:cNvSpPr>
          <p:nvPr>
            <p:ph type="body" sz="quarter" idx="10"/>
          </p:nvPr>
        </p:nvSpPr>
        <p:spPr/>
        <p:txBody>
          <a:bodyPr/>
          <a:lstStyle/>
          <a:p>
            <a:r>
              <a:rPr lang="zh-CN" altLang="en-US" dirty="0" smtClean="0"/>
              <a:t>禁止对</a:t>
            </a:r>
            <a:r>
              <a:rPr lang="en-US" altLang="zh-CN" dirty="0" smtClean="0"/>
              <a:t>VM</a:t>
            </a:r>
            <a:r>
              <a:rPr lang="zh-CN" altLang="en-US" dirty="0" smtClean="0"/>
              <a:t>执行睡眠操作，</a:t>
            </a:r>
            <a:r>
              <a:rPr lang="en-US" altLang="zh-CN" dirty="0" smtClean="0"/>
              <a:t>VM</a:t>
            </a:r>
            <a:r>
              <a:rPr lang="zh-CN" altLang="en-US" dirty="0" smtClean="0"/>
              <a:t>默认不启用睡眠操作。</a:t>
            </a:r>
            <a:endParaRPr lang="en-US" dirty="0"/>
          </a:p>
        </p:txBody>
      </p:sp>
      <p:pic>
        <p:nvPicPr>
          <p:cNvPr id="112643" name="Picture 3"/>
          <p:cNvPicPr>
            <a:picLocks noChangeAspect="1" noChangeArrowheads="1"/>
          </p:cNvPicPr>
          <p:nvPr/>
        </p:nvPicPr>
        <p:blipFill>
          <a:blip r:embed="rId3" cstate="print"/>
          <a:srcRect/>
          <a:stretch>
            <a:fillRect/>
          </a:stretch>
        </p:blipFill>
        <p:spPr bwMode="auto">
          <a:xfrm>
            <a:off x="2249742" y="2060848"/>
            <a:ext cx="4644516" cy="3943240"/>
          </a:xfrm>
          <a:prstGeom prst="rect">
            <a:avLst/>
          </a:prstGeom>
          <a:noFill/>
          <a:ln w="9525">
            <a:noFill/>
            <a:miter lim="800000"/>
            <a:headEnd/>
            <a:tailEnd/>
          </a:ln>
        </p:spPr>
      </p:pic>
    </p:spTree>
    <p:extLst>
      <p:ext uri="{BB962C8B-B14F-4D97-AF65-F5344CB8AC3E}">
        <p14:creationId xmlns:p14="http://schemas.microsoft.com/office/powerpoint/2010/main" val="75246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其它禁用操作 </a:t>
            </a:r>
            <a:r>
              <a:rPr lang="en-US" altLang="zh-CN" smtClean="0"/>
              <a:t>(3/3)</a:t>
            </a:r>
            <a:endParaRPr lang="en-US" dirty="0"/>
          </a:p>
        </p:txBody>
      </p:sp>
      <p:sp>
        <p:nvSpPr>
          <p:cNvPr id="3" name="文本占位符 2"/>
          <p:cNvSpPr>
            <a:spLocks noGrp="1"/>
          </p:cNvSpPr>
          <p:nvPr>
            <p:ph type="body" sz="quarter" idx="10"/>
          </p:nvPr>
        </p:nvSpPr>
        <p:spPr/>
        <p:txBody>
          <a:bodyPr/>
          <a:lstStyle/>
          <a:p>
            <a:r>
              <a:rPr lang="zh-CN" altLang="en-US" dirty="0" smtClean="0"/>
              <a:t>禁止修改</a:t>
            </a:r>
            <a:r>
              <a:rPr lang="en-US" altLang="zh-CN" dirty="0" smtClean="0"/>
              <a:t>HDP</a:t>
            </a:r>
            <a:r>
              <a:rPr lang="zh-CN" altLang="en-US" dirty="0" smtClean="0"/>
              <a:t>客户端（</a:t>
            </a:r>
            <a:r>
              <a:rPr lang="en-US" altLang="zh-CN" dirty="0" smtClean="0"/>
              <a:t>Access Agent</a:t>
            </a:r>
            <a:r>
              <a:rPr lang="zh-CN" altLang="en-US" dirty="0" smtClean="0"/>
              <a:t>）配置文件。</a:t>
            </a:r>
            <a:endParaRPr lang="en-US" altLang="zh-CN" dirty="0" smtClean="0"/>
          </a:p>
          <a:p>
            <a:r>
              <a:rPr lang="zh-CN" altLang="en-US" dirty="0" smtClean="0"/>
              <a:t>禁止运行优化软件对注册表进行清理和优化。</a:t>
            </a:r>
            <a:endParaRPr lang="en-US" altLang="zh-CN" dirty="0" smtClean="0"/>
          </a:p>
          <a:p>
            <a:r>
              <a:rPr lang="zh-CN" altLang="en-US" dirty="0" smtClean="0"/>
              <a:t>（慎用操作）自定义安装具有复杂变换功能的屏保。</a:t>
            </a:r>
            <a:endParaRPr lang="en-US" altLang="zh-CN" dirty="0" smtClean="0"/>
          </a:p>
          <a:p>
            <a:r>
              <a:rPr lang="zh-CN" altLang="en-US" dirty="0" smtClean="0"/>
              <a:t>该操作会消耗大量系统资源，用户重新进入</a:t>
            </a:r>
            <a:r>
              <a:rPr lang="en-US" altLang="zh-CN" dirty="0" smtClean="0"/>
              <a:t>VM</a:t>
            </a:r>
            <a:r>
              <a:rPr lang="zh-CN" altLang="en-US" dirty="0" smtClean="0"/>
              <a:t>桌面时会有一定的延迟。</a:t>
            </a:r>
            <a:endParaRPr lang="en-US" dirty="0"/>
          </a:p>
        </p:txBody>
      </p:sp>
    </p:spTree>
    <p:extLst>
      <p:ext uri="{BB962C8B-B14F-4D97-AF65-F5344CB8AC3E}">
        <p14:creationId xmlns:p14="http://schemas.microsoft.com/office/powerpoint/2010/main" val="2246173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高危操作 </a:t>
            </a:r>
            <a:r>
              <a:rPr lang="en-US" altLang="zh-CN" dirty="0" smtClean="0"/>
              <a:t>(1/5)</a:t>
            </a:r>
            <a:endParaRPr lang="en-US" altLang="en-US" dirty="0"/>
          </a:p>
        </p:txBody>
      </p:sp>
      <p:sp>
        <p:nvSpPr>
          <p:cNvPr id="3" name="文本占位符 2"/>
          <p:cNvSpPr>
            <a:spLocks noGrp="1"/>
          </p:cNvSpPr>
          <p:nvPr>
            <p:ph type="body" sz="quarter" idx="10"/>
          </p:nvPr>
        </p:nvSpPr>
        <p:spPr/>
        <p:txBody>
          <a:bodyPr/>
          <a:lstStyle/>
          <a:p>
            <a:r>
              <a:rPr lang="zh-CN" altLang="en-US" sz="1800" dirty="0" smtClean="0"/>
              <a:t>在维护</a:t>
            </a:r>
            <a:r>
              <a:rPr lang="en-US" sz="1800" dirty="0" err="1" smtClean="0"/>
              <a:t>FusionAccess</a:t>
            </a:r>
            <a:r>
              <a:rPr lang="zh-CN" altLang="en-US" sz="1800" dirty="0" smtClean="0"/>
              <a:t>时，为了确保系统的安全性和稳定性，还需注意下表所示的高危操作。</a:t>
            </a:r>
          </a:p>
          <a:p>
            <a:endParaRPr 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3767598778"/>
              </p:ext>
            </p:extLst>
          </p:nvPr>
        </p:nvGraphicFramePr>
        <p:xfrm>
          <a:off x="755650" y="2277288"/>
          <a:ext cx="7848600" cy="3960000"/>
        </p:xfrm>
        <a:graphic>
          <a:graphicData uri="http://schemas.openxmlformats.org/drawingml/2006/table">
            <a:tbl>
              <a:tblPr/>
              <a:tblGrid>
                <a:gridCol w="1908138"/>
                <a:gridCol w="1453472"/>
                <a:gridCol w="994800"/>
                <a:gridCol w="1692188"/>
                <a:gridCol w="1800002"/>
              </a:tblGrid>
              <a:tr h="39600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600" b="1" dirty="0" smtClean="0"/>
                        <a:t>操作名称</a:t>
                      </a:r>
                      <a:endParaRPr lang="zh-CN" altLang="en-US" sz="1600" b="1" dirty="0" smtClean="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操作风险</a:t>
                      </a:r>
                      <a:endParaRPr lang="zh-CN" altLang="en-US" sz="16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风险等级</a:t>
                      </a:r>
                      <a:endParaRPr lang="zh-CN" altLang="en-US" sz="16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规避措施</a:t>
                      </a:r>
                      <a:endParaRPr lang="zh-CN" altLang="en-US" sz="16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重大操作观察项目</a:t>
                      </a:r>
                      <a:endParaRPr lang="zh-CN" altLang="en-US" sz="1600" b="1"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68000">
                <a:tc>
                  <a:txBody>
                    <a:bodyPr/>
                    <a:lstStyle/>
                    <a:p>
                      <a:pPr marL="36000" algn="l">
                        <a:lnSpc>
                          <a:spcPct val="125000"/>
                        </a:lnSpc>
                      </a:pPr>
                      <a:r>
                        <a:rPr lang="zh-CN" altLang="en-US" sz="1200" dirty="0"/>
                        <a:t>更换基础架构服务器</a:t>
                      </a:r>
                      <a:endParaRPr lang="zh-CN" altLang="en-US" sz="12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200" dirty="0"/>
                        <a:t>操作不当，可能导致业务中断。</a:t>
                      </a:r>
                      <a:endParaRPr lang="zh-CN" altLang="en-US" sz="1200" dirty="0">
                        <a:latin typeface="+mn-lt"/>
                        <a:ea typeface="+mn-ea"/>
                      </a:endParaRPr>
                    </a:p>
                  </a:txBody>
                  <a:tcPr marL="72000" marR="72000" marT="0" marB="0" anchor="ctr"/>
                </a:tc>
                <a:tc>
                  <a:txBody>
                    <a:bodyPr/>
                    <a:lstStyle/>
                    <a:p>
                      <a:pPr marL="36000" algn="l">
                        <a:lnSpc>
                          <a:spcPct val="125000"/>
                        </a:lnSpc>
                      </a:pPr>
                      <a:r>
                        <a:rPr lang="en-US" sz="1200"/>
                        <a:t>★★★</a:t>
                      </a:r>
                      <a:endParaRPr lang="en-US" sz="1200">
                        <a:latin typeface="+mn-lt"/>
                        <a:ea typeface="+mn-ea"/>
                      </a:endParaRPr>
                    </a:p>
                  </a:txBody>
                  <a:tcPr marL="72000" marR="72000" marT="0" marB="0" anchor="ctr"/>
                </a:tc>
                <a:tc>
                  <a:txBody>
                    <a:bodyPr/>
                    <a:lstStyle/>
                    <a:p>
                      <a:pPr marL="36000" algn="l">
                        <a:lnSpc>
                          <a:spcPct val="125000"/>
                        </a:lnSpc>
                      </a:pPr>
                      <a:r>
                        <a:rPr lang="zh-CN" altLang="en-US" sz="1200" dirty="0"/>
                        <a:t>先备份数据，再进行更换操作。</a:t>
                      </a:r>
                      <a:endParaRPr lang="zh-CN" altLang="en-US" sz="1200" dirty="0">
                        <a:latin typeface="+mn-lt"/>
                        <a:ea typeface="+mn-ea"/>
                      </a:endParaRPr>
                    </a:p>
                  </a:txBody>
                  <a:tcPr marL="72000" marR="72000" marT="0" marB="0" anchor="ctr"/>
                </a:tc>
                <a:tc>
                  <a:txBody>
                    <a:bodyPr/>
                    <a:lstStyle/>
                    <a:p>
                      <a:pPr marL="36000" algn="l">
                        <a:lnSpc>
                          <a:spcPct val="125000"/>
                        </a:lnSpc>
                      </a:pPr>
                      <a:r>
                        <a:rPr lang="zh-CN" altLang="en-US" sz="1200" dirty="0"/>
                        <a:t>观察是否存在未恢复的异常告警。</a:t>
                      </a:r>
                      <a:endParaRPr lang="zh-CN" altLang="en-US" sz="12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marL="36000" algn="l">
                        <a:lnSpc>
                          <a:spcPct val="125000"/>
                        </a:lnSpc>
                      </a:pPr>
                      <a:r>
                        <a:rPr lang="en-US" altLang="zh-CN" sz="1100" dirty="0"/>
                        <a:t>AD</a:t>
                      </a:r>
                      <a:r>
                        <a:rPr lang="zh-CN" altLang="en-US" sz="1100" dirty="0"/>
                        <a:t>上修改组策略操作</a:t>
                      </a:r>
                      <a:endParaRPr lang="zh-CN" altLang="en-US" sz="11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200" dirty="0"/>
                        <a:t>操作不当，可能导致业务中断。</a:t>
                      </a:r>
                      <a:endParaRPr lang="zh-CN" altLang="en-US" sz="1200" dirty="0">
                        <a:latin typeface="+mn-lt"/>
                        <a:ea typeface="+mn-ea"/>
                      </a:endParaRPr>
                    </a:p>
                  </a:txBody>
                  <a:tcPr marL="72000" marR="72000" marT="0" marB="0" anchor="ctr"/>
                </a:tc>
                <a:tc>
                  <a:txBody>
                    <a:bodyPr/>
                    <a:lstStyle/>
                    <a:p>
                      <a:pPr marL="36000" algn="l">
                        <a:lnSpc>
                          <a:spcPct val="125000"/>
                        </a:lnSpc>
                      </a:pPr>
                      <a:r>
                        <a:rPr lang="en-US" sz="1200" dirty="0"/>
                        <a:t>★★</a:t>
                      </a:r>
                      <a:endParaRPr lang="en-US" sz="1200" dirty="0">
                        <a:latin typeface="+mn-lt"/>
                        <a:ea typeface="+mn-ea"/>
                      </a:endParaRPr>
                    </a:p>
                  </a:txBody>
                  <a:tcPr marL="72000" marR="72000" marT="0" marB="0" anchor="ctr"/>
                </a:tc>
                <a:tc>
                  <a:txBody>
                    <a:bodyPr/>
                    <a:lstStyle/>
                    <a:p>
                      <a:pPr marL="36000" algn="l">
                        <a:lnSpc>
                          <a:spcPct val="125000"/>
                        </a:lnSpc>
                      </a:pPr>
                      <a:r>
                        <a:rPr lang="zh-CN" altLang="en-US" sz="1200" dirty="0"/>
                        <a:t>记录</a:t>
                      </a:r>
                      <a:r>
                        <a:rPr lang="en-US" altLang="zh-CN" sz="1200" dirty="0"/>
                        <a:t>AD</a:t>
                      </a:r>
                      <a:r>
                        <a:rPr lang="zh-CN" altLang="en-US" sz="1200" dirty="0"/>
                        <a:t>修改前的配置情况，当出现问题时，便于进行回退操作。</a:t>
                      </a:r>
                      <a:endParaRPr lang="zh-CN" altLang="en-US" sz="1200" dirty="0">
                        <a:latin typeface="+mn-lt"/>
                        <a:ea typeface="+mn-ea"/>
                      </a:endParaRPr>
                    </a:p>
                  </a:txBody>
                  <a:tcPr marL="72000" marR="72000" marT="0" marB="0" anchor="ctr"/>
                </a:tc>
                <a:tc>
                  <a:txBody>
                    <a:bodyPr/>
                    <a:lstStyle/>
                    <a:p>
                      <a:pPr marL="36000" algn="l">
                        <a:lnSpc>
                          <a:spcPct val="125000"/>
                        </a:lnSpc>
                      </a:pPr>
                      <a:r>
                        <a:rPr lang="zh-CN" altLang="en-US" sz="1200"/>
                        <a:t>观察虚拟机是否可以正常登录使用。</a:t>
                      </a:r>
                      <a:endParaRPr lang="zh-CN" altLang="en-US" sz="120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188000">
                <a:tc>
                  <a:txBody>
                    <a:bodyPr/>
                    <a:lstStyle/>
                    <a:p>
                      <a:pPr marL="36000" algn="l">
                        <a:lnSpc>
                          <a:spcPct val="125000"/>
                        </a:lnSpc>
                      </a:pPr>
                      <a:r>
                        <a:rPr lang="en-US" altLang="zh-CN" sz="1200" dirty="0"/>
                        <a:t>ITA</a:t>
                      </a:r>
                      <a:r>
                        <a:rPr lang="zh-CN" altLang="en-US" sz="1200" dirty="0"/>
                        <a:t>上批量创建、批量关联操作</a:t>
                      </a:r>
                      <a:endParaRPr lang="zh-CN" altLang="en-US" sz="12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200" dirty="0"/>
                        <a:t>白天进行批量操作，会影响</a:t>
                      </a:r>
                      <a:r>
                        <a:rPr lang="en-US" altLang="zh-CN" sz="1200" dirty="0"/>
                        <a:t>ITA</a:t>
                      </a:r>
                      <a:r>
                        <a:rPr lang="zh-CN" altLang="en-US" sz="1200" dirty="0"/>
                        <a:t>的性能，可能导致其他业务异常。</a:t>
                      </a:r>
                      <a:endParaRPr lang="zh-CN" altLang="en-US" sz="1200" dirty="0">
                        <a:latin typeface="+mn-lt"/>
                        <a:ea typeface="+mn-ea"/>
                      </a:endParaRPr>
                    </a:p>
                  </a:txBody>
                  <a:tcPr marL="72000" marR="72000" marT="0" marB="0" anchor="ctr"/>
                </a:tc>
                <a:tc>
                  <a:txBody>
                    <a:bodyPr/>
                    <a:lstStyle/>
                    <a:p>
                      <a:pPr marL="36000" algn="l">
                        <a:lnSpc>
                          <a:spcPct val="125000"/>
                        </a:lnSpc>
                      </a:pPr>
                      <a:r>
                        <a:rPr lang="en-US" sz="1200" dirty="0"/>
                        <a:t>★★★</a:t>
                      </a:r>
                      <a:endParaRPr lang="en-US" sz="1200" dirty="0">
                        <a:latin typeface="+mn-lt"/>
                        <a:ea typeface="+mn-ea"/>
                      </a:endParaRPr>
                    </a:p>
                  </a:txBody>
                  <a:tcPr marL="72000" marR="72000" marT="0" marB="0" anchor="ctr"/>
                </a:tc>
                <a:tc>
                  <a:txBody>
                    <a:bodyPr/>
                    <a:lstStyle/>
                    <a:p>
                      <a:pPr marL="36000" algn="l">
                        <a:lnSpc>
                          <a:spcPct val="125000"/>
                        </a:lnSpc>
                        <a:buFont typeface="+mj-lt"/>
                        <a:buAutoNum type="arabicPeriod"/>
                      </a:pPr>
                      <a:r>
                        <a:rPr lang="zh-CN" altLang="en-US" sz="1200" dirty="0"/>
                        <a:t>在夜间业务量低时进行批量操作。 </a:t>
                      </a:r>
                    </a:p>
                    <a:p>
                      <a:pPr marL="36000" algn="l">
                        <a:lnSpc>
                          <a:spcPct val="125000"/>
                        </a:lnSpc>
                        <a:buFont typeface="+mj-lt"/>
                        <a:buAutoNum type="arabicPeriod"/>
                      </a:pPr>
                      <a:r>
                        <a:rPr lang="zh-CN" altLang="en-US" sz="1200" dirty="0"/>
                        <a:t>批量创建、批量关联虚拟机前，请确认资源是否充足。</a:t>
                      </a:r>
                      <a:endParaRPr lang="zh-CN" altLang="en-US" sz="1200" dirty="0">
                        <a:latin typeface="+mn-lt"/>
                        <a:ea typeface="+mn-ea"/>
                      </a:endParaRPr>
                    </a:p>
                  </a:txBody>
                  <a:tcPr marL="72000" marR="72000" marT="0" marB="0" anchor="ctr"/>
                </a:tc>
                <a:tc>
                  <a:txBody>
                    <a:bodyPr/>
                    <a:lstStyle/>
                    <a:p>
                      <a:pPr marL="36000" algn="l">
                        <a:lnSpc>
                          <a:spcPct val="125000"/>
                        </a:lnSpc>
                      </a:pPr>
                      <a:r>
                        <a:rPr lang="zh-CN" altLang="en-US" sz="1200"/>
                        <a:t>观察虚拟机是否可以正常登录使用。</a:t>
                      </a:r>
                      <a:endParaRPr lang="zh-CN" altLang="en-US" sz="120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188000">
                <a:tc>
                  <a:txBody>
                    <a:bodyPr/>
                    <a:lstStyle/>
                    <a:p>
                      <a:pPr marL="36000" algn="l">
                        <a:lnSpc>
                          <a:spcPct val="125000"/>
                        </a:lnSpc>
                      </a:pPr>
                      <a:r>
                        <a:rPr lang="zh-CN" altLang="en-US" sz="1200" dirty="0"/>
                        <a:t>在</a:t>
                      </a:r>
                      <a:r>
                        <a:rPr lang="en-US" sz="1200" dirty="0"/>
                        <a:t>FusionAccess</a:t>
                      </a:r>
                      <a:r>
                        <a:rPr lang="zh-CN" altLang="en-US" sz="1200" dirty="0"/>
                        <a:t>界面“系统管理 </a:t>
                      </a:r>
                      <a:r>
                        <a:rPr lang="en-US" altLang="zh-CN" sz="1200" dirty="0"/>
                        <a:t>&gt; </a:t>
                      </a:r>
                      <a:r>
                        <a:rPr lang="zh-CN" altLang="en-US" sz="1200" dirty="0"/>
                        <a:t>初始配置”中执行“配置虚拟机化环境”、“配置域</a:t>
                      </a:r>
                      <a:r>
                        <a:rPr lang="en-US" altLang="zh-CN" sz="1200" dirty="0"/>
                        <a:t>/</a:t>
                      </a:r>
                      <a:r>
                        <a:rPr lang="en-US" sz="1200" dirty="0"/>
                        <a:t>OU”、“</a:t>
                      </a:r>
                      <a:r>
                        <a:rPr lang="zh-CN" altLang="en-US" sz="1200" dirty="0"/>
                        <a:t>配置桌面组件”操作。</a:t>
                      </a:r>
                      <a:endParaRPr lang="zh-CN" altLang="en-US" sz="12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200" dirty="0"/>
                        <a:t>操作不当，可能导致业务中断。</a:t>
                      </a:r>
                      <a:endParaRPr lang="zh-CN" altLang="en-US" sz="12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en-US" sz="1200" dirty="0"/>
                        <a:t>★★</a:t>
                      </a:r>
                      <a:endParaRPr lang="en-US" sz="12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200" dirty="0"/>
                        <a:t>记录修改前的配置情况，当出现问题时，便于进行恢复操作。</a:t>
                      </a:r>
                      <a:endParaRPr lang="zh-CN" altLang="en-US" sz="12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200" dirty="0"/>
                        <a:t>观察创建虚拟机是否可以成功。</a:t>
                      </a:r>
                      <a:endParaRPr lang="zh-CN" altLang="en-US" sz="12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85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高危操作 </a:t>
            </a:r>
            <a:r>
              <a:rPr lang="en-US" altLang="zh-CN" dirty="0" smtClean="0"/>
              <a:t>(2/5)</a:t>
            </a: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58966987"/>
              </p:ext>
            </p:extLst>
          </p:nvPr>
        </p:nvGraphicFramePr>
        <p:xfrm>
          <a:off x="755650" y="1376772"/>
          <a:ext cx="7835160" cy="4176548"/>
        </p:xfrm>
        <a:graphic>
          <a:graphicData uri="http://schemas.openxmlformats.org/drawingml/2006/table">
            <a:tbl>
              <a:tblPr/>
              <a:tblGrid>
                <a:gridCol w="1620106"/>
                <a:gridCol w="1503267"/>
                <a:gridCol w="1022728"/>
                <a:gridCol w="1862537"/>
                <a:gridCol w="1826522"/>
              </a:tblGrid>
              <a:tr h="396548">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600" b="1" dirty="0" smtClean="0"/>
                        <a:t>操作名称</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操作风险</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风险等级</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规避措施</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重大操作观察项目</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00000">
                <a:tc>
                  <a:txBody>
                    <a:bodyPr/>
                    <a:lstStyle/>
                    <a:p>
                      <a:pPr marL="36000" algn="l"/>
                      <a:r>
                        <a:rPr lang="zh-CN" altLang="en-US" sz="1400" dirty="0"/>
                        <a:t>手动误删除虚拟机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r>
                        <a:rPr lang="zh-CN" altLang="en-US" sz="1400" dirty="0"/>
                        <a:t>操作不当，会导致虚拟机丢失，数据丢失，业务中断。</a:t>
                      </a:r>
                    </a:p>
                  </a:txBody>
                  <a:tcPr marL="72000" marR="72000" marT="0" marB="0" anchor="ctr"/>
                </a:tc>
                <a:tc>
                  <a:txBody>
                    <a:bodyPr/>
                    <a:lstStyle/>
                    <a:p>
                      <a:pPr marL="36000" algn="l"/>
                      <a:r>
                        <a:rPr lang="en-US" sz="1400" dirty="0"/>
                        <a:t>★★</a:t>
                      </a:r>
                    </a:p>
                  </a:txBody>
                  <a:tcPr marL="72000" marR="72000" marT="0" marB="0" anchor="ctr"/>
                </a:tc>
                <a:tc>
                  <a:txBody>
                    <a:bodyPr/>
                    <a:lstStyle/>
                    <a:p>
                      <a:pPr marL="36000" algn="l"/>
                      <a:r>
                        <a:rPr lang="zh-CN" altLang="en-US" sz="1400" dirty="0"/>
                        <a:t>请在删除前务必确认删除对象是否正确。</a:t>
                      </a:r>
                    </a:p>
                  </a:txBody>
                  <a:tcPr marL="72000" marR="72000" marT="0" marB="0" anchor="ctr"/>
                </a:tc>
                <a:tc>
                  <a:txBody>
                    <a:bodyPr/>
                    <a:lstStyle/>
                    <a:p>
                      <a:pPr marL="36000" algn="l"/>
                      <a:r>
                        <a:rPr lang="en-US" sz="1400" dirty="0"/>
                        <a:t>-</a:t>
                      </a: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marL="36000" algn="l"/>
                      <a:r>
                        <a:rPr lang="zh-CN" altLang="en-US" sz="1400" dirty="0"/>
                        <a:t>手动更新虚拟机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r>
                        <a:rPr lang="zh-CN" altLang="en-US" sz="1400" dirty="0"/>
                        <a:t>会导致系统盘的用户数据丢失。</a:t>
                      </a:r>
                    </a:p>
                  </a:txBody>
                  <a:tcPr marL="72000" marR="72000" marT="0" marB="0" anchor="ctr"/>
                </a:tc>
                <a:tc>
                  <a:txBody>
                    <a:bodyPr/>
                    <a:lstStyle/>
                    <a:p>
                      <a:pPr marL="36000" algn="l"/>
                      <a:r>
                        <a:rPr lang="en-US" sz="1400" dirty="0"/>
                        <a:t>★★★</a:t>
                      </a:r>
                    </a:p>
                  </a:txBody>
                  <a:tcPr marL="72000" marR="72000" marT="0" marB="0" anchor="ctr"/>
                </a:tc>
                <a:tc>
                  <a:txBody>
                    <a:bodyPr/>
                    <a:lstStyle/>
                    <a:p>
                      <a:pPr marL="36000" algn="l"/>
                      <a:r>
                        <a:rPr lang="zh-CN" altLang="en-US" sz="1400" dirty="0"/>
                        <a:t>请确认是否允许用户数据丢失，若允许，可执行手动更新操作。</a:t>
                      </a:r>
                    </a:p>
                  </a:txBody>
                  <a:tcPr marL="72000" marR="72000" marT="0" marB="0" anchor="ctr"/>
                </a:tc>
                <a:tc>
                  <a:txBody>
                    <a:bodyPr/>
                    <a:lstStyle/>
                    <a:p>
                      <a:pPr marL="36000" algn="l"/>
                      <a:r>
                        <a:rPr lang="en-US" sz="1400" dirty="0"/>
                        <a:t>-</a:t>
                      </a: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marL="36000" algn="l"/>
                      <a:r>
                        <a:rPr lang="zh-CN" altLang="en-US" sz="1400"/>
                        <a:t>手动还原虚拟机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r>
                        <a:rPr lang="zh-CN" altLang="en-US" sz="1400" dirty="0"/>
                        <a:t>会导致系统盘的用户数据丢失。</a:t>
                      </a:r>
                    </a:p>
                  </a:txBody>
                  <a:tcPr marL="72000" marR="72000" marT="0" marB="0" anchor="ctr"/>
                </a:tc>
                <a:tc>
                  <a:txBody>
                    <a:bodyPr/>
                    <a:lstStyle/>
                    <a:p>
                      <a:pPr marL="36000" algn="l"/>
                      <a:r>
                        <a:rPr lang="en-US" sz="1400" dirty="0"/>
                        <a:t>★★★</a:t>
                      </a:r>
                    </a:p>
                  </a:txBody>
                  <a:tcPr marL="72000" marR="72000" marT="0" marB="0" anchor="ctr"/>
                </a:tc>
                <a:tc>
                  <a:txBody>
                    <a:bodyPr/>
                    <a:lstStyle/>
                    <a:p>
                      <a:pPr marL="36000" algn="l"/>
                      <a:r>
                        <a:rPr lang="zh-CN" altLang="en-US" sz="1400" dirty="0"/>
                        <a:t>请确认是否允许用户数据丢失，若允许，可执行手动还原操作。</a:t>
                      </a:r>
                    </a:p>
                  </a:txBody>
                  <a:tcPr marL="72000" marR="72000" marT="0" marB="0" anchor="ctr"/>
                </a:tc>
                <a:tc>
                  <a:txBody>
                    <a:bodyPr/>
                    <a:lstStyle/>
                    <a:p>
                      <a:pPr marL="36000" algn="l"/>
                      <a:r>
                        <a:rPr lang="en-US" sz="1400" dirty="0"/>
                        <a:t>-</a:t>
                      </a:r>
                    </a:p>
                  </a:txBody>
                  <a:tcPr marL="72000" marR="72000" marT="0" marB="0" anchor="ctr">
                    <a:lnR w="28575" cap="flat" cmpd="sng" algn="ctr">
                      <a:solidFill>
                        <a:schemeClr val="tx1"/>
                      </a:solidFill>
                      <a:prstDash val="solid"/>
                      <a:round/>
                      <a:headEnd type="none" w="med" len="med"/>
                      <a:tailEnd type="none" w="med" len="med"/>
                    </a:lnR>
                  </a:tcPr>
                </a:tc>
              </a:tr>
              <a:tr h="540000">
                <a:tc>
                  <a:txBody>
                    <a:bodyPr/>
                    <a:lstStyle/>
                    <a:p>
                      <a:pPr marL="36000" algn="l"/>
                      <a:r>
                        <a:rPr lang="zh-CN" altLang="en-US" sz="1400"/>
                        <a:t>创建定时任务及策略选择</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r>
                        <a:rPr lang="zh-CN" altLang="en-US" sz="1400"/>
                        <a:t>操作不当，可能会导致业务中断。</a:t>
                      </a:r>
                    </a:p>
                  </a:txBody>
                  <a:tcPr marL="72000" marR="72000" marT="0" marB="0" anchor="ctr"/>
                </a:tc>
                <a:tc>
                  <a:txBody>
                    <a:bodyPr/>
                    <a:lstStyle/>
                    <a:p>
                      <a:pPr marL="36000" algn="l"/>
                      <a:r>
                        <a:rPr lang="en-US" sz="1400" dirty="0"/>
                        <a:t>★★</a:t>
                      </a:r>
                    </a:p>
                  </a:txBody>
                  <a:tcPr marL="72000" marR="72000" marT="0" marB="0" anchor="ctr"/>
                </a:tc>
                <a:tc>
                  <a:txBody>
                    <a:bodyPr/>
                    <a:lstStyle/>
                    <a:p>
                      <a:pPr marL="36000" algn="l"/>
                      <a:r>
                        <a:rPr lang="zh-CN" altLang="en-US" sz="1400" dirty="0"/>
                        <a:t>需根据实际业务慎重选择合适的策略。</a:t>
                      </a:r>
                    </a:p>
                  </a:txBody>
                  <a:tcPr marL="72000" marR="72000" marT="0" marB="0" anchor="ctr"/>
                </a:tc>
                <a:tc>
                  <a:txBody>
                    <a:bodyPr/>
                    <a:lstStyle/>
                    <a:p>
                      <a:pPr marL="36000" algn="l"/>
                      <a:r>
                        <a:rPr lang="zh-CN" altLang="en-US" sz="1400" dirty="0"/>
                        <a:t>观察定时任务执行是否可以正常进行。</a:t>
                      </a:r>
                    </a:p>
                  </a:txBody>
                  <a:tcPr marL="72000" marR="72000" marT="0" marB="0" anchor="ctr">
                    <a:lnR w="28575" cap="flat" cmpd="sng" algn="ctr">
                      <a:solidFill>
                        <a:schemeClr val="tx1"/>
                      </a:solidFill>
                      <a:prstDash val="solid"/>
                      <a:round/>
                      <a:headEnd type="none" w="med" len="med"/>
                      <a:tailEnd type="none" w="med" len="med"/>
                    </a:lnR>
                  </a:tcPr>
                </a:tc>
              </a:tr>
              <a:tr h="900000">
                <a:tc>
                  <a:txBody>
                    <a:bodyPr/>
                    <a:lstStyle/>
                    <a:p>
                      <a:pPr marL="36000" algn="l"/>
                      <a:r>
                        <a:rPr lang="zh-CN" altLang="en-US" sz="1400"/>
                        <a:t>配置模板类型</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r>
                        <a:rPr lang="zh-CN" altLang="en-US" sz="1400" dirty="0"/>
                        <a:t>配置的模板类型与实际类型不符，会导致业务发放失败。</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r>
                        <a:rPr lang="en-US" sz="1400"/>
                        <a:t>★★</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r>
                        <a:rPr lang="zh-CN" altLang="en-US" sz="1400" dirty="0"/>
                        <a:t>确认实际的模板类型，并正确配置。</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r>
                        <a:rPr lang="zh-CN" altLang="en-US" sz="1400" dirty="0"/>
                        <a:t>观察虚拟机是否可以正常发放。</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187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高危操作 </a:t>
            </a:r>
            <a:r>
              <a:rPr lang="en-US" altLang="zh-CN" dirty="0" smtClean="0"/>
              <a:t>(3/5)</a:t>
            </a: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28920620"/>
              </p:ext>
            </p:extLst>
          </p:nvPr>
        </p:nvGraphicFramePr>
        <p:xfrm>
          <a:off x="755650" y="1376363"/>
          <a:ext cx="7848598" cy="4824000"/>
        </p:xfrm>
        <a:graphic>
          <a:graphicData uri="http://schemas.openxmlformats.org/drawingml/2006/table">
            <a:tbl>
              <a:tblPr/>
              <a:tblGrid>
                <a:gridCol w="1379924"/>
                <a:gridCol w="1716346"/>
                <a:gridCol w="1080120"/>
                <a:gridCol w="1872208"/>
                <a:gridCol w="1800000"/>
              </a:tblGrid>
              <a:tr h="39600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600" b="1" dirty="0" smtClean="0"/>
                        <a:t>操作名称</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操作风险</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smtClean="0"/>
                        <a:t>风险等级</a:t>
                      </a:r>
                      <a:endParaRPr lang="zh-CN" altLang="en-US" sz="1600" b="1" dirty="0"/>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规避措施</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smtClean="0"/>
                        <a:t>重大操作观察项目</a:t>
                      </a:r>
                      <a:endParaRPr lang="zh-CN" altLang="en-US" sz="1600" b="1" dirty="0"/>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314000">
                <a:tc>
                  <a:txBody>
                    <a:bodyPr/>
                    <a:lstStyle/>
                    <a:p>
                      <a:pPr marL="36000" algn="l"/>
                      <a:r>
                        <a:rPr lang="zh-CN" altLang="en-US" sz="1400" dirty="0"/>
                        <a:t>未加载</a:t>
                      </a:r>
                      <a:r>
                        <a:rPr lang="en-US" sz="1400" dirty="0"/>
                        <a:t>Windows 2008 R2</a:t>
                      </a:r>
                      <a:r>
                        <a:rPr lang="zh-CN" altLang="en-US" sz="1400" dirty="0"/>
                        <a:t>的</a:t>
                      </a:r>
                      <a:r>
                        <a:rPr lang="en-US" sz="1400" dirty="0"/>
                        <a:t>SP1</a:t>
                      </a:r>
                      <a:r>
                        <a:rPr lang="zh-CN" altLang="en-US" sz="1400" dirty="0"/>
                        <a:t>补丁</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r>
                        <a:rPr lang="zh-CN" altLang="en-US" sz="1400" dirty="0"/>
                        <a:t>未安装</a:t>
                      </a:r>
                      <a:r>
                        <a:rPr lang="en-US" altLang="zh-CN" sz="1400" dirty="0"/>
                        <a:t>Windows 2008 R2 SP1</a:t>
                      </a:r>
                      <a:r>
                        <a:rPr lang="zh-CN" altLang="en-US" sz="1400" dirty="0"/>
                        <a:t>补丁的基础架构虚拟机中，会存在安全隐患。</a:t>
                      </a:r>
                    </a:p>
                  </a:txBody>
                  <a:tcPr marL="72000" marR="72000" marT="0" marB="0" anchor="ctr"/>
                </a:tc>
                <a:tc>
                  <a:txBody>
                    <a:bodyPr/>
                    <a:lstStyle/>
                    <a:p>
                      <a:pPr marL="36000" algn="l"/>
                      <a:r>
                        <a:rPr lang="en-US" sz="1400" dirty="0"/>
                        <a:t>★★</a:t>
                      </a:r>
                    </a:p>
                  </a:txBody>
                  <a:tcPr marL="72000" marR="72000" marT="0" marB="0" anchor="ctr"/>
                </a:tc>
                <a:tc>
                  <a:txBody>
                    <a:bodyPr/>
                    <a:lstStyle/>
                    <a:p>
                      <a:pPr marL="36000" algn="l"/>
                      <a:r>
                        <a:rPr lang="zh-CN" altLang="en-US" sz="1400" dirty="0"/>
                        <a:t>确认是否已在基础架构虚拟机上加载了</a:t>
                      </a:r>
                      <a:r>
                        <a:rPr lang="en-US" altLang="zh-CN" sz="1400" dirty="0"/>
                        <a:t>SP1</a:t>
                      </a:r>
                      <a:r>
                        <a:rPr lang="zh-CN" altLang="en-US" sz="1400" dirty="0"/>
                        <a:t>补丁，若未加载，请通过提供的补丁或从网络上下载对应补丁进行加载。</a:t>
                      </a:r>
                    </a:p>
                  </a:txBody>
                  <a:tcPr marL="72000" marR="72000" marT="0" marB="0" anchor="ctr"/>
                </a:tc>
                <a:tc>
                  <a:txBody>
                    <a:bodyPr/>
                    <a:lstStyle/>
                    <a:p>
                      <a:pPr marL="36000" algn="l"/>
                      <a:r>
                        <a:rPr lang="en-US" sz="1400" dirty="0"/>
                        <a:t>-</a:t>
                      </a:r>
                    </a:p>
                  </a:txBody>
                  <a:tcPr marL="72000" marR="72000" marT="0" marB="0" anchor="ctr">
                    <a:lnR w="28575" cap="flat" cmpd="sng" algn="ctr">
                      <a:solidFill>
                        <a:schemeClr val="tx1"/>
                      </a:solidFill>
                      <a:prstDash val="solid"/>
                      <a:round/>
                      <a:headEnd type="none" w="med" len="med"/>
                      <a:tailEnd type="none" w="med" len="med"/>
                    </a:lnR>
                  </a:tcPr>
                </a:tc>
              </a:tr>
              <a:tr h="1314000">
                <a:tc>
                  <a:txBody>
                    <a:bodyPr/>
                    <a:lstStyle/>
                    <a:p>
                      <a:pPr marL="36000" algn="l">
                        <a:lnSpc>
                          <a:spcPct val="120000"/>
                        </a:lnSpc>
                      </a:pPr>
                      <a:r>
                        <a:rPr lang="zh-CN" altLang="en-US" sz="1400" dirty="0"/>
                        <a:t>调整同步时钟源或修改同步时钟源</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0000"/>
                        </a:lnSpc>
                      </a:pPr>
                      <a:r>
                        <a:rPr lang="zh-CN" altLang="en-US" sz="1400" dirty="0"/>
                        <a:t>调整或修改同步时钟源，各虚拟机的时间会发生跳变，可能导致业务发生中断。</a:t>
                      </a:r>
                    </a:p>
                  </a:txBody>
                  <a:tcPr marL="72000" marR="72000" marT="0" marB="0" anchor="ctr"/>
                </a:tc>
                <a:tc>
                  <a:txBody>
                    <a:bodyPr/>
                    <a:lstStyle/>
                    <a:p>
                      <a:pPr marL="36000" algn="l">
                        <a:lnSpc>
                          <a:spcPct val="120000"/>
                        </a:lnSpc>
                      </a:pPr>
                      <a:r>
                        <a:rPr lang="en-US" sz="1400" dirty="0"/>
                        <a:t>★★</a:t>
                      </a:r>
                    </a:p>
                  </a:txBody>
                  <a:tcPr marL="72000" marR="72000" marT="0" marB="0" anchor="ctr"/>
                </a:tc>
                <a:tc>
                  <a:txBody>
                    <a:bodyPr/>
                    <a:lstStyle/>
                    <a:p>
                      <a:pPr marL="36000" algn="l">
                        <a:lnSpc>
                          <a:spcPct val="120000"/>
                        </a:lnSpc>
                      </a:pPr>
                      <a:r>
                        <a:rPr lang="zh-CN" altLang="en-US" sz="1400" dirty="0"/>
                        <a:t>在夜间业务量低时进行操作。</a:t>
                      </a:r>
                    </a:p>
                  </a:txBody>
                  <a:tcPr marL="72000" marR="72000" marT="0" marB="0" anchor="ctr"/>
                </a:tc>
                <a:tc>
                  <a:txBody>
                    <a:bodyPr/>
                    <a:lstStyle/>
                    <a:p>
                      <a:pPr marL="36000" algn="l">
                        <a:lnSpc>
                          <a:spcPct val="120000"/>
                        </a:lnSpc>
                      </a:pPr>
                      <a:r>
                        <a:rPr lang="zh-CN" altLang="en-US" sz="1400" dirty="0"/>
                        <a:t>观察调整或修改前后的时间差。</a:t>
                      </a:r>
                    </a:p>
                  </a:txBody>
                  <a:tcPr marL="72000" marR="72000" marT="0" marB="0" anchor="ctr">
                    <a:lnR w="28575" cap="flat" cmpd="sng" algn="ctr">
                      <a:solidFill>
                        <a:schemeClr val="tx1"/>
                      </a:solidFill>
                      <a:prstDash val="solid"/>
                      <a:round/>
                      <a:headEnd type="none" w="med" len="med"/>
                      <a:tailEnd type="none" w="med" len="med"/>
                    </a:lnR>
                  </a:tcPr>
                </a:tc>
              </a:tr>
              <a:tr h="1800000">
                <a:tc>
                  <a:txBody>
                    <a:bodyPr/>
                    <a:lstStyle/>
                    <a:p>
                      <a:pPr marL="36000" algn="l">
                        <a:lnSpc>
                          <a:spcPct val="120000"/>
                        </a:lnSpc>
                      </a:pPr>
                      <a:r>
                        <a:rPr lang="zh-CN" altLang="en-US" sz="1400" dirty="0"/>
                        <a:t>并发系统更新</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0000"/>
                        </a:lnSpc>
                      </a:pPr>
                      <a:r>
                        <a:rPr lang="zh-CN" altLang="en-US" sz="1400" dirty="0"/>
                        <a:t>大量并发系统更新导致服务器</a:t>
                      </a:r>
                      <a:r>
                        <a:rPr lang="en-US" altLang="zh-CN" sz="1400" dirty="0"/>
                        <a:t>CPU</a:t>
                      </a:r>
                      <a:r>
                        <a:rPr lang="zh-CN" altLang="en-US" sz="1400" dirty="0"/>
                        <a:t>耗尽，存储、网络拥塞，可能导致虚拟机运行缓慢，严重甚至引起节点重启、存储故障。</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0000"/>
                        </a:lnSpc>
                      </a:pPr>
                      <a:r>
                        <a:rPr lang="en-US" sz="1400" dirty="0"/>
                        <a:t>★★★</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0000"/>
                        </a:lnSpc>
                      </a:pPr>
                      <a:r>
                        <a:rPr lang="zh-CN" altLang="en-US" sz="1400" dirty="0"/>
                        <a:t>分批对用户虚拟机进行</a:t>
                      </a:r>
                      <a:r>
                        <a:rPr lang="zh-CN" altLang="en-US" sz="1400" dirty="0" smtClean="0"/>
                        <a:t>更新。</a:t>
                      </a:r>
                      <a:endParaRPr lang="zh-CN" altLang="en-US" sz="1400" dirty="0"/>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0000"/>
                        </a:lnSpc>
                      </a:pPr>
                      <a:r>
                        <a:rPr lang="zh-CN" altLang="en-US" sz="1400" dirty="0"/>
                        <a:t>观察是否存在未恢复的异常告警。</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298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高危操作 </a:t>
            </a:r>
            <a:r>
              <a:rPr lang="en-US" altLang="zh-CN" dirty="0" smtClean="0"/>
              <a:t>(4/5)</a:t>
            </a: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02068810"/>
              </p:ext>
            </p:extLst>
          </p:nvPr>
        </p:nvGraphicFramePr>
        <p:xfrm>
          <a:off x="755650" y="1308708"/>
          <a:ext cx="7842041" cy="4820592"/>
        </p:xfrm>
        <a:graphic>
          <a:graphicData uri="http://schemas.openxmlformats.org/drawingml/2006/table">
            <a:tbl>
              <a:tblPr/>
              <a:tblGrid>
                <a:gridCol w="1440000"/>
                <a:gridCol w="1908000"/>
                <a:gridCol w="684374"/>
                <a:gridCol w="1979738"/>
                <a:gridCol w="1829929"/>
              </a:tblGrid>
              <a:tr h="39600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600" b="1" dirty="0" smtClean="0"/>
                        <a:t>操作名称</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操作风险</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风险等级</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规避措施</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重大操作观察项目</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515045">
                <a:tc>
                  <a:txBody>
                    <a:bodyPr/>
                    <a:lstStyle/>
                    <a:p>
                      <a:pPr marL="36000" algn="l">
                        <a:lnSpc>
                          <a:spcPct val="120000"/>
                        </a:lnSpc>
                      </a:pPr>
                      <a:r>
                        <a:rPr lang="zh-CN" altLang="en-US" sz="1400" dirty="0"/>
                        <a:t>并发杀毒</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0000"/>
                        </a:lnSpc>
                      </a:pPr>
                      <a:r>
                        <a:rPr lang="zh-CN" altLang="en-US" sz="1400" dirty="0"/>
                        <a:t>大量并发杀毒更新导致服务器</a:t>
                      </a:r>
                      <a:r>
                        <a:rPr lang="en-US" altLang="zh-CN" sz="1400" dirty="0"/>
                        <a:t>CPU</a:t>
                      </a:r>
                      <a:r>
                        <a:rPr lang="zh-CN" altLang="en-US" sz="1400" dirty="0"/>
                        <a:t>耗尽，存储拥塞，可能导致虚拟机运行缓慢，严重甚至引起节点重启、存储故障。</a:t>
                      </a:r>
                    </a:p>
                  </a:txBody>
                  <a:tcPr marL="72000" marR="72000" marT="0" marB="0" anchor="ctr"/>
                </a:tc>
                <a:tc>
                  <a:txBody>
                    <a:bodyPr/>
                    <a:lstStyle/>
                    <a:p>
                      <a:pPr marL="36000" algn="l">
                        <a:lnSpc>
                          <a:spcPct val="120000"/>
                        </a:lnSpc>
                      </a:pPr>
                      <a:r>
                        <a:rPr lang="en-US" sz="1400" dirty="0"/>
                        <a:t>★★★</a:t>
                      </a:r>
                    </a:p>
                  </a:txBody>
                  <a:tcPr marL="72000" marR="72000" marT="0" marB="0" anchor="ctr"/>
                </a:tc>
                <a:tc>
                  <a:txBody>
                    <a:bodyPr/>
                    <a:lstStyle/>
                    <a:p>
                      <a:pPr marL="36000" algn="l">
                        <a:lnSpc>
                          <a:spcPct val="120000"/>
                        </a:lnSpc>
                      </a:pPr>
                      <a:r>
                        <a:rPr lang="zh-CN" altLang="en-US" sz="1400" dirty="0"/>
                        <a:t>在夜间业务量低时进行操作。</a:t>
                      </a:r>
                    </a:p>
                  </a:txBody>
                  <a:tcPr marL="72000" marR="72000" marT="0" marB="0" anchor="ctr"/>
                </a:tc>
                <a:tc>
                  <a:txBody>
                    <a:bodyPr/>
                    <a:lstStyle/>
                    <a:p>
                      <a:pPr marL="36000" algn="l">
                        <a:lnSpc>
                          <a:spcPct val="120000"/>
                        </a:lnSpc>
                      </a:pPr>
                      <a:r>
                        <a:rPr lang="zh-CN" altLang="en-US" sz="1400" dirty="0"/>
                        <a:t>观察是否存在未恢复的异常告警。</a:t>
                      </a:r>
                    </a:p>
                  </a:txBody>
                  <a:tcPr marL="72000" marR="72000" marT="0" marB="0" anchor="ctr">
                    <a:lnR w="28575" cap="flat" cmpd="sng" algn="ctr">
                      <a:solidFill>
                        <a:schemeClr val="tx1"/>
                      </a:solidFill>
                      <a:prstDash val="solid"/>
                      <a:round/>
                      <a:headEnd type="none" w="med" len="med"/>
                      <a:tailEnd type="none" w="med" len="med"/>
                    </a:lnR>
                  </a:tcPr>
                </a:tc>
              </a:tr>
              <a:tr h="1119177">
                <a:tc>
                  <a:txBody>
                    <a:bodyPr/>
                    <a:lstStyle/>
                    <a:p>
                      <a:pPr marL="36000" algn="l">
                        <a:lnSpc>
                          <a:spcPct val="125000"/>
                        </a:lnSpc>
                      </a:pPr>
                      <a:r>
                        <a:rPr lang="zh-CN" altLang="en-US" sz="1400" dirty="0"/>
                        <a:t>上班时并发启动虚拟机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400" dirty="0"/>
                        <a:t>大量虚拟机启动会造成</a:t>
                      </a:r>
                      <a:r>
                        <a:rPr lang="en-US" altLang="zh-CN" sz="1400" dirty="0"/>
                        <a:t>IO</a:t>
                      </a:r>
                      <a:r>
                        <a:rPr lang="zh-CN" altLang="en-US" sz="1400" dirty="0"/>
                        <a:t>风暴，导致虚拟机运行缓慢。</a:t>
                      </a:r>
                    </a:p>
                  </a:txBody>
                  <a:tcPr marL="72000" marR="72000" marT="0" marB="0" anchor="ctr"/>
                </a:tc>
                <a:tc>
                  <a:txBody>
                    <a:bodyPr/>
                    <a:lstStyle/>
                    <a:p>
                      <a:pPr marL="36000" algn="l">
                        <a:lnSpc>
                          <a:spcPct val="125000"/>
                        </a:lnSpc>
                      </a:pPr>
                      <a:r>
                        <a:rPr lang="en-US" sz="1400" dirty="0"/>
                        <a:t>★★</a:t>
                      </a:r>
                    </a:p>
                  </a:txBody>
                  <a:tcPr marL="72000" marR="72000" marT="0" marB="0" anchor="ctr"/>
                </a:tc>
                <a:tc>
                  <a:txBody>
                    <a:bodyPr/>
                    <a:lstStyle/>
                    <a:p>
                      <a:pPr marL="36000" algn="l">
                        <a:lnSpc>
                          <a:spcPct val="125000"/>
                        </a:lnSpc>
                        <a:buFont typeface="+mj-lt"/>
                        <a:buAutoNum type="arabicPeriod"/>
                      </a:pPr>
                      <a:r>
                        <a:rPr lang="zh-CN" altLang="en-US" sz="1400" dirty="0"/>
                        <a:t>虚拟机尽量不要关机。 </a:t>
                      </a:r>
                    </a:p>
                    <a:p>
                      <a:pPr marL="36000" algn="l">
                        <a:lnSpc>
                          <a:spcPct val="125000"/>
                        </a:lnSpc>
                        <a:buFont typeface="+mj-lt"/>
                        <a:buAutoNum type="arabicPeriod"/>
                      </a:pPr>
                      <a:r>
                        <a:rPr lang="zh-CN" altLang="en-US" sz="1400" dirty="0"/>
                        <a:t>利用定时任务在上班之前先将虚拟机准备好。</a:t>
                      </a:r>
                    </a:p>
                  </a:txBody>
                  <a:tcPr marL="72000" marR="72000" marT="0" marB="0" anchor="ctr"/>
                </a:tc>
                <a:tc>
                  <a:txBody>
                    <a:bodyPr/>
                    <a:lstStyle/>
                    <a:p>
                      <a:pPr marL="36000" algn="l">
                        <a:lnSpc>
                          <a:spcPct val="125000"/>
                        </a:lnSpc>
                      </a:pPr>
                      <a:r>
                        <a:rPr lang="zh-CN" altLang="en-US" sz="1400" dirty="0"/>
                        <a:t>观察是否存在未恢复的异常告警。</a:t>
                      </a:r>
                    </a:p>
                  </a:txBody>
                  <a:tcPr marL="72000" marR="72000" marT="0" marB="0" anchor="ctr">
                    <a:lnR w="28575" cap="flat" cmpd="sng" algn="ctr">
                      <a:solidFill>
                        <a:schemeClr val="tx1"/>
                      </a:solidFill>
                      <a:prstDash val="solid"/>
                      <a:round/>
                      <a:headEnd type="none" w="med" len="med"/>
                      <a:tailEnd type="none" w="med" len="med"/>
                    </a:lnR>
                  </a:tcPr>
                </a:tc>
              </a:tr>
              <a:tr h="1508923">
                <a:tc>
                  <a:txBody>
                    <a:bodyPr/>
                    <a:lstStyle/>
                    <a:p>
                      <a:pPr marL="36000" algn="l">
                        <a:lnSpc>
                          <a:spcPct val="125000"/>
                        </a:lnSpc>
                      </a:pPr>
                      <a:r>
                        <a:rPr lang="zh-CN" altLang="en-US" sz="1400" dirty="0"/>
                        <a:t>办公虚拟机并发播放视频</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400" dirty="0"/>
                        <a:t>办公虚拟机并发播放视频会导致服务器</a:t>
                      </a:r>
                      <a:r>
                        <a:rPr lang="en-US" altLang="zh-CN" sz="1400" dirty="0"/>
                        <a:t>CPU</a:t>
                      </a:r>
                      <a:r>
                        <a:rPr lang="zh-CN" altLang="en-US" sz="1400" dirty="0"/>
                        <a:t>耗尽和网络拥塞，可能导致虚拟机运行缓慢、断连、无法连接。</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en-US" sz="1400" dirty="0"/>
                        <a:t>★★</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buFont typeface="+mj-lt"/>
                        <a:buAutoNum type="arabicPeriod"/>
                      </a:pPr>
                      <a:r>
                        <a:rPr lang="zh-CN" altLang="en-US" sz="1400" dirty="0"/>
                        <a:t>提高虚拟机规格。 </a:t>
                      </a:r>
                    </a:p>
                    <a:p>
                      <a:pPr marL="36000" algn="l">
                        <a:lnSpc>
                          <a:spcPct val="125000"/>
                        </a:lnSpc>
                        <a:buFont typeface="+mj-lt"/>
                        <a:buAutoNum type="arabicPeriod"/>
                      </a:pPr>
                      <a:r>
                        <a:rPr lang="zh-CN" altLang="en-US" sz="1400" dirty="0"/>
                        <a:t>减少单个服务器上虚拟机密度。</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400" dirty="0"/>
                        <a:t>观察是否存在未恢复的异常告警。</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9066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高危操作 </a:t>
            </a:r>
            <a:r>
              <a:rPr lang="en-US" altLang="zh-CN" dirty="0" smtClean="0"/>
              <a:t>(5/5)</a:t>
            </a: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76253015"/>
              </p:ext>
            </p:extLst>
          </p:nvPr>
        </p:nvGraphicFramePr>
        <p:xfrm>
          <a:off x="777507" y="1376363"/>
          <a:ext cx="7848600" cy="2592000"/>
        </p:xfrm>
        <a:graphic>
          <a:graphicData uri="http://schemas.openxmlformats.org/drawingml/2006/table">
            <a:tbl>
              <a:tblPr/>
              <a:tblGrid>
                <a:gridCol w="1367880"/>
                <a:gridCol w="1800398"/>
                <a:gridCol w="1116124"/>
                <a:gridCol w="1625797"/>
                <a:gridCol w="1938401"/>
              </a:tblGrid>
              <a:tr h="39600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600" b="1" dirty="0" smtClean="0"/>
                        <a:t>操作名称</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操作风险</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风险等级</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规避措施</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25000"/>
                        </a:lnSpc>
                      </a:pPr>
                      <a:r>
                        <a:rPr lang="zh-CN" altLang="en-US" sz="1600" b="1" dirty="0"/>
                        <a:t>重大操作观察项目</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72000">
                <a:tc>
                  <a:txBody>
                    <a:bodyPr/>
                    <a:lstStyle/>
                    <a:p>
                      <a:pPr marL="36000" algn="l">
                        <a:lnSpc>
                          <a:spcPct val="125000"/>
                        </a:lnSpc>
                      </a:pPr>
                      <a:r>
                        <a:rPr lang="zh-CN" altLang="en-US" sz="1400" dirty="0"/>
                        <a:t>虚拟机长时间不重启</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gn="l">
                        <a:lnSpc>
                          <a:spcPct val="125000"/>
                        </a:lnSpc>
                      </a:pPr>
                      <a:r>
                        <a:rPr lang="zh-CN" altLang="en-US" sz="1400" dirty="0"/>
                        <a:t>操作系统长时间运行后会有内存垃圾，导致虚拟机运行缓慢。</a:t>
                      </a:r>
                    </a:p>
                  </a:txBody>
                  <a:tcPr marL="72000" marR="72000" marT="0" marB="0" anchor="ctr"/>
                </a:tc>
                <a:tc>
                  <a:txBody>
                    <a:bodyPr/>
                    <a:lstStyle/>
                    <a:p>
                      <a:pPr marL="36000" algn="l">
                        <a:lnSpc>
                          <a:spcPct val="125000"/>
                        </a:lnSpc>
                      </a:pPr>
                      <a:r>
                        <a:rPr lang="en-US" sz="1400" dirty="0"/>
                        <a:t>★</a:t>
                      </a:r>
                    </a:p>
                  </a:txBody>
                  <a:tcPr marL="72000" marR="72000" marT="0" marB="0" anchor="ctr"/>
                </a:tc>
                <a:tc>
                  <a:txBody>
                    <a:bodyPr/>
                    <a:lstStyle/>
                    <a:p>
                      <a:pPr marL="36000" algn="l">
                        <a:lnSpc>
                          <a:spcPct val="125000"/>
                        </a:lnSpc>
                      </a:pPr>
                      <a:r>
                        <a:rPr lang="zh-CN" altLang="en-US" sz="1400"/>
                        <a:t>定期对虚拟机进行重启，建议不超过</a:t>
                      </a:r>
                      <a:r>
                        <a:rPr lang="en-US" altLang="zh-CN" sz="1400"/>
                        <a:t>7</a:t>
                      </a:r>
                      <a:r>
                        <a:rPr lang="zh-CN" altLang="en-US" sz="1400"/>
                        <a:t>天。</a:t>
                      </a:r>
                    </a:p>
                  </a:txBody>
                  <a:tcPr marL="72000" marR="72000" marT="0" marB="0" anchor="ctr"/>
                </a:tc>
                <a:tc>
                  <a:txBody>
                    <a:bodyPr/>
                    <a:lstStyle/>
                    <a:p>
                      <a:pPr marL="36000" algn="l">
                        <a:lnSpc>
                          <a:spcPct val="125000"/>
                        </a:lnSpc>
                      </a:pPr>
                      <a:r>
                        <a:rPr lang="en-US" sz="1400" dirty="0"/>
                        <a:t>-</a:t>
                      </a:r>
                    </a:p>
                  </a:txBody>
                  <a:tcPr marL="72000" marR="72000" marT="0" marB="0" anchor="ctr">
                    <a:lnR w="28575" cap="flat" cmpd="sng" algn="ctr">
                      <a:solidFill>
                        <a:schemeClr val="tx1"/>
                      </a:solidFill>
                      <a:prstDash val="solid"/>
                      <a:round/>
                      <a:headEnd type="none" w="med" len="med"/>
                      <a:tailEnd type="none" w="med" len="med"/>
                    </a:lnR>
                  </a:tcPr>
                </a:tc>
              </a:tr>
              <a:tr h="1224000">
                <a:tc>
                  <a:txBody>
                    <a:bodyPr/>
                    <a:lstStyle/>
                    <a:p>
                      <a:pPr marL="36000" algn="l">
                        <a:lnSpc>
                          <a:spcPct val="125000"/>
                        </a:lnSpc>
                      </a:pPr>
                      <a:r>
                        <a:rPr lang="en-US" altLang="zh-CN" sz="1400"/>
                        <a:t>xp</a:t>
                      </a:r>
                      <a:r>
                        <a:rPr lang="zh-CN" altLang="en-US" sz="1400"/>
                        <a:t>虚拟机更改电源驱动</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en-US" altLang="zh-CN" sz="1400" dirty="0" err="1"/>
                        <a:t>xp</a:t>
                      </a:r>
                      <a:r>
                        <a:rPr lang="zh-CN" altLang="en-US" sz="1400" dirty="0"/>
                        <a:t>虚拟机的单核、双核有对应的电源驱动，更换后会导致虚拟机性能下降。</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en-US" sz="1400" dirty="0"/>
                        <a:t>★★</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zh-CN" altLang="en-US" sz="1400" dirty="0"/>
                        <a:t>将电源驱动更改回配套的版本。</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lgn="l">
                        <a:lnSpc>
                          <a:spcPct val="125000"/>
                        </a:lnSpc>
                      </a:pPr>
                      <a:r>
                        <a:rPr lang="en-US" sz="1400" dirty="0"/>
                        <a:t>-</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638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概述及常用工具</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维护任务</a:t>
            </a:r>
            <a:endParaRPr lang="en-US" altLang="zh-CN" dirty="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日维护任务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周维护任务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月维护任务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pPr>
              <a:buClr>
                <a:schemeClr val="bg1">
                  <a:lumMod val="50000"/>
                </a:schemeClr>
              </a:buClr>
            </a:pPr>
            <a:r>
              <a:rPr lang="zh-CN" altLang="en-US" dirty="0">
                <a:solidFill>
                  <a:schemeClr val="bg1">
                    <a:lumMod val="50000"/>
                  </a:schemeClr>
                </a:solidFill>
              </a:rPr>
              <a:t>管理维护注意事项</a:t>
            </a:r>
            <a:endParaRPr lang="en-US" altLang="zh-CN" dirty="0">
              <a:solidFill>
                <a:schemeClr val="bg1">
                  <a:lumMod val="50000"/>
                </a:schemeClr>
              </a:solidFill>
            </a:endParaRPr>
          </a:p>
          <a:p>
            <a:r>
              <a:rPr lang="zh-CN" altLang="en-US" b="1" dirty="0"/>
              <a:t>常见管理维护任务</a:t>
            </a:r>
          </a:p>
        </p:txBody>
      </p:sp>
    </p:spTree>
    <p:extLst>
      <p:ext uri="{BB962C8B-B14F-4D97-AF65-F5344CB8AC3E}">
        <p14:creationId xmlns:p14="http://schemas.microsoft.com/office/powerpoint/2010/main" val="15541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更改账户密码</a:t>
            </a:r>
            <a:endParaRPr lang="en-US" altLang="en-US" dirty="0"/>
          </a:p>
        </p:txBody>
      </p:sp>
      <p:sp>
        <p:nvSpPr>
          <p:cNvPr id="3" name="文本占位符 2"/>
          <p:cNvSpPr>
            <a:spLocks noGrp="1"/>
          </p:cNvSpPr>
          <p:nvPr>
            <p:ph type="body" sz="quarter" idx="10"/>
          </p:nvPr>
        </p:nvSpPr>
        <p:spPr/>
        <p:txBody>
          <a:bodyPr/>
          <a:lstStyle/>
          <a:p>
            <a:pPr>
              <a:lnSpc>
                <a:spcPct val="120000"/>
              </a:lnSpc>
            </a:pPr>
            <a:r>
              <a:rPr lang="zh-CN" altLang="en-US" sz="2000" dirty="0" smtClean="0"/>
              <a:t>系统中涉及的所有帐号的密码均需要定期修改，建议修改周期为三个月。</a:t>
            </a:r>
          </a:p>
          <a:p>
            <a:pPr lvl="1">
              <a:lnSpc>
                <a:spcPct val="120000"/>
              </a:lnSpc>
            </a:pPr>
            <a:r>
              <a:rPr lang="zh-CN" altLang="en-US" sz="1800" smtClean="0"/>
              <a:t>“</a:t>
            </a:r>
            <a:r>
              <a:rPr lang="en-US" sz="1800" smtClean="0"/>
              <a:t>FusionAccess</a:t>
            </a:r>
            <a:r>
              <a:rPr lang="zh-CN" altLang="en-US" sz="1800" dirty="0" smtClean="0"/>
              <a:t>系统”帐号</a:t>
            </a:r>
          </a:p>
          <a:p>
            <a:pPr lvl="1">
              <a:lnSpc>
                <a:spcPct val="120000"/>
              </a:lnSpc>
            </a:pPr>
            <a:r>
              <a:rPr lang="zh-CN" altLang="en-US" sz="1800" dirty="0" smtClean="0"/>
              <a:t>安全加固帐号</a:t>
            </a:r>
            <a:endParaRPr lang="en-US" altLang="zh-CN" sz="1800" dirty="0" smtClean="0"/>
          </a:p>
          <a:p>
            <a:pPr lvl="1">
              <a:lnSpc>
                <a:spcPct val="120000"/>
              </a:lnSpc>
            </a:pPr>
            <a:r>
              <a:rPr lang="en-US" sz="1800" dirty="0" smtClean="0"/>
              <a:t>Linux OS</a:t>
            </a:r>
            <a:r>
              <a:rPr lang="zh-CN" altLang="en-US" sz="1800" dirty="0" smtClean="0"/>
              <a:t>帐号</a:t>
            </a:r>
          </a:p>
          <a:p>
            <a:pPr lvl="1">
              <a:lnSpc>
                <a:spcPct val="120000"/>
              </a:lnSpc>
            </a:pPr>
            <a:r>
              <a:rPr lang="zh-CN" altLang="en-US" sz="1800" dirty="0" smtClean="0"/>
              <a:t>访问数据库的帐号</a:t>
            </a:r>
          </a:p>
          <a:p>
            <a:pPr lvl="1">
              <a:lnSpc>
                <a:spcPct val="120000"/>
              </a:lnSpc>
            </a:pPr>
            <a:r>
              <a:rPr lang="en-US" altLang="zh-CN" sz="1800" dirty="0" smtClean="0"/>
              <a:t>FT</a:t>
            </a:r>
            <a:r>
              <a:rPr lang="en-US" sz="1800" dirty="0" smtClean="0"/>
              <a:t>P</a:t>
            </a:r>
            <a:r>
              <a:rPr lang="zh-CN" altLang="en-US" sz="1800" dirty="0" smtClean="0"/>
              <a:t>帐号</a:t>
            </a:r>
            <a:endParaRPr lang="en-US" altLang="zh-CN" sz="1800" dirty="0" smtClean="0"/>
          </a:p>
          <a:p>
            <a:pPr lvl="1">
              <a:lnSpc>
                <a:spcPct val="120000"/>
              </a:lnSpc>
            </a:pPr>
            <a:r>
              <a:rPr lang="en-US" altLang="zh-CN" sz="1800" dirty="0" smtClean="0"/>
              <a:t>ITA</a:t>
            </a:r>
            <a:r>
              <a:rPr lang="zh-CN" altLang="en-US" sz="1800" dirty="0" smtClean="0"/>
              <a:t>北向接口帐号</a:t>
            </a:r>
          </a:p>
          <a:p>
            <a:pPr lvl="1">
              <a:lnSpc>
                <a:spcPct val="120000"/>
              </a:lnSpc>
            </a:pPr>
            <a:r>
              <a:rPr lang="en-US" altLang="zh-CN" sz="1800" dirty="0" smtClean="0"/>
              <a:t>WI</a:t>
            </a:r>
            <a:r>
              <a:rPr lang="zh-CN" altLang="en-US" sz="1800" dirty="0" smtClean="0"/>
              <a:t>北向接口帐号</a:t>
            </a:r>
          </a:p>
          <a:p>
            <a:pPr lvl="1">
              <a:lnSpc>
                <a:spcPct val="120000"/>
              </a:lnSpc>
            </a:pPr>
            <a:r>
              <a:rPr lang="zh-CN" altLang="en-US" sz="1800" dirty="0" smtClean="0"/>
              <a:t>虚拟机镜像模板中的本地帐号</a:t>
            </a:r>
          </a:p>
          <a:p>
            <a:pPr lvl="1">
              <a:lnSpc>
                <a:spcPct val="120000"/>
              </a:lnSpc>
            </a:pPr>
            <a:r>
              <a:rPr lang="en-US" sz="1800" dirty="0" err="1" smtClean="0"/>
              <a:t>FusionManager</a:t>
            </a:r>
            <a:r>
              <a:rPr lang="zh-CN" altLang="en-US" sz="1800" dirty="0" smtClean="0"/>
              <a:t>北向接口帐号</a:t>
            </a:r>
          </a:p>
          <a:p>
            <a:pPr lvl="1">
              <a:lnSpc>
                <a:spcPct val="120000"/>
              </a:lnSpc>
            </a:pPr>
            <a:endParaRPr lang="zh-CN" altLang="en-US" dirty="0" smtClean="0"/>
          </a:p>
          <a:p>
            <a:pPr>
              <a:lnSpc>
                <a:spcPct val="120000"/>
              </a:lnSpc>
            </a:pPr>
            <a:endParaRPr lang="en-US" dirty="0"/>
          </a:p>
        </p:txBody>
      </p:sp>
    </p:spTree>
    <p:extLst>
      <p:ext uri="{BB962C8B-B14F-4D97-AF65-F5344CB8AC3E}">
        <p14:creationId xmlns:p14="http://schemas.microsoft.com/office/powerpoint/2010/main" val="51614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smtClean="0"/>
              <a:t>概述及常用工具</a:t>
            </a:r>
            <a:endParaRPr lang="en-US" altLang="zh-CN" b="1" dirty="0" smtClean="0"/>
          </a:p>
          <a:p>
            <a:pPr>
              <a:buClr>
                <a:schemeClr val="bg1">
                  <a:lumMod val="50000"/>
                </a:schemeClr>
              </a:buClr>
            </a:pPr>
            <a:r>
              <a:rPr lang="zh-CN" altLang="en-US" dirty="0">
                <a:solidFill>
                  <a:schemeClr val="bg1">
                    <a:lumMod val="50000"/>
                  </a:schemeClr>
                </a:solidFill>
              </a:rPr>
              <a:t>维护任务</a:t>
            </a:r>
            <a:endParaRPr lang="en-US" altLang="zh-CN" dirty="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日维护任务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周维护任务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月维护任务</a:t>
            </a:r>
            <a:endParaRPr lang="en-US" altLang="zh-CN" dirty="0" smtClean="0">
              <a:solidFill>
                <a:schemeClr val="bg1">
                  <a:lumMod val="50000"/>
                </a:schemeClr>
              </a:solidFill>
            </a:endParaRPr>
          </a:p>
          <a:p>
            <a:pPr lvl="1">
              <a:buClr>
                <a:schemeClr val="bg1">
                  <a:lumMod val="50000"/>
                </a:schemeClr>
              </a:buClr>
            </a:pPr>
            <a:r>
              <a:rPr lang="zh-CN" altLang="en-US" dirty="0" smtClean="0">
                <a:solidFill>
                  <a:schemeClr val="bg1">
                    <a:lumMod val="50000"/>
                  </a:schemeClr>
                </a:solidFill>
              </a:rPr>
              <a:t>故障恢复</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管理维护注意事项</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常见管理维护任务</a:t>
            </a:r>
            <a:endParaRPr lang="zh-CN" altLang="en-US" dirty="0">
              <a:solidFill>
                <a:schemeClr val="bg1">
                  <a:lumMod val="50000"/>
                </a:schemeClr>
              </a:solidFill>
            </a:endParaRPr>
          </a:p>
        </p:txBody>
      </p:sp>
    </p:spTree>
    <p:extLst>
      <p:ext uri="{BB962C8B-B14F-4D97-AF65-F5344CB8AC3E}">
        <p14:creationId xmlns:p14="http://schemas.microsoft.com/office/powerpoint/2010/main" val="261382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修改帐户</a:t>
            </a:r>
            <a:r>
              <a:rPr lang="zh-CN" altLang="en-US" smtClean="0"/>
              <a:t>锁定阈值</a:t>
            </a:r>
            <a:endParaRPr lang="zh-CN" altLang="en-US" dirty="0" smtClean="0"/>
          </a:p>
        </p:txBody>
      </p:sp>
      <p:sp>
        <p:nvSpPr>
          <p:cNvPr id="3" name="文本占位符 2"/>
          <p:cNvSpPr>
            <a:spLocks noGrp="1"/>
          </p:cNvSpPr>
          <p:nvPr>
            <p:ph type="body" sz="quarter" idx="10"/>
          </p:nvPr>
        </p:nvSpPr>
        <p:spPr/>
        <p:txBody>
          <a:bodyPr/>
          <a:lstStyle/>
          <a:p>
            <a:r>
              <a:rPr lang="zh-CN" altLang="en-US" dirty="0" smtClean="0"/>
              <a:t>在基础架构域</a:t>
            </a:r>
            <a:r>
              <a:rPr lang="en-US" altLang="zh-CN" dirty="0" smtClean="0"/>
              <a:t>AD</a:t>
            </a:r>
            <a:r>
              <a:rPr lang="zh-CN" altLang="en-US" dirty="0" smtClean="0"/>
              <a:t>服务器上编辑组策略中的帐户锁定阈值。</a:t>
            </a:r>
          </a:p>
          <a:p>
            <a:r>
              <a:rPr lang="zh-CN" altLang="en-US" dirty="0" smtClean="0"/>
              <a:t>从安全角度考虑，为了防范帐户无限制的尝试登录访问，需要对</a:t>
            </a:r>
            <a:r>
              <a:rPr lang="en-US" altLang="zh-CN" dirty="0" err="1" smtClean="0"/>
              <a:t>FusionAccess</a:t>
            </a:r>
            <a:r>
              <a:rPr lang="zh-CN" altLang="en-US" dirty="0" smtClean="0"/>
              <a:t>组件的服务器帐号设置登录失败尝试次数的限制。</a:t>
            </a:r>
          </a:p>
          <a:p>
            <a:endParaRPr lang="en-US" dirty="0"/>
          </a:p>
        </p:txBody>
      </p:sp>
    </p:spTree>
    <p:extLst>
      <p:ext uri="{BB962C8B-B14F-4D97-AF65-F5344CB8AC3E}">
        <p14:creationId xmlns:p14="http://schemas.microsoft.com/office/powerpoint/2010/main" val="150909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a:t>
            </a:r>
            <a:r>
              <a:rPr lang="en-US" altLang="zh-CN" dirty="0" smtClean="0"/>
              <a:t>WI</a:t>
            </a:r>
            <a:r>
              <a:rPr lang="zh-CN" altLang="en-US" dirty="0" smtClean="0"/>
              <a:t>或</a:t>
            </a:r>
            <a:r>
              <a:rPr lang="en-US" altLang="zh-CN" dirty="0" smtClean="0"/>
              <a:t>UNS</a:t>
            </a:r>
            <a:r>
              <a:rPr lang="zh-CN" altLang="en-US" dirty="0" smtClean="0"/>
              <a:t>界面图片</a:t>
            </a:r>
          </a:p>
        </p:txBody>
      </p:sp>
      <p:sp>
        <p:nvSpPr>
          <p:cNvPr id="3" name="文本占位符 2"/>
          <p:cNvSpPr>
            <a:spLocks noGrp="1"/>
          </p:cNvSpPr>
          <p:nvPr>
            <p:ph type="body" sz="quarter" idx="10"/>
          </p:nvPr>
        </p:nvSpPr>
        <p:spPr>
          <a:xfrm>
            <a:off x="684213" y="1376363"/>
            <a:ext cx="2735659" cy="3924300"/>
          </a:xfrm>
        </p:spPr>
        <p:txBody>
          <a:bodyPr/>
          <a:lstStyle/>
          <a:p>
            <a:r>
              <a:rPr lang="zh-CN" altLang="en-US" sz="2400" dirty="0" smtClean="0"/>
              <a:t>在</a:t>
            </a:r>
            <a:r>
              <a:rPr lang="en-US" altLang="zh-CN" sz="2400" dirty="0" smtClean="0"/>
              <a:t>WI/UNS</a:t>
            </a:r>
            <a:r>
              <a:rPr lang="zh-CN" altLang="en-US" sz="2400" dirty="0" smtClean="0"/>
              <a:t>服务器上，通过更换图片的方式更新</a:t>
            </a:r>
            <a:r>
              <a:rPr lang="en-US" altLang="zh-CN" sz="2400" dirty="0" smtClean="0"/>
              <a:t>WI/UNS</a:t>
            </a:r>
            <a:r>
              <a:rPr lang="zh-CN" altLang="en-US" sz="2400" dirty="0" smtClean="0"/>
              <a:t>登录界面上的网页标签图标、系统</a:t>
            </a:r>
            <a:r>
              <a:rPr lang="en-US" altLang="zh-CN" sz="2400" dirty="0" smtClean="0"/>
              <a:t>LOGO</a:t>
            </a:r>
            <a:r>
              <a:rPr lang="zh-CN" altLang="en-US" sz="2400" dirty="0" smtClean="0"/>
              <a:t>图片、每日提醒图片、登录图片和背景图片。</a:t>
            </a:r>
            <a:endParaRPr lang="en-US" sz="2400" dirty="0"/>
          </a:p>
        </p:txBody>
      </p:sp>
      <p:pic>
        <p:nvPicPr>
          <p:cNvPr id="23554" name="Picture 2" descr="http://localhost:7890/pages/YZE0605P/06/YZE0605P/06/resources/04_desk_r5c30/sys_mgt/fig/fig_it_59_50_000026_01.png"/>
          <p:cNvPicPr>
            <a:picLocks noChangeAspect="1" noChangeArrowheads="1"/>
          </p:cNvPicPr>
          <p:nvPr/>
        </p:nvPicPr>
        <p:blipFill>
          <a:blip r:embed="rId3" cstate="print"/>
          <a:srcRect/>
          <a:stretch>
            <a:fillRect/>
          </a:stretch>
        </p:blipFill>
        <p:spPr bwMode="auto">
          <a:xfrm>
            <a:off x="3419872" y="1766776"/>
            <a:ext cx="5184378" cy="3768275"/>
          </a:xfrm>
          <a:prstGeom prst="rect">
            <a:avLst/>
          </a:prstGeom>
          <a:noFill/>
        </p:spPr>
      </p:pic>
    </p:spTree>
    <p:extLst>
      <p:ext uri="{BB962C8B-B14F-4D97-AF65-F5344CB8AC3E}">
        <p14:creationId xmlns:p14="http://schemas.microsoft.com/office/powerpoint/2010/main" val="1797758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修改</a:t>
            </a:r>
            <a:r>
              <a:rPr lang="en-US" altLang="zh-CN" smtClean="0"/>
              <a:t>WI</a:t>
            </a:r>
            <a:r>
              <a:rPr lang="zh-CN" altLang="en-US" smtClean="0"/>
              <a:t>超时时间</a:t>
            </a:r>
            <a:endParaRPr lang="zh-CN" altLang="en-US" dirty="0" smtClean="0"/>
          </a:p>
        </p:txBody>
      </p:sp>
      <p:sp>
        <p:nvSpPr>
          <p:cNvPr id="3" name="文本占位符 2"/>
          <p:cNvSpPr>
            <a:spLocks noGrp="1"/>
          </p:cNvSpPr>
          <p:nvPr>
            <p:ph type="body" sz="quarter" idx="10"/>
          </p:nvPr>
        </p:nvSpPr>
        <p:spPr/>
        <p:txBody>
          <a:bodyPr/>
          <a:lstStyle/>
          <a:p>
            <a:pPr>
              <a:lnSpc>
                <a:spcPct val="105000"/>
              </a:lnSpc>
            </a:pPr>
            <a:r>
              <a:rPr lang="zh-CN" altLang="en-US" sz="2000" dirty="0" smtClean="0"/>
              <a:t>操作步骤</a:t>
            </a:r>
          </a:p>
          <a:p>
            <a:pPr lvl="1">
              <a:lnSpc>
                <a:spcPct val="105000"/>
              </a:lnSpc>
            </a:pPr>
            <a:r>
              <a:rPr lang="zh-CN" altLang="en-US" sz="1800" dirty="0" smtClean="0"/>
              <a:t>以</a:t>
            </a:r>
            <a:r>
              <a:rPr lang="en-US" altLang="zh-CN" sz="1800" dirty="0" err="1" smtClean="0"/>
              <a:t>gandalf</a:t>
            </a:r>
            <a:r>
              <a:rPr lang="zh-CN" altLang="en-US" sz="1800" dirty="0" smtClean="0"/>
              <a:t>帐号登录主</a:t>
            </a:r>
            <a:r>
              <a:rPr lang="en-US" altLang="zh-CN" sz="1800" dirty="0" smtClean="0"/>
              <a:t>WI</a:t>
            </a:r>
            <a:r>
              <a:rPr lang="zh-CN" altLang="en-US" sz="1800" dirty="0" smtClean="0"/>
              <a:t>服务器。 </a:t>
            </a:r>
          </a:p>
          <a:p>
            <a:pPr lvl="1">
              <a:lnSpc>
                <a:spcPct val="105000"/>
              </a:lnSpc>
            </a:pPr>
            <a:r>
              <a:rPr lang="zh-CN" altLang="en-US" sz="1800" dirty="0" smtClean="0"/>
              <a:t>使用</a:t>
            </a:r>
            <a:r>
              <a:rPr lang="en-US" altLang="zh-CN" sz="1800" dirty="0" smtClean="0"/>
              <a:t>vi</a:t>
            </a:r>
            <a:r>
              <a:rPr lang="zh-CN" altLang="en-US" sz="1800" dirty="0" smtClean="0"/>
              <a:t>编辑工具打开</a:t>
            </a:r>
            <a:r>
              <a:rPr lang="en-US" altLang="zh-CN" sz="1800" dirty="0" smtClean="0"/>
              <a:t>/opt/WI/tomcat/WI/ROOT/WEB-INF/classes/</a:t>
            </a:r>
            <a:r>
              <a:rPr lang="en-US" altLang="zh-CN" sz="1800" dirty="0" err="1" smtClean="0"/>
              <a:t>controller.properties</a:t>
            </a:r>
            <a:r>
              <a:rPr lang="zh-CN" altLang="en-US" sz="1800" dirty="0" smtClean="0"/>
              <a:t>配置文件。 </a:t>
            </a:r>
          </a:p>
          <a:p>
            <a:pPr lvl="1">
              <a:lnSpc>
                <a:spcPct val="105000"/>
              </a:lnSpc>
            </a:pPr>
            <a:r>
              <a:rPr lang="zh-CN" altLang="en-US" sz="1800" dirty="0" smtClean="0"/>
              <a:t>查找到超时时间参数“</a:t>
            </a:r>
            <a:r>
              <a:rPr lang="en-US" altLang="zh-CN" sz="1800" dirty="0" err="1" smtClean="0"/>
              <a:t>Web.Session.TimeOut</a:t>
            </a:r>
            <a:r>
              <a:rPr lang="en-US" altLang="zh-CN" sz="1800" dirty="0" smtClean="0"/>
              <a:t>”</a:t>
            </a:r>
            <a:r>
              <a:rPr lang="zh-CN" altLang="en-US" sz="1800" dirty="0" smtClean="0"/>
              <a:t>，并根据实际需求修改其值为需设置的超时时间范围，如修改为“</a:t>
            </a:r>
            <a:r>
              <a:rPr lang="en-US" altLang="zh-CN" sz="1800" dirty="0" smtClean="0"/>
              <a:t>10”</a:t>
            </a:r>
            <a:r>
              <a:rPr lang="zh-CN" altLang="en-US" sz="1800" dirty="0" smtClean="0"/>
              <a:t>。 </a:t>
            </a:r>
          </a:p>
          <a:p>
            <a:pPr lvl="1">
              <a:lnSpc>
                <a:spcPct val="105000"/>
              </a:lnSpc>
            </a:pPr>
            <a:r>
              <a:rPr lang="zh-CN" altLang="en-US" sz="1800" dirty="0" smtClean="0"/>
              <a:t>说明： 超时时间参数“</a:t>
            </a:r>
            <a:r>
              <a:rPr lang="en-US" altLang="zh-CN" sz="1800" dirty="0" err="1" smtClean="0"/>
              <a:t>Web.Session.TimeOut</a:t>
            </a:r>
            <a:r>
              <a:rPr lang="en-US" altLang="zh-CN" sz="1800" dirty="0" smtClean="0"/>
              <a:t>”</a:t>
            </a:r>
            <a:r>
              <a:rPr lang="zh-CN" altLang="en-US" sz="1800" dirty="0" smtClean="0"/>
              <a:t>对应单位为分钟，默认值为“</a:t>
            </a:r>
            <a:r>
              <a:rPr lang="en-US" altLang="zh-CN" sz="1800" dirty="0" smtClean="0"/>
              <a:t>5”</a:t>
            </a:r>
            <a:r>
              <a:rPr lang="zh-CN" altLang="en-US" sz="1800" dirty="0" smtClean="0"/>
              <a:t>，即</a:t>
            </a:r>
            <a:r>
              <a:rPr lang="en-US" altLang="zh-CN" sz="1800" dirty="0" smtClean="0"/>
              <a:t>5</a:t>
            </a:r>
            <a:r>
              <a:rPr lang="zh-CN" altLang="en-US" sz="1800" dirty="0" smtClean="0"/>
              <a:t>分钟。</a:t>
            </a:r>
          </a:p>
          <a:p>
            <a:pPr lvl="1">
              <a:lnSpc>
                <a:spcPct val="105000"/>
              </a:lnSpc>
            </a:pPr>
            <a:r>
              <a:rPr lang="zh-CN" altLang="en-US" sz="1800" dirty="0" smtClean="0"/>
              <a:t>切换</a:t>
            </a:r>
            <a:r>
              <a:rPr lang="en-US" altLang="zh-CN" sz="1800" dirty="0" smtClean="0"/>
              <a:t>root</a:t>
            </a:r>
            <a:r>
              <a:rPr lang="zh-CN" altLang="en-US" sz="1800" dirty="0" smtClean="0"/>
              <a:t>帐号，运行</a:t>
            </a:r>
            <a:r>
              <a:rPr lang="en-US" altLang="zh-CN" sz="1800" dirty="0" smtClean="0"/>
              <a:t>service </a:t>
            </a:r>
            <a:r>
              <a:rPr lang="en-US" altLang="zh-CN" sz="1800" dirty="0" err="1" smtClean="0"/>
              <a:t>WIService</a:t>
            </a:r>
            <a:r>
              <a:rPr lang="en-US" altLang="zh-CN" sz="1800" dirty="0" smtClean="0"/>
              <a:t> restart</a:t>
            </a:r>
            <a:r>
              <a:rPr lang="zh-CN" altLang="en-US" sz="1800" dirty="0" smtClean="0"/>
              <a:t>命令重启</a:t>
            </a:r>
            <a:r>
              <a:rPr lang="en-US" altLang="zh-CN" sz="1800" dirty="0" smtClean="0"/>
              <a:t>WI</a:t>
            </a:r>
            <a:r>
              <a:rPr lang="zh-CN" altLang="en-US" sz="1800" dirty="0" smtClean="0"/>
              <a:t>服务。 </a:t>
            </a:r>
          </a:p>
          <a:p>
            <a:pPr lvl="1">
              <a:lnSpc>
                <a:spcPct val="105000"/>
              </a:lnSpc>
            </a:pPr>
            <a:r>
              <a:rPr lang="zh-CN" altLang="en-US" sz="1800" dirty="0" smtClean="0"/>
              <a:t>参考步骤 </a:t>
            </a:r>
            <a:r>
              <a:rPr lang="en-US" altLang="zh-CN" sz="1800" dirty="0" smtClean="0"/>
              <a:t>1</a:t>
            </a:r>
            <a:r>
              <a:rPr lang="zh-CN" altLang="en-US" sz="1800" dirty="0" smtClean="0"/>
              <a:t>～步骤 </a:t>
            </a:r>
            <a:r>
              <a:rPr lang="en-US" altLang="zh-CN" sz="1800" dirty="0" smtClean="0"/>
              <a:t>4</a:t>
            </a:r>
            <a:r>
              <a:rPr lang="zh-CN" altLang="en-US" sz="1800" dirty="0" smtClean="0"/>
              <a:t>在备</a:t>
            </a:r>
            <a:r>
              <a:rPr lang="en-US" altLang="zh-CN" sz="1800" dirty="0" smtClean="0"/>
              <a:t>WI</a:t>
            </a:r>
            <a:r>
              <a:rPr lang="zh-CN" altLang="en-US" sz="1800" dirty="0" smtClean="0"/>
              <a:t>服务器上修改</a:t>
            </a:r>
            <a:r>
              <a:rPr lang="en-US" altLang="zh-CN" sz="1800" dirty="0" smtClean="0"/>
              <a:t>WI</a:t>
            </a:r>
            <a:r>
              <a:rPr lang="zh-CN" altLang="en-US" sz="1800" dirty="0" smtClean="0"/>
              <a:t>超时时间。 </a:t>
            </a:r>
          </a:p>
          <a:p>
            <a:pPr lvl="1">
              <a:lnSpc>
                <a:spcPct val="105000"/>
              </a:lnSpc>
            </a:pPr>
            <a:r>
              <a:rPr lang="zh-CN" altLang="en-US" sz="1800" dirty="0" smtClean="0"/>
              <a:t>以终端用户登录用户虚拟机，在设定的超时时间范围内，不做任何操作，确认系统是否会自动退出到</a:t>
            </a:r>
            <a:r>
              <a:rPr lang="en-US" altLang="zh-CN" sz="1800" dirty="0" smtClean="0"/>
              <a:t>WI</a:t>
            </a:r>
            <a:r>
              <a:rPr lang="zh-CN" altLang="en-US" sz="1800" dirty="0" smtClean="0"/>
              <a:t>登录界面。 </a:t>
            </a:r>
          </a:p>
          <a:p>
            <a:pPr lvl="1">
              <a:lnSpc>
                <a:spcPct val="105000"/>
              </a:lnSpc>
            </a:pPr>
            <a:r>
              <a:rPr lang="zh-CN" altLang="en-US" sz="1800" dirty="0" smtClean="0"/>
              <a:t>设定的超时时间范围已过，若系统自动退出到</a:t>
            </a:r>
            <a:r>
              <a:rPr lang="en-US" altLang="zh-CN" sz="1800" dirty="0" smtClean="0"/>
              <a:t>WI</a:t>
            </a:r>
            <a:r>
              <a:rPr lang="zh-CN" altLang="en-US" sz="1800" dirty="0" smtClean="0"/>
              <a:t>登录界面，表明修改</a:t>
            </a:r>
            <a:r>
              <a:rPr lang="en-US" altLang="zh-CN" sz="1800" dirty="0" smtClean="0"/>
              <a:t>WI</a:t>
            </a:r>
            <a:r>
              <a:rPr lang="zh-CN" altLang="en-US" sz="1800" dirty="0" smtClean="0"/>
              <a:t>超时时间成功。</a:t>
            </a:r>
          </a:p>
        </p:txBody>
      </p:sp>
    </p:spTree>
    <p:extLst>
      <p:ext uri="{BB962C8B-B14F-4D97-AF65-F5344CB8AC3E}">
        <p14:creationId xmlns:p14="http://schemas.microsoft.com/office/powerpoint/2010/main" val="56882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下电</a:t>
            </a:r>
            <a:r>
              <a:rPr lang="en-US" altLang="en-US" smtClean="0"/>
              <a:t>FusionAccess</a:t>
            </a:r>
            <a:endParaRPr lang="en-US" altLang="en-US" dirty="0" smtClean="0"/>
          </a:p>
        </p:txBody>
      </p:sp>
      <p:sp>
        <p:nvSpPr>
          <p:cNvPr id="3" name="文本占位符 2"/>
          <p:cNvSpPr>
            <a:spLocks noGrp="1"/>
          </p:cNvSpPr>
          <p:nvPr>
            <p:ph type="body" sz="quarter" idx="10"/>
          </p:nvPr>
        </p:nvSpPr>
        <p:spPr/>
        <p:txBody>
          <a:bodyPr/>
          <a:lstStyle/>
          <a:p>
            <a:r>
              <a:rPr lang="zh-CN" altLang="en-US" dirty="0" smtClean="0"/>
              <a:t>根据业务的需要，在节假日（即系统下电对生产力的影响最小时）或</a:t>
            </a:r>
            <a:r>
              <a:rPr lang="en-US" altLang="zh-CN" dirty="0" smtClean="0"/>
              <a:t>UPS</a:t>
            </a:r>
            <a:r>
              <a:rPr lang="zh-CN" altLang="en-US" dirty="0" smtClean="0"/>
              <a:t>电源无法持续供电的情况下对</a:t>
            </a:r>
            <a:r>
              <a:rPr lang="en-US" altLang="zh-CN" dirty="0" err="1" smtClean="0"/>
              <a:t>FusionAccess</a:t>
            </a:r>
            <a:r>
              <a:rPr lang="zh-CN" altLang="en-US" dirty="0" smtClean="0"/>
              <a:t>进行下电，对系统进行停机维护，确保系统的长期稳定运行。 </a:t>
            </a:r>
            <a:endParaRPr lang="en-US" altLang="zh-CN" dirty="0" smtClean="0"/>
          </a:p>
          <a:p>
            <a:r>
              <a:rPr lang="zh-CN" altLang="en-US" dirty="0" smtClean="0"/>
              <a:t>操作步骤</a:t>
            </a:r>
            <a:r>
              <a:rPr lang="zh-CN" altLang="en-US" dirty="0"/>
              <a:t>：</a:t>
            </a:r>
            <a:endParaRPr lang="en-US" altLang="zh-CN" dirty="0" smtClean="0"/>
          </a:p>
          <a:p>
            <a:pPr lvl="1"/>
            <a:r>
              <a:rPr lang="zh-CN" altLang="en-US" dirty="0" smtClean="0"/>
              <a:t>关闭用户虚拟机</a:t>
            </a:r>
          </a:p>
          <a:p>
            <a:pPr lvl="1"/>
            <a:r>
              <a:rPr lang="zh-CN" altLang="en-US" dirty="0" smtClean="0"/>
              <a:t>关闭基础架构虚拟机</a:t>
            </a:r>
          </a:p>
          <a:p>
            <a:endParaRPr lang="en-US" dirty="0"/>
          </a:p>
        </p:txBody>
      </p:sp>
    </p:spTree>
    <p:extLst>
      <p:ext uri="{BB962C8B-B14F-4D97-AF65-F5344CB8AC3E}">
        <p14:creationId xmlns:p14="http://schemas.microsoft.com/office/powerpoint/2010/main" val="133703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下电</a:t>
            </a:r>
            <a:r>
              <a:rPr lang="en-US" altLang="en-US" smtClean="0"/>
              <a:t>FusionCompute</a:t>
            </a:r>
            <a:endParaRPr lang="en-US" altLang="en-US" dirty="0" smtClean="0"/>
          </a:p>
        </p:txBody>
      </p:sp>
      <p:sp>
        <p:nvSpPr>
          <p:cNvPr id="3" name="文本占位符 2"/>
          <p:cNvSpPr>
            <a:spLocks noGrp="1"/>
          </p:cNvSpPr>
          <p:nvPr>
            <p:ph type="body" sz="quarter" idx="10"/>
          </p:nvPr>
        </p:nvSpPr>
        <p:spPr/>
        <p:txBody>
          <a:bodyPr/>
          <a:lstStyle/>
          <a:p>
            <a:r>
              <a:rPr lang="zh-CN" altLang="en-US" dirty="0" smtClean="0"/>
              <a:t>根据业务的需要，在节假日（即系统下电对生产力的影响最小时）或</a:t>
            </a:r>
            <a:r>
              <a:rPr lang="en-US" altLang="zh-CN" dirty="0" smtClean="0"/>
              <a:t>UPS</a:t>
            </a:r>
            <a:r>
              <a:rPr lang="zh-CN" altLang="en-US" dirty="0" smtClean="0"/>
              <a:t>电源无法持续供电的情况下对</a:t>
            </a:r>
            <a:r>
              <a:rPr lang="en-US" altLang="zh-CN" dirty="0" err="1" smtClean="0"/>
              <a:t>FusionCompute</a:t>
            </a:r>
            <a:r>
              <a:rPr lang="zh-CN" altLang="en-US" dirty="0" smtClean="0"/>
              <a:t>进行下电，对系统进行停机维护，确保系统的长期稳定运行。 </a:t>
            </a:r>
            <a:endParaRPr lang="en-US" altLang="zh-CN" dirty="0" smtClean="0"/>
          </a:p>
          <a:p>
            <a:r>
              <a:rPr lang="zh-CN" altLang="en-US" dirty="0" smtClean="0"/>
              <a:t>操作步骤：</a:t>
            </a:r>
            <a:endParaRPr lang="en-US" dirty="0" smtClean="0"/>
          </a:p>
          <a:p>
            <a:pPr lvl="1"/>
            <a:r>
              <a:rPr lang="zh-CN" altLang="en-US" dirty="0" smtClean="0"/>
              <a:t>关闭虚拟机</a:t>
            </a:r>
          </a:p>
          <a:p>
            <a:pPr lvl="1"/>
            <a:r>
              <a:rPr lang="zh-CN" altLang="en-US" dirty="0" smtClean="0"/>
              <a:t>下电主机</a:t>
            </a:r>
          </a:p>
          <a:p>
            <a:pPr lvl="1"/>
            <a:r>
              <a:rPr lang="zh-CN" altLang="en-US" dirty="0" smtClean="0"/>
              <a:t>下电机柜</a:t>
            </a:r>
          </a:p>
        </p:txBody>
      </p:sp>
    </p:spTree>
    <p:extLst>
      <p:ext uri="{BB962C8B-B14F-4D97-AF65-F5344CB8AC3E}">
        <p14:creationId xmlns:p14="http://schemas.microsoft.com/office/powerpoint/2010/main" val="158686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上电</a:t>
            </a:r>
            <a:r>
              <a:rPr lang="en-US" altLang="en-US" smtClean="0"/>
              <a:t>FusionCompute</a:t>
            </a:r>
            <a:endParaRPr lang="en-US" altLang="en-US" dirty="0"/>
          </a:p>
        </p:txBody>
      </p:sp>
      <p:sp>
        <p:nvSpPr>
          <p:cNvPr id="3" name="文本占位符 2"/>
          <p:cNvSpPr>
            <a:spLocks noGrp="1"/>
          </p:cNvSpPr>
          <p:nvPr>
            <p:ph type="body" sz="quarter" idx="10"/>
          </p:nvPr>
        </p:nvSpPr>
        <p:spPr/>
        <p:txBody>
          <a:bodyPr/>
          <a:lstStyle/>
          <a:p>
            <a:r>
              <a:rPr lang="zh-CN" altLang="en-US" smtClean="0"/>
              <a:t>在</a:t>
            </a:r>
            <a:r>
              <a:rPr lang="en-US" smtClean="0"/>
              <a:t>FusionCompute</a:t>
            </a:r>
            <a:r>
              <a:rPr lang="zh-CN" altLang="en-US" smtClean="0"/>
              <a:t>下电后，对</a:t>
            </a:r>
            <a:r>
              <a:rPr lang="en-US" smtClean="0"/>
              <a:t>FusionCompute</a:t>
            </a:r>
            <a:r>
              <a:rPr lang="zh-CN" altLang="en-US" smtClean="0"/>
              <a:t>中的各设备逐一进行上电，最大程度保证设备的安全性，确保所有业务恢复正常运行。 </a:t>
            </a:r>
            <a:endParaRPr lang="en-US" altLang="zh-CN" smtClean="0"/>
          </a:p>
          <a:p>
            <a:r>
              <a:rPr lang="zh-CN" altLang="en-US" smtClean="0"/>
              <a:t>操作步骤：</a:t>
            </a:r>
            <a:endParaRPr lang="en-US" smtClean="0"/>
          </a:p>
          <a:p>
            <a:pPr lvl="1"/>
            <a:r>
              <a:rPr lang="zh-CN" altLang="en-US" smtClean="0"/>
              <a:t>上电机柜</a:t>
            </a:r>
          </a:p>
          <a:p>
            <a:pPr lvl="1"/>
            <a:r>
              <a:rPr lang="zh-CN" altLang="en-US" smtClean="0"/>
              <a:t>上电</a:t>
            </a:r>
            <a:r>
              <a:rPr lang="en-US" smtClean="0"/>
              <a:t>VRM</a:t>
            </a:r>
            <a:r>
              <a:rPr lang="zh-CN" altLang="en-US" smtClean="0"/>
              <a:t>节点</a:t>
            </a:r>
          </a:p>
          <a:p>
            <a:pPr lvl="1"/>
            <a:r>
              <a:rPr lang="zh-CN" altLang="en-US" smtClean="0"/>
              <a:t>通过</a:t>
            </a:r>
            <a:r>
              <a:rPr lang="en-US" smtClean="0"/>
              <a:t>FusionCompute</a:t>
            </a:r>
            <a:r>
              <a:rPr lang="zh-CN" altLang="en-US" smtClean="0"/>
              <a:t>上电所有主机</a:t>
            </a:r>
          </a:p>
          <a:p>
            <a:pPr lvl="1"/>
            <a:r>
              <a:rPr lang="zh-CN" altLang="en-US" smtClean="0"/>
              <a:t>启动虚拟机</a:t>
            </a:r>
            <a:endParaRPr lang="zh-CN" altLang="en-US" dirty="0" smtClean="0"/>
          </a:p>
        </p:txBody>
      </p:sp>
    </p:spTree>
    <p:extLst>
      <p:ext uri="{BB962C8B-B14F-4D97-AF65-F5344CB8AC3E}">
        <p14:creationId xmlns:p14="http://schemas.microsoft.com/office/powerpoint/2010/main" val="378869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上电</a:t>
            </a:r>
            <a:r>
              <a:rPr lang="en-US" altLang="en-US" smtClean="0"/>
              <a:t>FusionAccess</a:t>
            </a:r>
            <a:endParaRPr lang="en-US" altLang="en-US" dirty="0" smtClean="0"/>
          </a:p>
        </p:txBody>
      </p:sp>
      <p:sp>
        <p:nvSpPr>
          <p:cNvPr id="3" name="文本占位符 2"/>
          <p:cNvSpPr>
            <a:spLocks noGrp="1"/>
          </p:cNvSpPr>
          <p:nvPr>
            <p:ph type="body" sz="quarter" idx="10"/>
          </p:nvPr>
        </p:nvSpPr>
        <p:spPr/>
        <p:txBody>
          <a:bodyPr/>
          <a:lstStyle/>
          <a:p>
            <a:r>
              <a:rPr lang="zh-CN" altLang="en-US" smtClean="0"/>
              <a:t>在系统下电维护后，对系统进行上电操作，以使所有业务恢复正常运行。</a:t>
            </a:r>
            <a:endParaRPr lang="en-US" altLang="zh-CN" smtClean="0"/>
          </a:p>
          <a:p>
            <a:r>
              <a:rPr lang="zh-CN" altLang="en-US" smtClean="0"/>
              <a:t>操作步骤：</a:t>
            </a:r>
            <a:endParaRPr lang="en-US" smtClean="0"/>
          </a:p>
          <a:p>
            <a:pPr lvl="1"/>
            <a:r>
              <a:rPr lang="zh-CN" altLang="en-US" smtClean="0"/>
              <a:t>启动基础架构虚拟机</a:t>
            </a:r>
          </a:p>
          <a:p>
            <a:pPr lvl="1"/>
            <a:r>
              <a:rPr lang="zh-CN" altLang="en-US" smtClean="0"/>
              <a:t>启动用户虚拟机</a:t>
            </a:r>
          </a:p>
          <a:p>
            <a:endParaRPr lang="en-US" dirty="0"/>
          </a:p>
        </p:txBody>
      </p:sp>
    </p:spTree>
    <p:extLst>
      <p:ext uri="{BB962C8B-B14F-4D97-AF65-F5344CB8AC3E}">
        <p14:creationId xmlns:p14="http://schemas.microsoft.com/office/powerpoint/2010/main" val="222561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en-US" altLang="zh-CN" smtClean="0"/>
              <a:t>FusionAccess</a:t>
            </a:r>
            <a:r>
              <a:rPr lang="zh-CN" altLang="en-US" smtClean="0"/>
              <a:t>系统的管理与日常维护</a:t>
            </a:r>
            <a:endParaRPr lang="en-US" altLang="zh-CN" smtClean="0"/>
          </a:p>
          <a:p>
            <a:r>
              <a:rPr lang="zh-CN" altLang="en-US" smtClean="0"/>
              <a:t>需要注意的高危操作</a:t>
            </a:r>
            <a:endParaRPr lang="en-US" altLang="zh-CN" smtClean="0"/>
          </a:p>
          <a:p>
            <a:r>
              <a:rPr lang="zh-CN" altLang="en-US" smtClean="0"/>
              <a:t>常见的运维管理任务</a:t>
            </a:r>
            <a:endParaRPr lang="en-US" altLang="zh-CN" dirty="0" smtClean="0"/>
          </a:p>
        </p:txBody>
      </p:sp>
    </p:spTree>
    <p:extLst>
      <p:ext uri="{BB962C8B-B14F-4D97-AF65-F5344CB8AC3E}">
        <p14:creationId xmlns:p14="http://schemas.microsoft.com/office/powerpoint/2010/main" val="4084926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重启桌面建议的周期是：</a:t>
            </a:r>
            <a:endParaRPr lang="en-US" altLang="zh-CN" dirty="0" smtClean="0"/>
          </a:p>
          <a:p>
            <a:pPr lvl="1"/>
            <a:r>
              <a:rPr lang="zh-CN" altLang="en-US" dirty="0" smtClean="0"/>
              <a:t>每天</a:t>
            </a:r>
            <a:endParaRPr lang="en-US" altLang="zh-CN" dirty="0" smtClean="0"/>
          </a:p>
          <a:p>
            <a:pPr lvl="1"/>
            <a:r>
              <a:rPr lang="zh-CN" altLang="en-US" dirty="0"/>
              <a:t>每</a:t>
            </a:r>
            <a:r>
              <a:rPr lang="zh-CN" altLang="en-US" dirty="0" smtClean="0"/>
              <a:t>周</a:t>
            </a:r>
            <a:endParaRPr lang="en-US" altLang="zh-CN" dirty="0" smtClean="0"/>
          </a:p>
          <a:p>
            <a:pPr lvl="1"/>
            <a:r>
              <a:rPr lang="zh-CN" altLang="en-US" dirty="0" smtClean="0"/>
              <a:t>每月</a:t>
            </a:r>
            <a:endParaRPr lang="en-US" altLang="zh-CN" dirty="0" smtClean="0"/>
          </a:p>
          <a:p>
            <a:pPr lvl="1"/>
            <a:r>
              <a:rPr lang="zh-CN" altLang="en-US" dirty="0" smtClean="0"/>
              <a:t>无需重启</a:t>
            </a:r>
            <a:endParaRPr lang="en-US" altLang="zh-CN" dirty="0" smtClean="0"/>
          </a:p>
          <a:p>
            <a:r>
              <a:rPr lang="zh-CN" altLang="en-US" dirty="0" smtClean="0"/>
              <a:t>进行桌面云系统整体下电步骤时，第一步应该关闭的是（ ）？</a:t>
            </a:r>
            <a:endParaRPr lang="en-US" altLang="zh-CN" dirty="0" smtClean="0"/>
          </a:p>
          <a:p>
            <a:pPr lvl="1"/>
            <a:r>
              <a:rPr lang="zh-CN" altLang="en-US" dirty="0" smtClean="0"/>
              <a:t>服务器</a:t>
            </a:r>
            <a:endParaRPr lang="en-US" altLang="zh-CN" dirty="0" smtClean="0"/>
          </a:p>
          <a:p>
            <a:pPr lvl="1"/>
            <a:r>
              <a:rPr lang="en-US" altLang="zh-CN" dirty="0" smtClean="0"/>
              <a:t>CNA</a:t>
            </a:r>
          </a:p>
          <a:p>
            <a:pPr lvl="1"/>
            <a:r>
              <a:rPr lang="en-US" altLang="zh-CN" dirty="0" smtClean="0"/>
              <a:t>HDA</a:t>
            </a:r>
          </a:p>
          <a:p>
            <a:pPr lvl="1"/>
            <a:r>
              <a:rPr lang="zh-CN" altLang="en-US" dirty="0" smtClean="0"/>
              <a:t>桌面虚拟机</a:t>
            </a:r>
            <a:endParaRPr lang="en-US" altLang="zh-CN" dirty="0" smtClean="0"/>
          </a:p>
        </p:txBody>
      </p:sp>
    </p:spTree>
    <p:extLst>
      <p:ext uri="{BB962C8B-B14F-4D97-AF65-F5344CB8AC3E}">
        <p14:creationId xmlns:p14="http://schemas.microsoft.com/office/powerpoint/2010/main" val="2064488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19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en-US" altLang="en-US" dirty="0"/>
          </a:p>
        </p:txBody>
      </p:sp>
      <p:sp>
        <p:nvSpPr>
          <p:cNvPr id="3" name="文本占位符 2"/>
          <p:cNvSpPr>
            <a:spLocks noGrp="1"/>
          </p:cNvSpPr>
          <p:nvPr>
            <p:ph type="body" sz="quarter" idx="10"/>
          </p:nvPr>
        </p:nvSpPr>
        <p:spPr>
          <a:xfrm>
            <a:off x="755650" y="3293102"/>
            <a:ext cx="7920037" cy="3564805"/>
          </a:xfrm>
        </p:spPr>
        <p:txBody>
          <a:bodyPr/>
          <a:lstStyle/>
          <a:p>
            <a:pPr>
              <a:lnSpc>
                <a:spcPct val="120000"/>
              </a:lnSpc>
            </a:pPr>
            <a:r>
              <a:rPr lang="zh-CN" altLang="en-US" sz="1800" dirty="0" smtClean="0"/>
              <a:t>在</a:t>
            </a:r>
            <a:r>
              <a:rPr lang="en-US" altLang="zh-CN" sz="1800" dirty="0" err="1" smtClean="0"/>
              <a:t>FusionCloud</a:t>
            </a:r>
            <a:r>
              <a:rPr lang="zh-CN" altLang="en-US" sz="1800" dirty="0" smtClean="0"/>
              <a:t>桌面云解决方案中，系统的管理维护操作包括如下内容： </a:t>
            </a:r>
            <a:endParaRPr lang="en-US" altLang="zh-CN" sz="1800" dirty="0" smtClean="0"/>
          </a:p>
          <a:p>
            <a:pPr lvl="1">
              <a:lnSpc>
                <a:spcPct val="120000"/>
              </a:lnSpc>
            </a:pPr>
            <a:r>
              <a:rPr lang="zh-CN" altLang="en-US" sz="1600" dirty="0" smtClean="0"/>
              <a:t>登录</a:t>
            </a:r>
            <a:r>
              <a:rPr lang="en-US" altLang="zh-CN" sz="1600" dirty="0" err="1" smtClean="0"/>
              <a:t>FusionCompute</a:t>
            </a:r>
            <a:r>
              <a:rPr lang="zh-CN" altLang="en-US" sz="1600" dirty="0" smtClean="0"/>
              <a:t>系统，通过该系统主要完成基础架构虚拟机的发放、资源池的管理维护、各服务器虚拟机的管理维护。</a:t>
            </a:r>
          </a:p>
          <a:p>
            <a:pPr lvl="1">
              <a:lnSpc>
                <a:spcPct val="120000"/>
              </a:lnSpc>
            </a:pPr>
            <a:r>
              <a:rPr lang="zh-CN" altLang="en-US" sz="1600" dirty="0" smtClean="0"/>
              <a:t>登录虚拟化平台管理节点虚拟机，主要完成系统帐号管理、健康检查、备份与恢复、高危操作、故障处理等。</a:t>
            </a:r>
          </a:p>
          <a:p>
            <a:pPr lvl="1">
              <a:lnSpc>
                <a:spcPct val="120000"/>
              </a:lnSpc>
            </a:pPr>
            <a:r>
              <a:rPr lang="zh-CN" altLang="en-US" sz="1600" dirty="0" smtClean="0"/>
              <a:t>登录</a:t>
            </a:r>
            <a:r>
              <a:rPr lang="en-US" altLang="zh-CN" sz="1600" dirty="0" err="1" smtClean="0"/>
              <a:t>FusionAccess</a:t>
            </a:r>
            <a:r>
              <a:rPr lang="zh-CN" altLang="en-US" sz="1600" dirty="0" smtClean="0"/>
              <a:t>系统，通过该系统主要完成“</a:t>
            </a:r>
            <a:r>
              <a:rPr lang="en-US" altLang="zh-CN" sz="1600" dirty="0" err="1" smtClean="0"/>
              <a:t>FusionAccess</a:t>
            </a:r>
            <a:r>
              <a:rPr lang="zh-CN" altLang="en-US" sz="1600" dirty="0" smtClean="0"/>
              <a:t>系统”帐号、用户虚拟机、外设重定向策略、告警、操作任务、统计报表的管理维护。</a:t>
            </a:r>
          </a:p>
          <a:p>
            <a:pPr lvl="1">
              <a:lnSpc>
                <a:spcPct val="120000"/>
              </a:lnSpc>
            </a:pPr>
            <a:r>
              <a:rPr lang="zh-CN" altLang="en-US" sz="1600" dirty="0" smtClean="0"/>
              <a:t>登录</a:t>
            </a:r>
            <a:r>
              <a:rPr lang="en-US" altLang="zh-CN" sz="1600" dirty="0" err="1" smtClean="0"/>
              <a:t>FusionAccess</a:t>
            </a:r>
            <a:r>
              <a:rPr lang="zh-CN" altLang="en-US" sz="1600" dirty="0" smtClean="0"/>
              <a:t>基础架构虚拟机，管理维护系统的帐号、密码、证书、补丁、配置、备份与恢复等。</a:t>
            </a:r>
          </a:p>
        </p:txBody>
      </p:sp>
      <p:pic>
        <p:nvPicPr>
          <p:cNvPr id="5" name="Picture 2"/>
          <p:cNvPicPr>
            <a:picLocks noChangeAspect="1" noChangeArrowheads="1"/>
          </p:cNvPicPr>
          <p:nvPr/>
        </p:nvPicPr>
        <p:blipFill>
          <a:blip r:embed="rId3" cstate="print"/>
          <a:srcRect/>
          <a:stretch>
            <a:fillRect/>
          </a:stretch>
        </p:blipFill>
        <p:spPr bwMode="auto">
          <a:xfrm>
            <a:off x="2591780" y="1312302"/>
            <a:ext cx="4860539" cy="2140135"/>
          </a:xfrm>
          <a:prstGeom prst="rect">
            <a:avLst/>
          </a:prstGeom>
          <a:noFill/>
          <a:ln w="9525">
            <a:noFill/>
            <a:miter lim="800000"/>
            <a:headEnd/>
            <a:tailEnd/>
          </a:ln>
          <a:effectLst/>
        </p:spPr>
      </p:pic>
    </p:spTree>
    <p:extLst>
      <p:ext uri="{BB962C8B-B14F-4D97-AF65-F5344CB8AC3E}">
        <p14:creationId xmlns:p14="http://schemas.microsoft.com/office/powerpoint/2010/main" val="112615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FusionCare</a:t>
            </a:r>
            <a:r>
              <a:rPr lang="zh-CN" altLang="en-US" smtClean="0"/>
              <a:t>工具</a:t>
            </a:r>
            <a:endParaRPr lang="zh-CN" altLang="en-US" dirty="0"/>
          </a:p>
        </p:txBody>
      </p:sp>
      <p:pic>
        <p:nvPicPr>
          <p:cNvPr id="4" name="图片 3"/>
          <p:cNvPicPr/>
          <p:nvPr/>
        </p:nvPicPr>
        <p:blipFill>
          <a:blip r:embed="rId3" cstate="print"/>
          <a:srcRect/>
          <a:stretch>
            <a:fillRect/>
          </a:stretch>
        </p:blipFill>
        <p:spPr bwMode="auto">
          <a:xfrm>
            <a:off x="755651" y="1376363"/>
            <a:ext cx="7848599" cy="3888841"/>
          </a:xfrm>
          <a:prstGeom prst="rect">
            <a:avLst/>
          </a:prstGeom>
          <a:noFill/>
          <a:ln w="9525">
            <a:solidFill>
              <a:schemeClr val="bg1">
                <a:lumMod val="50000"/>
              </a:schemeClr>
            </a:solidFill>
            <a:miter lim="800000"/>
            <a:headEnd/>
            <a:tailEnd/>
          </a:ln>
        </p:spPr>
      </p:pic>
    </p:spTree>
    <p:extLst>
      <p:ext uri="{BB962C8B-B14F-4D97-AF65-F5344CB8AC3E}">
        <p14:creationId xmlns:p14="http://schemas.microsoft.com/office/powerpoint/2010/main" val="100577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vTools</a:t>
            </a:r>
            <a:endParaRPr lang="zh-CN" altLang="en-US" dirty="0"/>
          </a:p>
        </p:txBody>
      </p:sp>
      <p:sp>
        <p:nvSpPr>
          <p:cNvPr id="3" name="文本占位符 2"/>
          <p:cNvSpPr>
            <a:spLocks noGrp="1"/>
          </p:cNvSpPr>
          <p:nvPr>
            <p:ph type="body" sz="quarter" idx="10"/>
          </p:nvPr>
        </p:nvSpPr>
        <p:spPr/>
        <p:txBody>
          <a:bodyPr/>
          <a:lstStyle/>
          <a:p>
            <a:r>
              <a:rPr lang="en-US" altLang="zh-CN" smtClean="0"/>
              <a:t>vTools</a:t>
            </a:r>
            <a:r>
              <a:rPr lang="zh-CN" altLang="zh-CN" smtClean="0"/>
              <a:t>华为</a:t>
            </a:r>
            <a:r>
              <a:rPr lang="en-US" altLang="zh-CN" smtClean="0"/>
              <a:t>FusionAccess</a:t>
            </a:r>
            <a:r>
              <a:rPr lang="zh-CN" altLang="zh-CN" smtClean="0"/>
              <a:t>管理员工具集合，主要功能如下：</a:t>
            </a:r>
          </a:p>
          <a:p>
            <a:pPr lvl="1"/>
            <a:r>
              <a:rPr lang="en-US" altLang="zh-CN" smtClean="0"/>
              <a:t>AD</a:t>
            </a:r>
            <a:r>
              <a:rPr lang="zh-CN" altLang="zh-CN" smtClean="0"/>
              <a:t>检查工具</a:t>
            </a:r>
            <a:endParaRPr lang="en-US" altLang="zh-CN" smtClean="0"/>
          </a:p>
          <a:p>
            <a:pPr lvl="1"/>
            <a:r>
              <a:rPr lang="en-US" altLang="zh-CN" smtClean="0"/>
              <a:t>WI</a:t>
            </a:r>
            <a:r>
              <a:rPr lang="zh-CN" altLang="zh-CN" smtClean="0"/>
              <a:t>拨测工具</a:t>
            </a:r>
            <a:endParaRPr lang="en-US" altLang="zh-CN" smtClean="0"/>
          </a:p>
          <a:p>
            <a:pPr lvl="1"/>
            <a:r>
              <a:rPr lang="en-US" altLang="zh-CN" smtClean="0"/>
              <a:t>WI</a:t>
            </a:r>
            <a:r>
              <a:rPr lang="zh-CN" altLang="zh-CN" smtClean="0"/>
              <a:t>换图工具</a:t>
            </a:r>
            <a:endParaRPr lang="en-US" altLang="zh-CN" smtClean="0"/>
          </a:p>
          <a:p>
            <a:pPr lvl="1"/>
            <a:r>
              <a:rPr lang="zh-CN" altLang="zh-CN" smtClean="0"/>
              <a:t>信息收集工具</a:t>
            </a:r>
            <a:endParaRPr lang="en-US" altLang="zh-CN" smtClean="0"/>
          </a:p>
          <a:p>
            <a:pPr lvl="1"/>
            <a:r>
              <a:rPr lang="zh-CN" altLang="zh-CN" smtClean="0"/>
              <a:t>信息分析工具</a:t>
            </a:r>
            <a:endParaRPr lang="en-US" altLang="zh-CN" smtClean="0"/>
          </a:p>
          <a:p>
            <a:pPr lvl="1"/>
            <a:r>
              <a:rPr lang="zh-CN" altLang="zh-CN" smtClean="0"/>
              <a:t>链接诊断工具</a:t>
            </a:r>
            <a:endParaRPr lang="en-US" altLang="zh-CN" smtClean="0"/>
          </a:p>
          <a:p>
            <a:pPr lvl="1"/>
            <a:r>
              <a:rPr lang="zh-CN" altLang="zh-CN" smtClean="0"/>
              <a:t>体验优化工具</a:t>
            </a:r>
            <a:endParaRPr lang="zh-CN" altLang="en-US" dirty="0"/>
          </a:p>
        </p:txBody>
      </p:sp>
    </p:spTree>
    <p:extLst>
      <p:ext uri="{BB962C8B-B14F-4D97-AF65-F5344CB8AC3E}">
        <p14:creationId xmlns:p14="http://schemas.microsoft.com/office/powerpoint/2010/main" val="361036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vDesk</a:t>
            </a:r>
            <a:r>
              <a:rPr lang="zh-CN" altLang="en-US" smtClean="0"/>
              <a:t>桌面优化工具</a:t>
            </a:r>
            <a:endParaRPr lang="zh-CN" altLang="en-US" dirty="0"/>
          </a:p>
        </p:txBody>
      </p:sp>
      <p:sp>
        <p:nvSpPr>
          <p:cNvPr id="3" name="文本占位符 2"/>
          <p:cNvSpPr>
            <a:spLocks noGrp="1"/>
          </p:cNvSpPr>
          <p:nvPr>
            <p:ph type="body" sz="quarter" idx="10"/>
          </p:nvPr>
        </p:nvSpPr>
        <p:spPr/>
        <p:txBody>
          <a:bodyPr/>
          <a:lstStyle/>
          <a:p>
            <a:r>
              <a:rPr lang="zh-CN" altLang="zh-CN" smtClean="0"/>
              <a:t>一键检查</a:t>
            </a:r>
            <a:r>
              <a:rPr lang="en-US" altLang="zh-CN" smtClean="0"/>
              <a:t>/</a:t>
            </a:r>
            <a:r>
              <a:rPr lang="zh-CN" altLang="zh-CN" smtClean="0"/>
              <a:t>优化：对影响</a:t>
            </a:r>
            <a:r>
              <a:rPr lang="en-US" altLang="zh-CN" smtClean="0"/>
              <a:t>VM</a:t>
            </a:r>
            <a:r>
              <a:rPr lang="zh-CN" altLang="zh-CN" smtClean="0"/>
              <a:t>体验的指标进行一键式检查，并进行一键式优化，包括不限于：系统加速、显示优化。</a:t>
            </a:r>
          </a:p>
          <a:p>
            <a:r>
              <a:rPr lang="zh-CN" altLang="zh-CN" smtClean="0"/>
              <a:t>系统加速：对影响</a:t>
            </a:r>
            <a:r>
              <a:rPr lang="en-US" altLang="zh-CN" smtClean="0"/>
              <a:t>VM</a:t>
            </a:r>
            <a:r>
              <a:rPr lang="zh-CN" altLang="zh-CN" smtClean="0"/>
              <a:t>系统性能的指标进行检查并进行优化。</a:t>
            </a:r>
          </a:p>
          <a:p>
            <a:r>
              <a:rPr lang="zh-CN" altLang="zh-CN" smtClean="0"/>
              <a:t>显示优化：对影响</a:t>
            </a:r>
            <a:r>
              <a:rPr lang="en-US" altLang="zh-CN" smtClean="0"/>
              <a:t>VM</a:t>
            </a:r>
            <a:r>
              <a:rPr lang="zh-CN" altLang="zh-CN" smtClean="0"/>
              <a:t>显示性能的指标进行检查并进行优化。</a:t>
            </a:r>
          </a:p>
          <a:p>
            <a:r>
              <a:rPr lang="zh-CN" altLang="zh-CN" smtClean="0"/>
              <a:t>性能统计：</a:t>
            </a:r>
            <a:r>
              <a:rPr lang="en-US" altLang="zh-CN" smtClean="0"/>
              <a:t>CPU</a:t>
            </a:r>
            <a:r>
              <a:rPr lang="zh-CN" altLang="zh-CN" smtClean="0"/>
              <a:t>、内存信息提示，可以及时了解</a:t>
            </a:r>
            <a:r>
              <a:rPr lang="en-US" altLang="zh-CN" smtClean="0"/>
              <a:t>CPU/</a:t>
            </a:r>
            <a:r>
              <a:rPr lang="zh-CN" altLang="zh-CN" smtClean="0"/>
              <a:t>内存的动态</a:t>
            </a:r>
            <a:r>
              <a:rPr lang="zh-CN" altLang="en-US" smtClean="0"/>
              <a:t>。</a:t>
            </a:r>
            <a:endParaRPr lang="zh-CN" altLang="en-US" dirty="0"/>
          </a:p>
        </p:txBody>
      </p:sp>
    </p:spTree>
    <p:extLst>
      <p:ext uri="{BB962C8B-B14F-4D97-AF65-F5344CB8AC3E}">
        <p14:creationId xmlns:p14="http://schemas.microsoft.com/office/powerpoint/2010/main" val="118681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C9D926-AA9D-429D-BF6C-26178FA024AF}"/>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63507</TotalTime>
  <Words>4393</Words>
  <Application>Microsoft Office PowerPoint</Application>
  <PresentationFormat>全屏显示(4:3)</PresentationFormat>
  <Paragraphs>498</Paragraphs>
  <Slides>59</Slides>
  <Notes>58</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59</vt:i4>
      </vt:variant>
    </vt:vector>
  </HeadingPairs>
  <TitlesOfParts>
    <vt:vector size="70" baseType="lpstr">
      <vt:lpstr>MS PGothic</vt:lpstr>
      <vt:lpstr>黑体</vt:lpstr>
      <vt:lpstr>华文细黑</vt:lpstr>
      <vt:lpstr>宋体</vt:lpstr>
      <vt:lpstr>Arial</vt:lpstr>
      <vt:lpstr>FrutigerNext LT Light</vt:lpstr>
      <vt:lpstr>FrutigerNext LT Medium</vt:lpstr>
      <vt:lpstr>FrutigerNext LT Regular</vt:lpstr>
      <vt:lpstr>Wingdings</vt:lpstr>
      <vt:lpstr>1#UC&amp;C母版初稿</vt:lpstr>
      <vt:lpstr>End</vt:lpstr>
      <vt:lpstr>PowerPoint 演示文稿</vt:lpstr>
      <vt:lpstr>华为桌面云 管理维护概述</vt:lpstr>
      <vt:lpstr>PowerPoint 演示文稿</vt:lpstr>
      <vt:lpstr>PowerPoint 演示文稿</vt:lpstr>
      <vt:lpstr>PowerPoint 演示文稿</vt:lpstr>
      <vt:lpstr>概述</vt:lpstr>
      <vt:lpstr>FusionCare工具</vt:lpstr>
      <vt:lpstr>vTools</vt:lpstr>
      <vt:lpstr>vDesk桌面优化工具</vt:lpstr>
      <vt:lpstr>PowerPoint 演示文稿</vt:lpstr>
      <vt:lpstr>FusionAccess日维护任务 (1/2)</vt:lpstr>
      <vt:lpstr>FusionAccess日维护任务 (2/2)</vt:lpstr>
      <vt:lpstr>基础架构组件状态监控</vt:lpstr>
      <vt:lpstr>系统告警监控</vt:lpstr>
      <vt:lpstr>VIP桌面告警监控</vt:lpstr>
      <vt:lpstr>用户虚拟机状态监控</vt:lpstr>
      <vt:lpstr>用户使用虚拟机状态统计</vt:lpstr>
      <vt:lpstr>网关状态监控</vt:lpstr>
      <vt:lpstr>PowerPoint 演示文稿</vt:lpstr>
      <vt:lpstr>FusionAccess周维护任务</vt:lpstr>
      <vt:lpstr>用户虚拟机重起</vt:lpstr>
      <vt:lpstr>PowerPoint 演示文稿</vt:lpstr>
      <vt:lpstr>FusionAccess月维护任务</vt:lpstr>
      <vt:lpstr>自动安装Windows基础架构服务器操作系统补丁(1/3)</vt:lpstr>
      <vt:lpstr>自动安装Windows基础架构服务器操作系统补丁(2/3)</vt:lpstr>
      <vt:lpstr>自动安装Windows基础架构服务器操作系统补丁(3/3)</vt:lpstr>
      <vt:lpstr>PowerPoint 演示文稿</vt:lpstr>
      <vt:lpstr>FusionAccess维护任务</vt:lpstr>
      <vt:lpstr>系统备份策略</vt:lpstr>
      <vt:lpstr>系统备份文件</vt:lpstr>
      <vt:lpstr>系统恢复</vt:lpstr>
      <vt:lpstr>软件重装恢复示例</vt:lpstr>
      <vt:lpstr>软件重装恢复示例</vt:lpstr>
      <vt:lpstr>PowerPoint 演示文稿</vt:lpstr>
      <vt:lpstr>禁用操作</vt:lpstr>
      <vt:lpstr>禁用操作 - 进程服务类 (1/3)</vt:lpstr>
      <vt:lpstr>禁用操作 - 进程服务类 (2/3)</vt:lpstr>
      <vt:lpstr>禁用操作 - 进程服务类 (3/3)</vt:lpstr>
      <vt:lpstr>禁用操作 - 网络</vt:lpstr>
      <vt:lpstr>其它禁用操作 (1/3)</vt:lpstr>
      <vt:lpstr>其它禁用操作 (2/3)</vt:lpstr>
      <vt:lpstr>其它禁用操作 (3/3)</vt:lpstr>
      <vt:lpstr>高危操作 (1/5)</vt:lpstr>
      <vt:lpstr>高危操作 (2/5)</vt:lpstr>
      <vt:lpstr>高危操作 (3/5)</vt:lpstr>
      <vt:lpstr>高危操作 (4/5)</vt:lpstr>
      <vt:lpstr>高危操作 (5/5)</vt:lpstr>
      <vt:lpstr>PowerPoint 演示文稿</vt:lpstr>
      <vt:lpstr>更改账户密码</vt:lpstr>
      <vt:lpstr>修改帐户锁定阈值</vt:lpstr>
      <vt:lpstr>更新WI或UNS界面图片</vt:lpstr>
      <vt:lpstr>修改WI超时时间</vt:lpstr>
      <vt:lpstr>下电FusionAccess</vt:lpstr>
      <vt:lpstr>下电FusionCompute</vt:lpstr>
      <vt:lpstr>上电FusionCompute</vt:lpstr>
      <vt:lpstr>上电FusionAccess</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2344</cp:revision>
  <dcterms:created xsi:type="dcterms:W3CDTF">2003-08-21T06:48:56Z</dcterms:created>
  <dcterms:modified xsi:type="dcterms:W3CDTF">2017-12-19T05:58:51Z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(3)pZmQpPI5tDlwXjIi3ahlQqOymTwCMexiwGOqpf91n6QECuyX5gJXIBekd/IKVBLXgaNY9lTa
qHgb5sI480LPttLC8GksS/nXmxJAuzmEukcxEtu49ltsElouE6mtiythKdsZ13VFIrpKGmIg
89I+GPDP67xXd1DvDUfemr8qgDFcVhSZWtEKl1cwK+dD9NYqXPocuCQc3s05HUZC33PMKpBV
rPyYSUGqz3YgUI0mAD</vt:lpwstr>
  </property>
  <property fmtid="{D5CDD505-2E9C-101B-9397-08002B2CF9AE}" pid="18" name="_2015_ms_pID_7253431">
    <vt:lpwstr>qL6lIopXyIDyHAETkNcfH7fDDyKWX6owXVjcLhiyEsyyDVGlDoQmbz
ODCnvpp3isrWeqro5f54LbVjVHYHLfwtvIgiwRKDRbD0m9D3DO0STA/ybfegFF21FUwnufaq
4Zp6iIYCDqUjp+e7BaUNSmPVyHvMUT2A3c33WoqtSoOzJX0QsMxjkOK5Z6YYeu+DhhFm3tzS
2cr989l74/wSMSXUrwGCsAVtTjHjasxUDHtO</vt:lpwstr>
  </property>
  <property fmtid="{D5CDD505-2E9C-101B-9397-08002B2CF9AE}" pid="19" name="_2015_ms_pID_7253432">
    <vt:lpwstr>d4lXq6CxKF/sZe2IQ1o+j4xFViTCW2dd1OwP
drUJtjK7u+ZXNl/FhEFvBDCZfX1Bsw==</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1513662259</vt:lpwstr>
  </property>
</Properties>
</file>