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45"/>
  </p:notesMasterIdLst>
  <p:handoutMasterIdLst>
    <p:handoutMasterId r:id="rId46"/>
  </p:handoutMasterIdLst>
  <p:sldIdLst>
    <p:sldId id="296" r:id="rId6"/>
    <p:sldId id="257" r:id="rId7"/>
    <p:sldId id="258" r:id="rId8"/>
    <p:sldId id="259" r:id="rId9"/>
    <p:sldId id="260" r:id="rId10"/>
    <p:sldId id="261" r:id="rId11"/>
    <p:sldId id="262" r:id="rId12"/>
    <p:sldId id="263" r:id="rId13"/>
    <p:sldId id="287" r:id="rId14"/>
    <p:sldId id="264" r:id="rId15"/>
    <p:sldId id="288" r:id="rId16"/>
    <p:sldId id="265" r:id="rId17"/>
    <p:sldId id="289" r:id="rId18"/>
    <p:sldId id="266" r:id="rId19"/>
    <p:sldId id="267" r:id="rId20"/>
    <p:sldId id="268" r:id="rId21"/>
    <p:sldId id="290" r:id="rId22"/>
    <p:sldId id="269" r:id="rId23"/>
    <p:sldId id="270" r:id="rId24"/>
    <p:sldId id="271" r:id="rId25"/>
    <p:sldId id="291" r:id="rId26"/>
    <p:sldId id="272" r:id="rId27"/>
    <p:sldId id="273" r:id="rId28"/>
    <p:sldId id="274" r:id="rId29"/>
    <p:sldId id="275" r:id="rId30"/>
    <p:sldId id="276" r:id="rId31"/>
    <p:sldId id="277" r:id="rId32"/>
    <p:sldId id="278" r:id="rId33"/>
    <p:sldId id="279" r:id="rId34"/>
    <p:sldId id="292" r:id="rId35"/>
    <p:sldId id="280" r:id="rId36"/>
    <p:sldId id="281" r:id="rId37"/>
    <p:sldId id="293" r:id="rId38"/>
    <p:sldId id="282" r:id="rId39"/>
    <p:sldId id="283" r:id="rId40"/>
    <p:sldId id="294" r:id="rId41"/>
    <p:sldId id="284" r:id="rId42"/>
    <p:sldId id="285" r:id="rId43"/>
    <p:sldId id="286" r:id="rId44"/>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867" userDrawn="1">
          <p15:clr>
            <a:srgbClr val="A4A3A4"/>
          </p15:clr>
        </p15:guide>
        <p15:guide id="3" orient="horz" pos="3929" userDrawn="1">
          <p15:clr>
            <a:srgbClr val="A4A3A4"/>
          </p15:clr>
        </p15:guide>
        <p15:guide id="4" pos="2880" userDrawn="1">
          <p15:clr>
            <a:srgbClr val="A4A3A4"/>
          </p15:clr>
        </p15:guide>
        <p15:guide id="5" pos="476" userDrawn="1">
          <p15:clr>
            <a:srgbClr val="A4A3A4"/>
          </p15:clr>
        </p15:guide>
        <p15:guide id="6" pos="5420" userDrawn="1">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zhouyuanzjhw" initials="z" lastIdx="5" clrIdx="3">
    <p:extLst>
      <p:ext uri="{19B8F6BF-5375-455C-9EA6-DF929625EA0E}">
        <p15:presenceInfo xmlns:p15="http://schemas.microsoft.com/office/powerpoint/2012/main" userId="S-1-5-21-147214757-305610072-1517763936-3169869" providerId="AD"/>
      </p:ext>
    </p:extLst>
  </p:cmAuthor>
  <p:cmAuthor id="4" name="hongfeilongzjhw" initials="h" lastIdx="1" clrIdx="4">
    <p:extLst>
      <p:ext uri="{19B8F6BF-5375-455C-9EA6-DF929625EA0E}">
        <p15:presenceInfo xmlns:p15="http://schemas.microsoft.com/office/powerpoint/2012/main" userId="S-1-5-21-147214757-305610072-1517763936-38341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6" autoAdjust="0"/>
    <p:restoredTop sz="82560" autoAdjust="0"/>
  </p:normalViewPr>
  <p:slideViewPr>
    <p:cSldViewPr showGuides="1">
      <p:cViewPr varScale="1">
        <p:scale>
          <a:sx n="80" d="100"/>
          <a:sy n="80" d="100"/>
        </p:scale>
        <p:origin x="1188" y="90"/>
      </p:cViewPr>
      <p:guideLst>
        <p:guide orient="horz" pos="2341"/>
        <p:guide orient="horz" pos="867"/>
        <p:guide orient="horz" pos="3929"/>
        <p:guide pos="2880"/>
        <p:guide pos="476"/>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p:scale>
          <a:sx n="40" d="100"/>
          <a:sy n="40" d="100"/>
        </p:scale>
        <p:origin x="2226" y="330"/>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09-22T15:38:29.573" idx="1">
    <p:pos x="10" y="10"/>
    <p:text>少一张截图</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p>
          <a:p>
            <a:pPr lvl="1"/>
            <a:r>
              <a:rPr lang="zh-CN" altLang="en-US" smtClean="0"/>
              <a:t>调整编辑框行距为单倍行距。</a:t>
            </a:r>
            <a:endParaRPr lang="en-US" altLang="zh-CN" smtClean="0"/>
          </a:p>
          <a:p>
            <a:pPr lvl="0"/>
            <a:r>
              <a:rPr lang="en-US" altLang="zh-CN" smtClean="0"/>
              <a:t>2015.7.9</a:t>
            </a:r>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p>
          <a:p>
            <a:pPr lvl="1"/>
            <a:r>
              <a:rPr lang="zh-CN" altLang="en-US" smtClean="0"/>
              <a:t>调整母板主体和备注，段落格式为“允许标点溢出边界”。</a:t>
            </a:r>
            <a:endParaRPr lang="en-US" altLang="zh-CN" smtClean="0"/>
          </a:p>
          <a:p>
            <a:pPr lvl="0"/>
            <a:r>
              <a:rPr lang="en-US" altLang="zh-CN" smtClean="0"/>
              <a:t>2015.8.4</a:t>
            </a:r>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p>
          <a:p>
            <a:pPr lvl="1"/>
            <a:r>
              <a:rPr lang="zh-CN" altLang="en-US" smtClean="0"/>
              <a:t>新增备注模板，备注页正上方添加页眉，显示本章标题。</a:t>
            </a:r>
            <a:endParaRPr lang="en-US" altLang="zh-CN" smtClean="0"/>
          </a:p>
          <a:p>
            <a:pPr lvl="0"/>
            <a:r>
              <a:rPr lang="en-US" altLang="zh-CN" smtClean="0"/>
              <a:t>2015.9.14</a:t>
            </a:r>
          </a:p>
          <a:p>
            <a:pPr lvl="1"/>
            <a:r>
              <a:rPr lang="zh-CN" altLang="en-US" smtClean="0"/>
              <a:t>删除“谢谢”那页的白色“谢谢”。</a:t>
            </a:r>
            <a:endParaRPr lang="en-US" altLang="zh-CN" smtClean="0"/>
          </a:p>
          <a:p>
            <a:pPr lvl="0"/>
            <a:r>
              <a:rPr lang="en-US" altLang="zh-CN" smtClean="0"/>
              <a:t>2017.11.8</a:t>
            </a:r>
          </a:p>
          <a:p>
            <a:pPr lvl="1"/>
            <a:r>
              <a:rPr lang="zh-CN" altLang="en-US" smtClean="0"/>
              <a:t>调整母版中标题宽度。</a:t>
            </a:r>
            <a:endParaRPr lang="en-US" altLang="zh-CN" smtClean="0"/>
          </a:p>
          <a:p>
            <a:r>
              <a:rPr lang="en-US" altLang="zh-CN" smtClean="0"/>
              <a:t>2017.12.8</a:t>
            </a:r>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278308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15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endParaRPr lang="en-US" altLang="zh-CN" smtClean="0"/>
          </a:p>
        </p:txBody>
      </p:sp>
    </p:spTree>
    <p:extLst>
      <p:ext uri="{BB962C8B-B14F-4D97-AF65-F5344CB8AC3E}">
        <p14:creationId xmlns:p14="http://schemas.microsoft.com/office/powerpoint/2010/main" val="1156722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15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endParaRPr lang="en-US" altLang="zh-CN" smtClean="0"/>
          </a:p>
        </p:txBody>
      </p:sp>
    </p:spTree>
    <p:extLst>
      <p:ext uri="{BB962C8B-B14F-4D97-AF65-F5344CB8AC3E}">
        <p14:creationId xmlns:p14="http://schemas.microsoft.com/office/powerpoint/2010/main" val="120868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610184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166572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77818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155725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20182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05464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992188" y="768350"/>
            <a:ext cx="5114925" cy="3836988"/>
          </a:xfrm>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190384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15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endParaRPr lang="en-US" altLang="zh-CN" smtClean="0"/>
          </a:p>
        </p:txBody>
      </p:sp>
    </p:spTree>
    <p:extLst>
      <p:ext uri="{BB962C8B-B14F-4D97-AF65-F5344CB8AC3E}">
        <p14:creationId xmlns:p14="http://schemas.microsoft.com/office/powerpoint/2010/main" val="121704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993775" y="760413"/>
            <a:ext cx="5116513" cy="3836987"/>
          </a:xfrm>
          <a:ln/>
        </p:spPr>
      </p:sp>
    </p:spTree>
    <p:extLst>
      <p:ext uri="{BB962C8B-B14F-4D97-AF65-F5344CB8AC3E}">
        <p14:creationId xmlns:p14="http://schemas.microsoft.com/office/powerpoint/2010/main" val="4281556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92188" y="768350"/>
            <a:ext cx="5114925" cy="3836988"/>
          </a:xfrm>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注：先了解创建虚拟机时的几个名词，便于于理解后面创建虚拟机</a:t>
            </a:r>
            <a:endParaRPr lang="en-US" altLang="zh-CN" smtClean="0"/>
          </a:p>
          <a:p>
            <a:r>
              <a:rPr lang="zh-CN" altLang="en-US" smtClean="0"/>
              <a:t>创建虚拟机时，根据不同的场景需创建不同类型的虚拟机分配给不同类型的用户</a:t>
            </a:r>
            <a:endParaRPr lang="en-US" altLang="zh-CN" smtClean="0"/>
          </a:p>
          <a:p>
            <a:r>
              <a:rPr lang="zh-CN" altLang="en-US" smtClean="0"/>
              <a:t>虚拟机组和桌面组有一定的关系，“链接克隆”虚拟机组对应“动态池”，“静态池”桌面组，“完整复制”虚拟机组对应“专有”桌面组</a:t>
            </a:r>
            <a:endParaRPr lang="en-US" altLang="zh-CN" smtClean="0"/>
          </a:p>
          <a:p>
            <a:r>
              <a:rPr lang="zh-CN" altLang="en-US" smtClean="0"/>
              <a:t>创建虚拟机时将虚拟机添加到指定的虚拟机组中</a:t>
            </a:r>
            <a:endParaRPr lang="en-US" altLang="zh-CN" smtClean="0"/>
          </a:p>
          <a:p>
            <a:r>
              <a:rPr lang="zh-CN" altLang="en-US" smtClean="0"/>
              <a:t>分配虚拟机时将虚拟机添加到指定的桌面组中</a:t>
            </a:r>
            <a:endParaRPr lang="en-US" altLang="zh-CN" smtClean="0"/>
          </a:p>
          <a:p>
            <a:endParaRPr lang="zh-CN" altLang="en-US" smtClean="0"/>
          </a:p>
        </p:txBody>
      </p:sp>
    </p:spTree>
    <p:extLst>
      <p:ext uri="{BB962C8B-B14F-4D97-AF65-F5344CB8AC3E}">
        <p14:creationId xmlns:p14="http://schemas.microsoft.com/office/powerpoint/2010/main" val="1244481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92188" y="768350"/>
            <a:ext cx="5114925" cy="3836988"/>
          </a:xfrm>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注：先了解创建虚拟机时的几个名词，便于于理解后面创建虚拟机</a:t>
            </a:r>
            <a:endParaRPr lang="en-US" altLang="zh-CN" smtClean="0"/>
          </a:p>
          <a:p>
            <a:r>
              <a:rPr lang="zh-CN" altLang="en-US" smtClean="0"/>
              <a:t>创建虚拟机时，根据不同的场景需创建不同类型的虚拟机分配给不同类型的用户</a:t>
            </a:r>
            <a:endParaRPr lang="en-US" altLang="zh-CN" smtClean="0"/>
          </a:p>
          <a:p>
            <a:r>
              <a:rPr lang="zh-CN" altLang="en-US" smtClean="0"/>
              <a:t>虚拟机组和桌面组有一定的关系，“链接克隆”虚拟机组对应“动态池”，“静态池”桌面组，“完整复制”虚拟机组对应“专有”桌面组</a:t>
            </a:r>
            <a:endParaRPr lang="en-US" altLang="zh-CN" smtClean="0"/>
          </a:p>
          <a:p>
            <a:r>
              <a:rPr lang="zh-CN" altLang="en-US" smtClean="0"/>
              <a:t>创建虚拟机时将虚拟机添加到指定的虚拟机组中</a:t>
            </a:r>
            <a:endParaRPr lang="en-US" altLang="zh-CN" smtClean="0"/>
          </a:p>
          <a:p>
            <a:r>
              <a:rPr lang="zh-CN" altLang="en-US" smtClean="0"/>
              <a:t>分配虚拟机时将虚拟机添加到指定的桌面组中</a:t>
            </a:r>
            <a:endParaRPr lang="en-US" altLang="zh-CN" smtClean="0"/>
          </a:p>
          <a:p>
            <a:endParaRPr lang="zh-CN" altLang="en-US" smtClean="0"/>
          </a:p>
        </p:txBody>
      </p:sp>
    </p:spTree>
    <p:extLst>
      <p:ext uri="{BB962C8B-B14F-4D97-AF65-F5344CB8AC3E}">
        <p14:creationId xmlns:p14="http://schemas.microsoft.com/office/powerpoint/2010/main" val="3423156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15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endParaRPr lang="en-US" altLang="zh-CN" smtClean="0"/>
          </a:p>
        </p:txBody>
      </p:sp>
    </p:spTree>
    <p:extLst>
      <p:ext uri="{BB962C8B-B14F-4D97-AF65-F5344CB8AC3E}">
        <p14:creationId xmlns:p14="http://schemas.microsoft.com/office/powerpoint/2010/main" val="511492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15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endParaRPr lang="en-US" altLang="zh-CN" smtClean="0"/>
          </a:p>
        </p:txBody>
      </p:sp>
    </p:spTree>
    <p:extLst>
      <p:ext uri="{BB962C8B-B14F-4D97-AF65-F5344CB8AC3E}">
        <p14:creationId xmlns:p14="http://schemas.microsoft.com/office/powerpoint/2010/main" val="207255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38915" name="Rectangle 158"/>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defRPr/>
            </a:pPr>
            <a:r>
              <a:rPr lang="zh-CN" altLang="en-US" kern="0" dirty="0" smtClean="0">
                <a:latin typeface="+mn-ea"/>
              </a:rPr>
              <a:t>管理员需要选择必选项，虚拟机命名规则和域；可以根据需要选择</a:t>
            </a:r>
            <a:r>
              <a:rPr lang="en-US" altLang="zh-CN" kern="0" dirty="0" smtClean="0"/>
              <a:t>OU</a:t>
            </a:r>
            <a:r>
              <a:rPr lang="zh-CN" altLang="en-US" kern="0" dirty="0" smtClean="0">
                <a:latin typeface="+mn-ea"/>
              </a:rPr>
              <a:t>或者启动</a:t>
            </a:r>
            <a:r>
              <a:rPr lang="en-US" altLang="zh-CN" kern="0" dirty="0" smtClean="0"/>
              <a:t>Windows</a:t>
            </a:r>
            <a:r>
              <a:rPr lang="zh-CN" altLang="en-US" kern="0" dirty="0" smtClean="0">
                <a:latin typeface="+mn-ea"/>
              </a:rPr>
              <a:t>激活。</a:t>
            </a:r>
          </a:p>
          <a:p>
            <a:pPr>
              <a:buFont typeface="Wingdings" panose="05000000000000000000" pitchFamily="2" charset="2"/>
              <a:buNone/>
              <a:defRPr/>
            </a:pPr>
            <a:endParaRPr lang="en-US" altLang="zh-CN" dirty="0" smtClean="0"/>
          </a:p>
        </p:txBody>
      </p:sp>
    </p:spTree>
    <p:extLst>
      <p:ext uri="{BB962C8B-B14F-4D97-AF65-F5344CB8AC3E}">
        <p14:creationId xmlns:p14="http://schemas.microsoft.com/office/powerpoint/2010/main" val="1474005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0963" name="Rectangle 158"/>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defRPr/>
            </a:pPr>
            <a:r>
              <a:rPr lang="zh-CN" altLang="en-US" kern="0" dirty="0" smtClean="0">
                <a:latin typeface="+mn-ea"/>
              </a:rPr>
              <a:t>管理员为创建好的虚拟机指定用户</a:t>
            </a:r>
            <a:endParaRPr lang="en-US" altLang="zh-CN" dirty="0" smtClean="0"/>
          </a:p>
        </p:txBody>
      </p:sp>
    </p:spTree>
    <p:extLst>
      <p:ext uri="{BB962C8B-B14F-4D97-AF65-F5344CB8AC3E}">
        <p14:creationId xmlns:p14="http://schemas.microsoft.com/office/powerpoint/2010/main" val="1301835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3011" name="Rectangle 158"/>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defRPr/>
            </a:pPr>
            <a:r>
              <a:rPr lang="zh-CN" altLang="en-US" kern="0" dirty="0" smtClean="0">
                <a:latin typeface="+mn-ea"/>
              </a:rPr>
              <a:t>管理员确认选择的参数，分配的人员是否正确，确认后提交即可。</a:t>
            </a:r>
          </a:p>
          <a:p>
            <a:pPr>
              <a:buFont typeface="Wingdings" panose="05000000000000000000" pitchFamily="2" charset="2"/>
              <a:buNone/>
              <a:defRPr/>
            </a:pPr>
            <a:endParaRPr lang="en-US" altLang="zh-CN" dirty="0" smtClean="0"/>
          </a:p>
        </p:txBody>
      </p:sp>
    </p:spTree>
    <p:extLst>
      <p:ext uri="{BB962C8B-B14F-4D97-AF65-F5344CB8AC3E}">
        <p14:creationId xmlns:p14="http://schemas.microsoft.com/office/powerpoint/2010/main" val="1249665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15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endParaRPr lang="en-US" altLang="zh-CN" smtClean="0"/>
          </a:p>
        </p:txBody>
      </p:sp>
    </p:spTree>
    <p:extLst>
      <p:ext uri="{BB962C8B-B14F-4D97-AF65-F5344CB8AC3E}">
        <p14:creationId xmlns:p14="http://schemas.microsoft.com/office/powerpoint/2010/main" val="1296460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992188" y="768350"/>
            <a:ext cx="5114925" cy="3836988"/>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238158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115337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4333038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100950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032498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在普通办公场景下，所有虚拟机的资源请求优先级相同。在一些特定场景下，部分虚拟桌面需要优先保障资源供给，此时可将普通桌面升级为</a:t>
            </a:r>
            <a:r>
              <a:rPr lang="en-US" altLang="zh-CN" smtClean="0"/>
              <a:t>VIP</a:t>
            </a:r>
            <a:r>
              <a:rPr lang="zh-CN" altLang="en-US" smtClean="0"/>
              <a:t>桌面，并提供</a:t>
            </a:r>
            <a:r>
              <a:rPr lang="en-US" altLang="zh-CN" smtClean="0"/>
              <a:t>CPU</a:t>
            </a:r>
            <a:r>
              <a:rPr lang="zh-CN" altLang="en-US" smtClean="0"/>
              <a:t>、内存资源的保障，以及虚拟机状态的实时看护，让用户享受更优质的桌面使用体验。管理员可根据实际诉求便捷的将普通桌面升级为</a:t>
            </a:r>
            <a:r>
              <a:rPr lang="en-US" altLang="zh-CN" smtClean="0"/>
              <a:t>VIP</a:t>
            </a:r>
            <a:r>
              <a:rPr lang="zh-CN" altLang="en-US" smtClean="0"/>
              <a:t>桌面。</a:t>
            </a:r>
            <a:endParaRPr lang="en-US" altLang="en-US" smtClean="0"/>
          </a:p>
        </p:txBody>
      </p:sp>
    </p:spTree>
    <p:extLst>
      <p:ext uri="{BB962C8B-B14F-4D97-AF65-F5344CB8AC3E}">
        <p14:creationId xmlns:p14="http://schemas.microsoft.com/office/powerpoint/2010/main" val="1854603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在普通办公场景下，所有虚拟机的资源请求优先级相同。在一些特定场景下，部分虚拟桌面需要优先保障资源供给，此时可将普通桌面升级为</a:t>
            </a:r>
            <a:r>
              <a:rPr lang="en-US" altLang="zh-CN" smtClean="0"/>
              <a:t>VIP</a:t>
            </a:r>
            <a:r>
              <a:rPr lang="zh-CN" altLang="en-US" smtClean="0"/>
              <a:t>桌面，并提供</a:t>
            </a:r>
            <a:r>
              <a:rPr lang="en-US" altLang="zh-CN" smtClean="0"/>
              <a:t>CPU</a:t>
            </a:r>
            <a:r>
              <a:rPr lang="zh-CN" altLang="en-US" smtClean="0"/>
              <a:t>、内存资源的保障，以及虚拟机状态的实时看护，让用户享受更优质的桌面使用体验。管理员可根据实际诉求便捷的将普通桌面升级为</a:t>
            </a:r>
            <a:r>
              <a:rPr lang="en-US" altLang="zh-CN" smtClean="0"/>
              <a:t>VIP</a:t>
            </a:r>
            <a:r>
              <a:rPr lang="zh-CN" altLang="en-US" smtClean="0"/>
              <a:t>桌面。</a:t>
            </a:r>
            <a:endParaRPr lang="en-US" altLang="en-US" smtClean="0"/>
          </a:p>
        </p:txBody>
      </p:sp>
    </p:spTree>
    <p:extLst>
      <p:ext uri="{BB962C8B-B14F-4D97-AF65-F5344CB8AC3E}">
        <p14:creationId xmlns:p14="http://schemas.microsoft.com/office/powerpoint/2010/main" val="32202752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在普通模式下，无需设置用户接入控制策略对用户虚拟机进行接入限制和控制。当在信息安全级别高的场景下，即企业从安全角度出发，要求保护部分虚拟机中的敏感信息时，可以通过设置用户接入的控制策略，限制用户访问接入虚拟机的时间、</a:t>
            </a:r>
            <a:r>
              <a:rPr lang="en-US" altLang="zh-CN" dirty="0" smtClean="0"/>
              <a:t>IP</a:t>
            </a:r>
            <a:r>
              <a:rPr lang="zh-CN" altLang="en-US" dirty="0" smtClean="0"/>
              <a:t>地址、用户帐号和访问地点等，限定了用户只能在固定地点或固定时间段或通过固定终端访问固定虚拟机，从而保证了虚拟机中信息的安全性。</a:t>
            </a:r>
          </a:p>
          <a:p>
            <a:r>
              <a:rPr lang="zh-CN" altLang="en-US" dirty="0" smtClean="0"/>
              <a:t>用户接入控制策略主要包括： </a:t>
            </a:r>
            <a:endParaRPr lang="en-US" altLang="zh-CN" dirty="0" smtClean="0"/>
          </a:p>
          <a:p>
            <a:pPr lvl="1"/>
            <a:r>
              <a:rPr lang="zh-CN" altLang="en-US" dirty="0" smtClean="0"/>
              <a:t>基于时间段的访问控制策略：管理员可根据需要设定多个时间段，并指定在这些时间内禁止某些对象登录虚拟机。 </a:t>
            </a:r>
          </a:p>
          <a:p>
            <a:pPr lvl="1"/>
            <a:r>
              <a:rPr lang="en-US" altLang="zh-CN" dirty="0" smtClean="0"/>
              <a:t>TC</a:t>
            </a:r>
            <a:r>
              <a:rPr lang="zh-CN" altLang="en-US" dirty="0" smtClean="0"/>
              <a:t>绑定：配置用户和</a:t>
            </a:r>
            <a:r>
              <a:rPr lang="en-US" altLang="zh-CN" dirty="0" smtClean="0"/>
              <a:t>TC</a:t>
            </a:r>
            <a:r>
              <a:rPr lang="zh-CN" altLang="en-US" dirty="0" smtClean="0"/>
              <a:t>的绑定关系，用户只能使用绑定的</a:t>
            </a:r>
            <a:r>
              <a:rPr lang="en-US" altLang="zh-CN" dirty="0" smtClean="0"/>
              <a:t>TC</a:t>
            </a:r>
            <a:r>
              <a:rPr lang="zh-CN" altLang="en-US" dirty="0" smtClean="0"/>
              <a:t>才能登录虚拟机，非指定的</a:t>
            </a:r>
            <a:r>
              <a:rPr lang="en-US" altLang="zh-CN" dirty="0" smtClean="0"/>
              <a:t>TC</a:t>
            </a:r>
            <a:r>
              <a:rPr lang="zh-CN" altLang="en-US" dirty="0" smtClean="0"/>
              <a:t>将无法访问虚拟机，从而保证了虚拟机中敏感信息的安全性。管理员可将用户或</a:t>
            </a:r>
            <a:r>
              <a:rPr lang="en-US" altLang="zh-CN" dirty="0" smtClean="0"/>
              <a:t>TC</a:t>
            </a:r>
            <a:r>
              <a:rPr lang="zh-CN" altLang="en-US" dirty="0" smtClean="0"/>
              <a:t>分组，实现用户组和</a:t>
            </a:r>
            <a:r>
              <a:rPr lang="en-US" altLang="zh-CN" dirty="0" smtClean="0"/>
              <a:t>TC</a:t>
            </a:r>
            <a:r>
              <a:rPr lang="zh-CN" altLang="en-US" dirty="0" smtClean="0"/>
              <a:t>组的批量绑定，简化管理员的录入操作。</a:t>
            </a:r>
          </a:p>
          <a:p>
            <a:endParaRPr lang="en-US" altLang="zh-CN" dirty="0" smtClean="0"/>
          </a:p>
        </p:txBody>
      </p:sp>
    </p:spTree>
    <p:extLst>
      <p:ext uri="{BB962C8B-B14F-4D97-AF65-F5344CB8AC3E}">
        <p14:creationId xmlns:p14="http://schemas.microsoft.com/office/powerpoint/2010/main" val="16622251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396554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59353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smtClean="0"/>
          </a:p>
        </p:txBody>
      </p:sp>
    </p:spTree>
    <p:extLst>
      <p:ext uri="{BB962C8B-B14F-4D97-AF65-F5344CB8AC3E}">
        <p14:creationId xmlns:p14="http://schemas.microsoft.com/office/powerpoint/2010/main" val="4237031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参考答案：</a:t>
            </a:r>
            <a:endParaRPr lang="en-US" altLang="zh-CN" dirty="0" smtClean="0"/>
          </a:p>
          <a:p>
            <a:pPr marL="588963" lvl="1" indent="-228600">
              <a:buSzPct val="100000"/>
              <a:buFont typeface="+mj-lt"/>
              <a:buAutoNum type="arabicPeriod"/>
            </a:pPr>
            <a:r>
              <a:rPr lang="en-US" altLang="zh-CN" dirty="0" smtClean="0"/>
              <a:t>C</a:t>
            </a:r>
          </a:p>
          <a:p>
            <a:pPr marL="588963" lvl="1" indent="-228600">
              <a:buSzPct val="100000"/>
              <a:buFont typeface="+mj-lt"/>
              <a:buAutoNum type="arabicPeriod"/>
            </a:pPr>
            <a:r>
              <a:rPr lang="en-US" altLang="zh-CN" smtClean="0"/>
              <a:t>B</a:t>
            </a:r>
            <a:endParaRPr lang="en-US" altLang="zh-CN" dirty="0" smtClean="0"/>
          </a:p>
          <a:p>
            <a:pPr marL="588963" lvl="1" indent="-228600">
              <a:buFont typeface="+mj-lt"/>
              <a:buAutoNum type="arabicPeriod"/>
            </a:pPr>
            <a:endParaRPr lang="en-US" altLang="zh-CN" dirty="0" smtClean="0"/>
          </a:p>
          <a:p>
            <a:pPr marL="588963" lvl="1" indent="-228600">
              <a:buFont typeface="+mj-lt"/>
              <a:buAutoNum type="arabicPeriod"/>
            </a:pPr>
            <a:endParaRPr lang="zh-CN" altLang="en-US" dirty="0"/>
          </a:p>
        </p:txBody>
      </p:sp>
    </p:spTree>
    <p:extLst>
      <p:ext uri="{BB962C8B-B14F-4D97-AF65-F5344CB8AC3E}">
        <p14:creationId xmlns:p14="http://schemas.microsoft.com/office/powerpoint/2010/main" val="5834830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92188" y="768350"/>
            <a:ext cx="5118100" cy="3838575"/>
          </a:xfrm>
          <a:prstGeom prst="rect">
            <a:avLst/>
          </a:prstGeom>
          <a:ln/>
        </p:spPr>
      </p:sp>
      <p:sp>
        <p:nvSpPr>
          <p:cNvPr id="134147" name="Rectangle 3"/>
          <p:cNvSpPr>
            <a:spLocks noGrp="1" noChangeArrowheads="1"/>
          </p:cNvSpPr>
          <p:nvPr>
            <p:ph type="body" idx="1"/>
          </p:nvPr>
        </p:nvSpPr>
        <p:spPr>
          <a:noFill/>
          <a:ln w="9525">
            <a:noFill/>
            <a:miter lim="800000"/>
            <a:headEnd/>
            <a:tailEnd/>
          </a:ln>
          <a:effectLst/>
        </p:spPr>
        <p:txBody>
          <a:bodyPr vert="horz" wrap="square" lIns="96791" tIns="48396" rIns="96791" bIns="48396" numCol="1" anchor="t" anchorCtr="0" compatLnSpc="1">
            <a:prstTxWarp prst="textNoShape">
              <a:avLst/>
            </a:prstTxWarp>
            <a:noAutofit/>
          </a:bodyPr>
          <a:lstStyle/>
          <a:p>
            <a:pPr>
              <a:defRPr/>
            </a:pPr>
            <a:endParaRPr lang="zh-CN" altLang="zh-CN" dirty="0" smtClean="0"/>
          </a:p>
        </p:txBody>
      </p:sp>
    </p:spTree>
    <p:extLst>
      <p:ext uri="{BB962C8B-B14F-4D97-AF65-F5344CB8AC3E}">
        <p14:creationId xmlns:p14="http://schemas.microsoft.com/office/powerpoint/2010/main" val="3550305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992188" y="768350"/>
            <a:ext cx="5114925" cy="3836988"/>
          </a:xfrm>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772092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992188" y="768350"/>
            <a:ext cx="5114925" cy="3836988"/>
          </a:xfrm>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桌面模板本质上是虚拟机模板，区别是经过了特殊的封装和配置，因此可以用于发放桌面。普通的虚拟机模板无法直接用于发放桌面。</a:t>
            </a:r>
          </a:p>
        </p:txBody>
      </p:sp>
    </p:spTree>
    <p:extLst>
      <p:ext uri="{BB962C8B-B14F-4D97-AF65-F5344CB8AC3E}">
        <p14:creationId xmlns:p14="http://schemas.microsoft.com/office/powerpoint/2010/main" val="3073681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备注占位符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16291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15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endParaRPr lang="en-US" altLang="zh-CN" smtClean="0"/>
          </a:p>
        </p:txBody>
      </p:sp>
    </p:spTree>
    <p:extLst>
      <p:ext uri="{BB962C8B-B14F-4D97-AF65-F5344CB8AC3E}">
        <p14:creationId xmlns:p14="http://schemas.microsoft.com/office/powerpoint/2010/main" val="494995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15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endParaRPr lang="en-US" altLang="zh-CN" smtClean="0"/>
          </a:p>
        </p:txBody>
      </p:sp>
    </p:spTree>
    <p:extLst>
      <p:ext uri="{BB962C8B-B14F-4D97-AF65-F5344CB8AC3E}">
        <p14:creationId xmlns:p14="http://schemas.microsoft.com/office/powerpoint/2010/main" val="2697122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15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endParaRPr lang="en-US" altLang="zh-CN" smtClean="0"/>
          </a:p>
        </p:txBody>
      </p:sp>
    </p:spTree>
    <p:extLst>
      <p:ext uri="{BB962C8B-B14F-4D97-AF65-F5344CB8AC3E}">
        <p14:creationId xmlns:p14="http://schemas.microsoft.com/office/powerpoint/2010/main" val="3730252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6"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7"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marL="0" marR="0" indent="0" algn="l" defTabSz="801688" rtl="0" eaLnBrk="1" fontAlgn="base" latinLnBrk="0" hangingPunct="1">
              <a:lnSpc>
                <a:spcPct val="100000"/>
              </a:lnSpc>
              <a:spcBef>
                <a:spcPct val="0"/>
              </a:spcBef>
              <a:spcAft>
                <a:spcPct val="0"/>
              </a:spcAft>
              <a:buClrTx/>
              <a:buSzTx/>
              <a:buFontTx/>
              <a:buNone/>
              <a:tabLst/>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F26B43"/>
          </p15:clr>
        </p15:guide>
        <p15:guide id="2" pos="5420" userDrawn="1">
          <p15:clr>
            <a:srgbClr val="F26B43"/>
          </p15:clr>
        </p15:guide>
        <p15:guide id="3" orient="horz" pos="867" userDrawn="1">
          <p15:clr>
            <a:srgbClr val="F26B43"/>
          </p15:clr>
        </p15:guide>
        <p15:guide id="4" orient="horz" pos="3929" userDrawn="1">
          <p15:clr>
            <a:srgbClr val="F26B43"/>
          </p15:clr>
        </p15:guide>
        <p15:guide id="6" orient="horz" pos="2341" userDrawn="1">
          <p15:clr>
            <a:srgbClr val="F26B43"/>
          </p15:clr>
        </p15:guide>
        <p15:guide id="7"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8.xml"/><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altLang="zh-CN" dirty="0"/>
              <a:t>HC12082</a:t>
            </a:r>
            <a:endParaRPr lang="zh-CN" altLang="zh-CN" dirty="0"/>
          </a:p>
        </p:txBody>
      </p:sp>
      <p:sp>
        <p:nvSpPr>
          <p:cNvPr id="10" name="文本占位符 9"/>
          <p:cNvSpPr>
            <a:spLocks noGrp="1"/>
          </p:cNvSpPr>
          <p:nvPr>
            <p:ph type="body" sz="quarter" idx="18"/>
          </p:nvPr>
        </p:nvSpPr>
        <p:spPr/>
        <p:txBody>
          <a:bodyPr/>
          <a:lstStyle/>
          <a:p>
            <a:r>
              <a:rPr lang="en-US" altLang="zh-CN" dirty="0" smtClean="0"/>
              <a:t>FusionAccess</a:t>
            </a:r>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smtClean="0"/>
              <a:t>新开发</a:t>
            </a:r>
            <a:endParaRPr lang="zh-CN" altLang="en-US" dirty="0"/>
          </a:p>
        </p:txBody>
      </p:sp>
    </p:spTree>
    <p:extLst>
      <p:ext uri="{BB962C8B-B14F-4D97-AF65-F5344CB8AC3E}">
        <p14:creationId xmlns:p14="http://schemas.microsoft.com/office/powerpoint/2010/main" val="361216924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zh-CN" altLang="en-US" dirty="0" smtClean="0"/>
              <a:t>安装系统补丁、应用软件 </a:t>
            </a:r>
            <a:r>
              <a:rPr lang="en-US" altLang="zh-CN" dirty="0" smtClean="0"/>
              <a:t>(1/2)</a:t>
            </a:r>
            <a:endParaRPr lang="zh-CN" altLang="en-US" dirty="0" smtClean="0"/>
          </a:p>
        </p:txBody>
      </p:sp>
      <p:sp>
        <p:nvSpPr>
          <p:cNvPr id="6" name="内容占位符 5"/>
          <p:cNvSpPr>
            <a:spLocks noGrp="1"/>
          </p:cNvSpPr>
          <p:nvPr>
            <p:ph type="body" sz="quarter" idx="10"/>
          </p:nvPr>
        </p:nvSpPr>
        <p:spPr>
          <a:xfrm>
            <a:off x="684213" y="1376363"/>
            <a:ext cx="7920037" cy="3924300"/>
          </a:xfrm>
        </p:spPr>
        <p:txBody>
          <a:bodyPr/>
          <a:lstStyle/>
          <a:p>
            <a:r>
              <a:rPr lang="zh-CN" altLang="en-US" sz="2100" dirty="0" smtClean="0"/>
              <a:t>管理员安装系统补丁，并根据需要在模板内预装各种应用软件</a:t>
            </a:r>
            <a:r>
              <a:rPr lang="zh-CN" altLang="en-US" sz="2100" dirty="0"/>
              <a:t>。</a:t>
            </a:r>
            <a:endParaRPr lang="en-US" altLang="zh-CN" sz="2100" dirty="0" smtClean="0"/>
          </a:p>
          <a:p>
            <a:endParaRPr lang="en-US" dirty="0"/>
          </a:p>
        </p:txBody>
      </p:sp>
      <p:pic>
        <p:nvPicPr>
          <p:cNvPr id="2150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060848"/>
            <a:ext cx="7860360" cy="4176440"/>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94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zh-CN" altLang="en-US" smtClean="0"/>
              <a:t>安装系统补丁、应用软件 </a:t>
            </a:r>
            <a:r>
              <a:rPr lang="en-US" altLang="zh-CN" smtClean="0"/>
              <a:t>(2/2)</a:t>
            </a:r>
            <a:endParaRPr lang="zh-CN" altLang="en-US" dirty="0" smtClean="0"/>
          </a:p>
        </p:txBody>
      </p:sp>
      <p:pic>
        <p:nvPicPr>
          <p:cNvPr id="215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339" y="1376363"/>
            <a:ext cx="7866709" cy="48609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577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smtClean="0"/>
              <a:t>使用工具制作模板 </a:t>
            </a:r>
            <a:r>
              <a:rPr lang="en-US" altLang="zh-CN" dirty="0" smtClean="0"/>
              <a:t>(1/3)</a:t>
            </a:r>
            <a:endParaRPr lang="zh-CN" altLang="en-US" dirty="0" smtClean="0"/>
          </a:p>
        </p:txBody>
      </p:sp>
      <p:sp>
        <p:nvSpPr>
          <p:cNvPr id="23555" name="内容占位符 2"/>
          <p:cNvSpPr>
            <a:spLocks noGrp="1"/>
          </p:cNvSpPr>
          <p:nvPr>
            <p:ph type="body" sz="quarter" idx="10"/>
          </p:nvPr>
        </p:nvSpPr>
        <p:spPr/>
        <p:txBody>
          <a:bodyPr/>
          <a:lstStyle/>
          <a:p>
            <a:r>
              <a:rPr lang="zh-CN" altLang="en-US" dirty="0" smtClean="0"/>
              <a:t>使用</a:t>
            </a:r>
            <a:r>
              <a:rPr lang="en-US" altLang="zh-CN" dirty="0" smtClean="0"/>
              <a:t>Administrator</a:t>
            </a:r>
            <a:r>
              <a:rPr lang="zh-CN" altLang="en-US" dirty="0" smtClean="0"/>
              <a:t>帐号登录虚拟机。</a:t>
            </a:r>
            <a:endParaRPr lang="en-US" altLang="zh-CN" dirty="0" smtClean="0"/>
          </a:p>
          <a:p>
            <a:r>
              <a:rPr lang="zh-CN" altLang="en-US" dirty="0" smtClean="0"/>
              <a:t>将模板工具的</a:t>
            </a:r>
            <a:r>
              <a:rPr lang="en-US" altLang="zh-CN" dirty="0" smtClean="0"/>
              <a:t>ISO</a:t>
            </a:r>
            <a:r>
              <a:rPr lang="zh-CN" altLang="en-US" dirty="0" smtClean="0"/>
              <a:t>文件</a:t>
            </a:r>
            <a:r>
              <a:rPr lang="en-US" altLang="zh-CN" dirty="0" smtClean="0"/>
              <a:t>FusionAccess_Windows_Installer_V100R006Cxx.iso</a:t>
            </a:r>
            <a:r>
              <a:rPr lang="zh-CN" altLang="en-US" dirty="0" smtClean="0"/>
              <a:t>挂载到虚拟机中。</a:t>
            </a:r>
            <a:endParaRPr lang="en-US" altLang="zh-CN" dirty="0" smtClean="0"/>
          </a:p>
          <a:p>
            <a:r>
              <a:rPr lang="zh-CN" altLang="en-US" dirty="0" smtClean="0"/>
              <a:t>打开光盘文档，双击“</a:t>
            </a:r>
            <a:r>
              <a:rPr lang="en-US" altLang="zh-CN" dirty="0" smtClean="0"/>
              <a:t>run.bat</a:t>
            </a:r>
            <a:r>
              <a:rPr lang="zh-CN" altLang="en-US" dirty="0" smtClean="0"/>
              <a:t>”运行模板制作工具。</a:t>
            </a:r>
            <a:endParaRPr lang="en-US" altLang="zh-CN" dirty="0" smtClean="0"/>
          </a:p>
          <a:p>
            <a:r>
              <a:rPr lang="zh-CN" altLang="en-US" dirty="0" smtClean="0"/>
              <a:t>单击“制作模板”，按照界面提示完成模板制作。</a:t>
            </a:r>
          </a:p>
          <a:p>
            <a:endParaRPr lang="zh-CN" altLang="en-US" dirty="0" smtClean="0"/>
          </a:p>
        </p:txBody>
      </p:sp>
    </p:spTree>
    <p:extLst>
      <p:ext uri="{BB962C8B-B14F-4D97-AF65-F5344CB8AC3E}">
        <p14:creationId xmlns:p14="http://schemas.microsoft.com/office/powerpoint/2010/main" val="76912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smtClean="0"/>
              <a:t>使用工具制作模板 </a:t>
            </a:r>
            <a:r>
              <a:rPr lang="en-US" altLang="zh-CN" dirty="0" smtClean="0"/>
              <a:t>(2/3)</a:t>
            </a:r>
            <a:endParaRPr lang="zh-CN" altLang="en-US" dirty="0" smtClean="0"/>
          </a:p>
        </p:txBody>
      </p:sp>
      <p:pic>
        <p:nvPicPr>
          <p:cNvPr id="23556"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420" y="1376363"/>
            <a:ext cx="7832830"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3730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使用工具制作模板 </a:t>
            </a:r>
            <a:r>
              <a:rPr lang="en-US" altLang="zh-CN" smtClean="0"/>
              <a:t>(3/3)</a:t>
            </a:r>
            <a:endParaRPr lang="zh-CN" altLang="en-US" dirty="0" smtClean="0"/>
          </a:p>
        </p:txBody>
      </p:sp>
      <p:pic>
        <p:nvPicPr>
          <p:cNvPr id="24580"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376363"/>
            <a:ext cx="5237163"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520825"/>
            <a:ext cx="5273675"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8425" y="1677988"/>
            <a:ext cx="5273675" cy="344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9738" y="1952625"/>
            <a:ext cx="5275262"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125" y="2205038"/>
            <a:ext cx="5273675" cy="344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2384425"/>
            <a:ext cx="5273675"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2506663"/>
            <a:ext cx="5273675" cy="344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2673350"/>
            <a:ext cx="52736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8" name="Picture 2" descr="http://support.huawei.com/hdx/pages/DOC1000181126YZF0122G/04/DOC1000181126YZF0122G/04/resources/04_desk_r6c00/vm_prov/fig/fig_it_52_45_0000113_02.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4863" y="2997200"/>
            <a:ext cx="5259387"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2945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0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将虚拟机转化为模板</a:t>
            </a:r>
            <a:endParaRPr lang="en-US" altLang="en-US" smtClean="0"/>
          </a:p>
        </p:txBody>
      </p:sp>
      <p:sp>
        <p:nvSpPr>
          <p:cNvPr id="26627" name="内容占位符 2"/>
          <p:cNvSpPr>
            <a:spLocks noGrp="1"/>
          </p:cNvSpPr>
          <p:nvPr>
            <p:ph type="body" sz="quarter" idx="10"/>
          </p:nvPr>
        </p:nvSpPr>
        <p:spPr/>
        <p:txBody>
          <a:bodyPr/>
          <a:lstStyle/>
          <a:p>
            <a:r>
              <a:rPr lang="zh-CN" altLang="en-US" dirty="0" smtClean="0"/>
              <a:t>在</a:t>
            </a:r>
            <a:r>
              <a:rPr lang="en-US" altLang="zh-CN" dirty="0" err="1" smtClean="0"/>
              <a:t>FusionCompute</a:t>
            </a:r>
            <a:r>
              <a:rPr lang="zh-CN" altLang="en-US" dirty="0" smtClean="0"/>
              <a:t>中，选择“虚拟机和模板</a:t>
            </a:r>
            <a:r>
              <a:rPr lang="en-US" altLang="en-US" dirty="0" smtClean="0"/>
              <a:t> </a:t>
            </a:r>
            <a:r>
              <a:rPr lang="en-US" altLang="zh-CN" dirty="0" smtClean="0"/>
              <a:t>&gt; </a:t>
            </a:r>
            <a:r>
              <a:rPr lang="zh-CN" altLang="en-US" dirty="0" smtClean="0"/>
              <a:t>虚拟机”。</a:t>
            </a:r>
            <a:endParaRPr lang="en-US" altLang="en-US" dirty="0" smtClean="0"/>
          </a:p>
          <a:p>
            <a:r>
              <a:rPr lang="zh-CN" altLang="en-US" dirty="0" smtClean="0"/>
              <a:t>在待转为模板的虚拟机所在行，选择“更多</a:t>
            </a:r>
            <a:r>
              <a:rPr lang="en-US" altLang="en-US" dirty="0" smtClean="0"/>
              <a:t> </a:t>
            </a:r>
            <a:r>
              <a:rPr lang="en-US" altLang="zh-CN" dirty="0" smtClean="0"/>
              <a:t>&gt; </a:t>
            </a:r>
            <a:r>
              <a:rPr lang="zh-CN" altLang="en-US" dirty="0" smtClean="0"/>
              <a:t>转为模板”。</a:t>
            </a:r>
            <a:endParaRPr lang="en-US" altLang="en-US" dirty="0" smtClean="0"/>
          </a:p>
        </p:txBody>
      </p:sp>
      <p:pic>
        <p:nvPicPr>
          <p:cNvPr id="266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654" y="2708920"/>
            <a:ext cx="7926097"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0585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smtClean="0"/>
              <a:t>配置模板 </a:t>
            </a:r>
            <a:r>
              <a:rPr lang="en-US" altLang="zh-CN" dirty="0" smtClean="0"/>
              <a:t>(1/2)</a:t>
            </a:r>
            <a:endParaRPr lang="en-US" altLang="en-US" dirty="0" smtClean="0"/>
          </a:p>
        </p:txBody>
      </p:sp>
      <p:sp>
        <p:nvSpPr>
          <p:cNvPr id="28675" name="内容占位符 2"/>
          <p:cNvSpPr>
            <a:spLocks noGrp="1"/>
          </p:cNvSpPr>
          <p:nvPr>
            <p:ph type="body" sz="quarter" idx="10"/>
          </p:nvPr>
        </p:nvSpPr>
        <p:spPr/>
        <p:txBody>
          <a:bodyPr/>
          <a:lstStyle/>
          <a:p>
            <a:r>
              <a:rPr lang="zh-CN" altLang="en-US" smtClean="0"/>
              <a:t>在</a:t>
            </a:r>
            <a:r>
              <a:rPr lang="en-US" altLang="zh-CN" smtClean="0"/>
              <a:t>FusionAccess</a:t>
            </a:r>
            <a:r>
              <a:rPr lang="zh-CN" altLang="en-US" smtClean="0"/>
              <a:t>界面，选择“桌面管理”，在左侧导航树中，选择“业务配置 </a:t>
            </a:r>
            <a:r>
              <a:rPr lang="en-US" altLang="zh-CN" smtClean="0"/>
              <a:t>&gt; </a:t>
            </a:r>
            <a:r>
              <a:rPr lang="zh-CN" altLang="en-US" smtClean="0"/>
              <a:t>虚拟机模板”。</a:t>
            </a:r>
          </a:p>
          <a:p>
            <a:r>
              <a:rPr lang="zh-CN" altLang="en-US" smtClean="0"/>
              <a:t>在右侧窗口中，在待发放虚拟机模板所在行，根据实际应用场景选择参数。</a:t>
            </a:r>
          </a:p>
          <a:p>
            <a:endParaRPr lang="en-US" altLang="zh-CN" smtClean="0"/>
          </a:p>
        </p:txBody>
      </p:sp>
      <p:pic>
        <p:nvPicPr>
          <p:cNvPr id="88068" name="Picture 4"/>
          <p:cNvPicPr>
            <a:picLocks noChangeAspect="1" noChangeArrowheads="1"/>
          </p:cNvPicPr>
          <p:nvPr/>
        </p:nvPicPr>
        <p:blipFill>
          <a:blip r:embed="rId3"/>
          <a:srcRect/>
          <a:stretch>
            <a:fillRect/>
          </a:stretch>
        </p:blipFill>
        <p:spPr bwMode="auto">
          <a:xfrm>
            <a:off x="755651" y="3501008"/>
            <a:ext cx="7848599" cy="2650410"/>
          </a:xfrm>
          <a:prstGeom prst="rect">
            <a:avLst/>
          </a:prstGeom>
          <a:noFill/>
          <a:ln w="9525" cap="flat" cmpd="sng" algn="ctr">
            <a:solidFill>
              <a:schemeClr val="bg1">
                <a:lumMod val="50000"/>
              </a:schemeClr>
            </a:solidFill>
            <a:prstDash val="solid"/>
            <a:miter lim="800000"/>
            <a:headEnd/>
            <a:tailEnd/>
          </a:ln>
        </p:spPr>
      </p:pic>
    </p:spTree>
    <p:extLst>
      <p:ext uri="{BB962C8B-B14F-4D97-AF65-F5344CB8AC3E}">
        <p14:creationId xmlns:p14="http://schemas.microsoft.com/office/powerpoint/2010/main" val="1883553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smtClean="0"/>
              <a:t>配置模板</a:t>
            </a:r>
            <a:r>
              <a:rPr lang="en-US" altLang="zh-CN" dirty="0"/>
              <a:t> </a:t>
            </a:r>
            <a:r>
              <a:rPr lang="en-US" altLang="zh-CN" dirty="0" smtClean="0"/>
              <a:t>(2/2)</a:t>
            </a:r>
            <a:endParaRPr lang="en-US" altLang="en-US" dirty="0" smtClean="0"/>
          </a:p>
        </p:txBody>
      </p:sp>
      <p:pic>
        <p:nvPicPr>
          <p:cNvPr id="286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024" y="1369506"/>
            <a:ext cx="7920892" cy="274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937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sz="quarter" idx="10"/>
          </p:nvPr>
        </p:nvSpPr>
        <p:spPr/>
        <p:txBody>
          <a:bodyPr/>
          <a:lstStyle/>
          <a:p>
            <a:pPr>
              <a:buClr>
                <a:schemeClr val="bg1">
                  <a:lumMod val="50000"/>
                </a:schemeClr>
              </a:buClr>
            </a:pPr>
            <a:r>
              <a:rPr lang="zh-CN" altLang="en-US" dirty="0" smtClean="0">
                <a:solidFill>
                  <a:schemeClr val="bg1">
                    <a:lumMod val="50000"/>
                  </a:schemeClr>
                </a:solidFill>
              </a:rPr>
              <a:t>模板制作</a:t>
            </a:r>
            <a:endParaRPr lang="en-US" altLang="zh-CN" dirty="0" smtClean="0">
              <a:solidFill>
                <a:schemeClr val="bg1">
                  <a:lumMod val="50000"/>
                </a:schemeClr>
              </a:solidFill>
            </a:endParaRPr>
          </a:p>
          <a:p>
            <a:r>
              <a:rPr lang="zh-CN" altLang="en-US" b="1" dirty="0" smtClean="0"/>
              <a:t>桌面发放</a:t>
            </a:r>
            <a:endParaRPr lang="en-US" altLang="zh-CN" b="1" dirty="0" smtClean="0"/>
          </a:p>
          <a:p>
            <a:pPr>
              <a:buClr>
                <a:schemeClr val="bg1">
                  <a:lumMod val="50000"/>
                </a:schemeClr>
              </a:buClr>
            </a:pPr>
            <a:r>
              <a:rPr lang="zh-CN" altLang="en-US" dirty="0">
                <a:solidFill>
                  <a:schemeClr val="bg1">
                    <a:lumMod val="50000"/>
                  </a:schemeClr>
                </a:solidFill>
              </a:rPr>
              <a:t>桌面管理</a:t>
            </a:r>
            <a:endParaRPr lang="en-US" altLang="zh-CN" dirty="0">
              <a:solidFill>
                <a:schemeClr val="bg1">
                  <a:lumMod val="50000"/>
                </a:schemeClr>
              </a:solidFill>
            </a:endParaRPr>
          </a:p>
          <a:p>
            <a:pPr lvl="1"/>
            <a:endParaRPr lang="zh-CN" altLang="en-US" dirty="0" smtClean="0"/>
          </a:p>
        </p:txBody>
      </p:sp>
    </p:spTree>
    <p:extLst>
      <p:ext uri="{BB962C8B-B14F-4D97-AF65-F5344CB8AC3E}">
        <p14:creationId xmlns:p14="http://schemas.microsoft.com/office/powerpoint/2010/main" val="2923781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zh-CN" altLang="en-US" dirty="0" smtClean="0"/>
              <a:t>桌面发放概述</a:t>
            </a:r>
          </a:p>
        </p:txBody>
      </p:sp>
      <p:sp>
        <p:nvSpPr>
          <p:cNvPr id="12" name="文本占位符 11"/>
          <p:cNvSpPr>
            <a:spLocks noGrp="1"/>
          </p:cNvSpPr>
          <p:nvPr>
            <p:ph type="body" sz="quarter" idx="10"/>
          </p:nvPr>
        </p:nvSpPr>
        <p:spPr/>
        <p:txBody>
          <a:bodyPr/>
          <a:lstStyle/>
          <a:p>
            <a:r>
              <a:rPr lang="zh-CN" altLang="en-US" sz="1900" dirty="0">
                <a:latin typeface="FrutigerNext LT Regular" panose="020B0503040504020204" pitchFamily="34" charset="0"/>
                <a:ea typeface="华文细黑" panose="02010600040101010101" pitchFamily="2" charset="-122"/>
              </a:rPr>
              <a:t>目前</a:t>
            </a:r>
            <a:r>
              <a:rPr lang="en-US" altLang="zh-CN" sz="1900" dirty="0" err="1">
                <a:latin typeface="FrutigerNext LT Regular" panose="020B0503040504020204" pitchFamily="34" charset="0"/>
                <a:ea typeface="华文细黑" panose="02010600040101010101" pitchFamily="2" charset="-122"/>
              </a:rPr>
              <a:t>FusionAccess</a:t>
            </a:r>
            <a:r>
              <a:rPr lang="zh-CN" altLang="en-US" sz="1900" dirty="0">
                <a:latin typeface="FrutigerNext LT Regular" panose="020B0503040504020204" pitchFamily="34" charset="0"/>
                <a:ea typeface="华文细黑" panose="02010600040101010101" pitchFamily="2" charset="-122"/>
              </a:rPr>
              <a:t>支持专有分配和池两种分配模式：</a:t>
            </a:r>
          </a:p>
          <a:p>
            <a:r>
              <a:rPr lang="zh-CN" altLang="en-US" sz="1900" dirty="0">
                <a:latin typeface="FrutigerNext LT Regular" panose="020B0503040504020204" pitchFamily="34" charset="0"/>
                <a:ea typeface="华文细黑" panose="02010600040101010101" pitchFamily="2" charset="-122"/>
              </a:rPr>
              <a:t>专有指一人一台虚拟桌面，常用于</a:t>
            </a:r>
            <a:r>
              <a:rPr lang="en-US" altLang="zh-CN" sz="1900" dirty="0">
                <a:latin typeface="FrutigerNext LT Regular" panose="020B0503040504020204" pitchFamily="34" charset="0"/>
                <a:ea typeface="华文细黑" panose="02010600040101010101" pitchFamily="2" charset="-122"/>
              </a:rPr>
              <a:t>OA</a:t>
            </a:r>
            <a:r>
              <a:rPr lang="zh-CN" altLang="en-US" sz="1900" dirty="0">
                <a:latin typeface="FrutigerNext LT Regular" panose="020B0503040504020204" pitchFamily="34" charset="0"/>
                <a:ea typeface="华文细黑" panose="02010600040101010101" pitchFamily="2" charset="-122"/>
              </a:rPr>
              <a:t>办公等场景。</a:t>
            </a:r>
          </a:p>
          <a:p>
            <a:r>
              <a:rPr lang="zh-CN" altLang="en-US" sz="1900" dirty="0">
                <a:latin typeface="FrutigerNext LT Regular" panose="020B0503040504020204" pitchFamily="34" charset="0"/>
                <a:ea typeface="华文细黑" panose="02010600040101010101" pitchFamily="2" charset="-122"/>
              </a:rPr>
              <a:t>池指一群人共用一组虚拟机，无个性化数据，常用于呼叫中心等场景</a:t>
            </a:r>
            <a:r>
              <a:rPr lang="zh-CN" altLang="en-US" sz="1900" dirty="0" smtClean="0">
                <a:latin typeface="FrutigerNext LT Regular" panose="020B0503040504020204" pitchFamily="34" charset="0"/>
                <a:ea typeface="华文细黑" panose="02010600040101010101" pitchFamily="2" charset="-122"/>
              </a:rPr>
              <a:t>。</a:t>
            </a:r>
            <a:endParaRPr lang="zh-CN" altLang="en-US" sz="1900" dirty="0">
              <a:latin typeface="FrutigerNext LT Regular" panose="020B0503040504020204" pitchFamily="34" charset="0"/>
              <a:ea typeface="华文细黑" panose="02010600040101010101" pitchFamily="2" charset="-122"/>
            </a:endParaRPr>
          </a:p>
        </p:txBody>
      </p:sp>
      <p:pic>
        <p:nvPicPr>
          <p:cNvPr id="327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931" y="2888940"/>
            <a:ext cx="6782598"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591780" y="5757553"/>
            <a:ext cx="1114425" cy="338554"/>
          </a:xfrm>
          <a:prstGeom prst="rect">
            <a:avLst/>
          </a:prstGeom>
          <a:noFill/>
        </p:spPr>
        <p:txBody>
          <a:bodyPr>
            <a:spAutoFit/>
          </a:bodyPr>
          <a:lstStyle/>
          <a:p>
            <a:pPr eaLnBrk="1" fontAlgn="t" hangingPunct="1">
              <a:defRPr/>
            </a:pPr>
            <a:r>
              <a:rPr lang="zh-CN" altLang="en-US" sz="1600" b="1" dirty="0" smtClean="0">
                <a:latin typeface="+mn-ea"/>
                <a:ea typeface="+mn-ea"/>
              </a:rPr>
              <a:t>“专有”</a:t>
            </a:r>
            <a:endParaRPr lang="zh-CN" altLang="en-US" sz="1600" b="1" dirty="0">
              <a:latin typeface="+mn-ea"/>
              <a:ea typeface="+mn-ea"/>
            </a:endParaRPr>
          </a:p>
        </p:txBody>
      </p:sp>
      <p:sp>
        <p:nvSpPr>
          <p:cNvPr id="8" name="TextBox 7"/>
          <p:cNvSpPr txBox="1"/>
          <p:nvPr/>
        </p:nvSpPr>
        <p:spPr>
          <a:xfrm>
            <a:off x="6120172" y="5757552"/>
            <a:ext cx="1117600" cy="338137"/>
          </a:xfrm>
          <a:prstGeom prst="rect">
            <a:avLst/>
          </a:prstGeom>
          <a:noFill/>
        </p:spPr>
        <p:txBody>
          <a:bodyPr>
            <a:spAutoFit/>
          </a:bodyPr>
          <a:lstStyle/>
          <a:p>
            <a:pPr eaLnBrk="1" fontAlgn="t" hangingPunct="1">
              <a:defRPr/>
            </a:pPr>
            <a:r>
              <a:rPr lang="zh-CN" altLang="en-US" sz="1600" b="1" dirty="0" smtClean="0">
                <a:latin typeface="+mn-ea"/>
                <a:ea typeface="+mn-ea"/>
              </a:rPr>
              <a:t>“池”</a:t>
            </a:r>
            <a:endParaRPr lang="zh-CN" altLang="en-US" sz="1600" b="1" dirty="0">
              <a:latin typeface="+mn-ea"/>
              <a:ea typeface="+mn-ea"/>
            </a:endParaRPr>
          </a:p>
        </p:txBody>
      </p:sp>
    </p:spTree>
    <p:extLst>
      <p:ext uri="{BB962C8B-B14F-4D97-AF65-F5344CB8AC3E}">
        <p14:creationId xmlns:p14="http://schemas.microsoft.com/office/powerpoint/2010/main" val="1735644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8"/>
          <p:cNvSpPr>
            <a:spLocks noGrp="1" noChangeArrowheads="1"/>
          </p:cNvSpPr>
          <p:nvPr>
            <p:ph type="ctrTitle" sz="quarter"/>
          </p:nvPr>
        </p:nvSpPr>
        <p:spPr/>
        <p:txBody>
          <a:bodyPr/>
          <a:lstStyle/>
          <a:p>
            <a:r>
              <a:rPr lang="zh-CN" altLang="en-US" sz="4000" dirty="0" smtClean="0"/>
              <a:t>桌面发放</a:t>
            </a:r>
            <a:endParaRPr lang="zh-CN" altLang="en-US" sz="4000" dirty="0" smtClean="0"/>
          </a:p>
        </p:txBody>
      </p:sp>
      <p:sp>
        <p:nvSpPr>
          <p:cNvPr id="9219"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45543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smtClean="0"/>
              <a:t>桌面发放概述 </a:t>
            </a:r>
            <a:r>
              <a:rPr lang="en-US" altLang="zh-CN" dirty="0" smtClean="0"/>
              <a:t>(1/2)</a:t>
            </a:r>
            <a:endParaRPr lang="zh-CN" altLang="en-US" dirty="0" smtClean="0"/>
          </a:p>
        </p:txBody>
      </p:sp>
      <p:sp>
        <p:nvSpPr>
          <p:cNvPr id="34819" name="内容占位符 12"/>
          <p:cNvSpPr>
            <a:spLocks noGrp="1"/>
          </p:cNvSpPr>
          <p:nvPr>
            <p:ph type="body" sz="quarter" idx="10"/>
          </p:nvPr>
        </p:nvSpPr>
        <p:spPr/>
        <p:txBody>
          <a:bodyPr/>
          <a:lstStyle/>
          <a:p>
            <a:r>
              <a:rPr lang="zh-CN" altLang="en-US" sz="2400" dirty="0" smtClean="0"/>
              <a:t>虚拟机组类型</a:t>
            </a:r>
          </a:p>
          <a:p>
            <a:pPr lvl="1"/>
            <a:r>
              <a:rPr lang="zh-CN" altLang="en-US" dirty="0" smtClean="0"/>
              <a:t>链接克隆：虚拟机组中的虚拟机可以共享一个系统盘，具有虚拟机创建速度快、软件更新快捷的特点，该虚拟机组类型对应的虚拟机模板类型为“链接克隆”。 </a:t>
            </a:r>
          </a:p>
          <a:p>
            <a:pPr lvl="1"/>
            <a:r>
              <a:rPr lang="zh-CN" altLang="en-US" dirty="0" smtClean="0"/>
              <a:t>完整复制：虚拟机组中的每个虚拟机都分配一个系统盘，该虚拟机组类型对应的虚拟机模板类型为“完整复制”和“快速封装”。</a:t>
            </a:r>
          </a:p>
        </p:txBody>
      </p:sp>
    </p:spTree>
    <p:extLst>
      <p:ext uri="{BB962C8B-B14F-4D97-AF65-F5344CB8AC3E}">
        <p14:creationId xmlns:p14="http://schemas.microsoft.com/office/powerpoint/2010/main" val="41894576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smtClean="0"/>
              <a:t>桌面发放概述 </a:t>
            </a:r>
            <a:r>
              <a:rPr lang="en-US" altLang="zh-CN" dirty="0" smtClean="0"/>
              <a:t>(2/2)</a:t>
            </a:r>
            <a:endParaRPr lang="zh-CN" altLang="en-US" dirty="0" smtClean="0"/>
          </a:p>
        </p:txBody>
      </p:sp>
      <p:sp>
        <p:nvSpPr>
          <p:cNvPr id="34819" name="内容占位符 12"/>
          <p:cNvSpPr>
            <a:spLocks noGrp="1"/>
          </p:cNvSpPr>
          <p:nvPr>
            <p:ph type="body" sz="quarter" idx="10"/>
          </p:nvPr>
        </p:nvSpPr>
        <p:spPr/>
        <p:txBody>
          <a:bodyPr/>
          <a:lstStyle/>
          <a:p>
            <a:r>
              <a:rPr lang="zh-CN" altLang="en-US" sz="2400" dirty="0" smtClean="0"/>
              <a:t>桌面组类型</a:t>
            </a:r>
          </a:p>
          <a:p>
            <a:pPr lvl="1"/>
            <a:r>
              <a:rPr lang="zh-CN" altLang="en-US" dirty="0" smtClean="0"/>
              <a:t>动态池：“虚拟机组类型”为“链接克隆”，桌面组中用户与虚拟机没有固定的分配绑定关系，但一个用户只能一次使用其中一台虚拟机。 </a:t>
            </a:r>
          </a:p>
          <a:p>
            <a:pPr lvl="1"/>
            <a:r>
              <a:rPr lang="zh-CN" altLang="en-US" dirty="0" smtClean="0"/>
              <a:t>静态池：“虚拟机组类型”为“链接克隆”，桌面组在用户首次登录时，会随机分配给用户一台虚拟机与用户绑定，且一个用户只能绑定一台虚拟机。 </a:t>
            </a:r>
          </a:p>
          <a:p>
            <a:pPr lvl="1"/>
            <a:r>
              <a:rPr lang="zh-CN" altLang="en-US" dirty="0" smtClean="0"/>
              <a:t>专有：“虚拟机组类型”为“完整复制”，则该参数为“专有”。专有包括“静态多用户”和“单用户”。</a:t>
            </a:r>
          </a:p>
        </p:txBody>
      </p:sp>
    </p:spTree>
    <p:extLst>
      <p:ext uri="{BB962C8B-B14F-4D97-AF65-F5344CB8AC3E}">
        <p14:creationId xmlns:p14="http://schemas.microsoft.com/office/powerpoint/2010/main" val="337084816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r>
              <a:rPr lang="zh-CN" altLang="en-US" dirty="0" smtClean="0"/>
              <a:t>桌面发放</a:t>
            </a:r>
            <a:r>
              <a:rPr lang="en-US" altLang="zh-CN" dirty="0"/>
              <a:t> </a:t>
            </a:r>
            <a:r>
              <a:rPr lang="en-US" altLang="zh-CN" dirty="0" smtClean="0"/>
              <a:t>- </a:t>
            </a:r>
            <a:r>
              <a:rPr lang="zh-CN" altLang="en-US" dirty="0" smtClean="0"/>
              <a:t>快速发放</a:t>
            </a:r>
          </a:p>
        </p:txBody>
      </p:sp>
      <p:sp>
        <p:nvSpPr>
          <p:cNvPr id="11" name="文本占位符 10"/>
          <p:cNvSpPr>
            <a:spLocks noGrp="1"/>
          </p:cNvSpPr>
          <p:nvPr>
            <p:ph type="body" sz="quarter" idx="10"/>
          </p:nvPr>
        </p:nvSpPr>
        <p:spPr>
          <a:xfrm>
            <a:off x="755650" y="2276872"/>
            <a:ext cx="7920037" cy="3672408"/>
          </a:xfrm>
        </p:spPr>
        <p:txBody>
          <a:bodyPr/>
          <a:lstStyle/>
          <a:p>
            <a:pPr>
              <a:lnSpc>
                <a:spcPct val="150000"/>
              </a:lnSpc>
              <a:buClr>
                <a:srgbClr val="808080"/>
              </a:buClr>
              <a:defRPr/>
            </a:pPr>
            <a:r>
              <a:rPr lang="en-US" altLang="zh-CN" sz="1900" dirty="0" err="1" smtClean="0"/>
              <a:t>FusionAccess</a:t>
            </a:r>
            <a:r>
              <a:rPr lang="en-US" altLang="zh-CN" sz="1900" dirty="0" smtClean="0">
                <a:latin typeface="+mn-ea"/>
              </a:rPr>
              <a:t> </a:t>
            </a:r>
            <a:r>
              <a:rPr lang="zh-CN" altLang="en-US" sz="1900" dirty="0" smtClean="0">
                <a:latin typeface="+mn-ea"/>
              </a:rPr>
              <a:t>提供了快速发放功能，此功能就是通过向导式方法，简化管理员的发放操作难度，通过把桌面发放操作串联起来，管理员只需按照此向导进行操作即可实现批量为用户发放虚拟桌面的目的。</a:t>
            </a:r>
            <a:endParaRPr lang="en-US" altLang="zh-CN" sz="1900" dirty="0" smtClean="0">
              <a:latin typeface="+mn-ea"/>
            </a:endParaRPr>
          </a:p>
          <a:p>
            <a:pPr>
              <a:lnSpc>
                <a:spcPct val="150000"/>
              </a:lnSpc>
              <a:buClr>
                <a:srgbClr val="808080"/>
              </a:buClr>
              <a:defRPr/>
            </a:pPr>
            <a:r>
              <a:rPr lang="zh-CN" altLang="en-US" sz="1900" dirty="0" smtClean="0">
                <a:latin typeface="+mn-ea"/>
              </a:rPr>
              <a:t>“快速发放”操作是以任务的形式来进行的，管理员只需按照操作向导完成任务创建即可，后续操作都是由</a:t>
            </a:r>
            <a:r>
              <a:rPr lang="en-US" altLang="zh-CN" sz="1900" dirty="0" err="1" smtClean="0"/>
              <a:t>FusionAccess</a:t>
            </a:r>
            <a:r>
              <a:rPr lang="zh-CN" altLang="en-US" sz="1900" dirty="0" smtClean="0">
                <a:latin typeface="+mn-ea"/>
              </a:rPr>
              <a:t>系统在后台进行，无需管理员再人工干预。</a:t>
            </a:r>
            <a:endParaRPr lang="en-US" altLang="zh-CN" sz="1900" dirty="0" smtClean="0">
              <a:latin typeface="+mn-ea"/>
            </a:endParaRPr>
          </a:p>
          <a:p>
            <a:pPr>
              <a:lnSpc>
                <a:spcPct val="150000"/>
              </a:lnSpc>
              <a:buClr>
                <a:srgbClr val="808080"/>
              </a:buClr>
              <a:defRPr/>
            </a:pPr>
            <a:r>
              <a:rPr lang="zh-CN" altLang="en-US" sz="1900" dirty="0" smtClean="0">
                <a:latin typeface="+mn-ea"/>
              </a:rPr>
              <a:t>管理员可以在“任务中心”查看快速发放任务的进度，了解任务进展情况。</a:t>
            </a:r>
          </a:p>
          <a:p>
            <a:pPr marL="0" indent="0">
              <a:buNone/>
            </a:pPr>
            <a:endParaRPr lang="en-US" dirty="0"/>
          </a:p>
        </p:txBody>
      </p:sp>
      <p:pic>
        <p:nvPicPr>
          <p:cNvPr id="3686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842" y="1439590"/>
            <a:ext cx="7794407" cy="6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4423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zh-CN" altLang="en-US" dirty="0" smtClean="0"/>
              <a:t>桌面发放</a:t>
            </a:r>
            <a:r>
              <a:rPr lang="en-US" altLang="zh-CN" dirty="0" smtClean="0"/>
              <a:t> - </a:t>
            </a:r>
            <a:r>
              <a:rPr lang="zh-CN" altLang="en-US" dirty="0" smtClean="0"/>
              <a:t>快速发放（</a:t>
            </a:r>
            <a:r>
              <a:rPr lang="zh-CN" altLang="en-US" dirty="0"/>
              <a:t>创建</a:t>
            </a:r>
            <a:r>
              <a:rPr lang="zh-CN" altLang="en-US" dirty="0" smtClean="0"/>
              <a:t>虚拟机</a:t>
            </a:r>
            <a:r>
              <a:rPr lang="zh-CN" altLang="en-US" dirty="0"/>
              <a:t>）</a:t>
            </a:r>
            <a:endParaRPr lang="zh-CN" altLang="en-US" dirty="0" smtClean="0"/>
          </a:p>
        </p:txBody>
      </p:sp>
      <p:sp>
        <p:nvSpPr>
          <p:cNvPr id="2" name="文本占位符 1"/>
          <p:cNvSpPr>
            <a:spLocks noGrp="1"/>
          </p:cNvSpPr>
          <p:nvPr>
            <p:ph type="body" sz="quarter" idx="10"/>
          </p:nvPr>
        </p:nvSpPr>
        <p:spPr/>
        <p:txBody>
          <a:bodyPr/>
          <a:lstStyle/>
          <a:p>
            <a:r>
              <a:rPr lang="zh-CN" altLang="en-US" dirty="0" smtClean="0"/>
              <a:t>第一步，创建虚拟机：</a:t>
            </a:r>
          </a:p>
          <a:p>
            <a:pPr lvl="1"/>
            <a:r>
              <a:rPr lang="zh-CN" altLang="en-US" dirty="0" smtClean="0"/>
              <a:t>选择模板</a:t>
            </a:r>
          </a:p>
          <a:p>
            <a:pPr lvl="1"/>
            <a:r>
              <a:rPr lang="zh-CN" altLang="en-US" dirty="0" smtClean="0"/>
              <a:t>存储</a:t>
            </a:r>
          </a:p>
          <a:p>
            <a:pPr lvl="1"/>
            <a:r>
              <a:rPr lang="zh-CN" altLang="en-US" dirty="0" smtClean="0"/>
              <a:t>网络</a:t>
            </a:r>
            <a:endParaRPr lang="en-US" altLang="zh-CN" dirty="0" smtClean="0"/>
          </a:p>
          <a:p>
            <a:pPr lvl="1"/>
            <a:r>
              <a:rPr lang="zh-CN" altLang="en-US" dirty="0" smtClean="0"/>
              <a:t>指定创建数量</a:t>
            </a:r>
            <a:endParaRPr lang="zh-CN" altLang="en-US" dirty="0"/>
          </a:p>
        </p:txBody>
      </p:sp>
    </p:spTree>
    <p:extLst>
      <p:ext uri="{BB962C8B-B14F-4D97-AF65-F5344CB8AC3E}">
        <p14:creationId xmlns:p14="http://schemas.microsoft.com/office/powerpoint/2010/main" val="3300824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xfrm>
            <a:off x="684212" y="387350"/>
            <a:ext cx="8640316" cy="868363"/>
          </a:xfrm>
        </p:spPr>
        <p:txBody>
          <a:bodyPr/>
          <a:lstStyle/>
          <a:p>
            <a:r>
              <a:rPr lang="zh-CN" altLang="en-US" dirty="0" smtClean="0"/>
              <a:t>桌面发放</a:t>
            </a:r>
            <a:r>
              <a:rPr lang="en-US" altLang="zh-CN" dirty="0" smtClean="0"/>
              <a:t> - </a:t>
            </a:r>
            <a:r>
              <a:rPr lang="zh-CN" altLang="en-US" dirty="0" smtClean="0"/>
              <a:t>快速发放（配置虚拟机选项）</a:t>
            </a:r>
          </a:p>
        </p:txBody>
      </p:sp>
      <p:sp>
        <p:nvSpPr>
          <p:cNvPr id="6" name="文本占位符 5"/>
          <p:cNvSpPr>
            <a:spLocks noGrp="1"/>
          </p:cNvSpPr>
          <p:nvPr>
            <p:ph type="body" sz="quarter" idx="10"/>
          </p:nvPr>
        </p:nvSpPr>
        <p:spPr/>
        <p:txBody>
          <a:bodyPr/>
          <a:lstStyle/>
          <a:p>
            <a:r>
              <a:rPr lang="zh-CN" altLang="en-US" dirty="0"/>
              <a:t>第二步，配置虚拟机选项</a:t>
            </a:r>
            <a:r>
              <a:rPr lang="zh-CN" altLang="en-US" dirty="0" smtClean="0"/>
              <a:t>。</a:t>
            </a:r>
            <a:endParaRPr lang="zh-CN" altLang="en-US" dirty="0"/>
          </a:p>
        </p:txBody>
      </p:sp>
      <p:pic>
        <p:nvPicPr>
          <p:cNvPr id="4096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274" y="1870075"/>
            <a:ext cx="7848599" cy="43672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457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r>
              <a:rPr lang="zh-CN" altLang="en-US" smtClean="0"/>
              <a:t>桌面发放</a:t>
            </a:r>
            <a:r>
              <a:rPr lang="en-US" altLang="zh-CN" smtClean="0"/>
              <a:t> - </a:t>
            </a:r>
            <a:r>
              <a:rPr lang="zh-CN" altLang="en-US" smtClean="0"/>
              <a:t>快速发放（分配桌面）</a:t>
            </a:r>
            <a:endParaRPr lang="zh-CN" altLang="en-US" dirty="0" smtClean="0"/>
          </a:p>
        </p:txBody>
      </p:sp>
      <p:sp>
        <p:nvSpPr>
          <p:cNvPr id="9" name="文本占位符 8"/>
          <p:cNvSpPr>
            <a:spLocks noGrp="1"/>
          </p:cNvSpPr>
          <p:nvPr>
            <p:ph type="body" sz="quarter" idx="10"/>
          </p:nvPr>
        </p:nvSpPr>
        <p:spPr/>
        <p:txBody>
          <a:bodyPr/>
          <a:lstStyle/>
          <a:p>
            <a:r>
              <a:rPr lang="zh-CN" altLang="en-US" dirty="0"/>
              <a:t>第三步，分配桌面</a:t>
            </a:r>
            <a:r>
              <a:rPr lang="zh-CN" altLang="en-US" dirty="0" smtClean="0"/>
              <a:t>。</a:t>
            </a:r>
            <a:endParaRPr lang="zh-CN" altLang="en-US" dirty="0"/>
          </a:p>
        </p:txBody>
      </p:sp>
      <p:pic>
        <p:nvPicPr>
          <p:cNvPr id="4301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6827" y="1880828"/>
            <a:ext cx="7847424" cy="43564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386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lang="zh-CN" altLang="en-US" smtClean="0"/>
              <a:t>桌面发放</a:t>
            </a:r>
            <a:r>
              <a:rPr lang="en-US" altLang="zh-CN" smtClean="0"/>
              <a:t> - </a:t>
            </a:r>
            <a:r>
              <a:rPr lang="zh-CN" altLang="en-US" smtClean="0"/>
              <a:t>快速发放（确认信息）</a:t>
            </a:r>
            <a:endParaRPr lang="zh-CN" altLang="en-US" dirty="0" smtClean="0"/>
          </a:p>
        </p:txBody>
      </p:sp>
      <p:sp>
        <p:nvSpPr>
          <p:cNvPr id="9" name="文本占位符 8"/>
          <p:cNvSpPr>
            <a:spLocks noGrp="1"/>
          </p:cNvSpPr>
          <p:nvPr>
            <p:ph type="body" sz="quarter" idx="10"/>
          </p:nvPr>
        </p:nvSpPr>
        <p:spPr/>
        <p:txBody>
          <a:bodyPr/>
          <a:lstStyle/>
          <a:p>
            <a:r>
              <a:rPr lang="zh-CN" altLang="en-US" dirty="0"/>
              <a:t>第四步，确认信息</a:t>
            </a:r>
            <a:r>
              <a:rPr lang="zh-CN" altLang="en-US" dirty="0" smtClean="0"/>
              <a:t>。</a:t>
            </a:r>
            <a:endParaRPr lang="zh-CN" altLang="en-US" dirty="0"/>
          </a:p>
        </p:txBody>
      </p:sp>
      <p:pic>
        <p:nvPicPr>
          <p:cNvPr id="4506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860047"/>
            <a:ext cx="7848600" cy="43862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087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r>
              <a:rPr lang="zh-CN" altLang="en-US" smtClean="0"/>
              <a:t>桌面发放 </a:t>
            </a:r>
            <a:r>
              <a:rPr lang="en-US" altLang="zh-CN" smtClean="0"/>
              <a:t>- </a:t>
            </a:r>
            <a:r>
              <a:rPr lang="zh-CN" altLang="en-US" smtClean="0"/>
              <a:t>快速发放（任务查看）</a:t>
            </a:r>
            <a:endParaRPr lang="zh-CN" altLang="en-US" dirty="0" smtClean="0"/>
          </a:p>
        </p:txBody>
      </p:sp>
      <p:sp>
        <p:nvSpPr>
          <p:cNvPr id="7" name="文本占位符 6"/>
          <p:cNvSpPr>
            <a:spLocks noGrp="1"/>
          </p:cNvSpPr>
          <p:nvPr>
            <p:ph type="body" sz="quarter" idx="10"/>
          </p:nvPr>
        </p:nvSpPr>
        <p:spPr/>
        <p:txBody>
          <a:bodyPr/>
          <a:lstStyle/>
          <a:p>
            <a:r>
              <a:rPr lang="zh-CN" altLang="en-US" dirty="0"/>
              <a:t>管理员可以在“任务中心”查看任务进度，也可以查看任务详情</a:t>
            </a:r>
            <a:r>
              <a:rPr lang="zh-CN" altLang="en-US" dirty="0" smtClean="0"/>
              <a:t>。</a:t>
            </a:r>
            <a:endParaRPr lang="zh-CN" altLang="en-US" dirty="0"/>
          </a:p>
        </p:txBody>
      </p:sp>
      <p:pic>
        <p:nvPicPr>
          <p:cNvPr id="471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296" y="2312875"/>
            <a:ext cx="7848600" cy="39271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735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sz="quarter" idx="10"/>
          </p:nvPr>
        </p:nvSpPr>
        <p:spPr/>
        <p:txBody>
          <a:bodyPr/>
          <a:lstStyle/>
          <a:p>
            <a:pPr>
              <a:buClr>
                <a:schemeClr val="bg1">
                  <a:lumMod val="50000"/>
                </a:schemeClr>
              </a:buClr>
            </a:pPr>
            <a:r>
              <a:rPr lang="zh-CN" altLang="en-US" dirty="0" smtClean="0">
                <a:solidFill>
                  <a:schemeClr val="bg1">
                    <a:lumMod val="50000"/>
                  </a:schemeClr>
                </a:solidFill>
              </a:rPr>
              <a:t>模板制作</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桌面发放</a:t>
            </a:r>
            <a:endParaRPr lang="en-US" altLang="zh-CN" dirty="0" smtClean="0">
              <a:solidFill>
                <a:schemeClr val="bg1">
                  <a:lumMod val="50000"/>
                </a:schemeClr>
              </a:solidFill>
            </a:endParaRPr>
          </a:p>
          <a:p>
            <a:r>
              <a:rPr lang="zh-CN" altLang="en-US" b="1" dirty="0" smtClean="0"/>
              <a:t>桌面管理</a:t>
            </a:r>
            <a:endParaRPr lang="en-US" altLang="zh-CN" b="1" dirty="0" smtClean="0"/>
          </a:p>
          <a:p>
            <a:pPr lvl="1"/>
            <a:endParaRPr lang="zh-CN" altLang="en-US" dirty="0" smtClean="0"/>
          </a:p>
        </p:txBody>
      </p:sp>
    </p:spTree>
    <p:extLst>
      <p:ext uri="{BB962C8B-B14F-4D97-AF65-F5344CB8AC3E}">
        <p14:creationId xmlns:p14="http://schemas.microsoft.com/office/powerpoint/2010/main" val="85885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修改虚拟机规格 </a:t>
            </a:r>
            <a:r>
              <a:rPr lang="en-US" altLang="zh-CN" smtClean="0"/>
              <a:t>(1/2)</a:t>
            </a:r>
            <a:endParaRPr lang="en-US" altLang="en-US" dirty="0" smtClean="0"/>
          </a:p>
        </p:txBody>
      </p:sp>
      <p:sp>
        <p:nvSpPr>
          <p:cNvPr id="51203" name="内容占位符 2"/>
          <p:cNvSpPr>
            <a:spLocks noGrp="1"/>
          </p:cNvSpPr>
          <p:nvPr>
            <p:ph type="body" sz="quarter" idx="10"/>
          </p:nvPr>
        </p:nvSpPr>
        <p:spPr/>
        <p:txBody>
          <a:bodyPr/>
          <a:lstStyle/>
          <a:p>
            <a:r>
              <a:rPr lang="zh-CN" altLang="en-US" dirty="0" smtClean="0"/>
              <a:t>在</a:t>
            </a:r>
            <a:r>
              <a:rPr lang="en-US" altLang="zh-CN" dirty="0" err="1" smtClean="0"/>
              <a:t>FusionAccess</a:t>
            </a:r>
            <a:r>
              <a:rPr lang="zh-CN" altLang="en-US" dirty="0" smtClean="0"/>
              <a:t>的桌面管理</a:t>
            </a:r>
            <a:r>
              <a:rPr lang="en-US" altLang="zh-CN" dirty="0" smtClean="0"/>
              <a:t>-&gt;</a:t>
            </a:r>
            <a:r>
              <a:rPr lang="zh-CN" altLang="en-US" dirty="0" smtClean="0"/>
              <a:t>所有计算机中找到将要修改的虚拟机，记录虚拟机名称或虚拟机</a:t>
            </a:r>
            <a:r>
              <a:rPr lang="en-US" altLang="zh-CN" dirty="0" smtClean="0"/>
              <a:t>ID</a:t>
            </a:r>
            <a:r>
              <a:rPr lang="zh-CN" altLang="en-US" dirty="0" smtClean="0"/>
              <a:t>。</a:t>
            </a:r>
            <a:endParaRPr lang="en-US" altLang="zh-CN" dirty="0" smtClean="0"/>
          </a:p>
          <a:p>
            <a:r>
              <a:rPr lang="zh-CN" altLang="en-US" dirty="0" smtClean="0"/>
              <a:t>登录</a:t>
            </a:r>
            <a:r>
              <a:rPr lang="en-US" altLang="zh-CN" dirty="0" err="1" smtClean="0"/>
              <a:t>FusionCompute</a:t>
            </a:r>
            <a:r>
              <a:rPr lang="zh-CN" altLang="en-US" dirty="0" smtClean="0"/>
              <a:t>，进入虚拟机列表，通过虚拟机名称或虚拟机</a:t>
            </a:r>
            <a:r>
              <a:rPr lang="en-US" altLang="zh-CN" dirty="0" smtClean="0"/>
              <a:t>ID</a:t>
            </a:r>
            <a:r>
              <a:rPr lang="zh-CN" altLang="en-US" dirty="0" smtClean="0"/>
              <a:t>查找到要更改的虚拟机。</a:t>
            </a:r>
            <a:endParaRPr lang="en-US" altLang="zh-CN" dirty="0" smtClean="0"/>
          </a:p>
          <a:p>
            <a:r>
              <a:rPr lang="zh-CN" altLang="en-US" dirty="0" smtClean="0"/>
              <a:t>虚拟机管理页面修改虚拟机硬件参数。</a:t>
            </a:r>
            <a:endParaRPr lang="en-US" altLang="zh-CN" dirty="0" smtClean="0"/>
          </a:p>
          <a:p>
            <a:r>
              <a:rPr lang="zh-CN" altLang="en-US" dirty="0" smtClean="0"/>
              <a:t>重启虚拟机。</a:t>
            </a:r>
            <a:endParaRPr lang="en-US" altLang="en-US" dirty="0" smtClean="0"/>
          </a:p>
        </p:txBody>
      </p:sp>
    </p:spTree>
    <p:extLst>
      <p:ext uri="{BB962C8B-B14F-4D97-AF65-F5344CB8AC3E}">
        <p14:creationId xmlns:p14="http://schemas.microsoft.com/office/powerpoint/2010/main" val="339265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本章节主要讲述了</a:t>
            </a:r>
            <a:r>
              <a:rPr lang="en-US" altLang="zh-CN" dirty="0" err="1" smtClean="0"/>
              <a:t>FusionAccess</a:t>
            </a:r>
            <a:r>
              <a:rPr lang="en-US" altLang="zh-CN" dirty="0" smtClean="0"/>
              <a:t> 6.0</a:t>
            </a:r>
            <a:r>
              <a:rPr lang="zh-CN" altLang="en-US" dirty="0" smtClean="0"/>
              <a:t>虚拟桌面的发放与管理步骤。</a:t>
            </a:r>
            <a:endParaRPr lang="zh-CN" altLang="en-US" dirty="0"/>
          </a:p>
        </p:txBody>
      </p:sp>
    </p:spTree>
    <p:extLst>
      <p:ext uri="{BB962C8B-B14F-4D97-AF65-F5344CB8AC3E}">
        <p14:creationId xmlns:p14="http://schemas.microsoft.com/office/powerpoint/2010/main" val="2499790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修改虚拟机规格 </a:t>
            </a:r>
            <a:r>
              <a:rPr lang="en-US" altLang="zh-CN" smtClean="0"/>
              <a:t>(2/2)</a:t>
            </a:r>
            <a:endParaRPr lang="en-US" altLang="en-US" dirty="0" smtClean="0"/>
          </a:p>
        </p:txBody>
      </p:sp>
      <p:pic>
        <p:nvPicPr>
          <p:cNvPr id="89090" name="Picture 2"/>
          <p:cNvPicPr>
            <a:picLocks noChangeAspect="1" noChangeArrowheads="1"/>
          </p:cNvPicPr>
          <p:nvPr/>
        </p:nvPicPr>
        <p:blipFill>
          <a:blip r:embed="rId3"/>
          <a:srcRect/>
          <a:stretch>
            <a:fillRect/>
          </a:stretch>
        </p:blipFill>
        <p:spPr bwMode="auto">
          <a:xfrm>
            <a:off x="755651" y="1376363"/>
            <a:ext cx="7848599" cy="1152525"/>
          </a:xfrm>
          <a:prstGeom prst="rect">
            <a:avLst/>
          </a:prstGeom>
          <a:noFill/>
          <a:ln w="9525" cap="flat" cmpd="sng" algn="ctr">
            <a:solidFill>
              <a:schemeClr val="bg1">
                <a:lumMod val="50000"/>
              </a:schemeClr>
            </a:solidFill>
            <a:prstDash val="solid"/>
            <a:miter lim="800000"/>
            <a:headEnd/>
            <a:tailEnd/>
          </a:ln>
        </p:spPr>
      </p:pic>
      <p:pic>
        <p:nvPicPr>
          <p:cNvPr id="89093" name="Picture 5"/>
          <p:cNvPicPr>
            <a:picLocks noChangeAspect="1" noChangeArrowheads="1"/>
          </p:cNvPicPr>
          <p:nvPr/>
        </p:nvPicPr>
        <p:blipFill>
          <a:blip r:embed="rId4"/>
          <a:srcRect/>
          <a:stretch>
            <a:fillRect/>
          </a:stretch>
        </p:blipFill>
        <p:spPr bwMode="auto">
          <a:xfrm>
            <a:off x="755651" y="2660651"/>
            <a:ext cx="7848599" cy="3576637"/>
          </a:xfrm>
          <a:prstGeom prst="rect">
            <a:avLst/>
          </a:prstGeom>
          <a:noFill/>
          <a:ln w="9525" cap="flat" cmpd="sng" algn="ctr">
            <a:solidFill>
              <a:schemeClr val="bg1">
                <a:lumMod val="50000"/>
              </a:schemeClr>
            </a:solidFill>
            <a:prstDash val="solid"/>
            <a:miter lim="800000"/>
            <a:headEnd/>
            <a:tailEnd/>
          </a:ln>
        </p:spPr>
      </p:pic>
    </p:spTree>
    <p:extLst>
      <p:ext uri="{BB962C8B-B14F-4D97-AF65-F5344CB8AC3E}">
        <p14:creationId xmlns:p14="http://schemas.microsoft.com/office/powerpoint/2010/main" val="348986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追加虚拟机用户</a:t>
            </a:r>
            <a:endParaRPr lang="en-US" altLang="en-US" smtClean="0"/>
          </a:p>
        </p:txBody>
      </p:sp>
      <p:sp>
        <p:nvSpPr>
          <p:cNvPr id="52227" name="内容占位符 2"/>
          <p:cNvSpPr>
            <a:spLocks noGrp="1"/>
          </p:cNvSpPr>
          <p:nvPr>
            <p:ph type="body" sz="quarter" idx="10"/>
          </p:nvPr>
        </p:nvSpPr>
        <p:spPr/>
        <p:txBody>
          <a:bodyPr/>
          <a:lstStyle/>
          <a:p>
            <a:r>
              <a:rPr lang="zh-CN" altLang="en-US" smtClean="0"/>
              <a:t>“分配类型”是“静态多用户”的虚拟机才能进行追加用户操作。</a:t>
            </a:r>
            <a:endParaRPr lang="en-US" altLang="en-US" smtClean="0"/>
          </a:p>
        </p:txBody>
      </p:sp>
      <p:pic>
        <p:nvPicPr>
          <p:cNvPr id="90115" name="Picture 3"/>
          <p:cNvPicPr>
            <a:picLocks noChangeAspect="1" noChangeArrowheads="1"/>
          </p:cNvPicPr>
          <p:nvPr/>
        </p:nvPicPr>
        <p:blipFill>
          <a:blip r:embed="rId3"/>
          <a:srcRect/>
          <a:stretch>
            <a:fillRect/>
          </a:stretch>
        </p:blipFill>
        <p:spPr bwMode="auto">
          <a:xfrm>
            <a:off x="1187450" y="2312988"/>
            <a:ext cx="7416800" cy="1692275"/>
          </a:xfrm>
          <a:prstGeom prst="rect">
            <a:avLst/>
          </a:prstGeom>
          <a:noFill/>
          <a:ln w="9525" cap="flat" cmpd="sng" algn="ctr">
            <a:solidFill>
              <a:schemeClr val="bg1">
                <a:lumMod val="50000"/>
              </a:schemeClr>
            </a:solidFill>
            <a:prstDash val="solid"/>
            <a:miter lim="800000"/>
            <a:headEnd/>
            <a:tailEnd/>
          </a:ln>
        </p:spPr>
      </p:pic>
      <p:pic>
        <p:nvPicPr>
          <p:cNvPr id="90118" name="Picture 6"/>
          <p:cNvPicPr>
            <a:picLocks noChangeAspect="1" noChangeArrowheads="1"/>
          </p:cNvPicPr>
          <p:nvPr/>
        </p:nvPicPr>
        <p:blipFill>
          <a:blip r:embed="rId4"/>
          <a:srcRect/>
          <a:stretch>
            <a:fillRect/>
          </a:stretch>
        </p:blipFill>
        <p:spPr bwMode="auto">
          <a:xfrm>
            <a:off x="2458660" y="4088892"/>
            <a:ext cx="6145590" cy="2114485"/>
          </a:xfrm>
          <a:prstGeom prst="rect">
            <a:avLst/>
          </a:prstGeom>
          <a:noFill/>
          <a:ln w="9525" cap="flat" cmpd="sng" algn="ctr">
            <a:solidFill>
              <a:schemeClr val="bg1">
                <a:lumMod val="50000"/>
              </a:schemeClr>
            </a:solidFill>
            <a:prstDash val="solid"/>
            <a:miter lim="800000"/>
            <a:headEnd/>
            <a:tailEnd/>
          </a:ln>
        </p:spPr>
      </p:pic>
      <p:pic>
        <p:nvPicPr>
          <p:cNvPr id="90119" name="Picture 7"/>
          <p:cNvPicPr>
            <a:picLocks noChangeAspect="1" noChangeArrowheads="1"/>
          </p:cNvPicPr>
          <p:nvPr/>
        </p:nvPicPr>
        <p:blipFill>
          <a:blip r:embed="rId5"/>
          <a:srcRect/>
          <a:stretch>
            <a:fillRect/>
          </a:stretch>
        </p:blipFill>
        <p:spPr bwMode="auto">
          <a:xfrm>
            <a:off x="755650" y="4088892"/>
            <a:ext cx="1631573" cy="2114485"/>
          </a:xfrm>
          <a:prstGeom prst="rect">
            <a:avLst/>
          </a:prstGeom>
          <a:noFill/>
          <a:ln w="9525" cap="flat" cmpd="sng" algn="ctr">
            <a:solidFill>
              <a:schemeClr val="bg1">
                <a:lumMod val="50000"/>
              </a:schemeClr>
            </a:solidFill>
            <a:prstDash val="solid"/>
            <a:miter lim="800000"/>
            <a:headEnd/>
            <a:tailEnd/>
          </a:ln>
        </p:spPr>
      </p:pic>
      <p:sp>
        <p:nvSpPr>
          <p:cNvPr id="52231" name="椭圆 9"/>
          <p:cNvSpPr>
            <a:spLocks noChangeArrowheads="1"/>
          </p:cNvSpPr>
          <p:nvPr/>
        </p:nvSpPr>
        <p:spPr bwMode="auto">
          <a:xfrm>
            <a:off x="862445" y="3338513"/>
            <a:ext cx="215900" cy="215900"/>
          </a:xfrm>
          <a:prstGeom prst="ellipse">
            <a:avLst/>
          </a:prstGeom>
          <a:solidFill>
            <a:srgbClr val="FFFF00"/>
          </a:solidFill>
          <a:ln w="9525" algn="ctr">
            <a:solidFill>
              <a:schemeClr val="tx1"/>
            </a:solidFill>
            <a:round/>
            <a:headEnd/>
            <a:tailEnd/>
          </a:ln>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anose="020B04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eaLnBrk="1" fontAlgn="t" hangingPunct="1">
              <a:lnSpc>
                <a:spcPct val="100000"/>
              </a:lnSpc>
              <a:spcBef>
                <a:spcPct val="0"/>
              </a:spcBef>
              <a:buClrTx/>
              <a:buSzTx/>
              <a:buFontTx/>
              <a:buNone/>
            </a:pPr>
            <a:r>
              <a:rPr lang="en-US" altLang="zh-CN" sz="1200" b="1" dirty="0">
                <a:solidFill>
                  <a:srgbClr val="FF0000"/>
                </a:solidFill>
                <a:ea typeface="宋体" panose="02010600030101010101" pitchFamily="2" charset="-122"/>
              </a:rPr>
              <a:t>1</a:t>
            </a:r>
          </a:p>
        </p:txBody>
      </p:sp>
      <p:sp>
        <p:nvSpPr>
          <p:cNvPr id="52232" name="椭圆 10"/>
          <p:cNvSpPr>
            <a:spLocks noChangeArrowheads="1"/>
          </p:cNvSpPr>
          <p:nvPr/>
        </p:nvSpPr>
        <p:spPr bwMode="auto">
          <a:xfrm>
            <a:off x="7494791" y="1983989"/>
            <a:ext cx="215900" cy="215900"/>
          </a:xfrm>
          <a:prstGeom prst="ellipse">
            <a:avLst/>
          </a:prstGeom>
          <a:solidFill>
            <a:srgbClr val="FFFF00"/>
          </a:solidFill>
          <a:ln w="9525" algn="ctr">
            <a:solidFill>
              <a:schemeClr val="tx1"/>
            </a:solidFill>
            <a:round/>
            <a:headEnd/>
            <a:tailEnd/>
          </a:ln>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anose="020B04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eaLnBrk="1" fontAlgn="t" hangingPunct="1">
              <a:lnSpc>
                <a:spcPct val="100000"/>
              </a:lnSpc>
              <a:spcBef>
                <a:spcPct val="0"/>
              </a:spcBef>
              <a:buClrTx/>
              <a:buSzTx/>
              <a:buFontTx/>
              <a:buNone/>
            </a:pPr>
            <a:r>
              <a:rPr lang="en-US" altLang="zh-CN" sz="1200" b="1" dirty="0">
                <a:solidFill>
                  <a:srgbClr val="FF0000"/>
                </a:solidFill>
                <a:ea typeface="宋体" panose="02010600030101010101" pitchFamily="2" charset="-122"/>
              </a:rPr>
              <a:t>2</a:t>
            </a:r>
          </a:p>
        </p:txBody>
      </p:sp>
      <p:sp>
        <p:nvSpPr>
          <p:cNvPr id="52233" name="椭圆 11"/>
          <p:cNvSpPr>
            <a:spLocks noChangeArrowheads="1"/>
          </p:cNvSpPr>
          <p:nvPr/>
        </p:nvSpPr>
        <p:spPr bwMode="auto">
          <a:xfrm>
            <a:off x="2124075" y="4689475"/>
            <a:ext cx="215900" cy="215900"/>
          </a:xfrm>
          <a:prstGeom prst="ellipse">
            <a:avLst/>
          </a:prstGeom>
          <a:solidFill>
            <a:srgbClr val="FFFF00"/>
          </a:solidFill>
          <a:ln w="9525" algn="ctr">
            <a:solidFill>
              <a:schemeClr val="tx1"/>
            </a:solidFill>
            <a:round/>
            <a:headEnd/>
            <a:tailEnd/>
          </a:ln>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anose="020B04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eaLnBrk="1" fontAlgn="t" hangingPunct="1">
              <a:lnSpc>
                <a:spcPct val="100000"/>
              </a:lnSpc>
              <a:spcBef>
                <a:spcPct val="0"/>
              </a:spcBef>
              <a:buClrTx/>
              <a:buSzTx/>
              <a:buFontTx/>
              <a:buNone/>
            </a:pPr>
            <a:r>
              <a:rPr lang="en-US" altLang="zh-CN" sz="1200" b="1">
                <a:solidFill>
                  <a:srgbClr val="FF0000"/>
                </a:solidFill>
                <a:ea typeface="宋体" panose="02010600030101010101" pitchFamily="2" charset="-122"/>
              </a:rPr>
              <a:t>3</a:t>
            </a:r>
          </a:p>
        </p:txBody>
      </p:sp>
      <p:sp>
        <p:nvSpPr>
          <p:cNvPr id="52234" name="椭圆 12"/>
          <p:cNvSpPr>
            <a:spLocks noChangeArrowheads="1"/>
          </p:cNvSpPr>
          <p:nvPr/>
        </p:nvSpPr>
        <p:spPr bwMode="auto">
          <a:xfrm>
            <a:off x="4211960" y="5083175"/>
            <a:ext cx="215900" cy="217488"/>
          </a:xfrm>
          <a:prstGeom prst="ellipse">
            <a:avLst/>
          </a:prstGeom>
          <a:solidFill>
            <a:srgbClr val="FFFF00"/>
          </a:solidFill>
          <a:ln w="9525" algn="ctr">
            <a:solidFill>
              <a:schemeClr val="tx1"/>
            </a:solidFill>
            <a:round/>
            <a:headEnd/>
            <a:tailEnd/>
          </a:ln>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anose="020B04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eaLnBrk="1" fontAlgn="t" hangingPunct="1">
              <a:lnSpc>
                <a:spcPct val="100000"/>
              </a:lnSpc>
              <a:spcBef>
                <a:spcPct val="0"/>
              </a:spcBef>
              <a:buClrTx/>
              <a:buSzTx/>
              <a:buFontTx/>
              <a:buNone/>
            </a:pPr>
            <a:r>
              <a:rPr lang="en-US" altLang="zh-CN" sz="1200" b="1" dirty="0" smtClean="0">
                <a:solidFill>
                  <a:srgbClr val="FF0000"/>
                </a:solidFill>
                <a:ea typeface="宋体" panose="02010600030101010101" pitchFamily="2" charset="-122"/>
              </a:rPr>
              <a:t>4</a:t>
            </a:r>
            <a:endParaRPr lang="en-US" altLang="zh-CN" sz="1200" b="1" dirty="0">
              <a:solidFill>
                <a:srgbClr val="FF0000"/>
              </a:solidFill>
              <a:ea typeface="宋体" panose="02010600030101010101" pitchFamily="2" charset="-122"/>
            </a:endParaRPr>
          </a:p>
        </p:txBody>
      </p:sp>
      <p:sp>
        <p:nvSpPr>
          <p:cNvPr id="52235" name="椭圆 13"/>
          <p:cNvSpPr>
            <a:spLocks noChangeArrowheads="1"/>
          </p:cNvSpPr>
          <p:nvPr/>
        </p:nvSpPr>
        <p:spPr bwMode="auto">
          <a:xfrm>
            <a:off x="6804248" y="5085629"/>
            <a:ext cx="215900" cy="215900"/>
          </a:xfrm>
          <a:prstGeom prst="ellipse">
            <a:avLst/>
          </a:prstGeom>
          <a:solidFill>
            <a:srgbClr val="FFFF00"/>
          </a:solidFill>
          <a:ln w="9525" algn="ctr">
            <a:solidFill>
              <a:schemeClr val="tx1"/>
            </a:solidFill>
            <a:round/>
            <a:headEnd/>
            <a:tailEnd/>
          </a:ln>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anose="020B04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eaLnBrk="1" fontAlgn="t" hangingPunct="1">
              <a:lnSpc>
                <a:spcPct val="100000"/>
              </a:lnSpc>
              <a:spcBef>
                <a:spcPct val="0"/>
              </a:spcBef>
              <a:buClrTx/>
              <a:buSzTx/>
              <a:buFontTx/>
              <a:buNone/>
            </a:pPr>
            <a:r>
              <a:rPr lang="en-US" altLang="zh-CN" sz="1200" b="1" dirty="0" smtClean="0">
                <a:solidFill>
                  <a:srgbClr val="FF0000"/>
                </a:solidFill>
                <a:ea typeface="宋体" panose="02010600030101010101" pitchFamily="2" charset="-122"/>
              </a:rPr>
              <a:t>5</a:t>
            </a:r>
            <a:endParaRPr lang="en-US" altLang="zh-CN" sz="1200" b="1" dirty="0">
              <a:solidFill>
                <a:srgbClr val="FF0000"/>
              </a:solidFill>
              <a:ea typeface="宋体" panose="02010600030101010101" pitchFamily="2" charset="-122"/>
            </a:endParaRPr>
          </a:p>
        </p:txBody>
      </p:sp>
    </p:spTree>
    <p:extLst>
      <p:ext uri="{BB962C8B-B14F-4D97-AF65-F5344CB8AC3E}">
        <p14:creationId xmlns:p14="http://schemas.microsoft.com/office/powerpoint/2010/main" val="894956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升级普通桌面为</a:t>
            </a:r>
            <a:r>
              <a:rPr lang="en-US" altLang="zh-CN" smtClean="0"/>
              <a:t>VIP</a:t>
            </a:r>
            <a:r>
              <a:rPr lang="zh-CN" altLang="en-US" smtClean="0"/>
              <a:t>桌面 </a:t>
            </a:r>
            <a:r>
              <a:rPr lang="en-US" altLang="zh-CN" smtClean="0"/>
              <a:t>(1/2)</a:t>
            </a:r>
            <a:endParaRPr lang="en-US" altLang="en-US" dirty="0" smtClean="0"/>
          </a:p>
        </p:txBody>
      </p:sp>
      <p:sp>
        <p:nvSpPr>
          <p:cNvPr id="53251" name="内容占位符 2"/>
          <p:cNvSpPr>
            <a:spLocks noGrp="1"/>
          </p:cNvSpPr>
          <p:nvPr>
            <p:ph type="body" sz="quarter" idx="10"/>
          </p:nvPr>
        </p:nvSpPr>
        <p:spPr/>
        <p:txBody>
          <a:bodyPr/>
          <a:lstStyle/>
          <a:p>
            <a:r>
              <a:rPr lang="zh-CN" altLang="en-US" smtClean="0"/>
              <a:t>只有已分配的完整复制、链接克隆和全内存虚拟机才能升级为</a:t>
            </a:r>
            <a:r>
              <a:rPr lang="en-US" altLang="zh-CN" smtClean="0"/>
              <a:t>VIP</a:t>
            </a:r>
            <a:r>
              <a:rPr lang="zh-CN" altLang="en-US" smtClean="0"/>
              <a:t>桌面。 </a:t>
            </a:r>
          </a:p>
          <a:p>
            <a:r>
              <a:rPr lang="en-US" altLang="zh-CN" smtClean="0"/>
              <a:t>VIP</a:t>
            </a:r>
            <a:r>
              <a:rPr lang="zh-CN" altLang="en-US" smtClean="0"/>
              <a:t>桌面的资源保障和实时看护策略针对</a:t>
            </a:r>
            <a:r>
              <a:rPr lang="en-US" altLang="zh-CN" smtClean="0"/>
              <a:t>FusionAccess</a:t>
            </a:r>
            <a:r>
              <a:rPr lang="zh-CN" altLang="en-US" smtClean="0"/>
              <a:t>系统中所有的</a:t>
            </a:r>
            <a:r>
              <a:rPr lang="en-US" altLang="zh-CN" smtClean="0"/>
              <a:t>VIP</a:t>
            </a:r>
            <a:r>
              <a:rPr lang="zh-CN" altLang="en-US" smtClean="0"/>
              <a:t>虚拟机，推荐保持为默认值。</a:t>
            </a:r>
          </a:p>
          <a:p>
            <a:endParaRPr lang="en-US" altLang="zh-CN" dirty="0" smtClean="0"/>
          </a:p>
        </p:txBody>
      </p:sp>
    </p:spTree>
    <p:extLst>
      <p:ext uri="{BB962C8B-B14F-4D97-AF65-F5344CB8AC3E}">
        <p14:creationId xmlns:p14="http://schemas.microsoft.com/office/powerpoint/2010/main" val="2418838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升级普通桌面为</a:t>
            </a:r>
            <a:r>
              <a:rPr lang="en-US" altLang="zh-CN" smtClean="0"/>
              <a:t>VIP</a:t>
            </a:r>
            <a:r>
              <a:rPr lang="zh-CN" altLang="en-US" smtClean="0"/>
              <a:t>桌面 </a:t>
            </a:r>
            <a:r>
              <a:rPr lang="en-US" altLang="zh-CN" smtClean="0"/>
              <a:t>(2/2)</a:t>
            </a:r>
            <a:endParaRPr lang="en-US" altLang="en-US" dirty="0" smtClean="0"/>
          </a:p>
        </p:txBody>
      </p:sp>
      <p:pic>
        <p:nvPicPr>
          <p:cNvPr id="91138" name="Picture 2"/>
          <p:cNvPicPr>
            <a:picLocks noChangeAspect="1" noChangeArrowheads="1"/>
          </p:cNvPicPr>
          <p:nvPr/>
        </p:nvPicPr>
        <p:blipFill>
          <a:blip r:embed="rId3"/>
          <a:srcRect/>
          <a:stretch>
            <a:fillRect/>
          </a:stretch>
        </p:blipFill>
        <p:spPr bwMode="auto">
          <a:xfrm>
            <a:off x="1070248" y="1766499"/>
            <a:ext cx="7534002" cy="2018319"/>
          </a:xfrm>
          <a:prstGeom prst="rect">
            <a:avLst/>
          </a:prstGeom>
          <a:noFill/>
          <a:ln w="9525" cap="flat" cmpd="sng" algn="ctr">
            <a:solidFill>
              <a:schemeClr val="bg1">
                <a:lumMod val="50000"/>
              </a:schemeClr>
            </a:solidFill>
            <a:prstDash val="solid"/>
            <a:miter lim="800000"/>
            <a:headEnd/>
            <a:tailEnd/>
          </a:ln>
        </p:spPr>
      </p:pic>
      <p:sp>
        <p:nvSpPr>
          <p:cNvPr id="53253" name="椭圆 4"/>
          <p:cNvSpPr>
            <a:spLocks noChangeArrowheads="1"/>
          </p:cNvSpPr>
          <p:nvPr/>
        </p:nvSpPr>
        <p:spPr bwMode="auto">
          <a:xfrm>
            <a:off x="755650" y="3104964"/>
            <a:ext cx="215900" cy="215900"/>
          </a:xfrm>
          <a:prstGeom prst="ellipse">
            <a:avLst/>
          </a:prstGeom>
          <a:solidFill>
            <a:srgbClr val="FFFF00"/>
          </a:solidFill>
          <a:ln w="9525" algn="ctr">
            <a:solidFill>
              <a:schemeClr val="tx1"/>
            </a:solidFill>
            <a:round/>
            <a:headEnd/>
            <a:tailEnd/>
          </a:ln>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anose="020B04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eaLnBrk="1" fontAlgn="t" hangingPunct="1">
              <a:lnSpc>
                <a:spcPct val="100000"/>
              </a:lnSpc>
              <a:spcBef>
                <a:spcPct val="0"/>
              </a:spcBef>
              <a:buClrTx/>
              <a:buSzTx/>
              <a:buFontTx/>
              <a:buNone/>
            </a:pPr>
            <a:r>
              <a:rPr lang="en-US" altLang="zh-CN" sz="1200" b="1" dirty="0">
                <a:solidFill>
                  <a:srgbClr val="FF0000"/>
                </a:solidFill>
                <a:ea typeface="宋体" panose="02010600030101010101" pitchFamily="2" charset="-122"/>
              </a:rPr>
              <a:t>1</a:t>
            </a:r>
          </a:p>
        </p:txBody>
      </p:sp>
      <p:sp>
        <p:nvSpPr>
          <p:cNvPr id="53254" name="椭圆 5"/>
          <p:cNvSpPr>
            <a:spLocks noChangeArrowheads="1"/>
          </p:cNvSpPr>
          <p:nvPr/>
        </p:nvSpPr>
        <p:spPr bwMode="auto">
          <a:xfrm>
            <a:off x="5688124" y="1438790"/>
            <a:ext cx="215900" cy="215900"/>
          </a:xfrm>
          <a:prstGeom prst="ellipse">
            <a:avLst/>
          </a:prstGeom>
          <a:solidFill>
            <a:srgbClr val="FFFF00"/>
          </a:solidFill>
          <a:ln w="9525" algn="ctr">
            <a:solidFill>
              <a:schemeClr val="tx1"/>
            </a:solidFill>
            <a:round/>
            <a:headEnd/>
            <a:tailEnd/>
          </a:ln>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anose="020B04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eaLnBrk="1" fontAlgn="t" hangingPunct="1">
              <a:lnSpc>
                <a:spcPct val="100000"/>
              </a:lnSpc>
              <a:spcBef>
                <a:spcPct val="0"/>
              </a:spcBef>
              <a:buClrTx/>
              <a:buSzTx/>
              <a:buFontTx/>
              <a:buNone/>
            </a:pPr>
            <a:r>
              <a:rPr lang="en-US" altLang="zh-CN" sz="1200" b="1" dirty="0">
                <a:solidFill>
                  <a:srgbClr val="FF0000"/>
                </a:solidFill>
                <a:ea typeface="宋体" panose="02010600030101010101" pitchFamily="2" charset="-122"/>
              </a:rPr>
              <a:t>2</a:t>
            </a:r>
          </a:p>
        </p:txBody>
      </p:sp>
      <p:pic>
        <p:nvPicPr>
          <p:cNvPr id="91141" name="Picture 5"/>
          <p:cNvPicPr>
            <a:picLocks noChangeAspect="1" noChangeArrowheads="1"/>
          </p:cNvPicPr>
          <p:nvPr/>
        </p:nvPicPr>
        <p:blipFill>
          <a:blip r:embed="rId4"/>
          <a:srcRect/>
          <a:stretch>
            <a:fillRect/>
          </a:stretch>
        </p:blipFill>
        <p:spPr bwMode="auto">
          <a:xfrm>
            <a:off x="4103948" y="4027789"/>
            <a:ext cx="4500301" cy="1899258"/>
          </a:xfrm>
          <a:prstGeom prst="rect">
            <a:avLst/>
          </a:prstGeom>
          <a:noFill/>
          <a:ln w="9525" cap="flat" cmpd="sng" algn="ctr">
            <a:solidFill>
              <a:schemeClr val="bg1">
                <a:lumMod val="50000"/>
              </a:schemeClr>
            </a:solidFill>
            <a:prstDash val="solid"/>
            <a:miter lim="800000"/>
            <a:headEnd/>
            <a:tailEnd/>
          </a:ln>
        </p:spPr>
      </p:pic>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505" y="4295604"/>
            <a:ext cx="32004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 name="椭圆 7"/>
          <p:cNvSpPr>
            <a:spLocks noChangeArrowheads="1"/>
          </p:cNvSpPr>
          <p:nvPr/>
        </p:nvSpPr>
        <p:spPr bwMode="auto">
          <a:xfrm>
            <a:off x="1367644" y="5301208"/>
            <a:ext cx="215900" cy="215900"/>
          </a:xfrm>
          <a:prstGeom prst="ellipse">
            <a:avLst/>
          </a:prstGeom>
          <a:solidFill>
            <a:srgbClr val="FFFF00"/>
          </a:solidFill>
          <a:ln w="9525" algn="ctr">
            <a:solidFill>
              <a:schemeClr val="tx1"/>
            </a:solidFill>
            <a:round/>
            <a:headEnd/>
            <a:tailEnd/>
          </a:ln>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anose="020B04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eaLnBrk="1" fontAlgn="t" hangingPunct="1">
              <a:lnSpc>
                <a:spcPct val="100000"/>
              </a:lnSpc>
              <a:spcBef>
                <a:spcPct val="0"/>
              </a:spcBef>
              <a:buClrTx/>
              <a:buSzTx/>
              <a:buFontTx/>
              <a:buNone/>
            </a:pPr>
            <a:r>
              <a:rPr lang="en-US" altLang="zh-CN" sz="1200" b="1" dirty="0">
                <a:solidFill>
                  <a:srgbClr val="FF0000"/>
                </a:solidFill>
                <a:ea typeface="宋体" panose="02010600030101010101" pitchFamily="2" charset="-122"/>
              </a:rPr>
              <a:t>3</a:t>
            </a:r>
          </a:p>
        </p:txBody>
      </p:sp>
    </p:spTree>
    <p:extLst>
      <p:ext uri="{BB962C8B-B14F-4D97-AF65-F5344CB8AC3E}">
        <p14:creationId xmlns:p14="http://schemas.microsoft.com/office/powerpoint/2010/main" val="846790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设置用户接入控制策略</a:t>
            </a:r>
            <a:endParaRPr lang="en-US" altLang="en-US" smtClean="0"/>
          </a:p>
        </p:txBody>
      </p:sp>
      <p:sp>
        <p:nvSpPr>
          <p:cNvPr id="55299" name="内容占位符 2"/>
          <p:cNvSpPr>
            <a:spLocks noGrp="1"/>
          </p:cNvSpPr>
          <p:nvPr>
            <p:ph type="body" sz="quarter" idx="10"/>
          </p:nvPr>
        </p:nvSpPr>
        <p:spPr/>
        <p:txBody>
          <a:bodyPr/>
          <a:lstStyle/>
          <a:p>
            <a:r>
              <a:rPr lang="zh-CN" altLang="en-US" dirty="0" smtClean="0"/>
              <a:t>用户接入控制策略主要包括： </a:t>
            </a:r>
            <a:endParaRPr lang="en-US" altLang="zh-CN" dirty="0" smtClean="0"/>
          </a:p>
          <a:p>
            <a:pPr lvl="1"/>
            <a:r>
              <a:rPr lang="zh-CN" altLang="en-US" dirty="0" smtClean="0"/>
              <a:t>基于时间段的访问控制策略</a:t>
            </a:r>
          </a:p>
          <a:p>
            <a:pPr lvl="1"/>
            <a:r>
              <a:rPr lang="en-US" altLang="zh-CN" dirty="0" smtClean="0"/>
              <a:t>TC</a:t>
            </a:r>
            <a:r>
              <a:rPr lang="zh-CN" altLang="en-US" dirty="0" smtClean="0"/>
              <a:t>绑定</a:t>
            </a:r>
          </a:p>
          <a:p>
            <a:endParaRPr lang="en-US" altLang="zh-CN" dirty="0" smtClean="0"/>
          </a:p>
        </p:txBody>
      </p:sp>
      <p:pic>
        <p:nvPicPr>
          <p:cNvPr id="92162" name="Picture 2"/>
          <p:cNvPicPr>
            <a:picLocks noChangeAspect="1" noChangeArrowheads="1"/>
          </p:cNvPicPr>
          <p:nvPr/>
        </p:nvPicPr>
        <p:blipFill>
          <a:blip r:embed="rId3"/>
          <a:srcRect/>
          <a:stretch>
            <a:fillRect/>
          </a:stretch>
        </p:blipFill>
        <p:spPr bwMode="auto">
          <a:xfrm>
            <a:off x="755650" y="2905125"/>
            <a:ext cx="2308225" cy="3295650"/>
          </a:xfrm>
          <a:prstGeom prst="rect">
            <a:avLst/>
          </a:prstGeom>
          <a:noFill/>
          <a:ln w="9525" cap="flat" cmpd="sng" algn="ctr">
            <a:solidFill>
              <a:schemeClr val="bg1">
                <a:lumMod val="50000"/>
              </a:schemeClr>
            </a:solidFill>
            <a:prstDash val="solid"/>
            <a:miter lim="800000"/>
            <a:headEnd/>
            <a:tailEnd/>
          </a:ln>
        </p:spPr>
      </p:pic>
      <p:pic>
        <p:nvPicPr>
          <p:cNvPr id="92164" name="Picture 4"/>
          <p:cNvPicPr>
            <a:picLocks noChangeAspect="1" noChangeArrowheads="1"/>
          </p:cNvPicPr>
          <p:nvPr/>
        </p:nvPicPr>
        <p:blipFill>
          <a:blip r:embed="rId4"/>
          <a:srcRect/>
          <a:stretch>
            <a:fillRect/>
          </a:stretch>
        </p:blipFill>
        <p:spPr bwMode="auto">
          <a:xfrm>
            <a:off x="3135313" y="2420888"/>
            <a:ext cx="5468937" cy="1960612"/>
          </a:xfrm>
          <a:prstGeom prst="rect">
            <a:avLst/>
          </a:prstGeom>
          <a:noFill/>
          <a:ln w="9525" cap="flat" cmpd="sng" algn="ctr">
            <a:solidFill>
              <a:schemeClr val="bg1">
                <a:lumMod val="50000"/>
              </a:schemeClr>
            </a:solidFill>
            <a:prstDash val="solid"/>
            <a:miter lim="800000"/>
            <a:headEnd/>
            <a:tailEnd/>
          </a:ln>
        </p:spPr>
      </p:pic>
      <p:pic>
        <p:nvPicPr>
          <p:cNvPr id="92166" name="Picture 6"/>
          <p:cNvPicPr>
            <a:picLocks noChangeAspect="1" noChangeArrowheads="1"/>
          </p:cNvPicPr>
          <p:nvPr/>
        </p:nvPicPr>
        <p:blipFill>
          <a:blip r:embed="rId5"/>
          <a:srcRect/>
          <a:stretch>
            <a:fillRect/>
          </a:stretch>
        </p:blipFill>
        <p:spPr bwMode="auto">
          <a:xfrm>
            <a:off x="3135313" y="4448175"/>
            <a:ext cx="5468937" cy="1752600"/>
          </a:xfrm>
          <a:prstGeom prst="rect">
            <a:avLst/>
          </a:prstGeom>
          <a:noFill/>
          <a:ln w="9525" cap="flat" cmpd="sng" algn="ctr">
            <a:solidFill>
              <a:schemeClr val="bg1">
                <a:lumMod val="50000"/>
              </a:schemeClr>
            </a:solidFill>
            <a:prstDash val="solid"/>
            <a:miter lim="800000"/>
            <a:headEnd/>
            <a:tailEnd/>
          </a:ln>
        </p:spPr>
      </p:pic>
      <p:sp>
        <p:nvSpPr>
          <p:cNvPr id="55303" name="TextBox 8"/>
          <p:cNvSpPr txBox="1">
            <a:spLocks noChangeArrowheads="1"/>
          </p:cNvSpPr>
          <p:nvPr/>
        </p:nvSpPr>
        <p:spPr bwMode="auto">
          <a:xfrm>
            <a:off x="7056438" y="2905125"/>
            <a:ext cx="1547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anose="020B04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r>
              <a:rPr lang="zh-CN" altLang="en-US" sz="1400">
                <a:solidFill>
                  <a:srgbClr val="FF0000"/>
                </a:solidFill>
                <a:latin typeface="华文细黑" panose="02010600040101010101" pitchFamily="2" charset="-122"/>
              </a:rPr>
              <a:t>设置禁止虚拟机被访问的时间段。</a:t>
            </a:r>
            <a:endParaRPr lang="en-US" altLang="en-US" sz="1400">
              <a:solidFill>
                <a:srgbClr val="FF0000"/>
              </a:solidFill>
              <a:latin typeface="华文细黑" panose="02010600040101010101" pitchFamily="2" charset="-122"/>
            </a:endParaRPr>
          </a:p>
        </p:txBody>
      </p:sp>
      <p:sp>
        <p:nvSpPr>
          <p:cNvPr id="55304" name="TextBox 9"/>
          <p:cNvSpPr txBox="1">
            <a:spLocks noChangeArrowheads="1"/>
          </p:cNvSpPr>
          <p:nvPr/>
        </p:nvSpPr>
        <p:spPr bwMode="auto">
          <a:xfrm>
            <a:off x="7127875" y="5318125"/>
            <a:ext cx="1547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anose="020B04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r>
              <a:rPr lang="zh-CN" altLang="en-US" sz="1400">
                <a:solidFill>
                  <a:srgbClr val="FF0000"/>
                </a:solidFill>
                <a:latin typeface="华文细黑" panose="02010600040101010101" pitchFamily="2" charset="-122"/>
              </a:rPr>
              <a:t>选择策略应用的对象。</a:t>
            </a:r>
            <a:endParaRPr lang="en-US" altLang="en-US" sz="1400">
              <a:solidFill>
                <a:srgbClr val="FF0000"/>
              </a:solidFill>
              <a:latin typeface="华文细黑" panose="02010600040101010101" pitchFamily="2" charset="-122"/>
            </a:endParaRPr>
          </a:p>
        </p:txBody>
      </p:sp>
    </p:spTree>
    <p:extLst>
      <p:ext uri="{BB962C8B-B14F-4D97-AF65-F5344CB8AC3E}">
        <p14:creationId xmlns:p14="http://schemas.microsoft.com/office/powerpoint/2010/main" val="93398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dirty="0" smtClean="0"/>
              <a:t>还原虚拟机系统 </a:t>
            </a:r>
            <a:r>
              <a:rPr lang="en-US" altLang="zh-CN" dirty="0" smtClean="0"/>
              <a:t>(1/2)</a:t>
            </a:r>
            <a:endParaRPr lang="en-US" altLang="en-US" dirty="0" smtClean="0"/>
          </a:p>
        </p:txBody>
      </p:sp>
      <p:sp>
        <p:nvSpPr>
          <p:cNvPr id="57347" name="内容占位符 2"/>
          <p:cNvSpPr>
            <a:spLocks noGrp="1"/>
          </p:cNvSpPr>
          <p:nvPr>
            <p:ph type="body" sz="quarter" idx="10"/>
          </p:nvPr>
        </p:nvSpPr>
        <p:spPr/>
        <p:txBody>
          <a:bodyPr/>
          <a:lstStyle/>
          <a:p>
            <a:r>
              <a:rPr lang="zh-CN" altLang="en-US" smtClean="0"/>
              <a:t>强制将链接克隆虚拟机的系统还原到初始状态。</a:t>
            </a:r>
            <a:endParaRPr lang="en-US" altLang="zh-CN" smtClean="0"/>
          </a:p>
          <a:p>
            <a:r>
              <a:rPr lang="zh-CN" altLang="en-US" smtClean="0"/>
              <a:t>只有“运行状态”为“运行中”或“已停止”，“分配状态”为“已分配”并且“登录状态”不为“使用中”的链接克隆虚拟机，才允许进行还原系统的操作。</a:t>
            </a:r>
            <a:endParaRPr lang="en-US" altLang="zh-CN" smtClean="0"/>
          </a:p>
          <a:p>
            <a:r>
              <a:rPr lang="zh-CN" altLang="en-US" smtClean="0"/>
              <a:t>可以针对单台虚拟机、虚拟机组或桌面组进行还原。</a:t>
            </a:r>
          </a:p>
          <a:p>
            <a:endParaRPr lang="en-US" altLang="en-US" smtClean="0"/>
          </a:p>
        </p:txBody>
      </p:sp>
    </p:spTree>
    <p:extLst>
      <p:ext uri="{BB962C8B-B14F-4D97-AF65-F5344CB8AC3E}">
        <p14:creationId xmlns:p14="http://schemas.microsoft.com/office/powerpoint/2010/main" val="1951921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还原虚拟机系统 </a:t>
            </a:r>
            <a:r>
              <a:rPr lang="en-US" altLang="zh-CN" smtClean="0"/>
              <a:t>(2/2)</a:t>
            </a:r>
            <a:endParaRPr lang="en-US" altLang="en-US" dirty="0" smtClean="0"/>
          </a:p>
        </p:txBody>
      </p:sp>
      <p:pic>
        <p:nvPicPr>
          <p:cNvPr id="93187" name="Picture 3"/>
          <p:cNvPicPr>
            <a:picLocks noChangeAspect="1" noChangeArrowheads="1"/>
          </p:cNvPicPr>
          <p:nvPr/>
        </p:nvPicPr>
        <p:blipFill>
          <a:blip r:embed="rId3"/>
          <a:srcRect/>
          <a:stretch>
            <a:fillRect/>
          </a:stretch>
        </p:blipFill>
        <p:spPr bwMode="auto">
          <a:xfrm>
            <a:off x="768667" y="1376362"/>
            <a:ext cx="7835582" cy="3744826"/>
          </a:xfrm>
          <a:prstGeom prst="rect">
            <a:avLst/>
          </a:prstGeom>
          <a:noFill/>
          <a:ln w="9525" cap="flat" cmpd="sng" algn="ctr">
            <a:solidFill>
              <a:schemeClr val="bg1">
                <a:lumMod val="50000"/>
              </a:schemeClr>
            </a:solidFill>
            <a:prstDash val="solid"/>
            <a:miter lim="800000"/>
            <a:headEnd/>
            <a:tailEnd/>
          </a:ln>
        </p:spPr>
      </p:pic>
      <p:pic>
        <p:nvPicPr>
          <p:cNvPr id="5734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2226" y="1986404"/>
            <a:ext cx="3399548" cy="252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80365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
          <p:cNvSpPr>
            <a:spLocks noGrp="1" noChangeArrowheads="1"/>
          </p:cNvSpPr>
          <p:nvPr>
            <p:ph sz="quarter" idx="10"/>
          </p:nvPr>
        </p:nvSpPr>
        <p:spPr/>
        <p:txBody>
          <a:bodyPr/>
          <a:lstStyle/>
          <a:p>
            <a:r>
              <a:rPr lang="zh-CN" altLang="en-US" smtClean="0"/>
              <a:t>虚拟桌面模板创建流程</a:t>
            </a:r>
            <a:endParaRPr lang="en-US" altLang="zh-CN" smtClean="0"/>
          </a:p>
          <a:p>
            <a:r>
              <a:rPr lang="zh-CN" altLang="en-US" smtClean="0"/>
              <a:t>虚拟桌面快速发放流程</a:t>
            </a:r>
            <a:endParaRPr lang="en-US" altLang="zh-CN" smtClean="0"/>
          </a:p>
          <a:p>
            <a:r>
              <a:rPr lang="zh-CN" altLang="en-US" smtClean="0"/>
              <a:t>桌面管理方法</a:t>
            </a:r>
            <a:endParaRPr lang="en-US" altLang="zh-CN" smtClean="0"/>
          </a:p>
          <a:p>
            <a:endParaRPr lang="en-US" altLang="zh-CN" smtClean="0"/>
          </a:p>
          <a:p>
            <a:pPr lvl="1"/>
            <a:endParaRPr lang="zh-CN" altLang="en-US" dirty="0" smtClean="0"/>
          </a:p>
        </p:txBody>
      </p:sp>
      <p:pic>
        <p:nvPicPr>
          <p:cNvPr id="58372" name="Picture 8" descr="总结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509588"/>
            <a:ext cx="617538"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912209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制作桌面模板需要以下哪个文件？（  ）</a:t>
            </a:r>
            <a:endParaRPr lang="en-US" altLang="zh-CN" dirty="0" smtClean="0"/>
          </a:p>
          <a:p>
            <a:pPr lvl="1"/>
            <a:r>
              <a:rPr lang="en-US" altLang="zh-CN" dirty="0" err="1" smtClean="0"/>
              <a:t>FusionAccess_Linux_Installer_xxxxx.iso</a:t>
            </a:r>
            <a:endParaRPr lang="en-US" altLang="zh-CN" dirty="0" smtClean="0"/>
          </a:p>
          <a:p>
            <a:pPr lvl="1"/>
            <a:r>
              <a:rPr lang="en-US" altLang="zh-CN" dirty="0" err="1" smtClean="0"/>
              <a:t>FusionAccess_LinuxDesktop_xxxxx.iso</a:t>
            </a:r>
            <a:endParaRPr lang="en-US" altLang="zh-CN" dirty="0" smtClean="0"/>
          </a:p>
          <a:p>
            <a:pPr lvl="1"/>
            <a:r>
              <a:rPr lang="en-US" altLang="zh-CN" dirty="0" err="1" smtClean="0"/>
              <a:t>FusionAccess_Windows_Installer_xxxxx.iso</a:t>
            </a:r>
            <a:endParaRPr lang="en-US" altLang="zh-CN" dirty="0" smtClean="0"/>
          </a:p>
          <a:p>
            <a:pPr lvl="1"/>
            <a:r>
              <a:rPr lang="en-US" altLang="zh-CN" dirty="0" err="1" smtClean="0"/>
              <a:t>FusionAccess_WindowsDesktop_xxxxx.iso</a:t>
            </a:r>
            <a:endParaRPr lang="en-US" altLang="zh-CN" dirty="0" smtClean="0"/>
          </a:p>
          <a:p>
            <a:r>
              <a:rPr lang="zh-CN" altLang="en-US" dirty="0" smtClean="0"/>
              <a:t>使用快速发放方式发放的虚拟桌面，不需要虚拟机模板制作步骤。</a:t>
            </a:r>
            <a:endParaRPr lang="en-US" altLang="zh-CN" dirty="0" smtClean="0"/>
          </a:p>
          <a:p>
            <a:pPr lvl="1"/>
            <a:r>
              <a:rPr lang="en-US" altLang="zh-CN" dirty="0" smtClean="0"/>
              <a:t>TRUE</a:t>
            </a:r>
          </a:p>
          <a:p>
            <a:pPr lvl="1"/>
            <a:r>
              <a:rPr lang="en-US" altLang="zh-CN" dirty="0" smtClean="0"/>
              <a:t>FALSE</a:t>
            </a:r>
          </a:p>
          <a:p>
            <a:pPr lvl="1"/>
            <a:endParaRPr lang="zh-CN" altLang="en-US" dirty="0"/>
          </a:p>
        </p:txBody>
      </p:sp>
    </p:spTree>
    <p:extLst>
      <p:ext uri="{BB962C8B-B14F-4D97-AF65-F5344CB8AC3E}">
        <p14:creationId xmlns:p14="http://schemas.microsoft.com/office/powerpoint/2010/main" val="594400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095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6"/>
          <p:cNvSpPr>
            <a:spLocks noGrp="1" noChangeArrowheads="1"/>
          </p:cNvSpPr>
          <p:nvPr>
            <p:ph idx="1"/>
          </p:nvPr>
        </p:nvSpPr>
        <p:spPr/>
        <p:txBody>
          <a:bodyPr/>
          <a:lstStyle/>
          <a:p>
            <a:r>
              <a:rPr lang="zh-CN" altLang="en-US" smtClean="0"/>
              <a:t>学完本课程后，您将能够</a:t>
            </a:r>
            <a:r>
              <a:rPr lang="en-US" altLang="zh-CN" smtClean="0"/>
              <a:t>:</a:t>
            </a:r>
          </a:p>
          <a:p>
            <a:pPr lvl="1"/>
            <a:r>
              <a:rPr lang="zh-CN" altLang="en-US" smtClean="0"/>
              <a:t>掌握虚拟机模板创建流程</a:t>
            </a:r>
            <a:endParaRPr lang="en-US" altLang="zh-CN" smtClean="0"/>
          </a:p>
          <a:p>
            <a:pPr lvl="1"/>
            <a:r>
              <a:rPr lang="zh-CN" altLang="en-US" smtClean="0"/>
              <a:t>掌握虚拟桌面发放流程</a:t>
            </a:r>
            <a:endParaRPr lang="en-US" altLang="zh-CN" smtClean="0"/>
          </a:p>
          <a:p>
            <a:pPr lvl="1"/>
            <a:r>
              <a:rPr lang="zh-CN" altLang="en-US" smtClean="0"/>
              <a:t>掌握虚拟桌面的管理方法</a:t>
            </a:r>
            <a:endParaRPr lang="en-US" altLang="zh-CN" smtClean="0"/>
          </a:p>
          <a:p>
            <a:pPr lvl="1"/>
            <a:endParaRPr lang="en-US" altLang="zh-CN" smtClean="0"/>
          </a:p>
        </p:txBody>
      </p:sp>
    </p:spTree>
    <p:extLst>
      <p:ext uri="{BB962C8B-B14F-4D97-AF65-F5344CB8AC3E}">
        <p14:creationId xmlns:p14="http://schemas.microsoft.com/office/powerpoint/2010/main" val="3411191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sz="quarter" idx="10"/>
          </p:nvPr>
        </p:nvSpPr>
        <p:spPr/>
        <p:txBody>
          <a:bodyPr/>
          <a:lstStyle/>
          <a:p>
            <a:r>
              <a:rPr lang="zh-CN" altLang="en-US" b="1" dirty="0" smtClean="0"/>
              <a:t>模板制作</a:t>
            </a:r>
            <a:endParaRPr lang="en-US" altLang="zh-CN" b="1" dirty="0" smtClean="0"/>
          </a:p>
          <a:p>
            <a:pPr>
              <a:buClr>
                <a:schemeClr val="bg1">
                  <a:lumMod val="50000"/>
                </a:schemeClr>
              </a:buClr>
            </a:pPr>
            <a:r>
              <a:rPr lang="zh-CN" altLang="en-US" dirty="0" smtClean="0">
                <a:solidFill>
                  <a:schemeClr val="bg1">
                    <a:lumMod val="50000"/>
                  </a:schemeClr>
                </a:solidFill>
              </a:rPr>
              <a:t>桌面发放</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桌面管理</a:t>
            </a:r>
            <a:endParaRPr lang="en-US" altLang="zh-CN" dirty="0" smtClean="0">
              <a:solidFill>
                <a:schemeClr val="bg1">
                  <a:lumMod val="50000"/>
                </a:schemeClr>
              </a:solidFill>
            </a:endParaRPr>
          </a:p>
          <a:p>
            <a:pPr lvl="1"/>
            <a:endParaRPr lang="zh-CN" altLang="en-US" dirty="0" smtClean="0"/>
          </a:p>
        </p:txBody>
      </p:sp>
    </p:spTree>
    <p:extLst>
      <p:ext uri="{BB962C8B-B14F-4D97-AF65-F5344CB8AC3E}">
        <p14:creationId xmlns:p14="http://schemas.microsoft.com/office/powerpoint/2010/main" val="3738180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zh-CN" altLang="en-US" dirty="0" smtClean="0"/>
              <a:t>操作步骤</a:t>
            </a:r>
          </a:p>
        </p:txBody>
      </p:sp>
      <p:sp>
        <p:nvSpPr>
          <p:cNvPr id="6" name="文本占位符 5"/>
          <p:cNvSpPr>
            <a:spLocks noGrp="1"/>
          </p:cNvSpPr>
          <p:nvPr>
            <p:ph type="body" sz="quarter" idx="10"/>
          </p:nvPr>
        </p:nvSpPr>
        <p:spPr>
          <a:xfrm>
            <a:off x="4567321" y="1376363"/>
            <a:ext cx="4032251" cy="4441826"/>
          </a:xfrm>
        </p:spPr>
        <p:txBody>
          <a:bodyPr/>
          <a:lstStyle/>
          <a:p>
            <a:r>
              <a:rPr lang="zh-CN" altLang="en-US" sz="1700" dirty="0"/>
              <a:t>在</a:t>
            </a:r>
            <a:r>
              <a:rPr lang="en-US" altLang="zh-CN" sz="1700" dirty="0" err="1"/>
              <a:t>FusionCompute</a:t>
            </a:r>
            <a:r>
              <a:rPr lang="zh-CN" altLang="en-US" sz="1700" dirty="0"/>
              <a:t>上创建一台空虚拟机</a:t>
            </a:r>
            <a:r>
              <a:rPr lang="zh-CN" altLang="en-US" sz="1700" dirty="0" smtClean="0"/>
              <a:t>。</a:t>
            </a:r>
            <a:endParaRPr lang="en-US" altLang="zh-CN" sz="1700" dirty="0" smtClean="0"/>
          </a:p>
          <a:p>
            <a:r>
              <a:rPr lang="zh-CN" altLang="en-US" sz="1700" dirty="0"/>
              <a:t>在</a:t>
            </a:r>
            <a:r>
              <a:rPr lang="en-US" altLang="zh-CN" sz="1700" dirty="0" err="1"/>
              <a:t>FusionCompute</a:t>
            </a:r>
            <a:r>
              <a:rPr lang="zh-CN" altLang="en-US" sz="1700" dirty="0"/>
              <a:t>上通过</a:t>
            </a:r>
            <a:r>
              <a:rPr lang="en-US" altLang="zh-CN" sz="1700" dirty="0"/>
              <a:t>VNC</a:t>
            </a:r>
            <a:r>
              <a:rPr lang="zh-CN" altLang="en-US" sz="1700" dirty="0"/>
              <a:t>登录空虚拟机，并通过</a:t>
            </a:r>
            <a:r>
              <a:rPr lang="en-US" altLang="zh-CN" sz="1700" dirty="0"/>
              <a:t>VNC</a:t>
            </a:r>
            <a:r>
              <a:rPr lang="zh-CN" altLang="en-US" sz="1700" dirty="0"/>
              <a:t>登录窗口挂载</a:t>
            </a:r>
            <a:r>
              <a:rPr lang="en-US" altLang="zh-CN" sz="1700" dirty="0"/>
              <a:t>Windows ISO</a:t>
            </a:r>
            <a:r>
              <a:rPr lang="zh-CN" altLang="en-US" sz="1700" dirty="0"/>
              <a:t>进行系统安装，并安装</a:t>
            </a:r>
            <a:r>
              <a:rPr lang="en-US" altLang="zh-CN" sz="1700" dirty="0" err="1"/>
              <a:t>PvDriver</a:t>
            </a:r>
            <a:r>
              <a:rPr lang="zh-CN" altLang="en-US" sz="1700" dirty="0"/>
              <a:t>。</a:t>
            </a:r>
          </a:p>
          <a:p>
            <a:r>
              <a:rPr lang="zh-CN" altLang="en-US" sz="1700" dirty="0"/>
              <a:t>管理员安装操作系统补丁，以及模板需预置的应用软件。例如：</a:t>
            </a:r>
            <a:r>
              <a:rPr lang="en-US" altLang="zh-CN" sz="1700" dirty="0"/>
              <a:t>office</a:t>
            </a:r>
            <a:r>
              <a:rPr lang="zh-CN" altLang="en-US" sz="1700" dirty="0"/>
              <a:t>，</a:t>
            </a:r>
            <a:r>
              <a:rPr lang="en-US" altLang="zh-CN" sz="1700" dirty="0"/>
              <a:t>QQ</a:t>
            </a:r>
            <a:r>
              <a:rPr lang="zh-CN" altLang="en-US" sz="1700" dirty="0"/>
              <a:t>等。</a:t>
            </a:r>
            <a:endParaRPr lang="en-US" altLang="zh-CN" sz="1700" dirty="0"/>
          </a:p>
          <a:p>
            <a:r>
              <a:rPr lang="zh-CN" altLang="en-US" sz="1700" dirty="0"/>
              <a:t>管理员使用</a:t>
            </a:r>
            <a:r>
              <a:rPr lang="en-US" altLang="zh-CN" sz="1700" dirty="0" err="1"/>
              <a:t>FusionAccess</a:t>
            </a:r>
            <a:r>
              <a:rPr lang="zh-CN" altLang="en-US" sz="1700" dirty="0"/>
              <a:t>工具安装</a:t>
            </a:r>
            <a:r>
              <a:rPr lang="en-US" altLang="zh-CN" sz="1700" dirty="0"/>
              <a:t>HDA</a:t>
            </a:r>
            <a:r>
              <a:rPr lang="zh-CN" altLang="en-US" sz="1700" dirty="0"/>
              <a:t>软件，优化操作系统，配置防火墙规则等其他操作，完成模板制作。</a:t>
            </a:r>
            <a:endParaRPr lang="en-US" altLang="zh-CN" sz="1700" dirty="0"/>
          </a:p>
          <a:p>
            <a:pPr marL="0" indent="0">
              <a:buNone/>
            </a:pPr>
            <a:endParaRPr lang="zh-CN" altLang="en-US" sz="2400" dirty="0"/>
          </a:p>
          <a:p>
            <a:endParaRPr lang="en-US" dirty="0"/>
          </a:p>
        </p:txBody>
      </p:sp>
      <p:sp>
        <p:nvSpPr>
          <p:cNvPr id="16" name="矩形 15"/>
          <p:cNvSpPr/>
          <p:nvPr/>
        </p:nvSpPr>
        <p:spPr bwMode="auto">
          <a:xfrm>
            <a:off x="755650" y="1881188"/>
            <a:ext cx="2195513" cy="684212"/>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a:lstStyle/>
          <a:p>
            <a:pPr eaLnBrk="1" fontAlgn="t" hangingPunct="1">
              <a:defRPr/>
            </a:pPr>
            <a:endParaRPr lang="zh-CN" altLang="en-US" dirty="0">
              <a:latin typeface="+mn-lt"/>
              <a:ea typeface="+mn-ea"/>
            </a:endParaRPr>
          </a:p>
        </p:txBody>
      </p:sp>
      <p:sp>
        <p:nvSpPr>
          <p:cNvPr id="19" name="TextBox 18"/>
          <p:cNvSpPr txBox="1"/>
          <p:nvPr/>
        </p:nvSpPr>
        <p:spPr>
          <a:xfrm>
            <a:off x="971550" y="2060575"/>
            <a:ext cx="1728788" cy="338138"/>
          </a:xfrm>
          <a:prstGeom prst="rect">
            <a:avLst/>
          </a:prstGeom>
          <a:solidFill>
            <a:schemeClr val="accent1">
              <a:lumMod val="75000"/>
            </a:schemeClr>
          </a:solidFill>
          <a:ln>
            <a:noFill/>
          </a:ln>
        </p:spPr>
        <p:txBody>
          <a:bodyPr>
            <a:spAutoFit/>
          </a:bodyPr>
          <a:lstStyle/>
          <a:p>
            <a:pPr eaLnBrk="1" fontAlgn="t" hangingPunct="1">
              <a:defRPr/>
            </a:pPr>
            <a:r>
              <a:rPr lang="en-US" altLang="zh-CN" sz="1600" b="1" dirty="0">
                <a:latin typeface="+mn-lt"/>
                <a:ea typeface="+mn-ea"/>
              </a:rPr>
              <a:t>1</a:t>
            </a:r>
            <a:r>
              <a:rPr lang="zh-CN" altLang="en-US" sz="1600" b="1" dirty="0">
                <a:latin typeface="+mn-lt"/>
                <a:ea typeface="+mn-ea"/>
              </a:rPr>
              <a:t>、创建裸虚拟机</a:t>
            </a:r>
          </a:p>
        </p:txBody>
      </p:sp>
      <p:sp>
        <p:nvSpPr>
          <p:cNvPr id="36" name="下箭头 35"/>
          <p:cNvSpPr/>
          <p:nvPr/>
        </p:nvSpPr>
        <p:spPr bwMode="auto">
          <a:xfrm>
            <a:off x="1692275" y="1520825"/>
            <a:ext cx="287338" cy="360363"/>
          </a:xfrm>
          <a:prstGeom prst="downArrow">
            <a:avLst/>
          </a:prstGeom>
          <a:solidFill>
            <a:schemeClr val="accent1">
              <a:lumMod val="75000"/>
            </a:schemeClr>
          </a:solidFill>
          <a:ln w="9525" cap="flat" cmpd="sng" algn="ctr">
            <a:noFill/>
            <a:prstDash val="solid"/>
            <a:round/>
            <a:headEnd type="none" w="med" len="med"/>
            <a:tailEnd type="none" w="med" len="med"/>
          </a:ln>
          <a:effectLst/>
        </p:spPr>
        <p:txBody>
          <a:bodyPr/>
          <a:lstStyle/>
          <a:p>
            <a:pPr eaLnBrk="1" fontAlgn="t" hangingPunct="1">
              <a:defRPr/>
            </a:pPr>
            <a:endParaRPr lang="zh-CN" altLang="en-US">
              <a:latin typeface="+mn-lt"/>
              <a:ea typeface="+mn-ea"/>
            </a:endParaRPr>
          </a:p>
        </p:txBody>
      </p:sp>
      <p:sp>
        <p:nvSpPr>
          <p:cNvPr id="37" name="右箭头 36"/>
          <p:cNvSpPr/>
          <p:nvPr/>
        </p:nvSpPr>
        <p:spPr bwMode="auto">
          <a:xfrm>
            <a:off x="2951163" y="2060575"/>
            <a:ext cx="1584325" cy="288925"/>
          </a:xfrm>
          <a:prstGeom prst="rightArrow">
            <a:avLst/>
          </a:prstGeom>
          <a:solidFill>
            <a:schemeClr val="accent1">
              <a:lumMod val="75000"/>
            </a:schemeClr>
          </a:solidFill>
          <a:ln w="9525" cap="flat" cmpd="sng" algn="ctr">
            <a:noFill/>
            <a:prstDash val="solid"/>
            <a:round/>
            <a:headEnd type="none" w="med" len="med"/>
            <a:tailEnd type="none" w="med" len="med"/>
          </a:ln>
          <a:effectLst/>
        </p:spPr>
        <p:txBody>
          <a:bodyPr/>
          <a:lstStyle/>
          <a:p>
            <a:pPr eaLnBrk="1" fontAlgn="t" hangingPunct="1">
              <a:defRPr/>
            </a:pPr>
            <a:endParaRPr lang="zh-CN" altLang="en-US">
              <a:latin typeface="+mn-lt"/>
              <a:ea typeface="+mn-ea"/>
            </a:endParaRPr>
          </a:p>
        </p:txBody>
      </p:sp>
      <p:sp>
        <p:nvSpPr>
          <p:cNvPr id="39" name="矩形 38"/>
          <p:cNvSpPr/>
          <p:nvPr/>
        </p:nvSpPr>
        <p:spPr bwMode="auto">
          <a:xfrm>
            <a:off x="755650" y="2924175"/>
            <a:ext cx="2195513" cy="684213"/>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a:lstStyle/>
          <a:p>
            <a:pPr eaLnBrk="1" fontAlgn="t" hangingPunct="1">
              <a:defRPr/>
            </a:pPr>
            <a:endParaRPr lang="zh-CN" altLang="en-US" dirty="0">
              <a:latin typeface="+mn-lt"/>
              <a:ea typeface="+mn-ea"/>
            </a:endParaRPr>
          </a:p>
        </p:txBody>
      </p:sp>
      <p:sp>
        <p:nvSpPr>
          <p:cNvPr id="40" name="下箭头 39"/>
          <p:cNvSpPr/>
          <p:nvPr/>
        </p:nvSpPr>
        <p:spPr bwMode="auto">
          <a:xfrm>
            <a:off x="1692275" y="2565400"/>
            <a:ext cx="287338" cy="358775"/>
          </a:xfrm>
          <a:prstGeom prst="downArrow">
            <a:avLst/>
          </a:prstGeom>
          <a:solidFill>
            <a:schemeClr val="accent1">
              <a:lumMod val="75000"/>
            </a:schemeClr>
          </a:solidFill>
          <a:ln w="9525" cap="flat" cmpd="sng" algn="ctr">
            <a:noFill/>
            <a:prstDash val="solid"/>
            <a:round/>
            <a:headEnd type="none" w="med" len="med"/>
            <a:tailEnd type="none" w="med" len="med"/>
          </a:ln>
          <a:effectLst/>
        </p:spPr>
        <p:txBody>
          <a:bodyPr/>
          <a:lstStyle/>
          <a:p>
            <a:pPr eaLnBrk="1" fontAlgn="t" hangingPunct="1">
              <a:defRPr/>
            </a:pPr>
            <a:endParaRPr lang="zh-CN" altLang="en-US">
              <a:latin typeface="+mn-lt"/>
              <a:ea typeface="+mn-ea"/>
            </a:endParaRPr>
          </a:p>
        </p:txBody>
      </p:sp>
      <p:sp>
        <p:nvSpPr>
          <p:cNvPr id="41" name="TextBox 40"/>
          <p:cNvSpPr txBox="1"/>
          <p:nvPr/>
        </p:nvSpPr>
        <p:spPr>
          <a:xfrm>
            <a:off x="935038" y="3068638"/>
            <a:ext cx="1944687" cy="585787"/>
          </a:xfrm>
          <a:prstGeom prst="rect">
            <a:avLst/>
          </a:prstGeom>
          <a:noFill/>
          <a:ln>
            <a:noFill/>
          </a:ln>
        </p:spPr>
        <p:txBody>
          <a:bodyPr>
            <a:spAutoFit/>
          </a:bodyPr>
          <a:lstStyle/>
          <a:p>
            <a:pPr eaLnBrk="1" fontAlgn="t" hangingPunct="1">
              <a:defRPr/>
            </a:pPr>
            <a:r>
              <a:rPr lang="en-US" altLang="zh-CN" sz="1600" b="1" dirty="0">
                <a:latin typeface="+mn-lt"/>
                <a:ea typeface="+mn-ea"/>
              </a:rPr>
              <a:t>2</a:t>
            </a:r>
            <a:r>
              <a:rPr lang="zh-CN" altLang="en-US" sz="1600" b="1" dirty="0">
                <a:latin typeface="+mn-lt"/>
                <a:ea typeface="+mn-ea"/>
              </a:rPr>
              <a:t>、安装操作系统，安装</a:t>
            </a:r>
            <a:r>
              <a:rPr lang="en-US" altLang="zh-CN" sz="1600" b="1" dirty="0" err="1">
                <a:latin typeface="+mn-lt"/>
                <a:ea typeface="+mn-ea"/>
              </a:rPr>
              <a:t>PvDriver</a:t>
            </a:r>
            <a:endParaRPr lang="zh-CN" altLang="en-US" sz="1600" b="1" dirty="0">
              <a:latin typeface="+mn-lt"/>
              <a:ea typeface="+mn-ea"/>
            </a:endParaRPr>
          </a:p>
        </p:txBody>
      </p:sp>
      <p:sp>
        <p:nvSpPr>
          <p:cNvPr id="42" name="右箭头 41"/>
          <p:cNvSpPr/>
          <p:nvPr/>
        </p:nvSpPr>
        <p:spPr bwMode="auto">
          <a:xfrm>
            <a:off x="2951163" y="3105150"/>
            <a:ext cx="1584325" cy="287338"/>
          </a:xfrm>
          <a:prstGeom prst="rightArrow">
            <a:avLst/>
          </a:prstGeom>
          <a:solidFill>
            <a:schemeClr val="accent1">
              <a:lumMod val="75000"/>
            </a:schemeClr>
          </a:solidFill>
          <a:ln w="9525" cap="flat" cmpd="sng" algn="ctr">
            <a:noFill/>
            <a:prstDash val="solid"/>
            <a:round/>
            <a:headEnd type="none" w="med" len="med"/>
            <a:tailEnd type="none" w="med" len="med"/>
          </a:ln>
          <a:effectLst/>
        </p:spPr>
        <p:txBody>
          <a:bodyPr/>
          <a:lstStyle/>
          <a:p>
            <a:pPr eaLnBrk="1" fontAlgn="t" hangingPunct="1">
              <a:defRPr/>
            </a:pPr>
            <a:endParaRPr lang="zh-CN" altLang="en-US">
              <a:latin typeface="+mn-lt"/>
              <a:ea typeface="+mn-ea"/>
            </a:endParaRPr>
          </a:p>
        </p:txBody>
      </p:sp>
      <p:sp>
        <p:nvSpPr>
          <p:cNvPr id="44" name="矩形 43"/>
          <p:cNvSpPr/>
          <p:nvPr/>
        </p:nvSpPr>
        <p:spPr bwMode="auto">
          <a:xfrm>
            <a:off x="755650" y="3968750"/>
            <a:ext cx="2195513" cy="684213"/>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a:lstStyle/>
          <a:p>
            <a:pPr eaLnBrk="1" fontAlgn="t" hangingPunct="1">
              <a:defRPr/>
            </a:pPr>
            <a:endParaRPr lang="zh-CN" altLang="en-US" dirty="0">
              <a:latin typeface="+mn-lt"/>
              <a:ea typeface="+mn-ea"/>
            </a:endParaRPr>
          </a:p>
        </p:txBody>
      </p:sp>
      <p:sp>
        <p:nvSpPr>
          <p:cNvPr id="45" name="下箭头 44"/>
          <p:cNvSpPr/>
          <p:nvPr/>
        </p:nvSpPr>
        <p:spPr bwMode="auto">
          <a:xfrm>
            <a:off x="1692275" y="3608388"/>
            <a:ext cx="287338" cy="360362"/>
          </a:xfrm>
          <a:prstGeom prst="downArrow">
            <a:avLst/>
          </a:prstGeom>
          <a:solidFill>
            <a:schemeClr val="accent1">
              <a:lumMod val="75000"/>
            </a:schemeClr>
          </a:solidFill>
          <a:ln w="9525" cap="flat" cmpd="sng" algn="ctr">
            <a:noFill/>
            <a:prstDash val="solid"/>
            <a:round/>
            <a:headEnd type="none" w="med" len="med"/>
            <a:tailEnd type="none" w="med" len="med"/>
          </a:ln>
          <a:effectLst/>
        </p:spPr>
        <p:txBody>
          <a:bodyPr/>
          <a:lstStyle/>
          <a:p>
            <a:pPr eaLnBrk="1" fontAlgn="t" hangingPunct="1">
              <a:defRPr/>
            </a:pPr>
            <a:endParaRPr lang="zh-CN" altLang="en-US">
              <a:latin typeface="+mn-lt"/>
              <a:ea typeface="+mn-ea"/>
            </a:endParaRPr>
          </a:p>
        </p:txBody>
      </p:sp>
      <p:sp>
        <p:nvSpPr>
          <p:cNvPr id="46" name="TextBox 45"/>
          <p:cNvSpPr txBox="1"/>
          <p:nvPr/>
        </p:nvSpPr>
        <p:spPr>
          <a:xfrm>
            <a:off x="900113" y="4032250"/>
            <a:ext cx="1943100" cy="584200"/>
          </a:xfrm>
          <a:prstGeom prst="rect">
            <a:avLst/>
          </a:prstGeom>
          <a:solidFill>
            <a:schemeClr val="accent1">
              <a:lumMod val="75000"/>
            </a:schemeClr>
          </a:solidFill>
          <a:ln>
            <a:noFill/>
          </a:ln>
        </p:spPr>
        <p:txBody>
          <a:bodyPr>
            <a:spAutoFit/>
          </a:bodyPr>
          <a:lstStyle/>
          <a:p>
            <a:pPr eaLnBrk="1" fontAlgn="t" hangingPunct="1">
              <a:defRPr/>
            </a:pPr>
            <a:r>
              <a:rPr lang="en-US" altLang="zh-CN" sz="1600" b="1" dirty="0">
                <a:latin typeface="+mn-lt"/>
                <a:ea typeface="+mn-ea"/>
              </a:rPr>
              <a:t>3</a:t>
            </a:r>
            <a:r>
              <a:rPr lang="zh-CN" altLang="en-US" sz="1600" b="1" dirty="0">
                <a:latin typeface="+mn-lt"/>
                <a:ea typeface="+mn-ea"/>
              </a:rPr>
              <a:t>、安装操作系统补丁，应用软件</a:t>
            </a:r>
          </a:p>
        </p:txBody>
      </p:sp>
      <p:sp>
        <p:nvSpPr>
          <p:cNvPr id="47" name="右箭头 46"/>
          <p:cNvSpPr/>
          <p:nvPr/>
        </p:nvSpPr>
        <p:spPr bwMode="auto">
          <a:xfrm>
            <a:off x="2951163" y="4184650"/>
            <a:ext cx="1584325" cy="288925"/>
          </a:xfrm>
          <a:prstGeom prst="rightArrow">
            <a:avLst/>
          </a:prstGeom>
          <a:solidFill>
            <a:schemeClr val="accent1">
              <a:lumMod val="75000"/>
            </a:schemeClr>
          </a:solidFill>
          <a:ln w="9525" cap="flat" cmpd="sng" algn="ctr">
            <a:noFill/>
            <a:prstDash val="solid"/>
            <a:round/>
            <a:headEnd type="none" w="med" len="med"/>
            <a:tailEnd type="none" w="med" len="med"/>
          </a:ln>
          <a:effectLst/>
        </p:spPr>
        <p:txBody>
          <a:bodyPr/>
          <a:lstStyle/>
          <a:p>
            <a:pPr eaLnBrk="1" fontAlgn="t" hangingPunct="1">
              <a:defRPr/>
            </a:pPr>
            <a:endParaRPr lang="zh-CN" altLang="en-US">
              <a:latin typeface="+mn-lt"/>
              <a:ea typeface="+mn-ea"/>
            </a:endParaRPr>
          </a:p>
        </p:txBody>
      </p:sp>
      <p:sp>
        <p:nvSpPr>
          <p:cNvPr id="49" name="矩形 48"/>
          <p:cNvSpPr/>
          <p:nvPr/>
        </p:nvSpPr>
        <p:spPr bwMode="auto">
          <a:xfrm>
            <a:off x="755650" y="5013325"/>
            <a:ext cx="2195513" cy="684213"/>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a:lstStyle/>
          <a:p>
            <a:pPr eaLnBrk="1" fontAlgn="t" hangingPunct="1">
              <a:defRPr/>
            </a:pPr>
            <a:endParaRPr lang="zh-CN" altLang="en-US" dirty="0">
              <a:latin typeface="+mn-lt"/>
              <a:ea typeface="+mn-ea"/>
            </a:endParaRPr>
          </a:p>
        </p:txBody>
      </p:sp>
      <p:sp>
        <p:nvSpPr>
          <p:cNvPr id="50" name="下箭头 49"/>
          <p:cNvSpPr/>
          <p:nvPr/>
        </p:nvSpPr>
        <p:spPr bwMode="auto">
          <a:xfrm>
            <a:off x="1692275" y="4652963"/>
            <a:ext cx="287338" cy="360362"/>
          </a:xfrm>
          <a:prstGeom prst="downArrow">
            <a:avLst/>
          </a:prstGeom>
          <a:solidFill>
            <a:schemeClr val="accent1">
              <a:lumMod val="75000"/>
            </a:schemeClr>
          </a:solidFill>
          <a:ln w="9525" cap="flat" cmpd="sng" algn="ctr">
            <a:noFill/>
            <a:prstDash val="solid"/>
            <a:round/>
            <a:headEnd type="none" w="med" len="med"/>
            <a:tailEnd type="none" w="med" len="med"/>
          </a:ln>
          <a:effectLst/>
        </p:spPr>
        <p:txBody>
          <a:bodyPr/>
          <a:lstStyle/>
          <a:p>
            <a:pPr eaLnBrk="1" fontAlgn="t" hangingPunct="1">
              <a:defRPr/>
            </a:pPr>
            <a:endParaRPr lang="zh-CN" altLang="en-US">
              <a:latin typeface="+mn-lt"/>
              <a:ea typeface="+mn-ea"/>
            </a:endParaRPr>
          </a:p>
        </p:txBody>
      </p:sp>
      <p:sp>
        <p:nvSpPr>
          <p:cNvPr id="51" name="TextBox 50"/>
          <p:cNvSpPr txBox="1"/>
          <p:nvPr/>
        </p:nvSpPr>
        <p:spPr>
          <a:xfrm>
            <a:off x="935038" y="5192713"/>
            <a:ext cx="1944687" cy="339725"/>
          </a:xfrm>
          <a:prstGeom prst="rect">
            <a:avLst/>
          </a:prstGeom>
          <a:solidFill>
            <a:schemeClr val="accent1">
              <a:lumMod val="75000"/>
            </a:schemeClr>
          </a:solidFill>
          <a:ln>
            <a:noFill/>
          </a:ln>
        </p:spPr>
        <p:txBody>
          <a:bodyPr>
            <a:spAutoFit/>
          </a:bodyPr>
          <a:lstStyle/>
          <a:p>
            <a:pPr eaLnBrk="1" fontAlgn="t" hangingPunct="1">
              <a:defRPr/>
            </a:pPr>
            <a:r>
              <a:rPr lang="en-US" altLang="zh-CN" sz="1600" b="1" dirty="0">
                <a:latin typeface="+mn-lt"/>
                <a:ea typeface="+mn-ea"/>
              </a:rPr>
              <a:t>4</a:t>
            </a:r>
            <a:r>
              <a:rPr lang="zh-CN" altLang="en-US" sz="1600" b="1" dirty="0">
                <a:latin typeface="+mn-lt"/>
                <a:ea typeface="+mn-ea"/>
              </a:rPr>
              <a:t>、模板工具制作</a:t>
            </a:r>
          </a:p>
        </p:txBody>
      </p:sp>
      <p:sp>
        <p:nvSpPr>
          <p:cNvPr id="52" name="右箭头 51"/>
          <p:cNvSpPr/>
          <p:nvPr/>
        </p:nvSpPr>
        <p:spPr bwMode="auto">
          <a:xfrm>
            <a:off x="2951163" y="5229225"/>
            <a:ext cx="1584325" cy="287338"/>
          </a:xfrm>
          <a:prstGeom prst="rightArrow">
            <a:avLst/>
          </a:prstGeom>
          <a:solidFill>
            <a:schemeClr val="accent1">
              <a:lumMod val="75000"/>
            </a:schemeClr>
          </a:solidFill>
          <a:ln w="9525" cap="flat" cmpd="sng" algn="ctr">
            <a:noFill/>
            <a:prstDash val="solid"/>
            <a:round/>
            <a:headEnd type="none" w="med" len="med"/>
            <a:tailEnd type="none" w="med" len="med"/>
          </a:ln>
          <a:effectLst/>
        </p:spPr>
        <p:txBody>
          <a:bodyPr/>
          <a:lstStyle/>
          <a:p>
            <a:pPr eaLnBrk="1" fontAlgn="t" hangingPunct="1">
              <a:defRPr/>
            </a:pPr>
            <a:endParaRPr lang="zh-CN" altLang="en-US">
              <a:latin typeface="+mn-lt"/>
              <a:ea typeface="+mn-ea"/>
            </a:endParaRPr>
          </a:p>
        </p:txBody>
      </p:sp>
    </p:spTree>
    <p:extLst>
      <p:ext uri="{BB962C8B-B14F-4D97-AF65-F5344CB8AC3E}">
        <p14:creationId xmlns:p14="http://schemas.microsoft.com/office/powerpoint/2010/main" val="403427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zh-CN" altLang="en-US" smtClean="0"/>
              <a:t>创建裸虚拟机</a:t>
            </a:r>
          </a:p>
        </p:txBody>
      </p:sp>
      <p:sp>
        <p:nvSpPr>
          <p:cNvPr id="8" name="文本占位符 7"/>
          <p:cNvSpPr>
            <a:spLocks noGrp="1"/>
          </p:cNvSpPr>
          <p:nvPr>
            <p:ph type="body" sz="quarter" idx="10"/>
          </p:nvPr>
        </p:nvSpPr>
        <p:spPr/>
        <p:txBody>
          <a:bodyPr/>
          <a:lstStyle/>
          <a:p>
            <a:r>
              <a:rPr lang="zh-CN" altLang="en-US" sz="2000" dirty="0"/>
              <a:t>管理员登录</a:t>
            </a:r>
            <a:r>
              <a:rPr lang="en-US" altLang="zh-CN" sz="2000" dirty="0" err="1"/>
              <a:t>FusionCompute</a:t>
            </a:r>
            <a:r>
              <a:rPr lang="zh-CN" altLang="en-US" sz="2000" dirty="0"/>
              <a:t>，选择“计算池”</a:t>
            </a:r>
            <a:r>
              <a:rPr lang="en-US" altLang="zh-CN" sz="2000" dirty="0" smtClean="0"/>
              <a:t>-&gt;</a:t>
            </a:r>
            <a:r>
              <a:rPr lang="zh-CN" altLang="en-US" sz="2000" dirty="0" smtClean="0"/>
              <a:t>“主机”</a:t>
            </a:r>
            <a:r>
              <a:rPr lang="en-US" altLang="zh-CN" sz="2000" dirty="0" smtClean="0"/>
              <a:t>-&gt;</a:t>
            </a:r>
            <a:r>
              <a:rPr lang="zh-CN" altLang="en-US" sz="2000" dirty="0" smtClean="0"/>
              <a:t>“创建虚拟机”</a:t>
            </a:r>
            <a:r>
              <a:rPr lang="zh-CN" altLang="en-US" sz="2000" dirty="0"/>
              <a:t>，创建模板空虚拟机</a:t>
            </a:r>
            <a:r>
              <a:rPr lang="zh-CN" altLang="en-US" sz="2000" dirty="0" smtClean="0"/>
              <a:t>。</a:t>
            </a:r>
            <a:endParaRPr lang="zh-CN" altLang="en-US" sz="2000" dirty="0"/>
          </a:p>
        </p:txBody>
      </p:sp>
      <p:pic>
        <p:nvPicPr>
          <p:cNvPr id="17412"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258950"/>
            <a:ext cx="5724636" cy="3978338"/>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370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r>
              <a:rPr lang="zh-CN" altLang="en-US" smtClean="0"/>
              <a:t>安装操作系统 </a:t>
            </a:r>
            <a:r>
              <a:rPr lang="en-US" altLang="zh-CN" smtClean="0"/>
              <a:t>(1/2)</a:t>
            </a:r>
            <a:endParaRPr lang="zh-CN" altLang="en-US" dirty="0" smtClean="0"/>
          </a:p>
        </p:txBody>
      </p:sp>
      <p:sp>
        <p:nvSpPr>
          <p:cNvPr id="12" name="文本占位符 11"/>
          <p:cNvSpPr>
            <a:spLocks noGrp="1"/>
          </p:cNvSpPr>
          <p:nvPr>
            <p:ph type="body" sz="quarter" idx="10"/>
          </p:nvPr>
        </p:nvSpPr>
        <p:spPr/>
        <p:txBody>
          <a:bodyPr/>
          <a:lstStyle/>
          <a:p>
            <a:r>
              <a:rPr lang="zh-CN" altLang="en-US" sz="2100" dirty="0" smtClean="0"/>
              <a:t>管理员通过</a:t>
            </a:r>
            <a:r>
              <a:rPr lang="en-US" altLang="zh-CN" sz="2100" dirty="0" smtClean="0"/>
              <a:t>VNC</a:t>
            </a:r>
            <a:r>
              <a:rPr lang="zh-CN" altLang="en-US" sz="2100" dirty="0" smtClean="0"/>
              <a:t>登录模板虚拟机，挂载操作系统</a:t>
            </a:r>
            <a:r>
              <a:rPr lang="en-US" altLang="zh-CN" sz="2100" dirty="0" smtClean="0"/>
              <a:t>ISO</a:t>
            </a:r>
            <a:r>
              <a:rPr lang="zh-CN" altLang="en-US" sz="2100" dirty="0" smtClean="0"/>
              <a:t>，安装操作系统。</a:t>
            </a:r>
          </a:p>
          <a:p>
            <a:r>
              <a:rPr lang="zh-CN" altLang="en-US" sz="2100" dirty="0" smtClean="0"/>
              <a:t>管理员通过</a:t>
            </a:r>
            <a:r>
              <a:rPr lang="en-US" altLang="zh-CN" sz="2100" dirty="0" smtClean="0"/>
              <a:t>FC</a:t>
            </a:r>
            <a:r>
              <a:rPr lang="zh-CN" altLang="en-US" sz="2100" dirty="0" smtClean="0"/>
              <a:t>虚拟机“挂载</a:t>
            </a:r>
            <a:r>
              <a:rPr lang="en-US" altLang="zh-CN" sz="2100" dirty="0" smtClean="0"/>
              <a:t>Tools</a:t>
            </a:r>
            <a:r>
              <a:rPr lang="zh-CN" altLang="en-US" sz="2100" dirty="0" smtClean="0"/>
              <a:t>”菜单为虚拟机挂载</a:t>
            </a:r>
            <a:r>
              <a:rPr lang="en-US" altLang="zh-CN" sz="2100" dirty="0" err="1" smtClean="0"/>
              <a:t>PvDriver</a:t>
            </a:r>
            <a:r>
              <a:rPr lang="zh-CN" altLang="en-US" sz="2100" dirty="0" smtClean="0"/>
              <a:t>安装盘，再通过</a:t>
            </a:r>
            <a:r>
              <a:rPr lang="en-US" altLang="zh-CN" sz="2100" dirty="0" smtClean="0"/>
              <a:t>VNC</a:t>
            </a:r>
            <a:r>
              <a:rPr lang="zh-CN" altLang="en-US" sz="2100" dirty="0" smtClean="0"/>
              <a:t>窗口完成安装。</a:t>
            </a:r>
            <a:endParaRPr lang="zh-CN" altLang="en-US" sz="2100" dirty="0"/>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3320988"/>
            <a:ext cx="7823200" cy="2916300"/>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941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r>
              <a:rPr lang="zh-CN" altLang="en-US" smtClean="0"/>
              <a:t>安装操作系统 </a:t>
            </a:r>
            <a:r>
              <a:rPr lang="en-US" altLang="zh-CN" smtClean="0"/>
              <a:t>(2/2)</a:t>
            </a:r>
            <a:endParaRPr lang="zh-CN" altLang="en-US" dirty="0" smtClean="0"/>
          </a:p>
        </p:txBody>
      </p:sp>
      <p:pic>
        <p:nvPicPr>
          <p:cNvPr id="1946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86" y="1376362"/>
            <a:ext cx="7838764" cy="4860926"/>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358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333E8A2F07A74D848136A2C03778F8" ma:contentTypeVersion="0" ma:contentTypeDescription="Create a new document." ma:contentTypeScope="" ma:versionID="23803ba2584bac4d8dcab8923b6ec3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8A4224-9481-49F7-9AE2-FB0905F99FCD}"/>
</file>

<file path=customXml/itemProps2.xml><?xml version="1.0" encoding="utf-8"?>
<ds:datastoreItem xmlns:ds="http://schemas.openxmlformats.org/officeDocument/2006/customXml" ds:itemID="{EAE3093B-232B-4C15-AB25-7F1FBE134870}"/>
</file>

<file path=customXml/itemProps3.xml><?xml version="1.0" encoding="utf-8"?>
<ds:datastoreItem xmlns:ds="http://schemas.openxmlformats.org/officeDocument/2006/customXml" ds:itemID="{723E6701-3943-4A44-84F3-F772B5088830}"/>
</file>

<file path=docProps/app.xml><?xml version="1.0" encoding="utf-8"?>
<Properties xmlns="http://schemas.openxmlformats.org/officeDocument/2006/extended-properties" xmlns:vt="http://schemas.openxmlformats.org/officeDocument/2006/docPropsVTypes">
  <Template/>
  <TotalTime>62722</TotalTime>
  <Words>1895</Words>
  <Application>Microsoft Office PowerPoint</Application>
  <PresentationFormat>全屏显示(4:3)</PresentationFormat>
  <Paragraphs>171</Paragraphs>
  <Slides>39</Slides>
  <Notes>39</Notes>
  <HiddenSlides>1</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39</vt:i4>
      </vt:variant>
    </vt:vector>
  </HeadingPairs>
  <TitlesOfParts>
    <vt:vector size="50" baseType="lpstr">
      <vt:lpstr>MS PGothic</vt:lpstr>
      <vt:lpstr>黑体</vt:lpstr>
      <vt:lpstr>华文细黑</vt:lpstr>
      <vt:lpstr>宋体</vt:lpstr>
      <vt:lpstr>Arial</vt:lpstr>
      <vt:lpstr>FrutigerNext LT Light</vt:lpstr>
      <vt:lpstr>FrutigerNext LT Medium</vt:lpstr>
      <vt:lpstr>FrutigerNext LT Regular</vt:lpstr>
      <vt:lpstr>Wingdings</vt:lpstr>
      <vt:lpstr>1#UC&amp;C母版初稿</vt:lpstr>
      <vt:lpstr>End</vt:lpstr>
      <vt:lpstr>PowerPoint 演示文稿</vt:lpstr>
      <vt:lpstr>桌面发放</vt:lpstr>
      <vt:lpstr>PowerPoint 演示文稿</vt:lpstr>
      <vt:lpstr>PowerPoint 演示文稿</vt:lpstr>
      <vt:lpstr>PowerPoint 演示文稿</vt:lpstr>
      <vt:lpstr>操作步骤</vt:lpstr>
      <vt:lpstr>创建裸虚拟机</vt:lpstr>
      <vt:lpstr>安装操作系统 (1/2)</vt:lpstr>
      <vt:lpstr>安装操作系统 (2/2)</vt:lpstr>
      <vt:lpstr>安装系统补丁、应用软件 (1/2)</vt:lpstr>
      <vt:lpstr>安装系统补丁、应用软件 (2/2)</vt:lpstr>
      <vt:lpstr>使用工具制作模板 (1/3)</vt:lpstr>
      <vt:lpstr>使用工具制作模板 (2/3)</vt:lpstr>
      <vt:lpstr>使用工具制作模板 (3/3)</vt:lpstr>
      <vt:lpstr>将虚拟机转化为模板</vt:lpstr>
      <vt:lpstr>配置模板 (1/2)</vt:lpstr>
      <vt:lpstr>配置模板 (2/2)</vt:lpstr>
      <vt:lpstr>PowerPoint 演示文稿</vt:lpstr>
      <vt:lpstr>桌面发放概述</vt:lpstr>
      <vt:lpstr>桌面发放概述 (1/2)</vt:lpstr>
      <vt:lpstr>桌面发放概述 (2/2)</vt:lpstr>
      <vt:lpstr>桌面发放 - 快速发放</vt:lpstr>
      <vt:lpstr>桌面发放 - 快速发放（创建虚拟机）</vt:lpstr>
      <vt:lpstr>桌面发放 - 快速发放（配置虚拟机选项）</vt:lpstr>
      <vt:lpstr>桌面发放 - 快速发放（分配桌面）</vt:lpstr>
      <vt:lpstr>桌面发放 - 快速发放（确认信息）</vt:lpstr>
      <vt:lpstr>桌面发放 - 快速发放（任务查看）</vt:lpstr>
      <vt:lpstr>PowerPoint 演示文稿</vt:lpstr>
      <vt:lpstr>修改虚拟机规格 (1/2)</vt:lpstr>
      <vt:lpstr>修改虚拟机规格 (2/2)</vt:lpstr>
      <vt:lpstr>追加虚拟机用户</vt:lpstr>
      <vt:lpstr>升级普通桌面为VIP桌面 (1/2)</vt:lpstr>
      <vt:lpstr>升级普通桌面为VIP桌面 (2/2)</vt:lpstr>
      <vt:lpstr>设置用户接入控制策略</vt:lpstr>
      <vt:lpstr>还原虚拟机系统 (1/2)</vt:lpstr>
      <vt:lpstr>还原虚拟机系统 (2/2)</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hongfeilongzjhw</cp:lastModifiedBy>
  <cp:revision>2333</cp:revision>
  <dcterms:created xsi:type="dcterms:W3CDTF">2003-08-21T06:48:56Z</dcterms:created>
  <dcterms:modified xsi:type="dcterms:W3CDTF">2017-12-19T06:31:17Z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(3)ERQ1MRVhug61kEWosgDx1J5Ca3wSuILUw/IvQIsA8TtwDgbgLqlx31PfxrLsNaKuR7g7ptT6
Gt0uB4oIMZYmv6cy4TEYUIcZ/Rm7euhGGulGk6KvcqVDG0L7beM2vj0cw5ed1UV6SwBwEJ61
Jm1UNcOWDs2RIGRsQdgb0nHoiiitWUffPuL7Pj/B5HPsSgnD/m4FaE8Wp+kQz0AcdhLv6i1Y
xu/AzyQ081Z0otdguS</vt:lpwstr>
  </property>
  <property fmtid="{D5CDD505-2E9C-101B-9397-08002B2CF9AE}" pid="18" name="_2015_ms_pID_7253431">
    <vt:lpwstr>szLnh9nbdFP654t1BXFVkjnhvJfaUbhn2qCO/+p1mDslcQS5zluniE
mO72XyVqubOGtgKPp2d+akdXeWMM8FxRqVjUAq7/Q+c7PTHvryxsYv7p4lIVCZ67qqTrNRbj
ckWh20MVUenJB4MUbpyXRfsDJxWtVH5GASlRWP35bVO3CWhOhbl0qkTlCWQmZ6J0j5Wo7IHQ
qF1YLbZq8+E0cAUVuFhUWaVM1T6z3QlPjwtT</vt:lpwstr>
  </property>
  <property fmtid="{D5CDD505-2E9C-101B-9397-08002B2CF9AE}" pid="19" name="_2015_ms_pID_7253432">
    <vt:lpwstr>NA8Ry0iP6wQDXHJad9PoyHZpdymkJegHGn3l
yIALI9LiUVDIlXdqOgraHrLU8OWprg==</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1513665054</vt:lpwstr>
  </property>
</Properties>
</file>