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3" r:id="rId3"/>
  </p:sldMasterIdLst>
  <p:notesMasterIdLst>
    <p:notesMasterId r:id="rId5"/>
  </p:notesMasterIdLst>
  <p:handoutMasterIdLst>
    <p:handoutMasterId r:id="rId46"/>
  </p:handoutMasterIdLst>
  <p:sldIdLst>
    <p:sldId id="302" r:id="rId4"/>
    <p:sldId id="257" r:id="rId6"/>
    <p:sldId id="258" r:id="rId7"/>
    <p:sldId id="259" r:id="rId8"/>
    <p:sldId id="260" r:id="rId9"/>
    <p:sldId id="261" r:id="rId10"/>
    <p:sldId id="300" r:id="rId11"/>
    <p:sldId id="263" r:id="rId12"/>
    <p:sldId id="264" r:id="rId13"/>
    <p:sldId id="265" r:id="rId14"/>
    <p:sldId id="266" r:id="rId15"/>
    <p:sldId id="296" r:id="rId16"/>
    <p:sldId id="268" r:id="rId17"/>
    <p:sldId id="299" r:id="rId18"/>
    <p:sldId id="269" r:id="rId19"/>
    <p:sldId id="270" r:id="rId20"/>
    <p:sldId id="271" r:id="rId21"/>
    <p:sldId id="272" r:id="rId22"/>
    <p:sldId id="273" r:id="rId23"/>
    <p:sldId id="274" r:id="rId24"/>
    <p:sldId id="297" r:id="rId25"/>
    <p:sldId id="276" r:id="rId26"/>
    <p:sldId id="277" r:id="rId27"/>
    <p:sldId id="278" r:id="rId28"/>
    <p:sldId id="279" r:id="rId29"/>
    <p:sldId id="280" r:id="rId30"/>
    <p:sldId id="281" r:id="rId31"/>
    <p:sldId id="282" r:id="rId32"/>
    <p:sldId id="283" r:id="rId33"/>
    <p:sldId id="284" r:id="rId34"/>
    <p:sldId id="285" r:id="rId35"/>
    <p:sldId id="298" r:id="rId36"/>
    <p:sldId id="287" r:id="rId37"/>
    <p:sldId id="288" r:id="rId38"/>
    <p:sldId id="289" r:id="rId39"/>
    <p:sldId id="290" r:id="rId40"/>
    <p:sldId id="291" r:id="rId41"/>
    <p:sldId id="292" r:id="rId42"/>
    <p:sldId id="293" r:id="rId43"/>
    <p:sldId id="294" r:id="rId44"/>
    <p:sldId id="295" r:id="rId45"/>
  </p:sldIdLst>
  <p:sldSz cx="9144000" cy="6858000" type="screen4x3"/>
  <p:notesSz cx="7099300" cy="10234295"/>
  <p:defaultTextStyle>
    <a:defPPr>
      <a:defRPr lang="zh-CN"/>
    </a:defPPr>
    <a:lvl1pPr algn="l" rtl="0" fontAlgn="t">
      <a:spcBef>
        <a:spcPct val="0"/>
      </a:spcBef>
      <a:spcAft>
        <a:spcPct val="0"/>
      </a:spcAft>
      <a:defRPr sz="1000" kern="1200">
        <a:solidFill>
          <a:schemeClr val="tx1"/>
        </a:solidFill>
        <a:latin typeface="FrutigerNext LT Regular" panose="020B0503040504020204"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anose="020B0503040504020204"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anose="020B0503040504020204"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anose="020B0503040504020204"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anose="020B0503040504020204"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anose="020B0503040504020204"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anose="020B0503040504020204"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anose="020B0503040504020204"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anose="020B0503040504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6" clrIdx="3"/>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46" autoAdjust="0"/>
    <p:restoredTop sz="82560" autoAdjust="0"/>
  </p:normalViewPr>
  <p:slideViewPr>
    <p:cSldViewPr showGuides="1">
      <p:cViewPr varScale="1">
        <p:scale>
          <a:sx n="97" d="100"/>
          <a:sy n="97" d="100"/>
        </p:scale>
        <p:origin x="1200" y="90"/>
      </p:cViewPr>
      <p:guideLst>
        <p:guide orient="horz" pos="2319"/>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48" d="100"/>
          <a:sy n="48" d="100"/>
        </p:scale>
        <p:origin x="2040" y="6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commentAuthors" Target="commentAuthors.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3AA0B8D-03FC-4605-83DC-8C9CB98638CB}" type="doc">
      <dgm:prSet loTypeId="urn:microsoft.com/office/officeart/2005/8/layout/cycle8" loCatId="cycle" qsTypeId="urn:microsoft.com/office/officeart/2005/8/quickstyle/simple1" qsCatId="simple" csTypeId="urn:microsoft.com/office/officeart/2005/8/colors/colorful4" csCatId="colorful" phldr="1"/>
      <dgm:spPr/>
    </dgm:pt>
    <dgm:pt modelId="{D607F905-3FBE-44CC-954F-4047FCFD06BE}">
      <dgm:prSet phldrT="[文本]"/>
      <dgm:spPr>
        <a:solidFill>
          <a:srgbClr val="92D050"/>
        </a:solidFill>
      </dgm:spPr>
      <dgm:t>
        <a:bodyPr/>
        <a:lstStyle/>
        <a:p>
          <a:r>
            <a:rPr lang="en-US" altLang="zh-CN" dirty="0" err="1" smtClean="0"/>
            <a:t>Qos</a:t>
          </a:r>
          <a:endParaRPr lang="zh-CN" altLang="en-US" dirty="0"/>
        </a:p>
      </dgm:t>
    </dgm:pt>
    <dgm:pt modelId="{915FB9CD-3847-40A2-9ED7-3BEC998CDDB0}" cxnId="{2EA2D7C6-E1EA-4DCD-A2E0-CD9A441F5D8C}" type="parTrans">
      <dgm:prSet/>
      <dgm:spPr/>
      <dgm:t>
        <a:bodyPr/>
        <a:lstStyle/>
        <a:p>
          <a:endParaRPr lang="zh-CN" altLang="en-US"/>
        </a:p>
      </dgm:t>
    </dgm:pt>
    <dgm:pt modelId="{AFA897F9-08D8-4525-A365-F8A006099510}" cxnId="{2EA2D7C6-E1EA-4DCD-A2E0-CD9A441F5D8C}" type="sibTrans">
      <dgm:prSet/>
      <dgm:spPr/>
      <dgm:t>
        <a:bodyPr/>
        <a:lstStyle/>
        <a:p>
          <a:endParaRPr lang="zh-CN" altLang="en-US"/>
        </a:p>
      </dgm:t>
    </dgm:pt>
    <dgm:pt modelId="{A46DDFD7-478F-48E3-894A-4362FAC62429}">
      <dgm:prSet phldrT="[文本]"/>
      <dgm:spPr>
        <a:solidFill>
          <a:srgbClr val="00B0F0"/>
        </a:solidFill>
      </dgm:spPr>
      <dgm:t>
        <a:bodyPr/>
        <a:lstStyle/>
        <a:p>
          <a:r>
            <a:rPr lang="en-US" altLang="zh-CN" dirty="0" smtClean="0"/>
            <a:t>Capacity</a:t>
          </a:r>
          <a:endParaRPr lang="zh-CN" altLang="en-US" dirty="0"/>
        </a:p>
      </dgm:t>
    </dgm:pt>
    <dgm:pt modelId="{B67416A2-0A86-405D-98B5-5BEEF39D8DC8}" cxnId="{92887ECA-29A0-4764-84A1-A257645BE298}" type="parTrans">
      <dgm:prSet/>
      <dgm:spPr/>
      <dgm:t>
        <a:bodyPr/>
        <a:lstStyle/>
        <a:p>
          <a:endParaRPr lang="zh-CN" altLang="en-US"/>
        </a:p>
      </dgm:t>
    </dgm:pt>
    <dgm:pt modelId="{93848146-E54F-47BA-A4C2-E0B98048065B}" cxnId="{92887ECA-29A0-4764-84A1-A257645BE298}" type="sibTrans">
      <dgm:prSet/>
      <dgm:spPr/>
      <dgm:t>
        <a:bodyPr/>
        <a:lstStyle/>
        <a:p>
          <a:endParaRPr lang="zh-CN" altLang="en-US"/>
        </a:p>
      </dgm:t>
    </dgm:pt>
    <dgm:pt modelId="{FD85E8B2-A114-4497-A5D6-F73F1B569EA4}">
      <dgm:prSet phldrT="[文本]"/>
      <dgm:spPr>
        <a:solidFill>
          <a:srgbClr val="FFC000"/>
        </a:solidFill>
      </dgm:spPr>
      <dgm:t>
        <a:bodyPr/>
        <a:lstStyle/>
        <a:p>
          <a:r>
            <a:rPr lang="en-US" altLang="zh-CN" dirty="0" smtClean="0"/>
            <a:t>Workload</a:t>
          </a:r>
          <a:endParaRPr lang="zh-CN" altLang="en-US" dirty="0"/>
        </a:p>
      </dgm:t>
    </dgm:pt>
    <dgm:pt modelId="{6CCD614C-F936-4B17-8170-69C003C64282}" cxnId="{98403D80-3B67-4F82-81E4-BC81FE9577D5}" type="parTrans">
      <dgm:prSet/>
      <dgm:spPr/>
      <dgm:t>
        <a:bodyPr/>
        <a:lstStyle/>
        <a:p>
          <a:endParaRPr lang="zh-CN" altLang="en-US"/>
        </a:p>
      </dgm:t>
    </dgm:pt>
    <dgm:pt modelId="{A1B8D947-932B-4F2F-97DF-7AC313406A51}" cxnId="{98403D80-3B67-4F82-81E4-BC81FE9577D5}" type="sibTrans">
      <dgm:prSet/>
      <dgm:spPr/>
      <dgm:t>
        <a:bodyPr/>
        <a:lstStyle/>
        <a:p>
          <a:endParaRPr lang="zh-CN" altLang="en-US"/>
        </a:p>
      </dgm:t>
    </dgm:pt>
    <dgm:pt modelId="{095C4540-03D5-4A9F-92E1-4E83514AC19F}" type="pres">
      <dgm:prSet presAssocID="{D3AA0B8D-03FC-4605-83DC-8C9CB98638CB}" presName="compositeShape" presStyleCnt="0">
        <dgm:presLayoutVars>
          <dgm:chMax val="7"/>
          <dgm:dir/>
          <dgm:resizeHandles val="exact"/>
        </dgm:presLayoutVars>
      </dgm:prSet>
      <dgm:spPr/>
    </dgm:pt>
    <dgm:pt modelId="{391D833E-F5CD-464F-97F0-B94670406448}" type="pres">
      <dgm:prSet presAssocID="{D3AA0B8D-03FC-4605-83DC-8C9CB98638CB}" presName="wedge1" presStyleLbl="node1" presStyleIdx="0" presStyleCnt="3"/>
      <dgm:spPr/>
      <dgm:t>
        <a:bodyPr/>
        <a:lstStyle/>
        <a:p>
          <a:endParaRPr lang="zh-CN" altLang="en-US"/>
        </a:p>
      </dgm:t>
    </dgm:pt>
    <dgm:pt modelId="{653B47C9-D0E4-4666-ACFB-C1CD37392147}" type="pres">
      <dgm:prSet presAssocID="{D3AA0B8D-03FC-4605-83DC-8C9CB98638CB}" presName="dummy1a" presStyleCnt="0"/>
      <dgm:spPr/>
    </dgm:pt>
    <dgm:pt modelId="{B44EF304-D18A-440B-A4B1-C727BEB65236}" type="pres">
      <dgm:prSet presAssocID="{D3AA0B8D-03FC-4605-83DC-8C9CB98638CB}" presName="dummy1b" presStyleCnt="0"/>
      <dgm:spPr/>
    </dgm:pt>
    <dgm:pt modelId="{7046DA1B-B78F-440A-A912-EC178F77F2F7}" type="pres">
      <dgm:prSet presAssocID="{D3AA0B8D-03FC-4605-83DC-8C9CB98638CB}" presName="wedge1Tx" presStyleLbl="node1" presStyleIdx="0" presStyleCnt="3">
        <dgm:presLayoutVars>
          <dgm:chMax val="0"/>
          <dgm:chPref val="0"/>
          <dgm:bulletEnabled val="1"/>
        </dgm:presLayoutVars>
      </dgm:prSet>
      <dgm:spPr/>
      <dgm:t>
        <a:bodyPr/>
        <a:lstStyle/>
        <a:p>
          <a:endParaRPr lang="zh-CN" altLang="en-US"/>
        </a:p>
      </dgm:t>
    </dgm:pt>
    <dgm:pt modelId="{96E7A47C-1A6A-4F9C-9882-FF0541CAB857}" type="pres">
      <dgm:prSet presAssocID="{D3AA0B8D-03FC-4605-83DC-8C9CB98638CB}" presName="wedge2" presStyleLbl="node1" presStyleIdx="1" presStyleCnt="3"/>
      <dgm:spPr/>
      <dgm:t>
        <a:bodyPr/>
        <a:lstStyle/>
        <a:p>
          <a:endParaRPr lang="zh-CN" altLang="en-US"/>
        </a:p>
      </dgm:t>
    </dgm:pt>
    <dgm:pt modelId="{8FD541CB-7ED0-4FF8-A0AC-6329A345C267}" type="pres">
      <dgm:prSet presAssocID="{D3AA0B8D-03FC-4605-83DC-8C9CB98638CB}" presName="dummy2a" presStyleCnt="0"/>
      <dgm:spPr/>
    </dgm:pt>
    <dgm:pt modelId="{1C6A4FB9-AA6E-40DB-90FD-DAF6CEA92ECA}" type="pres">
      <dgm:prSet presAssocID="{D3AA0B8D-03FC-4605-83DC-8C9CB98638CB}" presName="dummy2b" presStyleCnt="0"/>
      <dgm:spPr/>
    </dgm:pt>
    <dgm:pt modelId="{75EC2627-19CC-46AC-9317-1B8738836219}" type="pres">
      <dgm:prSet presAssocID="{D3AA0B8D-03FC-4605-83DC-8C9CB98638CB}" presName="wedge2Tx" presStyleLbl="node1" presStyleIdx="1" presStyleCnt="3">
        <dgm:presLayoutVars>
          <dgm:chMax val="0"/>
          <dgm:chPref val="0"/>
          <dgm:bulletEnabled val="1"/>
        </dgm:presLayoutVars>
      </dgm:prSet>
      <dgm:spPr/>
      <dgm:t>
        <a:bodyPr/>
        <a:lstStyle/>
        <a:p>
          <a:endParaRPr lang="zh-CN" altLang="en-US"/>
        </a:p>
      </dgm:t>
    </dgm:pt>
    <dgm:pt modelId="{952D41A5-7097-4BB3-B5F9-A549CC710D2C}" type="pres">
      <dgm:prSet presAssocID="{D3AA0B8D-03FC-4605-83DC-8C9CB98638CB}" presName="wedge3" presStyleLbl="node1" presStyleIdx="2" presStyleCnt="3"/>
      <dgm:spPr/>
      <dgm:t>
        <a:bodyPr/>
        <a:lstStyle/>
        <a:p>
          <a:endParaRPr lang="zh-CN" altLang="en-US"/>
        </a:p>
      </dgm:t>
    </dgm:pt>
    <dgm:pt modelId="{CB619828-9649-4C6A-A8BD-E4ADEC22AC5E}" type="pres">
      <dgm:prSet presAssocID="{D3AA0B8D-03FC-4605-83DC-8C9CB98638CB}" presName="dummy3a" presStyleCnt="0"/>
      <dgm:spPr/>
    </dgm:pt>
    <dgm:pt modelId="{7E402ACB-F685-484F-AEDD-269074A0EDB0}" type="pres">
      <dgm:prSet presAssocID="{D3AA0B8D-03FC-4605-83DC-8C9CB98638CB}" presName="dummy3b" presStyleCnt="0"/>
      <dgm:spPr/>
    </dgm:pt>
    <dgm:pt modelId="{92F661CA-F2B8-461E-BD09-30BB51226C1F}" type="pres">
      <dgm:prSet presAssocID="{D3AA0B8D-03FC-4605-83DC-8C9CB98638CB}" presName="wedge3Tx" presStyleLbl="node1" presStyleIdx="2" presStyleCnt="3">
        <dgm:presLayoutVars>
          <dgm:chMax val="0"/>
          <dgm:chPref val="0"/>
          <dgm:bulletEnabled val="1"/>
        </dgm:presLayoutVars>
      </dgm:prSet>
      <dgm:spPr/>
      <dgm:t>
        <a:bodyPr/>
        <a:lstStyle/>
        <a:p>
          <a:endParaRPr lang="zh-CN" altLang="en-US"/>
        </a:p>
      </dgm:t>
    </dgm:pt>
    <dgm:pt modelId="{E5B6A7D3-C430-4D6C-A46A-29B4EBBD63A5}" type="pres">
      <dgm:prSet presAssocID="{AFA897F9-08D8-4525-A365-F8A006099510}" presName="arrowWedge1" presStyleLbl="fgSibTrans2D1" presStyleIdx="0" presStyleCnt="3"/>
      <dgm:spPr/>
    </dgm:pt>
    <dgm:pt modelId="{CF99F93A-A39E-4083-9E1F-9ABD81EDFF91}" type="pres">
      <dgm:prSet presAssocID="{93848146-E54F-47BA-A4C2-E0B98048065B}" presName="arrowWedge2" presStyleLbl="fgSibTrans2D1" presStyleIdx="1" presStyleCnt="3"/>
      <dgm:spPr/>
    </dgm:pt>
    <dgm:pt modelId="{1DFF0F82-38FC-41CF-8AAE-7F295799F068}" type="pres">
      <dgm:prSet presAssocID="{A1B8D947-932B-4F2F-97DF-7AC313406A51}" presName="arrowWedge3" presStyleLbl="fgSibTrans2D1" presStyleIdx="2" presStyleCnt="3"/>
      <dgm:spPr/>
    </dgm:pt>
  </dgm:ptLst>
  <dgm:cxnLst>
    <dgm:cxn modelId="{92887ECA-29A0-4764-84A1-A257645BE298}" srcId="{D3AA0B8D-03FC-4605-83DC-8C9CB98638CB}" destId="{A46DDFD7-478F-48E3-894A-4362FAC62429}" srcOrd="1" destOrd="0" parTransId="{B67416A2-0A86-405D-98B5-5BEEF39D8DC8}" sibTransId="{93848146-E54F-47BA-A4C2-E0B98048065B}"/>
    <dgm:cxn modelId="{2EA2D7C6-E1EA-4DCD-A2E0-CD9A441F5D8C}" srcId="{D3AA0B8D-03FC-4605-83DC-8C9CB98638CB}" destId="{D607F905-3FBE-44CC-954F-4047FCFD06BE}" srcOrd="0" destOrd="0" parTransId="{915FB9CD-3847-40A2-9ED7-3BEC998CDDB0}" sibTransId="{AFA897F9-08D8-4525-A365-F8A006099510}"/>
    <dgm:cxn modelId="{98403D80-3B67-4F82-81E4-BC81FE9577D5}" srcId="{D3AA0B8D-03FC-4605-83DC-8C9CB98638CB}" destId="{FD85E8B2-A114-4497-A5D6-F73F1B569EA4}" srcOrd="2" destOrd="0" parTransId="{6CCD614C-F936-4B17-8170-69C003C64282}" sibTransId="{A1B8D947-932B-4F2F-97DF-7AC313406A51}"/>
    <dgm:cxn modelId="{202C32C2-BDEF-42FE-82A6-8818BD2D5A6E}" type="presOf" srcId="{FD85E8B2-A114-4497-A5D6-F73F1B569EA4}" destId="{92F661CA-F2B8-461E-BD09-30BB51226C1F}" srcOrd="1" destOrd="0" presId="urn:microsoft.com/office/officeart/2005/8/layout/cycle8"/>
    <dgm:cxn modelId="{54FE9848-910D-4A1B-81EE-A4CF4A8796B1}" type="presOf" srcId="{D607F905-3FBE-44CC-954F-4047FCFD06BE}" destId="{391D833E-F5CD-464F-97F0-B94670406448}" srcOrd="0" destOrd="0" presId="urn:microsoft.com/office/officeart/2005/8/layout/cycle8"/>
    <dgm:cxn modelId="{CEF45652-073C-4E9D-A0A6-E894330DE1A9}" type="presOf" srcId="{D607F905-3FBE-44CC-954F-4047FCFD06BE}" destId="{7046DA1B-B78F-440A-A912-EC178F77F2F7}" srcOrd="1" destOrd="0" presId="urn:microsoft.com/office/officeart/2005/8/layout/cycle8"/>
    <dgm:cxn modelId="{79368950-6B2F-48EF-B491-27EF5635730C}" type="presOf" srcId="{FD85E8B2-A114-4497-A5D6-F73F1B569EA4}" destId="{952D41A5-7097-4BB3-B5F9-A549CC710D2C}" srcOrd="0" destOrd="0" presId="urn:microsoft.com/office/officeart/2005/8/layout/cycle8"/>
    <dgm:cxn modelId="{ABC3CE1C-9D46-4829-9C4C-C2BA995D5BC5}" type="presOf" srcId="{A46DDFD7-478F-48E3-894A-4362FAC62429}" destId="{96E7A47C-1A6A-4F9C-9882-FF0541CAB857}" srcOrd="0" destOrd="0" presId="urn:microsoft.com/office/officeart/2005/8/layout/cycle8"/>
    <dgm:cxn modelId="{6FF89141-B044-40A9-B8CB-7CB733428E59}" type="presOf" srcId="{D3AA0B8D-03FC-4605-83DC-8C9CB98638CB}" destId="{095C4540-03D5-4A9F-92E1-4E83514AC19F}" srcOrd="0" destOrd="0" presId="urn:microsoft.com/office/officeart/2005/8/layout/cycle8"/>
    <dgm:cxn modelId="{0D1EE7A5-4DDD-4B00-8235-8A25EBE4071C}" type="presOf" srcId="{A46DDFD7-478F-48E3-894A-4362FAC62429}" destId="{75EC2627-19CC-46AC-9317-1B8738836219}" srcOrd="1" destOrd="0" presId="urn:microsoft.com/office/officeart/2005/8/layout/cycle8"/>
    <dgm:cxn modelId="{7AAB87B7-2AD7-44DA-B343-8F60DEA33D7E}" type="presParOf" srcId="{095C4540-03D5-4A9F-92E1-4E83514AC19F}" destId="{391D833E-F5CD-464F-97F0-B94670406448}" srcOrd="0" destOrd="0" presId="urn:microsoft.com/office/officeart/2005/8/layout/cycle8"/>
    <dgm:cxn modelId="{8F8E6AF7-EC80-4E7A-961E-379A3246DB97}" type="presParOf" srcId="{095C4540-03D5-4A9F-92E1-4E83514AC19F}" destId="{653B47C9-D0E4-4666-ACFB-C1CD37392147}" srcOrd="1" destOrd="0" presId="urn:microsoft.com/office/officeart/2005/8/layout/cycle8"/>
    <dgm:cxn modelId="{0E2204F1-068A-439E-9031-BBFFDFB7AA25}" type="presParOf" srcId="{095C4540-03D5-4A9F-92E1-4E83514AC19F}" destId="{B44EF304-D18A-440B-A4B1-C727BEB65236}" srcOrd="2" destOrd="0" presId="urn:microsoft.com/office/officeart/2005/8/layout/cycle8"/>
    <dgm:cxn modelId="{04E2CCC4-0F1F-4B11-8536-C09D85CDB18B}" type="presParOf" srcId="{095C4540-03D5-4A9F-92E1-4E83514AC19F}" destId="{7046DA1B-B78F-440A-A912-EC178F77F2F7}" srcOrd="3" destOrd="0" presId="urn:microsoft.com/office/officeart/2005/8/layout/cycle8"/>
    <dgm:cxn modelId="{6578968F-46A7-4ABB-BEBF-C693448CA9AB}" type="presParOf" srcId="{095C4540-03D5-4A9F-92E1-4E83514AC19F}" destId="{96E7A47C-1A6A-4F9C-9882-FF0541CAB857}" srcOrd="4" destOrd="0" presId="urn:microsoft.com/office/officeart/2005/8/layout/cycle8"/>
    <dgm:cxn modelId="{3410C8E9-B28C-4397-B056-DB6CEDD1A642}" type="presParOf" srcId="{095C4540-03D5-4A9F-92E1-4E83514AC19F}" destId="{8FD541CB-7ED0-4FF8-A0AC-6329A345C267}" srcOrd="5" destOrd="0" presId="urn:microsoft.com/office/officeart/2005/8/layout/cycle8"/>
    <dgm:cxn modelId="{782C51E0-522B-48EB-8F3C-B61B896FF79A}" type="presParOf" srcId="{095C4540-03D5-4A9F-92E1-4E83514AC19F}" destId="{1C6A4FB9-AA6E-40DB-90FD-DAF6CEA92ECA}" srcOrd="6" destOrd="0" presId="urn:microsoft.com/office/officeart/2005/8/layout/cycle8"/>
    <dgm:cxn modelId="{5864B903-70EF-41F1-842B-B397D804AF99}" type="presParOf" srcId="{095C4540-03D5-4A9F-92E1-4E83514AC19F}" destId="{75EC2627-19CC-46AC-9317-1B8738836219}" srcOrd="7" destOrd="0" presId="urn:microsoft.com/office/officeart/2005/8/layout/cycle8"/>
    <dgm:cxn modelId="{C6F126B4-C9A9-4146-A67D-B68FC54DA57C}" type="presParOf" srcId="{095C4540-03D5-4A9F-92E1-4E83514AC19F}" destId="{952D41A5-7097-4BB3-B5F9-A549CC710D2C}" srcOrd="8" destOrd="0" presId="urn:microsoft.com/office/officeart/2005/8/layout/cycle8"/>
    <dgm:cxn modelId="{1A12A2AB-DCD3-4BAE-91C6-6CE29FB3D42A}" type="presParOf" srcId="{095C4540-03D5-4A9F-92E1-4E83514AC19F}" destId="{CB619828-9649-4C6A-A8BD-E4ADEC22AC5E}" srcOrd="9" destOrd="0" presId="urn:microsoft.com/office/officeart/2005/8/layout/cycle8"/>
    <dgm:cxn modelId="{0F5664AE-A8DA-4103-9A20-66B7AA75E8C0}" type="presParOf" srcId="{095C4540-03D5-4A9F-92E1-4E83514AC19F}" destId="{7E402ACB-F685-484F-AEDD-269074A0EDB0}" srcOrd="10" destOrd="0" presId="urn:microsoft.com/office/officeart/2005/8/layout/cycle8"/>
    <dgm:cxn modelId="{5D00C948-4AFB-47CD-A6AA-09A2178CBB70}" type="presParOf" srcId="{095C4540-03D5-4A9F-92E1-4E83514AC19F}" destId="{92F661CA-F2B8-461E-BD09-30BB51226C1F}" srcOrd="11" destOrd="0" presId="urn:microsoft.com/office/officeart/2005/8/layout/cycle8"/>
    <dgm:cxn modelId="{A26EE57F-D453-4CDC-864A-C010188234B9}" type="presParOf" srcId="{095C4540-03D5-4A9F-92E1-4E83514AC19F}" destId="{E5B6A7D3-C430-4D6C-A46A-29B4EBBD63A5}" srcOrd="12" destOrd="0" presId="urn:microsoft.com/office/officeart/2005/8/layout/cycle8"/>
    <dgm:cxn modelId="{CE7ACDB8-0A4D-4F0F-A9BE-F074F36F9DE1}" type="presParOf" srcId="{095C4540-03D5-4A9F-92E1-4E83514AC19F}" destId="{CF99F93A-A39E-4083-9E1F-9ABD81EDFF91}" srcOrd="13" destOrd="0" presId="urn:microsoft.com/office/officeart/2005/8/layout/cycle8"/>
    <dgm:cxn modelId="{71251434-FCEF-40BF-8AF9-9103E25AB086}" type="presParOf" srcId="{095C4540-03D5-4A9F-92E1-4E83514AC19F}" destId="{1DFF0F82-38FC-41CF-8AAE-7F295799F068}" srcOrd="14" destOrd="0" presId="urn:microsoft.com/office/officeart/2005/8/layout/cycle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smtClean="0"/>
              <a:t>Click here to add content</a:t>
            </a:r>
            <a:endParaRPr lang="en-US" altLang="zh-CN" noProof="0" dirty="0" smtClean="0"/>
          </a:p>
          <a:p>
            <a:pPr lvl="1"/>
            <a:r>
              <a:rPr lang="en-US" altLang="zh-CN" noProof="0" dirty="0" smtClean="0"/>
              <a:t>Click here to add content</a:t>
            </a:r>
            <a:endParaRPr lang="en-US" altLang="zh-CN" noProof="0" dirty="0" smtClean="0"/>
          </a:p>
          <a:p>
            <a:pPr lvl="2"/>
            <a:r>
              <a:rPr lang="en-US" altLang="zh-CN" noProof="0" dirty="0" smtClean="0"/>
              <a:t>Click here to add content</a:t>
            </a:r>
            <a:endParaRPr lang="en-US" altLang="zh-CN" noProof="0" dirty="0" smtClean="0"/>
          </a:p>
        </p:txBody>
      </p:sp>
    </p:spTree>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anose="020B0503040504020204" pitchFamily="34" charset="0"/>
        <a:ea typeface="华文细黑" panose="02010600040101010101" pitchFamily="2" charset="-122"/>
        <a:cs typeface="+mn-cs"/>
      </a:defRPr>
    </a:lvl1pPr>
    <a:lvl2pPr marL="541655" indent="-180975" algn="l" rtl="0" eaLnBrk="1" fontAlgn="base" hangingPunct="1">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anose="020B0503040504020204" pitchFamily="34" charset="0"/>
        <a:ea typeface="华文细黑" panose="02010600040101010101" pitchFamily="2" charset="-122"/>
        <a:cs typeface="+mn-cs"/>
      </a:defRPr>
    </a:lvl2pPr>
    <a:lvl3pPr marL="895350" indent="-174625" algn="l" rtl="0" eaLnBrk="1" fontAlgn="base" hangingPunct="1">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anose="020B0503040504020204" pitchFamily="34" charset="0"/>
        <a:ea typeface="华文细黑" panose="02010600040101010101"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anose="020B0503040504020204" pitchFamily="34" charset="0"/>
        <a:ea typeface="华文细黑" panose="02010600040101010101"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anose="020B0503040504020204"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endParaRPr lang="en-US" altLang="zh-CN" smtClean="0"/>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endParaRPr lang="zh-CN" altLang="en-US" smtClean="0"/>
          </a:p>
          <a:p>
            <a:pPr lvl="1"/>
            <a:r>
              <a:rPr lang="zh-CN" altLang="en-US" smtClean="0"/>
              <a:t>调整编辑框行距为单倍行距。</a:t>
            </a:r>
            <a:endParaRPr lang="en-US" altLang="zh-CN" smtClean="0"/>
          </a:p>
          <a:p>
            <a:pPr lvl="0"/>
            <a:r>
              <a:rPr lang="en-US" altLang="zh-CN" smtClean="0"/>
              <a:t>2015.7.9</a:t>
            </a:r>
            <a:endParaRPr lang="en-US" altLang="zh-CN" smtClean="0"/>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endParaRPr lang="en-US" altLang="zh-CN" smtClean="0"/>
          </a:p>
          <a:p>
            <a:pPr lvl="1"/>
            <a:r>
              <a:rPr lang="zh-CN" altLang="en-US" smtClean="0"/>
              <a:t>调整母板主体和备注，段落格式为“允许标点溢出边界”。</a:t>
            </a:r>
            <a:endParaRPr lang="en-US" altLang="zh-CN" smtClean="0"/>
          </a:p>
          <a:p>
            <a:pPr lvl="0"/>
            <a:r>
              <a:rPr lang="en-US" altLang="zh-CN" smtClean="0"/>
              <a:t>2015.8.4</a:t>
            </a:r>
            <a:endParaRPr lang="en-US" altLang="zh-CN" smtClean="0"/>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endParaRPr lang="en-US" altLang="zh-CN" smtClean="0"/>
          </a:p>
          <a:p>
            <a:pPr lvl="1"/>
            <a:r>
              <a:rPr lang="zh-CN" altLang="en-US" smtClean="0"/>
              <a:t>新增备注模板，备注页正上方添加页眉，显示本章标题。</a:t>
            </a:r>
            <a:endParaRPr lang="en-US" altLang="zh-CN" smtClean="0"/>
          </a:p>
          <a:p>
            <a:pPr lvl="0"/>
            <a:r>
              <a:rPr lang="en-US" altLang="zh-CN" smtClean="0"/>
              <a:t>2015.9.14</a:t>
            </a:r>
            <a:endParaRPr lang="en-US" altLang="zh-CN" smtClean="0"/>
          </a:p>
          <a:p>
            <a:pPr lvl="1"/>
            <a:r>
              <a:rPr lang="zh-CN" altLang="en-US" smtClean="0"/>
              <a:t>删除“谢谢”那页的白色“谢谢”。</a:t>
            </a:r>
            <a:endParaRPr lang="en-US" altLang="zh-CN" smtClean="0"/>
          </a:p>
          <a:p>
            <a:pPr lvl="0"/>
            <a:r>
              <a:rPr lang="en-US" altLang="zh-CN" smtClean="0"/>
              <a:t>2017.11.8</a:t>
            </a:r>
            <a:endParaRPr lang="en-US" altLang="zh-CN" smtClean="0"/>
          </a:p>
          <a:p>
            <a:pPr lvl="1"/>
            <a:r>
              <a:rPr lang="zh-CN" altLang="en-US" smtClean="0"/>
              <a:t>调整母版中标题宽度。</a:t>
            </a:r>
            <a:endParaRPr lang="en-US" altLang="zh-CN" smtClean="0"/>
          </a:p>
          <a:p>
            <a:r>
              <a:rPr lang="en-US" altLang="zh-CN" smtClean="0"/>
              <a:t>2017.12.8</a:t>
            </a:r>
            <a:endParaRPr lang="en-US" altLang="zh-CN" smtClean="0"/>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虚拟机规格匹配</a:t>
            </a:r>
            <a:r>
              <a:rPr lang="en-US" altLang="zh-CN" smtClean="0"/>
              <a:t>V100R006</a:t>
            </a:r>
            <a:r>
              <a:rPr lang="zh-CN" altLang="en-US" smtClean="0"/>
              <a:t>版本*</a:t>
            </a:r>
            <a:endParaRPr lang="zh-CN" altLang="en-US" smtClean="0"/>
          </a:p>
          <a:p>
            <a:r>
              <a:rPr lang="zh-CN" altLang="en-US" smtClean="0"/>
              <a:t>主备两台虚拟机之间配置虚拟机互斥该标准部署方案支持的用户数为</a:t>
            </a:r>
            <a:r>
              <a:rPr lang="en-US" altLang="zh-CN" smtClean="0"/>
              <a:t>5000</a:t>
            </a:r>
            <a:r>
              <a:rPr lang="zh-CN" altLang="en-US" smtClean="0"/>
              <a:t>；可部署</a:t>
            </a:r>
            <a:r>
              <a:rPr lang="en-US" altLang="zh-CN" smtClean="0"/>
              <a:t>4</a:t>
            </a:r>
            <a:r>
              <a:rPr lang="zh-CN" altLang="en-US" smtClean="0"/>
              <a:t>套</a:t>
            </a:r>
            <a:r>
              <a:rPr lang="en-US" altLang="zh-CN" smtClean="0"/>
              <a:t>FA</a:t>
            </a:r>
            <a:r>
              <a:rPr lang="zh-CN" altLang="en-US" smtClean="0"/>
              <a:t>（仅多部署</a:t>
            </a:r>
            <a:r>
              <a:rPr lang="en-US" altLang="zh-CN" smtClean="0"/>
              <a:t>GaussDB/HDC/WI</a:t>
            </a:r>
            <a:r>
              <a:rPr lang="zh-CN" altLang="en-US" smtClean="0"/>
              <a:t>各六台），此时最大支持的用户数达到</a:t>
            </a:r>
            <a:r>
              <a:rPr lang="en-US" altLang="zh-CN" smtClean="0"/>
              <a:t>20000</a:t>
            </a:r>
            <a:r>
              <a:rPr lang="zh-CN" altLang="en-US" smtClean="0"/>
              <a:t>。</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E9000</a:t>
            </a:r>
            <a:r>
              <a:rPr lang="zh-CN" altLang="zh-CN" dirty="0" smtClean="0"/>
              <a:t>作为一个通用的业务处理平台，将计算、存储和网络融合到一个高度为</a:t>
            </a:r>
            <a:r>
              <a:rPr lang="en-US" altLang="zh-CN" dirty="0" smtClean="0"/>
              <a:t>12U</a:t>
            </a:r>
            <a:r>
              <a:rPr lang="zh-CN" altLang="zh-CN" dirty="0" smtClean="0"/>
              <a:t>的机箱内，构筑领先的硬件基础平台。</a:t>
            </a:r>
            <a:endParaRPr lang="en-US" altLang="zh-CN" dirty="0" smtClean="0"/>
          </a:p>
          <a:p>
            <a:r>
              <a:rPr lang="zh-CN" altLang="en-US" dirty="0" smtClean="0"/>
              <a:t>高计算密度</a:t>
            </a:r>
            <a:endParaRPr lang="en-GB" altLang="zh-CN" dirty="0" smtClean="0"/>
          </a:p>
          <a:p>
            <a:pPr lvl="1"/>
            <a:r>
              <a:rPr lang="zh-CN" altLang="en-US" dirty="0" smtClean="0"/>
              <a:t>单框支持</a:t>
            </a:r>
            <a:r>
              <a:rPr lang="en-US" altLang="zh-CN" dirty="0" smtClean="0"/>
              <a:t>32</a:t>
            </a:r>
            <a:r>
              <a:rPr lang="zh-CN" altLang="en-US" dirty="0" smtClean="0"/>
              <a:t>个</a:t>
            </a:r>
            <a:r>
              <a:rPr lang="en-US" altLang="zh-CN" dirty="0" smtClean="0"/>
              <a:t>2P</a:t>
            </a:r>
            <a:r>
              <a:rPr lang="zh-CN" altLang="en-US" dirty="0" smtClean="0"/>
              <a:t>节点、</a:t>
            </a:r>
            <a:r>
              <a:rPr lang="en-US" altLang="zh-CN" dirty="0" smtClean="0"/>
              <a:t>64</a:t>
            </a:r>
            <a:r>
              <a:rPr lang="zh-CN" altLang="en-US" dirty="0" smtClean="0"/>
              <a:t>个</a:t>
            </a:r>
            <a:r>
              <a:rPr lang="en-US" altLang="zh-CN" dirty="0" err="1" smtClean="0"/>
              <a:t>Romely</a:t>
            </a:r>
            <a:r>
              <a:rPr lang="en-US" altLang="zh-CN" dirty="0" smtClean="0"/>
              <a:t> EP 130W CPU</a:t>
            </a:r>
            <a:endParaRPr lang="en-US" altLang="zh-CN" dirty="0" smtClean="0"/>
          </a:p>
          <a:p>
            <a:pPr lvl="1"/>
            <a:r>
              <a:rPr lang="en-US" altLang="zh-CN" dirty="0" smtClean="0"/>
              <a:t>12U</a:t>
            </a:r>
            <a:r>
              <a:rPr lang="zh-CN" altLang="en-US" dirty="0" smtClean="0"/>
              <a:t>机框提供</a:t>
            </a:r>
            <a:r>
              <a:rPr lang="en-US" altLang="zh-CN" dirty="0" smtClean="0"/>
              <a:t>16</a:t>
            </a:r>
            <a:r>
              <a:rPr lang="zh-CN" altLang="en-US" dirty="0" smtClean="0"/>
              <a:t>个业务槽位，支持</a:t>
            </a:r>
            <a:r>
              <a:rPr lang="en-US" altLang="zh-CN" dirty="0" smtClean="0"/>
              <a:t>32</a:t>
            </a:r>
            <a:r>
              <a:rPr lang="zh-CN" altLang="en-US" dirty="0" smtClean="0"/>
              <a:t>个</a:t>
            </a:r>
            <a:r>
              <a:rPr lang="en-US" altLang="zh-CN" dirty="0" smtClean="0"/>
              <a:t>2P</a:t>
            </a:r>
            <a:r>
              <a:rPr lang="zh-CN" altLang="en-US" dirty="0" smtClean="0"/>
              <a:t>节点</a:t>
            </a:r>
            <a:endParaRPr lang="zh-CN" altLang="en-US" dirty="0" smtClean="0"/>
          </a:p>
          <a:p>
            <a:pPr lvl="1"/>
            <a:r>
              <a:rPr lang="zh-CN" altLang="en-US" dirty="0" smtClean="0"/>
              <a:t>单框支持</a:t>
            </a:r>
            <a:r>
              <a:rPr lang="en-US" altLang="zh-CN" dirty="0" smtClean="0"/>
              <a:t>64</a:t>
            </a:r>
            <a:r>
              <a:rPr lang="zh-CN" altLang="en-US" dirty="0" smtClean="0"/>
              <a:t>个</a:t>
            </a:r>
            <a:r>
              <a:rPr lang="en-US" altLang="zh-CN" dirty="0" smtClean="0"/>
              <a:t>130W</a:t>
            </a:r>
            <a:r>
              <a:rPr lang="zh-CN" altLang="en-US" dirty="0" smtClean="0"/>
              <a:t>处理器，密度业界最高</a:t>
            </a:r>
            <a:endParaRPr lang="zh-CN" altLang="en-US" dirty="0" smtClean="0"/>
          </a:p>
          <a:p>
            <a:pPr lvl="1"/>
            <a:r>
              <a:rPr lang="zh-CN" altLang="en-US" dirty="0" smtClean="0"/>
              <a:t>每节点支持</a:t>
            </a:r>
            <a:r>
              <a:rPr lang="en-US" altLang="zh-CN" dirty="0" smtClean="0"/>
              <a:t>8</a:t>
            </a:r>
            <a:r>
              <a:rPr lang="zh-CN" altLang="en-US" dirty="0" smtClean="0"/>
              <a:t>个内存通道，内存带宽领先</a:t>
            </a:r>
            <a:endParaRPr lang="zh-CN" altLang="en-US" dirty="0" smtClean="0"/>
          </a:p>
          <a:p>
            <a:r>
              <a:rPr lang="zh-CN" altLang="en-US" dirty="0" smtClean="0"/>
              <a:t>高存储密度</a:t>
            </a:r>
            <a:endParaRPr lang="en-GB" altLang="zh-CN" dirty="0" smtClean="0"/>
          </a:p>
          <a:p>
            <a:pPr lvl="1"/>
            <a:r>
              <a:rPr lang="en-US" altLang="zh-CN" dirty="0" smtClean="0"/>
              <a:t>E9000 CH222</a:t>
            </a:r>
            <a:r>
              <a:rPr lang="zh-CN" altLang="en-US" dirty="0" smtClean="0"/>
              <a:t>（全宽）内置</a:t>
            </a:r>
            <a:r>
              <a:rPr lang="en-US" altLang="zh-CN" dirty="0" smtClean="0"/>
              <a:t>15</a:t>
            </a:r>
            <a:r>
              <a:rPr lang="zh-CN" altLang="en-US" dirty="0" smtClean="0"/>
              <a:t>个</a:t>
            </a:r>
            <a:r>
              <a:rPr lang="en-US" altLang="zh-CN" dirty="0" smtClean="0"/>
              <a:t>2.5</a:t>
            </a:r>
            <a:r>
              <a:rPr lang="zh-CN" altLang="en-US" dirty="0" smtClean="0"/>
              <a:t>寸盘，单槽位内置存储容量领先</a:t>
            </a:r>
            <a:endParaRPr lang="zh-CN" altLang="en-US" dirty="0" smtClean="0"/>
          </a:p>
          <a:p>
            <a:pPr lvl="1"/>
            <a:r>
              <a:rPr lang="zh-CN" altLang="en-US" dirty="0" smtClean="0"/>
              <a:t>单框内置</a:t>
            </a:r>
            <a:r>
              <a:rPr lang="en-US" altLang="zh-CN" dirty="0" smtClean="0"/>
              <a:t>120</a:t>
            </a:r>
            <a:r>
              <a:rPr lang="zh-CN" altLang="en-US" dirty="0" smtClean="0"/>
              <a:t>个</a:t>
            </a:r>
            <a:r>
              <a:rPr lang="en-US" altLang="zh-CN" dirty="0" smtClean="0"/>
              <a:t>2.5</a:t>
            </a:r>
            <a:r>
              <a:rPr lang="zh-CN" altLang="en-US" dirty="0" smtClean="0"/>
              <a:t>寸盘，单框内置存储容量最大</a:t>
            </a:r>
            <a:endParaRPr lang="zh-CN" altLang="en-US" dirty="0" smtClean="0"/>
          </a:p>
          <a:p>
            <a:r>
              <a:rPr lang="zh-CN" altLang="en-US" dirty="0" smtClean="0"/>
              <a:t>灵活组网</a:t>
            </a:r>
            <a:endParaRPr lang="en-US" altLang="zh-CN" dirty="0" smtClean="0"/>
          </a:p>
          <a:p>
            <a:pPr lvl="1"/>
            <a:r>
              <a:rPr lang="en-US" altLang="zh-CN" dirty="0" smtClean="0"/>
              <a:t>E9000</a:t>
            </a:r>
            <a:r>
              <a:rPr lang="zh-CN" altLang="en-US" dirty="0" smtClean="0"/>
              <a:t>交换模块基于业界领先的华为数据中心交换机技术</a:t>
            </a:r>
            <a:endParaRPr lang="zh-CN" altLang="en-US" dirty="0" smtClean="0"/>
          </a:p>
          <a:p>
            <a:pPr lvl="1"/>
            <a:r>
              <a:rPr lang="en-US" altLang="zh-CN" dirty="0" smtClean="0"/>
              <a:t>15.6T</a:t>
            </a:r>
            <a:r>
              <a:rPr lang="zh-CN" altLang="en-US" dirty="0" smtClean="0"/>
              <a:t>背板交换容量，支持从</a:t>
            </a:r>
            <a:r>
              <a:rPr lang="en-US" altLang="zh-CN" dirty="0" smtClean="0"/>
              <a:t>10GE</a:t>
            </a:r>
            <a:r>
              <a:rPr lang="zh-CN" altLang="en-US" dirty="0" smtClean="0"/>
              <a:t>演进到</a:t>
            </a:r>
            <a:r>
              <a:rPr lang="en-US" altLang="zh-CN" dirty="0" smtClean="0"/>
              <a:t>40GE</a:t>
            </a:r>
            <a:r>
              <a:rPr lang="zh-CN" altLang="en-US" dirty="0" smtClean="0"/>
              <a:t>、</a:t>
            </a:r>
            <a:r>
              <a:rPr lang="en-US" altLang="zh-CN" dirty="0" smtClean="0"/>
              <a:t>100GE</a:t>
            </a:r>
            <a:r>
              <a:rPr lang="zh-CN" altLang="en-US" dirty="0" smtClean="0"/>
              <a:t>，保护投资</a:t>
            </a:r>
            <a:endParaRPr lang="zh-CN" altLang="en-US" dirty="0" smtClean="0"/>
          </a:p>
          <a:p>
            <a:pPr lvl="1"/>
            <a:r>
              <a:rPr lang="zh-CN" altLang="en-US" dirty="0" smtClean="0"/>
              <a:t>单框</a:t>
            </a:r>
            <a:r>
              <a:rPr lang="en-US" altLang="zh-CN" dirty="0" smtClean="0"/>
              <a:t>128</a:t>
            </a:r>
            <a:r>
              <a:rPr lang="zh-CN" altLang="en-US" dirty="0" smtClean="0"/>
              <a:t>个</a:t>
            </a:r>
            <a:r>
              <a:rPr lang="en-US" altLang="zh-CN" dirty="0" smtClean="0"/>
              <a:t>10GE</a:t>
            </a:r>
            <a:r>
              <a:rPr lang="zh-CN" altLang="en-US" dirty="0" smtClean="0"/>
              <a:t>端口，支持灵活的组网</a:t>
            </a:r>
            <a:endParaRPr lang="zh-CN" altLang="en-US"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高性能计算节点</a:t>
            </a:r>
            <a:endParaRPr lang="zh-CN" altLang="zh-CN" dirty="0" smtClean="0"/>
          </a:p>
          <a:p>
            <a:pPr lvl="1"/>
            <a:r>
              <a:rPr lang="en-US" altLang="zh-CN" dirty="0" smtClean="0"/>
              <a:t>E9000</a:t>
            </a:r>
            <a:r>
              <a:rPr lang="zh-CN" altLang="zh-CN" dirty="0" smtClean="0"/>
              <a:t>可支持全系列的</a:t>
            </a:r>
            <a:r>
              <a:rPr lang="en-US" altLang="zh-CN" dirty="0" smtClean="0"/>
              <a:t>Intel® x86 CPU</a:t>
            </a:r>
            <a:r>
              <a:rPr lang="zh-CN" altLang="zh-CN" dirty="0" smtClean="0"/>
              <a:t>，并能匹配未来多代</a:t>
            </a:r>
            <a:r>
              <a:rPr lang="en-US" altLang="zh-CN" dirty="0" smtClean="0"/>
              <a:t>CPU</a:t>
            </a:r>
            <a:r>
              <a:rPr lang="zh-CN" altLang="zh-CN" dirty="0" smtClean="0"/>
              <a:t>的演进。</a:t>
            </a:r>
            <a:endParaRPr lang="zh-CN" altLang="zh-CN" dirty="0" smtClean="0"/>
          </a:p>
          <a:p>
            <a:pPr lvl="1"/>
            <a:r>
              <a:rPr lang="zh-CN" altLang="zh-CN" dirty="0" smtClean="0"/>
              <a:t>支持丰富的计算节点规格：</a:t>
            </a:r>
            <a:r>
              <a:rPr lang="en-US" altLang="zh-CN" dirty="0" smtClean="0"/>
              <a:t>2S/4S</a:t>
            </a:r>
            <a:r>
              <a:rPr lang="zh-CN" altLang="zh-CN" dirty="0" smtClean="0"/>
              <a:t>和半宽</a:t>
            </a:r>
            <a:r>
              <a:rPr lang="en-US" altLang="zh-CN" dirty="0" smtClean="0"/>
              <a:t>/</a:t>
            </a:r>
            <a:r>
              <a:rPr lang="zh-CN" altLang="zh-CN" dirty="0" smtClean="0"/>
              <a:t>全宽槽位计算节点灵活配置。</a:t>
            </a:r>
            <a:endParaRPr lang="zh-CN" altLang="zh-CN" dirty="0" smtClean="0"/>
          </a:p>
          <a:p>
            <a:pPr lvl="1"/>
            <a:r>
              <a:rPr lang="zh-CN" altLang="zh-CN" dirty="0" smtClean="0"/>
              <a:t>计算节点通过</a:t>
            </a:r>
            <a:r>
              <a:rPr lang="en-US" altLang="zh-CN" dirty="0" err="1" smtClean="0"/>
              <a:t>Mezz</a:t>
            </a:r>
            <a:r>
              <a:rPr lang="zh-CN" altLang="zh-CN" dirty="0" smtClean="0"/>
              <a:t>扣卡支持丰富的网络接口和加速卡，以满足各种高性能需求。</a:t>
            </a:r>
            <a:endParaRPr lang="zh-CN" altLang="zh-CN" dirty="0" smtClean="0"/>
          </a:p>
          <a:p>
            <a:r>
              <a:rPr lang="zh-CN" altLang="zh-CN" dirty="0" smtClean="0"/>
              <a:t>内置大容量存储</a:t>
            </a:r>
            <a:endParaRPr lang="zh-CN" altLang="zh-CN" dirty="0" smtClean="0"/>
          </a:p>
          <a:p>
            <a:pPr lvl="1"/>
            <a:r>
              <a:rPr lang="en-US" altLang="zh-CN" dirty="0" smtClean="0"/>
              <a:t>E9000</a:t>
            </a:r>
            <a:r>
              <a:rPr lang="zh-CN" altLang="zh-CN" dirty="0" smtClean="0"/>
              <a:t>提供半宽存储资源扩展模块，与半宽计算节点配合使用，组成全宽计算节点，实现存储和计算合一：</a:t>
            </a:r>
            <a:endParaRPr lang="zh-CN" altLang="zh-CN" dirty="0" smtClean="0"/>
          </a:p>
          <a:p>
            <a:pPr lvl="1"/>
            <a:r>
              <a:rPr lang="zh-CN" altLang="zh-CN" dirty="0" smtClean="0"/>
              <a:t>支持</a:t>
            </a:r>
            <a:r>
              <a:rPr lang="en-US" altLang="zh-CN" dirty="0" smtClean="0"/>
              <a:t>15</a:t>
            </a:r>
            <a:r>
              <a:rPr lang="zh-CN" altLang="zh-CN" dirty="0" smtClean="0"/>
              <a:t>个</a:t>
            </a:r>
            <a:r>
              <a:rPr lang="en-US" altLang="zh-CN" dirty="0" smtClean="0"/>
              <a:t>2.5</a:t>
            </a:r>
            <a:r>
              <a:rPr lang="zh-CN" altLang="zh-CN" dirty="0" smtClean="0"/>
              <a:t>英寸</a:t>
            </a:r>
            <a:r>
              <a:rPr lang="en-US" altLang="zh-CN" dirty="0" smtClean="0"/>
              <a:t>SAS/SATA HDD</a:t>
            </a:r>
            <a:r>
              <a:rPr lang="zh-CN" altLang="zh-CN" dirty="0" smtClean="0"/>
              <a:t>或</a:t>
            </a:r>
            <a:r>
              <a:rPr lang="en-US" altLang="zh-CN" dirty="0" smtClean="0"/>
              <a:t>SSD</a:t>
            </a:r>
            <a:r>
              <a:rPr lang="zh-CN" altLang="zh-CN" dirty="0" smtClean="0"/>
              <a:t>硬盘。</a:t>
            </a:r>
            <a:endParaRPr lang="zh-CN" altLang="zh-CN" dirty="0" smtClean="0"/>
          </a:p>
          <a:p>
            <a:pPr lvl="1"/>
            <a:r>
              <a:rPr lang="zh-CN" altLang="zh-CN" dirty="0" smtClean="0"/>
              <a:t>硬盘以活动抽屉方式排布，支持单个硬盘在线插拔。</a:t>
            </a:r>
            <a:endParaRPr lang="zh-CN" altLang="zh-CN" dirty="0" smtClean="0"/>
          </a:p>
          <a:p>
            <a:pPr lvl="1"/>
            <a:r>
              <a:rPr lang="en-US" altLang="zh-CN" dirty="0" smtClean="0"/>
              <a:t>Write Cache</a:t>
            </a:r>
            <a:r>
              <a:rPr lang="zh-CN" altLang="zh-CN" dirty="0" smtClean="0"/>
              <a:t>支持掉电保护。</a:t>
            </a:r>
            <a:endParaRPr lang="en-US" altLang="zh-CN" dirty="0"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负载均衡器</a:t>
            </a:r>
            <a:endParaRPr lang="zh-CN" altLang="en-US" dirty="0" smtClean="0"/>
          </a:p>
          <a:p>
            <a:pPr lvl="1"/>
            <a:r>
              <a:rPr lang="zh-CN" altLang="en-US" dirty="0" smtClean="0"/>
              <a:t>可通过</a:t>
            </a:r>
            <a:r>
              <a:rPr lang="en-US" altLang="zh-CN" dirty="0" err="1" smtClean="0"/>
              <a:t>vLB</a:t>
            </a:r>
            <a:r>
              <a:rPr lang="zh-CN" altLang="en-US" dirty="0" smtClean="0"/>
              <a:t>或者</a:t>
            </a:r>
            <a:r>
              <a:rPr lang="en-US" altLang="zh-CN" dirty="0" smtClean="0"/>
              <a:t>SVN</a:t>
            </a:r>
            <a:r>
              <a:rPr lang="zh-CN" altLang="en-US" dirty="0" smtClean="0"/>
              <a:t>实现该功能。负载均衡器用于将用户的</a:t>
            </a:r>
            <a:r>
              <a:rPr lang="en-US" altLang="zh-CN" dirty="0" smtClean="0"/>
              <a:t>HTTP(S)</a:t>
            </a:r>
            <a:r>
              <a:rPr lang="zh-CN" altLang="en-US" dirty="0" smtClean="0"/>
              <a:t>请求分配到不同的</a:t>
            </a:r>
            <a:r>
              <a:rPr lang="en-US" altLang="zh-CN" dirty="0" smtClean="0"/>
              <a:t>WI</a:t>
            </a:r>
            <a:r>
              <a:rPr lang="zh-CN" altLang="en-US" dirty="0" smtClean="0"/>
              <a:t>。负载均衡器能够自动对</a:t>
            </a:r>
            <a:r>
              <a:rPr lang="en-US" altLang="zh-CN" dirty="0" smtClean="0"/>
              <a:t>WI</a:t>
            </a:r>
            <a:r>
              <a:rPr lang="zh-CN" altLang="en-US" dirty="0" smtClean="0"/>
              <a:t>进行健康检查，确保所有的用户请求都能分配到可用的</a:t>
            </a:r>
            <a:r>
              <a:rPr lang="en-US" altLang="zh-CN" dirty="0" smtClean="0"/>
              <a:t>WI</a:t>
            </a:r>
            <a:r>
              <a:rPr lang="zh-CN" altLang="en-US" dirty="0" smtClean="0"/>
              <a:t>。</a:t>
            </a:r>
            <a:endParaRPr lang="zh-CN" altLang="en-US" dirty="0" smtClean="0"/>
          </a:p>
          <a:p>
            <a:r>
              <a:rPr lang="zh-CN" altLang="en-US" dirty="0" smtClean="0"/>
              <a:t>网关</a:t>
            </a:r>
            <a:endParaRPr lang="zh-CN" altLang="en-US" dirty="0" smtClean="0"/>
          </a:p>
          <a:p>
            <a:pPr lvl="1"/>
            <a:r>
              <a:rPr lang="zh-CN" altLang="en-US" dirty="0" smtClean="0"/>
              <a:t>可通过</a:t>
            </a:r>
            <a:r>
              <a:rPr lang="en-US" altLang="zh-CN" dirty="0" err="1" smtClean="0"/>
              <a:t>vAG</a:t>
            </a:r>
            <a:r>
              <a:rPr lang="zh-CN" altLang="en-US" dirty="0" smtClean="0"/>
              <a:t>或者</a:t>
            </a:r>
            <a:r>
              <a:rPr lang="en-US" altLang="zh-CN" dirty="0" smtClean="0"/>
              <a:t>SVN</a:t>
            </a:r>
            <a:r>
              <a:rPr lang="zh-CN" altLang="en-US" dirty="0" smtClean="0"/>
              <a:t>实现该功能。网关用于业务接入（桌面协议</a:t>
            </a:r>
            <a:r>
              <a:rPr lang="en-US" altLang="zh-CN" dirty="0" smtClean="0"/>
              <a:t>HDP</a:t>
            </a:r>
            <a:r>
              <a:rPr lang="zh-CN" altLang="en-US" dirty="0" smtClean="0"/>
              <a:t>的接入）和自助维护接入，对客户端的接入进行加密保护，提高系统的安全性。</a:t>
            </a:r>
            <a:endParaRPr lang="zh-CN" altLang="en-US" dirty="0" smtClean="0"/>
          </a:p>
          <a:p>
            <a:endParaRPr lang="en-US" altLang="zh-CN" dirty="0" smtClean="0"/>
          </a:p>
          <a:p>
            <a:r>
              <a:rPr lang="zh-CN" altLang="en-US" dirty="0" smtClean="0"/>
              <a:t>采用</a:t>
            </a:r>
            <a:r>
              <a:rPr lang="en-US" altLang="zh-CN" dirty="0" err="1" smtClean="0"/>
              <a:t>vLB</a:t>
            </a:r>
            <a:r>
              <a:rPr lang="zh-CN" altLang="en-US" dirty="0" smtClean="0"/>
              <a:t>和</a:t>
            </a:r>
            <a:r>
              <a:rPr lang="en-US" altLang="zh-CN" dirty="0" err="1" smtClean="0"/>
              <a:t>vAG</a:t>
            </a:r>
            <a:r>
              <a:rPr lang="zh-CN" altLang="en-US" dirty="0" smtClean="0"/>
              <a:t>的方案为虚拟部署方案，可以使用</a:t>
            </a:r>
            <a:r>
              <a:rPr lang="en-US" altLang="zh-CN" dirty="0" smtClean="0"/>
              <a:t>SVN</a:t>
            </a:r>
            <a:r>
              <a:rPr lang="zh-CN" altLang="en-US" dirty="0" smtClean="0"/>
              <a:t>进行替代，组网类似。</a:t>
            </a:r>
            <a:endParaRPr lang="en-US" altLang="zh-CN" dirty="0" smtClean="0"/>
          </a:p>
          <a:p>
            <a:r>
              <a:rPr lang="zh-CN" altLang="en-US" dirty="0" smtClean="0"/>
              <a:t>该场景中，场</a:t>
            </a:r>
            <a:r>
              <a:rPr lang="en-US" altLang="zh-CN" dirty="0" err="1" smtClean="0"/>
              <a:t>vLB</a:t>
            </a:r>
            <a:r>
              <a:rPr lang="zh-CN" altLang="en-US" dirty="0" smtClean="0"/>
              <a:t>完成</a:t>
            </a:r>
            <a:r>
              <a:rPr lang="en-US" altLang="zh-CN" dirty="0" smtClean="0"/>
              <a:t>WI</a:t>
            </a:r>
            <a:r>
              <a:rPr lang="zh-CN" altLang="en-US" dirty="0" smtClean="0"/>
              <a:t>的负载均衡；</a:t>
            </a:r>
            <a:r>
              <a:rPr lang="en-US" altLang="zh-CN" dirty="0" err="1" smtClean="0"/>
              <a:t>vAG</a:t>
            </a:r>
            <a:r>
              <a:rPr lang="zh-CN" altLang="en-US" dirty="0" smtClean="0"/>
              <a:t>作为自助维护网关，</a:t>
            </a:r>
            <a:r>
              <a:rPr lang="en-US" altLang="zh-CN" dirty="0" smtClean="0"/>
              <a:t>HDP</a:t>
            </a:r>
            <a:r>
              <a:rPr lang="zh-CN" altLang="en-US" dirty="0" smtClean="0"/>
              <a:t>协议不过</a:t>
            </a:r>
            <a:r>
              <a:rPr lang="en-US" altLang="zh-CN" dirty="0" err="1" smtClean="0"/>
              <a:t>vAG</a:t>
            </a:r>
            <a:r>
              <a:rPr lang="zh-CN" altLang="en-US" dirty="0" smtClean="0"/>
              <a:t>，由客户端直接和虚拟机桌面协议服务通信。</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该场景中，</a:t>
            </a:r>
            <a:r>
              <a:rPr lang="en-US" altLang="zh-CN" smtClean="0"/>
              <a:t>vLB</a:t>
            </a:r>
            <a:r>
              <a:rPr lang="zh-CN" altLang="en-US" smtClean="0"/>
              <a:t>完成</a:t>
            </a:r>
            <a:r>
              <a:rPr lang="en-US" altLang="zh-CN" smtClean="0"/>
              <a:t>WI</a:t>
            </a:r>
            <a:r>
              <a:rPr lang="zh-CN" altLang="en-US" smtClean="0"/>
              <a:t>的负载均衡；</a:t>
            </a:r>
            <a:r>
              <a:rPr lang="en-US" altLang="zh-CN" smtClean="0"/>
              <a:t>vAG</a:t>
            </a:r>
            <a:r>
              <a:rPr lang="zh-CN" altLang="en-US" smtClean="0"/>
              <a:t>作为自助维护网关，</a:t>
            </a:r>
            <a:r>
              <a:rPr lang="en-US" altLang="zh-CN" smtClean="0"/>
              <a:t>HDP</a:t>
            </a:r>
            <a:r>
              <a:rPr lang="zh-CN" altLang="en-US" smtClean="0"/>
              <a:t>协议过</a:t>
            </a:r>
            <a:r>
              <a:rPr lang="en-US" altLang="zh-CN" smtClean="0"/>
              <a:t>vAG</a:t>
            </a:r>
            <a:r>
              <a:rPr lang="zh-CN" altLang="en-US" smtClean="0"/>
              <a:t>。</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只有在“桌面协议</a:t>
            </a:r>
            <a:r>
              <a:rPr lang="en-US" altLang="zh-CN" dirty="0" smtClean="0"/>
              <a:t>HDP</a:t>
            </a:r>
            <a:r>
              <a:rPr lang="zh-CN" altLang="en-US" dirty="0" smtClean="0"/>
              <a:t>经过网关”方案的基础上，可以配置桌面外网</a:t>
            </a:r>
            <a:r>
              <a:rPr lang="en-US" altLang="zh-CN" dirty="0" smtClean="0"/>
              <a:t>/</a:t>
            </a:r>
            <a:r>
              <a:rPr lang="zh-CN" altLang="en-US" dirty="0" smtClean="0"/>
              <a:t>公网用户接入</a:t>
            </a:r>
            <a:endParaRPr lang="en-US" altLang="zh-CN" dirty="0" smtClean="0"/>
          </a:p>
          <a:p>
            <a:r>
              <a:rPr lang="zh-CN" altLang="en-US" dirty="0" smtClean="0"/>
              <a:t>在内网用户接入的“桌面协议</a:t>
            </a:r>
            <a:r>
              <a:rPr lang="en-US" altLang="zh-CN" dirty="0" smtClean="0"/>
              <a:t>HDP</a:t>
            </a:r>
            <a:r>
              <a:rPr lang="zh-CN" altLang="en-US" dirty="0" smtClean="0"/>
              <a:t>经过网关”场景的基础上，增加外网</a:t>
            </a:r>
            <a:r>
              <a:rPr lang="en-US" altLang="zh-CN" dirty="0" smtClean="0"/>
              <a:t>/</a:t>
            </a:r>
            <a:r>
              <a:rPr lang="zh-CN" altLang="en-US" dirty="0" smtClean="0"/>
              <a:t>公网用户接入时，需增加一对</a:t>
            </a:r>
            <a:r>
              <a:rPr lang="en-US" altLang="zh-CN" dirty="0" smtClean="0"/>
              <a:t>WI</a:t>
            </a:r>
            <a:r>
              <a:rPr lang="zh-CN" altLang="en-US" dirty="0" smtClean="0"/>
              <a:t>服务器和一对</a:t>
            </a:r>
            <a:r>
              <a:rPr lang="en-US" altLang="zh-CN" dirty="0" err="1" smtClean="0"/>
              <a:t>vAG</a:t>
            </a:r>
            <a:r>
              <a:rPr lang="en-US" altLang="zh-CN" dirty="0" smtClean="0"/>
              <a:t>/</a:t>
            </a:r>
            <a:r>
              <a:rPr lang="en-US" altLang="zh-CN" dirty="0" err="1" smtClean="0"/>
              <a:t>vLB</a:t>
            </a:r>
            <a:r>
              <a:rPr lang="zh-CN" altLang="en-US" dirty="0" smtClean="0"/>
              <a:t>服务器，与典型部署场景下的</a:t>
            </a:r>
            <a:r>
              <a:rPr lang="en-US" altLang="zh-CN" dirty="0" smtClean="0"/>
              <a:t>WI</a:t>
            </a:r>
            <a:r>
              <a:rPr lang="zh-CN" altLang="en-US" dirty="0" smtClean="0"/>
              <a:t>、</a:t>
            </a:r>
            <a:r>
              <a:rPr lang="en-US" altLang="zh-CN" dirty="0" err="1" smtClean="0"/>
              <a:t>vAG</a:t>
            </a:r>
            <a:r>
              <a:rPr lang="en-US" altLang="zh-CN" dirty="0" smtClean="0"/>
              <a:t>/</a:t>
            </a:r>
            <a:r>
              <a:rPr lang="en-US" altLang="zh-CN" dirty="0" err="1" smtClean="0"/>
              <a:t>vLB</a:t>
            </a:r>
            <a:r>
              <a:rPr lang="zh-CN" altLang="en-US" dirty="0" smtClean="0"/>
              <a:t>共用</a:t>
            </a:r>
            <a:r>
              <a:rPr lang="en-US" altLang="zh-CN" dirty="0" smtClean="0"/>
              <a:t>HDC</a:t>
            </a:r>
            <a:r>
              <a:rPr lang="zh-CN" altLang="en-US" dirty="0" smtClean="0"/>
              <a:t>。</a:t>
            </a:r>
            <a:endParaRPr lang="zh-CN" altLang="en-US" dirty="0" smtClean="0"/>
          </a:p>
          <a:p>
            <a:r>
              <a:rPr lang="zh-CN" altLang="en-US" dirty="0" smtClean="0"/>
              <a:t>通过部署防火墙保证外网</a:t>
            </a:r>
            <a:r>
              <a:rPr lang="en-US" altLang="zh-CN" dirty="0" smtClean="0"/>
              <a:t>/</a:t>
            </a:r>
            <a:r>
              <a:rPr lang="zh-CN" altLang="en-US" dirty="0" smtClean="0"/>
              <a:t>公网用户的访问安全，外网</a:t>
            </a:r>
            <a:r>
              <a:rPr lang="en-US" altLang="zh-CN" dirty="0" smtClean="0"/>
              <a:t>/</a:t>
            </a:r>
            <a:r>
              <a:rPr lang="zh-CN" altLang="en-US" dirty="0" smtClean="0"/>
              <a:t>公网访问负载均衡器和网关的</a:t>
            </a:r>
            <a:r>
              <a:rPr lang="en-US" altLang="zh-CN" dirty="0" smtClean="0"/>
              <a:t>IP</a:t>
            </a:r>
            <a:r>
              <a:rPr lang="zh-CN" altLang="en-US" dirty="0" smtClean="0"/>
              <a:t>报文通过防火墙</a:t>
            </a:r>
            <a:r>
              <a:rPr lang="en-US" altLang="zh-CN" dirty="0" smtClean="0"/>
              <a:t>NAT</a:t>
            </a:r>
            <a:r>
              <a:rPr lang="zh-CN" altLang="en-US" dirty="0" smtClean="0"/>
              <a:t>映射，把公网的</a:t>
            </a:r>
            <a:r>
              <a:rPr lang="en-US" altLang="zh-CN" dirty="0" smtClean="0"/>
              <a:t>IP</a:t>
            </a:r>
            <a:r>
              <a:rPr lang="zh-CN" altLang="en-US" dirty="0" smtClean="0"/>
              <a:t>地址映射成内网的业务</a:t>
            </a:r>
            <a:r>
              <a:rPr lang="en-US" altLang="zh-CN" dirty="0" smtClean="0"/>
              <a:t>IP</a:t>
            </a:r>
            <a:r>
              <a:rPr lang="zh-CN" altLang="en-US" dirty="0" smtClean="0"/>
              <a:t>地址，发送给专用于外网</a:t>
            </a:r>
            <a:r>
              <a:rPr lang="en-US" altLang="zh-CN" dirty="0" smtClean="0"/>
              <a:t>/</a:t>
            </a:r>
            <a:r>
              <a:rPr lang="zh-CN" altLang="en-US" dirty="0" smtClean="0"/>
              <a:t>公网访问的</a:t>
            </a:r>
            <a:r>
              <a:rPr lang="en-US" altLang="zh-CN" dirty="0" err="1" smtClean="0"/>
              <a:t>vAG</a:t>
            </a:r>
            <a:r>
              <a:rPr lang="zh-CN" altLang="en-US" dirty="0" smtClean="0"/>
              <a:t>和</a:t>
            </a:r>
            <a:r>
              <a:rPr lang="en-US" altLang="zh-CN" dirty="0" err="1" smtClean="0"/>
              <a:t>vLB</a:t>
            </a:r>
            <a:r>
              <a:rPr lang="zh-CN" altLang="en-US" dirty="0" smtClean="0"/>
              <a:t>服务器。</a:t>
            </a:r>
            <a:r>
              <a:rPr lang="en-US" altLang="zh-CN" dirty="0" err="1" smtClean="0"/>
              <a:t>vAG</a:t>
            </a:r>
            <a:r>
              <a:rPr lang="zh-CN" altLang="en-US" dirty="0" smtClean="0"/>
              <a:t>、</a:t>
            </a:r>
            <a:r>
              <a:rPr lang="en-US" altLang="zh-CN" dirty="0" err="1" smtClean="0"/>
              <a:t>vLB</a:t>
            </a:r>
            <a:r>
              <a:rPr lang="zh-CN" altLang="en-US" dirty="0" smtClean="0"/>
              <a:t>、</a:t>
            </a:r>
            <a:r>
              <a:rPr lang="en-US" altLang="zh-CN" dirty="0" smtClean="0"/>
              <a:t>WI</a:t>
            </a:r>
            <a:r>
              <a:rPr lang="zh-CN" altLang="en-US" dirty="0" smtClean="0"/>
              <a:t>均需配置内网业务</a:t>
            </a:r>
            <a:r>
              <a:rPr lang="en-US" altLang="zh-CN" dirty="0" smtClean="0"/>
              <a:t>IP</a:t>
            </a:r>
            <a:r>
              <a:rPr lang="zh-CN" altLang="en-US" dirty="0" smtClean="0"/>
              <a:t>地址。</a:t>
            </a:r>
            <a:endParaRPr lang="zh-CN" altLang="en-US" dirty="0" smtClean="0"/>
          </a:p>
          <a:p>
            <a:endParaRPr lang="en-US" altLang="zh-CN" dirty="0" smtClean="0"/>
          </a:p>
          <a:p>
            <a:r>
              <a:rPr lang="zh-CN" altLang="en-US" dirty="0" smtClean="0"/>
              <a:t>网关并发用户数低于</a:t>
            </a:r>
            <a:r>
              <a:rPr lang="en-US" altLang="zh-CN" dirty="0" smtClean="0"/>
              <a:t>500</a:t>
            </a:r>
            <a:r>
              <a:rPr lang="zh-CN" altLang="en-US" dirty="0" smtClean="0"/>
              <a:t>，部署两台</a:t>
            </a:r>
            <a:r>
              <a:rPr lang="en-US" altLang="zh-CN" dirty="0" err="1" smtClean="0"/>
              <a:t>vAG</a:t>
            </a:r>
            <a:r>
              <a:rPr lang="en-US" altLang="zh-CN" dirty="0" smtClean="0"/>
              <a:t>/</a:t>
            </a:r>
            <a:r>
              <a:rPr lang="en-US" altLang="zh-CN" dirty="0" err="1" smtClean="0"/>
              <a:t>vLB</a:t>
            </a:r>
            <a:r>
              <a:rPr lang="zh-CN" altLang="en-US" dirty="0" smtClean="0"/>
              <a:t>，两台</a:t>
            </a:r>
            <a:r>
              <a:rPr lang="en-US" altLang="zh-CN" dirty="0" err="1" smtClean="0"/>
              <a:t>vLB</a:t>
            </a:r>
            <a:r>
              <a:rPr lang="zh-CN" altLang="en-US" dirty="0" smtClean="0"/>
              <a:t>运行方式为主备，</a:t>
            </a:r>
            <a:r>
              <a:rPr lang="en-US" altLang="zh-CN" dirty="0" err="1" smtClean="0"/>
              <a:t>vAG</a:t>
            </a:r>
            <a:r>
              <a:rPr lang="zh-CN" altLang="en-US" dirty="0" smtClean="0"/>
              <a:t>运行方式为负荷分担。</a:t>
            </a:r>
            <a:endParaRPr lang="zh-CN" altLang="en-US" dirty="0" smtClean="0"/>
          </a:p>
          <a:p>
            <a:r>
              <a:rPr lang="zh-CN" altLang="en-US" dirty="0" smtClean="0"/>
              <a:t>网关并发用户数超过</a:t>
            </a:r>
            <a:r>
              <a:rPr lang="en-US" altLang="zh-CN" dirty="0" smtClean="0"/>
              <a:t>500</a:t>
            </a:r>
            <a:r>
              <a:rPr lang="zh-CN" altLang="en-US" dirty="0" smtClean="0"/>
              <a:t>，部署</a:t>
            </a:r>
            <a:r>
              <a:rPr lang="en-US" altLang="zh-CN" dirty="0" smtClean="0"/>
              <a:t>SVN</a:t>
            </a:r>
            <a:r>
              <a:rPr lang="zh-CN" altLang="en-US" dirty="0" smtClean="0"/>
              <a:t>，无需部署虚拟机。</a:t>
            </a:r>
            <a:endParaRPr lang="zh-CN" altLang="en-US" dirty="0"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FusionAccess</a:t>
            </a:r>
            <a:r>
              <a:rPr lang="zh-CN" altLang="en-US" smtClean="0"/>
              <a:t>基础架构虚拟机管理平面网卡创建端口组：在搭建虚拟化平台过程中，会自动创建</a:t>
            </a:r>
            <a:r>
              <a:rPr lang="en-US" altLang="zh-CN" smtClean="0"/>
              <a:t>ManagementDVS</a:t>
            </a:r>
            <a:r>
              <a:rPr lang="zh-CN" altLang="en-US" smtClean="0"/>
              <a:t>及</a:t>
            </a:r>
            <a:r>
              <a:rPr lang="en-US" altLang="zh-CN" smtClean="0"/>
              <a:t>VLAN</a:t>
            </a:r>
            <a:r>
              <a:rPr lang="zh-CN" altLang="en-US" smtClean="0"/>
              <a:t>号为</a:t>
            </a:r>
            <a:r>
              <a:rPr lang="en-US" altLang="zh-CN" smtClean="0"/>
              <a:t>0</a:t>
            </a:r>
            <a:r>
              <a:rPr lang="zh-CN" altLang="en-US" smtClean="0"/>
              <a:t>的端口组，管理平面网卡的端口组即设置为该</a:t>
            </a:r>
            <a:r>
              <a:rPr lang="en-US" altLang="zh-CN" smtClean="0"/>
              <a:t>VLAN</a:t>
            </a:r>
            <a:r>
              <a:rPr lang="zh-CN" altLang="en-US" smtClean="0"/>
              <a:t>号为“</a:t>
            </a:r>
            <a:r>
              <a:rPr lang="en-US" altLang="zh-CN" smtClean="0"/>
              <a:t>0”</a:t>
            </a:r>
            <a:r>
              <a:rPr lang="zh-CN" altLang="en-US" smtClean="0"/>
              <a:t>的端口组。</a:t>
            </a:r>
            <a:endParaRPr lang="zh-CN" altLang="en-US" smtClean="0"/>
          </a:p>
          <a:p>
            <a:r>
              <a:rPr lang="en-US" altLang="zh-CN" smtClean="0"/>
              <a:t>FusionAccess</a:t>
            </a:r>
            <a:r>
              <a:rPr lang="zh-CN" altLang="en-US" smtClean="0"/>
              <a:t>基础架构虚拟机业务平面网卡创建端口组：在搭建虚拟化平台过程中，如果管理平面和业务平面合一，则在</a:t>
            </a:r>
            <a:r>
              <a:rPr lang="en-US" altLang="zh-CN" smtClean="0"/>
              <a:t>ManagementDVS</a:t>
            </a:r>
            <a:r>
              <a:rPr lang="zh-CN" altLang="en-US" smtClean="0"/>
              <a:t>上创建业务平面网卡的端口组（推荐）；如果管理平面和业务平面分离，则在业务分布式交换机上创建业务平面网卡的端口组。</a:t>
            </a:r>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[1] capacity</a:t>
            </a:r>
            <a:r>
              <a:rPr lang="zh-CN" altLang="en-US" dirty="0" smtClean="0"/>
              <a:t>为虚拟机实际占用的总容量。</a:t>
            </a:r>
            <a:endParaRPr lang="zh-CN" altLang="en-US" dirty="0" smtClean="0"/>
          </a:p>
          <a:p>
            <a:r>
              <a:rPr lang="en-US" altLang="zh-CN" dirty="0" smtClean="0"/>
              <a:t>[2] count of virtual machine</a:t>
            </a:r>
            <a:r>
              <a:rPr lang="zh-CN" altLang="en-US" dirty="0" smtClean="0"/>
              <a:t>为虚拟机数量。</a:t>
            </a:r>
            <a:endParaRPr lang="zh-CN" altLang="en-US" dirty="0" smtClean="0"/>
          </a:p>
          <a:p>
            <a:r>
              <a:rPr lang="en-US" altLang="zh-CN" dirty="0" smtClean="0"/>
              <a:t>[3] the swap file size =</a:t>
            </a:r>
            <a:r>
              <a:rPr lang="zh-CN" altLang="en-US" dirty="0" smtClean="0"/>
              <a:t>（虚拟机内存</a:t>
            </a:r>
            <a:r>
              <a:rPr lang="en-US" altLang="zh-CN" dirty="0" smtClean="0"/>
              <a:t>+128M</a:t>
            </a:r>
            <a:r>
              <a:rPr lang="zh-CN" altLang="en-US" dirty="0" smtClean="0"/>
              <a:t>）*</a:t>
            </a:r>
            <a:r>
              <a:rPr lang="en-US" altLang="zh-CN" dirty="0" smtClean="0"/>
              <a:t>1.1  </a:t>
            </a:r>
            <a:r>
              <a:rPr lang="zh-CN" altLang="en-US" dirty="0" smtClean="0"/>
              <a:t>向上取整</a:t>
            </a:r>
            <a:endParaRPr lang="zh-CN" altLang="en-US" dirty="0" smtClean="0"/>
          </a:p>
          <a:p>
            <a:r>
              <a:rPr lang="zh-CN" altLang="zh-CN" dirty="0" smtClean="0"/>
              <a:t>存储池最大分配空间百分比为存储池空间使用率的告警阈值，默认值为</a:t>
            </a:r>
            <a:r>
              <a:rPr lang="en-US" altLang="zh-CN" dirty="0" smtClean="0"/>
              <a:t>80%</a:t>
            </a:r>
            <a:r>
              <a:rPr lang="zh-CN" altLang="zh-CN" dirty="0" smtClean="0"/>
              <a:t>，</a:t>
            </a:r>
            <a:r>
              <a:rPr lang="en-US" altLang="zh-CN" dirty="0" smtClean="0"/>
              <a:t>5500 V3</a:t>
            </a:r>
            <a:r>
              <a:rPr lang="zh-CN" altLang="zh-CN" dirty="0" smtClean="0"/>
              <a:t>中存储池已用容量超过该值会上报告警</a:t>
            </a:r>
            <a:endParaRPr lang="zh-CN" altLang="zh-CN" dirty="0" smtClean="0"/>
          </a:p>
          <a:p>
            <a:r>
              <a:rPr lang="zh-CN" altLang="zh-CN" dirty="0" smtClean="0"/>
              <a:t>硬盘域的热备容量预留为硬盘域容量的</a:t>
            </a:r>
            <a:r>
              <a:rPr lang="en-US" altLang="zh-CN" dirty="0" smtClean="0"/>
              <a:t>10%</a:t>
            </a:r>
            <a:endParaRPr lang="zh-CN" altLang="zh-CN" dirty="0" smtClean="0"/>
          </a:p>
          <a:p>
            <a:r>
              <a:rPr lang="zh-CN" altLang="zh-CN" dirty="0" smtClean="0"/>
              <a:t>存储系统开销容量占用</a:t>
            </a:r>
            <a:r>
              <a:rPr lang="en-US" altLang="zh-CN" dirty="0" smtClean="0"/>
              <a:t>10%</a:t>
            </a:r>
            <a:endParaRPr lang="zh-CN" altLang="zh-CN" dirty="0" smtClean="0"/>
          </a:p>
          <a:p>
            <a:r>
              <a:rPr lang="zh-CN" altLang="en-US" dirty="0" smtClean="0"/>
              <a:t>数据盘建议使用</a:t>
            </a:r>
            <a:r>
              <a:rPr lang="en-US" altLang="zh-CN" dirty="0" err="1" smtClean="0"/>
              <a:t>nas</a:t>
            </a:r>
            <a:r>
              <a:rPr lang="zh-CN" altLang="en-US" dirty="0" smtClean="0"/>
              <a:t>，</a:t>
            </a:r>
            <a:r>
              <a:rPr lang="en-US" altLang="zh-CN" dirty="0" smtClean="0"/>
              <a:t>5500 V3</a:t>
            </a:r>
            <a:r>
              <a:rPr lang="zh-CN" altLang="zh-CN" dirty="0" smtClean="0"/>
              <a:t>文件系统有效利用率为</a:t>
            </a:r>
            <a:r>
              <a:rPr lang="en-US" altLang="zh-CN" dirty="0" smtClean="0"/>
              <a:t>80%</a:t>
            </a:r>
            <a:r>
              <a:rPr lang="zh-CN" altLang="zh-CN" dirty="0" smtClean="0"/>
              <a:t>左右</a:t>
            </a:r>
            <a:endParaRPr lang="zh-CN" altLang="zh-CN" dirty="0"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交换文件大小：</a:t>
            </a:r>
            <a:endParaRPr lang="zh-CN" altLang="zh-CN" dirty="0" smtClean="0"/>
          </a:p>
          <a:p>
            <a:r>
              <a:rPr lang="en-US" altLang="zh-CN" dirty="0" smtClean="0"/>
              <a:t>swap file size =</a:t>
            </a:r>
            <a:r>
              <a:rPr lang="zh-CN" altLang="zh-CN" dirty="0" smtClean="0"/>
              <a:t>（</a:t>
            </a:r>
            <a:r>
              <a:rPr lang="en-US" altLang="zh-CN" dirty="0" smtClean="0"/>
              <a:t>2GB + 128M</a:t>
            </a:r>
            <a:r>
              <a:rPr lang="zh-CN" altLang="zh-CN" dirty="0" smtClean="0"/>
              <a:t>）</a:t>
            </a:r>
            <a:r>
              <a:rPr lang="en-US" altLang="zh-CN" dirty="0" smtClean="0"/>
              <a:t>*1.1 = 3GB</a:t>
            </a:r>
            <a:endParaRPr lang="zh-CN" altLang="zh-CN" dirty="0" smtClean="0"/>
          </a:p>
          <a:p>
            <a:r>
              <a:rPr lang="zh-CN" altLang="zh-CN" dirty="0" smtClean="0"/>
              <a:t>存放</a:t>
            </a:r>
            <a:r>
              <a:rPr lang="en-US" altLang="zh-CN" dirty="0" smtClean="0"/>
              <a:t>100</a:t>
            </a:r>
            <a:r>
              <a:rPr lang="zh-CN" altLang="zh-CN" dirty="0" smtClean="0"/>
              <a:t>个虚拟机的系统盘需要单个</a:t>
            </a:r>
            <a:r>
              <a:rPr lang="en-US" altLang="zh-CN" dirty="0" smtClean="0"/>
              <a:t>LUN</a:t>
            </a:r>
            <a:r>
              <a:rPr lang="zh-CN" altLang="zh-CN" dirty="0" smtClean="0"/>
              <a:t>的容量为</a:t>
            </a:r>
            <a:endParaRPr lang="zh-CN" altLang="zh-CN" dirty="0" smtClean="0"/>
          </a:p>
          <a:p>
            <a:r>
              <a:rPr lang="zh-CN" altLang="zh-CN" dirty="0" smtClean="0"/>
              <a:t>（</a:t>
            </a:r>
            <a:r>
              <a:rPr lang="en-US" altLang="zh-CN" dirty="0" smtClean="0"/>
              <a:t>20GB + 3GB</a:t>
            </a:r>
            <a:r>
              <a:rPr lang="zh-CN" altLang="zh-CN" dirty="0" smtClean="0"/>
              <a:t>）</a:t>
            </a:r>
            <a:r>
              <a:rPr lang="en-US" altLang="zh-CN" dirty="0" smtClean="0"/>
              <a:t>* 100 = 2300GB</a:t>
            </a:r>
            <a:endParaRPr lang="zh-CN" altLang="zh-CN" dirty="0" smtClean="0"/>
          </a:p>
          <a:p>
            <a:r>
              <a:rPr lang="zh-CN" altLang="zh-CN" dirty="0" smtClean="0"/>
              <a:t>存放系统盘所需的总容量为：</a:t>
            </a:r>
            <a:endParaRPr lang="zh-CN" altLang="zh-CN" dirty="0" smtClean="0"/>
          </a:p>
          <a:p>
            <a:r>
              <a:rPr lang="en-US" altLang="zh-CN" dirty="0" smtClean="0"/>
              <a:t>10* 2300GB/0.88/0.8/0.9/0.9=40334GB</a:t>
            </a:r>
            <a:endParaRPr lang="zh-CN" altLang="zh-CN" dirty="0" smtClean="0"/>
          </a:p>
          <a:p>
            <a:r>
              <a:rPr lang="zh-CN" altLang="zh-CN" dirty="0" smtClean="0"/>
              <a:t>如果使用</a:t>
            </a:r>
            <a:r>
              <a:rPr lang="en-US" altLang="zh-CN" dirty="0" smtClean="0"/>
              <a:t>600GB SAS</a:t>
            </a:r>
            <a:r>
              <a:rPr lang="zh-CN" altLang="zh-CN" dirty="0" smtClean="0"/>
              <a:t>盘，每个磁盘的实际可用容量为</a:t>
            </a:r>
            <a:r>
              <a:rPr lang="en-US" altLang="zh-CN" dirty="0" smtClean="0"/>
              <a:t>550GB</a:t>
            </a:r>
            <a:r>
              <a:rPr lang="zh-CN" altLang="zh-CN" dirty="0" smtClean="0"/>
              <a:t>来计算，存放虚拟机系统盘共需要的磁盘数量为：</a:t>
            </a:r>
            <a:endParaRPr lang="zh-CN" altLang="zh-CN" dirty="0" smtClean="0"/>
          </a:p>
          <a:p>
            <a:r>
              <a:rPr lang="en-US" altLang="zh-CN" dirty="0" smtClean="0"/>
              <a:t>40334GB/550GB=73</a:t>
            </a:r>
            <a:endParaRPr lang="zh-CN" altLang="zh-CN" dirty="0" smtClean="0"/>
          </a:p>
          <a:p>
            <a:r>
              <a:rPr lang="zh-CN" altLang="zh-CN" dirty="0" smtClean="0"/>
              <a:t>存储池</a:t>
            </a:r>
            <a:r>
              <a:rPr lang="en-US" altLang="zh-CN" dirty="0" smtClean="0"/>
              <a:t>RAID</a:t>
            </a:r>
            <a:r>
              <a:rPr lang="zh-CN" altLang="zh-CN" dirty="0" smtClean="0"/>
              <a:t>策略采用</a:t>
            </a:r>
            <a:r>
              <a:rPr lang="en-US" altLang="zh-CN" dirty="0" smtClean="0"/>
              <a:t>RAID6(4D+2P)</a:t>
            </a:r>
            <a:r>
              <a:rPr lang="zh-CN" altLang="zh-CN" dirty="0" smtClean="0"/>
              <a:t>，存放数据盘所需的总容量为：</a:t>
            </a:r>
            <a:endParaRPr lang="zh-CN" altLang="zh-CN" dirty="0" smtClean="0"/>
          </a:p>
          <a:p>
            <a:r>
              <a:rPr lang="en-US" altLang="zh-CN" dirty="0" smtClean="0"/>
              <a:t>1000 * 20GB/0.67/0.8/0.8/0.9/0.9=287910GB</a:t>
            </a:r>
            <a:endParaRPr lang="zh-CN" altLang="zh-CN" dirty="0" smtClean="0"/>
          </a:p>
          <a:p>
            <a:r>
              <a:rPr lang="zh-CN" altLang="zh-CN" dirty="0" smtClean="0"/>
              <a:t>如果使用</a:t>
            </a:r>
            <a:r>
              <a:rPr lang="en-US" altLang="zh-CN" dirty="0" smtClean="0"/>
              <a:t>2TB NL-SAS</a:t>
            </a:r>
            <a:r>
              <a:rPr lang="zh-CN" altLang="zh-CN" dirty="0" smtClean="0"/>
              <a:t>盘，每个磁盘的实际可用容量为</a:t>
            </a:r>
            <a:r>
              <a:rPr lang="en-US" altLang="zh-CN" dirty="0" smtClean="0"/>
              <a:t>1.8TB</a:t>
            </a:r>
            <a:r>
              <a:rPr lang="zh-CN" altLang="zh-CN" dirty="0" smtClean="0"/>
              <a:t>来计算，存放虚拟机数据盘共需要的磁盘数量为：</a:t>
            </a:r>
            <a:endParaRPr lang="zh-CN" altLang="zh-CN" dirty="0" smtClean="0"/>
          </a:p>
          <a:p>
            <a:r>
              <a:rPr lang="en-US" altLang="zh-CN" dirty="0" smtClean="0"/>
              <a:t>287910GB GB/1024/1.8=157</a:t>
            </a:r>
            <a:endParaRPr lang="zh-CN" altLang="zh-CN" dirty="0"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[1] Targart IOPS</a:t>
            </a:r>
            <a:r>
              <a:rPr lang="zh-CN" altLang="zh-CN" smtClean="0"/>
              <a:t>是由用户数乘以对应用户类型的每用户的平均</a:t>
            </a:r>
            <a:r>
              <a:rPr lang="en-US" altLang="zh-CN" smtClean="0"/>
              <a:t>IOPS</a:t>
            </a:r>
            <a:r>
              <a:rPr lang="zh-CN" altLang="zh-CN" smtClean="0"/>
              <a:t>值得到</a:t>
            </a:r>
            <a:r>
              <a:rPr lang="zh-CN" altLang="en-US" smtClean="0"/>
              <a:t>，该值经过经验统计得出</a:t>
            </a:r>
            <a:r>
              <a:rPr lang="zh-CN" altLang="zh-CN" smtClean="0"/>
              <a:t>。</a:t>
            </a:r>
            <a:endParaRPr lang="zh-CN" altLang="zh-CN" smtClean="0"/>
          </a:p>
          <a:p>
            <a:r>
              <a:rPr lang="en-US" altLang="zh-CN" smtClean="0"/>
              <a:t>[2] Read I/O%</a:t>
            </a:r>
            <a:r>
              <a:rPr lang="zh-CN" altLang="zh-CN" smtClean="0"/>
              <a:t>，</a:t>
            </a:r>
            <a:r>
              <a:rPr lang="en-US" altLang="zh-CN" smtClean="0"/>
              <a:t>Write I/O %</a:t>
            </a:r>
            <a:r>
              <a:rPr lang="zh-CN" altLang="zh-CN" smtClean="0"/>
              <a:t>，</a:t>
            </a:r>
            <a:r>
              <a:rPr lang="en-US" altLang="zh-CN" smtClean="0"/>
              <a:t>RAID Penalty</a:t>
            </a:r>
            <a:r>
              <a:rPr lang="zh-CN" altLang="zh-CN" smtClean="0"/>
              <a:t>，</a:t>
            </a:r>
            <a:r>
              <a:rPr lang="en-US" altLang="zh-CN" smtClean="0"/>
              <a:t>Disk Read I/O %</a:t>
            </a:r>
            <a:r>
              <a:rPr lang="zh-CN" altLang="zh-CN" smtClean="0"/>
              <a:t>，</a:t>
            </a:r>
            <a:r>
              <a:rPr lang="en-US" altLang="zh-CN" smtClean="0"/>
              <a:t>Disk Write I/O %</a:t>
            </a:r>
            <a:r>
              <a:rPr lang="zh-CN" altLang="zh-CN" smtClean="0"/>
              <a:t>取值</a:t>
            </a:r>
            <a:r>
              <a:rPr lang="zh-CN" altLang="en-US" smtClean="0"/>
              <a:t>根据基准测试确定，在不同场景有所区别。其中</a:t>
            </a:r>
            <a:r>
              <a:rPr lang="en-US" altLang="zh-CN" smtClean="0"/>
              <a:t>Read I/O</a:t>
            </a:r>
            <a:r>
              <a:rPr lang="zh-CN" altLang="en-US" smtClean="0"/>
              <a:t>和</a:t>
            </a:r>
            <a:r>
              <a:rPr lang="en-US" altLang="zh-CN" smtClean="0"/>
              <a:t>write I/O</a:t>
            </a:r>
            <a:r>
              <a:rPr lang="zh-CN" altLang="en-US" smtClean="0"/>
              <a:t>是读写占百分比，</a:t>
            </a:r>
            <a:r>
              <a:rPr lang="en-US" altLang="zh-CN" smtClean="0"/>
              <a:t>Disk Read I/O</a:t>
            </a:r>
            <a:r>
              <a:rPr lang="zh-CN" altLang="en-US" smtClean="0"/>
              <a:t>和</a:t>
            </a:r>
            <a:r>
              <a:rPr lang="en-US" altLang="zh-CN" smtClean="0"/>
              <a:t>Disk Write I/O</a:t>
            </a:r>
            <a:r>
              <a:rPr lang="zh-CN" altLang="en-US" smtClean="0"/>
              <a:t>是</a:t>
            </a:r>
            <a:r>
              <a:rPr lang="en-US" altLang="zh-CN" smtClean="0"/>
              <a:t>I/O</a:t>
            </a:r>
            <a:r>
              <a:rPr lang="zh-CN" altLang="en-US" smtClean="0"/>
              <a:t>到硬盘的百分比。</a:t>
            </a:r>
            <a:endParaRPr lang="zh-CN" altLang="zh-CN" smtClean="0"/>
          </a:p>
          <a:p>
            <a:r>
              <a:rPr lang="en-US" altLang="zh-CN" smtClean="0"/>
              <a:t>RAID Penalty</a:t>
            </a:r>
            <a:r>
              <a:rPr lang="zh-CN" altLang="en-US" smtClean="0"/>
              <a:t>取决于</a:t>
            </a:r>
            <a:r>
              <a:rPr lang="en-US" altLang="zh-CN" smtClean="0"/>
              <a:t>RAID</a:t>
            </a:r>
            <a:r>
              <a:rPr lang="zh-CN" altLang="en-US" smtClean="0"/>
              <a:t>类型，如</a:t>
            </a:r>
            <a:r>
              <a:rPr lang="en-US" altLang="zh-CN" smtClean="0"/>
              <a:t>RAID-10</a:t>
            </a:r>
            <a:r>
              <a:rPr lang="zh-CN" altLang="en-US" smtClean="0"/>
              <a:t>的取值是</a:t>
            </a:r>
            <a:r>
              <a:rPr lang="en-US" altLang="zh-CN" smtClean="0"/>
              <a:t>2</a:t>
            </a:r>
            <a:r>
              <a:rPr lang="zh-CN" altLang="en-US" smtClean="0"/>
              <a:t>，</a:t>
            </a:r>
            <a:r>
              <a:rPr lang="en-US" altLang="zh-CN" smtClean="0"/>
              <a:t>RAID-5</a:t>
            </a:r>
            <a:r>
              <a:rPr lang="zh-CN" altLang="en-US" smtClean="0"/>
              <a:t>的取值是</a:t>
            </a:r>
            <a:r>
              <a:rPr lang="en-US" altLang="zh-CN" smtClean="0"/>
              <a:t>4</a:t>
            </a:r>
            <a:r>
              <a:rPr lang="zh-CN" altLang="en-US" smtClean="0"/>
              <a:t>，</a:t>
            </a:r>
            <a:r>
              <a:rPr lang="en-US" altLang="zh-CN" smtClean="0"/>
              <a:t>RAID-6</a:t>
            </a:r>
            <a:r>
              <a:rPr lang="zh-CN" altLang="en-US" smtClean="0"/>
              <a:t>的取值是</a:t>
            </a:r>
            <a:r>
              <a:rPr lang="en-US" altLang="zh-CN" smtClean="0"/>
              <a:t>6</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读写</a:t>
            </a:r>
            <a:r>
              <a:rPr lang="en-US" altLang="zh-CN" smtClean="0"/>
              <a:t>I/O</a:t>
            </a:r>
            <a:r>
              <a:rPr lang="zh-CN" altLang="en-US" smtClean="0"/>
              <a:t>下盘比例也称为</a:t>
            </a:r>
            <a:r>
              <a:rPr lang="en-US" altLang="zh-CN" smtClean="0"/>
              <a:t>IO</a:t>
            </a:r>
            <a:r>
              <a:rPr lang="zh-CN" altLang="en-US" smtClean="0"/>
              <a:t>落盘率，</a:t>
            </a:r>
            <a:r>
              <a:rPr lang="zh-CN" altLang="zh-CN" smtClean="0"/>
              <a:t>这个参数</a:t>
            </a:r>
            <a:r>
              <a:rPr lang="en-US" altLang="zh-CN" smtClean="0"/>
              <a:t>=1-</a:t>
            </a:r>
            <a:r>
              <a:rPr lang="zh-CN" altLang="zh-CN" smtClean="0"/>
              <a:t>存储</a:t>
            </a:r>
            <a:r>
              <a:rPr lang="en-US" altLang="zh-CN" smtClean="0"/>
              <a:t>Cache</a:t>
            </a:r>
            <a:r>
              <a:rPr lang="zh-CN" altLang="zh-CN" smtClean="0"/>
              <a:t>命中率</a:t>
            </a:r>
            <a:r>
              <a:rPr lang="zh-CN" altLang="en-US" smtClean="0"/>
              <a:t>，</a:t>
            </a:r>
            <a:r>
              <a:rPr lang="zh-CN" altLang="zh-CN" smtClean="0"/>
              <a:t>不同存储厂家的设备</a:t>
            </a:r>
            <a:r>
              <a:rPr lang="en-US" altLang="zh-CN" smtClean="0"/>
              <a:t>Cache</a:t>
            </a:r>
            <a:r>
              <a:rPr lang="zh-CN" altLang="zh-CN" smtClean="0"/>
              <a:t>命中率有差异</a:t>
            </a:r>
            <a:r>
              <a:rPr lang="zh-CN" altLang="en-US" smtClean="0"/>
              <a:t>。</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系统盘</a:t>
            </a:r>
            <a:r>
              <a:rPr lang="en-US" altLang="zh-CN" smtClean="0"/>
              <a:t>IOPS</a:t>
            </a:r>
            <a:r>
              <a:rPr lang="zh-CN" altLang="en-US" smtClean="0"/>
              <a:t>计算</a:t>
            </a:r>
            <a:endParaRPr lang="en-US" altLang="zh-CN" smtClean="0"/>
          </a:p>
          <a:p>
            <a:pPr lvl="1"/>
            <a:r>
              <a:rPr lang="en-US" altLang="zh-CN" smtClean="0"/>
              <a:t>IOPS = (1000</a:t>
            </a:r>
            <a:r>
              <a:rPr lang="zh-CN" altLang="en-US" smtClean="0"/>
              <a:t>*</a:t>
            </a:r>
            <a:r>
              <a:rPr lang="en-US" altLang="zh-CN" smtClean="0"/>
              <a:t>9* 7 % * 60 %) + ((1000* 9</a:t>
            </a:r>
            <a:r>
              <a:rPr lang="zh-CN" altLang="en-US" smtClean="0"/>
              <a:t>* </a:t>
            </a:r>
            <a:r>
              <a:rPr lang="en-US" altLang="zh-CN" smtClean="0"/>
              <a:t>93%* 30%) * 4)= 378+10044=10422</a:t>
            </a:r>
            <a:endParaRPr lang="en-US" altLang="zh-CN" smtClean="0"/>
          </a:p>
          <a:p>
            <a:pPr lvl="1"/>
            <a:r>
              <a:rPr lang="zh-CN" altLang="en-US" smtClean="0"/>
              <a:t>数据盘</a:t>
            </a:r>
            <a:r>
              <a:rPr lang="en-US" altLang="zh-CN" smtClean="0"/>
              <a:t>IOPS</a:t>
            </a:r>
            <a:r>
              <a:rPr lang="zh-CN" altLang="en-US" smtClean="0"/>
              <a:t>计算</a:t>
            </a:r>
            <a:endParaRPr lang="en-US" altLang="zh-CN" smtClean="0"/>
          </a:p>
          <a:p>
            <a:pPr lvl="1"/>
            <a:r>
              <a:rPr lang="en-US" altLang="zh-CN" smtClean="0"/>
              <a:t>IOPS = (1000</a:t>
            </a:r>
            <a:r>
              <a:rPr lang="zh-CN" altLang="en-US" smtClean="0"/>
              <a:t>*</a:t>
            </a:r>
            <a:r>
              <a:rPr lang="en-US" altLang="zh-CN" smtClean="0"/>
              <a:t>6* 80% * 20 %) + ((1000* 6</a:t>
            </a:r>
            <a:r>
              <a:rPr lang="zh-CN" altLang="en-US" smtClean="0"/>
              <a:t>* </a:t>
            </a:r>
            <a:r>
              <a:rPr lang="en-US" altLang="zh-CN" smtClean="0"/>
              <a:t>20%* 20%) * 4)=960+960=1920</a:t>
            </a:r>
            <a:endParaRPr lang="zh-CN" altLang="zh-CN"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计算所需盘数时需要加入桌面云基础架构系统的容量和</a:t>
            </a:r>
            <a:r>
              <a:rPr lang="en-US" altLang="zh-CN" smtClean="0"/>
              <a:t>IOPS</a:t>
            </a:r>
            <a:endParaRPr lang="en-US" altLang="zh-CN" smtClean="0"/>
          </a:p>
          <a:p>
            <a:r>
              <a:rPr lang="zh-CN" altLang="en-US" smtClean="0"/>
              <a:t>在进行规划的时候，可以适当留出一些空余的</a:t>
            </a:r>
            <a:r>
              <a:rPr lang="en-US" altLang="zh-CN" smtClean="0"/>
              <a:t>IOPS</a:t>
            </a:r>
            <a:r>
              <a:rPr lang="zh-CN" altLang="en-US" smtClean="0"/>
              <a:t>和容量以应对出现峰值的情况</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mtClean="0"/>
              <a:t>注：无应用静默</a:t>
            </a:r>
            <a:r>
              <a:rPr lang="en-US" altLang="zh-CN" smtClean="0"/>
              <a:t>30%</a:t>
            </a:r>
            <a:r>
              <a:rPr lang="zh-CN" altLang="zh-CN" smtClean="0"/>
              <a:t>表示统计平均同时有</a:t>
            </a:r>
            <a:r>
              <a:rPr lang="en-US" altLang="zh-CN" smtClean="0"/>
              <a:t>30</a:t>
            </a:r>
            <a:r>
              <a:rPr lang="zh-CN" altLang="zh-CN" smtClean="0"/>
              <a:t>％的用户无应用静默。网络带宽利用率按照</a:t>
            </a:r>
            <a:r>
              <a:rPr lang="en-US" altLang="zh-CN" smtClean="0"/>
              <a:t>80%</a:t>
            </a:r>
            <a:r>
              <a:rPr lang="zh-CN" altLang="zh-CN" smtClean="0"/>
              <a:t>计算，可得出各种应用场景的带宽要求。</a:t>
            </a:r>
            <a:endParaRPr lang="zh-CN"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zh-CN" smtClean="0"/>
              <a:t>这三个维度相互联系相互影响。</a:t>
            </a:r>
            <a:endParaRPr lang="en-US" altLang="zh-CN" smtClean="0"/>
          </a:p>
          <a:p>
            <a:pPr lvl="0"/>
            <a:r>
              <a:rPr lang="en-US" altLang="zh-CN" smtClean="0"/>
              <a:t>Workload</a:t>
            </a:r>
            <a:r>
              <a:rPr lang="zh-CN" altLang="zh-CN" smtClean="0"/>
              <a:t>是用户使用虚拟机产生的业务负荷，决定于用户业务需求和使用习惯。一般从</a:t>
            </a:r>
            <a:r>
              <a:rPr lang="en-US" altLang="zh-CN" smtClean="0"/>
              <a:t>CPU</a:t>
            </a:r>
            <a:r>
              <a:rPr lang="zh-CN" altLang="zh-CN" smtClean="0"/>
              <a:t>、内存、</a:t>
            </a:r>
            <a:r>
              <a:rPr lang="en-US" altLang="zh-CN" smtClean="0"/>
              <a:t>IO</a:t>
            </a:r>
            <a:r>
              <a:rPr lang="zh-CN" altLang="zh-CN" smtClean="0"/>
              <a:t>使用情况以及并发率这些维度衡量。</a:t>
            </a:r>
            <a:endParaRPr lang="zh-CN" altLang="zh-CN" smtClean="0"/>
          </a:p>
          <a:p>
            <a:pPr lvl="0"/>
            <a:r>
              <a:rPr lang="en-US" altLang="zh-CN" smtClean="0"/>
              <a:t>QoS</a:t>
            </a:r>
            <a:r>
              <a:rPr lang="zh-CN" altLang="zh-CN" smtClean="0"/>
              <a:t>主要指用户可接受的各种业务的用户体验标准。</a:t>
            </a:r>
            <a:endParaRPr lang="zh-CN" altLang="zh-CN" smtClean="0"/>
          </a:p>
          <a:p>
            <a:pPr lvl="0"/>
            <a:r>
              <a:rPr lang="en-US" altLang="zh-CN" smtClean="0"/>
              <a:t>Capacity</a:t>
            </a:r>
            <a:r>
              <a:rPr lang="zh-CN" altLang="zh-CN" smtClean="0"/>
              <a:t>是指系统拥有多少资源，以及在充分利用系统资源、同时满足</a:t>
            </a:r>
            <a:r>
              <a:rPr lang="en-US" altLang="zh-CN" smtClean="0"/>
              <a:t>QoS</a:t>
            </a:r>
            <a:r>
              <a:rPr lang="zh-CN" altLang="zh-CN" smtClean="0"/>
              <a:t>要求的条件下，系统能承担的最大</a:t>
            </a:r>
            <a:r>
              <a:rPr lang="en-US" altLang="zh-CN" smtClean="0"/>
              <a:t>VM</a:t>
            </a:r>
            <a:r>
              <a:rPr lang="zh-CN" altLang="zh-CN" smtClean="0"/>
              <a:t>数量。</a:t>
            </a:r>
            <a:r>
              <a:rPr lang="zh-CN" altLang="en-US" smtClean="0"/>
              <a:t>在桌面云场景下指桌面云密度。</a:t>
            </a:r>
            <a:endParaRPr lang="zh-CN" altLang="zh-CN"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具体采集指标包括：</a:t>
            </a:r>
            <a:endParaRPr lang="en-US" altLang="zh-CN" smtClean="0"/>
          </a:p>
          <a:p>
            <a:pPr lvl="1"/>
            <a:r>
              <a:rPr lang="zh-CN" altLang="zh-CN" smtClean="0"/>
              <a:t>资源占用率指标：</a:t>
            </a:r>
            <a:r>
              <a:rPr lang="en-US" altLang="zh-CN" smtClean="0"/>
              <a:t>CPU</a:t>
            </a:r>
            <a:r>
              <a:rPr lang="zh-CN" altLang="zh-CN" smtClean="0"/>
              <a:t>占用率（活动态</a:t>
            </a:r>
            <a:r>
              <a:rPr lang="en-US" altLang="zh-CN" smtClean="0"/>
              <a:t>CPU</a:t>
            </a:r>
            <a:r>
              <a:rPr lang="zh-CN" altLang="zh-CN" smtClean="0"/>
              <a:t>占用率、空闲态</a:t>
            </a:r>
            <a:r>
              <a:rPr lang="en-US" altLang="zh-CN" smtClean="0"/>
              <a:t>CPU</a:t>
            </a:r>
            <a:r>
              <a:rPr lang="zh-CN" altLang="zh-CN" smtClean="0"/>
              <a:t>占用率、并发率），存储</a:t>
            </a:r>
            <a:r>
              <a:rPr lang="en-US" altLang="zh-CN" smtClean="0"/>
              <a:t>IO</a:t>
            </a:r>
            <a:r>
              <a:rPr lang="zh-CN" altLang="zh-CN" smtClean="0"/>
              <a:t>（平均</a:t>
            </a:r>
            <a:r>
              <a:rPr lang="en-US" altLang="zh-CN" smtClean="0"/>
              <a:t>IOPS</a:t>
            </a:r>
            <a:r>
              <a:rPr lang="zh-CN" altLang="zh-CN" smtClean="0"/>
              <a:t>、写比例、磁盘平均块大小）、内存占用率、网络带宽（发送</a:t>
            </a:r>
            <a:r>
              <a:rPr lang="en-US" altLang="zh-CN" smtClean="0"/>
              <a:t>/</a:t>
            </a:r>
            <a:r>
              <a:rPr lang="zh-CN" altLang="zh-CN" smtClean="0"/>
              <a:t>接收字节数）。</a:t>
            </a:r>
            <a:endParaRPr lang="zh-CN" altLang="zh-CN" smtClean="0"/>
          </a:p>
          <a:p>
            <a:pPr lvl="1"/>
            <a:r>
              <a:rPr lang="zh-CN" altLang="zh-CN" smtClean="0"/>
              <a:t>静态配置信息：</a:t>
            </a:r>
            <a:r>
              <a:rPr lang="en-US" altLang="zh-CN" smtClean="0"/>
              <a:t>CPU</a:t>
            </a:r>
            <a:r>
              <a:rPr lang="zh-CN" altLang="zh-CN" smtClean="0"/>
              <a:t>主频型号核数</a:t>
            </a:r>
            <a:r>
              <a:rPr lang="en-US" altLang="zh-CN" smtClean="0"/>
              <a:t>(</a:t>
            </a:r>
            <a:r>
              <a:rPr lang="zh-CN" altLang="zh-CN" smtClean="0"/>
              <a:t>包括超线程数，即在</a:t>
            </a:r>
            <a:r>
              <a:rPr lang="en-US" altLang="zh-CN" smtClean="0"/>
              <a:t>PC</a:t>
            </a:r>
            <a:r>
              <a:rPr lang="zh-CN" altLang="zh-CN" smtClean="0"/>
              <a:t>机器任务管理器可以显示的核数</a:t>
            </a:r>
            <a:r>
              <a:rPr lang="en-US" altLang="zh-CN" smtClean="0"/>
              <a:t>)</a:t>
            </a:r>
            <a:r>
              <a:rPr lang="zh-CN" altLang="zh-CN" smtClean="0"/>
              <a:t>、内存大小、操作系统类型等。</a:t>
            </a:r>
            <a:endParaRPr lang="zh-CN" altLang="zh-CN" smtClean="0"/>
          </a:p>
          <a:p>
            <a:pPr lvl="1"/>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mtClean="0"/>
              <a:t>在图中我们可以看到，在同样的用户体验要求下，随着</a:t>
            </a:r>
            <a:r>
              <a:rPr lang="en-US" altLang="zh-CN" smtClean="0"/>
              <a:t>VM</a:t>
            </a:r>
            <a:r>
              <a:rPr lang="zh-CN" altLang="zh-CN" smtClean="0"/>
              <a:t>负荷越高，系统可以支持的</a:t>
            </a:r>
            <a:r>
              <a:rPr lang="en-US" altLang="zh-CN" smtClean="0"/>
              <a:t>VM</a:t>
            </a:r>
            <a:r>
              <a:rPr lang="zh-CN" altLang="zh-CN" smtClean="0"/>
              <a:t>密度越低。同样一套系统，不同</a:t>
            </a:r>
            <a:r>
              <a:rPr lang="en-US" altLang="zh-CN" smtClean="0"/>
              <a:t>VM</a:t>
            </a:r>
            <a:r>
              <a:rPr lang="zh-CN" altLang="zh-CN" smtClean="0"/>
              <a:t>负荷下支持的</a:t>
            </a:r>
            <a:r>
              <a:rPr lang="en-US" altLang="zh-CN" smtClean="0"/>
              <a:t>VM</a:t>
            </a:r>
            <a:r>
              <a:rPr lang="zh-CN" altLang="zh-CN" smtClean="0"/>
              <a:t>密度区别较大。在未明确</a:t>
            </a:r>
            <a:r>
              <a:rPr lang="en-US" altLang="zh-CN" smtClean="0"/>
              <a:t>VM</a:t>
            </a:r>
            <a:r>
              <a:rPr lang="zh-CN" altLang="zh-CN" smtClean="0"/>
              <a:t>负荷的情况下单纯比较</a:t>
            </a:r>
            <a:r>
              <a:rPr lang="en-US" altLang="zh-CN" smtClean="0"/>
              <a:t>VM</a:t>
            </a:r>
            <a:r>
              <a:rPr lang="zh-CN" altLang="zh-CN" smtClean="0"/>
              <a:t>密度没有意义。</a:t>
            </a:r>
            <a:endParaRPr lang="zh-CN" altLang="zh-CN" smtClean="0"/>
          </a:p>
          <a:p>
            <a:r>
              <a:rPr lang="zh-CN" altLang="zh-CN" smtClean="0"/>
              <a:t>因此，不同的服务器硬件，不同的业务模型</a:t>
            </a:r>
            <a:r>
              <a:rPr lang="en-US" altLang="zh-CN" smtClean="0"/>
              <a:t>Workload</a:t>
            </a:r>
            <a:r>
              <a:rPr lang="zh-CN" altLang="zh-CN" smtClean="0"/>
              <a:t>、以及不同的验收标准，其</a:t>
            </a:r>
            <a:r>
              <a:rPr lang="en-US" altLang="zh-CN" smtClean="0"/>
              <a:t>VM</a:t>
            </a:r>
            <a:r>
              <a:rPr lang="zh-CN" altLang="zh-CN" smtClean="0"/>
              <a:t>密度有很大的差别。</a:t>
            </a:r>
            <a:endParaRPr lang="zh-CN" altLang="zh-CN"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在图中我们可以看到，在同样的业务模型下，随着</a:t>
            </a:r>
            <a:r>
              <a:rPr lang="en-US" altLang="zh-CN" dirty="0" smtClean="0"/>
              <a:t>VM</a:t>
            </a:r>
            <a:r>
              <a:rPr lang="zh-CN" altLang="zh-CN" dirty="0" smtClean="0"/>
              <a:t>密度的增长，响应时间延长，体验下降；</a:t>
            </a:r>
            <a:r>
              <a:rPr lang="en-US" altLang="zh-CN" dirty="0" smtClean="0"/>
              <a:t>VM</a:t>
            </a:r>
            <a:r>
              <a:rPr lang="zh-CN" altLang="zh-CN" dirty="0" smtClean="0"/>
              <a:t>数量进一步增加，资源瓶颈出现，导致响应时间急速增加超出了用户可接受的范围。</a:t>
            </a:r>
            <a:endParaRPr lang="zh-CN" altLang="zh-CN" dirty="0" smtClean="0"/>
          </a:p>
          <a:p>
            <a:r>
              <a:rPr lang="zh-CN" altLang="zh-CN" dirty="0" smtClean="0"/>
              <a:t>例如</a:t>
            </a:r>
            <a:r>
              <a:rPr lang="en-US" altLang="zh-CN" dirty="0" smtClean="0"/>
              <a:t>OA</a:t>
            </a:r>
            <a:r>
              <a:rPr lang="zh-CN" altLang="zh-CN" dirty="0" smtClean="0"/>
              <a:t>办公场景考察指标项如下：</a:t>
            </a:r>
            <a:endParaRPr lang="zh-CN" altLang="zh-CN" dirty="0" smtClean="0"/>
          </a:p>
          <a:p>
            <a:pPr lvl="1"/>
            <a:r>
              <a:rPr lang="en-US" altLang="zh-CN" dirty="0" smtClean="0"/>
              <a:t>win Operation</a:t>
            </a:r>
            <a:r>
              <a:rPr lang="zh-CN" altLang="zh-CN" dirty="0" smtClean="0"/>
              <a:t>：鼠标移动时间、窗口切换时间</a:t>
            </a:r>
            <a:endParaRPr lang="zh-CN" altLang="zh-CN" dirty="0" smtClean="0"/>
          </a:p>
          <a:p>
            <a:pPr lvl="1"/>
            <a:r>
              <a:rPr lang="en-US" altLang="zh-CN" dirty="0" smtClean="0"/>
              <a:t>Office</a:t>
            </a:r>
            <a:r>
              <a:rPr lang="zh-CN" altLang="zh-CN" dirty="0" smtClean="0"/>
              <a:t>操作：</a:t>
            </a:r>
            <a:r>
              <a:rPr lang="en-US" altLang="zh-CN" dirty="0" smtClean="0"/>
              <a:t>Excel/PPT/Word</a:t>
            </a:r>
            <a:r>
              <a:rPr lang="zh-CN" altLang="zh-CN" dirty="0" smtClean="0"/>
              <a:t>打开翻页</a:t>
            </a:r>
            <a:endParaRPr lang="zh-CN" altLang="zh-CN" dirty="0" smtClean="0"/>
          </a:p>
          <a:p>
            <a:pPr lvl="1"/>
            <a:r>
              <a:rPr lang="zh-CN" altLang="zh-CN" dirty="0" smtClean="0"/>
              <a:t>编译：</a:t>
            </a:r>
            <a:r>
              <a:rPr lang="en-US" altLang="zh-CN" dirty="0" smtClean="0"/>
              <a:t>JAVA</a:t>
            </a:r>
            <a:r>
              <a:rPr lang="zh-CN" altLang="zh-CN" dirty="0" smtClean="0"/>
              <a:t>、</a:t>
            </a:r>
            <a:r>
              <a:rPr lang="en-US" altLang="zh-CN" dirty="0" smtClean="0"/>
              <a:t>C/C++</a:t>
            </a:r>
            <a:r>
              <a:rPr lang="zh-CN" altLang="zh-CN" dirty="0" smtClean="0"/>
              <a:t>编译</a:t>
            </a:r>
            <a:endParaRPr lang="zh-CN" altLang="zh-CN" dirty="0" smtClean="0"/>
          </a:p>
          <a:p>
            <a:pPr lvl="1"/>
            <a:r>
              <a:rPr lang="zh-CN" altLang="zh-CN" dirty="0" smtClean="0"/>
              <a:t>日常操作：</a:t>
            </a:r>
            <a:r>
              <a:rPr lang="en-US" altLang="zh-CN" dirty="0" smtClean="0"/>
              <a:t>IE</a:t>
            </a:r>
            <a:r>
              <a:rPr lang="zh-CN" altLang="zh-CN" dirty="0" smtClean="0"/>
              <a:t>打开、文件拷贝、解压缩、压缩</a:t>
            </a:r>
            <a:endParaRPr lang="zh-CN" altLang="zh-CN" dirty="0" smtClean="0"/>
          </a:p>
          <a:p>
            <a:pPr lvl="1"/>
            <a:r>
              <a:rPr lang="zh-CN" altLang="zh-CN" dirty="0" smtClean="0"/>
              <a:t>音频：时延、</a:t>
            </a:r>
            <a:r>
              <a:rPr lang="en-US" altLang="zh-CN" dirty="0" smtClean="0"/>
              <a:t>MOS</a:t>
            </a:r>
            <a:endParaRPr lang="zh-CN" altLang="zh-CN" dirty="0"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1.</a:t>
            </a:r>
            <a:r>
              <a:rPr lang="en-US" altLang="zh-CN" baseline="0" dirty="0" smtClean="0"/>
              <a:t>  </a:t>
            </a:r>
            <a:r>
              <a:rPr lang="en-US" altLang="zh-CN" dirty="0" smtClean="0"/>
              <a:t>AB</a:t>
            </a:r>
            <a:endParaRPr lang="en-US" altLang="zh-CN" dirty="0" smtClean="0"/>
          </a:p>
          <a:p>
            <a:pPr lvl="1"/>
            <a:r>
              <a:rPr lang="en-US" altLang="zh-CN" dirty="0" smtClean="0"/>
              <a:t>2.  B</a:t>
            </a:r>
            <a:endParaRPr lang="en-US" altLang="zh-CN" dirty="0" smtClean="0"/>
          </a:p>
          <a:p>
            <a:pPr lvl="1"/>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包含</a:t>
            </a:r>
            <a:r>
              <a:rPr lang="en-US" altLang="zh-CN" smtClean="0"/>
              <a:t>fusionsphere</a:t>
            </a:r>
            <a:r>
              <a:rPr lang="zh-CN" altLang="en-US" smtClean="0"/>
              <a:t>，</a:t>
            </a:r>
            <a:r>
              <a:rPr lang="en-US" altLang="zh-CN" smtClean="0"/>
              <a:t>fusionmanager</a:t>
            </a:r>
            <a:r>
              <a:rPr lang="zh-CN" altLang="en-US" smtClean="0"/>
              <a:t>，</a:t>
            </a:r>
            <a:r>
              <a:rPr lang="en-US" altLang="zh-CN" smtClean="0"/>
              <a:t>fusionstorage</a:t>
            </a:r>
            <a:r>
              <a:rPr lang="zh-CN" altLang="en-US" smtClean="0"/>
              <a:t>，</a:t>
            </a:r>
            <a:r>
              <a:rPr lang="en-US" altLang="zh-CN" smtClean="0"/>
              <a:t>fusionaccess</a:t>
            </a:r>
            <a:endParaRPr 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mtClean="0"/>
              <a:t>不同种类的应用软件、应用软件使用方式（比如频繁度、同时使用人数）、以及虚拟机的配置等，都会影响使用体验。华为推荐的虚拟机配置密度，是典型应用场景下的的参考配置。为了获取更为准确的虚拟机密度配置，建议模拟实际应用环境，进行性能测试。</a:t>
            </a:r>
            <a:endParaRPr lang="zh-CN" altLang="zh-CN" smtClean="0"/>
          </a:p>
          <a:p>
            <a:r>
              <a:rPr lang="zh-CN" altLang="zh-CN" smtClean="0"/>
              <a:t>在实际使用过程中，如果出现由于应用负载变化等原因，导致用户体验变差情况。可以购买新主机、存储等资源进行扩容，降低虚拟机配置密度，来获取更良好的体验。</a:t>
            </a:r>
            <a:endParaRPr lang="en-US" altLang="zh-CN" smtClean="0"/>
          </a:p>
          <a:p>
            <a:r>
              <a:rPr lang="en-US" altLang="zh-CN" smtClean="0"/>
              <a:t>1:65</a:t>
            </a:r>
            <a:r>
              <a:rPr lang="zh-CN" altLang="zh-CN" smtClean="0"/>
              <a:t>是 </a:t>
            </a:r>
            <a:r>
              <a:rPr lang="en-US" altLang="zh-CN" smtClean="0"/>
              <a:t>(2*E5-2650 V2)</a:t>
            </a:r>
            <a:r>
              <a:rPr lang="zh-CN" altLang="zh-CN" smtClean="0"/>
              <a:t>刀片服务器重载的缺省</a:t>
            </a:r>
            <a:r>
              <a:rPr lang="en-US" altLang="zh-CN" smtClean="0"/>
              <a:t>VM</a:t>
            </a:r>
            <a:r>
              <a:rPr lang="zh-CN" altLang="zh-CN" smtClean="0"/>
              <a:t>密度</a:t>
            </a:r>
            <a:r>
              <a:rPr lang="zh-CN" altLang="en-US" smtClean="0"/>
              <a:t>，需要根据实际情况修改。</a:t>
            </a:r>
            <a:endParaRPr lang="zh-CN" altLang="zh-CN"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以虚拟机密度</a:t>
            </a:r>
            <a:r>
              <a:rPr lang="en-US" altLang="zh-CN" smtClean="0"/>
              <a:t>65</a:t>
            </a:r>
            <a:r>
              <a:rPr lang="zh-CN" altLang="en-US" smtClean="0"/>
              <a:t>，每桌面内存</a:t>
            </a:r>
            <a:r>
              <a:rPr lang="en-US" altLang="zh-CN" smtClean="0"/>
              <a:t>4G</a:t>
            </a:r>
            <a:r>
              <a:rPr lang="zh-CN" altLang="en-US" smtClean="0"/>
              <a:t>，每内存条容量</a:t>
            </a:r>
            <a:r>
              <a:rPr lang="en-US" altLang="zh-CN" smtClean="0"/>
              <a:t>4G</a:t>
            </a:r>
            <a:r>
              <a:rPr lang="zh-CN" altLang="en-US" smtClean="0"/>
              <a:t>，底层虚拟化内存</a:t>
            </a:r>
            <a:r>
              <a:rPr lang="en-US" altLang="zh-CN" smtClean="0"/>
              <a:t>5G</a:t>
            </a:r>
            <a:r>
              <a:rPr lang="zh-CN" altLang="en-US" smtClean="0"/>
              <a:t>为例</a:t>
            </a:r>
            <a:endParaRPr lang="en-US" altLang="zh-CN" smtClean="0"/>
          </a:p>
          <a:p>
            <a:pPr lvl="1"/>
            <a:r>
              <a:rPr lang="zh-CN" altLang="en-US" smtClean="0"/>
              <a:t>完整复制</a:t>
            </a:r>
            <a:r>
              <a:rPr lang="zh-CN" altLang="zh-CN" smtClean="0"/>
              <a:t>（</a:t>
            </a:r>
            <a:r>
              <a:rPr lang="en-US" altLang="zh-CN" smtClean="0"/>
              <a:t>65*4*1.04+5</a:t>
            </a:r>
            <a:r>
              <a:rPr lang="zh-CN" altLang="zh-CN" smtClean="0"/>
              <a:t>）</a:t>
            </a:r>
            <a:r>
              <a:rPr lang="en-US" altLang="zh-CN" smtClean="0"/>
              <a:t>/16=18</a:t>
            </a:r>
            <a:r>
              <a:rPr lang="zh-CN" altLang="zh-CN" smtClean="0"/>
              <a:t>根</a:t>
            </a:r>
            <a:endParaRPr lang="zh-CN" altLang="zh-CN" smtClean="0"/>
          </a:p>
          <a:p>
            <a:pPr lvl="1"/>
            <a:r>
              <a:rPr lang="zh-CN" altLang="zh-CN" smtClean="0"/>
              <a:t>链接克隆（</a:t>
            </a:r>
            <a:r>
              <a:rPr lang="en-US" altLang="zh-CN" smtClean="0"/>
              <a:t>65*4*1.04+5+12</a:t>
            </a:r>
            <a:r>
              <a:rPr lang="zh-CN" altLang="zh-CN" smtClean="0"/>
              <a:t>）</a:t>
            </a:r>
            <a:r>
              <a:rPr lang="en-US" altLang="zh-CN" smtClean="0"/>
              <a:t>/16=18</a:t>
            </a:r>
            <a:r>
              <a:rPr lang="zh-CN" altLang="zh-CN" smtClean="0"/>
              <a:t>根</a:t>
            </a:r>
            <a:endParaRPr lang="en-US" altLang="zh-CN" smtClean="0"/>
          </a:p>
          <a:p>
            <a:pPr lvl="1"/>
            <a:r>
              <a:rPr lang="zh-CN" altLang="zh-CN" smtClean="0"/>
              <a:t>全内存桌面（</a:t>
            </a:r>
            <a:r>
              <a:rPr lang="en-US" altLang="zh-CN" smtClean="0"/>
              <a:t>65*3*1.04+5+</a:t>
            </a:r>
            <a:r>
              <a:rPr lang="zh-CN" altLang="zh-CN" smtClean="0"/>
              <a:t>（</a:t>
            </a:r>
            <a:r>
              <a:rPr lang="en-US" altLang="zh-CN" smtClean="0"/>
              <a:t>65*1.5+40</a:t>
            </a:r>
            <a:r>
              <a:rPr lang="zh-CN" altLang="zh-CN" smtClean="0"/>
              <a:t>）</a:t>
            </a:r>
            <a:r>
              <a:rPr lang="en-US" altLang="zh-CN" smtClean="0"/>
              <a:t>*1.15</a:t>
            </a:r>
            <a:r>
              <a:rPr lang="zh-CN" altLang="zh-CN" smtClean="0"/>
              <a:t>）</a:t>
            </a:r>
            <a:r>
              <a:rPr lang="en-US" altLang="zh-CN" smtClean="0"/>
              <a:t>/16=23</a:t>
            </a:r>
            <a:r>
              <a:rPr lang="zh-CN" altLang="zh-CN" smtClean="0"/>
              <a:t>根</a:t>
            </a:r>
            <a:endParaRPr lang="zh-CN" altLang="zh-CN" smtClean="0"/>
          </a:p>
          <a:p>
            <a:pPr lvl="1"/>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课程编码</a:t>
                      </a:r>
                      <a:endPar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适用产品</a:t>
                      </a:r>
                      <a:endPar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产品版本</a:t>
                      </a:r>
                      <a:endPar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作者</a:t>
                      </a:r>
                      <a:r>
                        <a:rPr kumimoji="1" lang="en-US" altLang="zh-CN"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工号</a:t>
                      </a:r>
                      <a:endPar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时间</a:t>
                      </a:r>
                      <a:endPar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审核人</a:t>
                      </a:r>
                      <a:r>
                        <a:rPr kumimoji="1" lang="en-US" altLang="zh-CN"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工号</a:t>
                      </a:r>
                      <a:endPar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anose="020B0503040504020204"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ln>
        </p:spPr>
        <p:txBody>
          <a:bodyPr lIns="78258" tIns="39127" rIns="78258" bIns="39127" anchor="ctr"/>
          <a:lstStyle/>
          <a:p>
            <a:pPr defTabSz="802005" fontAlgn="base"/>
            <a:r>
              <a:rPr lang="zh-CN" altLang="en-US" sz="3500" dirty="0">
                <a:solidFill>
                  <a:srgbClr val="990000"/>
                </a:solidFill>
                <a:latin typeface="FrutigerNext LT Medium" panose="020B0603040504020204" pitchFamily="34" charset="0"/>
                <a:ea typeface="黑体" panose="02010609060101010101" pitchFamily="2" charset="-122"/>
              </a:rPr>
              <a:t>修订记录</a:t>
            </a:r>
            <a:endParaRPr lang="zh-CN" altLang="en-US" sz="3500" dirty="0">
              <a:solidFill>
                <a:srgbClr val="990000"/>
              </a:solidFill>
              <a:latin typeface="FrutigerNext LT Medium" panose="020B0603040504020204" pitchFamily="34" charset="0"/>
              <a:ea typeface="黑体" panose="02010609060101010101" pitchFamily="2" charset="-122"/>
            </a:endParaRP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ln>
        </p:spPr>
        <p:txBody>
          <a:bodyPr>
            <a:spAutoFit/>
          </a:bodyPr>
          <a:lstStyle/>
          <a:p>
            <a:pPr>
              <a:spcBef>
                <a:spcPct val="50000"/>
              </a:spcBef>
            </a:pPr>
            <a:r>
              <a:rPr lang="zh-CN" altLang="en-US" sz="4000" i="1" dirty="0">
                <a:solidFill>
                  <a:srgbClr val="4D4D4D"/>
                </a:solidFill>
                <a:latin typeface="Arial" panose="020B0604020202020204" pitchFamily="34" charset="0"/>
              </a:rPr>
              <a:t>本页不打印</a:t>
            </a:r>
            <a:endParaRPr lang="zh-CN" altLang="en-US" sz="4000" i="1" dirty="0">
              <a:solidFill>
                <a:srgbClr val="4D4D4D"/>
              </a:solidFill>
              <a:latin typeface="Arial" panose="020B0604020202020204" pitchFamily="34" charset="0"/>
            </a:endParaRP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2005" rtl="0" eaLnBrk="1" fontAlgn="base" latinLnBrk="0" hangingPunct="1">
              <a:lnSpc>
                <a:spcPct val="140000"/>
              </a:lnSpc>
              <a:spcBef>
                <a:spcPct val="30000"/>
              </a:spcBef>
              <a:spcAft>
                <a:spcPct val="0"/>
              </a:spcAft>
              <a:buClr>
                <a:srgbClr val="808080"/>
              </a:buClr>
              <a:buSzPct val="100000"/>
              <a:buFont typeface="+mj-lt"/>
              <a:buAutoNum type="arabicPeriod"/>
              <a:defRPr sz="2000"/>
            </a:lvl1pPr>
            <a:lvl2pPr marL="858520"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思考题</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本节小结</a:t>
            </a:r>
            <a:endParaRPr lang="zh-CN" altLang="en-US" sz="3500" dirty="0" smtClean="0">
              <a:solidFill>
                <a:srgbClr val="990000"/>
              </a:solidFill>
              <a:latin typeface="+mj-ea"/>
              <a:ea typeface="+mj-ea"/>
              <a:cs typeface="Arial" panose="020B0604020202020204" pitchFamily="34" charset="0"/>
            </a:endParaRP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本章总结</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更多信息</a:t>
            </a:r>
            <a:endParaRPr lang="zh-CN" altLang="en-US" sz="3500" dirty="0" smtClean="0">
              <a:solidFill>
                <a:srgbClr val="990000"/>
              </a:solidFill>
              <a:latin typeface="+mj-ea"/>
              <a:ea typeface="+mj-ea"/>
              <a:cs typeface="Arial" panose="020B0604020202020204" pitchFamily="34" charset="0"/>
            </a:endParaRP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学习推荐</a:t>
            </a:r>
            <a:endParaRPr lang="zh-CN" altLang="en-US" sz="3500" dirty="0" smtClean="0">
              <a:solidFill>
                <a:srgbClr val="990000"/>
              </a:solidFill>
              <a:latin typeface="+mj-ea"/>
              <a:ea typeface="+mj-ea"/>
              <a:cs typeface="Arial" panose="020B0604020202020204" pitchFamily="34" charset="0"/>
            </a:endParaRP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anose="02010600040101010101" pitchFamily="2" charset="-122"/>
                <a:sym typeface="FrutigerNext LT Regular" panose="020B0503040504020204" pitchFamily="34" charset="0"/>
              </a:rPr>
              <a:t>谢谢</a:t>
            </a:r>
            <a:endParaRPr lang="zh-CN" altLang="zh-CN" sz="4100" dirty="0">
              <a:solidFill>
                <a:srgbClr val="990000"/>
              </a:solidFill>
              <a:latin typeface="Arial" panose="020B0604020202020204" pitchFamily="34" charset="0"/>
              <a:ea typeface="华文细黑" panose="02010600040101010101" pitchFamily="2" charset="-122"/>
              <a:sym typeface="FrutigerNext LT Regular" panose="020B0503040504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ln>
        </p:spPr>
        <p:txBody>
          <a:bodyPr wrap="none" lIns="80114" tIns="40058" rIns="80114" bIns="40058">
            <a:spAutoFit/>
          </a:bodyPr>
          <a:lstStyle/>
          <a:p>
            <a:pPr defTabSz="802005" eaLnBrk="0" fontAlgn="base" hangingPunct="0">
              <a:defRPr/>
            </a:pPr>
            <a:r>
              <a:rPr lang="en-US" altLang="zh-CN" sz="1200" dirty="0">
                <a:solidFill>
                  <a:schemeClr val="bg1"/>
                </a:solidFill>
                <a:ea typeface="MS PGothic" panose="020B0600070205080204" pitchFamily="34" charset="-128"/>
              </a:rPr>
              <a:t>www.huawei.com</a:t>
            </a:r>
            <a:endParaRPr lang="en-US" altLang="zh-CN" sz="1200" dirty="0">
              <a:solidFill>
                <a:schemeClr val="bg1"/>
              </a:solidFill>
              <a:ea typeface="MS PGothic" panose="020B0600070205080204" pitchFamily="34" charset="-128"/>
            </a:endParaRP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ln>
          <a:effectLst/>
        </p:spPr>
        <p:txBody>
          <a:bodyPr wrap="none" lIns="80101" tIns="40052" rIns="80101" bIns="40052">
            <a:spAutoFit/>
          </a:bodyPr>
          <a:lstStyle/>
          <a:p>
            <a:pPr defTabSz="802005"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前言</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2005" rtl="0" eaLnBrk="1" fontAlgn="base" latinLnBrk="0" hangingPunct="1">
              <a:lnSpc>
                <a:spcPct val="140000"/>
              </a:lnSpc>
              <a:spcBef>
                <a:spcPct val="30000"/>
              </a:spcBef>
              <a:spcAft>
                <a:spcPct val="0"/>
              </a:spcAft>
              <a:buClr>
                <a:srgbClr val="808080"/>
              </a:buClr>
              <a:buSzPct val="60000"/>
              <a:buFont typeface="Wingdings" panose="05000000000000000000" pitchFamily="2" charset="2"/>
              <a:buChar char="l"/>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2005"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endParaRPr kumimoji="0" lang="zh-CN" altLang="en-US" sz="2200" b="0" i="0" u="none" strike="noStrike" kern="0" cap="none" spc="0" normalizeH="0" baseline="0" noProof="0" dirty="0" smtClean="0">
              <a:ln>
                <a:noFill/>
              </a:ln>
              <a:solidFill>
                <a:srgbClr val="000000"/>
              </a:solidFill>
              <a:effectLst/>
              <a:uLnTx/>
              <a:uFillTx/>
              <a:latin typeface="+mn-lt"/>
              <a:ea typeface="+mn-ea"/>
              <a:cs typeface="+mn-cs"/>
            </a:endParaRPr>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目标</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2005" rtl="0" eaLnBrk="1" fontAlgn="base" latinLnBrk="0" hangingPunct="1">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目录</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本节概述和学习目标</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0.png"/><Relationship Id="rId15" Type="http://schemas.openxmlformats.org/officeDocument/2006/relationships/image" Target="../media/image9.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1.jpeg"/><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5"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6"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endParaRPr lang="zh-CN" altLang="en-US" smtClean="0"/>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ln>
          <a:effectLst/>
        </p:spPr>
        <p:txBody>
          <a:bodyPr wrap="none" lIns="80101" tIns="40052" rIns="80101" bIns="40052">
            <a:spAutoFit/>
          </a:bodyPr>
          <a:lstStyle/>
          <a:p>
            <a:pPr defTabSz="802005" eaLnBrk="0" fontAlgn="base" hangingPunct="0">
              <a:defRPr/>
            </a:pPr>
            <a:r>
              <a:rPr lang="zh-CN" altLang="en-US" sz="1200" dirty="0" smtClean="0">
                <a:latin typeface="+mn-lt"/>
                <a:ea typeface="+mn-ea"/>
              </a:rPr>
              <a:t>第</a:t>
            </a:r>
            <a:fld id="{2F2CF7F5-F178-4429-B6CA-28062DF31937}" type="slidenum">
              <a:rPr lang="en-US" altLang="zh-CN" sz="1200" dirty="0" smtClean="0">
                <a:latin typeface="+mn-lt"/>
                <a:ea typeface="+mn-ea"/>
              </a:rPr>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ln>
          <a:effectLst/>
        </p:spPr>
        <p:txBody>
          <a:bodyPr wrap="none" lIns="80101" tIns="40052" rIns="80101" bIns="40052">
            <a:spAutoFit/>
          </a:bodyPr>
          <a:lstStyle/>
          <a:p>
            <a:pPr marL="0" marR="0" indent="0" algn="l" defTabSz="802005" rtl="0" eaLnBrk="1" fontAlgn="base" latinLnBrk="0" hangingPunct="1">
              <a:lnSpc>
                <a:spcPct val="100000"/>
              </a:lnSpc>
              <a:spcBef>
                <a:spcPct val="0"/>
              </a:spcBef>
              <a:spcAft>
                <a:spcPct val="0"/>
              </a:spcAft>
              <a:buClrTx/>
              <a:buSzTx/>
              <a:buFontTx/>
              <a:buNon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1400" dirty="0" smtClean="0">
                <a:solidFill>
                  <a:srgbClr val="000000"/>
                </a:solidFill>
                <a:latin typeface="+mn-lt"/>
                <a:ea typeface="+mn-ea"/>
                <a:cs typeface="Arial" panose="020B0604020202020204" pitchFamily="34" charset="0"/>
              </a:rPr>
              <a:t>参考线：</a:t>
            </a:r>
            <a:endParaRPr lang="en-US" altLang="zh-CN" sz="1400" dirty="0" smtClean="0">
              <a:solidFill>
                <a:srgbClr val="000000"/>
              </a:solidFill>
              <a:latin typeface="+mn-lt"/>
              <a:ea typeface="+mn-ea"/>
              <a:cs typeface="Arial" panose="020B0604020202020204" pitchFamily="34" charset="0"/>
            </a:endParaRPr>
          </a:p>
          <a:p>
            <a:pPr algn="l" defTabSz="1001395" eaLnBrk="0" hangingPunct="0"/>
            <a:r>
              <a:rPr lang="zh-CN" altLang="en-US" sz="1400" dirty="0" smtClean="0">
                <a:solidFill>
                  <a:srgbClr val="000000"/>
                </a:solidFill>
                <a:latin typeface="+mn-lt"/>
                <a:ea typeface="+mn-ea"/>
                <a:cs typeface="Arial" panose="020B0604020202020204" pitchFamily="34" charset="0"/>
              </a:rPr>
              <a:t>左：</a:t>
            </a:r>
            <a:r>
              <a:rPr lang="en-US" altLang="zh-CN" sz="1400" dirty="0" smtClean="0">
                <a:solidFill>
                  <a:srgbClr val="000000"/>
                </a:solidFill>
                <a:latin typeface="+mn-lt"/>
                <a:ea typeface="+mn-ea"/>
                <a:cs typeface="Arial" panose="020B0604020202020204" pitchFamily="34" charset="0"/>
              </a:rPr>
              <a:t>10.6</a:t>
            </a:r>
            <a:endParaRPr lang="en-US" altLang="zh-CN" sz="1400" dirty="0" smtClean="0">
              <a:solidFill>
                <a:srgbClr val="000000"/>
              </a:solidFill>
              <a:latin typeface="+mn-lt"/>
              <a:ea typeface="+mn-ea"/>
              <a:cs typeface="Arial" panose="020B0604020202020204" pitchFamily="34" charset="0"/>
            </a:endParaRPr>
          </a:p>
          <a:p>
            <a:pPr algn="l" defTabSz="1001395" eaLnBrk="0" hangingPunct="0"/>
            <a:r>
              <a:rPr lang="zh-CN" altLang="en-US" sz="1400" dirty="0" smtClean="0">
                <a:solidFill>
                  <a:srgbClr val="000000"/>
                </a:solidFill>
                <a:latin typeface="+mn-lt"/>
                <a:ea typeface="+mn-ea"/>
                <a:cs typeface="Arial" panose="020B0604020202020204" pitchFamily="34" charset="0"/>
              </a:rPr>
              <a:t>右：</a:t>
            </a:r>
            <a:r>
              <a:rPr lang="en-US" altLang="zh-CN" sz="1400" dirty="0" smtClean="0">
                <a:solidFill>
                  <a:srgbClr val="000000"/>
                </a:solidFill>
                <a:latin typeface="+mn-lt"/>
                <a:ea typeface="+mn-ea"/>
                <a:cs typeface="Arial" panose="020B0604020202020204" pitchFamily="34" charset="0"/>
              </a:rPr>
              <a:t>11.2</a:t>
            </a:r>
            <a:endParaRPr lang="en-US" altLang="zh-CN" sz="1400" dirty="0" smtClean="0">
              <a:solidFill>
                <a:srgbClr val="000000"/>
              </a:solidFill>
              <a:latin typeface="+mn-lt"/>
              <a:ea typeface="+mn-ea"/>
              <a:cs typeface="Arial" panose="020B0604020202020204" pitchFamily="34" charset="0"/>
            </a:endParaRPr>
          </a:p>
          <a:p>
            <a:pPr algn="l" defTabSz="1001395" eaLnBrk="0" hangingPunct="0"/>
            <a:r>
              <a:rPr lang="zh-CN" altLang="en-US" sz="1400" dirty="0" smtClean="0">
                <a:solidFill>
                  <a:srgbClr val="000000"/>
                </a:solidFill>
                <a:latin typeface="+mn-lt"/>
                <a:ea typeface="+mn-ea"/>
                <a:cs typeface="Arial" panose="020B0604020202020204" pitchFamily="34" charset="0"/>
              </a:rPr>
              <a:t>上：</a:t>
            </a:r>
            <a:r>
              <a:rPr lang="en-US" altLang="zh-CN" sz="1400" dirty="0" smtClean="0">
                <a:solidFill>
                  <a:srgbClr val="000000"/>
                </a:solidFill>
                <a:latin typeface="+mn-lt"/>
                <a:ea typeface="+mn-ea"/>
                <a:cs typeface="Arial" panose="020B0604020202020204" pitchFamily="34" charset="0"/>
              </a:rPr>
              <a:t>5.7</a:t>
            </a:r>
            <a:endParaRPr lang="en-US" altLang="zh-CN" sz="1400" dirty="0" smtClean="0">
              <a:solidFill>
                <a:srgbClr val="000000"/>
              </a:solidFill>
              <a:latin typeface="+mn-lt"/>
              <a:ea typeface="+mn-ea"/>
              <a:cs typeface="Arial" panose="020B0604020202020204" pitchFamily="34" charset="0"/>
            </a:endParaRPr>
          </a:p>
          <a:p>
            <a:pPr algn="l" defTabSz="1001395" eaLnBrk="0" hangingPunct="0"/>
            <a:r>
              <a:rPr lang="zh-CN" altLang="en-US" sz="1400" dirty="0" smtClean="0">
                <a:solidFill>
                  <a:srgbClr val="000000"/>
                </a:solidFill>
                <a:latin typeface="+mn-lt"/>
                <a:ea typeface="+mn-ea"/>
                <a:cs typeface="Arial" panose="020B0604020202020204" pitchFamily="34" charset="0"/>
              </a:rPr>
              <a:t>下：</a:t>
            </a:r>
            <a:r>
              <a:rPr lang="en-US" altLang="zh-CN" sz="1400" dirty="0" smtClean="0">
                <a:solidFill>
                  <a:srgbClr val="000000"/>
                </a:solidFill>
                <a:latin typeface="+mn-lt"/>
                <a:ea typeface="+mn-ea"/>
                <a:cs typeface="Arial" panose="020B0604020202020204" pitchFamily="34" charset="0"/>
              </a:rPr>
              <a:t>7.8</a:t>
            </a:r>
            <a:endParaRPr lang="zh-CN" altLang="en-US" sz="1400" dirty="0" smtClean="0">
              <a:solidFill>
                <a:srgbClr val="000000"/>
              </a:solidFill>
              <a:latin typeface="+mn-lt"/>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ftr="0" dt="0"/>
  <p:txStyles>
    <p:titleStyle>
      <a:lvl1pPr algn="l" defTabSz="802005" rtl="0" eaLnBrk="0" fontAlgn="base" hangingPunct="0">
        <a:spcBef>
          <a:spcPct val="0"/>
        </a:spcBef>
        <a:spcAft>
          <a:spcPct val="0"/>
        </a:spcAft>
        <a:defRPr sz="3500">
          <a:solidFill>
            <a:srgbClr val="990000"/>
          </a:solidFill>
          <a:latin typeface="+mj-lt"/>
          <a:ea typeface="+mj-ea"/>
          <a:cs typeface="+mj-cs"/>
        </a:defRPr>
      </a:lvl1pPr>
      <a:lvl2pPr algn="l" defTabSz="802005" rtl="0" eaLnBrk="0" fontAlgn="base" hangingPunct="0">
        <a:spcBef>
          <a:spcPct val="0"/>
        </a:spcBef>
        <a:spcAft>
          <a:spcPct val="0"/>
        </a:spcAft>
        <a:defRPr sz="3500">
          <a:solidFill>
            <a:srgbClr val="990000"/>
          </a:solidFill>
          <a:latin typeface="FrutigerNext LT Medium" panose="020B0603040504020204" pitchFamily="34" charset="0"/>
          <a:ea typeface="黑体" panose="02010609060101010101" pitchFamily="2" charset="-122"/>
        </a:defRPr>
      </a:lvl2pPr>
      <a:lvl3pPr algn="l" defTabSz="802005" rtl="0" eaLnBrk="0" fontAlgn="base" hangingPunct="0">
        <a:spcBef>
          <a:spcPct val="0"/>
        </a:spcBef>
        <a:spcAft>
          <a:spcPct val="0"/>
        </a:spcAft>
        <a:defRPr sz="3500">
          <a:solidFill>
            <a:srgbClr val="990000"/>
          </a:solidFill>
          <a:latin typeface="FrutigerNext LT Medium" panose="020B0603040504020204" pitchFamily="34" charset="0"/>
          <a:ea typeface="黑体" panose="02010609060101010101" pitchFamily="2" charset="-122"/>
        </a:defRPr>
      </a:lvl3pPr>
      <a:lvl4pPr algn="l" defTabSz="802005" rtl="0" eaLnBrk="0" fontAlgn="base" hangingPunct="0">
        <a:spcBef>
          <a:spcPct val="0"/>
        </a:spcBef>
        <a:spcAft>
          <a:spcPct val="0"/>
        </a:spcAft>
        <a:defRPr sz="3500">
          <a:solidFill>
            <a:srgbClr val="990000"/>
          </a:solidFill>
          <a:latin typeface="FrutigerNext LT Medium" panose="020B0603040504020204" pitchFamily="34" charset="0"/>
          <a:ea typeface="黑体" panose="02010609060101010101" pitchFamily="2" charset="-122"/>
        </a:defRPr>
      </a:lvl4pPr>
      <a:lvl5pPr algn="l" defTabSz="802005" rtl="0" eaLnBrk="0" fontAlgn="base" hangingPunct="0">
        <a:spcBef>
          <a:spcPct val="0"/>
        </a:spcBef>
        <a:spcAft>
          <a:spcPct val="0"/>
        </a:spcAft>
        <a:defRPr sz="3500">
          <a:solidFill>
            <a:srgbClr val="990000"/>
          </a:solidFill>
          <a:latin typeface="FrutigerNext LT Medium" panose="020B0603040504020204" pitchFamily="34" charset="0"/>
          <a:ea typeface="黑体" panose="02010609060101010101" pitchFamily="2" charset="-122"/>
        </a:defRPr>
      </a:lvl5pPr>
      <a:lvl6pPr marL="457200" algn="l" defTabSz="802005" rtl="0" fontAlgn="base">
        <a:spcBef>
          <a:spcPct val="0"/>
        </a:spcBef>
        <a:spcAft>
          <a:spcPct val="0"/>
        </a:spcAft>
        <a:defRPr sz="3500">
          <a:solidFill>
            <a:srgbClr val="990000"/>
          </a:solidFill>
          <a:latin typeface="FrutigerNext LT Medium" panose="020B0603040504020204" pitchFamily="34" charset="0"/>
          <a:ea typeface="黑体" panose="02010609060101010101" pitchFamily="2" charset="-122"/>
        </a:defRPr>
      </a:lvl6pPr>
      <a:lvl7pPr marL="914400" algn="l" defTabSz="802005" rtl="0" fontAlgn="base">
        <a:spcBef>
          <a:spcPct val="0"/>
        </a:spcBef>
        <a:spcAft>
          <a:spcPct val="0"/>
        </a:spcAft>
        <a:defRPr sz="3500">
          <a:solidFill>
            <a:srgbClr val="990000"/>
          </a:solidFill>
          <a:latin typeface="FrutigerNext LT Medium" panose="020B0603040504020204" pitchFamily="34" charset="0"/>
          <a:ea typeface="黑体" panose="02010609060101010101" pitchFamily="2" charset="-122"/>
        </a:defRPr>
      </a:lvl7pPr>
      <a:lvl8pPr marL="1371600" algn="l" defTabSz="802005" rtl="0" fontAlgn="base">
        <a:spcBef>
          <a:spcPct val="0"/>
        </a:spcBef>
        <a:spcAft>
          <a:spcPct val="0"/>
        </a:spcAft>
        <a:defRPr sz="3500">
          <a:solidFill>
            <a:srgbClr val="990000"/>
          </a:solidFill>
          <a:latin typeface="FrutigerNext LT Medium" panose="020B0603040504020204" pitchFamily="34" charset="0"/>
          <a:ea typeface="黑体" panose="02010609060101010101" pitchFamily="2" charset="-122"/>
        </a:defRPr>
      </a:lvl8pPr>
      <a:lvl9pPr marL="1828800" algn="l" defTabSz="802005" rtl="0" fontAlgn="base">
        <a:spcBef>
          <a:spcPct val="0"/>
        </a:spcBef>
        <a:spcAft>
          <a:spcPct val="0"/>
        </a:spcAft>
        <a:defRPr sz="3500">
          <a:solidFill>
            <a:srgbClr val="990000"/>
          </a:solidFill>
          <a:latin typeface="FrutigerNext LT Medium" panose="020B0603040504020204" pitchFamily="34" charset="0"/>
          <a:ea typeface="黑体" panose="02010609060101010101" pitchFamily="2" charset="-122"/>
        </a:defRPr>
      </a:lvl9pPr>
    </p:titleStyle>
    <p:bodyStyle>
      <a:lvl1pPr marL="301625" indent="-301625" algn="l"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anose="020B0603040504020204"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anose="020B0603040504020204"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anose="020B0603040504020204"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anose="020B0603040504020204"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anose="020B0603040504020204"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2"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anose="020B0604020202020204" pitchFamily="34" charset="0"/>
                <a:ea typeface="MS PGothic" panose="020B0600070205080204" pitchFamily="34" charset="-128"/>
                <a:sym typeface="FrutigerNext LT Regular" panose="020B0503040504020204" pitchFamily="34" charset="0"/>
              </a:rPr>
              <a:t>www.huawei.com</a:t>
            </a:r>
            <a:endParaRPr lang="zh-CN" altLang="zh-CN" sz="2400">
              <a:solidFill>
                <a:srgbClr val="666666"/>
              </a:solidFill>
              <a:latin typeface="Arial" panose="020B0604020202020204" pitchFamily="34" charset="0"/>
              <a:ea typeface="MS PGothic" panose="020B0600070205080204" pitchFamily="34" charset="-128"/>
              <a:sym typeface="FrutigerNext LT Regular" panose="020B0503040504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802005" rtl="0" eaLnBrk="0" fontAlgn="base" hangingPunct="0">
        <a:spcBef>
          <a:spcPct val="0"/>
        </a:spcBef>
        <a:spcAft>
          <a:spcPct val="0"/>
        </a:spcAft>
        <a:defRPr sz="3700" baseline="0">
          <a:solidFill>
            <a:schemeClr val="tx2"/>
          </a:solidFill>
          <a:latin typeface="+mj-lt"/>
          <a:ea typeface="+mj-ea"/>
          <a:cs typeface="+mj-cs"/>
        </a:defRPr>
      </a:lvl1pPr>
      <a:lvl2pPr algn="ctr" defTabSz="802005"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2005"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2005"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2005"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2005" rtl="0" eaLnBrk="0" fontAlgn="base" hangingPunct="0">
        <a:spcBef>
          <a:spcPct val="20000"/>
        </a:spcBef>
        <a:spcAft>
          <a:spcPct val="0"/>
        </a:spcAft>
        <a:buChar char="•"/>
        <a:defRPr sz="2800">
          <a:solidFill>
            <a:schemeClr val="tx1"/>
          </a:solidFill>
          <a:latin typeface="+mn-lt"/>
          <a:ea typeface="+mn-ea"/>
          <a:cs typeface="+mn-cs"/>
        </a:defRPr>
      </a:lvl1pPr>
      <a:lvl2pPr marL="654050" indent="-252730" algn="l" defTabSz="802005" rtl="0" eaLnBrk="0" fontAlgn="base" hangingPunct="0">
        <a:spcBef>
          <a:spcPct val="20000"/>
        </a:spcBef>
        <a:spcAft>
          <a:spcPct val="0"/>
        </a:spcAft>
        <a:buChar char="–"/>
        <a:defRPr sz="2500">
          <a:solidFill>
            <a:schemeClr val="tx1"/>
          </a:solidFill>
          <a:latin typeface="+mn-lt"/>
          <a:ea typeface="+mn-ea"/>
        </a:defRPr>
      </a:lvl2pPr>
      <a:lvl3pPr marL="1003300" indent="-201930" algn="l" defTabSz="802005" rtl="0" eaLnBrk="0" fontAlgn="base" hangingPunct="0">
        <a:spcBef>
          <a:spcPct val="20000"/>
        </a:spcBef>
        <a:spcAft>
          <a:spcPct val="0"/>
        </a:spcAft>
        <a:buChar char="•"/>
        <a:defRPr sz="2200">
          <a:solidFill>
            <a:schemeClr val="tx1"/>
          </a:solidFill>
          <a:latin typeface="+mn-lt"/>
          <a:ea typeface="+mn-ea"/>
        </a:defRPr>
      </a:lvl3pPr>
      <a:lvl4pPr marL="1400175" indent="-198755" algn="l" defTabSz="802005" rtl="0" eaLnBrk="0" fontAlgn="base" hangingPunct="0">
        <a:spcBef>
          <a:spcPct val="20000"/>
        </a:spcBef>
        <a:spcAft>
          <a:spcPct val="0"/>
        </a:spcAft>
        <a:buChar char="–"/>
        <a:defRPr sz="1700">
          <a:solidFill>
            <a:schemeClr val="tx1"/>
          </a:solidFill>
          <a:latin typeface="+mn-lt"/>
          <a:ea typeface="+mn-ea"/>
        </a:defRPr>
      </a:lvl4pPr>
      <a:lvl5pPr marL="1802130" indent="-201930" algn="l" defTabSz="802005" rtl="0" eaLnBrk="0" fontAlgn="base" hangingPunct="0">
        <a:spcBef>
          <a:spcPct val="20000"/>
        </a:spcBef>
        <a:spcAft>
          <a:spcPct val="0"/>
        </a:spcAft>
        <a:buChar char="»"/>
        <a:defRPr sz="1700">
          <a:solidFill>
            <a:schemeClr val="tx1"/>
          </a:solidFill>
          <a:latin typeface="+mn-lt"/>
          <a:ea typeface="+mn-ea"/>
        </a:defRPr>
      </a:lvl5pPr>
      <a:lvl6pPr marL="2259330" indent="-201930" algn="l" defTabSz="802005" rtl="0" fontAlgn="base">
        <a:spcBef>
          <a:spcPct val="20000"/>
        </a:spcBef>
        <a:spcAft>
          <a:spcPct val="0"/>
        </a:spcAft>
        <a:buChar char="»"/>
        <a:defRPr sz="1700">
          <a:solidFill>
            <a:schemeClr val="tx1"/>
          </a:solidFill>
          <a:latin typeface="+mn-lt"/>
          <a:ea typeface="+mn-ea"/>
        </a:defRPr>
      </a:lvl6pPr>
      <a:lvl7pPr marL="2716530" indent="-201930" algn="l" defTabSz="802005" rtl="0" fontAlgn="base">
        <a:spcBef>
          <a:spcPct val="20000"/>
        </a:spcBef>
        <a:spcAft>
          <a:spcPct val="0"/>
        </a:spcAft>
        <a:buChar char="»"/>
        <a:defRPr sz="1700">
          <a:solidFill>
            <a:schemeClr val="tx1"/>
          </a:solidFill>
          <a:latin typeface="+mn-lt"/>
          <a:ea typeface="+mn-ea"/>
        </a:defRPr>
      </a:lvl7pPr>
      <a:lvl8pPr marL="3173730" indent="-201930" algn="l" defTabSz="802005" rtl="0" fontAlgn="base">
        <a:spcBef>
          <a:spcPct val="20000"/>
        </a:spcBef>
        <a:spcAft>
          <a:spcPct val="0"/>
        </a:spcAft>
        <a:buChar char="»"/>
        <a:defRPr sz="1700">
          <a:solidFill>
            <a:schemeClr val="tx1"/>
          </a:solidFill>
          <a:latin typeface="+mn-lt"/>
          <a:ea typeface="+mn-ea"/>
        </a:defRPr>
      </a:lvl8pPr>
      <a:lvl9pPr marL="3630930" indent="-201930" algn="l" defTabSz="802005"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2.e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24.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12.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a:t>HC12082</a:t>
            </a:r>
            <a:endParaRPr lang="zh-CN" altLang="zh-CN" dirty="0"/>
          </a:p>
        </p:txBody>
      </p:sp>
      <p:sp>
        <p:nvSpPr>
          <p:cNvPr id="10" name="文本占位符 9"/>
          <p:cNvSpPr>
            <a:spLocks noGrp="1"/>
          </p:cNvSpPr>
          <p:nvPr>
            <p:ph type="body" sz="quarter" idx="18"/>
          </p:nvPr>
        </p:nvSpPr>
        <p:spPr/>
        <p:txBody>
          <a:bodyPr/>
          <a:lstStyle/>
          <a:p>
            <a:r>
              <a:rPr lang="en-US" altLang="zh-CN" dirty="0" smtClean="0"/>
              <a:t>FusionAccess</a:t>
            </a:r>
            <a:endParaRPr lang="en-US" altLang="zh-CN" dirty="0" smtClean="0"/>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Domain0</a:t>
            </a:r>
            <a:r>
              <a:rPr lang="zh-CN" altLang="en-US" smtClean="0"/>
              <a:t>规格</a:t>
            </a:r>
            <a:endParaRPr lang="zh-CN" altLang="en-US" dirty="0"/>
          </a:p>
        </p:txBody>
      </p:sp>
      <p:sp>
        <p:nvSpPr>
          <p:cNvPr id="3" name="文本占位符 2"/>
          <p:cNvSpPr>
            <a:spLocks noGrp="1"/>
          </p:cNvSpPr>
          <p:nvPr>
            <p:ph type="body" sz="quarter" idx="10"/>
          </p:nvPr>
        </p:nvSpPr>
        <p:spPr>
          <a:xfrm>
            <a:off x="684213" y="1376362"/>
            <a:ext cx="7920037" cy="4860925"/>
          </a:xfrm>
        </p:spPr>
        <p:txBody>
          <a:bodyPr/>
          <a:lstStyle/>
          <a:p>
            <a:pPr>
              <a:lnSpc>
                <a:spcPct val="125000"/>
              </a:lnSpc>
            </a:pPr>
            <a:r>
              <a:rPr lang="zh-CN" altLang="en-US" dirty="0" smtClean="0"/>
              <a:t>标准桌面云</a:t>
            </a:r>
            <a:endParaRPr lang="en-US" altLang="zh-CN" dirty="0" smtClean="0"/>
          </a:p>
          <a:p>
            <a:pPr lvl="1">
              <a:lnSpc>
                <a:spcPct val="125000"/>
              </a:lnSpc>
            </a:pPr>
            <a:r>
              <a:rPr lang="zh-CN" altLang="en-US" dirty="0" smtClean="0"/>
              <a:t>管理集群、用户集群与网关集群的主机</a:t>
            </a:r>
            <a:r>
              <a:rPr lang="en-US" altLang="zh-CN" dirty="0" smtClean="0"/>
              <a:t>Domain 0</a:t>
            </a:r>
            <a:r>
              <a:rPr lang="zh-CN" altLang="en-US" dirty="0" smtClean="0"/>
              <a:t>规格要求：</a:t>
            </a:r>
            <a:endParaRPr lang="en-US" altLang="zh-CN" dirty="0" smtClean="0"/>
          </a:p>
          <a:p>
            <a:pPr lvl="2">
              <a:lnSpc>
                <a:spcPct val="125000"/>
              </a:lnSpc>
            </a:pPr>
            <a:r>
              <a:rPr lang="en-US" altLang="zh-CN" dirty="0" err="1" smtClean="0"/>
              <a:t>max_vcpus</a:t>
            </a:r>
            <a:r>
              <a:rPr lang="zh-CN" altLang="en-US" dirty="0" smtClean="0"/>
              <a:t>与</a:t>
            </a:r>
            <a:r>
              <a:rPr lang="en-US" altLang="zh-CN" dirty="0" err="1" smtClean="0"/>
              <a:t>reserve_vcpus</a:t>
            </a:r>
            <a:r>
              <a:rPr lang="zh-CN" altLang="en-US" dirty="0" smtClean="0"/>
              <a:t>：</a:t>
            </a:r>
            <a:r>
              <a:rPr lang="en-US" altLang="zh-CN" dirty="0" smtClean="0"/>
              <a:t>6 VCPU</a:t>
            </a:r>
            <a:endParaRPr lang="en-US" altLang="zh-CN" dirty="0" smtClean="0"/>
          </a:p>
          <a:p>
            <a:pPr lvl="2">
              <a:lnSpc>
                <a:spcPct val="125000"/>
              </a:lnSpc>
            </a:pPr>
            <a:r>
              <a:rPr lang="en-US" altLang="zh-CN" dirty="0" err="1" smtClean="0"/>
              <a:t>mem</a:t>
            </a:r>
            <a:r>
              <a:rPr lang="zh-CN" altLang="en-US" dirty="0" smtClean="0"/>
              <a:t>（</a:t>
            </a:r>
            <a:r>
              <a:rPr lang="en-US" altLang="zh-CN" dirty="0" smtClean="0"/>
              <a:t>MB</a:t>
            </a:r>
            <a:r>
              <a:rPr lang="zh-CN" altLang="en-US" dirty="0" smtClean="0"/>
              <a:t>）：</a:t>
            </a:r>
            <a:r>
              <a:rPr lang="en-US" altLang="zh-CN" dirty="0" smtClean="0"/>
              <a:t>5120 MB</a:t>
            </a:r>
            <a:endParaRPr lang="en-US" altLang="zh-CN" dirty="0" smtClean="0"/>
          </a:p>
          <a:p>
            <a:pPr lvl="2">
              <a:lnSpc>
                <a:spcPct val="125000"/>
              </a:lnSpc>
            </a:pPr>
            <a:r>
              <a:rPr lang="en-US" altLang="zh-CN" dirty="0" err="1" smtClean="0"/>
              <a:t>mem_for_icache</a:t>
            </a:r>
            <a:r>
              <a:rPr lang="zh-CN" altLang="en-US" dirty="0" smtClean="0"/>
              <a:t>（</a:t>
            </a:r>
            <a:r>
              <a:rPr lang="en-US" altLang="zh-CN" dirty="0" smtClean="0"/>
              <a:t>MB</a:t>
            </a:r>
            <a:r>
              <a:rPr lang="zh-CN" altLang="en-US" dirty="0" smtClean="0"/>
              <a:t>）：</a:t>
            </a:r>
            <a:endParaRPr lang="zh-CN" altLang="en-US" dirty="0" smtClean="0"/>
          </a:p>
          <a:p>
            <a:pPr lvl="3">
              <a:lnSpc>
                <a:spcPct val="125000"/>
              </a:lnSpc>
            </a:pPr>
            <a:r>
              <a:rPr lang="zh-CN" altLang="en-US" dirty="0" smtClean="0"/>
              <a:t>标准桌面云</a:t>
            </a:r>
            <a:r>
              <a:rPr lang="en-US" altLang="zh-CN" dirty="0" smtClean="0"/>
              <a:t>:</a:t>
            </a:r>
            <a:r>
              <a:rPr lang="zh-CN" altLang="en-US" dirty="0" smtClean="0"/>
              <a:t>保持默认值“</a:t>
            </a:r>
            <a:r>
              <a:rPr lang="en-US" altLang="zh-CN" dirty="0" smtClean="0"/>
              <a:t>0</a:t>
            </a:r>
            <a:r>
              <a:rPr lang="zh-CN" altLang="en-US" dirty="0" smtClean="0"/>
              <a:t>”</a:t>
            </a:r>
            <a:endParaRPr lang="en-US" altLang="zh-CN" dirty="0" smtClean="0"/>
          </a:p>
          <a:p>
            <a:pPr lvl="3">
              <a:lnSpc>
                <a:spcPct val="125000"/>
              </a:lnSpc>
            </a:pPr>
            <a:r>
              <a:rPr lang="zh-CN" altLang="en-US" dirty="0" smtClean="0"/>
              <a:t>链接克隆：</a:t>
            </a:r>
            <a:r>
              <a:rPr lang="en-US" altLang="zh-CN" dirty="0" smtClean="0"/>
              <a:t>12288</a:t>
            </a:r>
            <a:endParaRPr lang="en-US" altLang="zh-CN" dirty="0" smtClean="0"/>
          </a:p>
          <a:p>
            <a:pPr>
              <a:lnSpc>
                <a:spcPct val="125000"/>
              </a:lnSpc>
            </a:pPr>
            <a:r>
              <a:rPr lang="zh-CN" altLang="en-US" dirty="0" smtClean="0"/>
              <a:t>全内存虚拟桌面</a:t>
            </a:r>
            <a:endParaRPr lang="en-US" altLang="zh-CN" dirty="0" smtClean="0"/>
          </a:p>
          <a:p>
            <a:pPr lvl="1">
              <a:lnSpc>
                <a:spcPct val="125000"/>
              </a:lnSpc>
            </a:pPr>
            <a:r>
              <a:rPr lang="en-US" altLang="zh-CN" dirty="0" err="1" smtClean="0"/>
              <a:t>max_vcpus</a:t>
            </a:r>
            <a:r>
              <a:rPr lang="zh-CN" altLang="en-US" dirty="0" smtClean="0"/>
              <a:t>和</a:t>
            </a:r>
            <a:r>
              <a:rPr lang="en-US" altLang="zh-CN" dirty="0" err="1" smtClean="0"/>
              <a:t>reserve_vcpus</a:t>
            </a:r>
            <a:r>
              <a:rPr lang="zh-CN" altLang="en-US" dirty="0" smtClean="0"/>
              <a:t>为</a:t>
            </a:r>
            <a:r>
              <a:rPr lang="en-US" altLang="zh-CN" dirty="0" smtClean="0"/>
              <a:t>6 VCPU</a:t>
            </a:r>
            <a:endParaRPr lang="en-US" altLang="zh-CN" dirty="0" smtClean="0"/>
          </a:p>
          <a:p>
            <a:pPr lvl="1">
              <a:lnSpc>
                <a:spcPct val="125000"/>
              </a:lnSpc>
            </a:pPr>
            <a:r>
              <a:rPr lang="zh-CN" altLang="en-US" dirty="0" smtClean="0"/>
              <a:t>内存要求请参考全内存配置计算工具进行计算</a:t>
            </a:r>
            <a:endParaRPr lang="zh-CN" altLang="en-US" dirty="0" smtClean="0"/>
          </a:p>
          <a:p>
            <a:pPr lvl="1">
              <a:lnSpc>
                <a:spcPct val="125000"/>
              </a:lnSpc>
            </a:pPr>
            <a:r>
              <a:rPr lang="en-US" altLang="zh-CN" dirty="0" err="1" smtClean="0"/>
              <a:t>icache</a:t>
            </a:r>
            <a:r>
              <a:rPr lang="zh-CN" altLang="en-US" dirty="0" smtClean="0"/>
              <a:t>内存保持默认值</a:t>
            </a:r>
            <a:endParaRPr lang="zh-CN" altLang="en-US" dirty="0" smtClean="0"/>
          </a:p>
          <a:p>
            <a:pPr lvl="1"/>
            <a:endParaRPr lang="en-US" altLang="zh-CN" dirty="0" smtClean="0"/>
          </a:p>
          <a:p>
            <a:endParaRPr lang="en-US" alt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管理组件规划</a:t>
            </a:r>
            <a:endParaRPr lang="zh-CN" altLang="en-US" dirty="0"/>
          </a:p>
        </p:txBody>
      </p:sp>
      <p:graphicFrame>
        <p:nvGraphicFramePr>
          <p:cNvPr id="3" name="表格 2"/>
          <p:cNvGraphicFramePr>
            <a:graphicFrameLocks noGrp="1"/>
          </p:cNvGraphicFramePr>
          <p:nvPr/>
        </p:nvGraphicFramePr>
        <p:xfrm>
          <a:off x="755650" y="1376365"/>
          <a:ext cx="7848127" cy="4803480"/>
        </p:xfrm>
        <a:graphic>
          <a:graphicData uri="http://schemas.openxmlformats.org/drawingml/2006/table">
            <a:tbl>
              <a:tblPr firstRow="1" firstCol="1" bandRow="1"/>
              <a:tblGrid>
                <a:gridCol w="1800127"/>
                <a:gridCol w="1620000"/>
                <a:gridCol w="2808000"/>
                <a:gridCol w="1620000"/>
              </a:tblGrid>
              <a:tr h="396000">
                <a:tc>
                  <a:txBody>
                    <a:bodyPr/>
                    <a:lstStyle/>
                    <a:p>
                      <a:pPr lvl="0" indent="0" algn="ctr">
                        <a:lnSpc>
                          <a:spcPct val="150000"/>
                        </a:lnSpc>
                        <a:spcAft>
                          <a:spcPts val="0"/>
                        </a:spcAft>
                      </a:pPr>
                      <a:r>
                        <a:rPr lang="en-US" sz="1800" b="1" dirty="0">
                          <a:effectLst/>
                        </a:rPr>
                        <a:t>FA</a:t>
                      </a:r>
                      <a:r>
                        <a:rPr lang="zh-CN" sz="1800" b="1" dirty="0">
                          <a:effectLst/>
                        </a:rPr>
                        <a:t>组件 </a:t>
                      </a:r>
                      <a:endParaRPr lang="zh-CN" sz="1800" b="1" dirty="0">
                        <a:solidFill>
                          <a:schemeClr val="tx1"/>
                        </a:solidFill>
                        <a:effectLst/>
                        <a:latin typeface="Symbol" panose="05050102010706020507" pitchFamily="18" charset="2"/>
                        <a:ea typeface="宋体" panose="02010600030101010101" pitchFamily="2" charset="-122"/>
                        <a:cs typeface="Symbol" panose="05050102010706020507" pitchFamily="18" charset="2"/>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indent="0" algn="ctr">
                        <a:lnSpc>
                          <a:spcPct val="150000"/>
                        </a:lnSpc>
                        <a:spcAft>
                          <a:spcPts val="0"/>
                        </a:spcAft>
                      </a:pPr>
                      <a:r>
                        <a:rPr lang="zh-CN" sz="1800" b="1" dirty="0">
                          <a:effectLst/>
                        </a:rPr>
                        <a:t>规格</a:t>
                      </a:r>
                      <a:endParaRPr lang="zh-CN" sz="1800" b="1" dirty="0">
                        <a:solidFill>
                          <a:schemeClr val="tx1"/>
                        </a:solidFill>
                        <a:effectLst/>
                        <a:latin typeface="Symbol" panose="05050102010706020507" pitchFamily="18" charset="2"/>
                        <a:ea typeface="宋体" panose="02010600030101010101" pitchFamily="2" charset="-122"/>
                        <a:cs typeface="Symbol" panose="05050102010706020507" pitchFamily="18" charset="2"/>
                      </a:endParaRPr>
                    </a:p>
                  </a:txBody>
                  <a:tcPr marL="0" marR="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indent="0" algn="ctr">
                        <a:lnSpc>
                          <a:spcPct val="150000"/>
                        </a:lnSpc>
                        <a:spcAft>
                          <a:spcPts val="0"/>
                        </a:spcAft>
                      </a:pPr>
                      <a:r>
                        <a:rPr lang="zh-CN" sz="1800" b="1" dirty="0">
                          <a:effectLst/>
                        </a:rPr>
                        <a:t>操作系统</a:t>
                      </a:r>
                      <a:endParaRPr lang="zh-CN" sz="1800" b="1" dirty="0">
                        <a:solidFill>
                          <a:schemeClr val="tx1"/>
                        </a:solidFill>
                        <a:effectLst/>
                        <a:latin typeface="Symbol" panose="05050102010706020507" pitchFamily="18" charset="2"/>
                        <a:ea typeface="宋体" panose="02010600030101010101" pitchFamily="2" charset="-122"/>
                        <a:cs typeface="Symbol" panose="05050102010706020507" pitchFamily="18" charset="2"/>
                      </a:endParaRPr>
                    </a:p>
                  </a:txBody>
                  <a:tcPr marL="0" marR="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indent="0" algn="ctr">
                        <a:lnSpc>
                          <a:spcPct val="150000"/>
                        </a:lnSpc>
                        <a:spcAft>
                          <a:spcPts val="0"/>
                        </a:spcAft>
                      </a:pPr>
                      <a:r>
                        <a:rPr lang="en-US" sz="1800" b="1" dirty="0">
                          <a:effectLst/>
                        </a:rPr>
                        <a:t>HA</a:t>
                      </a:r>
                      <a:r>
                        <a:rPr lang="zh-CN" sz="1800" b="1" dirty="0">
                          <a:effectLst/>
                        </a:rPr>
                        <a:t>方式</a:t>
                      </a:r>
                      <a:endParaRPr lang="zh-CN" sz="1800" b="1" dirty="0">
                        <a:solidFill>
                          <a:schemeClr val="tx1"/>
                        </a:solidFill>
                        <a:effectLst/>
                        <a:latin typeface="Symbol" panose="05050102010706020507" pitchFamily="18" charset="2"/>
                        <a:ea typeface="宋体" panose="02010600030101010101" pitchFamily="2" charset="-122"/>
                        <a:cs typeface="Symbol" panose="05050102010706020507" pitchFamily="18" charset="2"/>
                      </a:endParaRPr>
                    </a:p>
                  </a:txBody>
                  <a:tcPr marL="0" marR="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260000">
                <a:tc>
                  <a:txBody>
                    <a:bodyPr/>
                    <a:lstStyle/>
                    <a:p>
                      <a:pPr marL="0" indent="0" algn="l" defTabSz="914400" rtl="0" eaLnBrk="1" latinLnBrk="0" hangingPunct="1">
                        <a:lnSpc>
                          <a:spcPct val="100000"/>
                        </a:lnSpc>
                        <a:spcAft>
                          <a:spcPts val="0"/>
                        </a:spcAft>
                      </a:pPr>
                      <a:r>
                        <a:rPr lang="en-US" sz="1600" b="1" kern="1200" dirty="0" smtClean="0">
                          <a:solidFill>
                            <a:schemeClr val="tx1"/>
                          </a:solidFill>
                          <a:effectLst/>
                          <a:latin typeface="+mn-lt"/>
                          <a:ea typeface="+mn-ea"/>
                          <a:cs typeface="+mn-cs"/>
                        </a:rPr>
                        <a:t>ITA/</a:t>
                      </a:r>
                      <a:r>
                        <a:rPr lang="en-US" sz="1600" b="1" kern="1200" dirty="0" err="1" smtClean="0">
                          <a:solidFill>
                            <a:schemeClr val="tx1"/>
                          </a:solidFill>
                          <a:effectLst/>
                          <a:latin typeface="+mn-lt"/>
                          <a:ea typeface="+mn-ea"/>
                          <a:cs typeface="+mn-cs"/>
                        </a:rPr>
                        <a:t>GaussDB</a:t>
                      </a:r>
                      <a:r>
                        <a:rPr lang="en-US" sz="1600" b="1" kern="1200" dirty="0" smtClean="0">
                          <a:solidFill>
                            <a:schemeClr val="tx1"/>
                          </a:solidFill>
                          <a:effectLst/>
                          <a:latin typeface="+mn-lt"/>
                          <a:ea typeface="+mn-ea"/>
                          <a:cs typeface="+mn-cs"/>
                        </a:rPr>
                        <a:t>/HDC/WI/License</a:t>
                      </a:r>
                      <a:endParaRPr lang="zh-CN" sz="1600" b="1" kern="1200" dirty="0">
                        <a:solidFill>
                          <a:schemeClr val="tx1"/>
                        </a:solidFill>
                        <a:effectLst/>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noFill/>
                  </a:tcPr>
                </a:tc>
                <a:tc>
                  <a:txBody>
                    <a:bodyPr/>
                    <a:lstStyle/>
                    <a:p>
                      <a:pPr indent="0" algn="l">
                        <a:lnSpc>
                          <a:spcPct val="100000"/>
                        </a:lnSpc>
                        <a:spcAft>
                          <a:spcPts val="0"/>
                        </a:spcAft>
                      </a:pPr>
                      <a:r>
                        <a:rPr lang="en-US" sz="1400" dirty="0" smtClean="0">
                          <a:effectLst/>
                        </a:rPr>
                        <a:t>CPU:4</a:t>
                      </a:r>
                      <a:r>
                        <a:rPr lang="zh-CN" altLang="en-US" sz="1400" dirty="0" smtClean="0">
                          <a:effectLst/>
                        </a:rPr>
                        <a:t>个</a:t>
                      </a:r>
                      <a:endParaRPr lang="en-US" altLang="zh-CN" sz="1400" dirty="0" smtClean="0">
                        <a:effectLst/>
                      </a:endParaRPr>
                    </a:p>
                    <a:p>
                      <a:pPr indent="0" algn="l">
                        <a:lnSpc>
                          <a:spcPct val="100000"/>
                        </a:lnSpc>
                        <a:spcAft>
                          <a:spcPts val="0"/>
                        </a:spcAft>
                      </a:pPr>
                      <a:r>
                        <a:rPr lang="zh-CN" altLang="en-US" sz="1400" dirty="0" smtClean="0">
                          <a:effectLst/>
                        </a:rPr>
                        <a:t>内存：</a:t>
                      </a:r>
                      <a:r>
                        <a:rPr lang="en-US" altLang="zh-CN" sz="1400" dirty="0" smtClean="0">
                          <a:effectLst/>
                        </a:rPr>
                        <a:t>12GB</a:t>
                      </a:r>
                      <a:endParaRPr lang="en-US" altLang="zh-CN" sz="1400" dirty="0" smtClean="0">
                        <a:effectLst/>
                      </a:endParaRPr>
                    </a:p>
                    <a:p>
                      <a:pPr indent="0" algn="l">
                        <a:lnSpc>
                          <a:spcPct val="100000"/>
                        </a:lnSpc>
                        <a:spcAft>
                          <a:spcPts val="0"/>
                        </a:spcAft>
                      </a:pPr>
                      <a:r>
                        <a:rPr lang="zh-CN" altLang="en-US" sz="1400" dirty="0" smtClean="0">
                          <a:effectLst/>
                        </a:rPr>
                        <a:t>硬盘：</a:t>
                      </a:r>
                      <a:r>
                        <a:rPr lang="en-US" altLang="zh-CN" sz="1400" dirty="0" smtClean="0">
                          <a:effectLst/>
                        </a:rPr>
                        <a:t>4</a:t>
                      </a:r>
                      <a:r>
                        <a:rPr lang="en-US" sz="1400" dirty="0" smtClean="0">
                          <a:effectLst/>
                        </a:rPr>
                        <a:t>0GB</a:t>
                      </a:r>
                      <a:endParaRPr lang="en-US" sz="1400" dirty="0" smtClean="0">
                        <a:effectLst/>
                      </a:endParaRPr>
                    </a:p>
                    <a:p>
                      <a:pPr indent="0" algn="l">
                        <a:lnSpc>
                          <a:spcPct val="100000"/>
                        </a:lnSpc>
                        <a:spcAft>
                          <a:spcPts val="0"/>
                        </a:spcAft>
                      </a:pPr>
                      <a:r>
                        <a:rPr lang="zh-CN" altLang="en-US" sz="1400" dirty="0" smtClean="0">
                          <a:effectLst/>
                        </a:rPr>
                        <a:t>网卡：</a:t>
                      </a:r>
                      <a:r>
                        <a:rPr lang="en-US" altLang="zh-CN" sz="1400" dirty="0" smtClean="0">
                          <a:effectLst/>
                        </a:rPr>
                        <a:t>2</a:t>
                      </a:r>
                      <a:r>
                        <a:rPr lang="zh-CN" altLang="en-US" sz="1400" dirty="0" smtClean="0">
                          <a:effectLst/>
                        </a:rPr>
                        <a:t>块</a:t>
                      </a:r>
                      <a:endParaRPr lang="zh-CN" sz="1400" dirty="0">
                        <a:effectLst/>
                        <a:latin typeface="Symbol" panose="05050102010706020507" pitchFamily="18" charset="2"/>
                        <a:ea typeface="宋体" panose="02010600030101010101" pitchFamily="2" charset="-122"/>
                        <a:cs typeface="Symbol" panose="05050102010706020507" pitchFamily="18" charset="2"/>
                      </a:endParaRPr>
                    </a:p>
                  </a:txBody>
                  <a:tcPr marL="72000" marR="72000" marT="0" marB="0" anchor="ctr"/>
                </a:tc>
                <a:tc>
                  <a:txBody>
                    <a:bodyPr/>
                    <a:lstStyle/>
                    <a:p>
                      <a:pPr marL="0" indent="0" algn="l" defTabSz="914400" rtl="0" eaLnBrk="1" latinLnBrk="0" hangingPunct="1">
                        <a:lnSpc>
                          <a:spcPct val="100000"/>
                        </a:lnSpc>
                        <a:spcAft>
                          <a:spcPts val="0"/>
                        </a:spcAft>
                      </a:pPr>
                      <a:r>
                        <a:rPr lang="en-US" sz="1400" kern="1200" dirty="0">
                          <a:solidFill>
                            <a:schemeClr val="tx1"/>
                          </a:solidFill>
                          <a:effectLst/>
                          <a:latin typeface="+mn-lt"/>
                          <a:ea typeface="+mn-ea"/>
                          <a:cs typeface="+mn-cs"/>
                        </a:rPr>
                        <a:t>Novell SUSE Linux Enterprise Server 11 SP3 64bit</a:t>
                      </a:r>
                      <a:endParaRPr lang="zh-CN" sz="1400" kern="1200" dirty="0">
                        <a:solidFill>
                          <a:schemeClr val="tx1"/>
                        </a:solidFill>
                        <a:effectLst/>
                        <a:latin typeface="+mn-lt"/>
                        <a:ea typeface="+mn-ea"/>
                        <a:cs typeface="+mn-cs"/>
                      </a:endParaRPr>
                    </a:p>
                  </a:txBody>
                  <a:tcPr marL="72000" marR="72000" marT="0" marB="0" anchor="ctr"/>
                </a:tc>
                <a:tc>
                  <a:txBody>
                    <a:bodyPr/>
                    <a:lstStyle/>
                    <a:p>
                      <a:pPr indent="0" algn="l">
                        <a:lnSpc>
                          <a:spcPct val="150000"/>
                        </a:lnSpc>
                        <a:spcAft>
                          <a:spcPts val="0"/>
                        </a:spcAft>
                      </a:pPr>
                      <a:r>
                        <a:rPr lang="zh-CN" sz="1400" dirty="0">
                          <a:effectLst/>
                        </a:rPr>
                        <a:t>主备负载分担</a:t>
                      </a:r>
                      <a:endParaRPr lang="zh-CN" sz="1400" dirty="0">
                        <a:effectLst/>
                        <a:latin typeface="Symbol" panose="05050102010706020507" pitchFamily="18" charset="2"/>
                        <a:ea typeface="宋体" panose="02010600030101010101" pitchFamily="2" charset="-122"/>
                        <a:cs typeface="Symbol" panose="05050102010706020507" pitchFamily="18" charset="2"/>
                      </a:endParaRPr>
                    </a:p>
                  </a:txBody>
                  <a:tcPr marL="72000" marR="72000" marT="0" marB="0" anchor="ctr">
                    <a:lnR w="28575" cap="flat" cmpd="sng" algn="ctr">
                      <a:solidFill>
                        <a:schemeClr val="tx1"/>
                      </a:solidFill>
                      <a:prstDash val="solid"/>
                      <a:round/>
                      <a:headEnd type="none" w="med" len="med"/>
                      <a:tailEnd type="none" w="med" len="med"/>
                    </a:lnR>
                  </a:tcPr>
                </a:tc>
              </a:tr>
              <a:tr h="1260000">
                <a:tc>
                  <a:txBody>
                    <a:bodyPr/>
                    <a:lstStyle/>
                    <a:p>
                      <a:pPr indent="0" algn="l">
                        <a:lnSpc>
                          <a:spcPct val="150000"/>
                        </a:lnSpc>
                        <a:spcAft>
                          <a:spcPts val="0"/>
                        </a:spcAft>
                      </a:pPr>
                      <a:r>
                        <a:rPr lang="en-US" altLang="zh-CN" sz="1600" b="1" dirty="0" err="1" smtClean="0">
                          <a:effectLst/>
                        </a:rPr>
                        <a:t>vAG</a:t>
                      </a:r>
                      <a:r>
                        <a:rPr lang="en-US" altLang="zh-CN" sz="1600" b="1" dirty="0" smtClean="0">
                          <a:effectLst/>
                        </a:rPr>
                        <a:t>/</a:t>
                      </a:r>
                      <a:r>
                        <a:rPr lang="en-US" altLang="zh-CN" sz="1600" b="1" dirty="0" err="1" smtClean="0">
                          <a:effectLst/>
                        </a:rPr>
                        <a:t>vLB</a:t>
                      </a:r>
                      <a:endParaRPr lang="zh-CN" sz="1600" b="1" dirty="0">
                        <a:solidFill>
                          <a:schemeClr val="tx1"/>
                        </a:solidFill>
                        <a:effectLst/>
                        <a:latin typeface="+mn-lt"/>
                        <a:ea typeface="宋体" panose="02010600030101010101" pitchFamily="2" charset="-122"/>
                        <a:cs typeface="Symbol" panose="05050102010706020507" pitchFamily="18" charset="2"/>
                      </a:endParaRPr>
                    </a:p>
                  </a:txBody>
                  <a:tcPr marL="72000" marR="72000" marT="0" marB="0" anchor="ctr">
                    <a:lnL w="28575" cap="flat" cmpd="sng" algn="ctr">
                      <a:solidFill>
                        <a:schemeClr val="tx1"/>
                      </a:solidFill>
                      <a:prstDash val="solid"/>
                      <a:round/>
                      <a:headEnd type="none" w="med" len="med"/>
                      <a:tailEnd type="none" w="med" len="med"/>
                    </a:lnL>
                    <a:noFill/>
                  </a:tcPr>
                </a:tc>
                <a:tc>
                  <a:txBody>
                    <a:bodyPr/>
                    <a:lstStyle/>
                    <a:p>
                      <a:pPr marL="0" indent="0" algn="l" defTabSz="914400" rtl="0" eaLnBrk="1" latinLnBrk="0" hangingPunct="1">
                        <a:lnSpc>
                          <a:spcPct val="100000"/>
                        </a:lnSpc>
                        <a:spcAft>
                          <a:spcPts val="0"/>
                        </a:spcAft>
                      </a:pPr>
                      <a:r>
                        <a:rPr lang="en-US" altLang="zh-CN" sz="1400" kern="1200" dirty="0" smtClean="0">
                          <a:solidFill>
                            <a:schemeClr val="tx1"/>
                          </a:solidFill>
                          <a:effectLst/>
                          <a:latin typeface="+mn-lt"/>
                          <a:ea typeface="+mn-ea"/>
                          <a:cs typeface="+mn-cs"/>
                        </a:rPr>
                        <a:t>CPU:4</a:t>
                      </a:r>
                      <a:r>
                        <a:rPr lang="zh-CN" altLang="en-US" sz="1400" kern="1200" dirty="0" smtClean="0">
                          <a:solidFill>
                            <a:schemeClr val="tx1"/>
                          </a:solidFill>
                          <a:effectLst/>
                          <a:latin typeface="+mn-lt"/>
                          <a:ea typeface="+mn-ea"/>
                          <a:cs typeface="+mn-cs"/>
                        </a:rPr>
                        <a:t>个</a:t>
                      </a:r>
                      <a:endParaRPr lang="en-US" altLang="zh-CN" sz="1400" kern="1200" dirty="0" smtClean="0">
                        <a:solidFill>
                          <a:schemeClr val="tx1"/>
                        </a:solidFill>
                        <a:effectLst/>
                        <a:latin typeface="+mn-lt"/>
                        <a:ea typeface="+mn-ea"/>
                        <a:cs typeface="+mn-cs"/>
                      </a:endParaRPr>
                    </a:p>
                    <a:p>
                      <a:pPr marL="0" indent="0" algn="l" defTabSz="914400" rtl="0" eaLnBrk="1" latinLnBrk="0" hangingPunct="1">
                        <a:lnSpc>
                          <a:spcPct val="100000"/>
                        </a:lnSpc>
                        <a:spcAft>
                          <a:spcPts val="0"/>
                        </a:spcAft>
                      </a:pPr>
                      <a:r>
                        <a:rPr lang="zh-CN" altLang="en-US" sz="1400" kern="1200" dirty="0" smtClean="0">
                          <a:solidFill>
                            <a:schemeClr val="tx1"/>
                          </a:solidFill>
                          <a:effectLst/>
                          <a:latin typeface="+mn-lt"/>
                          <a:ea typeface="+mn-ea"/>
                          <a:cs typeface="+mn-cs"/>
                        </a:rPr>
                        <a:t>内存：</a:t>
                      </a:r>
                      <a:r>
                        <a:rPr lang="en-US" altLang="zh-CN" sz="1400" kern="1200" dirty="0" smtClean="0">
                          <a:solidFill>
                            <a:schemeClr val="tx1"/>
                          </a:solidFill>
                          <a:effectLst/>
                          <a:latin typeface="+mn-lt"/>
                          <a:ea typeface="+mn-ea"/>
                          <a:cs typeface="+mn-cs"/>
                        </a:rPr>
                        <a:t>4GB</a:t>
                      </a:r>
                      <a:endParaRPr lang="en-US" altLang="zh-CN" sz="1400" kern="1200" dirty="0" smtClean="0">
                        <a:solidFill>
                          <a:schemeClr val="tx1"/>
                        </a:solidFill>
                        <a:effectLst/>
                        <a:latin typeface="+mn-lt"/>
                        <a:ea typeface="+mn-ea"/>
                        <a:cs typeface="+mn-cs"/>
                      </a:endParaRPr>
                    </a:p>
                    <a:p>
                      <a:pPr marL="0" indent="0" algn="l" defTabSz="914400" rtl="0" eaLnBrk="1" latinLnBrk="0" hangingPunct="1">
                        <a:lnSpc>
                          <a:spcPct val="100000"/>
                        </a:lnSpc>
                        <a:spcAft>
                          <a:spcPts val="0"/>
                        </a:spcAft>
                      </a:pPr>
                      <a:r>
                        <a:rPr lang="zh-CN" altLang="en-US" sz="1400" kern="1200" dirty="0" smtClean="0">
                          <a:solidFill>
                            <a:schemeClr val="tx1"/>
                          </a:solidFill>
                          <a:effectLst/>
                          <a:latin typeface="+mn-lt"/>
                          <a:ea typeface="+mn-ea"/>
                          <a:cs typeface="+mn-cs"/>
                        </a:rPr>
                        <a:t>硬盘：</a:t>
                      </a:r>
                      <a:r>
                        <a:rPr lang="en-US" altLang="zh-CN" sz="1400" kern="1200" dirty="0" smtClean="0">
                          <a:solidFill>
                            <a:schemeClr val="tx1"/>
                          </a:solidFill>
                          <a:effectLst/>
                          <a:latin typeface="+mn-lt"/>
                          <a:ea typeface="+mn-ea"/>
                          <a:cs typeface="+mn-cs"/>
                        </a:rPr>
                        <a:t>30GB</a:t>
                      </a:r>
                      <a:endParaRPr lang="en-US" altLang="zh-CN" sz="14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400" kern="1200" dirty="0" smtClean="0">
                          <a:solidFill>
                            <a:schemeClr val="tx1"/>
                          </a:solidFill>
                          <a:effectLst/>
                          <a:latin typeface="+mn-lt"/>
                          <a:ea typeface="+mn-ea"/>
                          <a:cs typeface="+mn-cs"/>
                        </a:rPr>
                        <a:t>网卡：</a:t>
                      </a:r>
                      <a:r>
                        <a:rPr lang="en-US" altLang="zh-CN" sz="1400" kern="1200" dirty="0" smtClean="0">
                          <a:solidFill>
                            <a:schemeClr val="tx1"/>
                          </a:solidFill>
                          <a:effectLst/>
                          <a:latin typeface="+mn-lt"/>
                          <a:ea typeface="+mn-ea"/>
                          <a:cs typeface="+mn-cs"/>
                        </a:rPr>
                        <a:t>2</a:t>
                      </a:r>
                      <a:r>
                        <a:rPr lang="zh-CN" altLang="en-US" sz="1400" kern="1200" dirty="0" smtClean="0">
                          <a:solidFill>
                            <a:schemeClr val="tx1"/>
                          </a:solidFill>
                          <a:effectLst/>
                          <a:latin typeface="+mn-lt"/>
                          <a:ea typeface="+mn-ea"/>
                          <a:cs typeface="+mn-cs"/>
                        </a:rPr>
                        <a:t>块</a:t>
                      </a:r>
                      <a:endParaRPr lang="zh-CN" altLang="zh-CN" sz="1400" kern="1200" dirty="0" smtClean="0">
                        <a:solidFill>
                          <a:schemeClr val="tx1"/>
                        </a:solidFill>
                        <a:effectLst/>
                        <a:latin typeface="+mn-lt"/>
                        <a:ea typeface="+mn-ea"/>
                        <a:cs typeface="+mn-cs"/>
                      </a:endParaRPr>
                    </a:p>
                  </a:txBody>
                  <a:tcPr marL="72000" marR="72000" marT="0" marB="0" anchor="ctr"/>
                </a:tc>
                <a:tc>
                  <a:txBody>
                    <a:bodyPr/>
                    <a:lstStyle/>
                    <a:p>
                      <a:pPr marL="0" indent="0" algn="l" defTabSz="914400" rtl="0" eaLnBrk="1" latinLnBrk="0" hangingPunct="1">
                        <a:lnSpc>
                          <a:spcPct val="100000"/>
                        </a:lnSpc>
                        <a:spcAft>
                          <a:spcPts val="0"/>
                        </a:spcAft>
                      </a:pPr>
                      <a:r>
                        <a:rPr lang="en-US" sz="1400" kern="1200" dirty="0">
                          <a:solidFill>
                            <a:schemeClr val="tx1"/>
                          </a:solidFill>
                          <a:effectLst/>
                          <a:latin typeface="+mn-lt"/>
                          <a:ea typeface="+mn-ea"/>
                          <a:cs typeface="+mn-cs"/>
                        </a:rPr>
                        <a:t>Novell SUSE Linux Enterprise Server 11 SP3 64bit</a:t>
                      </a:r>
                      <a:endParaRPr lang="zh-CN" sz="1400" kern="1200" dirty="0">
                        <a:solidFill>
                          <a:schemeClr val="tx1"/>
                        </a:solidFill>
                        <a:effectLst/>
                        <a:latin typeface="+mn-lt"/>
                        <a:ea typeface="+mn-ea"/>
                        <a:cs typeface="+mn-cs"/>
                      </a:endParaRPr>
                    </a:p>
                  </a:txBody>
                  <a:tcPr marL="72000" marR="72000" marT="0" marB="0" anchor="ctr"/>
                </a:tc>
                <a:tc>
                  <a:txBody>
                    <a:bodyPr/>
                    <a:lstStyle/>
                    <a:p>
                      <a:pPr indent="0">
                        <a:lnSpc>
                          <a:spcPct val="150000"/>
                        </a:lnSpc>
                        <a:spcAft>
                          <a:spcPts val="0"/>
                        </a:spcAft>
                      </a:pPr>
                      <a:r>
                        <a:rPr lang="zh-CN" sz="1400" dirty="0">
                          <a:effectLst/>
                        </a:rPr>
                        <a:t>主备</a:t>
                      </a:r>
                      <a:endParaRPr lang="zh-CN" sz="1400" dirty="0">
                        <a:effectLst/>
                        <a:latin typeface="Symbol" panose="05050102010706020507" pitchFamily="18" charset="2"/>
                        <a:ea typeface="宋体" panose="02010600030101010101" pitchFamily="2" charset="-122"/>
                        <a:cs typeface="Symbol" panose="05050102010706020507" pitchFamily="18" charset="2"/>
                      </a:endParaRPr>
                    </a:p>
                  </a:txBody>
                  <a:tcPr marL="72000" marR="72000" marT="0" marB="0" anchor="ctr">
                    <a:lnR w="28575" cap="flat" cmpd="sng" algn="ctr">
                      <a:solidFill>
                        <a:schemeClr val="tx1"/>
                      </a:solidFill>
                      <a:prstDash val="solid"/>
                      <a:round/>
                      <a:headEnd type="none" w="med" len="med"/>
                      <a:tailEnd type="none" w="med" len="med"/>
                    </a:lnR>
                  </a:tcPr>
                </a:tc>
              </a:tr>
              <a:tr h="936000">
                <a:tc>
                  <a:txBody>
                    <a:bodyPr/>
                    <a:lstStyle/>
                    <a:p>
                      <a:pPr marL="0" indent="0" algn="l" defTabSz="914400" rtl="0" eaLnBrk="1" latinLnBrk="0" hangingPunct="1">
                        <a:lnSpc>
                          <a:spcPct val="100000"/>
                        </a:lnSpc>
                        <a:spcAft>
                          <a:spcPts val="0"/>
                        </a:spcAft>
                      </a:pPr>
                      <a:r>
                        <a:rPr lang="en-US" altLang="zh-CN" sz="1600" b="1" kern="1200" dirty="0" smtClean="0">
                          <a:solidFill>
                            <a:schemeClr val="tx1"/>
                          </a:solidFill>
                          <a:effectLst/>
                          <a:latin typeface="+mn-lt"/>
                          <a:ea typeface="+mn-ea"/>
                          <a:cs typeface="+mn-cs"/>
                        </a:rPr>
                        <a:t>Backup Server</a:t>
                      </a:r>
                      <a:r>
                        <a:rPr lang="zh-CN" altLang="en-US" sz="1600" b="1" kern="1200" dirty="0" smtClean="0">
                          <a:solidFill>
                            <a:schemeClr val="tx1"/>
                          </a:solidFill>
                          <a:effectLst/>
                          <a:latin typeface="+mn-lt"/>
                          <a:ea typeface="+mn-ea"/>
                          <a:cs typeface="+mn-cs"/>
                        </a:rPr>
                        <a:t>（可选）</a:t>
                      </a:r>
                      <a:endParaRPr lang="zh-CN" sz="1600" b="1" kern="1200" dirty="0">
                        <a:solidFill>
                          <a:schemeClr val="tx1"/>
                        </a:solidFill>
                        <a:effectLst/>
                        <a:latin typeface="+mn-lt"/>
                        <a:ea typeface="+mn-ea"/>
                        <a:cs typeface="+mn-cs"/>
                      </a:endParaRPr>
                    </a:p>
                  </a:txBody>
                  <a:tcPr marL="72000" marR="72000" marT="0" marB="0" anchor="ctr">
                    <a:lnL w="28575" cap="flat" cmpd="sng" algn="ctr">
                      <a:solidFill>
                        <a:schemeClr val="tx1"/>
                      </a:solidFill>
                      <a:prstDash val="solid"/>
                      <a:round/>
                      <a:headEnd type="none" w="med" len="med"/>
                      <a:tailEnd type="none" w="med" len="med"/>
                    </a:lnL>
                    <a:noFill/>
                  </a:tcPr>
                </a:tc>
                <a:tc>
                  <a:txBody>
                    <a:bodyPr/>
                    <a:lstStyle/>
                    <a:p>
                      <a:pPr marL="0" indent="0" algn="l" defTabSz="914400" rtl="0" eaLnBrk="1" latinLnBrk="0" hangingPunct="1">
                        <a:lnSpc>
                          <a:spcPct val="100000"/>
                        </a:lnSpc>
                        <a:spcAft>
                          <a:spcPts val="0"/>
                        </a:spcAft>
                      </a:pPr>
                      <a:r>
                        <a:rPr lang="en-US" altLang="zh-CN" sz="1400" kern="1200" dirty="0" smtClean="0">
                          <a:solidFill>
                            <a:schemeClr val="tx1"/>
                          </a:solidFill>
                          <a:effectLst/>
                          <a:latin typeface="+mn-lt"/>
                          <a:ea typeface="+mn-ea"/>
                          <a:cs typeface="+mn-cs"/>
                        </a:rPr>
                        <a:t>CPU:2</a:t>
                      </a:r>
                      <a:r>
                        <a:rPr lang="zh-CN" altLang="en-US" sz="1400" kern="1200" dirty="0" smtClean="0">
                          <a:solidFill>
                            <a:schemeClr val="tx1"/>
                          </a:solidFill>
                          <a:effectLst/>
                          <a:latin typeface="+mn-lt"/>
                          <a:ea typeface="+mn-ea"/>
                          <a:cs typeface="+mn-cs"/>
                        </a:rPr>
                        <a:t>个</a:t>
                      </a:r>
                      <a:endParaRPr lang="en-US" altLang="zh-CN" sz="1400" kern="1200" dirty="0" smtClean="0">
                        <a:solidFill>
                          <a:schemeClr val="tx1"/>
                        </a:solidFill>
                        <a:effectLst/>
                        <a:latin typeface="+mn-lt"/>
                        <a:ea typeface="+mn-ea"/>
                        <a:cs typeface="+mn-cs"/>
                      </a:endParaRPr>
                    </a:p>
                    <a:p>
                      <a:pPr marL="0" indent="0" algn="l" defTabSz="914400" rtl="0" eaLnBrk="1" latinLnBrk="0" hangingPunct="1">
                        <a:lnSpc>
                          <a:spcPct val="100000"/>
                        </a:lnSpc>
                        <a:spcAft>
                          <a:spcPts val="0"/>
                        </a:spcAft>
                      </a:pPr>
                      <a:r>
                        <a:rPr lang="zh-CN" altLang="en-US" sz="1400" kern="1200" dirty="0" smtClean="0">
                          <a:solidFill>
                            <a:schemeClr val="tx1"/>
                          </a:solidFill>
                          <a:effectLst/>
                          <a:latin typeface="+mn-lt"/>
                          <a:ea typeface="+mn-ea"/>
                          <a:cs typeface="+mn-cs"/>
                        </a:rPr>
                        <a:t>内存：</a:t>
                      </a:r>
                      <a:r>
                        <a:rPr lang="en-US" altLang="zh-CN" sz="1400" kern="1200" dirty="0" smtClean="0">
                          <a:solidFill>
                            <a:schemeClr val="tx1"/>
                          </a:solidFill>
                          <a:effectLst/>
                          <a:latin typeface="+mn-lt"/>
                          <a:ea typeface="+mn-ea"/>
                          <a:cs typeface="+mn-cs"/>
                        </a:rPr>
                        <a:t>2GB</a:t>
                      </a:r>
                      <a:endParaRPr lang="en-US" altLang="zh-CN" sz="1400" kern="1200" dirty="0" smtClean="0">
                        <a:solidFill>
                          <a:schemeClr val="tx1"/>
                        </a:solidFill>
                        <a:effectLst/>
                        <a:latin typeface="+mn-lt"/>
                        <a:ea typeface="+mn-ea"/>
                        <a:cs typeface="+mn-cs"/>
                      </a:endParaRPr>
                    </a:p>
                    <a:p>
                      <a:pPr marL="0" indent="0" algn="l" defTabSz="914400" rtl="0" eaLnBrk="1" latinLnBrk="0" hangingPunct="1">
                        <a:lnSpc>
                          <a:spcPct val="100000"/>
                        </a:lnSpc>
                        <a:spcAft>
                          <a:spcPts val="0"/>
                        </a:spcAft>
                      </a:pPr>
                      <a:r>
                        <a:rPr lang="zh-CN" altLang="en-US" sz="1400" kern="1200" dirty="0" smtClean="0">
                          <a:solidFill>
                            <a:schemeClr val="tx1"/>
                          </a:solidFill>
                          <a:effectLst/>
                          <a:latin typeface="+mn-lt"/>
                          <a:ea typeface="+mn-ea"/>
                          <a:cs typeface="+mn-cs"/>
                        </a:rPr>
                        <a:t>硬盘：</a:t>
                      </a:r>
                      <a:r>
                        <a:rPr lang="en-US" altLang="zh-CN" sz="1400" kern="1200" dirty="0" smtClean="0">
                          <a:solidFill>
                            <a:schemeClr val="tx1"/>
                          </a:solidFill>
                          <a:effectLst/>
                          <a:latin typeface="+mn-lt"/>
                          <a:ea typeface="+mn-ea"/>
                          <a:cs typeface="+mn-cs"/>
                        </a:rPr>
                        <a:t>160GB</a:t>
                      </a:r>
                      <a:endParaRPr lang="zh-CN" altLang="zh-CN" sz="1400" kern="1200" dirty="0">
                        <a:solidFill>
                          <a:schemeClr val="tx1"/>
                        </a:solidFill>
                        <a:effectLst/>
                        <a:latin typeface="+mn-lt"/>
                        <a:ea typeface="+mn-ea"/>
                        <a:cs typeface="+mn-cs"/>
                      </a:endParaRPr>
                    </a:p>
                  </a:txBody>
                  <a:tcPr marL="72000" marR="72000" marT="0" marB="0" anchor="ctr"/>
                </a:tc>
                <a:tc>
                  <a:txBody>
                    <a:bodyPr/>
                    <a:lstStyle/>
                    <a:p>
                      <a:pPr marL="0" indent="0" algn="l" defTabSz="914400" rtl="0" eaLnBrk="1" latinLnBrk="0" hangingPunct="1">
                        <a:lnSpc>
                          <a:spcPct val="100000"/>
                        </a:lnSpc>
                        <a:spcAft>
                          <a:spcPts val="0"/>
                        </a:spcAft>
                      </a:pPr>
                      <a:r>
                        <a:rPr lang="en-US" sz="1400" kern="1200" dirty="0">
                          <a:solidFill>
                            <a:schemeClr val="tx1"/>
                          </a:solidFill>
                          <a:effectLst/>
                          <a:latin typeface="+mn-lt"/>
                          <a:ea typeface="+mn-ea"/>
                          <a:cs typeface="+mn-cs"/>
                        </a:rPr>
                        <a:t>Novell SUSE Linux Enterprise Server 11 SP3 64bit</a:t>
                      </a:r>
                      <a:endParaRPr lang="zh-CN" sz="1400" kern="1200" dirty="0">
                        <a:solidFill>
                          <a:schemeClr val="tx1"/>
                        </a:solidFill>
                        <a:effectLst/>
                        <a:latin typeface="+mn-lt"/>
                        <a:ea typeface="+mn-ea"/>
                        <a:cs typeface="+mn-cs"/>
                      </a:endParaRPr>
                    </a:p>
                  </a:txBody>
                  <a:tcPr marL="72000" marR="72000" marT="0" marB="0" anchor="ctr"/>
                </a:tc>
                <a:tc>
                  <a:txBody>
                    <a:bodyPr/>
                    <a:lstStyle/>
                    <a:p>
                      <a:pPr indent="0">
                        <a:lnSpc>
                          <a:spcPct val="150000"/>
                        </a:lnSpc>
                        <a:spcAft>
                          <a:spcPts val="0"/>
                        </a:spcAft>
                      </a:pPr>
                      <a:r>
                        <a:rPr lang="zh-CN" altLang="en-US" sz="1400" dirty="0" smtClean="0">
                          <a:effectLst/>
                        </a:rPr>
                        <a:t>单台</a:t>
                      </a:r>
                      <a:endParaRPr lang="zh-CN" sz="1400" dirty="0">
                        <a:effectLst/>
                        <a:latin typeface="Symbol" panose="05050102010706020507" pitchFamily="18" charset="2"/>
                        <a:ea typeface="宋体" panose="02010600030101010101" pitchFamily="2" charset="-122"/>
                        <a:cs typeface="Symbol" panose="05050102010706020507" pitchFamily="18" charset="2"/>
                      </a:endParaRPr>
                    </a:p>
                  </a:txBody>
                  <a:tcPr marL="72000" marR="72000" marT="0" marB="0" anchor="ctr">
                    <a:lnR w="28575" cap="flat" cmpd="sng" algn="ctr">
                      <a:solidFill>
                        <a:schemeClr val="tx1"/>
                      </a:solidFill>
                      <a:prstDash val="solid"/>
                      <a:round/>
                      <a:headEnd type="none" w="med" len="med"/>
                      <a:tailEnd type="none" w="med" len="med"/>
                    </a:lnR>
                  </a:tcPr>
                </a:tc>
              </a:tr>
              <a:tr h="936000">
                <a:tc>
                  <a:txBody>
                    <a:bodyPr/>
                    <a:lstStyle/>
                    <a:p>
                      <a:pPr indent="0" algn="l">
                        <a:lnSpc>
                          <a:spcPct val="150000"/>
                        </a:lnSpc>
                        <a:spcAft>
                          <a:spcPts val="0"/>
                        </a:spcAft>
                      </a:pPr>
                      <a:r>
                        <a:rPr lang="en-US" altLang="zh-CN" sz="1600" b="1" dirty="0" smtClean="0">
                          <a:effectLst/>
                        </a:rPr>
                        <a:t>AD/DNS/DHCP</a:t>
                      </a:r>
                      <a:endParaRPr lang="zh-CN" altLang="zh-CN" sz="1600" b="1" dirty="0">
                        <a:solidFill>
                          <a:schemeClr val="tx1"/>
                        </a:solidFill>
                        <a:effectLst/>
                        <a:latin typeface="+mn-lt"/>
                        <a:ea typeface="+mn-ea"/>
                        <a:cs typeface="Symbol" panose="05050102010706020507" pitchFamily="18" charset="2"/>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indent="0" algn="l" defTabSz="914400" rtl="0" eaLnBrk="1" latinLnBrk="0" hangingPunct="1">
                        <a:lnSpc>
                          <a:spcPct val="100000"/>
                        </a:lnSpc>
                        <a:spcAft>
                          <a:spcPts val="0"/>
                        </a:spcAft>
                      </a:pPr>
                      <a:r>
                        <a:rPr lang="en-US" altLang="zh-CN" sz="1400" kern="1200" dirty="0" smtClean="0">
                          <a:solidFill>
                            <a:schemeClr val="tx1"/>
                          </a:solidFill>
                          <a:effectLst/>
                          <a:latin typeface="+mn-lt"/>
                          <a:ea typeface="+mn-ea"/>
                          <a:cs typeface="+mn-cs"/>
                        </a:rPr>
                        <a:t>CPU:2</a:t>
                      </a:r>
                      <a:r>
                        <a:rPr lang="zh-CN" altLang="en-US" sz="1400" kern="1200" dirty="0" smtClean="0">
                          <a:solidFill>
                            <a:schemeClr val="tx1"/>
                          </a:solidFill>
                          <a:effectLst/>
                          <a:latin typeface="+mn-lt"/>
                          <a:ea typeface="+mn-ea"/>
                          <a:cs typeface="+mn-cs"/>
                        </a:rPr>
                        <a:t>个</a:t>
                      </a:r>
                      <a:endParaRPr lang="en-US" altLang="zh-CN" sz="1400" kern="1200" dirty="0" smtClean="0">
                        <a:solidFill>
                          <a:schemeClr val="tx1"/>
                        </a:solidFill>
                        <a:effectLst/>
                        <a:latin typeface="+mn-lt"/>
                        <a:ea typeface="+mn-ea"/>
                        <a:cs typeface="+mn-cs"/>
                      </a:endParaRPr>
                    </a:p>
                    <a:p>
                      <a:pPr marL="0" indent="0" algn="l" defTabSz="914400" rtl="0" eaLnBrk="1" latinLnBrk="0" hangingPunct="1">
                        <a:lnSpc>
                          <a:spcPct val="100000"/>
                        </a:lnSpc>
                        <a:spcAft>
                          <a:spcPts val="0"/>
                        </a:spcAft>
                      </a:pPr>
                      <a:r>
                        <a:rPr lang="zh-CN" altLang="en-US" sz="1400" kern="1200" dirty="0" smtClean="0">
                          <a:solidFill>
                            <a:schemeClr val="tx1"/>
                          </a:solidFill>
                          <a:effectLst/>
                          <a:latin typeface="+mn-lt"/>
                          <a:ea typeface="+mn-ea"/>
                          <a:cs typeface="+mn-cs"/>
                        </a:rPr>
                        <a:t>内存：</a:t>
                      </a:r>
                      <a:r>
                        <a:rPr lang="en-US" altLang="zh-CN" sz="1400" kern="1200" dirty="0" smtClean="0">
                          <a:solidFill>
                            <a:schemeClr val="tx1"/>
                          </a:solidFill>
                          <a:effectLst/>
                          <a:latin typeface="+mn-lt"/>
                          <a:ea typeface="+mn-ea"/>
                          <a:cs typeface="+mn-cs"/>
                        </a:rPr>
                        <a:t>2GB</a:t>
                      </a:r>
                      <a:endParaRPr lang="en-US" altLang="zh-CN" sz="1400" kern="1200" dirty="0" smtClean="0">
                        <a:solidFill>
                          <a:schemeClr val="tx1"/>
                        </a:solidFill>
                        <a:effectLst/>
                        <a:latin typeface="+mn-lt"/>
                        <a:ea typeface="+mn-ea"/>
                        <a:cs typeface="+mn-cs"/>
                      </a:endParaRPr>
                    </a:p>
                    <a:p>
                      <a:pPr marL="0" indent="0" algn="l" defTabSz="914400" rtl="0" eaLnBrk="1" latinLnBrk="0" hangingPunct="1">
                        <a:lnSpc>
                          <a:spcPct val="100000"/>
                        </a:lnSpc>
                        <a:spcAft>
                          <a:spcPts val="0"/>
                        </a:spcAft>
                      </a:pPr>
                      <a:r>
                        <a:rPr lang="zh-CN" altLang="en-US" sz="1400" kern="1200" dirty="0" smtClean="0">
                          <a:solidFill>
                            <a:schemeClr val="tx1"/>
                          </a:solidFill>
                          <a:effectLst/>
                          <a:latin typeface="+mn-lt"/>
                          <a:ea typeface="+mn-ea"/>
                          <a:cs typeface="+mn-cs"/>
                        </a:rPr>
                        <a:t>硬盘：</a:t>
                      </a:r>
                      <a:r>
                        <a:rPr lang="en-US" altLang="zh-CN" sz="1400" kern="1200" dirty="0" smtClean="0">
                          <a:solidFill>
                            <a:schemeClr val="tx1"/>
                          </a:solidFill>
                          <a:effectLst/>
                          <a:latin typeface="+mn-lt"/>
                          <a:ea typeface="+mn-ea"/>
                          <a:cs typeface="+mn-cs"/>
                        </a:rPr>
                        <a:t>50GB</a:t>
                      </a:r>
                      <a:endParaRPr lang="zh-CN" altLang="zh-CN" sz="1400" kern="1200" dirty="0">
                        <a:solidFill>
                          <a:schemeClr val="tx1"/>
                        </a:solidFill>
                        <a:effectLst/>
                        <a:latin typeface="+mn-lt"/>
                        <a:ea typeface="+mn-ea"/>
                        <a:cs typeface="+mn-cs"/>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indent="0">
                        <a:lnSpc>
                          <a:spcPct val="150000"/>
                        </a:lnSpc>
                        <a:spcAft>
                          <a:spcPts val="0"/>
                        </a:spcAft>
                      </a:pPr>
                      <a:r>
                        <a:rPr lang="en-US" altLang="zh-CN" sz="1400" kern="1200" dirty="0" smtClean="0">
                          <a:effectLst/>
                        </a:rPr>
                        <a:t>Windows Server 2012 R2</a:t>
                      </a:r>
                      <a:endParaRPr lang="zh-CN" sz="1400" kern="1200" dirty="0">
                        <a:solidFill>
                          <a:schemeClr val="dk1"/>
                        </a:solidFill>
                        <a:effectLst/>
                        <a:latin typeface="+mn-lt"/>
                        <a:ea typeface="+mn-ea"/>
                        <a:cs typeface="+mn-cs"/>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indent="0">
                        <a:lnSpc>
                          <a:spcPct val="150000"/>
                        </a:lnSpc>
                        <a:spcAft>
                          <a:spcPts val="0"/>
                        </a:spcAft>
                      </a:pPr>
                      <a:r>
                        <a:rPr lang="zh-CN" sz="1400" dirty="0">
                          <a:effectLst/>
                        </a:rPr>
                        <a:t>负载分担</a:t>
                      </a:r>
                      <a:endParaRPr lang="zh-CN" sz="1400" dirty="0">
                        <a:effectLst/>
                        <a:latin typeface="Symbol" panose="05050102010706020507" pitchFamily="18" charset="2"/>
                        <a:ea typeface="宋体" panose="02010600030101010101" pitchFamily="2" charset="-122"/>
                        <a:cs typeface="Symbol" panose="05050102010706020507" pitchFamily="18" charset="2"/>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桌面云整体方案设计</a:t>
            </a:r>
            <a:endParaRPr lang="en-US" altLang="zh-CN" dirty="0">
              <a:solidFill>
                <a:schemeClr val="bg1">
                  <a:lumMod val="50000"/>
                </a:schemeClr>
              </a:solidFill>
            </a:endParaRPr>
          </a:p>
          <a:p>
            <a:r>
              <a:rPr lang="zh-CN" altLang="en-US" b="1" dirty="0"/>
              <a:t>桌面云硬件与组网</a:t>
            </a:r>
            <a:endParaRPr lang="zh-CN" altLang="en-US" b="1" dirty="0"/>
          </a:p>
          <a:p>
            <a:pPr>
              <a:buClr>
                <a:schemeClr val="bg1">
                  <a:lumMod val="50000"/>
                </a:schemeClr>
              </a:buClr>
            </a:pPr>
            <a:r>
              <a:rPr lang="zh-CN" altLang="en-US" dirty="0" smtClean="0">
                <a:solidFill>
                  <a:schemeClr val="bg1">
                    <a:lumMod val="50000"/>
                  </a:schemeClr>
                </a:solidFill>
              </a:rPr>
              <a:t>存储子系统设计</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桌面云带宽及性能</a:t>
            </a:r>
            <a:endParaRPr lang="en-US" altLang="zh-CN" dirty="0" smtClean="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smtClean="0"/>
              <a:t>E9000</a:t>
            </a:r>
            <a:endParaRPr lang="zh-CN" altLang="en-US" dirty="0"/>
          </a:p>
        </p:txBody>
      </p:sp>
      <p:sp>
        <p:nvSpPr>
          <p:cNvPr id="11" name="文本占位符 10"/>
          <p:cNvSpPr>
            <a:spLocks noGrp="1"/>
          </p:cNvSpPr>
          <p:nvPr>
            <p:ph type="body" sz="quarter" idx="10"/>
          </p:nvPr>
        </p:nvSpPr>
        <p:spPr/>
        <p:txBody>
          <a:bodyPr/>
          <a:lstStyle/>
          <a:p>
            <a:r>
              <a:rPr lang="zh-CN" altLang="en-US" dirty="0" smtClean="0"/>
              <a:t>高计算密度</a:t>
            </a:r>
            <a:endParaRPr lang="en-GB" altLang="zh-CN" dirty="0" smtClean="0"/>
          </a:p>
          <a:p>
            <a:r>
              <a:rPr lang="zh-CN" altLang="en-US" dirty="0" smtClean="0"/>
              <a:t>高存储密度</a:t>
            </a:r>
            <a:endParaRPr lang="en-US" altLang="zh-CN" dirty="0" smtClean="0"/>
          </a:p>
          <a:p>
            <a:r>
              <a:rPr lang="zh-CN" altLang="en-US" dirty="0" smtClean="0"/>
              <a:t>灵活组网</a:t>
            </a:r>
            <a:endParaRPr lang="en-US" altLang="zh-CN" dirty="0" smtClean="0"/>
          </a:p>
          <a:p>
            <a:endParaRPr lang="en-GB" altLang="zh-CN" dirty="0" smtClean="0"/>
          </a:p>
          <a:p>
            <a:endParaRPr lang="zh-CN" altLang="en-US" dirty="0"/>
          </a:p>
        </p:txBody>
      </p:sp>
      <p:pic>
        <p:nvPicPr>
          <p:cNvPr id="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09230" y="3582532"/>
            <a:ext cx="2145102" cy="236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064" y="3582532"/>
            <a:ext cx="2098680" cy="236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5010" y="3429000"/>
            <a:ext cx="2450710" cy="265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smtClean="0"/>
              <a:t>E9000</a:t>
            </a:r>
            <a:endParaRPr lang="zh-CN" altLang="en-US" dirty="0"/>
          </a:p>
        </p:txBody>
      </p:sp>
      <p:sp>
        <p:nvSpPr>
          <p:cNvPr id="11" name="文本占位符 10"/>
          <p:cNvSpPr>
            <a:spLocks noGrp="1"/>
          </p:cNvSpPr>
          <p:nvPr>
            <p:ph type="body" sz="quarter" idx="10"/>
          </p:nvPr>
        </p:nvSpPr>
        <p:spPr/>
        <p:txBody>
          <a:bodyPr/>
          <a:lstStyle/>
          <a:p>
            <a:r>
              <a:rPr lang="zh-CN" altLang="en-US" dirty="0" smtClean="0"/>
              <a:t>高计算密度</a:t>
            </a:r>
            <a:endParaRPr lang="en-GB" altLang="zh-CN" dirty="0" smtClean="0"/>
          </a:p>
          <a:p>
            <a:r>
              <a:rPr lang="zh-CN" altLang="en-US" dirty="0" smtClean="0"/>
              <a:t>高存储密度</a:t>
            </a:r>
            <a:endParaRPr lang="en-US" altLang="zh-CN" dirty="0" smtClean="0"/>
          </a:p>
          <a:p>
            <a:r>
              <a:rPr lang="zh-CN" altLang="en-US" dirty="0" smtClean="0"/>
              <a:t>灵活组网</a:t>
            </a:r>
            <a:endParaRPr lang="en-US" altLang="zh-CN" dirty="0" smtClean="0"/>
          </a:p>
          <a:p>
            <a:endParaRPr lang="en-GB" altLang="zh-CN" dirty="0" smtClean="0"/>
          </a:p>
          <a:p>
            <a:endParaRPr lang="zh-CN" altLang="en-US" dirty="0"/>
          </a:p>
        </p:txBody>
      </p:sp>
      <p:pic>
        <p:nvPicPr>
          <p:cNvPr id="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09230" y="3582532"/>
            <a:ext cx="2145102" cy="236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064" y="3582532"/>
            <a:ext cx="2098680" cy="2366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5010" y="3429000"/>
            <a:ext cx="2450710" cy="265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OceanStor V3</a:t>
            </a:r>
            <a:endParaRPr lang="zh-CN" altLang="en-US" dirty="0"/>
          </a:p>
        </p:txBody>
      </p:sp>
      <p:sp>
        <p:nvSpPr>
          <p:cNvPr id="3" name="文本占位符 2"/>
          <p:cNvSpPr>
            <a:spLocks noGrp="1"/>
          </p:cNvSpPr>
          <p:nvPr>
            <p:ph type="body" sz="quarter" idx="10"/>
          </p:nvPr>
        </p:nvSpPr>
        <p:spPr>
          <a:xfrm>
            <a:off x="684213" y="1376363"/>
            <a:ext cx="3887787" cy="3924300"/>
          </a:xfrm>
        </p:spPr>
        <p:txBody>
          <a:bodyPr/>
          <a:lstStyle/>
          <a:p>
            <a:pPr>
              <a:lnSpc>
                <a:spcPct val="130000"/>
              </a:lnSpc>
            </a:pPr>
            <a:r>
              <a:rPr lang="zh-CN" altLang="en-US" sz="1800" dirty="0" smtClean="0">
                <a:sym typeface="Arial" panose="020B0604020202020204"/>
              </a:rPr>
              <a:t>全新硬件架构，性能与规格全面领先：</a:t>
            </a:r>
            <a:r>
              <a:rPr lang="zh-CN" altLang="zh-CN" sz="1800" dirty="0" smtClean="0">
                <a:sym typeface="Arial" panose="020B0604020202020204"/>
              </a:rPr>
              <a:t>支持</a:t>
            </a:r>
            <a:r>
              <a:rPr lang="en-US" altLang="zh-CN" sz="1800" dirty="0" smtClean="0">
                <a:sym typeface="Arial" panose="020B0604020202020204"/>
              </a:rPr>
              <a:t>16G FC/10G </a:t>
            </a:r>
            <a:r>
              <a:rPr lang="en-US" altLang="zh-CN" sz="1800" dirty="0" err="1" smtClean="0">
                <a:sym typeface="Arial" panose="020B0604020202020204"/>
              </a:rPr>
              <a:t>FCoE</a:t>
            </a:r>
            <a:r>
              <a:rPr lang="zh-CN" altLang="zh-CN" sz="1800" dirty="0" smtClean="0">
                <a:sym typeface="Arial" panose="020B0604020202020204"/>
              </a:rPr>
              <a:t>等主机接口</a:t>
            </a:r>
            <a:r>
              <a:rPr lang="en-US" altLang="zh-CN" sz="1800" dirty="0" smtClean="0">
                <a:sym typeface="Arial" panose="020B0604020202020204"/>
              </a:rPr>
              <a:t>,</a:t>
            </a:r>
            <a:r>
              <a:rPr lang="zh-CN" altLang="zh-CN" sz="1800" dirty="0" smtClean="0">
                <a:sym typeface="Arial" panose="020B0604020202020204"/>
              </a:rPr>
              <a:t> 可提供高达</a:t>
            </a:r>
            <a:r>
              <a:rPr lang="en-US" altLang="zh-CN" sz="1800" dirty="0" smtClean="0">
                <a:sym typeface="Arial" panose="020B0604020202020204"/>
              </a:rPr>
              <a:t>40GB/s</a:t>
            </a:r>
            <a:r>
              <a:rPr lang="zh-CN" altLang="zh-CN" sz="1800" dirty="0" smtClean="0">
                <a:sym typeface="Arial" panose="020B0604020202020204"/>
              </a:rPr>
              <a:t>的系统带宽</a:t>
            </a:r>
            <a:r>
              <a:rPr lang="zh-CN" altLang="en-US" sz="1800" dirty="0" smtClean="0">
                <a:sym typeface="Arial" panose="020B0604020202020204"/>
              </a:rPr>
              <a:t>。</a:t>
            </a:r>
            <a:r>
              <a:rPr lang="en-US" altLang="zh-CN" sz="1800" dirty="0" smtClean="0">
                <a:sym typeface="Arial" panose="020B0604020202020204"/>
              </a:rPr>
              <a:t> 4TB</a:t>
            </a:r>
            <a:r>
              <a:rPr lang="zh-CN" altLang="zh-CN" sz="1800" dirty="0" smtClean="0">
                <a:sym typeface="Arial" panose="020B0604020202020204"/>
              </a:rPr>
              <a:t>缓存容量及</a:t>
            </a:r>
            <a:r>
              <a:rPr lang="en-US" altLang="zh-CN" sz="1800" dirty="0" smtClean="0">
                <a:sym typeface="Arial" panose="020B0604020202020204"/>
              </a:rPr>
              <a:t>8PB</a:t>
            </a:r>
            <a:r>
              <a:rPr lang="zh-CN" altLang="zh-CN" sz="1800" dirty="0" smtClean="0">
                <a:sym typeface="Arial" panose="020B0604020202020204"/>
              </a:rPr>
              <a:t>存储空间</a:t>
            </a:r>
            <a:r>
              <a:rPr lang="zh-CN" altLang="en-US" sz="1800" dirty="0" smtClean="0">
                <a:sym typeface="Arial" panose="020B0604020202020204"/>
              </a:rPr>
              <a:t>。</a:t>
            </a:r>
            <a:endParaRPr lang="en-US" altLang="zh-CN" sz="1800" dirty="0" smtClean="0">
              <a:sym typeface="Arial" panose="020B0604020202020204"/>
            </a:endParaRPr>
          </a:p>
          <a:p>
            <a:pPr>
              <a:lnSpc>
                <a:spcPct val="130000"/>
              </a:lnSpc>
            </a:pPr>
            <a:r>
              <a:rPr lang="zh-CN" altLang="en-US" sz="1800" dirty="0" smtClean="0">
                <a:sym typeface="Arial" panose="020B0604020202020204"/>
              </a:rPr>
              <a:t>支持</a:t>
            </a:r>
            <a:r>
              <a:rPr lang="en-US" altLang="zh-CN" sz="1800" dirty="0" smtClean="0">
                <a:sym typeface="Arial" panose="020B0604020202020204"/>
              </a:rPr>
              <a:t>SAN</a:t>
            </a:r>
            <a:r>
              <a:rPr lang="zh-CN" altLang="en-US" sz="1800" dirty="0" smtClean="0">
                <a:sym typeface="Arial" panose="020B0604020202020204"/>
              </a:rPr>
              <a:t>与</a:t>
            </a:r>
            <a:r>
              <a:rPr lang="en-US" altLang="zh-CN" sz="1800" dirty="0" smtClean="0">
                <a:sym typeface="Arial" panose="020B0604020202020204"/>
              </a:rPr>
              <a:t>NAS</a:t>
            </a:r>
            <a:r>
              <a:rPr lang="zh-CN" altLang="en-US" sz="1800" dirty="0" smtClean="0">
                <a:sym typeface="Arial" panose="020B0604020202020204"/>
              </a:rPr>
              <a:t>一体化</a:t>
            </a:r>
            <a:r>
              <a:rPr lang="en-US" altLang="zh-CN" sz="1800" dirty="0" smtClean="0">
                <a:sym typeface="Arial" panose="020B0604020202020204"/>
              </a:rPr>
              <a:t>:</a:t>
            </a:r>
            <a:r>
              <a:rPr lang="zh-CN" altLang="zh-CN" sz="1800" dirty="0" smtClean="0">
                <a:sym typeface="Arial" panose="020B0604020202020204"/>
              </a:rPr>
              <a:t>兼容</a:t>
            </a:r>
            <a:r>
              <a:rPr lang="en-US" altLang="zh-CN" sz="1800" dirty="0" smtClean="0">
                <a:sym typeface="Arial" panose="020B0604020202020204"/>
              </a:rPr>
              <a:t>SAN</a:t>
            </a:r>
            <a:r>
              <a:rPr lang="zh-CN" altLang="zh-CN" sz="1800" dirty="0" smtClean="0">
                <a:sym typeface="Arial" panose="020B0604020202020204"/>
              </a:rPr>
              <a:t>和</a:t>
            </a:r>
            <a:r>
              <a:rPr lang="en-US" altLang="zh-CN" sz="1800" dirty="0" smtClean="0">
                <a:sym typeface="Arial" panose="020B0604020202020204"/>
              </a:rPr>
              <a:t>NAS</a:t>
            </a:r>
            <a:r>
              <a:rPr lang="zh-CN" altLang="zh-CN" sz="1800" dirty="0" smtClean="0">
                <a:sym typeface="Arial" panose="020B0604020202020204"/>
              </a:rPr>
              <a:t>两种制式，满足业务弹性发展，简化业务部署，提升存储资源利用率，有效降低</a:t>
            </a:r>
            <a:r>
              <a:rPr lang="en-US" altLang="zh-CN" sz="1800" dirty="0" smtClean="0">
                <a:sym typeface="Arial" panose="020B0604020202020204"/>
              </a:rPr>
              <a:t>TCO</a:t>
            </a:r>
            <a:r>
              <a:rPr lang="zh-CN" altLang="en-US" sz="1800" dirty="0" smtClean="0">
                <a:sym typeface="Arial" panose="020B0604020202020204"/>
              </a:rPr>
              <a:t>。</a:t>
            </a:r>
            <a:endParaRPr lang="en-US" altLang="zh-CN" sz="1800" dirty="0" smtClean="0">
              <a:sym typeface="Arial" panose="020B0604020202020204"/>
            </a:endParaRPr>
          </a:p>
          <a:p>
            <a:pPr>
              <a:lnSpc>
                <a:spcPct val="130000"/>
              </a:lnSpc>
            </a:pPr>
            <a:r>
              <a:rPr lang="zh-CN" altLang="en-US" sz="1800" dirty="0" smtClean="0">
                <a:sym typeface="Arial" panose="020B0604020202020204"/>
              </a:rPr>
              <a:t>支持</a:t>
            </a:r>
            <a:r>
              <a:rPr lang="en-US" altLang="zh-CN" sz="1800" dirty="0" smtClean="0">
                <a:sym typeface="Arial" panose="020B0604020202020204"/>
              </a:rPr>
              <a:t>8</a:t>
            </a:r>
            <a:r>
              <a:rPr lang="zh-CN" altLang="en-US" sz="1800" dirty="0" smtClean="0">
                <a:sym typeface="Arial" panose="020B0604020202020204"/>
              </a:rPr>
              <a:t>控</a:t>
            </a:r>
            <a:r>
              <a:rPr lang="en-US" altLang="zh-CN" sz="1800" dirty="0" smtClean="0">
                <a:sym typeface="Arial" panose="020B0604020202020204"/>
              </a:rPr>
              <a:t>:</a:t>
            </a:r>
            <a:r>
              <a:rPr lang="zh-CN" altLang="en-US" sz="1800" dirty="0" smtClean="0">
                <a:sym typeface="Arial" panose="020B0604020202020204"/>
              </a:rPr>
              <a:t>性能容量可线性扩展，控制器间负载均衡互为热备，可靠性更高，资源集中存储，轻松管理。</a:t>
            </a:r>
            <a:endParaRPr lang="zh-CN" altLang="en-US" sz="1800" dirty="0" smtClean="0">
              <a:sym typeface="Arial" panose="020B0604020202020204"/>
            </a:endParaRPr>
          </a:p>
          <a:p>
            <a:endParaRPr lang="zh-CN" altLang="en-US" dirty="0"/>
          </a:p>
        </p:txBody>
      </p:sp>
      <p:pic>
        <p:nvPicPr>
          <p:cNvPr id="4" name="Picture 2"/>
          <p:cNvPicPr>
            <a:picLocks noChangeAspect="1" noChangeArrowheads="1"/>
          </p:cNvPicPr>
          <p:nvPr/>
        </p:nvPicPr>
        <p:blipFill>
          <a:blip r:embed="rId1" cstate="print"/>
          <a:srcRect/>
          <a:stretch>
            <a:fillRect/>
          </a:stretch>
        </p:blipFill>
        <p:spPr bwMode="auto">
          <a:xfrm>
            <a:off x="4692445" y="2007332"/>
            <a:ext cx="3911805" cy="871901"/>
          </a:xfrm>
          <a:prstGeom prst="rect">
            <a:avLst/>
          </a:prstGeom>
          <a:noFill/>
          <a:ln w="9525">
            <a:noFill/>
            <a:miter lim="800000"/>
            <a:headEnd/>
            <a:tailEnd/>
          </a:ln>
        </p:spPr>
      </p:pic>
      <p:pic>
        <p:nvPicPr>
          <p:cNvPr id="5" name="Picture 3"/>
          <p:cNvPicPr>
            <a:picLocks noChangeAspect="1" noChangeArrowheads="1"/>
          </p:cNvPicPr>
          <p:nvPr/>
        </p:nvPicPr>
        <p:blipFill>
          <a:blip r:embed="rId2" cstate="print"/>
          <a:srcRect/>
          <a:stretch>
            <a:fillRect/>
          </a:stretch>
        </p:blipFill>
        <p:spPr bwMode="auto">
          <a:xfrm>
            <a:off x="4692442" y="3299405"/>
            <a:ext cx="3911807" cy="864043"/>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4709435" y="4509120"/>
            <a:ext cx="3894814" cy="9343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桌面协议</a:t>
            </a:r>
            <a:r>
              <a:rPr lang="en-US" altLang="zh-CN" smtClean="0"/>
              <a:t>HDP</a:t>
            </a:r>
            <a:r>
              <a:rPr lang="zh-CN" altLang="en-US" smtClean="0"/>
              <a:t>不经过网关</a:t>
            </a:r>
            <a:endParaRPr lang="zh-CN" altLang="en-US" dirty="0"/>
          </a:p>
        </p:txBody>
      </p:sp>
      <p:pic>
        <p:nvPicPr>
          <p:cNvPr id="2050" name="Picture 2" descr="http://localhost:7890/pages/YZF0122G/07/YZF0122G/07/resources/04_desk_r6c00/soft_inst/fig/fig_it_59_23_000187_0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40" y="1843153"/>
            <a:ext cx="7096780" cy="3746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桌面协议</a:t>
            </a:r>
            <a:r>
              <a:rPr lang="en-US" altLang="zh-CN" smtClean="0"/>
              <a:t>HDP</a:t>
            </a:r>
            <a:r>
              <a:rPr lang="zh-CN" altLang="en-US" smtClean="0"/>
              <a:t>经过网关</a:t>
            </a:r>
            <a:endParaRPr lang="zh-CN" altLang="en-US" dirty="0"/>
          </a:p>
        </p:txBody>
      </p:sp>
      <p:pic>
        <p:nvPicPr>
          <p:cNvPr id="4098" name="Picture 2" descr="http://localhost:7890/pages/YZF0122G/07/YZF0122G/07/resources/04_desk_r6c00/soft_inst/fig/fig_it_59_23_000187_0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2889" y="2204865"/>
            <a:ext cx="7602681" cy="29961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外网</a:t>
            </a:r>
            <a:r>
              <a:rPr lang="en-US" altLang="zh-CN" smtClean="0"/>
              <a:t>/</a:t>
            </a:r>
            <a:r>
              <a:rPr lang="zh-CN" altLang="en-US" smtClean="0"/>
              <a:t>公网用户接入部署方案</a:t>
            </a:r>
            <a:endParaRPr lang="zh-CN" altLang="en-US" dirty="0"/>
          </a:p>
        </p:txBody>
      </p:sp>
      <p:pic>
        <p:nvPicPr>
          <p:cNvPr id="5122" name="Picture 2" descr="http://localhost:7890/pages/YZF0122G/07/YZF0122G/07/resources/04_desk_r6c00/soft_inst/fig/fig_it_59_23_000187_0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043" y="1382631"/>
            <a:ext cx="6850373" cy="46990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网络平面规划</a:t>
            </a:r>
            <a:endParaRPr lang="zh-CN" altLang="en-US" dirty="0"/>
          </a:p>
        </p:txBody>
      </p:sp>
      <p:sp>
        <p:nvSpPr>
          <p:cNvPr id="3" name="文本占位符 2"/>
          <p:cNvSpPr>
            <a:spLocks noGrp="1"/>
          </p:cNvSpPr>
          <p:nvPr>
            <p:ph type="body" sz="quarter" idx="10"/>
          </p:nvPr>
        </p:nvSpPr>
        <p:spPr/>
        <p:txBody>
          <a:bodyPr/>
          <a:lstStyle/>
          <a:p>
            <a:r>
              <a:rPr lang="zh-CN" altLang="en-US" dirty="0" smtClean="0"/>
              <a:t>桌面云必备的网络平面包括：</a:t>
            </a:r>
            <a:endParaRPr lang="en-US" altLang="zh-CN" dirty="0" smtClean="0"/>
          </a:p>
          <a:p>
            <a:pPr lvl="1"/>
            <a:r>
              <a:rPr lang="zh-CN" altLang="en-US" dirty="0" smtClean="0"/>
              <a:t>业务网络</a:t>
            </a:r>
            <a:endParaRPr lang="en-US" altLang="zh-CN" dirty="0" smtClean="0"/>
          </a:p>
          <a:p>
            <a:pPr lvl="1"/>
            <a:r>
              <a:rPr lang="zh-CN" altLang="en-US" dirty="0" smtClean="0"/>
              <a:t>管理网络</a:t>
            </a:r>
            <a:endParaRPr lang="en-US" altLang="zh-CN" dirty="0" smtClean="0"/>
          </a:p>
          <a:p>
            <a:pPr lvl="1"/>
            <a:r>
              <a:rPr lang="zh-CN" altLang="en-US" dirty="0" smtClean="0"/>
              <a:t>存储网络</a:t>
            </a:r>
            <a:endParaRPr lang="en-US" altLang="zh-CN" dirty="0" smtClean="0"/>
          </a:p>
          <a:p>
            <a:endParaRPr lang="zh-CN" altLang="en-US" dirty="0"/>
          </a:p>
        </p:txBody>
      </p:sp>
      <p:sp>
        <p:nvSpPr>
          <p:cNvPr id="4" name="Rectangle 2"/>
          <p:cNvSpPr>
            <a:spLocks noChangeArrowheads="1"/>
          </p:cNvSpPr>
          <p:nvPr/>
        </p:nvSpPr>
        <p:spPr bwMode="auto">
          <a:xfrm>
            <a:off x="4752020" y="1376363"/>
            <a:ext cx="94510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4572000" y="1376363"/>
          <a:ext cx="3960813" cy="4824412"/>
        </p:xfrm>
        <a:graphic>
          <a:graphicData uri="http://schemas.openxmlformats.org/presentationml/2006/ole">
            <mc:AlternateContent xmlns:mc="http://schemas.openxmlformats.org/markup-compatibility/2006">
              <mc:Choice xmlns:v="urn:schemas-microsoft-com:vml" Requires="v">
                <p:oleObj spid="_x0000_s2083" name="Visio" r:id="rId1" imgW="3361690" imgH="4197350" progId="Visio.Drawing.11">
                  <p:embed/>
                </p:oleObj>
              </mc:Choice>
              <mc:Fallback>
                <p:oleObj name="Visio" r:id="rId1" imgW="3361690" imgH="4197350" progId="Visio.Drawing.11">
                  <p:embed/>
                  <p:pic>
                    <p:nvPicPr>
                      <p:cNvPr id="0" name="图片 2082"/>
                      <p:cNvPicPr>
                        <a:picLocks noChangeAspect="1" noChangeArrowheads="1"/>
                      </p:cNvPicPr>
                      <p:nvPr/>
                    </p:nvPicPr>
                    <p:blipFill>
                      <a:blip r:embed="rId2"/>
                      <a:srcRect/>
                      <a:stretch>
                        <a:fillRect/>
                      </a:stretch>
                    </p:blipFill>
                    <p:spPr bwMode="auto">
                      <a:xfrm>
                        <a:off x="4572000" y="1376363"/>
                        <a:ext cx="3960813" cy="4824412"/>
                      </a:xfrm>
                      <a:prstGeom prst="rect">
                        <a:avLst/>
                      </a:prstGeom>
                      <a:no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755650" y="1419225"/>
            <a:ext cx="5616550" cy="1470025"/>
          </a:xfrm>
        </p:spPr>
        <p:txBody>
          <a:bodyPr/>
          <a:lstStyle/>
          <a:p>
            <a:r>
              <a:rPr lang="zh-CN" altLang="en-US" dirty="0" smtClean="0"/>
              <a:t>华为桌面云解决方案规划设计</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网络平面划分</a:t>
            </a:r>
            <a:endParaRPr lang="zh-CN" altLang="en-US" dirty="0"/>
          </a:p>
        </p:txBody>
      </p:sp>
      <p:grpSp>
        <p:nvGrpSpPr>
          <p:cNvPr id="10" name="组合 9"/>
          <p:cNvGrpSpPr/>
          <p:nvPr/>
        </p:nvGrpSpPr>
        <p:grpSpPr>
          <a:xfrm>
            <a:off x="1529995" y="2132856"/>
            <a:ext cx="6228470" cy="3528392"/>
            <a:chOff x="1763688" y="2513712"/>
            <a:chExt cx="5904656" cy="3048403"/>
          </a:xfrm>
        </p:grpSpPr>
        <p:sp>
          <p:nvSpPr>
            <p:cNvPr id="5" name="平行四边形 4"/>
            <p:cNvSpPr/>
            <p:nvPr/>
          </p:nvSpPr>
          <p:spPr bwMode="auto">
            <a:xfrm>
              <a:off x="1763688" y="5232575"/>
              <a:ext cx="5904656" cy="329540"/>
            </a:xfrm>
            <a:prstGeom prst="parallelogram">
              <a:avLst>
                <a:gd name="adj" fmla="val 1491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mn-lt"/>
                  <a:ea typeface="+mn-ea"/>
                </a:rPr>
                <a:t>业务平面</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6" name="平行四边形 5"/>
            <p:cNvSpPr/>
            <p:nvPr/>
          </p:nvSpPr>
          <p:spPr bwMode="auto">
            <a:xfrm>
              <a:off x="1763688" y="3368012"/>
              <a:ext cx="5904656" cy="360040"/>
            </a:xfrm>
            <a:prstGeom prst="parallelogram">
              <a:avLst>
                <a:gd name="adj" fmla="val 1491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mn-lt"/>
                  <a:ea typeface="+mn-ea"/>
                </a:rPr>
                <a:t>管理平面</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7" name="圆角矩形 6"/>
            <p:cNvSpPr/>
            <p:nvPr/>
          </p:nvSpPr>
          <p:spPr bwMode="auto">
            <a:xfrm>
              <a:off x="3969144" y="4382799"/>
              <a:ext cx="789090"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1200" b="1" i="0" u="none" strike="noStrike" cap="none" normalizeH="0" baseline="0" dirty="0" smtClean="0">
                  <a:ln>
                    <a:noFill/>
                  </a:ln>
                  <a:effectLst/>
                  <a:latin typeface="+mn-lt"/>
                  <a:ea typeface="+mn-ea"/>
                </a:rPr>
                <a:t>AD/</a:t>
              </a:r>
              <a:endParaRPr kumimoji="0" lang="en-US" altLang="zh-CN" sz="1200" b="1" i="0" u="none" strike="noStrike" cap="none" normalizeH="0" baseline="0" dirty="0" smtClean="0">
                <a:ln>
                  <a:noFill/>
                </a:ln>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pPr>
              <a:r>
                <a:rPr kumimoji="0" lang="en-US" altLang="zh-CN" sz="1200" b="1" i="0" u="none" strike="noStrike" cap="none" normalizeH="0" baseline="0" dirty="0" smtClean="0">
                  <a:ln>
                    <a:noFill/>
                  </a:ln>
                  <a:effectLst/>
                  <a:latin typeface="+mn-lt"/>
                  <a:ea typeface="+mn-ea"/>
                </a:rPr>
                <a:t>DHCP/DNS</a:t>
              </a:r>
              <a:endParaRPr kumimoji="0" lang="zh-CN" altLang="en-US" sz="1200" b="1" i="0" u="none" strike="noStrike" cap="none" normalizeH="0" baseline="0" dirty="0" smtClean="0">
                <a:ln>
                  <a:noFill/>
                </a:ln>
                <a:effectLst/>
                <a:latin typeface="+mn-lt"/>
                <a:ea typeface="+mn-ea"/>
              </a:endParaRPr>
            </a:p>
          </p:txBody>
        </p:sp>
        <p:sp>
          <p:nvSpPr>
            <p:cNvPr id="8" name="圆角矩形 7"/>
            <p:cNvSpPr/>
            <p:nvPr/>
          </p:nvSpPr>
          <p:spPr bwMode="auto">
            <a:xfrm>
              <a:off x="2355893" y="2513712"/>
              <a:ext cx="791478"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algn="ctr"/>
              <a:r>
                <a:rPr lang="en-US" altLang="zh-CN" sz="1400" b="1" dirty="0" smtClean="0">
                  <a:latin typeface="+mn-lt"/>
                  <a:ea typeface="+mn-ea"/>
                </a:rPr>
                <a:t>ITA/ </a:t>
              </a:r>
              <a:r>
                <a:rPr lang="en-US" altLang="zh-CN" sz="1400" b="1" dirty="0" err="1" smtClean="0">
                  <a:latin typeface="+mn-lt"/>
                  <a:ea typeface="+mn-ea"/>
                </a:rPr>
                <a:t>GaussDB</a:t>
              </a:r>
              <a:r>
                <a:rPr lang="en-US" altLang="zh-CN" sz="1400" b="1" dirty="0" smtClean="0">
                  <a:latin typeface="+mn-lt"/>
                  <a:ea typeface="+mn-ea"/>
                </a:rPr>
                <a:t>/HDC/WI/ License</a:t>
              </a:r>
              <a:endParaRPr lang="zh-CN" altLang="zh-CN" sz="1400" b="1" dirty="0">
                <a:latin typeface="+mn-lt"/>
                <a:ea typeface="+mn-ea"/>
                <a:cs typeface="Symbol" panose="05050102010706020507" pitchFamily="18" charset="2"/>
              </a:endParaRPr>
            </a:p>
          </p:txBody>
        </p:sp>
        <p:sp>
          <p:nvSpPr>
            <p:cNvPr id="9" name="圆角矩形 8"/>
            <p:cNvSpPr/>
            <p:nvPr/>
          </p:nvSpPr>
          <p:spPr bwMode="auto">
            <a:xfrm>
              <a:off x="2227589" y="4382799"/>
              <a:ext cx="920074"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algn="ctr"/>
              <a:r>
                <a:rPr lang="en-US" altLang="zh-CN" sz="1400" b="1" dirty="0" smtClean="0">
                  <a:latin typeface="+mn-lt"/>
                  <a:ea typeface="+mn-ea"/>
                </a:rPr>
                <a:t>ITA/ </a:t>
              </a:r>
              <a:r>
                <a:rPr lang="en-US" altLang="zh-CN" sz="1400" b="1" dirty="0" err="1" smtClean="0">
                  <a:latin typeface="+mn-lt"/>
                  <a:ea typeface="+mn-ea"/>
                </a:rPr>
                <a:t>GaussDB</a:t>
              </a:r>
              <a:r>
                <a:rPr lang="en-US" altLang="zh-CN" sz="1400" b="1" dirty="0" smtClean="0">
                  <a:latin typeface="+mn-lt"/>
                  <a:ea typeface="+mn-ea"/>
                </a:rPr>
                <a:t>/HDC/WI/ License</a:t>
              </a:r>
              <a:endParaRPr lang="zh-CN" altLang="zh-CN" sz="1400" b="1" dirty="0">
                <a:latin typeface="+mn-lt"/>
                <a:ea typeface="+mn-ea"/>
                <a:cs typeface="Symbol" panose="05050102010706020507" pitchFamily="18" charset="2"/>
              </a:endParaRPr>
            </a:p>
          </p:txBody>
        </p:sp>
        <p:sp>
          <p:nvSpPr>
            <p:cNvPr id="11" name="圆角矩形 10"/>
            <p:cNvSpPr/>
            <p:nvPr/>
          </p:nvSpPr>
          <p:spPr bwMode="auto">
            <a:xfrm>
              <a:off x="3203848" y="2513712"/>
              <a:ext cx="655634"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indent="0" algn="ctr">
                <a:lnSpc>
                  <a:spcPct val="150000"/>
                </a:lnSpc>
                <a:spcAft>
                  <a:spcPts val="0"/>
                </a:spcAft>
              </a:pPr>
              <a:r>
                <a:rPr lang="en-US" altLang="zh-CN" sz="1400" b="1" dirty="0" err="1">
                  <a:latin typeface="+mn-lt"/>
                  <a:ea typeface="+mn-ea"/>
                  <a:cs typeface="Symbol" panose="05050102010706020507" pitchFamily="18" charset="2"/>
                </a:rPr>
                <a:t>vAG</a:t>
              </a:r>
              <a:r>
                <a:rPr lang="en-US" altLang="zh-CN" sz="1400" b="1" dirty="0" smtClean="0">
                  <a:latin typeface="+mn-lt"/>
                  <a:ea typeface="+mn-ea"/>
                  <a:cs typeface="Symbol" panose="05050102010706020507" pitchFamily="18" charset="2"/>
                </a:rPr>
                <a:t>/</a:t>
              </a:r>
              <a:endParaRPr lang="en-US" altLang="zh-CN" sz="1400" b="1" dirty="0" smtClean="0">
                <a:latin typeface="+mn-lt"/>
                <a:ea typeface="+mn-ea"/>
                <a:cs typeface="Symbol" panose="05050102010706020507" pitchFamily="18" charset="2"/>
              </a:endParaRPr>
            </a:p>
            <a:p>
              <a:pPr indent="0" algn="ctr">
                <a:lnSpc>
                  <a:spcPct val="150000"/>
                </a:lnSpc>
                <a:spcAft>
                  <a:spcPts val="0"/>
                </a:spcAft>
              </a:pPr>
              <a:r>
                <a:rPr lang="en-US" altLang="zh-CN" sz="1400" b="1" dirty="0" err="1" smtClean="0">
                  <a:latin typeface="+mn-lt"/>
                  <a:ea typeface="+mn-ea"/>
                  <a:cs typeface="Symbol" panose="05050102010706020507" pitchFamily="18" charset="2"/>
                </a:rPr>
                <a:t>vLB</a:t>
              </a:r>
              <a:endParaRPr lang="zh-CN" altLang="zh-CN" sz="1400" b="1" dirty="0">
                <a:latin typeface="+mn-lt"/>
                <a:ea typeface="+mn-ea"/>
                <a:cs typeface="Symbol" panose="05050102010706020507" pitchFamily="18" charset="2"/>
              </a:endParaRPr>
            </a:p>
          </p:txBody>
        </p:sp>
        <p:sp>
          <p:nvSpPr>
            <p:cNvPr id="12" name="圆角矩形 11"/>
            <p:cNvSpPr/>
            <p:nvPr/>
          </p:nvSpPr>
          <p:spPr bwMode="auto">
            <a:xfrm>
              <a:off x="3223783" y="4382798"/>
              <a:ext cx="669241"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indent="0" algn="ctr">
                <a:lnSpc>
                  <a:spcPct val="150000"/>
                </a:lnSpc>
                <a:spcAft>
                  <a:spcPts val="0"/>
                </a:spcAft>
              </a:pPr>
              <a:r>
                <a:rPr lang="en-US" altLang="zh-CN" sz="1400" b="1" dirty="0" err="1">
                  <a:latin typeface="+mn-lt"/>
                  <a:ea typeface="+mn-ea"/>
                  <a:cs typeface="Symbol" panose="05050102010706020507" pitchFamily="18" charset="2"/>
                </a:rPr>
                <a:t>vAG</a:t>
              </a:r>
              <a:r>
                <a:rPr lang="en-US" altLang="zh-CN" sz="1400" b="1" dirty="0" smtClean="0">
                  <a:latin typeface="+mn-lt"/>
                  <a:ea typeface="+mn-ea"/>
                  <a:cs typeface="Symbol" panose="05050102010706020507" pitchFamily="18" charset="2"/>
                </a:rPr>
                <a:t>/</a:t>
              </a:r>
              <a:endParaRPr lang="en-US" altLang="zh-CN" sz="1400" b="1" dirty="0" smtClean="0">
                <a:latin typeface="+mn-lt"/>
                <a:ea typeface="+mn-ea"/>
                <a:cs typeface="Symbol" panose="05050102010706020507" pitchFamily="18" charset="2"/>
              </a:endParaRPr>
            </a:p>
            <a:p>
              <a:pPr indent="0" algn="ctr">
                <a:lnSpc>
                  <a:spcPct val="150000"/>
                </a:lnSpc>
                <a:spcAft>
                  <a:spcPts val="0"/>
                </a:spcAft>
              </a:pPr>
              <a:r>
                <a:rPr lang="en-US" altLang="zh-CN" sz="1400" b="1" dirty="0" err="1" smtClean="0">
                  <a:latin typeface="+mn-lt"/>
                  <a:ea typeface="+mn-ea"/>
                  <a:cs typeface="Symbol" panose="05050102010706020507" pitchFamily="18" charset="2"/>
                </a:rPr>
                <a:t>vLB</a:t>
              </a:r>
              <a:endParaRPr lang="zh-CN" altLang="zh-CN" sz="1400" b="1" dirty="0">
                <a:latin typeface="+mn-lt"/>
                <a:ea typeface="+mn-ea"/>
                <a:cs typeface="Symbol" panose="05050102010706020507" pitchFamily="18" charset="2"/>
              </a:endParaRPr>
            </a:p>
          </p:txBody>
        </p:sp>
        <p:sp>
          <p:nvSpPr>
            <p:cNvPr id="13" name="圆角矩形 12"/>
            <p:cNvSpPr/>
            <p:nvPr/>
          </p:nvSpPr>
          <p:spPr bwMode="auto">
            <a:xfrm>
              <a:off x="3916366" y="2513712"/>
              <a:ext cx="655634"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indent="0" algn="ctr">
                <a:lnSpc>
                  <a:spcPct val="150000"/>
                </a:lnSpc>
                <a:spcAft>
                  <a:spcPts val="0"/>
                </a:spcAft>
              </a:pPr>
              <a:r>
                <a:rPr lang="en-US" altLang="zh-CN" sz="1400" b="1" dirty="0" smtClean="0">
                  <a:latin typeface="+mn-lt"/>
                  <a:ea typeface="+mn-ea"/>
                  <a:cs typeface="Symbol" panose="05050102010706020507" pitchFamily="18" charset="2"/>
                </a:rPr>
                <a:t>VRM</a:t>
              </a:r>
              <a:endParaRPr lang="zh-CN" altLang="zh-CN" sz="1400" b="1" dirty="0">
                <a:latin typeface="+mn-lt"/>
                <a:ea typeface="+mn-ea"/>
                <a:cs typeface="Symbol" panose="05050102010706020507" pitchFamily="18" charset="2"/>
              </a:endParaRPr>
            </a:p>
          </p:txBody>
        </p:sp>
        <p:sp>
          <p:nvSpPr>
            <p:cNvPr id="14" name="圆角矩形 13"/>
            <p:cNvSpPr/>
            <p:nvPr/>
          </p:nvSpPr>
          <p:spPr bwMode="auto">
            <a:xfrm>
              <a:off x="4932040" y="4382800"/>
              <a:ext cx="752037"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zh-CN" altLang="en-US" sz="1200" b="1" i="0" u="none" strike="noStrike" cap="none" normalizeH="0" baseline="0" dirty="0" smtClean="0">
                  <a:ln>
                    <a:noFill/>
                  </a:ln>
                  <a:effectLst/>
                  <a:latin typeface="+mn-lt"/>
                  <a:ea typeface="+mn-ea"/>
                </a:rPr>
                <a:t>虚拟桌面</a:t>
              </a:r>
              <a:r>
                <a:rPr kumimoji="0" lang="en-US" altLang="zh-CN" sz="1200" b="1" i="0" u="none" strike="noStrike" cap="none" normalizeH="0" baseline="0" dirty="0" smtClean="0">
                  <a:ln>
                    <a:noFill/>
                  </a:ln>
                  <a:effectLst/>
                  <a:latin typeface="+mn-lt"/>
                  <a:ea typeface="+mn-ea"/>
                </a:rPr>
                <a:t>1</a:t>
              </a:r>
              <a:endParaRPr kumimoji="0" lang="zh-CN" altLang="en-US" sz="1200" b="1" i="0" u="none" strike="noStrike" cap="none" normalizeH="0" baseline="0" dirty="0" smtClean="0">
                <a:ln>
                  <a:noFill/>
                </a:ln>
                <a:effectLst/>
                <a:latin typeface="+mn-lt"/>
                <a:ea typeface="+mn-ea"/>
              </a:endParaRPr>
            </a:p>
          </p:txBody>
        </p:sp>
        <p:sp>
          <p:nvSpPr>
            <p:cNvPr id="15" name="圆角矩形 14"/>
            <p:cNvSpPr/>
            <p:nvPr/>
          </p:nvSpPr>
          <p:spPr bwMode="auto">
            <a:xfrm>
              <a:off x="5808035" y="4382799"/>
              <a:ext cx="738337"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zh-CN" altLang="en-US" sz="1200" b="1" i="0" u="none" strike="noStrike" cap="none" normalizeH="0" baseline="0" dirty="0" smtClean="0">
                  <a:ln>
                    <a:noFill/>
                  </a:ln>
                  <a:effectLst/>
                  <a:latin typeface="+mn-lt"/>
                  <a:ea typeface="+mn-ea"/>
                </a:rPr>
                <a:t>虚拟桌面</a:t>
              </a:r>
              <a:r>
                <a:rPr lang="en-US" altLang="zh-CN" sz="1200" b="1" dirty="0">
                  <a:latin typeface="+mn-lt"/>
                  <a:ea typeface="+mn-ea"/>
                </a:rPr>
                <a:t>2</a:t>
              </a:r>
              <a:endParaRPr kumimoji="0" lang="zh-CN" altLang="en-US" sz="1200" b="1" i="0" u="none" strike="noStrike" cap="none" normalizeH="0" baseline="0" dirty="0" smtClean="0">
                <a:ln>
                  <a:noFill/>
                </a:ln>
                <a:effectLst/>
                <a:latin typeface="+mn-lt"/>
                <a:ea typeface="+mn-ea"/>
              </a:endParaRP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桌面云整体方案设计</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桌面云硬件与组网</a:t>
            </a:r>
            <a:endParaRPr lang="zh-CN" altLang="en-US" dirty="0">
              <a:solidFill>
                <a:schemeClr val="bg1">
                  <a:lumMod val="50000"/>
                </a:schemeClr>
              </a:solidFill>
            </a:endParaRPr>
          </a:p>
          <a:p>
            <a:r>
              <a:rPr lang="zh-CN" altLang="en-US" b="1" dirty="0"/>
              <a:t>存储子系统设计</a:t>
            </a:r>
            <a:endParaRPr lang="en-US" altLang="zh-CN" b="1" dirty="0"/>
          </a:p>
          <a:p>
            <a:pPr>
              <a:buClr>
                <a:schemeClr val="bg1">
                  <a:lumMod val="50000"/>
                </a:schemeClr>
              </a:buClr>
            </a:pPr>
            <a:r>
              <a:rPr lang="zh-CN" altLang="en-US" dirty="0" smtClean="0">
                <a:solidFill>
                  <a:schemeClr val="bg1">
                    <a:lumMod val="50000"/>
                  </a:schemeClr>
                </a:solidFill>
              </a:rPr>
              <a:t>桌面云带宽及性能</a:t>
            </a:r>
            <a:endParaRPr lang="en-US" altLang="zh-CN" dirty="0" smtClean="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存储子系统设计原则</a:t>
            </a:r>
            <a:r>
              <a:rPr lang="en-US" altLang="zh-CN" smtClean="0"/>
              <a:t>	</a:t>
            </a:r>
            <a:endParaRPr lang="zh-CN" altLang="en-US" dirty="0"/>
          </a:p>
        </p:txBody>
      </p:sp>
      <p:sp>
        <p:nvSpPr>
          <p:cNvPr id="3" name="文本占位符 2"/>
          <p:cNvSpPr>
            <a:spLocks noGrp="1"/>
          </p:cNvSpPr>
          <p:nvPr>
            <p:ph type="body" sz="quarter" idx="10"/>
          </p:nvPr>
        </p:nvSpPr>
        <p:spPr/>
        <p:txBody>
          <a:bodyPr/>
          <a:lstStyle/>
          <a:p>
            <a:r>
              <a:rPr lang="zh-CN" altLang="en-US" smtClean="0"/>
              <a:t>存储容量满足桌面需求</a:t>
            </a:r>
            <a:endParaRPr lang="en-US" altLang="zh-CN" smtClean="0"/>
          </a:p>
          <a:p>
            <a:r>
              <a:rPr lang="zh-CN" altLang="en-US" smtClean="0"/>
              <a:t>存储</a:t>
            </a:r>
            <a:r>
              <a:rPr lang="en-US" altLang="zh-CN" smtClean="0"/>
              <a:t>IOPS</a:t>
            </a:r>
            <a:r>
              <a:rPr lang="zh-CN" altLang="en-US" smtClean="0"/>
              <a:t>满足桌面需求</a:t>
            </a:r>
            <a:endParaRPr lang="zh-CN" alt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存储容量规划原则</a:t>
            </a:r>
            <a:endParaRPr lang="zh-CN" altLang="en-US" dirty="0"/>
          </a:p>
        </p:txBody>
      </p:sp>
      <p:sp>
        <p:nvSpPr>
          <p:cNvPr id="3" name="文本占位符 2"/>
          <p:cNvSpPr>
            <a:spLocks noGrp="1"/>
          </p:cNvSpPr>
          <p:nvPr>
            <p:ph type="body" sz="quarter" idx="10"/>
          </p:nvPr>
        </p:nvSpPr>
        <p:spPr/>
        <p:txBody>
          <a:bodyPr/>
          <a:lstStyle/>
          <a:p>
            <a:r>
              <a:rPr lang="zh-CN" altLang="zh-CN" dirty="0" smtClean="0"/>
              <a:t>建议使用</a:t>
            </a:r>
            <a:r>
              <a:rPr lang="en-US" altLang="zh-CN" dirty="0" smtClean="0"/>
              <a:t>SAS</a:t>
            </a:r>
            <a:r>
              <a:rPr lang="zh-CN" altLang="zh-CN" dirty="0" smtClean="0"/>
              <a:t>盘作为用户系统盘载体介质，使用</a:t>
            </a:r>
            <a:r>
              <a:rPr lang="en-US" altLang="zh-CN" dirty="0" smtClean="0"/>
              <a:t>NL-SAS</a:t>
            </a:r>
            <a:r>
              <a:rPr lang="zh-CN" altLang="zh-CN" dirty="0" smtClean="0"/>
              <a:t>盘作为用户数据载体介质</a:t>
            </a:r>
            <a:r>
              <a:rPr lang="zh-CN" altLang="en-US" dirty="0" smtClean="0"/>
              <a:t>。</a:t>
            </a:r>
            <a:endParaRPr lang="en-US" altLang="zh-CN" dirty="0" smtClean="0"/>
          </a:p>
          <a:p>
            <a:r>
              <a:rPr lang="zh-CN" altLang="zh-CN" dirty="0" smtClean="0"/>
              <a:t>对于用户容量的一个设计，主要需要注意如下几点：</a:t>
            </a:r>
            <a:endParaRPr lang="en-US" altLang="zh-CN" dirty="0" smtClean="0"/>
          </a:p>
          <a:p>
            <a:pPr lvl="1"/>
            <a:r>
              <a:rPr lang="zh-CN" altLang="zh-CN" dirty="0" smtClean="0"/>
              <a:t>每个硬盘的实际可用容量大小。</a:t>
            </a:r>
            <a:endParaRPr lang="zh-CN" altLang="zh-CN" dirty="0" smtClean="0"/>
          </a:p>
          <a:p>
            <a:pPr lvl="1"/>
            <a:r>
              <a:rPr lang="zh-CN" altLang="zh-CN" dirty="0" smtClean="0"/>
              <a:t>创建存储池时，不同</a:t>
            </a:r>
            <a:r>
              <a:rPr lang="en-US" altLang="zh-CN" dirty="0" smtClean="0"/>
              <a:t>RAID</a:t>
            </a:r>
            <a:r>
              <a:rPr lang="zh-CN" altLang="zh-CN" dirty="0" smtClean="0"/>
              <a:t>级别对于容量的消耗。</a:t>
            </a:r>
            <a:endParaRPr lang="zh-CN" altLang="zh-CN" dirty="0" smtClean="0"/>
          </a:p>
          <a:p>
            <a:pPr lvl="1"/>
            <a:r>
              <a:rPr lang="zh-CN" altLang="zh-CN" dirty="0" smtClean="0"/>
              <a:t>是否需要使用精简配置</a:t>
            </a:r>
            <a:r>
              <a:rPr lang="en-US" altLang="zh-CN" dirty="0" smtClean="0"/>
              <a:t>LUN</a:t>
            </a:r>
            <a:r>
              <a:rPr lang="zh-CN" altLang="zh-CN" dirty="0" smtClean="0"/>
              <a:t>或</a:t>
            </a:r>
            <a:r>
              <a:rPr lang="en-US" altLang="zh-CN" dirty="0" smtClean="0"/>
              <a:t>Thin </a:t>
            </a:r>
            <a:r>
              <a:rPr lang="zh-CN" altLang="zh-CN" dirty="0" smtClean="0"/>
              <a:t>文件系统，便于规划后续数据的增长</a:t>
            </a:r>
            <a:r>
              <a:rPr lang="zh-CN" altLang="en-US" dirty="0" smtClean="0"/>
              <a:t>。</a:t>
            </a:r>
            <a:endParaRPr lang="zh-CN" altLang="zh-CN" dirty="0" smtClean="0"/>
          </a:p>
          <a:p>
            <a:pPr lvl="1"/>
            <a:endParaRPr lang="zh-CN" alt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存储容量计算</a:t>
            </a:r>
            <a:endParaRPr lang="zh-CN" altLang="en-US" dirty="0"/>
          </a:p>
        </p:txBody>
      </p:sp>
      <p:sp>
        <p:nvSpPr>
          <p:cNvPr id="3" name="文本占位符 2"/>
          <p:cNvSpPr>
            <a:spLocks noGrp="1"/>
          </p:cNvSpPr>
          <p:nvPr>
            <p:ph type="body" sz="quarter" idx="10"/>
          </p:nvPr>
        </p:nvSpPr>
        <p:spPr/>
        <p:txBody>
          <a:bodyPr/>
          <a:lstStyle/>
          <a:p>
            <a:r>
              <a:rPr lang="zh-CN" altLang="en-US" dirty="0" smtClean="0"/>
              <a:t>完整复制桌面，存放系统盘所需容量计算方式如下：</a:t>
            </a:r>
            <a:endParaRPr lang="en-US" altLang="zh-CN" dirty="0" smtClean="0"/>
          </a:p>
          <a:p>
            <a:pPr lvl="1"/>
            <a:r>
              <a:rPr lang="en-US" altLang="zh-CN" dirty="0" smtClean="0"/>
              <a:t>capacity=</a:t>
            </a:r>
            <a:r>
              <a:rPr lang="zh-CN" altLang="en-US" dirty="0" smtClean="0"/>
              <a:t>（</a:t>
            </a:r>
            <a:r>
              <a:rPr lang="en-US" altLang="zh-CN" dirty="0" smtClean="0"/>
              <a:t>system disk capacity + the swap file size</a:t>
            </a:r>
            <a:r>
              <a:rPr lang="zh-CN" altLang="en-US" dirty="0" smtClean="0"/>
              <a:t>） * </a:t>
            </a:r>
            <a:r>
              <a:rPr lang="en-US" altLang="zh-CN" dirty="0" smtClean="0"/>
              <a:t>count of virtual machine</a:t>
            </a:r>
            <a:endParaRPr lang="en-US" altLang="zh-CN" dirty="0" smtClean="0"/>
          </a:p>
          <a:p>
            <a:pPr lvl="1"/>
            <a:r>
              <a:rPr lang="en-US" altLang="zh-CN" dirty="0" smtClean="0"/>
              <a:t>Total capacity= capacity/utility rate of space/0.8/0.9/0.9</a:t>
            </a:r>
            <a:endParaRPr lang="en-US" altLang="zh-CN" dirty="0" smtClean="0"/>
          </a:p>
          <a:p>
            <a:r>
              <a:rPr lang="zh-CN" altLang="en-US" dirty="0" smtClean="0"/>
              <a:t>数据盘所需的数据存储空间为：</a:t>
            </a:r>
            <a:endParaRPr lang="en-US" altLang="zh-CN" dirty="0" smtClean="0"/>
          </a:p>
          <a:p>
            <a:pPr lvl="1"/>
            <a:r>
              <a:rPr lang="en-US" altLang="zh-CN" dirty="0" smtClean="0"/>
              <a:t>Total capacity=number of VM * data disk capacity/utility rate of space/0.8/0.8/0.9/0.9</a:t>
            </a:r>
            <a:endParaRPr lang="zh-CN"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存储容量计算</a:t>
            </a:r>
            <a:endParaRPr lang="zh-CN" altLang="en-US" dirty="0"/>
          </a:p>
        </p:txBody>
      </p:sp>
      <p:sp>
        <p:nvSpPr>
          <p:cNvPr id="3" name="文本占位符 2"/>
          <p:cNvSpPr>
            <a:spLocks noGrp="1"/>
          </p:cNvSpPr>
          <p:nvPr>
            <p:ph type="body" sz="quarter" idx="10"/>
          </p:nvPr>
        </p:nvSpPr>
        <p:spPr/>
        <p:txBody>
          <a:bodyPr/>
          <a:lstStyle/>
          <a:p>
            <a:r>
              <a:rPr lang="zh-CN" altLang="zh-CN" smtClean="0"/>
              <a:t>部署系统盘</a:t>
            </a:r>
            <a:r>
              <a:rPr lang="en-US" altLang="zh-CN" smtClean="0"/>
              <a:t>20GB</a:t>
            </a:r>
            <a:r>
              <a:rPr lang="zh-CN" altLang="zh-CN" smtClean="0"/>
              <a:t>、数据盘</a:t>
            </a:r>
            <a:r>
              <a:rPr lang="en-US" altLang="zh-CN" smtClean="0"/>
              <a:t>100GB</a:t>
            </a:r>
            <a:r>
              <a:rPr lang="zh-CN" altLang="zh-CN" smtClean="0"/>
              <a:t>、</a:t>
            </a:r>
            <a:r>
              <a:rPr lang="en-US" altLang="zh-CN" smtClean="0"/>
              <a:t>2</a:t>
            </a:r>
            <a:r>
              <a:rPr lang="zh-CN" altLang="zh-CN" smtClean="0"/>
              <a:t>个</a:t>
            </a:r>
            <a:r>
              <a:rPr lang="en-US" altLang="zh-CN" smtClean="0"/>
              <a:t>VCPU</a:t>
            </a:r>
            <a:r>
              <a:rPr lang="zh-CN" altLang="zh-CN" smtClean="0"/>
              <a:t>、 </a:t>
            </a:r>
            <a:r>
              <a:rPr lang="en-US" altLang="zh-CN" smtClean="0"/>
              <a:t>2GB RAM</a:t>
            </a:r>
            <a:r>
              <a:rPr lang="zh-CN" altLang="zh-CN" smtClean="0"/>
              <a:t>配置的</a:t>
            </a:r>
            <a:r>
              <a:rPr lang="en-US" altLang="zh-CN" smtClean="0"/>
              <a:t>VDI</a:t>
            </a:r>
            <a:r>
              <a:rPr lang="zh-CN" altLang="zh-CN" smtClean="0"/>
              <a:t>办公桌面</a:t>
            </a:r>
            <a:r>
              <a:rPr lang="en-US" altLang="zh-CN" smtClean="0"/>
              <a:t>1000</a:t>
            </a:r>
            <a:r>
              <a:rPr lang="zh-CN" altLang="zh-CN" smtClean="0"/>
              <a:t>台，可如下规划存储：</a:t>
            </a:r>
            <a:endParaRPr lang="zh-CN" altLang="zh-CN" smtClean="0"/>
          </a:p>
          <a:p>
            <a:r>
              <a:rPr lang="zh-CN" altLang="zh-CN" smtClean="0"/>
              <a:t>存储池</a:t>
            </a:r>
            <a:r>
              <a:rPr lang="en-US" altLang="zh-CN" smtClean="0"/>
              <a:t>RAID</a:t>
            </a:r>
            <a:r>
              <a:rPr lang="zh-CN" altLang="zh-CN" smtClean="0"/>
              <a:t>策略采用</a:t>
            </a:r>
            <a:r>
              <a:rPr lang="en-US" altLang="zh-CN" smtClean="0"/>
              <a:t>RAID5(8D+1P)</a:t>
            </a:r>
            <a:r>
              <a:rPr lang="zh-CN" altLang="zh-CN" smtClean="0"/>
              <a:t>，创建</a:t>
            </a:r>
            <a:r>
              <a:rPr lang="en-US" altLang="zh-CN" smtClean="0"/>
              <a:t>10</a:t>
            </a:r>
            <a:r>
              <a:rPr lang="zh-CN" altLang="zh-CN" smtClean="0"/>
              <a:t>个</a:t>
            </a:r>
            <a:r>
              <a:rPr lang="en-US" altLang="zh-CN" smtClean="0"/>
              <a:t>LUN</a:t>
            </a:r>
            <a:r>
              <a:rPr lang="zh-CN" altLang="zh-CN" smtClean="0"/>
              <a:t>存放虚拟机系统盘。</a:t>
            </a:r>
            <a:endParaRPr lang="en-US" altLang="zh-CN" smtClean="0"/>
          </a:p>
          <a:p>
            <a:r>
              <a:rPr lang="zh-CN" altLang="en-US" smtClean="0"/>
              <a:t>系统盘需要的总容量：</a:t>
            </a:r>
            <a:r>
              <a:rPr lang="en-US" altLang="zh-CN" smtClean="0"/>
              <a:t>40334GB</a:t>
            </a:r>
            <a:endParaRPr lang="en-US" altLang="zh-CN" smtClean="0"/>
          </a:p>
          <a:p>
            <a:r>
              <a:rPr lang="zh-CN" altLang="en-US" smtClean="0"/>
              <a:t>数据盘需要的总容量：</a:t>
            </a:r>
            <a:r>
              <a:rPr lang="en-US" altLang="zh-CN" smtClean="0"/>
              <a:t>287910GB</a:t>
            </a:r>
            <a:endParaRPr lang="zh-CN" altLang="zh-CN" smtClean="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性能规划</a:t>
            </a:r>
            <a:endParaRPr lang="zh-CN" altLang="en-US" dirty="0"/>
          </a:p>
        </p:txBody>
      </p:sp>
      <p:sp>
        <p:nvSpPr>
          <p:cNvPr id="3" name="文本占位符 2"/>
          <p:cNvSpPr>
            <a:spLocks noGrp="1"/>
          </p:cNvSpPr>
          <p:nvPr>
            <p:ph type="body" sz="quarter" idx="10"/>
          </p:nvPr>
        </p:nvSpPr>
        <p:spPr/>
        <p:txBody>
          <a:bodyPr/>
          <a:lstStyle/>
          <a:p>
            <a:r>
              <a:rPr lang="zh-CN" altLang="zh-CN" dirty="0" smtClean="0"/>
              <a:t>性能是虚拟化桌面用户体验好坏的主要原因，所以性能也是本最佳实践规划关注的关键因素。</a:t>
            </a:r>
            <a:r>
              <a:rPr lang="en-US" altLang="zh-CN" dirty="0" smtClean="0"/>
              <a:t>VDI</a:t>
            </a:r>
            <a:r>
              <a:rPr lang="zh-CN" altLang="zh-CN" dirty="0" smtClean="0"/>
              <a:t>在平稳状态的负载特性为随机小</a:t>
            </a:r>
            <a:r>
              <a:rPr lang="en-US" altLang="zh-CN" dirty="0" smtClean="0"/>
              <a:t>IO</a:t>
            </a:r>
            <a:r>
              <a:rPr lang="zh-CN" altLang="zh-CN" dirty="0" smtClean="0"/>
              <a:t>，对于</a:t>
            </a:r>
            <a:r>
              <a:rPr lang="en-US" altLang="zh-CN" dirty="0" smtClean="0"/>
              <a:t>VDI</a:t>
            </a:r>
            <a:r>
              <a:rPr lang="zh-CN" altLang="zh-CN" dirty="0" smtClean="0"/>
              <a:t>的存储性能主要体现在</a:t>
            </a:r>
            <a:r>
              <a:rPr lang="en-US" altLang="zh-CN" dirty="0" smtClean="0"/>
              <a:t>IOPS</a:t>
            </a:r>
            <a:r>
              <a:rPr lang="zh-CN" altLang="zh-CN" dirty="0" smtClean="0"/>
              <a:t>上，所以本节将通过了解经验预估的硬盘性能、不同</a:t>
            </a:r>
            <a:r>
              <a:rPr lang="en-US" altLang="zh-CN" dirty="0" smtClean="0"/>
              <a:t>RAID</a:t>
            </a:r>
            <a:r>
              <a:rPr lang="zh-CN" altLang="zh-CN" dirty="0" smtClean="0"/>
              <a:t>级</a:t>
            </a:r>
            <a:r>
              <a:rPr lang="zh-CN" altLang="en-US" dirty="0"/>
              <a:t>别</a:t>
            </a:r>
            <a:r>
              <a:rPr lang="zh-CN" altLang="zh-CN" dirty="0" smtClean="0"/>
              <a:t>的存储池别对写</a:t>
            </a:r>
            <a:r>
              <a:rPr lang="en-US" altLang="zh-CN" dirty="0" smtClean="0"/>
              <a:t>IO</a:t>
            </a:r>
            <a:r>
              <a:rPr lang="zh-CN" altLang="zh-CN" dirty="0" smtClean="0"/>
              <a:t>消耗和平稳状态负载的特征，并最终根据公式计算出不同</a:t>
            </a:r>
            <a:r>
              <a:rPr lang="en-US" altLang="zh-CN" dirty="0" smtClean="0"/>
              <a:t>RAID</a:t>
            </a:r>
            <a:r>
              <a:rPr lang="zh-CN" altLang="zh-CN" dirty="0" smtClean="0"/>
              <a:t>组级别的存储池满足性能预估的硬盘数。</a:t>
            </a:r>
            <a:endParaRPr lang="zh-CN" altLang="zh-CN" dirty="0" smtClean="0"/>
          </a:p>
          <a:p>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IOPS</a:t>
            </a:r>
            <a:r>
              <a:rPr lang="zh-CN" altLang="en-US" smtClean="0"/>
              <a:t>计算</a:t>
            </a:r>
            <a:endParaRPr lang="zh-CN" altLang="en-US" dirty="0"/>
          </a:p>
        </p:txBody>
      </p:sp>
      <p:sp>
        <p:nvSpPr>
          <p:cNvPr id="3" name="文本占位符 2"/>
          <p:cNvSpPr>
            <a:spLocks noGrp="1"/>
          </p:cNvSpPr>
          <p:nvPr>
            <p:ph type="body" sz="quarter" idx="10"/>
          </p:nvPr>
        </p:nvSpPr>
        <p:spPr/>
        <p:txBody>
          <a:bodyPr/>
          <a:lstStyle/>
          <a:p>
            <a:r>
              <a:rPr lang="zh-CN" altLang="en-US" smtClean="0"/>
              <a:t>总</a:t>
            </a:r>
            <a:r>
              <a:rPr lang="en-US" altLang="zh-CN" smtClean="0"/>
              <a:t>IOPS</a:t>
            </a:r>
            <a:r>
              <a:rPr lang="zh-CN" altLang="en-US" smtClean="0"/>
              <a:t>计算</a:t>
            </a:r>
            <a:endParaRPr lang="en-US" altLang="zh-CN" smtClean="0"/>
          </a:p>
          <a:p>
            <a:pPr lvl="1"/>
            <a:r>
              <a:rPr lang="en-US" altLang="zh-CN" smtClean="0"/>
              <a:t>IOPS = (Target IOPS * Read I/O % * Disk Read I/O %) + ((Target IOPS * Write I/O %* Disk Write I/O %) * RAID Penalty) </a:t>
            </a:r>
            <a:endParaRPr lang="zh-CN" altLang="zh-CN" smtClean="0"/>
          </a:p>
          <a:p>
            <a:r>
              <a:rPr lang="zh-CN" altLang="en-US" smtClean="0"/>
              <a:t>磁盘数量</a:t>
            </a:r>
            <a:endParaRPr lang="en-US" altLang="zh-CN" smtClean="0"/>
          </a:p>
          <a:p>
            <a:pPr lvl="1"/>
            <a:r>
              <a:rPr lang="en-US" altLang="zh-CN" smtClean="0"/>
              <a:t>Disks=IOPS/Estimated IOPS</a:t>
            </a:r>
            <a:endParaRPr lang="zh-CN"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IOPS</a:t>
            </a:r>
            <a:r>
              <a:rPr lang="zh-CN" altLang="en-US" smtClean="0"/>
              <a:t>计算关键参数</a:t>
            </a:r>
            <a:endParaRPr lang="zh-CN" altLang="en-US" dirty="0"/>
          </a:p>
        </p:txBody>
      </p:sp>
      <p:sp>
        <p:nvSpPr>
          <p:cNvPr id="3" name="文本占位符 2"/>
          <p:cNvSpPr>
            <a:spLocks noGrp="1"/>
          </p:cNvSpPr>
          <p:nvPr>
            <p:ph type="body" sz="quarter" idx="10"/>
          </p:nvPr>
        </p:nvSpPr>
        <p:spPr/>
        <p:txBody>
          <a:bodyPr/>
          <a:lstStyle/>
          <a:p>
            <a:r>
              <a:rPr lang="zh-CN" altLang="en-US" dirty="0" smtClean="0"/>
              <a:t>硬盘性能</a:t>
            </a:r>
            <a:endParaRPr lang="en-US" altLang="zh-CN" dirty="0" smtClean="0"/>
          </a:p>
          <a:p>
            <a:pPr lvl="1"/>
            <a:r>
              <a:rPr lang="zh-CN" altLang="en-US" dirty="0" smtClean="0"/>
              <a:t>描述单块盘预计随机小</a:t>
            </a:r>
            <a:r>
              <a:rPr lang="en-US" altLang="zh-CN" dirty="0" smtClean="0"/>
              <a:t>I/O</a:t>
            </a:r>
            <a:r>
              <a:rPr lang="zh-CN" altLang="en-US" dirty="0" smtClean="0"/>
              <a:t>业务能力，如</a:t>
            </a:r>
            <a:r>
              <a:rPr lang="en-US" altLang="zh-CN" dirty="0" smtClean="0"/>
              <a:t>10K RPM SAS</a:t>
            </a:r>
            <a:r>
              <a:rPr lang="zh-CN" altLang="en-US" dirty="0" smtClean="0"/>
              <a:t>该值为</a:t>
            </a:r>
            <a:r>
              <a:rPr lang="en-US" altLang="zh-CN" dirty="0" smtClean="0"/>
              <a:t>150</a:t>
            </a:r>
            <a:r>
              <a:rPr lang="zh-CN" altLang="en-US" dirty="0" smtClean="0"/>
              <a:t>。</a:t>
            </a:r>
            <a:endParaRPr lang="en-US" altLang="zh-CN" dirty="0" smtClean="0"/>
          </a:p>
          <a:p>
            <a:r>
              <a:rPr lang="en-US" altLang="zh-CN" dirty="0" smtClean="0"/>
              <a:t>RAID</a:t>
            </a:r>
            <a:r>
              <a:rPr lang="zh-CN" altLang="en-US" dirty="0" smtClean="0"/>
              <a:t>性能</a:t>
            </a:r>
            <a:endParaRPr lang="en-US" altLang="zh-CN" dirty="0" smtClean="0"/>
          </a:p>
          <a:p>
            <a:pPr lvl="1"/>
            <a:r>
              <a:rPr lang="zh-CN" altLang="en-US" dirty="0" smtClean="0"/>
              <a:t>根据</a:t>
            </a:r>
            <a:r>
              <a:rPr lang="en-US" altLang="zh-CN" dirty="0" smtClean="0"/>
              <a:t>RAID</a:t>
            </a:r>
            <a:r>
              <a:rPr lang="zh-CN" altLang="en-US" dirty="0" smtClean="0"/>
              <a:t>技术原理可知，主要为写</a:t>
            </a:r>
            <a:r>
              <a:rPr lang="en-US" altLang="zh-CN" dirty="0" smtClean="0"/>
              <a:t>I/O</a:t>
            </a:r>
            <a:r>
              <a:rPr lang="zh-CN" altLang="en-US" dirty="0" smtClean="0"/>
              <a:t>的惩罚，如</a:t>
            </a:r>
            <a:r>
              <a:rPr lang="en-US" altLang="zh-CN" dirty="0" smtClean="0"/>
              <a:t>RAID5</a:t>
            </a:r>
            <a:r>
              <a:rPr lang="zh-CN" altLang="en-US" dirty="0" smtClean="0"/>
              <a:t>该值为</a:t>
            </a:r>
            <a:r>
              <a:rPr lang="en-US" altLang="zh-CN" dirty="0" smtClean="0"/>
              <a:t>4</a:t>
            </a:r>
            <a:r>
              <a:rPr lang="zh-CN" altLang="en-US" dirty="0" smtClean="0"/>
              <a:t>。</a:t>
            </a:r>
            <a:endParaRPr lang="en-US" altLang="zh-CN" dirty="0" smtClean="0"/>
          </a:p>
          <a:p>
            <a:r>
              <a:rPr lang="zh-CN" altLang="en-US" dirty="0" smtClean="0"/>
              <a:t>读写</a:t>
            </a:r>
            <a:r>
              <a:rPr lang="en-US" altLang="zh-CN" dirty="0" smtClean="0"/>
              <a:t>I/O</a:t>
            </a:r>
            <a:r>
              <a:rPr lang="zh-CN" altLang="en-US" dirty="0" smtClean="0"/>
              <a:t>比例</a:t>
            </a:r>
            <a:endParaRPr lang="en-US" altLang="zh-CN" dirty="0" smtClean="0"/>
          </a:p>
          <a:p>
            <a:pPr lvl="1"/>
            <a:r>
              <a:rPr lang="zh-CN" altLang="en-US" dirty="0" smtClean="0"/>
              <a:t>根据基准测试得出系统在平稳运行状态下读写</a:t>
            </a:r>
            <a:r>
              <a:rPr lang="en-US" altLang="zh-CN" dirty="0" smtClean="0"/>
              <a:t>I/O</a:t>
            </a:r>
            <a:r>
              <a:rPr lang="zh-CN" altLang="en-US" dirty="0" smtClean="0"/>
              <a:t>的比例。</a:t>
            </a:r>
            <a:endParaRPr lang="en-US" altLang="zh-CN" dirty="0" smtClean="0"/>
          </a:p>
          <a:p>
            <a:r>
              <a:rPr lang="zh-CN" altLang="en-US" dirty="0" smtClean="0"/>
              <a:t>读写</a:t>
            </a:r>
            <a:r>
              <a:rPr lang="en-US" altLang="zh-CN" dirty="0" smtClean="0"/>
              <a:t>I/O</a:t>
            </a:r>
            <a:r>
              <a:rPr lang="zh-CN" altLang="en-US" dirty="0" smtClean="0"/>
              <a:t>下盘比例</a:t>
            </a:r>
            <a:endParaRPr lang="en-US" altLang="zh-CN" dirty="0" smtClean="0"/>
          </a:p>
          <a:p>
            <a:pPr lvl="1"/>
            <a:r>
              <a:rPr lang="zh-CN" altLang="en-US" dirty="0" smtClean="0"/>
              <a:t>根据基准测试得出平稳状态下读写</a:t>
            </a:r>
            <a:r>
              <a:rPr lang="en-US" altLang="zh-CN" dirty="0" smtClean="0"/>
              <a:t>I/O</a:t>
            </a:r>
            <a:r>
              <a:rPr lang="zh-CN" altLang="en-US" dirty="0" smtClean="0"/>
              <a:t>下盘比例。</a:t>
            </a:r>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负载模型</a:t>
            </a:r>
            <a:endParaRPr lang="zh-CN" altLang="en-US" dirty="0"/>
          </a:p>
        </p:txBody>
      </p:sp>
      <p:sp>
        <p:nvSpPr>
          <p:cNvPr id="3" name="文本占位符 2"/>
          <p:cNvSpPr>
            <a:spLocks noGrp="1"/>
          </p:cNvSpPr>
          <p:nvPr>
            <p:ph type="body" sz="quarter" idx="10"/>
          </p:nvPr>
        </p:nvSpPr>
        <p:spPr/>
        <p:txBody>
          <a:bodyPr/>
          <a:lstStyle/>
          <a:p>
            <a:r>
              <a:rPr lang="zh-CN" altLang="en-US" smtClean="0"/>
              <a:t>用户类型与</a:t>
            </a:r>
            <a:r>
              <a:rPr lang="en-US" altLang="zh-CN" smtClean="0"/>
              <a:t>IOPS</a:t>
            </a:r>
            <a:r>
              <a:rPr lang="zh-CN" altLang="en-US" smtClean="0"/>
              <a:t>对应关系</a:t>
            </a:r>
            <a:endParaRPr lang="zh-CN" altLang="en-US" dirty="0"/>
          </a:p>
        </p:txBody>
      </p:sp>
      <p:graphicFrame>
        <p:nvGraphicFramePr>
          <p:cNvPr id="5" name="表格 4"/>
          <p:cNvGraphicFramePr>
            <a:graphicFrameLocks noGrp="1"/>
          </p:cNvGraphicFramePr>
          <p:nvPr/>
        </p:nvGraphicFramePr>
        <p:xfrm>
          <a:off x="764123" y="2132160"/>
          <a:ext cx="7840128" cy="3600000"/>
        </p:xfrm>
        <a:graphic>
          <a:graphicData uri="http://schemas.openxmlformats.org/drawingml/2006/table">
            <a:tbl>
              <a:tblPr firstRow="1" firstCol="1" bandRow="1"/>
              <a:tblGrid>
                <a:gridCol w="1706346"/>
                <a:gridCol w="3361671"/>
                <a:gridCol w="2772111"/>
              </a:tblGrid>
              <a:tr h="468000">
                <a:tc>
                  <a:txBody>
                    <a:bodyPr/>
                    <a:lstStyle/>
                    <a:p>
                      <a:pPr algn="ctr">
                        <a:lnSpc>
                          <a:spcPts val="1200"/>
                        </a:lnSpc>
                        <a:spcBef>
                          <a:spcPts val="800"/>
                        </a:spcBef>
                        <a:spcAft>
                          <a:spcPts val="800"/>
                        </a:spcAft>
                      </a:pPr>
                      <a:r>
                        <a:rPr lang="zh-CN" sz="1800" b="1" kern="100" dirty="0">
                          <a:effectLst/>
                          <a:latin typeface="+mn-lt"/>
                          <a:ea typeface="+mn-ea"/>
                        </a:rPr>
                        <a:t>用户类型</a:t>
                      </a:r>
                      <a:endParaRPr lang="zh-CN" sz="1800" b="1" kern="100" dirty="0">
                        <a:effectLst/>
                        <a:latin typeface="+mn-lt"/>
                        <a:ea typeface="+mn-ea"/>
                        <a:cs typeface="Arial" panose="020B0604020202020204" pitchFamily="34" charset="0"/>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ts val="1200"/>
                        </a:lnSpc>
                        <a:spcBef>
                          <a:spcPts val="800"/>
                        </a:spcBef>
                        <a:spcAft>
                          <a:spcPts val="800"/>
                        </a:spcAft>
                      </a:pPr>
                      <a:r>
                        <a:rPr lang="zh-CN" sz="1800" b="1" kern="100" dirty="0">
                          <a:effectLst/>
                          <a:latin typeface="+mn-lt"/>
                          <a:ea typeface="+mn-ea"/>
                        </a:rPr>
                        <a:t>定义描述</a:t>
                      </a:r>
                      <a:endParaRPr lang="zh-CN" sz="1800" b="1" kern="100" dirty="0">
                        <a:effectLst/>
                        <a:latin typeface="+mn-lt"/>
                        <a:ea typeface="+mn-ea"/>
                        <a:cs typeface="Arial" panose="020B0604020202020204" pitchFamily="34"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lnSpc>
                          <a:spcPts val="1200"/>
                        </a:lnSpc>
                        <a:spcBef>
                          <a:spcPts val="800"/>
                        </a:spcBef>
                        <a:spcAft>
                          <a:spcPts val="800"/>
                        </a:spcAft>
                      </a:pPr>
                      <a:r>
                        <a:rPr lang="zh-CN" sz="1800" b="1" kern="100" dirty="0">
                          <a:effectLst/>
                          <a:latin typeface="+mn-lt"/>
                          <a:ea typeface="+mn-ea"/>
                        </a:rPr>
                        <a:t>每个用户的</a:t>
                      </a:r>
                      <a:r>
                        <a:rPr lang="en-US" sz="1800" b="1" kern="100" dirty="0">
                          <a:effectLst/>
                          <a:latin typeface="+mn-lt"/>
                          <a:ea typeface="+mn-ea"/>
                        </a:rPr>
                        <a:t>IOPS</a:t>
                      </a:r>
                      <a:r>
                        <a:rPr lang="zh-CN" sz="1800" b="1" kern="100" dirty="0">
                          <a:effectLst/>
                          <a:latin typeface="+mn-lt"/>
                          <a:ea typeface="+mn-ea"/>
                        </a:rPr>
                        <a:t>需求</a:t>
                      </a:r>
                      <a:endParaRPr lang="zh-CN" sz="1800" b="1" kern="100" dirty="0">
                        <a:effectLst/>
                        <a:latin typeface="+mn-lt"/>
                        <a:ea typeface="+mn-ea"/>
                        <a:cs typeface="Arial" panose="020B0604020202020204" pitchFamily="34"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1440000">
                <a:tc>
                  <a:txBody>
                    <a:bodyPr/>
                    <a:lstStyle/>
                    <a:p>
                      <a:pPr algn="ctr">
                        <a:lnSpc>
                          <a:spcPts val="1200"/>
                        </a:lnSpc>
                        <a:spcBef>
                          <a:spcPts val="800"/>
                        </a:spcBef>
                        <a:spcAft>
                          <a:spcPts val="800"/>
                        </a:spcAft>
                      </a:pPr>
                      <a:r>
                        <a:rPr lang="zh-CN" sz="1600" kern="100" dirty="0">
                          <a:effectLst/>
                          <a:latin typeface="+mn-lt"/>
                          <a:ea typeface="+mn-ea"/>
                        </a:rPr>
                        <a:t>任务型（轻）</a:t>
                      </a:r>
                      <a:endParaRPr lang="zh-CN" sz="2000" kern="100" dirty="0">
                        <a:effectLst/>
                        <a:latin typeface="+mn-lt"/>
                        <a:ea typeface="+mn-ea"/>
                        <a:cs typeface="Arial" panose="020B0604020202020204" pitchFamily="34" charset="0"/>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marL="0" algn="l" defTabSz="914400" rtl="0" eaLnBrk="1" latinLnBrk="0" hangingPunct="1">
                        <a:lnSpc>
                          <a:spcPct val="100000"/>
                        </a:lnSpc>
                        <a:spcBef>
                          <a:spcPts val="800"/>
                        </a:spcBef>
                        <a:spcAft>
                          <a:spcPts val="800"/>
                        </a:spcAft>
                      </a:pPr>
                      <a:r>
                        <a:rPr lang="zh-CN" sz="1600" kern="100" dirty="0">
                          <a:solidFill>
                            <a:schemeClr val="tx1"/>
                          </a:solidFill>
                          <a:effectLst/>
                          <a:latin typeface="+mn-lt"/>
                          <a:ea typeface="+mn-ea"/>
                          <a:cs typeface="+mn-cs"/>
                        </a:rPr>
                        <a:t>通常是做数据录入或文书工作，在日常工作中一般使用电子邮件</a:t>
                      </a:r>
                      <a:r>
                        <a:rPr lang="en-US" sz="1600" kern="100" dirty="0">
                          <a:solidFill>
                            <a:schemeClr val="tx1"/>
                          </a:solidFill>
                          <a:effectLst/>
                          <a:latin typeface="+mn-lt"/>
                          <a:ea typeface="+mn-ea"/>
                          <a:cs typeface="+mn-cs"/>
                        </a:rPr>
                        <a:t> (Outlook)</a:t>
                      </a:r>
                      <a:r>
                        <a:rPr lang="zh-CN" sz="1600" kern="100" dirty="0">
                          <a:solidFill>
                            <a:schemeClr val="tx1"/>
                          </a:solidFill>
                          <a:effectLst/>
                          <a:latin typeface="+mn-lt"/>
                          <a:ea typeface="+mn-ea"/>
                          <a:cs typeface="+mn-cs"/>
                        </a:rPr>
                        <a:t>、</a:t>
                      </a:r>
                      <a:r>
                        <a:rPr lang="en-US" sz="1600" kern="100" dirty="0">
                          <a:solidFill>
                            <a:schemeClr val="tx1"/>
                          </a:solidFill>
                          <a:effectLst/>
                          <a:latin typeface="+mn-lt"/>
                          <a:ea typeface="+mn-ea"/>
                          <a:cs typeface="+mn-cs"/>
                        </a:rPr>
                        <a:t>Excel</a:t>
                      </a:r>
                      <a:r>
                        <a:rPr lang="zh-CN" sz="1600" kern="100" dirty="0">
                          <a:solidFill>
                            <a:schemeClr val="tx1"/>
                          </a:solidFill>
                          <a:effectLst/>
                          <a:latin typeface="+mn-lt"/>
                          <a:ea typeface="+mn-ea"/>
                          <a:cs typeface="+mn-cs"/>
                        </a:rPr>
                        <a:t>、</a:t>
                      </a:r>
                      <a:r>
                        <a:rPr lang="en-US" sz="1600" kern="100" dirty="0">
                          <a:solidFill>
                            <a:schemeClr val="tx1"/>
                          </a:solidFill>
                          <a:effectLst/>
                          <a:latin typeface="+mn-lt"/>
                          <a:ea typeface="+mn-ea"/>
                          <a:cs typeface="+mn-cs"/>
                        </a:rPr>
                        <a:t>Word </a:t>
                      </a:r>
                      <a:r>
                        <a:rPr lang="zh-CN" sz="1600" kern="100" dirty="0">
                          <a:solidFill>
                            <a:schemeClr val="tx1"/>
                          </a:solidFill>
                          <a:effectLst/>
                          <a:latin typeface="+mn-lt"/>
                          <a:ea typeface="+mn-ea"/>
                          <a:cs typeface="+mn-cs"/>
                        </a:rPr>
                        <a:t>和</a:t>
                      </a:r>
                      <a:r>
                        <a:rPr lang="en-US" sz="1600" kern="100" dirty="0">
                          <a:solidFill>
                            <a:schemeClr val="tx1"/>
                          </a:solidFill>
                          <a:effectLst/>
                          <a:latin typeface="+mn-lt"/>
                          <a:ea typeface="+mn-ea"/>
                          <a:cs typeface="+mn-cs"/>
                        </a:rPr>
                        <a:t> Web </a:t>
                      </a:r>
                      <a:r>
                        <a:rPr lang="zh-CN" sz="1600" kern="100" dirty="0">
                          <a:solidFill>
                            <a:schemeClr val="tx1"/>
                          </a:solidFill>
                          <a:effectLst/>
                          <a:latin typeface="+mn-lt"/>
                          <a:ea typeface="+mn-ea"/>
                          <a:cs typeface="+mn-cs"/>
                        </a:rPr>
                        <a:t>浏览器（</a:t>
                      </a:r>
                      <a:r>
                        <a:rPr lang="en-US" sz="1600" kern="100" dirty="0">
                          <a:solidFill>
                            <a:schemeClr val="tx1"/>
                          </a:solidFill>
                          <a:effectLst/>
                          <a:latin typeface="+mn-lt"/>
                          <a:ea typeface="+mn-ea"/>
                          <a:cs typeface="+mn-cs"/>
                        </a:rPr>
                        <a:t>Internet Explorer </a:t>
                      </a:r>
                      <a:r>
                        <a:rPr lang="zh-CN" sz="1600" kern="100" dirty="0">
                          <a:solidFill>
                            <a:schemeClr val="tx1"/>
                          </a:solidFill>
                          <a:effectLst/>
                          <a:latin typeface="+mn-lt"/>
                          <a:ea typeface="+mn-ea"/>
                          <a:cs typeface="+mn-cs"/>
                        </a:rPr>
                        <a:t>或</a:t>
                      </a:r>
                      <a:r>
                        <a:rPr lang="en-US" sz="1600" kern="100" dirty="0">
                          <a:solidFill>
                            <a:schemeClr val="tx1"/>
                          </a:solidFill>
                          <a:effectLst/>
                          <a:latin typeface="+mn-lt"/>
                          <a:ea typeface="+mn-ea"/>
                          <a:cs typeface="+mn-cs"/>
                        </a:rPr>
                        <a:t> Firefox</a:t>
                      </a:r>
                      <a:r>
                        <a:rPr lang="zh-CN" sz="1600" kern="100" dirty="0">
                          <a:solidFill>
                            <a:schemeClr val="tx1"/>
                          </a:solidFill>
                          <a:effectLst/>
                          <a:latin typeface="+mn-lt"/>
                          <a:ea typeface="+mn-ea"/>
                          <a:cs typeface="+mn-cs"/>
                        </a:rPr>
                        <a:t>）。</a:t>
                      </a:r>
                      <a:endParaRPr lang="zh-CN" sz="1600" kern="100" dirty="0">
                        <a:solidFill>
                          <a:schemeClr val="tx1"/>
                        </a:solidFill>
                        <a:effectLst/>
                        <a:latin typeface="+mn-lt"/>
                        <a:ea typeface="+mn-ea"/>
                        <a:cs typeface="+mn-cs"/>
                      </a:endParaRPr>
                    </a:p>
                  </a:txBody>
                  <a:tcPr marL="72000" marR="72000" marT="0" marB="0" anchor="ctr"/>
                </a:tc>
                <a:tc>
                  <a:txBody>
                    <a:bodyPr/>
                    <a:lstStyle/>
                    <a:p>
                      <a:pPr algn="just">
                        <a:lnSpc>
                          <a:spcPts val="1200"/>
                        </a:lnSpc>
                        <a:spcBef>
                          <a:spcPts val="800"/>
                        </a:spcBef>
                        <a:spcAft>
                          <a:spcPts val="800"/>
                        </a:spcAft>
                      </a:pPr>
                      <a:r>
                        <a:rPr lang="en-US" sz="1600" kern="100" dirty="0">
                          <a:effectLst/>
                          <a:latin typeface="+mn-lt"/>
                          <a:ea typeface="+mn-ea"/>
                        </a:rPr>
                        <a:t>3-7</a:t>
                      </a:r>
                      <a:endParaRPr lang="zh-CN" sz="2000" kern="100" dirty="0">
                        <a:effectLst/>
                        <a:latin typeface="+mn-lt"/>
                        <a:ea typeface="+mn-ea"/>
                        <a:cs typeface="Arial" panose="020B0604020202020204" pitchFamily="34" charset="0"/>
                      </a:endParaRPr>
                    </a:p>
                  </a:txBody>
                  <a:tcPr marL="72000" marR="72000" marT="0" marB="0" anchor="ctr">
                    <a:lnR w="28575" cap="flat" cmpd="sng" algn="ctr">
                      <a:solidFill>
                        <a:schemeClr val="tx1"/>
                      </a:solidFill>
                      <a:prstDash val="solid"/>
                      <a:round/>
                      <a:headEnd type="none" w="med" len="med"/>
                      <a:tailEnd type="none" w="med" len="med"/>
                    </a:lnR>
                  </a:tcPr>
                </a:tc>
              </a:tr>
              <a:tr h="1692000">
                <a:tc>
                  <a:txBody>
                    <a:bodyPr/>
                    <a:lstStyle/>
                    <a:p>
                      <a:pPr algn="ctr">
                        <a:lnSpc>
                          <a:spcPts val="1200"/>
                        </a:lnSpc>
                        <a:spcBef>
                          <a:spcPts val="800"/>
                        </a:spcBef>
                        <a:spcAft>
                          <a:spcPts val="800"/>
                        </a:spcAft>
                      </a:pPr>
                      <a:r>
                        <a:rPr lang="zh-CN" sz="1600" kern="100" dirty="0">
                          <a:effectLst/>
                          <a:latin typeface="+mn-lt"/>
                          <a:ea typeface="+mn-ea"/>
                        </a:rPr>
                        <a:t>知识型（重）</a:t>
                      </a:r>
                      <a:endParaRPr lang="zh-CN" sz="2000" kern="100" dirty="0">
                        <a:effectLst/>
                        <a:latin typeface="+mn-lt"/>
                        <a:ea typeface="+mn-ea"/>
                        <a:cs typeface="Arial" panose="020B0604020202020204" pitchFamily="34" charset="0"/>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lnSpc>
                          <a:spcPct val="100000"/>
                        </a:lnSpc>
                        <a:spcBef>
                          <a:spcPts val="800"/>
                        </a:spcBef>
                        <a:spcAft>
                          <a:spcPts val="800"/>
                        </a:spcAft>
                      </a:pPr>
                      <a:r>
                        <a:rPr lang="zh-CN" sz="1600" kern="100" dirty="0">
                          <a:effectLst/>
                          <a:latin typeface="+mn-lt"/>
                          <a:ea typeface="+mn-ea"/>
                        </a:rPr>
                        <a:t>掌握全面的知识，不仅使用任务型用户所用的各种工具，而且还处理大型的</a:t>
                      </a:r>
                      <a:r>
                        <a:rPr lang="en-US" sz="1600" kern="100" dirty="0">
                          <a:effectLst/>
                          <a:latin typeface="+mn-lt"/>
                          <a:ea typeface="+mn-ea"/>
                        </a:rPr>
                        <a:t> PowerPoint </a:t>
                      </a:r>
                      <a:r>
                        <a:rPr lang="zh-CN" sz="1600" kern="100" dirty="0">
                          <a:effectLst/>
                          <a:latin typeface="+mn-lt"/>
                          <a:ea typeface="+mn-ea"/>
                        </a:rPr>
                        <a:t>演示文稿以及执行其他的大型文件操作。业务经理、管理层以及市场营销人员都属于此类用户。</a:t>
                      </a:r>
                      <a:endParaRPr lang="zh-CN" sz="2000" kern="100" dirty="0">
                        <a:effectLst/>
                        <a:latin typeface="+mn-lt"/>
                        <a:ea typeface="+mn-ea"/>
                        <a:cs typeface="Arial" panose="020B0604020202020204" pitchFamily="34" charset="0"/>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algn="just">
                        <a:lnSpc>
                          <a:spcPts val="1200"/>
                        </a:lnSpc>
                        <a:spcBef>
                          <a:spcPts val="800"/>
                        </a:spcBef>
                        <a:spcAft>
                          <a:spcPts val="800"/>
                        </a:spcAft>
                      </a:pPr>
                      <a:r>
                        <a:rPr lang="en-US" sz="1600" kern="100" dirty="0">
                          <a:effectLst/>
                          <a:latin typeface="+mn-lt"/>
                          <a:ea typeface="+mn-ea"/>
                        </a:rPr>
                        <a:t>8-16</a:t>
                      </a:r>
                      <a:endParaRPr lang="zh-CN" sz="2000" kern="100" dirty="0">
                        <a:effectLst/>
                        <a:latin typeface="+mn-lt"/>
                        <a:ea typeface="+mn-ea"/>
                        <a:cs typeface="Arial" panose="020B0604020202020204" pitchFamily="34" charset="0"/>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桌面云系统是一个复杂的系统，涉及到存储、网络、服务器、虚拟化等诸多因素，如何按照业务需求进行规划和设计是我们在本章要讨论的内容。</a:t>
            </a:r>
            <a:endParaRPr lang="en-US" altLang="zh-CN"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IO</a:t>
            </a:r>
            <a:r>
              <a:rPr lang="zh-CN" altLang="en-US" smtClean="0"/>
              <a:t>需求计算</a:t>
            </a:r>
            <a:endParaRPr lang="zh-CN" altLang="en-US" dirty="0"/>
          </a:p>
        </p:txBody>
      </p:sp>
      <p:sp>
        <p:nvSpPr>
          <p:cNvPr id="3" name="文本占位符 2"/>
          <p:cNvSpPr>
            <a:spLocks noGrp="1"/>
          </p:cNvSpPr>
          <p:nvPr>
            <p:ph type="body" sz="quarter" idx="10"/>
          </p:nvPr>
        </p:nvSpPr>
        <p:spPr/>
        <p:txBody>
          <a:bodyPr/>
          <a:lstStyle/>
          <a:p>
            <a:r>
              <a:rPr lang="en-US" altLang="zh-CN" smtClean="0"/>
              <a:t>1000</a:t>
            </a:r>
            <a:r>
              <a:rPr lang="zh-CN" altLang="en-US" smtClean="0"/>
              <a:t>位知识型用户，后端存储使用</a:t>
            </a:r>
            <a:r>
              <a:rPr lang="en-US" altLang="zh-CN" smtClean="0"/>
              <a:t>RAID5</a:t>
            </a:r>
            <a:r>
              <a:rPr lang="zh-CN" altLang="en-US" smtClean="0"/>
              <a:t>。</a:t>
            </a:r>
            <a:endParaRPr lang="en-US" altLang="zh-CN" smtClean="0"/>
          </a:p>
          <a:p>
            <a:r>
              <a:rPr lang="zh-CN" altLang="zh-CN" smtClean="0"/>
              <a:t>系统盘</a:t>
            </a:r>
            <a:r>
              <a:rPr lang="en-US" altLang="zh-CN" smtClean="0"/>
              <a:t>IO</a:t>
            </a:r>
            <a:r>
              <a:rPr lang="zh-CN" altLang="zh-CN" smtClean="0"/>
              <a:t>开销</a:t>
            </a:r>
            <a:r>
              <a:rPr lang="en-US" altLang="zh-CN" smtClean="0"/>
              <a:t>9</a:t>
            </a:r>
            <a:r>
              <a:rPr lang="zh-CN" altLang="zh-CN" smtClean="0"/>
              <a:t>为例</a:t>
            </a:r>
            <a:r>
              <a:rPr lang="zh-CN" altLang="en-US" smtClean="0"/>
              <a:t>，数据盘开销为</a:t>
            </a:r>
            <a:r>
              <a:rPr lang="en-US" altLang="zh-CN" smtClean="0"/>
              <a:t>6</a:t>
            </a:r>
            <a:r>
              <a:rPr lang="zh-CN" altLang="en-US" smtClean="0"/>
              <a:t>。</a:t>
            </a:r>
            <a:endParaRPr lang="en-US" altLang="zh-CN" smtClean="0"/>
          </a:p>
          <a:p>
            <a:r>
              <a:rPr lang="zh-CN" altLang="en-US" smtClean="0"/>
              <a:t>系统盘读写百分比</a:t>
            </a:r>
            <a:r>
              <a:rPr lang="en-US" altLang="zh-CN" smtClean="0"/>
              <a:t>7:93</a:t>
            </a:r>
            <a:r>
              <a:rPr lang="zh-CN" altLang="en-US" smtClean="0"/>
              <a:t>，</a:t>
            </a:r>
            <a:r>
              <a:rPr lang="en-US" altLang="zh-CN" smtClean="0"/>
              <a:t>I/O</a:t>
            </a:r>
            <a:r>
              <a:rPr lang="zh-CN" altLang="en-US" smtClean="0"/>
              <a:t>下盘比例读</a:t>
            </a:r>
            <a:r>
              <a:rPr lang="en-US" altLang="zh-CN" smtClean="0"/>
              <a:t>60%</a:t>
            </a:r>
            <a:r>
              <a:rPr lang="zh-CN" altLang="en-US" smtClean="0"/>
              <a:t>，写</a:t>
            </a:r>
            <a:r>
              <a:rPr lang="en-US" altLang="zh-CN" smtClean="0"/>
              <a:t>30%</a:t>
            </a:r>
            <a:r>
              <a:rPr lang="zh-CN" altLang="en-US" smtClean="0"/>
              <a:t>。</a:t>
            </a:r>
            <a:endParaRPr lang="en-US" altLang="zh-CN" smtClean="0"/>
          </a:p>
          <a:p>
            <a:r>
              <a:rPr lang="zh-CN" altLang="en-US" smtClean="0"/>
              <a:t>数据盘读写百分比</a:t>
            </a:r>
            <a:r>
              <a:rPr lang="en-US" altLang="zh-CN" smtClean="0"/>
              <a:t>80:20</a:t>
            </a:r>
            <a:r>
              <a:rPr lang="zh-CN" altLang="en-US" smtClean="0"/>
              <a:t>，</a:t>
            </a:r>
            <a:r>
              <a:rPr lang="en-US" altLang="zh-CN" smtClean="0"/>
              <a:t>I/O</a:t>
            </a:r>
            <a:r>
              <a:rPr lang="zh-CN" altLang="en-US" smtClean="0"/>
              <a:t>下盘比例读</a:t>
            </a:r>
            <a:r>
              <a:rPr lang="en-US" altLang="zh-CN" smtClean="0"/>
              <a:t>20%</a:t>
            </a:r>
            <a:r>
              <a:rPr lang="zh-CN" altLang="en-US" smtClean="0"/>
              <a:t>，写</a:t>
            </a:r>
            <a:r>
              <a:rPr lang="en-US" altLang="zh-CN" smtClean="0"/>
              <a:t>20%</a:t>
            </a:r>
            <a:r>
              <a:rPr lang="zh-CN" altLang="en-US" smtClean="0"/>
              <a:t>。</a:t>
            </a:r>
            <a:endParaRPr lang="en-US" altLang="zh-CN" smtClean="0"/>
          </a:p>
          <a:p>
            <a:endParaRPr lang="zh-CN" alt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存储子系统规划设计</a:t>
            </a:r>
            <a:endParaRPr lang="zh-CN" altLang="en-US" dirty="0"/>
          </a:p>
        </p:txBody>
      </p:sp>
      <p:sp>
        <p:nvSpPr>
          <p:cNvPr id="3" name="文本占位符 2"/>
          <p:cNvSpPr>
            <a:spLocks noGrp="1"/>
          </p:cNvSpPr>
          <p:nvPr>
            <p:ph type="body" sz="quarter" idx="10"/>
          </p:nvPr>
        </p:nvSpPr>
        <p:spPr/>
        <p:txBody>
          <a:bodyPr/>
          <a:lstStyle/>
          <a:p>
            <a:r>
              <a:rPr lang="zh-CN" altLang="en-US" dirty="0" smtClean="0"/>
              <a:t>通过容量维度计算所需盘数。</a:t>
            </a:r>
            <a:endParaRPr lang="en-US" altLang="zh-CN" dirty="0" smtClean="0"/>
          </a:p>
          <a:p>
            <a:r>
              <a:rPr lang="zh-CN" altLang="en-US" dirty="0" smtClean="0"/>
              <a:t>通过</a:t>
            </a:r>
            <a:r>
              <a:rPr lang="en-US" altLang="zh-CN" dirty="0" smtClean="0"/>
              <a:t>IOPS</a:t>
            </a:r>
            <a:r>
              <a:rPr lang="zh-CN" altLang="en-US" dirty="0" smtClean="0"/>
              <a:t>维度计算所需盘数。</a:t>
            </a:r>
            <a:endParaRPr lang="en-US" altLang="zh-CN" dirty="0" smtClean="0"/>
          </a:p>
          <a:p>
            <a:r>
              <a:rPr lang="zh-CN" altLang="en-US" dirty="0" smtClean="0"/>
              <a:t>取以上计算两个值中最大值，并增加一定数量热备盘。</a:t>
            </a:r>
            <a:endParaRPr lang="zh-CN" alt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桌面云整体方案设计</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桌面云硬件与组网</a:t>
            </a:r>
            <a:endParaRPr lang="zh-CN" altLang="en-US" dirty="0">
              <a:solidFill>
                <a:schemeClr val="bg1">
                  <a:lumMod val="50000"/>
                </a:schemeClr>
              </a:solidFill>
            </a:endParaRPr>
          </a:p>
          <a:p>
            <a:pPr>
              <a:buClr>
                <a:schemeClr val="bg1">
                  <a:lumMod val="50000"/>
                </a:schemeClr>
              </a:buClr>
            </a:pPr>
            <a:r>
              <a:rPr lang="zh-CN" altLang="en-US" dirty="0">
                <a:solidFill>
                  <a:schemeClr val="bg1">
                    <a:lumMod val="50000"/>
                  </a:schemeClr>
                </a:solidFill>
              </a:rPr>
              <a:t>存储子系统设计</a:t>
            </a:r>
            <a:endParaRPr lang="en-US" altLang="zh-CN" dirty="0">
              <a:solidFill>
                <a:schemeClr val="bg1">
                  <a:lumMod val="50000"/>
                </a:schemeClr>
              </a:solidFill>
            </a:endParaRPr>
          </a:p>
          <a:p>
            <a:r>
              <a:rPr lang="zh-CN" altLang="en-US" b="1" dirty="0"/>
              <a:t>桌面云带宽及性能</a:t>
            </a:r>
            <a:endParaRPr lang="en-US" altLang="zh-CN" b="1"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带宽要求</a:t>
            </a:r>
            <a:r>
              <a:rPr lang="en-US" altLang="zh-CN" dirty="0"/>
              <a:t>(1/2)</a:t>
            </a:r>
            <a:endParaRPr lang="zh-CN" altLang="en-US" dirty="0"/>
          </a:p>
        </p:txBody>
      </p:sp>
      <p:graphicFrame>
        <p:nvGraphicFramePr>
          <p:cNvPr id="4" name="表格 3"/>
          <p:cNvGraphicFramePr>
            <a:graphicFrameLocks noGrp="1"/>
          </p:cNvGraphicFramePr>
          <p:nvPr/>
        </p:nvGraphicFramePr>
        <p:xfrm>
          <a:off x="778802" y="1376362"/>
          <a:ext cx="7815738" cy="4803480"/>
        </p:xfrm>
        <a:graphic>
          <a:graphicData uri="http://schemas.openxmlformats.org/drawingml/2006/table">
            <a:tbl>
              <a:tblPr firstRow="1" firstCol="1" bandRow="1"/>
              <a:tblGrid>
                <a:gridCol w="1891869"/>
                <a:gridCol w="1891869"/>
                <a:gridCol w="1692000"/>
                <a:gridCol w="2340000"/>
              </a:tblGrid>
              <a:tr h="828000">
                <a:tc>
                  <a:txBody>
                    <a:bodyPr/>
                    <a:lstStyle/>
                    <a:p>
                      <a:pPr indent="0" algn="ctr">
                        <a:lnSpc>
                          <a:spcPct val="150000"/>
                        </a:lnSpc>
                        <a:spcBef>
                          <a:spcPts val="400"/>
                        </a:spcBef>
                        <a:spcAft>
                          <a:spcPts val="400"/>
                        </a:spcAft>
                      </a:pPr>
                      <a:r>
                        <a:rPr lang="en-US" sz="1800" b="1" dirty="0" err="1">
                          <a:effectLst/>
                          <a:latin typeface="+mn-ea"/>
                          <a:ea typeface="+mn-ea"/>
                        </a:rPr>
                        <a:t>场景类别</a:t>
                      </a:r>
                      <a:endParaRPr lang="zh-CN" sz="1800" b="1" dirty="0">
                        <a:solidFill>
                          <a:schemeClr val="tx1"/>
                        </a:solidFill>
                        <a:effectLst/>
                        <a:latin typeface="+mn-ea"/>
                        <a:ea typeface="+mn-ea"/>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indent="0" algn="ctr">
                        <a:lnSpc>
                          <a:spcPct val="150000"/>
                        </a:lnSpc>
                        <a:spcBef>
                          <a:spcPts val="400"/>
                        </a:spcBef>
                        <a:spcAft>
                          <a:spcPts val="400"/>
                        </a:spcAft>
                      </a:pPr>
                      <a:r>
                        <a:rPr lang="en-US" sz="1800" b="1" dirty="0" err="1">
                          <a:effectLst/>
                          <a:latin typeface="+mn-ea"/>
                          <a:ea typeface="+mn-ea"/>
                        </a:rPr>
                        <a:t>场景</a:t>
                      </a:r>
                      <a:endParaRPr lang="zh-CN" sz="1800" b="1" dirty="0">
                        <a:solidFill>
                          <a:schemeClr val="tx1"/>
                        </a:solidFill>
                        <a:effectLst/>
                        <a:latin typeface="+mn-ea"/>
                        <a:ea typeface="+mn-ea"/>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indent="0" algn="ctr">
                        <a:lnSpc>
                          <a:spcPct val="150000"/>
                        </a:lnSpc>
                        <a:spcBef>
                          <a:spcPts val="400"/>
                        </a:spcBef>
                        <a:spcAft>
                          <a:spcPts val="400"/>
                        </a:spcAft>
                      </a:pPr>
                      <a:r>
                        <a:rPr lang="en-US" sz="1800" b="1" dirty="0" err="1">
                          <a:effectLst/>
                          <a:latin typeface="+mn-ea"/>
                          <a:ea typeface="+mn-ea"/>
                        </a:rPr>
                        <a:t>带宽参考值</a:t>
                      </a:r>
                      <a:endParaRPr lang="zh-CN" sz="1800" b="1" dirty="0">
                        <a:solidFill>
                          <a:schemeClr val="tx1"/>
                        </a:solidFill>
                        <a:effectLst/>
                        <a:latin typeface="+mn-ea"/>
                        <a:ea typeface="+mn-ea"/>
                        <a:cs typeface="Times New Roman" panose="02020603050405020304" pitchFamily="18" charset="0"/>
                      </a:endParaRPr>
                    </a:p>
                  </a:txBody>
                  <a:tcPr marL="68580" marR="6858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indent="0" algn="ctr">
                        <a:lnSpc>
                          <a:spcPct val="150000"/>
                        </a:lnSpc>
                        <a:spcBef>
                          <a:spcPts val="400"/>
                        </a:spcBef>
                        <a:spcAft>
                          <a:spcPts val="400"/>
                        </a:spcAft>
                      </a:pPr>
                      <a:r>
                        <a:rPr lang="en-US" sz="1800" b="1" dirty="0" err="1" smtClean="0">
                          <a:effectLst/>
                          <a:latin typeface="+mn-ea"/>
                          <a:ea typeface="+mn-ea"/>
                        </a:rPr>
                        <a:t>场景百分比</a:t>
                      </a:r>
                      <a:r>
                        <a:rPr lang="zh-CN" altLang="en-US" sz="1800" b="1" dirty="0" smtClean="0">
                          <a:effectLst/>
                          <a:latin typeface="+mn-ea"/>
                          <a:ea typeface="+mn-ea"/>
                        </a:rPr>
                        <a:t>（可变）</a:t>
                      </a:r>
                      <a:endParaRPr lang="zh-CN" sz="1800" b="1" dirty="0">
                        <a:solidFill>
                          <a:schemeClr val="tx1"/>
                        </a:solidFill>
                        <a:effectLst/>
                        <a:latin typeface="+mn-ea"/>
                        <a:ea typeface="+mn-ea"/>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96000">
                <a:tc rowSpan="2">
                  <a:txBody>
                    <a:bodyPr/>
                    <a:lstStyle/>
                    <a:p>
                      <a:pPr indent="0" algn="ctr">
                        <a:lnSpc>
                          <a:spcPct val="150000"/>
                        </a:lnSpc>
                        <a:spcBef>
                          <a:spcPts val="400"/>
                        </a:spcBef>
                        <a:spcAft>
                          <a:spcPts val="400"/>
                        </a:spcAft>
                      </a:pPr>
                      <a:r>
                        <a:rPr lang="zh-CN" sz="1800" b="1" dirty="0">
                          <a:effectLst/>
                          <a:latin typeface="+mn-ea"/>
                          <a:ea typeface="+mn-ea"/>
                        </a:rPr>
                        <a:t>静默</a:t>
                      </a:r>
                      <a:endParaRPr lang="zh-CN" sz="1800" b="1" dirty="0">
                        <a:solidFill>
                          <a:schemeClr val="tx1"/>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solidFill>
                      <a:schemeClr val="bg1">
                        <a:lumMod val="85000"/>
                      </a:schemeClr>
                    </a:solidFill>
                  </a:tcPr>
                </a:tc>
                <a:tc>
                  <a:txBody>
                    <a:bodyPr/>
                    <a:lstStyle/>
                    <a:p>
                      <a:pPr indent="266700" algn="l">
                        <a:lnSpc>
                          <a:spcPct val="150000"/>
                        </a:lnSpc>
                        <a:spcBef>
                          <a:spcPts val="400"/>
                        </a:spcBef>
                        <a:spcAft>
                          <a:spcPts val="400"/>
                        </a:spcAft>
                      </a:pPr>
                      <a:r>
                        <a:rPr lang="zh-CN" sz="1600" dirty="0">
                          <a:effectLst/>
                          <a:latin typeface="+mn-lt"/>
                          <a:ea typeface="+mn-ea"/>
                        </a:rPr>
                        <a:t>无应用静默</a:t>
                      </a:r>
                      <a:endParaRPr lang="zh-CN" sz="1600" dirty="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dirty="0">
                          <a:effectLst/>
                          <a:latin typeface="+mn-lt"/>
                          <a:ea typeface="+mn-ea"/>
                        </a:rPr>
                        <a:t>4Kbps</a:t>
                      </a:r>
                      <a:endParaRPr lang="zh-CN" sz="1600" dirty="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dirty="0">
                          <a:effectLst/>
                          <a:latin typeface="+mn-lt"/>
                          <a:ea typeface="+mn-ea"/>
                        </a:rPr>
                        <a:t>30%</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396000">
                <a:tc vMerge="1">
                  <a:tcPr/>
                </a:tc>
                <a:tc>
                  <a:txBody>
                    <a:bodyPr/>
                    <a:lstStyle/>
                    <a:p>
                      <a:pPr indent="266700" algn="l">
                        <a:lnSpc>
                          <a:spcPct val="150000"/>
                        </a:lnSpc>
                        <a:spcBef>
                          <a:spcPts val="400"/>
                        </a:spcBef>
                        <a:spcAft>
                          <a:spcPts val="400"/>
                        </a:spcAft>
                      </a:pPr>
                      <a:r>
                        <a:rPr lang="en-US" sz="1600" dirty="0">
                          <a:effectLst/>
                          <a:latin typeface="+mn-lt"/>
                          <a:ea typeface="+mn-ea"/>
                        </a:rPr>
                        <a:t>Office</a:t>
                      </a:r>
                      <a:r>
                        <a:rPr lang="zh-CN" sz="1600" dirty="0">
                          <a:effectLst/>
                          <a:latin typeface="+mn-lt"/>
                          <a:ea typeface="+mn-ea"/>
                        </a:rPr>
                        <a:t>打开静默</a:t>
                      </a:r>
                      <a:endParaRPr lang="zh-CN" sz="1600" dirty="0">
                        <a:effectLst/>
                        <a:latin typeface="+mn-lt"/>
                        <a:ea typeface="+mn-ea"/>
                      </a:endParaRPr>
                    </a:p>
                  </a:txBody>
                  <a:tcPr marL="72000" marR="72000" marT="0" marB="0" anchor="ctr"/>
                </a:tc>
                <a:tc>
                  <a:txBody>
                    <a:bodyPr/>
                    <a:lstStyle/>
                    <a:p>
                      <a:pPr indent="266700" algn="l">
                        <a:lnSpc>
                          <a:spcPct val="150000"/>
                        </a:lnSpc>
                        <a:spcBef>
                          <a:spcPts val="400"/>
                        </a:spcBef>
                        <a:spcAft>
                          <a:spcPts val="400"/>
                        </a:spcAft>
                      </a:pPr>
                      <a:r>
                        <a:rPr lang="en-US" sz="1600" dirty="0">
                          <a:effectLst/>
                          <a:latin typeface="+mn-lt"/>
                          <a:ea typeface="+mn-ea"/>
                        </a:rPr>
                        <a:t>20Kbps</a:t>
                      </a:r>
                      <a:endParaRPr lang="zh-CN" sz="1600" dirty="0">
                        <a:effectLst/>
                        <a:latin typeface="+mn-lt"/>
                        <a:ea typeface="+mn-ea"/>
                      </a:endParaRPr>
                    </a:p>
                  </a:txBody>
                  <a:tcPr marL="72000" marR="72000" marT="0" marB="0" anchor="ctr"/>
                </a:tc>
                <a:tc>
                  <a:txBody>
                    <a:bodyPr/>
                    <a:lstStyle/>
                    <a:p>
                      <a:pPr indent="266700" algn="l">
                        <a:lnSpc>
                          <a:spcPct val="150000"/>
                        </a:lnSpc>
                        <a:spcBef>
                          <a:spcPts val="400"/>
                        </a:spcBef>
                        <a:spcAft>
                          <a:spcPts val="400"/>
                        </a:spcAft>
                      </a:pPr>
                      <a:r>
                        <a:rPr lang="en-US" sz="1600" dirty="0">
                          <a:effectLst/>
                          <a:latin typeface="+mn-lt"/>
                          <a:ea typeface="+mn-ea"/>
                        </a:rPr>
                        <a:t>25%</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396000">
                <a:tc rowSpan="2">
                  <a:txBody>
                    <a:bodyPr/>
                    <a:lstStyle/>
                    <a:p>
                      <a:pPr indent="0" algn="ctr">
                        <a:lnSpc>
                          <a:spcPct val="150000"/>
                        </a:lnSpc>
                        <a:spcBef>
                          <a:spcPts val="400"/>
                        </a:spcBef>
                        <a:spcAft>
                          <a:spcPts val="400"/>
                        </a:spcAft>
                      </a:pPr>
                      <a:r>
                        <a:rPr lang="en-US" sz="1800" b="1" dirty="0">
                          <a:effectLst/>
                          <a:latin typeface="+mn-lt"/>
                          <a:ea typeface="+mn-ea"/>
                        </a:rPr>
                        <a:t>Office</a:t>
                      </a:r>
                      <a:r>
                        <a:rPr lang="zh-CN" sz="1800" b="1" dirty="0">
                          <a:effectLst/>
                          <a:latin typeface="+mn-ea"/>
                          <a:ea typeface="+mn-ea"/>
                        </a:rPr>
                        <a:t>应用</a:t>
                      </a:r>
                      <a:endParaRPr lang="zh-CN" sz="1800" b="1" dirty="0">
                        <a:solidFill>
                          <a:schemeClr val="tx1"/>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solidFill>
                      <a:schemeClr val="bg1">
                        <a:lumMod val="85000"/>
                      </a:schemeClr>
                    </a:solidFill>
                  </a:tcPr>
                </a:tc>
                <a:tc>
                  <a:txBody>
                    <a:bodyPr/>
                    <a:lstStyle/>
                    <a:p>
                      <a:pPr indent="266700" algn="l">
                        <a:lnSpc>
                          <a:spcPct val="150000"/>
                        </a:lnSpc>
                        <a:spcBef>
                          <a:spcPts val="400"/>
                        </a:spcBef>
                        <a:spcAft>
                          <a:spcPts val="400"/>
                        </a:spcAft>
                      </a:pPr>
                      <a:r>
                        <a:rPr lang="en-US" sz="1600" dirty="0">
                          <a:effectLst/>
                          <a:latin typeface="+mn-lt"/>
                          <a:ea typeface="+mn-ea"/>
                        </a:rPr>
                        <a:t>Word</a:t>
                      </a:r>
                      <a:endParaRPr lang="zh-CN" sz="1600" dirty="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dirty="0">
                          <a:effectLst/>
                          <a:latin typeface="+mn-lt"/>
                          <a:ea typeface="+mn-ea"/>
                        </a:rPr>
                        <a:t>45Kbps</a:t>
                      </a:r>
                      <a:endParaRPr lang="zh-CN" sz="1600" dirty="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dirty="0">
                          <a:effectLst/>
                          <a:latin typeface="+mn-lt"/>
                          <a:ea typeface="+mn-ea"/>
                        </a:rPr>
                        <a:t>20%</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396000">
                <a:tc vMerge="1">
                  <a:tcPr/>
                </a:tc>
                <a:tc>
                  <a:txBody>
                    <a:bodyPr/>
                    <a:lstStyle/>
                    <a:p>
                      <a:pPr indent="266700" algn="l">
                        <a:lnSpc>
                          <a:spcPct val="150000"/>
                        </a:lnSpc>
                        <a:spcBef>
                          <a:spcPts val="400"/>
                        </a:spcBef>
                        <a:spcAft>
                          <a:spcPts val="400"/>
                        </a:spcAft>
                      </a:pPr>
                      <a:r>
                        <a:rPr lang="en-US" sz="1600" dirty="0">
                          <a:effectLst/>
                          <a:latin typeface="+mn-lt"/>
                          <a:ea typeface="+mn-ea"/>
                        </a:rPr>
                        <a:t>PPT</a:t>
                      </a:r>
                      <a:endParaRPr lang="zh-CN" sz="1600" dirty="0">
                        <a:effectLst/>
                        <a:latin typeface="+mn-lt"/>
                        <a:ea typeface="+mn-ea"/>
                      </a:endParaRPr>
                    </a:p>
                  </a:txBody>
                  <a:tcPr marL="72000" marR="72000" marT="0" marB="0" anchor="ctr"/>
                </a:tc>
                <a:tc>
                  <a:txBody>
                    <a:bodyPr/>
                    <a:lstStyle/>
                    <a:p>
                      <a:pPr indent="266700" algn="l">
                        <a:lnSpc>
                          <a:spcPct val="150000"/>
                        </a:lnSpc>
                        <a:spcBef>
                          <a:spcPts val="400"/>
                        </a:spcBef>
                        <a:spcAft>
                          <a:spcPts val="400"/>
                        </a:spcAft>
                      </a:pPr>
                      <a:r>
                        <a:rPr lang="en-US" sz="1600" dirty="0" smtClean="0">
                          <a:effectLst/>
                          <a:latin typeface="+mn-lt"/>
                          <a:ea typeface="+mn-ea"/>
                        </a:rPr>
                        <a:t>589Kbps</a:t>
                      </a:r>
                      <a:endParaRPr lang="zh-CN" sz="1600" dirty="0">
                        <a:effectLst/>
                        <a:latin typeface="+mn-lt"/>
                        <a:ea typeface="+mn-ea"/>
                      </a:endParaRPr>
                    </a:p>
                  </a:txBody>
                  <a:tcPr marL="72000" marR="72000" marT="0" marB="0" anchor="ctr"/>
                </a:tc>
                <a:tc>
                  <a:txBody>
                    <a:bodyPr/>
                    <a:lstStyle/>
                    <a:p>
                      <a:pPr indent="266700" algn="l">
                        <a:lnSpc>
                          <a:spcPct val="150000"/>
                        </a:lnSpc>
                        <a:spcBef>
                          <a:spcPts val="400"/>
                        </a:spcBef>
                        <a:spcAft>
                          <a:spcPts val="400"/>
                        </a:spcAft>
                      </a:pPr>
                      <a:r>
                        <a:rPr lang="en-US" sz="1600" dirty="0">
                          <a:effectLst/>
                          <a:latin typeface="+mn-lt"/>
                          <a:ea typeface="+mn-ea"/>
                        </a:rPr>
                        <a:t>4%</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396000">
                <a:tc rowSpan="2">
                  <a:txBody>
                    <a:bodyPr/>
                    <a:lstStyle/>
                    <a:p>
                      <a:pPr indent="0" algn="ctr">
                        <a:lnSpc>
                          <a:spcPct val="150000"/>
                        </a:lnSpc>
                        <a:spcBef>
                          <a:spcPts val="400"/>
                        </a:spcBef>
                        <a:spcAft>
                          <a:spcPts val="400"/>
                        </a:spcAft>
                      </a:pPr>
                      <a:r>
                        <a:rPr lang="zh-CN" sz="1800" b="1" dirty="0">
                          <a:effectLst/>
                          <a:latin typeface="+mn-ea"/>
                          <a:ea typeface="+mn-ea"/>
                        </a:rPr>
                        <a:t>视频播放</a:t>
                      </a:r>
                      <a:endParaRPr lang="zh-CN" sz="1800" b="1" dirty="0">
                        <a:solidFill>
                          <a:schemeClr val="tx1"/>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solidFill>
                      <a:schemeClr val="bg1">
                        <a:lumMod val="85000"/>
                      </a:schemeClr>
                    </a:solidFill>
                  </a:tcPr>
                </a:tc>
                <a:tc>
                  <a:txBody>
                    <a:bodyPr/>
                    <a:lstStyle/>
                    <a:p>
                      <a:pPr indent="266700" algn="l">
                        <a:lnSpc>
                          <a:spcPct val="150000"/>
                        </a:lnSpc>
                        <a:spcBef>
                          <a:spcPts val="400"/>
                        </a:spcBef>
                        <a:spcAft>
                          <a:spcPts val="400"/>
                        </a:spcAft>
                      </a:pPr>
                      <a:r>
                        <a:rPr lang="zh-CN" sz="1600" dirty="0">
                          <a:effectLst/>
                          <a:latin typeface="+mn-lt"/>
                          <a:ea typeface="+mn-ea"/>
                        </a:rPr>
                        <a:t>标清</a:t>
                      </a:r>
                      <a:r>
                        <a:rPr lang="en-US" sz="1600" dirty="0">
                          <a:effectLst/>
                          <a:latin typeface="+mn-lt"/>
                          <a:ea typeface="+mn-ea"/>
                        </a:rPr>
                        <a:t>(480P)</a:t>
                      </a:r>
                      <a:endParaRPr lang="zh-CN" sz="1600" dirty="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dirty="0">
                          <a:effectLst/>
                          <a:latin typeface="+mn-lt"/>
                          <a:ea typeface="+mn-ea"/>
                        </a:rPr>
                        <a:t>6.85Mbps</a:t>
                      </a:r>
                      <a:endParaRPr lang="zh-CN" sz="1600" dirty="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dirty="0">
                          <a:effectLst/>
                          <a:latin typeface="+mn-lt"/>
                          <a:ea typeface="+mn-ea"/>
                        </a:rPr>
                        <a:t>0.8%</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396000">
                <a:tc vMerge="1">
                  <a:tcPr/>
                </a:tc>
                <a:tc>
                  <a:txBody>
                    <a:bodyPr/>
                    <a:lstStyle/>
                    <a:p>
                      <a:pPr indent="266700" algn="l">
                        <a:lnSpc>
                          <a:spcPct val="150000"/>
                        </a:lnSpc>
                        <a:spcBef>
                          <a:spcPts val="400"/>
                        </a:spcBef>
                        <a:spcAft>
                          <a:spcPts val="400"/>
                        </a:spcAft>
                      </a:pPr>
                      <a:r>
                        <a:rPr lang="zh-CN" sz="1600" dirty="0">
                          <a:effectLst/>
                          <a:latin typeface="+mn-lt"/>
                          <a:ea typeface="+mn-ea"/>
                        </a:rPr>
                        <a:t>高清</a:t>
                      </a:r>
                      <a:r>
                        <a:rPr lang="en-US" sz="1600" dirty="0">
                          <a:effectLst/>
                          <a:latin typeface="+mn-lt"/>
                          <a:ea typeface="+mn-ea"/>
                        </a:rPr>
                        <a:t>(1080P)</a:t>
                      </a:r>
                      <a:endParaRPr lang="zh-CN" sz="1600" dirty="0">
                        <a:effectLst/>
                        <a:latin typeface="+mn-lt"/>
                        <a:ea typeface="+mn-ea"/>
                      </a:endParaRPr>
                    </a:p>
                  </a:txBody>
                  <a:tcPr marL="72000" marR="72000" marT="0" marB="0" anchor="ctr"/>
                </a:tc>
                <a:tc>
                  <a:txBody>
                    <a:bodyPr/>
                    <a:lstStyle/>
                    <a:p>
                      <a:pPr indent="266700" algn="l">
                        <a:lnSpc>
                          <a:spcPct val="150000"/>
                        </a:lnSpc>
                        <a:spcBef>
                          <a:spcPts val="400"/>
                        </a:spcBef>
                        <a:spcAft>
                          <a:spcPts val="400"/>
                        </a:spcAft>
                      </a:pPr>
                      <a:r>
                        <a:rPr lang="en-US" sz="1600" dirty="0">
                          <a:effectLst/>
                          <a:latin typeface="+mn-lt"/>
                          <a:ea typeface="+mn-ea"/>
                        </a:rPr>
                        <a:t>13.7Mbps</a:t>
                      </a:r>
                      <a:endParaRPr lang="zh-CN" sz="1600" dirty="0">
                        <a:effectLst/>
                        <a:latin typeface="+mn-lt"/>
                        <a:ea typeface="+mn-ea"/>
                      </a:endParaRPr>
                    </a:p>
                  </a:txBody>
                  <a:tcPr marL="72000" marR="72000" marT="0" marB="0" anchor="ctr"/>
                </a:tc>
                <a:tc>
                  <a:txBody>
                    <a:bodyPr/>
                    <a:lstStyle/>
                    <a:p>
                      <a:pPr indent="266700" algn="l">
                        <a:lnSpc>
                          <a:spcPct val="150000"/>
                        </a:lnSpc>
                        <a:spcBef>
                          <a:spcPts val="400"/>
                        </a:spcBef>
                        <a:spcAft>
                          <a:spcPts val="400"/>
                        </a:spcAft>
                      </a:pPr>
                      <a:r>
                        <a:rPr lang="en-US" sz="1600" dirty="0">
                          <a:effectLst/>
                          <a:latin typeface="+mn-lt"/>
                          <a:ea typeface="+mn-ea"/>
                        </a:rPr>
                        <a:t>0.2%</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396000">
                <a:tc>
                  <a:txBody>
                    <a:bodyPr/>
                    <a:lstStyle/>
                    <a:p>
                      <a:pPr indent="0" algn="ctr">
                        <a:lnSpc>
                          <a:spcPct val="150000"/>
                        </a:lnSpc>
                        <a:spcBef>
                          <a:spcPts val="400"/>
                        </a:spcBef>
                        <a:spcAft>
                          <a:spcPts val="400"/>
                        </a:spcAft>
                      </a:pPr>
                      <a:r>
                        <a:rPr lang="en-US" sz="1800" b="1" dirty="0">
                          <a:effectLst/>
                          <a:latin typeface="+mn-lt"/>
                          <a:ea typeface="+mn-ea"/>
                        </a:rPr>
                        <a:t>GPU</a:t>
                      </a:r>
                      <a:r>
                        <a:rPr lang="zh-CN" sz="1800" b="1" dirty="0">
                          <a:effectLst/>
                          <a:latin typeface="+mn-ea"/>
                          <a:ea typeface="+mn-ea"/>
                        </a:rPr>
                        <a:t>图形桌面</a:t>
                      </a:r>
                      <a:endParaRPr lang="zh-CN" sz="1800" b="1" dirty="0">
                        <a:solidFill>
                          <a:schemeClr val="tx1"/>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solidFill>
                      <a:schemeClr val="bg1">
                        <a:lumMod val="85000"/>
                      </a:schemeClr>
                    </a:solidFill>
                  </a:tcPr>
                </a:tc>
                <a:tc>
                  <a:txBody>
                    <a:bodyPr/>
                    <a:lstStyle/>
                    <a:p>
                      <a:pPr indent="266700" algn="l">
                        <a:lnSpc>
                          <a:spcPct val="150000"/>
                        </a:lnSpc>
                        <a:spcBef>
                          <a:spcPts val="400"/>
                        </a:spcBef>
                        <a:spcAft>
                          <a:spcPts val="400"/>
                        </a:spcAft>
                      </a:pPr>
                      <a:r>
                        <a:rPr lang="en-US" sz="1600" dirty="0">
                          <a:effectLst/>
                          <a:latin typeface="+mn-lt"/>
                          <a:ea typeface="+mn-ea"/>
                        </a:rPr>
                        <a:t>GPU</a:t>
                      </a:r>
                      <a:r>
                        <a:rPr lang="zh-CN" sz="1600" dirty="0">
                          <a:effectLst/>
                          <a:latin typeface="+mn-lt"/>
                          <a:ea typeface="+mn-ea"/>
                        </a:rPr>
                        <a:t>图形桌面</a:t>
                      </a:r>
                      <a:endParaRPr lang="zh-CN" sz="1600" dirty="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a:effectLst/>
                          <a:latin typeface="+mn-lt"/>
                          <a:ea typeface="+mn-ea"/>
                        </a:rPr>
                        <a:t>20Mbps</a:t>
                      </a:r>
                      <a:endParaRPr lang="zh-CN" sz="160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dirty="0">
                          <a:effectLst/>
                          <a:latin typeface="+mn-lt"/>
                          <a:ea typeface="+mn-ea"/>
                        </a:rPr>
                        <a:t>0%</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396000">
                <a:tc rowSpan="3">
                  <a:txBody>
                    <a:bodyPr/>
                    <a:lstStyle/>
                    <a:p>
                      <a:pPr indent="0" algn="ctr">
                        <a:lnSpc>
                          <a:spcPct val="150000"/>
                        </a:lnSpc>
                        <a:spcBef>
                          <a:spcPts val="400"/>
                        </a:spcBef>
                        <a:spcAft>
                          <a:spcPts val="400"/>
                        </a:spcAft>
                      </a:pPr>
                      <a:r>
                        <a:rPr lang="zh-CN" sz="1800" b="1" dirty="0">
                          <a:effectLst/>
                          <a:latin typeface="+mn-ea"/>
                          <a:ea typeface="+mn-ea"/>
                        </a:rPr>
                        <a:t>其它应用</a:t>
                      </a:r>
                      <a:endParaRPr lang="zh-CN" sz="1800" b="1" dirty="0">
                        <a:solidFill>
                          <a:schemeClr val="tx1"/>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indent="266700" algn="l">
                        <a:lnSpc>
                          <a:spcPct val="150000"/>
                        </a:lnSpc>
                        <a:spcBef>
                          <a:spcPts val="400"/>
                        </a:spcBef>
                        <a:spcAft>
                          <a:spcPts val="400"/>
                        </a:spcAft>
                      </a:pPr>
                      <a:r>
                        <a:rPr lang="en-US" sz="1600" dirty="0">
                          <a:effectLst/>
                          <a:latin typeface="+mn-lt"/>
                          <a:ea typeface="+mn-ea"/>
                        </a:rPr>
                        <a:t>PDF</a:t>
                      </a:r>
                      <a:endParaRPr lang="zh-CN" sz="1600" dirty="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a:effectLst/>
                          <a:latin typeface="+mn-lt"/>
                          <a:ea typeface="+mn-ea"/>
                        </a:rPr>
                        <a:t>265Kbps</a:t>
                      </a:r>
                      <a:endParaRPr lang="zh-CN" sz="1600">
                        <a:effectLst/>
                        <a:latin typeface="+mn-lt"/>
                        <a:ea typeface="+mn-ea"/>
                      </a:endParaRPr>
                    </a:p>
                  </a:txBody>
                  <a:tcPr marL="72000" marR="72000" marT="0" marB="0" anchor="ctr"/>
                </a:tc>
                <a:tc>
                  <a:txBody>
                    <a:bodyPr/>
                    <a:lstStyle/>
                    <a:p>
                      <a:pPr indent="228600" algn="l">
                        <a:lnSpc>
                          <a:spcPct val="150000"/>
                        </a:lnSpc>
                        <a:spcBef>
                          <a:spcPts val="400"/>
                        </a:spcBef>
                        <a:spcAft>
                          <a:spcPts val="400"/>
                        </a:spcAft>
                      </a:pPr>
                      <a:r>
                        <a:rPr lang="en-US" sz="1600" dirty="0">
                          <a:effectLst/>
                          <a:latin typeface="+mn-lt"/>
                          <a:ea typeface="+mn-ea"/>
                        </a:rPr>
                        <a:t>5%</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396000">
                <a:tc vMerge="1">
                  <a:tcPr/>
                </a:tc>
                <a:tc>
                  <a:txBody>
                    <a:bodyPr/>
                    <a:lstStyle/>
                    <a:p>
                      <a:pPr indent="266700" algn="l">
                        <a:lnSpc>
                          <a:spcPct val="150000"/>
                        </a:lnSpc>
                        <a:spcBef>
                          <a:spcPts val="400"/>
                        </a:spcBef>
                        <a:spcAft>
                          <a:spcPts val="400"/>
                        </a:spcAft>
                      </a:pPr>
                      <a:r>
                        <a:rPr lang="en-US" sz="1600" dirty="0">
                          <a:effectLst/>
                          <a:latin typeface="+mn-lt"/>
                          <a:ea typeface="+mn-ea"/>
                        </a:rPr>
                        <a:t>IE</a:t>
                      </a:r>
                      <a:endParaRPr lang="zh-CN" sz="1600" dirty="0">
                        <a:effectLst/>
                        <a:latin typeface="+mn-lt"/>
                        <a:ea typeface="+mn-ea"/>
                      </a:endParaRPr>
                    </a:p>
                  </a:txBody>
                  <a:tcPr marL="72000" marR="72000" marT="0" marB="0" anchor="ctr"/>
                </a:tc>
                <a:tc>
                  <a:txBody>
                    <a:bodyPr/>
                    <a:lstStyle/>
                    <a:p>
                      <a:pPr indent="266700" algn="l">
                        <a:lnSpc>
                          <a:spcPct val="150000"/>
                        </a:lnSpc>
                        <a:spcBef>
                          <a:spcPts val="400"/>
                        </a:spcBef>
                        <a:spcAft>
                          <a:spcPts val="400"/>
                        </a:spcAft>
                      </a:pPr>
                      <a:r>
                        <a:rPr lang="en-US" sz="1600" dirty="0">
                          <a:effectLst/>
                          <a:latin typeface="+mn-lt"/>
                          <a:ea typeface="+mn-ea"/>
                        </a:rPr>
                        <a:t>150Kbps</a:t>
                      </a:r>
                      <a:endParaRPr lang="zh-CN" sz="1600" dirty="0">
                        <a:effectLst/>
                        <a:latin typeface="+mn-lt"/>
                        <a:ea typeface="+mn-ea"/>
                      </a:endParaRPr>
                    </a:p>
                  </a:txBody>
                  <a:tcPr marL="72000" marR="72000" marT="0" marB="0" anchor="ctr"/>
                </a:tc>
                <a:tc>
                  <a:txBody>
                    <a:bodyPr/>
                    <a:lstStyle/>
                    <a:p>
                      <a:pPr indent="266700" algn="l">
                        <a:lnSpc>
                          <a:spcPct val="150000"/>
                        </a:lnSpc>
                        <a:spcBef>
                          <a:spcPts val="400"/>
                        </a:spcBef>
                        <a:spcAft>
                          <a:spcPts val="400"/>
                        </a:spcAft>
                      </a:pPr>
                      <a:r>
                        <a:rPr lang="en-US" sz="1600" dirty="0">
                          <a:effectLst/>
                          <a:latin typeface="+mn-lt"/>
                          <a:ea typeface="+mn-ea"/>
                        </a:rPr>
                        <a:t>10%</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396000">
                <a:tc vMerge="1">
                  <a:tcPr/>
                </a:tc>
                <a:tc>
                  <a:txBody>
                    <a:bodyPr/>
                    <a:lstStyle/>
                    <a:p>
                      <a:pPr indent="266700" algn="l">
                        <a:lnSpc>
                          <a:spcPct val="150000"/>
                        </a:lnSpc>
                        <a:spcBef>
                          <a:spcPts val="400"/>
                        </a:spcBef>
                        <a:spcAft>
                          <a:spcPts val="400"/>
                        </a:spcAft>
                      </a:pPr>
                      <a:r>
                        <a:rPr lang="zh-CN" sz="1600" dirty="0">
                          <a:effectLst/>
                          <a:latin typeface="+mn-lt"/>
                          <a:ea typeface="+mn-ea"/>
                        </a:rPr>
                        <a:t>图片浏览</a:t>
                      </a:r>
                      <a:endParaRPr lang="zh-CN" sz="1600" dirty="0">
                        <a:effectLst/>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indent="266700" algn="l">
                        <a:lnSpc>
                          <a:spcPct val="150000"/>
                        </a:lnSpc>
                        <a:spcBef>
                          <a:spcPts val="400"/>
                        </a:spcBef>
                        <a:spcAft>
                          <a:spcPts val="400"/>
                        </a:spcAft>
                      </a:pPr>
                      <a:r>
                        <a:rPr lang="en-US" sz="1600" dirty="0">
                          <a:effectLst/>
                          <a:latin typeface="+mn-lt"/>
                          <a:ea typeface="+mn-ea"/>
                        </a:rPr>
                        <a:t>123Kbps</a:t>
                      </a:r>
                      <a:endParaRPr lang="zh-CN" sz="1600" dirty="0">
                        <a:effectLst/>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indent="266700" algn="l">
                        <a:lnSpc>
                          <a:spcPct val="150000"/>
                        </a:lnSpc>
                        <a:spcBef>
                          <a:spcPts val="400"/>
                        </a:spcBef>
                        <a:spcAft>
                          <a:spcPts val="400"/>
                        </a:spcAft>
                      </a:pPr>
                      <a:r>
                        <a:rPr lang="en-US" sz="1600" dirty="0">
                          <a:effectLst/>
                          <a:latin typeface="+mn-lt"/>
                          <a:ea typeface="+mn-ea"/>
                        </a:rPr>
                        <a:t>5%</a:t>
                      </a:r>
                      <a:endParaRPr lang="zh-CN" sz="1600" dirty="0">
                        <a:effectLst/>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带宽要求</a:t>
            </a:r>
            <a:r>
              <a:rPr lang="en-US" altLang="zh-CN" dirty="0" smtClean="0"/>
              <a:t>(2/2</a:t>
            </a:r>
            <a:r>
              <a:rPr lang="en-US" altLang="zh-CN" dirty="0"/>
              <a:t>)</a:t>
            </a:r>
            <a:endParaRPr lang="zh-CN" altLang="en-US" dirty="0"/>
          </a:p>
        </p:txBody>
      </p:sp>
      <p:sp>
        <p:nvSpPr>
          <p:cNvPr id="3" name="文本占位符 2"/>
          <p:cNvSpPr>
            <a:spLocks noGrp="1"/>
          </p:cNvSpPr>
          <p:nvPr>
            <p:ph type="body" sz="quarter" idx="10"/>
          </p:nvPr>
        </p:nvSpPr>
        <p:spPr/>
        <p:txBody>
          <a:bodyPr/>
          <a:lstStyle/>
          <a:p>
            <a:r>
              <a:rPr lang="zh-CN" altLang="zh-CN" dirty="0" smtClean="0"/>
              <a:t>假设有</a:t>
            </a:r>
            <a:r>
              <a:rPr lang="en-US" altLang="zh-CN" dirty="0" smtClean="0"/>
              <a:t>100</a:t>
            </a:r>
            <a:r>
              <a:rPr lang="zh-CN" altLang="zh-CN" dirty="0" smtClean="0"/>
              <a:t>个用户，为普通</a:t>
            </a:r>
            <a:r>
              <a:rPr lang="en-US" altLang="zh-CN" dirty="0" smtClean="0"/>
              <a:t>OA</a:t>
            </a:r>
            <a:r>
              <a:rPr lang="zh-CN" altLang="zh-CN" dirty="0" smtClean="0"/>
              <a:t>办公场景，则每用户平均带宽需求</a:t>
            </a:r>
            <a:r>
              <a:rPr lang="zh-CN" altLang="en-US" dirty="0" smtClean="0"/>
              <a:t>：</a:t>
            </a:r>
            <a:br>
              <a:rPr lang="en-US" altLang="zh-CN" dirty="0" smtClean="0"/>
            </a:br>
            <a:r>
              <a:rPr lang="zh-CN" altLang="zh-CN" dirty="0" smtClean="0"/>
              <a:t>（</a:t>
            </a:r>
            <a:r>
              <a:rPr lang="en-US" altLang="zh-CN" dirty="0" smtClean="0"/>
              <a:t>4kbps*30%(</a:t>
            </a:r>
            <a:r>
              <a:rPr lang="zh-CN" altLang="zh-CN" dirty="0" smtClean="0"/>
              <a:t>无应用静默</a:t>
            </a:r>
            <a:r>
              <a:rPr lang="en-US" altLang="zh-CN" dirty="0" smtClean="0"/>
              <a:t>) </a:t>
            </a:r>
            <a:r>
              <a:rPr lang="zh-CN" altLang="zh-CN" dirty="0" smtClean="0"/>
              <a:t>＋</a:t>
            </a:r>
            <a:r>
              <a:rPr lang="en-US" altLang="zh-CN" dirty="0" smtClean="0"/>
              <a:t>20kbps*25%(Office</a:t>
            </a:r>
            <a:r>
              <a:rPr lang="zh-CN" altLang="zh-CN" dirty="0" smtClean="0"/>
              <a:t>打开静默</a:t>
            </a:r>
            <a:r>
              <a:rPr lang="en-US" altLang="zh-CN" dirty="0" smtClean="0"/>
              <a:t>)</a:t>
            </a:r>
            <a:r>
              <a:rPr lang="zh-CN" altLang="zh-CN" dirty="0" smtClean="0"/>
              <a:t>＋</a:t>
            </a:r>
            <a:r>
              <a:rPr lang="en-US" altLang="zh-CN" dirty="0" smtClean="0"/>
              <a:t>45kbps*20%</a:t>
            </a:r>
            <a:r>
              <a:rPr lang="zh-CN" altLang="zh-CN" dirty="0" smtClean="0"/>
              <a:t>（</a:t>
            </a:r>
            <a:r>
              <a:rPr lang="en-US" altLang="zh-CN" dirty="0" smtClean="0"/>
              <a:t>Word</a:t>
            </a:r>
            <a:r>
              <a:rPr lang="zh-CN" altLang="zh-CN" dirty="0" smtClean="0"/>
              <a:t>）＋</a:t>
            </a:r>
            <a:r>
              <a:rPr lang="en-US" altLang="zh-CN" dirty="0" smtClean="0"/>
              <a:t>589kbps*4%</a:t>
            </a:r>
            <a:r>
              <a:rPr lang="zh-CN" altLang="zh-CN" dirty="0" smtClean="0"/>
              <a:t>（</a:t>
            </a:r>
            <a:r>
              <a:rPr lang="en-US" altLang="zh-CN" dirty="0" smtClean="0"/>
              <a:t>PPT</a:t>
            </a:r>
            <a:r>
              <a:rPr lang="zh-CN" altLang="zh-CN" dirty="0" smtClean="0"/>
              <a:t>）＋</a:t>
            </a:r>
            <a:r>
              <a:rPr lang="en-US" altLang="zh-CN" dirty="0" smtClean="0"/>
              <a:t>6.850Mbps*1024*0.8%</a:t>
            </a:r>
            <a:r>
              <a:rPr lang="zh-CN" altLang="zh-CN" dirty="0" smtClean="0"/>
              <a:t>（标清视频）＋</a:t>
            </a:r>
            <a:r>
              <a:rPr lang="en-US" altLang="zh-CN" dirty="0" smtClean="0"/>
              <a:t>13.7Mbps*1024*0.2%</a:t>
            </a:r>
            <a:r>
              <a:rPr lang="zh-CN" altLang="zh-CN" dirty="0" smtClean="0"/>
              <a:t>（高清视频）＋</a:t>
            </a:r>
            <a:r>
              <a:rPr lang="en-US" altLang="zh-CN" dirty="0" smtClean="0"/>
              <a:t>265kbps*5%</a:t>
            </a:r>
            <a:r>
              <a:rPr lang="zh-CN" altLang="zh-CN" dirty="0" smtClean="0"/>
              <a:t>（</a:t>
            </a:r>
            <a:r>
              <a:rPr lang="en-US" altLang="zh-CN" dirty="0" smtClean="0"/>
              <a:t>PDF</a:t>
            </a:r>
            <a:r>
              <a:rPr lang="zh-CN" altLang="zh-CN" dirty="0" smtClean="0"/>
              <a:t>）＋</a:t>
            </a:r>
            <a:r>
              <a:rPr lang="en-US" altLang="zh-CN" dirty="0" smtClean="0"/>
              <a:t>150kbps*10%</a:t>
            </a:r>
            <a:r>
              <a:rPr lang="zh-CN" altLang="zh-CN" dirty="0" smtClean="0"/>
              <a:t>（</a:t>
            </a:r>
            <a:r>
              <a:rPr lang="en-US" altLang="zh-CN" dirty="0" smtClean="0"/>
              <a:t>IE</a:t>
            </a:r>
            <a:r>
              <a:rPr lang="zh-CN" altLang="zh-CN" dirty="0" smtClean="0"/>
              <a:t>）＋</a:t>
            </a:r>
            <a:r>
              <a:rPr lang="en-US" altLang="zh-CN" dirty="0" smtClean="0"/>
              <a:t>123kbps*5%</a:t>
            </a:r>
            <a:r>
              <a:rPr lang="zh-CN" altLang="zh-CN" dirty="0" smtClean="0"/>
              <a:t>（图片浏览））</a:t>
            </a:r>
            <a:r>
              <a:rPr lang="en-US" altLang="zh-CN" dirty="0" smtClean="0"/>
              <a:t>/80%</a:t>
            </a:r>
            <a:r>
              <a:rPr lang="zh-CN" altLang="zh-CN" dirty="0" smtClean="0"/>
              <a:t>＝</a:t>
            </a:r>
            <a:r>
              <a:rPr lang="en-US" altLang="zh-CN" dirty="0" smtClean="0"/>
              <a:t>197kbps</a:t>
            </a:r>
            <a:r>
              <a:rPr lang="zh-CN" altLang="zh-CN" dirty="0" smtClean="0"/>
              <a:t>。</a:t>
            </a:r>
            <a:endParaRPr lang="zh-CN" altLang="zh-CN" dirty="0" smtClean="0"/>
          </a:p>
          <a:p>
            <a:r>
              <a:rPr lang="zh-CN" altLang="en-US" dirty="0" smtClean="0"/>
              <a:t>总带宽为</a:t>
            </a:r>
            <a:r>
              <a:rPr lang="en-US" altLang="zh-CN" dirty="0" smtClean="0"/>
              <a:t>197kbps</a:t>
            </a:r>
            <a:r>
              <a:rPr lang="zh-CN" altLang="en-US" dirty="0" smtClean="0"/>
              <a:t>*</a:t>
            </a:r>
            <a:r>
              <a:rPr lang="en-US" altLang="zh-CN" dirty="0" smtClean="0"/>
              <a:t>100=20Mbps</a:t>
            </a:r>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桌面云性能基础知识</a:t>
            </a:r>
            <a:endParaRPr lang="zh-CN" altLang="en-US" dirty="0"/>
          </a:p>
        </p:txBody>
      </p:sp>
      <p:sp>
        <p:nvSpPr>
          <p:cNvPr id="3" name="文本占位符 2"/>
          <p:cNvSpPr>
            <a:spLocks noGrp="1"/>
          </p:cNvSpPr>
          <p:nvPr>
            <p:ph type="body" sz="quarter" idx="10"/>
          </p:nvPr>
        </p:nvSpPr>
        <p:spPr/>
        <p:txBody>
          <a:bodyPr/>
          <a:lstStyle/>
          <a:p>
            <a:r>
              <a:rPr lang="zh-CN" altLang="zh-CN" smtClean="0"/>
              <a:t>影响</a:t>
            </a:r>
            <a:r>
              <a:rPr lang="en-US" altLang="zh-CN" smtClean="0"/>
              <a:t>VM</a:t>
            </a:r>
            <a:r>
              <a:rPr lang="zh-CN" altLang="zh-CN" smtClean="0"/>
              <a:t>密度的主要因素及关系符合如下性能三角模型：</a:t>
            </a:r>
            <a:endParaRPr lang="en-US" altLang="zh-CN" smtClean="0"/>
          </a:p>
          <a:p>
            <a:endParaRPr lang="zh-CN" altLang="en-US" dirty="0"/>
          </a:p>
        </p:txBody>
      </p:sp>
      <p:graphicFrame>
        <p:nvGraphicFramePr>
          <p:cNvPr id="4" name="图示 3"/>
          <p:cNvGraphicFramePr/>
          <p:nvPr/>
        </p:nvGraphicFramePr>
        <p:xfrm>
          <a:off x="1487488" y="2173288"/>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Workload</a:t>
            </a:r>
            <a:endParaRPr lang="zh-CN" altLang="en-US" dirty="0"/>
          </a:p>
        </p:txBody>
      </p:sp>
      <p:sp>
        <p:nvSpPr>
          <p:cNvPr id="3" name="文本占位符 2"/>
          <p:cNvSpPr>
            <a:spLocks noGrp="1"/>
          </p:cNvSpPr>
          <p:nvPr>
            <p:ph type="body" sz="quarter" idx="10"/>
          </p:nvPr>
        </p:nvSpPr>
        <p:spPr/>
        <p:txBody>
          <a:bodyPr/>
          <a:lstStyle/>
          <a:p>
            <a:r>
              <a:rPr lang="zh-CN" altLang="zh-CN" smtClean="0"/>
              <a:t>来源于用户业务操作所产生的负荷，通过在用户原</a:t>
            </a:r>
            <a:r>
              <a:rPr lang="en-US" altLang="zh-CN" smtClean="0"/>
              <a:t>PC</a:t>
            </a:r>
            <a:r>
              <a:rPr lang="zh-CN" altLang="zh-CN" smtClean="0"/>
              <a:t>系统中采集资源占用率指标来获取。采集</a:t>
            </a:r>
            <a:r>
              <a:rPr lang="en-US" altLang="zh-CN" smtClean="0"/>
              <a:t>Workload</a:t>
            </a:r>
            <a:r>
              <a:rPr lang="zh-CN" altLang="en-US" smtClean="0"/>
              <a:t>指</a:t>
            </a:r>
            <a:r>
              <a:rPr lang="zh-CN" altLang="zh-CN" smtClean="0"/>
              <a:t>标包括</a:t>
            </a:r>
            <a:r>
              <a:rPr lang="en-US" altLang="zh-CN" smtClean="0"/>
              <a:t>CPU</a:t>
            </a:r>
            <a:r>
              <a:rPr lang="zh-CN" altLang="zh-CN" smtClean="0"/>
              <a:t>占用率，内存占用率，</a:t>
            </a:r>
            <a:r>
              <a:rPr lang="en-US" altLang="zh-CN" smtClean="0"/>
              <a:t>IO</a:t>
            </a:r>
            <a:r>
              <a:rPr lang="zh-CN" altLang="zh-CN" smtClean="0"/>
              <a:t>吞吐率等。</a:t>
            </a:r>
            <a:endParaRPr lang="zh-CN"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负荷与密度关系</a:t>
            </a:r>
            <a:endParaRPr lang="zh-CN" altLang="en-US" dirty="0"/>
          </a:p>
        </p:txBody>
      </p:sp>
      <p:pic>
        <p:nvPicPr>
          <p:cNvPr id="2" name="图片 1"/>
          <p:cNvPicPr>
            <a:picLocks noChangeAspect="1"/>
          </p:cNvPicPr>
          <p:nvPr/>
        </p:nvPicPr>
        <p:blipFill>
          <a:blip r:embed="rId1"/>
          <a:stretch>
            <a:fillRect/>
          </a:stretch>
        </p:blipFill>
        <p:spPr>
          <a:xfrm>
            <a:off x="-216532" y="1376363"/>
            <a:ext cx="8976534" cy="4461497"/>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QoS</a:t>
            </a:r>
            <a:endParaRPr lang="zh-CN" altLang="en-US" dirty="0"/>
          </a:p>
        </p:txBody>
      </p:sp>
      <p:sp>
        <p:nvSpPr>
          <p:cNvPr id="3" name="文本占位符 2"/>
          <p:cNvSpPr>
            <a:spLocks noGrp="1"/>
          </p:cNvSpPr>
          <p:nvPr>
            <p:ph type="body" sz="quarter" idx="10"/>
          </p:nvPr>
        </p:nvSpPr>
        <p:spPr/>
        <p:txBody>
          <a:bodyPr/>
          <a:lstStyle/>
          <a:p>
            <a:pPr lvl="0"/>
            <a:r>
              <a:rPr lang="en-US" altLang="zh-CN" smtClean="0"/>
              <a:t>QoS</a:t>
            </a:r>
            <a:r>
              <a:rPr lang="zh-CN" altLang="zh-CN" smtClean="0"/>
              <a:t>主要指用户可接受的各种业务的用户体验标准。</a:t>
            </a:r>
            <a:endParaRPr lang="en-US" altLang="zh-CN" smtClean="0"/>
          </a:p>
          <a:p>
            <a:r>
              <a:rPr lang="zh-CN" altLang="zh-CN" smtClean="0"/>
              <a:t>特定</a:t>
            </a:r>
            <a:r>
              <a:rPr lang="en-US" altLang="zh-CN" smtClean="0"/>
              <a:t>VM</a:t>
            </a:r>
            <a:r>
              <a:rPr lang="zh-CN" altLang="zh-CN" smtClean="0"/>
              <a:t>负荷下</a:t>
            </a:r>
            <a:r>
              <a:rPr lang="en-US" altLang="zh-CN" smtClean="0"/>
              <a:t>VM</a:t>
            </a:r>
            <a:r>
              <a:rPr lang="zh-CN" altLang="zh-CN" smtClean="0"/>
              <a:t>密度与用户体验的关系</a:t>
            </a:r>
            <a:r>
              <a:rPr lang="zh-CN" altLang="en-US" smtClean="0"/>
              <a:t>如下图：</a:t>
            </a:r>
            <a:endParaRPr lang="zh-CN" altLang="zh-CN" smtClean="0"/>
          </a:p>
          <a:p>
            <a:pPr lvl="0"/>
            <a:endParaRPr lang="zh-CN" altLang="zh-CN" smtClean="0"/>
          </a:p>
          <a:p>
            <a:endParaRPr lang="zh-CN" altLang="en-US" dirty="0"/>
          </a:p>
        </p:txBody>
      </p:sp>
      <p:pic>
        <p:nvPicPr>
          <p:cNvPr id="25" name="图片 24"/>
          <p:cNvPicPr>
            <a:picLocks noChangeAspect="1"/>
          </p:cNvPicPr>
          <p:nvPr/>
        </p:nvPicPr>
        <p:blipFill>
          <a:blip r:embed="rId1"/>
          <a:stretch>
            <a:fillRect/>
          </a:stretch>
        </p:blipFill>
        <p:spPr>
          <a:xfrm>
            <a:off x="431540" y="2384884"/>
            <a:ext cx="7920037" cy="4046840"/>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4213" y="1376362"/>
            <a:ext cx="7920037" cy="5481637"/>
          </a:xfrm>
        </p:spPr>
        <p:txBody>
          <a:bodyPr/>
          <a:lstStyle/>
          <a:p>
            <a:pPr>
              <a:lnSpc>
                <a:spcPct val="130000"/>
              </a:lnSpc>
            </a:pPr>
            <a:r>
              <a:rPr lang="zh-CN" altLang="en-US" dirty="0" smtClean="0"/>
              <a:t>桌面云系统必需的网络平面有</a:t>
            </a:r>
            <a:r>
              <a:rPr lang="zh-CN" altLang="en-US" dirty="0" smtClean="0">
                <a:sym typeface="Wingdings" panose="05000000000000000000" pitchFamily="2" charset="2"/>
              </a:rPr>
              <a:t>：</a:t>
            </a:r>
            <a:r>
              <a:rPr lang="en-US" altLang="zh-CN" dirty="0" smtClean="0">
                <a:sym typeface="Wingdings" panose="05000000000000000000" pitchFamily="2" charset="2"/>
              </a:rPr>
              <a:t>(     )</a:t>
            </a:r>
            <a:endParaRPr lang="en-US" altLang="zh-CN" dirty="0" smtClean="0"/>
          </a:p>
          <a:p>
            <a:pPr lvl="1">
              <a:lnSpc>
                <a:spcPct val="130000"/>
              </a:lnSpc>
            </a:pPr>
            <a:r>
              <a:rPr lang="zh-CN" altLang="en-US" dirty="0" smtClean="0"/>
              <a:t>业务平面</a:t>
            </a:r>
            <a:endParaRPr lang="en-US" altLang="zh-CN" dirty="0" smtClean="0"/>
          </a:p>
          <a:p>
            <a:pPr lvl="1">
              <a:lnSpc>
                <a:spcPct val="130000"/>
              </a:lnSpc>
            </a:pPr>
            <a:r>
              <a:rPr lang="zh-CN" altLang="en-US" dirty="0" smtClean="0"/>
              <a:t>管理平面</a:t>
            </a:r>
            <a:endParaRPr lang="en-US" altLang="zh-CN" dirty="0" smtClean="0"/>
          </a:p>
          <a:p>
            <a:pPr lvl="1">
              <a:lnSpc>
                <a:spcPct val="130000"/>
              </a:lnSpc>
            </a:pPr>
            <a:r>
              <a:rPr lang="zh-CN" altLang="en-US" dirty="0" smtClean="0"/>
              <a:t>桌面平面</a:t>
            </a:r>
            <a:endParaRPr lang="en-US" altLang="zh-CN" dirty="0" smtClean="0"/>
          </a:p>
          <a:p>
            <a:pPr lvl="1">
              <a:lnSpc>
                <a:spcPct val="130000"/>
              </a:lnSpc>
            </a:pPr>
            <a:r>
              <a:rPr lang="zh-CN" altLang="en-US" dirty="0" smtClean="0"/>
              <a:t>系统平面</a:t>
            </a:r>
            <a:endParaRPr lang="en-US" altLang="zh-CN" dirty="0" smtClean="0"/>
          </a:p>
          <a:p>
            <a:pPr>
              <a:lnSpc>
                <a:spcPct val="130000"/>
              </a:lnSpc>
            </a:pPr>
            <a:r>
              <a:rPr lang="zh-CN" altLang="en-US" dirty="0" smtClean="0"/>
              <a:t>通过测试得知桌面云系统所需的</a:t>
            </a:r>
            <a:r>
              <a:rPr lang="en-US" altLang="zh-CN" dirty="0" smtClean="0"/>
              <a:t>IOPS</a:t>
            </a:r>
            <a:r>
              <a:rPr lang="zh-CN" altLang="en-US" dirty="0" smtClean="0"/>
              <a:t>需要</a:t>
            </a:r>
            <a:r>
              <a:rPr lang="en-US" altLang="zh-CN" dirty="0" smtClean="0"/>
              <a:t>63</a:t>
            </a:r>
            <a:r>
              <a:rPr lang="zh-CN" altLang="en-US" dirty="0" smtClean="0"/>
              <a:t>块盘支持，所需的容量需要</a:t>
            </a:r>
            <a:r>
              <a:rPr lang="en-US" altLang="zh-CN" dirty="0" smtClean="0"/>
              <a:t>37</a:t>
            </a:r>
            <a:r>
              <a:rPr lang="zh-CN" altLang="en-US" dirty="0" smtClean="0"/>
              <a:t>块盘支持，那么规划时应该至少部署（     ）块硬盘。</a:t>
            </a:r>
            <a:endParaRPr lang="en-US" altLang="zh-CN" dirty="0" smtClean="0"/>
          </a:p>
          <a:p>
            <a:pPr lvl="1">
              <a:lnSpc>
                <a:spcPct val="130000"/>
              </a:lnSpc>
            </a:pPr>
            <a:r>
              <a:rPr lang="en-US" altLang="zh-CN" dirty="0" smtClean="0"/>
              <a:t>37</a:t>
            </a:r>
            <a:endParaRPr lang="en-US" altLang="zh-CN" dirty="0" smtClean="0"/>
          </a:p>
          <a:p>
            <a:pPr lvl="1">
              <a:lnSpc>
                <a:spcPct val="130000"/>
              </a:lnSpc>
            </a:pPr>
            <a:r>
              <a:rPr lang="en-US" altLang="zh-CN" dirty="0" smtClean="0"/>
              <a:t>63</a:t>
            </a:r>
            <a:endParaRPr lang="en-US" altLang="zh-CN" dirty="0" smtClean="0"/>
          </a:p>
          <a:p>
            <a:pPr lvl="1">
              <a:lnSpc>
                <a:spcPct val="130000"/>
              </a:lnSpc>
            </a:pPr>
            <a:r>
              <a:rPr lang="en-US" altLang="zh-CN" dirty="0" smtClean="0"/>
              <a:t>50</a:t>
            </a:r>
            <a:endParaRPr lang="en-US" altLang="zh-CN" dirty="0" smtClean="0"/>
          </a:p>
          <a:p>
            <a:pPr lvl="1">
              <a:lnSpc>
                <a:spcPct val="130000"/>
              </a:lnSpc>
            </a:pPr>
            <a:r>
              <a:rPr lang="en-US" altLang="zh-CN" dirty="0" smtClean="0"/>
              <a:t>100</a:t>
            </a:r>
            <a:br>
              <a:rPr lang="en-US" altLang="zh-CN" dirty="0" smtClean="0"/>
            </a:br>
            <a:endParaRPr lang="en-US" altLang="zh-CN" dirty="0" smtClean="0"/>
          </a:p>
          <a:p>
            <a:pPr lvl="1"/>
            <a:endParaRPr lang="en-US" altLang="zh-CN" dirty="0" smtClean="0"/>
          </a:p>
          <a:p>
            <a:pPr lvl="1"/>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学完本课程后，您将能够：</a:t>
            </a:r>
            <a:endParaRPr lang="zh-CN" altLang="en-US" smtClean="0"/>
          </a:p>
          <a:p>
            <a:pPr lvl="1"/>
            <a:r>
              <a:rPr lang="zh-CN" altLang="en-US" smtClean="0"/>
              <a:t>描述整体方案设计</a:t>
            </a:r>
            <a:endParaRPr lang="en-US" altLang="zh-CN" smtClean="0"/>
          </a:p>
          <a:p>
            <a:pPr lvl="1"/>
            <a:r>
              <a:rPr lang="zh-CN" altLang="en-US" smtClean="0"/>
              <a:t>规划集群及管理组件规格</a:t>
            </a:r>
            <a:endParaRPr lang="en-US" altLang="zh-CN" smtClean="0"/>
          </a:p>
          <a:p>
            <a:pPr lvl="1"/>
            <a:r>
              <a:rPr lang="zh-CN" altLang="en-US" smtClean="0"/>
              <a:t>进行桌面云存储子系统设计</a:t>
            </a:r>
            <a:endParaRPr lang="en-US" altLang="zh-CN" smtClean="0"/>
          </a:p>
          <a:p>
            <a:pPr lvl="1"/>
            <a:r>
              <a:rPr lang="zh-CN" altLang="en-US" smtClean="0"/>
              <a:t>规划网络资源</a:t>
            </a:r>
            <a:endParaRPr lang="zh-CN"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smtClean="0"/>
              <a:t>本章节介绍桌面云系统的整体设计规划，包含了计算资源规划，网络资源规划和存储资源规划。</a:t>
            </a:r>
            <a:endParaRPr lang="en-US" altLang="zh-CN" smtClean="0"/>
          </a:p>
          <a:p>
            <a:r>
              <a:rPr lang="zh-CN" altLang="en-US" smtClean="0"/>
              <a:t>同时介绍了桌面系统的硬件系统以及系统优化相关基础原理知识。</a:t>
            </a:r>
            <a:endParaRPr lang="zh-CN" alt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桌面云整体方案设计</a:t>
            </a:r>
            <a:endParaRPr lang="en-US" altLang="zh-CN" b="1" dirty="0" smtClean="0"/>
          </a:p>
          <a:p>
            <a:pPr>
              <a:buClr>
                <a:schemeClr val="bg1">
                  <a:lumMod val="50000"/>
                </a:schemeClr>
              </a:buClr>
            </a:pPr>
            <a:r>
              <a:rPr lang="zh-CN" altLang="en-US" dirty="0" smtClean="0">
                <a:solidFill>
                  <a:schemeClr val="bg1">
                    <a:lumMod val="50000"/>
                  </a:schemeClr>
                </a:solidFill>
              </a:rPr>
              <a:t>桌面云硬件与组网</a:t>
            </a:r>
            <a:endParaRPr lang="zh-CN" altLang="en-US"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存储子系统设计</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桌面云带宽及性能</a:t>
            </a:r>
            <a:endParaRPr lang="en-US" altLang="zh-CN" dirty="0" smtClean="0">
              <a:solidFill>
                <a:schemeClr val="bg1">
                  <a:lumMod val="50000"/>
                </a:schemeClr>
              </a:solidFill>
            </a:endParaRPr>
          </a:p>
          <a:p>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整体方案设计 </a:t>
            </a:r>
            <a:r>
              <a:rPr lang="en-US" altLang="zh-CN" dirty="0" smtClean="0"/>
              <a:t>(1/2)</a:t>
            </a:r>
            <a:endParaRPr lang="en-US" dirty="0"/>
          </a:p>
        </p:txBody>
      </p:sp>
      <p:sp>
        <p:nvSpPr>
          <p:cNvPr id="3" name="Rectangle 4"/>
          <p:cNvSpPr>
            <a:spLocks noChangeArrowheads="1"/>
          </p:cNvSpPr>
          <p:nvPr/>
        </p:nvSpPr>
        <p:spPr bwMode="auto">
          <a:xfrm>
            <a:off x="773445" y="1592795"/>
            <a:ext cx="103668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773113" y="1592263"/>
          <a:ext cx="7893050" cy="4424362"/>
        </p:xfrm>
        <a:graphic>
          <a:graphicData uri="http://schemas.openxmlformats.org/presentationml/2006/ole">
            <mc:AlternateContent xmlns:mc="http://schemas.openxmlformats.org/markup-compatibility/2006">
              <mc:Choice xmlns:v="urn:schemas-microsoft-com:vml" Requires="v">
                <p:oleObj spid="_x0000_s1058" name="Visio" r:id="rId1" imgW="9565005" imgH="5366385" progId="Visio.Drawing.15">
                  <p:embed/>
                </p:oleObj>
              </mc:Choice>
              <mc:Fallback>
                <p:oleObj name="Visio" r:id="rId1" imgW="9565005" imgH="5366385" progId="Visio.Drawing.15">
                  <p:embed/>
                  <p:pic>
                    <p:nvPicPr>
                      <p:cNvPr id="0" name="图片 10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3" y="1592263"/>
                        <a:ext cx="7893050" cy="4424362"/>
                      </a:xfrm>
                      <a:prstGeom prst="rect">
                        <a:avLst/>
                      </a:prstGeom>
                      <a:no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整体方案设计 </a:t>
            </a:r>
            <a:r>
              <a:rPr lang="en-US" altLang="zh-CN" dirty="0" smtClean="0"/>
              <a:t>(2/2)</a:t>
            </a:r>
            <a:endParaRPr lang="zh-CN" altLang="en-US" dirty="0"/>
          </a:p>
        </p:txBody>
      </p:sp>
      <p:grpSp>
        <p:nvGrpSpPr>
          <p:cNvPr id="5" name="组合 4"/>
          <p:cNvGrpSpPr/>
          <p:nvPr/>
        </p:nvGrpSpPr>
        <p:grpSpPr>
          <a:xfrm>
            <a:off x="922907" y="3561652"/>
            <a:ext cx="1620404" cy="473460"/>
            <a:chOff x="2449513" y="1096964"/>
            <a:chExt cx="650875" cy="130175"/>
          </a:xfrm>
          <a:solidFill>
            <a:srgbClr val="15B0E8"/>
          </a:solidFill>
        </p:grpSpPr>
        <p:sp>
          <p:nvSpPr>
            <p:cNvPr id="6" name="Freeform 204"/>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7" name="Freeform 205"/>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 name="Freeform 206"/>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 name="Freeform 207"/>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0" name="Freeform 208"/>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 name="Freeform 209"/>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 name="Freeform 210"/>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3" name="Freeform 211"/>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4" name="Freeform 212"/>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5" name="Freeform 213"/>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6" name="Freeform 214"/>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7" name="Freeform 215"/>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8" name="Freeform 216"/>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9" name="Freeform 217"/>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0" name="Freeform 218"/>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1" name="Freeform 219"/>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2" name="Freeform 220"/>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3" name="Freeform 221"/>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4" name="Freeform 222"/>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5" name="Freeform 223"/>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6" name="Freeform 224"/>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7" name="Freeform 226"/>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8" name="Freeform 227"/>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29" name="Freeform 228"/>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30" name="Freeform 229"/>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31" name="Freeform 230"/>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32" name="Freeform 231"/>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33" name="Freeform 232"/>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34" name="Freeform 233"/>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grpSp>
      <p:grpSp>
        <p:nvGrpSpPr>
          <p:cNvPr id="35" name="组合 34"/>
          <p:cNvGrpSpPr/>
          <p:nvPr/>
        </p:nvGrpSpPr>
        <p:grpSpPr>
          <a:xfrm>
            <a:off x="2760423" y="3561652"/>
            <a:ext cx="1620404" cy="473460"/>
            <a:chOff x="2449513" y="1096964"/>
            <a:chExt cx="650875" cy="130175"/>
          </a:xfrm>
          <a:solidFill>
            <a:srgbClr val="15B0E8"/>
          </a:solidFill>
        </p:grpSpPr>
        <p:sp>
          <p:nvSpPr>
            <p:cNvPr id="36" name="Freeform 204"/>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37" name="Freeform 205"/>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38" name="Freeform 206"/>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39" name="Freeform 207"/>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0" name="Freeform 208"/>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1" name="Freeform 209"/>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2" name="Freeform 210"/>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3" name="Freeform 211"/>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4" name="Freeform 212"/>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5" name="Freeform 213"/>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6" name="Freeform 214"/>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7" name="Freeform 215"/>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8" name="Freeform 216"/>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49" name="Freeform 217"/>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0" name="Freeform 218"/>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1" name="Freeform 219"/>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2" name="Freeform 220"/>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3" name="Freeform 221"/>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4" name="Freeform 222"/>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5" name="Freeform 223"/>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6" name="Freeform 224"/>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7" name="Freeform 226"/>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8" name="Freeform 227"/>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59" name="Freeform 228"/>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60" name="Freeform 229"/>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61" name="Freeform 230"/>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62" name="Freeform 231"/>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63" name="Freeform 232"/>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64" name="Freeform 233"/>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grpSp>
      <p:sp>
        <p:nvSpPr>
          <p:cNvPr id="65" name="Freeform 37"/>
          <p:cNvSpPr>
            <a:spLocks noEditPoints="1"/>
          </p:cNvSpPr>
          <p:nvPr/>
        </p:nvSpPr>
        <p:spPr bwMode="auto">
          <a:xfrm>
            <a:off x="3744822" y="4982729"/>
            <a:ext cx="1653697" cy="686471"/>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solidFill>
            <a:srgbClr val="15B0E8"/>
          </a:solidFill>
          <a:ln w="0">
            <a:noFill/>
            <a:prstDash val="solid"/>
            <a:round/>
          </a:ln>
        </p:spPr>
        <p:txBody>
          <a:bodyPr/>
          <a:lstStyle/>
          <a:p>
            <a:pPr defTabSz="543560">
              <a:defRPr/>
            </a:pPr>
            <a:endParaRPr lang="zh-CN" altLang="en-US" sz="3200">
              <a:latin typeface="+mn-lt"/>
              <a:ea typeface="+mn-ea"/>
            </a:endParaRPr>
          </a:p>
        </p:txBody>
      </p:sp>
      <p:cxnSp>
        <p:nvCxnSpPr>
          <p:cNvPr id="66" name="直接连接符 65"/>
          <p:cNvCxnSpPr>
            <a:stCxn id="11" idx="0"/>
            <a:endCxn id="65" idx="36"/>
          </p:cNvCxnSpPr>
          <p:nvPr/>
        </p:nvCxnSpPr>
        <p:spPr bwMode="auto">
          <a:xfrm>
            <a:off x="1979076" y="4035112"/>
            <a:ext cx="2124254" cy="967230"/>
          </a:xfrm>
          <a:prstGeom prst="line">
            <a:avLst/>
          </a:prstGeom>
          <a:ln w="28575">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7" name="直接连接符 66"/>
          <p:cNvCxnSpPr>
            <a:stCxn id="41" idx="0"/>
            <a:endCxn id="65" idx="36"/>
          </p:cNvCxnSpPr>
          <p:nvPr/>
        </p:nvCxnSpPr>
        <p:spPr bwMode="auto">
          <a:xfrm>
            <a:off x="3816592" y="4035112"/>
            <a:ext cx="286738" cy="967230"/>
          </a:xfrm>
          <a:prstGeom prst="line">
            <a:avLst/>
          </a:prstGeom>
          <a:ln w="38100">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68" name="矩形 5"/>
          <p:cNvSpPr>
            <a:spLocks noChangeArrowheads="1"/>
          </p:cNvSpPr>
          <p:nvPr/>
        </p:nvSpPr>
        <p:spPr bwMode="auto">
          <a:xfrm>
            <a:off x="928758" y="3209551"/>
            <a:ext cx="7198640" cy="304020"/>
          </a:xfrm>
          <a:prstGeom prst="rect">
            <a:avLst/>
          </a:prstGeom>
          <a:solidFill>
            <a:srgbClr val="61D6FF"/>
          </a:solidFill>
          <a:ln w="9525" algn="ctr">
            <a:solidFill>
              <a:schemeClr val="bg2"/>
            </a:solidFill>
            <a:round/>
          </a:ln>
        </p:spPr>
        <p:txBody>
          <a:bodyPr/>
          <a:lstStyle/>
          <a:p>
            <a:pPr algn="ctr"/>
            <a:r>
              <a:rPr lang="en-US" altLang="zh-CN" sz="16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71" name="组合 70"/>
          <p:cNvGrpSpPr/>
          <p:nvPr/>
        </p:nvGrpSpPr>
        <p:grpSpPr>
          <a:xfrm>
            <a:off x="934765" y="1774162"/>
            <a:ext cx="7204491" cy="1418516"/>
            <a:chOff x="930763" y="1913767"/>
            <a:chExt cx="560743" cy="1202927"/>
          </a:xfrm>
          <a:solidFill>
            <a:srgbClr val="00B050"/>
          </a:solidFill>
        </p:grpSpPr>
        <p:sp>
          <p:nvSpPr>
            <p:cNvPr id="74" name="圆角矩形 73"/>
            <p:cNvSpPr/>
            <p:nvPr/>
          </p:nvSpPr>
          <p:spPr bwMode="auto">
            <a:xfrm>
              <a:off x="930763" y="2180590"/>
              <a:ext cx="560743" cy="936104"/>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000" b="0" i="0" u="none" strike="noStrike" cap="none" normalizeH="0" baseline="0" dirty="0" smtClean="0">
                <a:ln>
                  <a:noFill/>
                </a:ln>
                <a:solidFill>
                  <a:srgbClr val="00B0F0"/>
                </a:solidFill>
                <a:effectLst/>
                <a:latin typeface="+mn-lt"/>
                <a:ea typeface="+mn-ea"/>
              </a:endParaRPr>
            </a:p>
          </p:txBody>
        </p:sp>
        <p:sp>
          <p:nvSpPr>
            <p:cNvPr id="73" name="文本框 72"/>
            <p:cNvSpPr txBox="1"/>
            <p:nvPr/>
          </p:nvSpPr>
          <p:spPr bwMode="auto">
            <a:xfrm>
              <a:off x="979980" y="1913767"/>
              <a:ext cx="454244" cy="294406"/>
            </a:xfrm>
            <a:prstGeom prst="rect">
              <a:avLst/>
            </a:prstGeom>
            <a:noFill/>
            <a:ln w="9525">
              <a:noFill/>
              <a:miter lim="800000"/>
            </a:ln>
          </p:spPr>
          <p:txBody>
            <a:bodyPr wrap="square" lIns="99980" tIns="49986" rIns="99980" bIns="49986" rtlCol="0">
              <a:spAutoFit/>
            </a:bodyPr>
            <a:lstStyle/>
            <a:p>
              <a:pPr algn="ctr" defTabSz="1001395" eaLnBrk="0" hangingPunct="0"/>
              <a:r>
                <a:rPr lang="en-US" altLang="zh-CN" sz="1600" b="1" dirty="0" smtClean="0">
                  <a:solidFill>
                    <a:srgbClr val="000000"/>
                  </a:solidFill>
                  <a:latin typeface="+mn-lt"/>
                  <a:ea typeface="+mn-ea"/>
                  <a:cs typeface="Arial" panose="020B0604020202020204" pitchFamily="34" charset="0"/>
                </a:rPr>
                <a:t>FusionAccess</a:t>
              </a:r>
              <a:endParaRPr lang="zh-CN" altLang="en-US" sz="1200" b="1" dirty="0" smtClean="0">
                <a:solidFill>
                  <a:srgbClr val="000000"/>
                </a:solidFill>
                <a:latin typeface="+mn-lt"/>
                <a:ea typeface="+mn-ea"/>
                <a:cs typeface="Arial" panose="020B0604020202020204" pitchFamily="34" charset="0"/>
              </a:endParaRPr>
            </a:p>
          </p:txBody>
        </p:sp>
      </p:grpSp>
      <p:grpSp>
        <p:nvGrpSpPr>
          <p:cNvPr id="77" name="组合 76"/>
          <p:cNvGrpSpPr/>
          <p:nvPr/>
        </p:nvGrpSpPr>
        <p:grpSpPr>
          <a:xfrm>
            <a:off x="4586341" y="3558180"/>
            <a:ext cx="1620404" cy="473460"/>
            <a:chOff x="2449513" y="1096964"/>
            <a:chExt cx="650875" cy="130175"/>
          </a:xfrm>
          <a:solidFill>
            <a:srgbClr val="15B0E8"/>
          </a:solidFill>
        </p:grpSpPr>
        <p:sp>
          <p:nvSpPr>
            <p:cNvPr id="78" name="Freeform 204"/>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79" name="Freeform 205"/>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0" name="Freeform 206"/>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1" name="Freeform 207"/>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2" name="Freeform 208"/>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3" name="Freeform 209"/>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4" name="Freeform 210"/>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5" name="Freeform 211"/>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6" name="Freeform 212"/>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7" name="Freeform 213"/>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8" name="Freeform 214"/>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89" name="Freeform 215"/>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0" name="Freeform 216"/>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1" name="Freeform 217"/>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2" name="Freeform 218"/>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3" name="Freeform 219"/>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4" name="Freeform 220"/>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5" name="Freeform 221"/>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6" name="Freeform 222"/>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7" name="Freeform 223"/>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8" name="Freeform 224"/>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99" name="Freeform 226"/>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00" name="Freeform 227"/>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01" name="Freeform 228"/>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02" name="Freeform 229"/>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03" name="Freeform 230"/>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04" name="Freeform 231"/>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05" name="Freeform 232"/>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06" name="Freeform 233"/>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grpSp>
      <p:grpSp>
        <p:nvGrpSpPr>
          <p:cNvPr id="107" name="组合 106"/>
          <p:cNvGrpSpPr/>
          <p:nvPr/>
        </p:nvGrpSpPr>
        <p:grpSpPr>
          <a:xfrm>
            <a:off x="6506994" y="3535082"/>
            <a:ext cx="1620404" cy="473460"/>
            <a:chOff x="2449513" y="1096964"/>
            <a:chExt cx="650875" cy="130175"/>
          </a:xfrm>
          <a:solidFill>
            <a:srgbClr val="15B0E8"/>
          </a:solidFill>
        </p:grpSpPr>
        <p:sp>
          <p:nvSpPr>
            <p:cNvPr id="108" name="Freeform 204"/>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09" name="Freeform 205"/>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0" name="Freeform 206"/>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1" name="Freeform 207"/>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2" name="Freeform 208"/>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3" name="Freeform 209"/>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4" name="Freeform 210"/>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5" name="Freeform 211"/>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6" name="Freeform 212"/>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7" name="Freeform 213"/>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8" name="Freeform 214"/>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19" name="Freeform 215"/>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0" name="Freeform 216"/>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1" name="Freeform 217"/>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2" name="Freeform 218"/>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3" name="Freeform 219"/>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4" name="Freeform 220"/>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5" name="Freeform 221"/>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6" name="Freeform 222"/>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7" name="Freeform 223"/>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8" name="Freeform 224"/>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29" name="Freeform 226"/>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30" name="Freeform 227"/>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31" name="Freeform 228"/>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32" name="Freeform 229"/>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33" name="Freeform 230"/>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34" name="Freeform 231"/>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35" name="Freeform 232"/>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ln>
          </p:spPr>
          <p:txBody>
            <a:bodyPr/>
            <a:lstStyle/>
            <a:p>
              <a:pPr defTabSz="543560">
                <a:defRPr/>
              </a:pPr>
              <a:endParaRPr lang="zh-CN" altLang="en-US" sz="3200">
                <a:latin typeface="+mn-lt"/>
                <a:ea typeface="+mn-ea"/>
              </a:endParaRPr>
            </a:p>
          </p:txBody>
        </p:sp>
        <p:sp>
          <p:nvSpPr>
            <p:cNvPr id="136" name="Freeform 233"/>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ln>
          </p:spPr>
          <p:txBody>
            <a:bodyPr/>
            <a:lstStyle/>
            <a:p>
              <a:pPr defTabSz="543560">
                <a:defRPr/>
              </a:pPr>
              <a:endParaRPr lang="zh-CN" altLang="en-US" sz="3200">
                <a:latin typeface="+mn-lt"/>
                <a:ea typeface="+mn-ea"/>
              </a:endParaRPr>
            </a:p>
          </p:txBody>
        </p:sp>
      </p:grpSp>
      <p:cxnSp>
        <p:nvCxnSpPr>
          <p:cNvPr id="140" name="直接连接符 139"/>
          <p:cNvCxnSpPr>
            <a:stCxn id="83" idx="0"/>
            <a:endCxn id="65" idx="42"/>
          </p:cNvCxnSpPr>
          <p:nvPr/>
        </p:nvCxnSpPr>
        <p:spPr bwMode="auto">
          <a:xfrm flipH="1">
            <a:off x="5033794" y="4031640"/>
            <a:ext cx="608716" cy="951089"/>
          </a:xfrm>
          <a:prstGeom prst="line">
            <a:avLst/>
          </a:prstGeom>
          <a:ln w="38100">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4" name="直接连接符 143"/>
          <p:cNvCxnSpPr>
            <a:stCxn id="113" idx="0"/>
            <a:endCxn id="65" idx="37"/>
          </p:cNvCxnSpPr>
          <p:nvPr/>
        </p:nvCxnSpPr>
        <p:spPr bwMode="auto">
          <a:xfrm flipH="1">
            <a:off x="5029649" y="4008542"/>
            <a:ext cx="2533514" cy="993800"/>
          </a:xfrm>
          <a:prstGeom prst="line">
            <a:avLst/>
          </a:prstGeom>
          <a:ln w="38100">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47" name="圆角矩形 146"/>
          <p:cNvSpPr/>
          <p:nvPr/>
        </p:nvSpPr>
        <p:spPr bwMode="auto">
          <a:xfrm>
            <a:off x="1097280" y="2195232"/>
            <a:ext cx="794459"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defTabSz="914400" rtl="0" eaLnBrk="1" fontAlgn="t" latinLnBrk="0" hangingPunct="1">
              <a:lnSpc>
                <a:spcPct val="100000"/>
              </a:lnSpc>
              <a:spcBef>
                <a:spcPct val="0"/>
              </a:spcBef>
              <a:spcAft>
                <a:spcPct val="0"/>
              </a:spcAft>
              <a:buClrTx/>
              <a:buSzTx/>
              <a:buFontTx/>
              <a:buNone/>
            </a:pPr>
            <a:r>
              <a:rPr lang="en-US" altLang="zh-CN" sz="1200" b="1" dirty="0" smtClean="0">
                <a:latin typeface="+mn-lt"/>
                <a:ea typeface="+mn-ea"/>
              </a:rPr>
              <a:t>FA</a:t>
            </a:r>
            <a:r>
              <a:rPr lang="zh-CN" altLang="en-US" sz="1200" b="1" dirty="0" smtClean="0">
                <a:latin typeface="+mn-lt"/>
                <a:ea typeface="+mn-ea"/>
              </a:rPr>
              <a:t>管理组件虚拟机</a:t>
            </a:r>
            <a:r>
              <a:rPr lang="en-US" altLang="zh-CN" sz="1200" b="1" dirty="0" smtClean="0">
                <a:latin typeface="+mn-lt"/>
                <a:ea typeface="+mn-ea"/>
              </a:rPr>
              <a:t>1</a:t>
            </a:r>
            <a:endParaRPr kumimoji="0" lang="zh-CN" altLang="en-US" sz="1200" b="1" i="0" u="none" strike="noStrike" cap="none" normalizeH="0" baseline="0" dirty="0" smtClean="0">
              <a:ln>
                <a:noFill/>
              </a:ln>
              <a:effectLst/>
              <a:latin typeface="+mn-lt"/>
              <a:ea typeface="+mn-ea"/>
            </a:endParaRPr>
          </a:p>
        </p:txBody>
      </p:sp>
      <p:sp>
        <p:nvSpPr>
          <p:cNvPr id="148" name="圆角矩形 147"/>
          <p:cNvSpPr/>
          <p:nvPr/>
        </p:nvSpPr>
        <p:spPr bwMode="auto">
          <a:xfrm>
            <a:off x="1978146" y="2189248"/>
            <a:ext cx="806532"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t" latinLnBrk="0" hangingPunct="1">
              <a:lnSpc>
                <a:spcPct val="100000"/>
              </a:lnSpc>
              <a:spcBef>
                <a:spcPct val="0"/>
              </a:spcBef>
              <a:spcAft>
                <a:spcPct val="0"/>
              </a:spcAft>
              <a:buClrTx/>
              <a:buSzTx/>
              <a:buFontTx/>
              <a:buNone/>
            </a:pPr>
            <a:r>
              <a:rPr lang="en-US" altLang="zh-CN" sz="1200" b="1" dirty="0" smtClean="0">
                <a:latin typeface="+mn-lt"/>
                <a:ea typeface="+mn-ea"/>
              </a:rPr>
              <a:t>FA</a:t>
            </a:r>
            <a:r>
              <a:rPr lang="zh-CN" altLang="en-US" sz="1200" b="1" dirty="0" smtClean="0">
                <a:latin typeface="+mn-lt"/>
                <a:ea typeface="+mn-ea"/>
              </a:rPr>
              <a:t>管理组件虚拟机</a:t>
            </a:r>
            <a:r>
              <a:rPr lang="en-US" altLang="zh-CN" sz="1200" b="1" dirty="0" smtClean="0">
                <a:latin typeface="+mn-lt"/>
                <a:ea typeface="+mn-ea"/>
              </a:rPr>
              <a:t>2</a:t>
            </a:r>
            <a:endParaRPr kumimoji="0" lang="zh-CN" altLang="en-US" sz="1200" b="1" i="0" u="none" strike="noStrike" cap="none" normalizeH="0" baseline="0" dirty="0" smtClean="0">
              <a:ln>
                <a:noFill/>
              </a:ln>
              <a:effectLst/>
              <a:latin typeface="+mn-lt"/>
              <a:ea typeface="+mn-ea"/>
            </a:endParaRPr>
          </a:p>
        </p:txBody>
      </p:sp>
      <p:sp>
        <p:nvSpPr>
          <p:cNvPr id="149" name="圆角矩形 148"/>
          <p:cNvSpPr/>
          <p:nvPr/>
        </p:nvSpPr>
        <p:spPr bwMode="auto">
          <a:xfrm>
            <a:off x="2871085" y="2179067"/>
            <a:ext cx="92346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kumimoji="0" lang="en-US" altLang="zh-CN" sz="1200" b="1" i="0" u="none" strike="noStrike" cap="none" normalizeH="0" baseline="0" dirty="0" smtClean="0">
                <a:ln>
                  <a:noFill/>
                </a:ln>
                <a:effectLst/>
                <a:latin typeface="+mn-lt"/>
                <a:ea typeface="+mn-ea"/>
              </a:rPr>
              <a:t>AD/</a:t>
            </a:r>
            <a:endParaRPr kumimoji="0" lang="en-US" altLang="zh-CN" sz="1200" b="1" i="0" u="none" strike="noStrike" cap="none" normalizeH="0" baseline="0" dirty="0" smtClean="0">
              <a:ln>
                <a:noFill/>
              </a:ln>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pPr>
            <a:r>
              <a:rPr kumimoji="0" lang="en-US" altLang="zh-CN" sz="1200" b="1" i="0" u="none" strike="noStrike" cap="none" normalizeH="0" baseline="0" dirty="0" smtClean="0">
                <a:ln>
                  <a:noFill/>
                </a:ln>
                <a:effectLst/>
                <a:latin typeface="+mn-lt"/>
                <a:ea typeface="+mn-ea"/>
              </a:rPr>
              <a:t>DHCP/DNS</a:t>
            </a:r>
            <a:endParaRPr kumimoji="0" lang="zh-CN" altLang="en-US" sz="1200" b="1" i="0" u="none" strike="noStrike" cap="none" normalizeH="0" baseline="0" dirty="0" smtClean="0">
              <a:ln>
                <a:noFill/>
              </a:ln>
              <a:effectLst/>
              <a:latin typeface="+mn-lt"/>
              <a:ea typeface="+mn-ea"/>
            </a:endParaRPr>
          </a:p>
        </p:txBody>
      </p:sp>
      <p:sp>
        <p:nvSpPr>
          <p:cNvPr id="151" name="圆角矩形 150"/>
          <p:cNvSpPr/>
          <p:nvPr/>
        </p:nvSpPr>
        <p:spPr bwMode="auto">
          <a:xfrm>
            <a:off x="4242501" y="2195232"/>
            <a:ext cx="696674" cy="936104"/>
          </a:xfrm>
          <a:prstGeom prst="roundRect">
            <a:avLst/>
          </a:prstGeom>
          <a:solidFill>
            <a:schemeClr val="accent1">
              <a:lumMod val="90000"/>
            </a:schemeClr>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lang="zh-CN" altLang="en-US" sz="1200" b="1" dirty="0">
                <a:latin typeface="+mn-lt"/>
                <a:ea typeface="+mn-ea"/>
              </a:rPr>
              <a:t>虚拟</a:t>
            </a:r>
            <a:r>
              <a:rPr lang="zh-CN" altLang="en-US" sz="1200" b="1" dirty="0" smtClean="0">
                <a:latin typeface="+mn-lt"/>
                <a:ea typeface="+mn-ea"/>
              </a:rPr>
              <a:t>桌面虚拟机</a:t>
            </a:r>
            <a:r>
              <a:rPr lang="en-US" altLang="zh-CN" sz="1200" b="1" dirty="0" smtClean="0">
                <a:latin typeface="+mn-lt"/>
                <a:ea typeface="+mn-ea"/>
              </a:rPr>
              <a:t>1</a:t>
            </a:r>
            <a:endParaRPr kumimoji="0" lang="zh-CN" altLang="en-US" sz="1200" b="1" i="0" u="none" strike="noStrike" cap="none" normalizeH="0" baseline="0" dirty="0" smtClean="0">
              <a:ln>
                <a:noFill/>
              </a:ln>
              <a:effectLst/>
              <a:latin typeface="+mn-lt"/>
              <a:ea typeface="+mn-ea"/>
            </a:endParaRPr>
          </a:p>
        </p:txBody>
      </p:sp>
      <p:sp>
        <p:nvSpPr>
          <p:cNvPr id="152" name="圆角矩形 151"/>
          <p:cNvSpPr/>
          <p:nvPr/>
        </p:nvSpPr>
        <p:spPr bwMode="auto">
          <a:xfrm>
            <a:off x="5009227" y="2195232"/>
            <a:ext cx="717811" cy="936104"/>
          </a:xfrm>
          <a:prstGeom prst="roundRect">
            <a:avLst/>
          </a:prstGeom>
          <a:solidFill>
            <a:schemeClr val="accent1">
              <a:lumMod val="90000"/>
            </a:schemeClr>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lang="zh-CN" altLang="en-US" sz="1200" b="1" dirty="0">
                <a:latin typeface="+mn-lt"/>
                <a:ea typeface="+mn-ea"/>
              </a:rPr>
              <a:t>虚拟</a:t>
            </a:r>
            <a:r>
              <a:rPr lang="zh-CN" altLang="en-US" sz="1200" b="1" dirty="0" smtClean="0">
                <a:latin typeface="+mn-lt"/>
                <a:ea typeface="+mn-ea"/>
              </a:rPr>
              <a:t>桌面虚拟机</a:t>
            </a:r>
            <a:r>
              <a:rPr lang="en-US" altLang="zh-CN" sz="1200" b="1" dirty="0">
                <a:latin typeface="+mn-lt"/>
                <a:ea typeface="+mn-ea"/>
              </a:rPr>
              <a:t>2</a:t>
            </a:r>
            <a:endParaRPr kumimoji="0" lang="zh-CN" altLang="en-US" sz="1200" b="1" i="0" u="none" strike="noStrike" cap="none" normalizeH="0" baseline="0" dirty="0" smtClean="0">
              <a:ln>
                <a:noFill/>
              </a:ln>
              <a:effectLst/>
              <a:latin typeface="+mn-lt"/>
              <a:ea typeface="+mn-ea"/>
            </a:endParaRPr>
          </a:p>
        </p:txBody>
      </p:sp>
      <p:sp>
        <p:nvSpPr>
          <p:cNvPr id="154" name="圆角矩形 153"/>
          <p:cNvSpPr/>
          <p:nvPr/>
        </p:nvSpPr>
        <p:spPr bwMode="auto">
          <a:xfrm>
            <a:off x="5801860" y="2195232"/>
            <a:ext cx="705134" cy="936104"/>
          </a:xfrm>
          <a:prstGeom prst="roundRect">
            <a:avLst/>
          </a:prstGeom>
          <a:solidFill>
            <a:schemeClr val="accent1">
              <a:lumMod val="90000"/>
            </a:schemeClr>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lang="zh-CN" altLang="en-US" sz="1200" b="1" dirty="0">
                <a:latin typeface="+mn-lt"/>
                <a:ea typeface="+mn-ea"/>
              </a:rPr>
              <a:t>虚拟</a:t>
            </a:r>
            <a:r>
              <a:rPr lang="zh-CN" altLang="en-US" sz="1200" b="1" dirty="0" smtClean="0">
                <a:latin typeface="+mn-lt"/>
                <a:ea typeface="+mn-ea"/>
              </a:rPr>
              <a:t>桌面虚拟机</a:t>
            </a:r>
            <a:r>
              <a:rPr lang="en-US" altLang="zh-CN" sz="1200" b="1" dirty="0" smtClean="0">
                <a:latin typeface="+mn-lt"/>
                <a:ea typeface="+mn-ea"/>
              </a:rPr>
              <a:t>3</a:t>
            </a:r>
            <a:endParaRPr kumimoji="0" lang="zh-CN" altLang="en-US" sz="1200" b="1" i="0" u="none" strike="noStrike" cap="none" normalizeH="0" baseline="0" dirty="0" smtClean="0">
              <a:ln>
                <a:noFill/>
              </a:ln>
              <a:effectLst/>
              <a:latin typeface="+mn-lt"/>
              <a:ea typeface="+mn-ea"/>
            </a:endParaRPr>
          </a:p>
        </p:txBody>
      </p:sp>
      <p:sp>
        <p:nvSpPr>
          <p:cNvPr id="155" name="圆角矩形 154"/>
          <p:cNvSpPr/>
          <p:nvPr/>
        </p:nvSpPr>
        <p:spPr bwMode="auto">
          <a:xfrm>
            <a:off x="6589723" y="2195232"/>
            <a:ext cx="676093" cy="936104"/>
          </a:xfrm>
          <a:prstGeom prst="roundRect">
            <a:avLst/>
          </a:prstGeom>
          <a:solidFill>
            <a:schemeClr val="accent1">
              <a:lumMod val="90000"/>
            </a:schemeClr>
          </a:solidFill>
          <a:ln w="9525" cap="flat" cmpd="sng" algn="ctr">
            <a:solidFill>
              <a:schemeClr val="bg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t" latinLnBrk="0" hangingPunct="1">
              <a:lnSpc>
                <a:spcPct val="100000"/>
              </a:lnSpc>
              <a:spcBef>
                <a:spcPct val="0"/>
              </a:spcBef>
              <a:spcAft>
                <a:spcPct val="0"/>
              </a:spcAft>
              <a:buClrTx/>
              <a:buSzTx/>
              <a:buFontTx/>
              <a:buNone/>
            </a:pPr>
            <a:r>
              <a:rPr lang="zh-CN" altLang="en-US" sz="1200" b="1" dirty="0">
                <a:latin typeface="+mn-lt"/>
                <a:ea typeface="+mn-ea"/>
              </a:rPr>
              <a:t>虚拟</a:t>
            </a:r>
            <a:r>
              <a:rPr lang="zh-CN" altLang="en-US" sz="1200" b="1" dirty="0" smtClean="0">
                <a:latin typeface="+mn-lt"/>
                <a:ea typeface="+mn-ea"/>
              </a:rPr>
              <a:t>桌面虚拟机</a:t>
            </a:r>
            <a:r>
              <a:rPr lang="en-US" altLang="zh-CN" sz="1200" b="1" dirty="0" smtClean="0">
                <a:latin typeface="+mn-lt"/>
                <a:ea typeface="+mn-ea"/>
              </a:rPr>
              <a:t>n</a:t>
            </a:r>
            <a:endParaRPr kumimoji="0" lang="zh-CN" altLang="en-US" sz="1200" b="1" i="0" u="none" strike="noStrike" cap="none" normalizeH="0" baseline="0" dirty="0" smtClean="0">
              <a:ln>
                <a:noFill/>
              </a:ln>
              <a:effectLst/>
              <a:latin typeface="+mn-lt"/>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服务器数量设计</a:t>
            </a:r>
            <a:endParaRPr lang="en-US" altLang="zh-CN" dirty="0"/>
          </a:p>
        </p:txBody>
      </p:sp>
      <p:sp>
        <p:nvSpPr>
          <p:cNvPr id="3" name="文本占位符 2"/>
          <p:cNvSpPr>
            <a:spLocks noGrp="1"/>
          </p:cNvSpPr>
          <p:nvPr>
            <p:ph type="body" sz="quarter" idx="10"/>
          </p:nvPr>
        </p:nvSpPr>
        <p:spPr/>
        <p:txBody>
          <a:bodyPr/>
          <a:lstStyle/>
          <a:p>
            <a:r>
              <a:rPr lang="zh-CN" altLang="zh-CN" dirty="0" smtClean="0"/>
              <a:t>服务器数量</a:t>
            </a:r>
            <a:r>
              <a:rPr lang="en-US" altLang="zh-CN" dirty="0" smtClean="0"/>
              <a:t>=</a:t>
            </a:r>
            <a:r>
              <a:rPr lang="zh-CN" altLang="zh-CN" dirty="0" smtClean="0"/>
              <a:t>用户数</a:t>
            </a:r>
            <a:r>
              <a:rPr lang="en-US" altLang="zh-CN" dirty="0" smtClean="0"/>
              <a:t>/</a:t>
            </a:r>
            <a:r>
              <a:rPr lang="zh-CN" altLang="zh-CN" dirty="0" smtClean="0"/>
              <a:t>虚机密度</a:t>
            </a:r>
            <a:r>
              <a:rPr lang="en-US" altLang="zh-CN" dirty="0" smtClean="0"/>
              <a:t>+</a:t>
            </a:r>
            <a:r>
              <a:rPr lang="zh-CN" altLang="zh-CN" dirty="0" smtClean="0"/>
              <a:t>管理服务器数量</a:t>
            </a:r>
            <a:r>
              <a:rPr lang="en-US" altLang="zh-CN" dirty="0" smtClean="0"/>
              <a:t>+</a:t>
            </a:r>
            <a:r>
              <a:rPr lang="zh-CN" altLang="zh-CN" dirty="0" smtClean="0"/>
              <a:t>冗余服务器数量</a:t>
            </a:r>
            <a:endParaRPr lang="en-US" altLang="zh-CN" dirty="0" smtClean="0"/>
          </a:p>
          <a:p>
            <a:r>
              <a:rPr lang="zh-CN" altLang="en-US" dirty="0" smtClean="0"/>
              <a:t>例如：</a:t>
            </a:r>
            <a:r>
              <a:rPr lang="zh-CN" altLang="zh-CN" dirty="0" smtClean="0"/>
              <a:t>用户的应用场景</a:t>
            </a:r>
            <a:r>
              <a:rPr lang="zh-CN" altLang="en-US" dirty="0" smtClean="0"/>
              <a:t>为</a:t>
            </a:r>
            <a:r>
              <a:rPr lang="zh-CN" altLang="zh-CN" dirty="0" smtClean="0"/>
              <a:t>研发办公</a:t>
            </a:r>
            <a:r>
              <a:rPr lang="zh-CN" altLang="en-US" dirty="0" smtClean="0"/>
              <a:t>，需要</a:t>
            </a:r>
            <a:r>
              <a:rPr lang="en-US" altLang="zh-CN" dirty="0" smtClean="0"/>
              <a:t>500</a:t>
            </a:r>
            <a:r>
              <a:rPr lang="zh-CN" altLang="en-US" dirty="0" smtClean="0"/>
              <a:t>台桌面</a:t>
            </a:r>
            <a:r>
              <a:rPr lang="zh-CN" altLang="zh-CN" dirty="0" smtClean="0"/>
              <a:t>，可选用重载</a:t>
            </a:r>
            <a:r>
              <a:rPr lang="en-US" altLang="zh-CN" dirty="0" smtClean="0"/>
              <a:t>100%</a:t>
            </a:r>
            <a:r>
              <a:rPr lang="zh-CN" altLang="zh-CN" dirty="0" smtClean="0"/>
              <a:t>并发比例</a:t>
            </a:r>
            <a:r>
              <a:rPr lang="zh-CN" altLang="en-US" dirty="0" smtClean="0"/>
              <a:t>。若</a:t>
            </a:r>
            <a:r>
              <a:rPr lang="zh-CN" altLang="zh-CN" dirty="0" smtClean="0"/>
              <a:t>采用</a:t>
            </a:r>
            <a:r>
              <a:rPr lang="en-US" altLang="zh-CN" dirty="0" smtClean="0"/>
              <a:t>(2*E5-2650 V2 2.6GHz 8Core</a:t>
            </a:r>
            <a:r>
              <a:rPr lang="zh-CN" altLang="zh-CN" dirty="0" smtClean="0"/>
              <a:t>）刀片，虚拟机密度可达到</a:t>
            </a:r>
            <a:r>
              <a:rPr lang="en-US" altLang="zh-CN" dirty="0" smtClean="0"/>
              <a:t>65</a:t>
            </a:r>
            <a:r>
              <a:rPr lang="zh-CN" altLang="zh-CN" dirty="0" smtClean="0"/>
              <a:t>。</a:t>
            </a:r>
            <a:endParaRPr lang="zh-CN" altLang="zh-CN" dirty="0" smtClean="0"/>
          </a:p>
          <a:p>
            <a:r>
              <a:rPr lang="zh-CN" altLang="en-US" dirty="0" smtClean="0"/>
              <a:t>计算可得</a:t>
            </a:r>
            <a:r>
              <a:rPr lang="en-US" altLang="zh-CN" dirty="0" smtClean="0"/>
              <a:t>500/65+1+1=10</a:t>
            </a:r>
            <a:r>
              <a:rPr lang="zh-CN" altLang="en-US" dirty="0" smtClean="0"/>
              <a:t>，需要</a:t>
            </a:r>
            <a:r>
              <a:rPr lang="en-US" altLang="zh-CN" dirty="0" smtClean="0"/>
              <a:t>10</a:t>
            </a:r>
            <a:r>
              <a:rPr lang="zh-CN" altLang="en-US" dirty="0" smtClean="0"/>
              <a:t>台服务器。</a:t>
            </a:r>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内存设计</a:t>
            </a:r>
            <a:endParaRPr lang="zh-CN" altLang="en-US" dirty="0"/>
          </a:p>
        </p:txBody>
      </p:sp>
      <p:sp>
        <p:nvSpPr>
          <p:cNvPr id="3" name="文本占位符 2"/>
          <p:cNvSpPr>
            <a:spLocks noGrp="1"/>
          </p:cNvSpPr>
          <p:nvPr>
            <p:ph type="body" sz="quarter" idx="10"/>
          </p:nvPr>
        </p:nvSpPr>
        <p:spPr/>
        <p:txBody>
          <a:bodyPr/>
          <a:lstStyle/>
          <a:p>
            <a:r>
              <a:rPr lang="zh-CN" altLang="en-US" smtClean="0"/>
              <a:t>完整桌面内存算法：</a:t>
            </a:r>
            <a:endParaRPr lang="en-US" altLang="zh-CN" smtClean="0"/>
          </a:p>
          <a:p>
            <a:pPr lvl="1"/>
            <a:r>
              <a:rPr lang="zh-CN" altLang="zh-CN" smtClean="0"/>
              <a:t>每服务器内存条数</a:t>
            </a:r>
            <a:r>
              <a:rPr lang="en-US" altLang="zh-CN" smtClean="0"/>
              <a:t>=(</a:t>
            </a:r>
            <a:r>
              <a:rPr lang="zh-CN" altLang="zh-CN" smtClean="0"/>
              <a:t>虚拟机密度</a:t>
            </a:r>
            <a:r>
              <a:rPr lang="en-US" altLang="zh-CN" smtClean="0"/>
              <a:t>*</a:t>
            </a:r>
            <a:r>
              <a:rPr lang="zh-CN" altLang="zh-CN" smtClean="0"/>
              <a:t>虚拟</a:t>
            </a:r>
            <a:r>
              <a:rPr lang="zh-CN" altLang="en-US" smtClean="0"/>
              <a:t>机</a:t>
            </a:r>
            <a:r>
              <a:rPr lang="zh-CN" altLang="zh-CN" smtClean="0"/>
              <a:t>内存</a:t>
            </a:r>
            <a:r>
              <a:rPr lang="en-US" altLang="zh-CN" smtClean="0"/>
              <a:t>*</a:t>
            </a:r>
            <a:r>
              <a:rPr lang="zh-CN" altLang="zh-CN" smtClean="0"/>
              <a:t>管理系数</a:t>
            </a:r>
            <a:r>
              <a:rPr lang="en-US" altLang="zh-CN" smtClean="0"/>
              <a:t>+</a:t>
            </a:r>
            <a:r>
              <a:rPr lang="zh-CN" altLang="zh-CN" smtClean="0"/>
              <a:t>底层虚拟化内存）</a:t>
            </a:r>
            <a:r>
              <a:rPr lang="en-US" altLang="zh-CN" smtClean="0"/>
              <a:t>)/</a:t>
            </a:r>
            <a:r>
              <a:rPr lang="zh-CN" altLang="zh-CN" smtClean="0"/>
              <a:t>内存条大小</a:t>
            </a:r>
            <a:endParaRPr lang="en-US" altLang="zh-CN" smtClean="0"/>
          </a:p>
          <a:p>
            <a:r>
              <a:rPr lang="zh-CN" altLang="zh-CN" smtClean="0"/>
              <a:t>链接克隆桌面，服务器内存增加</a:t>
            </a:r>
            <a:r>
              <a:rPr lang="en-US" altLang="zh-CN" smtClean="0"/>
              <a:t>12G</a:t>
            </a:r>
            <a:r>
              <a:rPr lang="zh-CN" altLang="zh-CN" smtClean="0"/>
              <a:t>作为</a:t>
            </a:r>
            <a:r>
              <a:rPr lang="en-US" altLang="zh-CN" smtClean="0"/>
              <a:t>iCache</a:t>
            </a:r>
            <a:r>
              <a:rPr lang="zh-CN" altLang="zh-CN" smtClean="0"/>
              <a:t>加速</a:t>
            </a:r>
            <a:endParaRPr lang="zh-CN" altLang="zh-CN" smtClean="0"/>
          </a:p>
          <a:p>
            <a:pPr lvl="1"/>
            <a:r>
              <a:rPr lang="zh-CN" altLang="zh-CN" smtClean="0"/>
              <a:t>每服务器内存条数</a:t>
            </a:r>
            <a:r>
              <a:rPr lang="en-US" altLang="zh-CN" smtClean="0"/>
              <a:t>=(</a:t>
            </a:r>
            <a:r>
              <a:rPr lang="zh-CN" altLang="zh-CN" smtClean="0"/>
              <a:t>虚拟机密度</a:t>
            </a:r>
            <a:r>
              <a:rPr lang="en-US" altLang="zh-CN" smtClean="0"/>
              <a:t>*</a:t>
            </a:r>
            <a:r>
              <a:rPr lang="zh-CN" altLang="zh-CN" smtClean="0"/>
              <a:t>虚拟内存</a:t>
            </a:r>
            <a:r>
              <a:rPr lang="en-US" altLang="zh-CN" smtClean="0"/>
              <a:t>*</a:t>
            </a:r>
            <a:r>
              <a:rPr lang="zh-CN" altLang="zh-CN" smtClean="0"/>
              <a:t>管理系数</a:t>
            </a:r>
            <a:r>
              <a:rPr lang="en-US" altLang="zh-CN" smtClean="0"/>
              <a:t>+</a:t>
            </a:r>
            <a:r>
              <a:rPr lang="zh-CN" altLang="zh-CN" smtClean="0"/>
              <a:t>底层虚拟化内存）</a:t>
            </a:r>
            <a:r>
              <a:rPr lang="en-US" altLang="zh-CN" smtClean="0"/>
              <a:t>+12G(iCache))/</a:t>
            </a:r>
            <a:r>
              <a:rPr lang="zh-CN" altLang="zh-CN" smtClean="0"/>
              <a:t>内存条大小</a:t>
            </a:r>
            <a:endParaRPr lang="en-US" altLang="zh-CN" smtClean="0"/>
          </a:p>
          <a:p>
            <a:r>
              <a:rPr lang="zh-CN" altLang="zh-CN" smtClean="0"/>
              <a:t>如果采用全内存桌面，还需要增加内存盘容量</a:t>
            </a:r>
            <a:endParaRPr lang="en-US" altLang="zh-CN" smtClean="0"/>
          </a:p>
          <a:p>
            <a:pPr lvl="1"/>
            <a:r>
              <a:rPr lang="zh-CN" altLang="zh-CN" smtClean="0"/>
              <a:t>每服务器内存条数</a:t>
            </a:r>
            <a:r>
              <a:rPr lang="en-US" altLang="zh-CN" smtClean="0"/>
              <a:t>=(</a:t>
            </a:r>
            <a:r>
              <a:rPr lang="zh-CN" altLang="zh-CN" smtClean="0"/>
              <a:t>虚拟机密度</a:t>
            </a:r>
            <a:r>
              <a:rPr lang="en-US" altLang="zh-CN" smtClean="0"/>
              <a:t>*</a:t>
            </a:r>
            <a:r>
              <a:rPr lang="zh-CN" altLang="zh-CN" smtClean="0"/>
              <a:t>每虚机内存</a:t>
            </a:r>
            <a:r>
              <a:rPr lang="en-US" altLang="zh-CN" smtClean="0"/>
              <a:t>*</a:t>
            </a:r>
            <a:r>
              <a:rPr lang="zh-CN" altLang="zh-CN" smtClean="0"/>
              <a:t>管理系数</a:t>
            </a:r>
            <a:r>
              <a:rPr lang="en-US" altLang="zh-CN" smtClean="0"/>
              <a:t>+</a:t>
            </a:r>
            <a:r>
              <a:rPr lang="zh-CN" altLang="zh-CN" smtClean="0"/>
              <a:t>底层虚拟化内存）</a:t>
            </a:r>
            <a:r>
              <a:rPr lang="en-US" altLang="zh-CN" smtClean="0"/>
              <a:t>+</a:t>
            </a:r>
            <a:r>
              <a:rPr lang="zh-CN" altLang="zh-CN" smtClean="0"/>
              <a:t>（虚拟机密度</a:t>
            </a:r>
            <a:r>
              <a:rPr lang="en-US" altLang="zh-CN" smtClean="0"/>
              <a:t>*</a:t>
            </a:r>
            <a:r>
              <a:rPr lang="zh-CN" altLang="zh-CN" smtClean="0"/>
              <a:t>差分盘</a:t>
            </a:r>
            <a:r>
              <a:rPr lang="en-US" altLang="zh-CN" smtClean="0"/>
              <a:t>+</a:t>
            </a:r>
            <a:r>
              <a:rPr lang="zh-CN" altLang="zh-CN" smtClean="0"/>
              <a:t>模板大小）</a:t>
            </a:r>
            <a:r>
              <a:rPr lang="en-US" altLang="zh-CN" smtClean="0"/>
              <a:t>*IOTailor</a:t>
            </a:r>
            <a:r>
              <a:rPr lang="zh-CN" altLang="zh-CN" smtClean="0"/>
              <a:t>管理系数</a:t>
            </a:r>
            <a:r>
              <a:rPr lang="en-US" altLang="zh-CN" smtClean="0"/>
              <a:t>)/</a:t>
            </a:r>
            <a:r>
              <a:rPr lang="zh-CN" altLang="zh-CN" smtClean="0"/>
              <a:t>内存条大小</a:t>
            </a:r>
            <a:endParaRPr lang="en-US" altLang="zh-CN" dirty="0" smtClean="0"/>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anose="020B0503040504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anose="020B0503040504020204" pitchFamily="34" charset="0"/>
            <a:ea typeface="宋体" panose="02010600030101010101" pitchFamily="2" charset="-122"/>
          </a:defRPr>
        </a:defPPr>
      </a:lstStyle>
    </a:lnDef>
    <a:txDef>
      <a:spPr bwMode="auto">
        <a:noFill/>
        <a:ln w="9525">
          <a:noFill/>
          <a:miter lim="800000"/>
        </a:ln>
      </a:spPr>
      <a:bodyPr wrap="none" lIns="99980" tIns="49986" rIns="99980" bIns="49986">
        <a:spAutoFit/>
      </a:bodyPr>
      <a:lstStyle>
        <a:defPPr algn="ctr" defTabSz="1001395" eaLnBrk="0" hangingPunct="0">
          <a:defRPr sz="1400" dirty="0" smtClean="0">
            <a:solidFill>
              <a:srgbClr val="000000"/>
            </a:solidFill>
            <a:latin typeface="+mn-lt"/>
            <a:ea typeface="+mn-ea"/>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anose="020B0503040504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anose="020B0503040504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4049</Words>
  <Application>WPS 演示</Application>
  <PresentationFormat>全屏显示(4:3)</PresentationFormat>
  <Paragraphs>432</Paragraphs>
  <Slides>41</Slides>
  <Notes>41</Notes>
  <HiddenSlides>2</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41</vt:i4>
      </vt:variant>
    </vt:vector>
  </HeadingPairs>
  <TitlesOfParts>
    <vt:vector size="60" baseType="lpstr">
      <vt:lpstr>Arial</vt:lpstr>
      <vt:lpstr>宋体</vt:lpstr>
      <vt:lpstr>Wingdings</vt:lpstr>
      <vt:lpstr>FrutigerNext LT Regular</vt:lpstr>
      <vt:lpstr>FrutigerNext LT Medium</vt:lpstr>
      <vt:lpstr>黑体</vt:lpstr>
      <vt:lpstr>FrutigerNext LT Light</vt:lpstr>
      <vt:lpstr>华文细黑</vt:lpstr>
      <vt:lpstr>MS PGothic</vt:lpstr>
      <vt:lpstr>微软雅黑</vt:lpstr>
      <vt:lpstr>Arial Unicode MS</vt:lpstr>
      <vt:lpstr>Segoe Print</vt:lpstr>
      <vt:lpstr>Symbol</vt:lpstr>
      <vt:lpstr>Arial</vt:lpstr>
      <vt:lpstr>Times New Roman</vt:lpstr>
      <vt:lpstr>1#UC&amp;C母版初稿</vt:lpstr>
      <vt:lpstr>End</vt:lpstr>
      <vt:lpstr>Visio.Drawing.15</vt:lpstr>
      <vt:lpstr>Visio.Drawing.11</vt:lpstr>
      <vt:lpstr>PowerPoint 演示文稿</vt:lpstr>
      <vt:lpstr>华为桌面云解决方案规划设计</vt:lpstr>
      <vt:lpstr>PowerPoint 演示文稿</vt:lpstr>
      <vt:lpstr>PowerPoint 演示文稿</vt:lpstr>
      <vt:lpstr>PowerPoint 演示文稿</vt:lpstr>
      <vt:lpstr>整体方案设计 (1/2)</vt:lpstr>
      <vt:lpstr>整体方案设计 (2/2)</vt:lpstr>
      <vt:lpstr>服务器数量设计</vt:lpstr>
      <vt:lpstr>内存设计</vt:lpstr>
      <vt:lpstr>Domain0规格</vt:lpstr>
      <vt:lpstr>管理组件规划</vt:lpstr>
      <vt:lpstr>PowerPoint 演示文稿</vt:lpstr>
      <vt:lpstr>E9000</vt:lpstr>
      <vt:lpstr>E9000</vt:lpstr>
      <vt:lpstr>OceanStor V3</vt:lpstr>
      <vt:lpstr>桌面协议HDP不经过网关</vt:lpstr>
      <vt:lpstr>桌面协议HDP经过网关</vt:lpstr>
      <vt:lpstr>外网/公网用户接入部署方案</vt:lpstr>
      <vt:lpstr>网络平面规划</vt:lpstr>
      <vt:lpstr>网络平面划分</vt:lpstr>
      <vt:lpstr>PowerPoint 演示文稿</vt:lpstr>
      <vt:lpstr>存储子系统设计原则	</vt:lpstr>
      <vt:lpstr>存储容量规划原则</vt:lpstr>
      <vt:lpstr>存储容量计算</vt:lpstr>
      <vt:lpstr>存储容量计算</vt:lpstr>
      <vt:lpstr>性能规划</vt:lpstr>
      <vt:lpstr>IOPS计算</vt:lpstr>
      <vt:lpstr>IOPS计算关键参数</vt:lpstr>
      <vt:lpstr>负载模型</vt:lpstr>
      <vt:lpstr>IO需求计算</vt:lpstr>
      <vt:lpstr>存储子系统规划设计</vt:lpstr>
      <vt:lpstr>PowerPoint 演示文稿</vt:lpstr>
      <vt:lpstr>带宽要求(1/2)</vt:lpstr>
      <vt:lpstr>带宽要求(2/2)</vt:lpstr>
      <vt:lpstr>桌面云性能基础知识</vt:lpstr>
      <vt:lpstr>Workload</vt:lpstr>
      <vt:lpstr>负荷与密度关系</vt:lpstr>
      <vt:lpstr>QoS</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海彬</cp:lastModifiedBy>
  <cp:revision>2336</cp:revision>
  <dcterms:created xsi:type="dcterms:W3CDTF">2003-08-21T06:48:00Z</dcterms:created>
  <dcterms:modified xsi:type="dcterms:W3CDTF">2019-05-10T04:41:01Z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(3)ysVaMNtyTOj10aYufYHsqpNH8aycQzouB1tL83a1Mw15vAp1dEg4+QZUfJOtL1Q0C/5O3M/A
HLc3MZ8w6PQtnsQn9Q3UVZD6KY9NzpGKjJfsPwJaOPO40eaiZNh3iuNFsMtVp4SsSR/c+pbT
9AbBpV/ZrRdmPbDaYhQdyp8hIJmecAyBl91SMHLLqzUHXsEo33cfrehP4BExfRnrOZfgO9gz
gR5rBMntTm6jAUjfVG</vt:lpwstr>
  </property>
  <property fmtid="{D5CDD505-2E9C-101B-9397-08002B2CF9AE}" pid="18" name="_2015_ms_pID_7253431">
    <vt:lpwstr>L7Sek2cvu/0+dbi10KgZUiVArdVoXaVLM/x477iveDsExlW9evpsXO
ityeBXJeRV+SGwHLMJj2nZbN97e6nfvl9OgU7/VKI3EqlTFrLlvftj+6ISH+slTb+eSVLi5T
UlO7OKhjeWa7qr6lVU3ZMzqn0K3Je/PW0+cmufhjXKvmrjhsba1+JR6V85vwMguHE/cGxiyw
Z7NeFAWeZV1rzSPR/gdiO8hn7ZYmTcCKgDs9</vt:lpwstr>
  </property>
  <property fmtid="{D5CDD505-2E9C-101B-9397-08002B2CF9AE}" pid="19" name="_2015_ms_pID_7253432">
    <vt:lpwstr>bYMkOBK/uft+vq2ydX7+WZYTWcLl67Qsl3jd
mLcRn3BUOoJ9LxWE8U+G+c2k3yyOQQ==</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1513662259</vt:lpwstr>
  </property>
  <property fmtid="{D5CDD505-2E9C-101B-9397-08002B2CF9AE}" pid="25" name="KSORubyTemplateID">
    <vt:lpwstr>2</vt:lpwstr>
  </property>
  <property fmtid="{D5CDD505-2E9C-101B-9397-08002B2CF9AE}" pid="26" name="KSOProductBuildVer">
    <vt:lpwstr>2052-11.3.0.8513</vt:lpwstr>
  </property>
</Properties>
</file>