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  <p:sldMasterId id="2147483859" r:id="rId5"/>
  </p:sldMasterIdLst>
  <p:notesMasterIdLst>
    <p:notesMasterId r:id="rId27"/>
  </p:notesMasterIdLst>
  <p:handoutMasterIdLst>
    <p:handoutMasterId r:id="rId28"/>
  </p:handoutMasterIdLst>
  <p:sldIdLst>
    <p:sldId id="279" r:id="rId6"/>
    <p:sldId id="257" r:id="rId7"/>
    <p:sldId id="258" r:id="rId8"/>
    <p:sldId id="259" r:id="rId9"/>
    <p:sldId id="260" r:id="rId10"/>
    <p:sldId id="261" r:id="rId11"/>
    <p:sldId id="262" r:id="rId12"/>
    <p:sldId id="277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4" r:id="rId25"/>
    <p:sldId id="276" r:id="rId26"/>
  </p:sldIdLst>
  <p:sldSz cx="9144000" cy="6858000" type="screen4x3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67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orient="horz" pos="479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orient="horz" pos="5967">
          <p15:clr>
            <a:srgbClr val="A4A3A4"/>
          </p15:clr>
        </p15:guide>
        <p15:guide id="5" orient="horz" pos="3246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6" autoAdjust="0"/>
    <p:restoredTop sz="82560" autoAdjust="0"/>
  </p:normalViewPr>
  <p:slideViewPr>
    <p:cSldViewPr showGuides="1">
      <p:cViewPr varScale="1">
        <p:scale>
          <a:sx n="80" d="100"/>
          <a:sy n="80" d="100"/>
        </p:scale>
        <p:origin x="1188" y="90"/>
      </p:cViewPr>
      <p:guideLst>
        <p:guide orient="horz" pos="2341"/>
        <p:guide orient="horz" pos="867"/>
        <p:guide orient="horz" pos="3929"/>
        <p:guide pos="2880"/>
        <p:guide pos="476"/>
        <p:guide pos="542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>
        <p:scale>
          <a:sx n="40" d="100"/>
          <a:sy n="40" d="100"/>
        </p:scale>
        <p:origin x="2226" y="330"/>
      </p:cViewPr>
      <p:guideLst>
        <p:guide orient="horz" pos="3087"/>
        <p:guide orient="horz" pos="479"/>
        <p:guide orient="horz" pos="2928"/>
        <p:guide orient="horz" pos="5967"/>
        <p:guide orient="horz" pos="3246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4"/>
            <a:ext cx="5676900" cy="486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2015.7.4</a:t>
            </a:r>
          </a:p>
          <a:p>
            <a:pPr lvl="1"/>
            <a:r>
              <a:rPr lang="zh-CN" altLang="en-US" smtClean="0"/>
              <a:t>调整版权和页码对齐，位于参考线</a:t>
            </a:r>
            <a:r>
              <a:rPr lang="en-US" altLang="zh-CN" smtClean="0"/>
              <a:t>8.5</a:t>
            </a:r>
            <a:r>
              <a:rPr lang="zh-CN" altLang="en-US" smtClean="0"/>
              <a:t>到</a:t>
            </a:r>
            <a:r>
              <a:rPr lang="en-US" altLang="zh-CN" smtClean="0"/>
              <a:t>8.9</a:t>
            </a:r>
            <a:r>
              <a:rPr lang="zh-CN" altLang="en-US" smtClean="0"/>
              <a:t>之间。</a:t>
            </a:r>
          </a:p>
          <a:p>
            <a:pPr lvl="1"/>
            <a:r>
              <a:rPr lang="zh-CN" altLang="en-US" smtClean="0"/>
              <a:t>调整编辑框行距为单倍行距。</a:t>
            </a:r>
            <a:endParaRPr lang="en-US" altLang="zh-CN" smtClean="0"/>
          </a:p>
          <a:p>
            <a:pPr lvl="0"/>
            <a:r>
              <a:rPr lang="en-US" altLang="zh-CN" smtClean="0"/>
              <a:t>2015.7.9</a:t>
            </a:r>
          </a:p>
          <a:p>
            <a:pPr lvl="1"/>
            <a:r>
              <a:rPr lang="zh-CN" altLang="en-US" smtClean="0"/>
              <a:t>删除此页课程版本后的“</a:t>
            </a:r>
            <a:r>
              <a:rPr lang="en-US" altLang="zh-CN" smtClean="0"/>
              <a:t>ISSUE</a:t>
            </a:r>
            <a:r>
              <a:rPr lang="zh-CN" altLang="en-US" smtClean="0"/>
              <a:t>”。</a:t>
            </a:r>
            <a:endParaRPr lang="en-US" altLang="zh-CN" smtClean="0"/>
          </a:p>
          <a:p>
            <a:pPr lvl="1"/>
            <a:r>
              <a:rPr lang="zh-CN" altLang="en-US" smtClean="0"/>
              <a:t>新增“产品版本”和“课程版本”的示例。</a:t>
            </a:r>
            <a:endParaRPr lang="en-US" altLang="zh-CN" smtClean="0"/>
          </a:p>
          <a:p>
            <a:pPr lvl="0"/>
            <a:r>
              <a:rPr lang="en-US" altLang="zh-CN" smtClean="0"/>
              <a:t>2015.8.3</a:t>
            </a:r>
          </a:p>
          <a:p>
            <a:pPr lvl="1"/>
            <a:r>
              <a:rPr lang="zh-CN" altLang="en-US" smtClean="0"/>
              <a:t>调整母板主体和备注，段落格式为“允许标点溢出边界”。</a:t>
            </a:r>
            <a:endParaRPr lang="en-US" altLang="zh-CN" smtClean="0"/>
          </a:p>
          <a:p>
            <a:pPr lvl="0"/>
            <a:r>
              <a:rPr lang="en-US" altLang="zh-CN" smtClean="0"/>
              <a:t>2015.8.4</a:t>
            </a:r>
          </a:p>
          <a:p>
            <a:pPr lvl="1"/>
            <a:r>
              <a:rPr lang="zh-CN" altLang="en-US" smtClean="0"/>
              <a:t>删除缩略语页；</a:t>
            </a:r>
            <a:endParaRPr lang="en-US" altLang="zh-CN" smtClean="0"/>
          </a:p>
          <a:p>
            <a:pPr lvl="1"/>
            <a:r>
              <a:rPr lang="zh-CN" altLang="en-US" smtClean="0"/>
              <a:t>重命名版式“</a:t>
            </a:r>
            <a:r>
              <a:rPr lang="en-US" altLang="zh-CN" smtClean="0"/>
              <a:t>8#</a:t>
            </a:r>
            <a:r>
              <a:rPr lang="zh-CN" altLang="en-US" smtClean="0"/>
              <a:t>空白”为“</a:t>
            </a:r>
            <a:r>
              <a:rPr lang="en-US" altLang="zh-CN" smtClean="0"/>
              <a:t>8#</a:t>
            </a:r>
            <a:r>
              <a:rPr lang="zh-CN" altLang="en-US" smtClean="0"/>
              <a:t>仅标题”。</a:t>
            </a:r>
            <a:endParaRPr lang="en-US" altLang="zh-CN" smtClean="0"/>
          </a:p>
          <a:p>
            <a:r>
              <a:rPr lang="en-US" altLang="zh-CN" smtClean="0"/>
              <a:t>2015.9.2</a:t>
            </a:r>
          </a:p>
          <a:p>
            <a:pPr lvl="1"/>
            <a:r>
              <a:rPr lang="zh-CN" altLang="en-US" smtClean="0"/>
              <a:t>新增备注模板，备注页正上方添加页眉，显示本章标题。</a:t>
            </a:r>
            <a:endParaRPr lang="en-US" altLang="zh-CN" smtClean="0"/>
          </a:p>
          <a:p>
            <a:pPr lvl="0"/>
            <a:r>
              <a:rPr lang="en-US" altLang="zh-CN" smtClean="0"/>
              <a:t>2015.9.14</a:t>
            </a:r>
          </a:p>
          <a:p>
            <a:pPr lvl="1"/>
            <a:r>
              <a:rPr lang="zh-CN" altLang="en-US" smtClean="0"/>
              <a:t>删除“谢谢”那页的白色“谢谢”。</a:t>
            </a:r>
            <a:endParaRPr lang="en-US" altLang="zh-CN" smtClean="0"/>
          </a:p>
          <a:p>
            <a:pPr lvl="0"/>
            <a:r>
              <a:rPr lang="en-US" altLang="zh-CN" smtClean="0"/>
              <a:t>2017.11.8</a:t>
            </a:r>
          </a:p>
          <a:p>
            <a:pPr lvl="1"/>
            <a:r>
              <a:rPr lang="zh-CN" altLang="en-US" smtClean="0"/>
              <a:t>调整母版中标题宽度。</a:t>
            </a:r>
            <a:endParaRPr lang="en-US" altLang="zh-CN" smtClean="0"/>
          </a:p>
          <a:p>
            <a:r>
              <a:rPr lang="en-US" altLang="zh-CN" smtClean="0"/>
              <a:t>2017.12.8</a:t>
            </a:r>
          </a:p>
          <a:p>
            <a:pPr lvl="1"/>
            <a:r>
              <a:rPr lang="zh-CN" altLang="en-US" smtClean="0"/>
              <a:t>适当拉长了备注页文本框长度，防止</a:t>
            </a:r>
            <a:r>
              <a:rPr lang="en-US" altLang="zh-CN" smtClean="0"/>
              <a:t>2013</a:t>
            </a:r>
            <a:r>
              <a:rPr lang="zh-CN" altLang="en-US" smtClean="0"/>
              <a:t>版后的</a:t>
            </a:r>
            <a:r>
              <a:rPr lang="en-US" altLang="zh-CN" smtClean="0"/>
              <a:t>PPT</a:t>
            </a:r>
            <a:r>
              <a:rPr lang="zh-CN" altLang="en-US" smtClean="0"/>
              <a:t>会自动换页。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168747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0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84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可选的</a:t>
            </a:r>
            <a:r>
              <a:rPr lang="en-US" altLang="zh-CN" smtClean="0"/>
              <a:t>Linux</a:t>
            </a:r>
            <a:r>
              <a:rPr lang="zh-CN" altLang="en-US" smtClean="0"/>
              <a:t>基础架构虚拟机还包括</a:t>
            </a:r>
            <a:endParaRPr lang="en-US" altLang="zh-CN" smtClean="0"/>
          </a:p>
          <a:p>
            <a:pPr lvl="1"/>
            <a:r>
              <a:rPr lang="en-US" altLang="zh-CN" smtClean="0"/>
              <a:t>AUS:</a:t>
            </a:r>
          </a:p>
          <a:p>
            <a:pPr lvl="1"/>
            <a:r>
              <a:rPr lang="en-US" altLang="zh-CN" smtClean="0"/>
              <a:t>Backup Server</a:t>
            </a:r>
          </a:p>
          <a:p>
            <a:pPr lvl="1"/>
            <a:r>
              <a:rPr lang="en-US" altLang="zh-CN" smtClean="0"/>
              <a:t>TCM: Thin Client manager</a:t>
            </a:r>
          </a:p>
          <a:p>
            <a:pPr lvl="1"/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972323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43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vLB</a:t>
            </a:r>
            <a:r>
              <a:rPr lang="zh-CN" altLang="en-US" smtClean="0"/>
              <a:t>一定不能和</a:t>
            </a:r>
            <a:r>
              <a:rPr lang="en-US" altLang="zh-CN" smtClean="0"/>
              <a:t>WI</a:t>
            </a:r>
            <a:r>
              <a:rPr lang="zh-CN" altLang="en-US" smtClean="0"/>
              <a:t>部署在同一台虚拟机上。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88475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97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82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25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20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参考答案：</a:t>
            </a:r>
            <a:endParaRPr lang="en-US" altLang="zh-CN" smtClean="0"/>
          </a:p>
          <a:p>
            <a:pPr lvl="1"/>
            <a:r>
              <a:rPr lang="en-US" altLang="zh-CN" smtClean="0"/>
              <a:t>BCD</a:t>
            </a:r>
          </a:p>
          <a:p>
            <a:pPr lvl="1"/>
            <a:r>
              <a:rPr lang="en-US" altLang="zh-CN" smtClean="0"/>
              <a:t>A</a:t>
            </a:r>
          </a:p>
          <a:p>
            <a:pPr lvl="1"/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750178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0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0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0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17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FusionAccess</a:t>
            </a:r>
            <a:r>
              <a:rPr lang="zh-CN" altLang="en-US" smtClean="0"/>
              <a:t>基础架构虚拟机管理平面网卡创建端口组：在搭建虚拟化平台过程中，会自动创建</a:t>
            </a:r>
            <a:r>
              <a:rPr lang="en-US" altLang="zh-CN" smtClean="0"/>
              <a:t>ManagementDVS</a:t>
            </a:r>
            <a:r>
              <a:rPr lang="zh-CN" altLang="en-US" smtClean="0"/>
              <a:t>及</a:t>
            </a:r>
            <a:r>
              <a:rPr lang="en-US" altLang="zh-CN" smtClean="0"/>
              <a:t>VLAN</a:t>
            </a:r>
            <a:r>
              <a:rPr lang="zh-CN" altLang="en-US" smtClean="0"/>
              <a:t>号为</a:t>
            </a:r>
            <a:r>
              <a:rPr lang="en-US" altLang="zh-CN" smtClean="0"/>
              <a:t>0</a:t>
            </a:r>
            <a:r>
              <a:rPr lang="zh-CN" altLang="en-US" smtClean="0"/>
              <a:t>的端口组，管理平面网卡的端口组即设置为该</a:t>
            </a:r>
            <a:r>
              <a:rPr lang="en-US" altLang="zh-CN" smtClean="0"/>
              <a:t>VLAN</a:t>
            </a:r>
            <a:r>
              <a:rPr lang="zh-CN" altLang="en-US" smtClean="0"/>
              <a:t>号为“</a:t>
            </a:r>
            <a:r>
              <a:rPr lang="en-US" altLang="zh-CN" smtClean="0"/>
              <a:t>0”</a:t>
            </a:r>
            <a:r>
              <a:rPr lang="zh-CN" altLang="en-US" smtClean="0"/>
              <a:t>的端口组。</a:t>
            </a:r>
          </a:p>
          <a:p>
            <a:r>
              <a:rPr lang="en-US" altLang="zh-CN" smtClean="0"/>
              <a:t>FusionAccess</a:t>
            </a:r>
            <a:r>
              <a:rPr lang="zh-CN" altLang="en-US" smtClean="0"/>
              <a:t>基础架构虚拟机业务平面网卡创建端口组：在搭建虚拟化平台过程中，如果管理平面和业务平面合一，则在</a:t>
            </a:r>
            <a:r>
              <a:rPr lang="en-US" altLang="zh-CN" smtClean="0"/>
              <a:t>ManagementDVS</a:t>
            </a:r>
            <a:r>
              <a:rPr lang="zh-CN" altLang="en-US" smtClean="0"/>
              <a:t>上创建业务平面网卡的端口组（推荐）；如果管理平面和业务平面分离，则在业务分布式交换机上创建业务平面网卡的端口组。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517971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6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3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755649" y="1417638"/>
          <a:ext cx="7848601" cy="1082675"/>
        </p:xfrm>
        <a:graphic>
          <a:graphicData uri="http://schemas.openxmlformats.org/drawingml/2006/table">
            <a:tbl>
              <a:tblPr/>
              <a:tblGrid>
                <a:gridCol w="2340187"/>
                <a:gridCol w="1476164"/>
                <a:gridCol w="2268252"/>
                <a:gridCol w="1763998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755650" y="2940050"/>
          <a:ext cx="7848600" cy="3038475"/>
        </p:xfrm>
        <a:graphic>
          <a:graphicData uri="http://schemas.openxmlformats.org/drawingml/2006/table">
            <a:tbl>
              <a:tblPr/>
              <a:tblGrid>
                <a:gridCol w="2340186"/>
                <a:gridCol w="1476164"/>
                <a:gridCol w="2268252"/>
                <a:gridCol w="1763998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1988840"/>
            <a:ext cx="234018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3095836" y="1988840"/>
            <a:ext cx="1476164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1988840"/>
            <a:ext cx="226825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840252" y="1988840"/>
            <a:ext cx="176399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3537012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095836" y="3537012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3537012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840252" y="3501008"/>
            <a:ext cx="1764196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新开发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714375" y="609315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755576" y="4041068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3095836" y="4041068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4041068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6840252" y="4005064"/>
            <a:ext cx="1764196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755576" y="4509120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3095836" y="4509120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0" y="4509120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6840252" y="4509120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755576" y="5049180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3095836" y="5049180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0" y="5049180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6840252" y="5049180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755576" y="5517232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3095836" y="5517232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4572000" y="5517232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6840252" y="5517232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49411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 marL="457200" marR="0" indent="-457200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本节小结</a:t>
            </a: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43211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43211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38893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更多信息</a:t>
            </a: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36861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此版式用于提供给学员更多学习信息。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36861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学习推荐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Arial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Arial" charset="0"/>
              <a:ea typeface="华文细黑" pitchFamily="2" charset="-122"/>
              <a:sym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2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601259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655638" y="6207125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42012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4"/>
            <a:ext cx="7920037" cy="4032856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3" y="1376363"/>
            <a:ext cx="7897812" cy="4194175"/>
          </a:xfrm>
        </p:spPr>
        <p:txBody>
          <a:bodyPr/>
          <a:lstStyle>
            <a:lvl1pPr marL="301625" marR="0" indent="-301625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08" y="532240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644" y="541075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3"/>
            <a:ext cx="7920038" cy="3924300"/>
          </a:xfrm>
        </p:spPr>
        <p:txBody>
          <a:bodyPr/>
          <a:lstStyle>
            <a:lvl1pPr marL="457200" marR="0" indent="-457200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4788532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本节概述和学习目标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08" y="532240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7920037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7920037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 descr="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7454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17332"/>
            <a:ext cx="65709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</a:rPr>
              <a:pPr defTabSz="801688" eaLnBrk="0" fontAlgn="base" hangingPunct="0">
                <a:defRPr/>
              </a:pPr>
              <a:t>‹#›</a:t>
            </a:fld>
            <a:r>
              <a:rPr lang="zh-CN" altLang="en-US" sz="1200" dirty="0" smtClean="0">
                <a:latin typeface="+mn-lt"/>
                <a:ea typeface="+mn-ea"/>
              </a:rPr>
              <a:t>页</a:t>
            </a:r>
            <a:endParaRPr lang="en-US" altLang="zh-CN" sz="1200" dirty="0">
              <a:latin typeface="+mn-lt"/>
              <a:ea typeface="+mn-ea"/>
            </a:endParaRPr>
          </a:p>
        </p:txBody>
      </p:sp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647564" y="6409397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2017 </a:t>
            </a:r>
            <a:r>
              <a:rPr lang="zh-CN" altLang="en-US" sz="1200" b="0" dirty="0" smtClean="0">
                <a:latin typeface="+mn-lt"/>
                <a:ea typeface="+mn-ea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-1836712" y="2312876"/>
            <a:ext cx="1800200" cy="117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参考线：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左：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10.6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右：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11.2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上：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5.7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下：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7.8</a:t>
            </a:r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76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sym typeface="FrutigerNext LT Regular" pitchFamily="34" charset="0"/>
              </a:rPr>
              <a:t>www.huawei.com</a:t>
            </a:r>
          </a:p>
        </p:txBody>
      </p:sp>
    </p:spTree>
    <p:extLst>
      <p:ext uri="{BB962C8B-B14F-4D97-AF65-F5344CB8AC3E}">
        <p14:creationId xmlns:p14="http://schemas.microsoft.com/office/powerpoint/2010/main" val="8498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HC12082</a:t>
            </a:r>
            <a:endParaRPr lang="zh-CN" altLang="zh-CN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/>
              <a:t>FusionAccess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R6</a:t>
            </a:r>
            <a:endParaRPr 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V3.0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洪飞泷</a:t>
            </a:r>
            <a:r>
              <a:rPr lang="en-US" altLang="zh-CN" dirty="0" smtClean="0"/>
              <a:t>/wx350110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2017.11.11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 smtClean="0"/>
              <a:t>新开发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376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环境准备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准备网络</a:t>
            </a:r>
            <a:endParaRPr lang="en-US" altLang="zh-CN" smtClean="0"/>
          </a:p>
          <a:p>
            <a:pPr lvl="1"/>
            <a:r>
              <a:rPr lang="zh-CN" altLang="en-US" smtClean="0"/>
              <a:t>创建分布式交换机</a:t>
            </a:r>
            <a:r>
              <a:rPr lang="en-US" altLang="zh-CN" smtClean="0"/>
              <a:t>ServiceDVS</a:t>
            </a:r>
          </a:p>
          <a:p>
            <a:pPr lvl="1"/>
            <a:r>
              <a:rPr lang="zh-CN" altLang="en-US" smtClean="0"/>
              <a:t>创建端口组</a:t>
            </a:r>
            <a:endParaRPr lang="en-US" altLang="zh-CN" smtClean="0"/>
          </a:p>
          <a:p>
            <a:r>
              <a:rPr lang="zh-CN" altLang="en-US" smtClean="0"/>
              <a:t>准备数据存储</a:t>
            </a:r>
            <a:endParaRPr lang="en-US" altLang="zh-CN" smtClean="0"/>
          </a:p>
          <a:p>
            <a:pPr lvl="1"/>
            <a:r>
              <a:rPr lang="zh-CN" altLang="en-US" smtClean="0"/>
              <a:t>关联存储资源</a:t>
            </a:r>
            <a:endParaRPr lang="en-US" altLang="zh-CN" smtClean="0"/>
          </a:p>
          <a:p>
            <a:pPr lvl="1"/>
            <a:r>
              <a:rPr lang="zh-CN" altLang="en-US" smtClean="0"/>
              <a:t>分配存储设备并映射给集群</a:t>
            </a:r>
            <a:endParaRPr lang="en-US" altLang="zh-CN" smtClean="0"/>
          </a:p>
          <a:p>
            <a:pPr lvl="1"/>
            <a:r>
              <a:rPr lang="zh-CN" altLang="en-US" smtClean="0"/>
              <a:t>创建数据存储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1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软件准备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90526"/>
              </p:ext>
            </p:extLst>
          </p:nvPr>
        </p:nvGraphicFramePr>
        <p:xfrm>
          <a:off x="755649" y="1376363"/>
          <a:ext cx="7848600" cy="2772000"/>
        </p:xfrm>
        <a:graphic>
          <a:graphicData uri="http://schemas.openxmlformats.org/drawingml/2006/table">
            <a:tbl>
              <a:tblPr firstRow="1" bandRow="1"/>
              <a:tblGrid>
                <a:gridCol w="2700227"/>
                <a:gridCol w="2532173"/>
                <a:gridCol w="2616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软件</a:t>
                      </a:r>
                      <a:endParaRPr lang="zh-CN" altLang="en-US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名称</a:t>
                      </a:r>
                      <a:endParaRPr lang="zh-CN" altLang="en-US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说明</a:t>
                      </a:r>
                      <a:endParaRPr lang="zh-CN" altLang="en-US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smtClean="0">
                          <a:effectLst/>
                        </a:rPr>
                        <a:t>Linux OS</a:t>
                      </a:r>
                      <a:r>
                        <a:rPr lang="zh-CN" altLang="en-US" sz="1800" kern="1200" dirty="0" smtClean="0">
                          <a:effectLst/>
                        </a:rPr>
                        <a:t>组件安装软件</a:t>
                      </a:r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FusionAccess_Linux_Installer_V100R00600SPCxxx.iso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用于安装</a:t>
                      </a:r>
                      <a:r>
                        <a:rPr lang="en-US" altLang="zh-CN" dirty="0" smtClean="0"/>
                        <a:t>Linux</a:t>
                      </a:r>
                      <a:r>
                        <a:rPr lang="zh-CN" altLang="en-US" dirty="0" smtClean="0"/>
                        <a:t>基础架构虚拟机及软件</a:t>
                      </a:r>
                      <a:endParaRPr lang="zh-CN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smtClean="0">
                          <a:effectLst/>
                        </a:rPr>
                        <a:t>Windows OS</a:t>
                      </a:r>
                      <a:r>
                        <a:rPr lang="zh-CN" altLang="en-US" sz="1800" kern="1200" dirty="0" smtClean="0">
                          <a:effectLst/>
                        </a:rPr>
                        <a:t>组件安装软件</a:t>
                      </a:r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FusionAccess_Windows_Installer_V100R00600SPCxxx.iso</a:t>
                      </a:r>
                      <a:endParaRPr lang="zh-CN" altLang="en-US" dirty="0" smtClean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用于</a:t>
                      </a:r>
                      <a:r>
                        <a:rPr lang="en-US" altLang="zh-CN" dirty="0" smtClean="0"/>
                        <a:t>windows</a:t>
                      </a:r>
                      <a:r>
                        <a:rPr lang="zh-CN" altLang="en-US" dirty="0" smtClean="0"/>
                        <a:t>系统中进行桌面模板封装等工作</a:t>
                      </a:r>
                      <a:endParaRPr lang="zh-CN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9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配置云平台</a:t>
            </a:r>
            <a:endParaRPr lang="en-US" altLang="zh-CN" smtClean="0"/>
          </a:p>
          <a:p>
            <a:r>
              <a:rPr lang="zh-CN" altLang="en-US" smtClean="0"/>
              <a:t>创建</a:t>
            </a:r>
            <a:r>
              <a:rPr lang="en-US" altLang="zh-CN" smtClean="0"/>
              <a:t>linux</a:t>
            </a:r>
            <a:r>
              <a:rPr lang="zh-CN" altLang="en-US" smtClean="0"/>
              <a:t>基础架构虚拟机</a:t>
            </a:r>
            <a:endParaRPr lang="en-US" altLang="zh-CN" smtClean="0"/>
          </a:p>
          <a:p>
            <a:r>
              <a:rPr lang="zh-CN" altLang="en-US" smtClean="0"/>
              <a:t>安装</a:t>
            </a:r>
            <a:r>
              <a:rPr lang="en-US" altLang="zh-CN" smtClean="0"/>
              <a:t>ITA/GaussDB/HDC/WI/License</a:t>
            </a:r>
            <a:endParaRPr lang="zh-CN" altLang="en-US" smtClean="0"/>
          </a:p>
          <a:p>
            <a:r>
              <a:rPr lang="zh-CN" altLang="en-US" smtClean="0"/>
              <a:t>创建</a:t>
            </a:r>
            <a:r>
              <a:rPr lang="en-US" altLang="zh-CN" smtClean="0"/>
              <a:t>windows</a:t>
            </a:r>
            <a:r>
              <a:rPr lang="zh-CN" altLang="en-US" smtClean="0"/>
              <a:t>基础架构虚拟机</a:t>
            </a:r>
            <a:endParaRPr lang="en-US" altLang="zh-CN" smtClean="0"/>
          </a:p>
          <a:p>
            <a:r>
              <a:rPr lang="zh-CN" altLang="en-US" smtClean="0"/>
              <a:t>安装</a:t>
            </a:r>
            <a:r>
              <a:rPr lang="en-US" altLang="zh-CN" smtClean="0"/>
              <a:t>AD/DNS/DHCP</a:t>
            </a:r>
          </a:p>
          <a:p>
            <a:r>
              <a:rPr lang="zh-CN" altLang="en-US" smtClean="0"/>
              <a:t>初始化配置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0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Linux</a:t>
            </a:r>
            <a:r>
              <a:rPr lang="zh-CN" altLang="en-US" smtClean="0"/>
              <a:t>基础架构虚拟机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04990"/>
              </p:ext>
            </p:extLst>
          </p:nvPr>
        </p:nvGraphicFramePr>
        <p:xfrm>
          <a:off x="742977" y="1376363"/>
          <a:ext cx="7848000" cy="3060000"/>
        </p:xfrm>
        <a:graphic>
          <a:graphicData uri="http://schemas.openxmlformats.org/drawingml/2006/table">
            <a:tbl>
              <a:tblPr firstRow="1" bandRow="1"/>
              <a:tblGrid>
                <a:gridCol w="1332000"/>
                <a:gridCol w="1188000"/>
                <a:gridCol w="2052000"/>
                <a:gridCol w="1440000"/>
                <a:gridCol w="1836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虚拟机</a:t>
                      </a:r>
                      <a:endParaRPr lang="zh-CN" altLang="en-US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部署方式</a:t>
                      </a:r>
                      <a:endParaRPr lang="zh-CN" altLang="en-US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操作系统</a:t>
                      </a:r>
                      <a:endParaRPr lang="zh-CN" altLang="en-US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硬件规格</a:t>
                      </a:r>
                      <a:endParaRPr lang="zh-CN" altLang="en-US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网卡</a:t>
                      </a:r>
                      <a:endParaRPr lang="zh-CN" altLang="en-US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6000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ITA/</a:t>
                      </a:r>
                      <a:r>
                        <a:rPr lang="en-US" altLang="zh-CN" sz="1600" dirty="0" err="1" smtClean="0"/>
                        <a:t>GaussDB</a:t>
                      </a:r>
                      <a:r>
                        <a:rPr lang="en-US" altLang="zh-CN" sz="1600" dirty="0" smtClean="0"/>
                        <a:t>/HDC/WI/</a:t>
                      </a:r>
                    </a:p>
                    <a:p>
                      <a:r>
                        <a:rPr lang="en-US" altLang="zh-CN" sz="1600" dirty="0" smtClean="0"/>
                        <a:t>License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主备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Novell SUSE Linux Enterprise Server 11 SP3 64bit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CPU</a:t>
                      </a:r>
                      <a:r>
                        <a:rPr lang="zh-CN" altLang="en-US" sz="1600" dirty="0" smtClean="0"/>
                        <a:t>：</a:t>
                      </a:r>
                      <a:r>
                        <a:rPr lang="en-US" altLang="zh-CN" sz="1600" dirty="0" smtClean="0"/>
                        <a:t>4</a:t>
                      </a:r>
                    </a:p>
                    <a:p>
                      <a:r>
                        <a:rPr lang="zh-CN" altLang="en-US" sz="1600" dirty="0" smtClean="0"/>
                        <a:t>内存：</a:t>
                      </a:r>
                      <a:r>
                        <a:rPr lang="en-US" altLang="zh-CN" sz="1600" dirty="0" smtClean="0"/>
                        <a:t>12GB</a:t>
                      </a:r>
                    </a:p>
                    <a:p>
                      <a:r>
                        <a:rPr lang="zh-CN" altLang="en-US" sz="1600" dirty="0" smtClean="0"/>
                        <a:t>硬盘：</a:t>
                      </a:r>
                      <a:r>
                        <a:rPr lang="en-US" altLang="zh-CN" sz="1600" dirty="0" smtClean="0"/>
                        <a:t>40GB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vNIC1</a:t>
                      </a:r>
                      <a:r>
                        <a:rPr lang="zh-CN" altLang="en-US" sz="1600" dirty="0" smtClean="0"/>
                        <a:t>：业务平面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vNIC2</a:t>
                      </a:r>
                      <a:r>
                        <a:rPr lang="zh-CN" altLang="en-US" sz="1600" dirty="0" smtClean="0"/>
                        <a:t>：管理平面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6000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vAG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vLB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主备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Novell SUSE Linux Enterprise Server 11 SP3 64bit</a:t>
                      </a:r>
                      <a:endParaRPr lang="zh-CN" altLang="en-US" sz="1600" dirty="0" smtClean="0"/>
                    </a:p>
                    <a:p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CPU</a:t>
                      </a:r>
                      <a:r>
                        <a:rPr lang="zh-CN" altLang="en-US" sz="1600" dirty="0" smtClean="0"/>
                        <a:t>：</a:t>
                      </a:r>
                      <a:r>
                        <a:rPr lang="en-US" altLang="zh-CN" sz="1600" dirty="0" smtClean="0"/>
                        <a:t>4</a:t>
                      </a:r>
                    </a:p>
                    <a:p>
                      <a:r>
                        <a:rPr lang="zh-CN" altLang="en-US" sz="1600" dirty="0" smtClean="0"/>
                        <a:t>内存：</a:t>
                      </a:r>
                      <a:r>
                        <a:rPr lang="en-US" altLang="zh-CN" sz="1600" dirty="0" smtClean="0"/>
                        <a:t>4GB</a:t>
                      </a:r>
                    </a:p>
                    <a:p>
                      <a:r>
                        <a:rPr lang="zh-CN" altLang="en-US" sz="1600" dirty="0" smtClean="0"/>
                        <a:t>硬盘：</a:t>
                      </a:r>
                      <a:r>
                        <a:rPr lang="en-US" altLang="zh-CN" sz="1600" dirty="0" smtClean="0"/>
                        <a:t>30GB</a:t>
                      </a:r>
                      <a:endParaRPr lang="zh-CN" altLang="en-US" sz="1600" dirty="0" smtClean="0"/>
                    </a:p>
                    <a:p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vNIC1</a:t>
                      </a:r>
                      <a:r>
                        <a:rPr lang="zh-CN" altLang="en-US" sz="1600" dirty="0" smtClean="0"/>
                        <a:t>：业务平面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vNIC2</a:t>
                      </a:r>
                      <a:r>
                        <a:rPr lang="zh-CN" altLang="en-US" sz="1600" dirty="0" smtClean="0"/>
                        <a:t>：管理平面</a:t>
                      </a:r>
                    </a:p>
                    <a:p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1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 smtClean="0"/>
              <a:t>ITA/GaussDB/HDC/WI/License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Linux</a:t>
            </a:r>
            <a:r>
              <a:rPr lang="zh-CN" altLang="en-US" smtClean="0"/>
              <a:t>基础架构虚拟机</a:t>
            </a:r>
            <a:endParaRPr lang="en-US" altLang="zh-CN" smtClean="0"/>
          </a:p>
          <a:p>
            <a:pPr lvl="1"/>
            <a:r>
              <a:rPr lang="zh-CN" altLang="en-US" smtClean="0"/>
              <a:t>设置虚拟机互斥</a:t>
            </a:r>
            <a:endParaRPr lang="en-US" altLang="zh-CN" smtClean="0"/>
          </a:p>
          <a:p>
            <a:pPr lvl="1"/>
            <a:r>
              <a:rPr lang="zh-CN" altLang="en-US" smtClean="0"/>
              <a:t>设置虚拟机自恢复属性</a:t>
            </a:r>
            <a:endParaRPr lang="en-US" altLang="zh-CN" smtClean="0"/>
          </a:p>
          <a:p>
            <a:r>
              <a:rPr lang="zh-CN" altLang="en-US" smtClean="0"/>
              <a:t>从光驱启动安装虚拟机</a:t>
            </a:r>
            <a:endParaRPr lang="en-US" altLang="zh-CN" smtClean="0"/>
          </a:p>
          <a:p>
            <a:pPr lvl="1"/>
            <a:r>
              <a:rPr lang="zh-CN" altLang="en-US" smtClean="0"/>
              <a:t>安装操作系统</a:t>
            </a:r>
            <a:endParaRPr lang="en-US" altLang="zh-CN" smtClean="0"/>
          </a:p>
          <a:p>
            <a:pPr lvl="1"/>
            <a:r>
              <a:rPr lang="zh-CN" altLang="en-US" smtClean="0"/>
              <a:t>安装</a:t>
            </a:r>
            <a:r>
              <a:rPr lang="en-US" altLang="zh-CN" smtClean="0"/>
              <a:t>PV Driver</a:t>
            </a:r>
          </a:p>
          <a:p>
            <a:pPr lvl="1"/>
            <a:r>
              <a:rPr lang="zh-CN" altLang="en-US" smtClean="0"/>
              <a:t>安装</a:t>
            </a:r>
            <a:r>
              <a:rPr lang="en-US" altLang="zh-CN" smtClean="0"/>
              <a:t>ITA/GaussDB/HDC/WI</a:t>
            </a:r>
            <a:r>
              <a:rPr lang="zh-CN" altLang="en-US" smtClean="0"/>
              <a:t>和</a:t>
            </a:r>
            <a:r>
              <a:rPr lang="en-US" altLang="zh-CN" smtClean="0"/>
              <a:t>License</a:t>
            </a:r>
            <a:r>
              <a:rPr lang="zh-CN" altLang="en-US" smtClean="0"/>
              <a:t>五个</a:t>
            </a:r>
            <a:r>
              <a:rPr lang="en-US" altLang="zh-CN" smtClean="0"/>
              <a:t>Linux</a:t>
            </a:r>
            <a:r>
              <a:rPr lang="zh-CN" altLang="en-US" smtClean="0"/>
              <a:t>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6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 smtClean="0"/>
              <a:t>vAG/vLB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从光驱启动安装虚拟机</a:t>
            </a:r>
            <a:endParaRPr lang="en-US" altLang="zh-CN" smtClean="0"/>
          </a:p>
          <a:p>
            <a:pPr lvl="1"/>
            <a:r>
              <a:rPr lang="zh-CN" altLang="en-US" smtClean="0"/>
              <a:t>安装操作系统</a:t>
            </a:r>
            <a:endParaRPr lang="en-US" altLang="zh-CN" smtClean="0"/>
          </a:p>
          <a:p>
            <a:pPr lvl="1"/>
            <a:r>
              <a:rPr lang="zh-CN" altLang="en-US" smtClean="0"/>
              <a:t>安装</a:t>
            </a:r>
            <a:r>
              <a:rPr lang="en-US" altLang="zh-CN" smtClean="0"/>
              <a:t>PV Driver</a:t>
            </a:r>
          </a:p>
          <a:p>
            <a:pPr lvl="1"/>
            <a:r>
              <a:rPr lang="zh-CN" altLang="en-US" smtClean="0"/>
              <a:t>安装</a:t>
            </a:r>
            <a:r>
              <a:rPr lang="en-US" altLang="zh-CN" smtClean="0"/>
              <a:t>vAGvLB</a:t>
            </a:r>
            <a:r>
              <a:rPr lang="zh-CN" altLang="en-US" smtClean="0"/>
              <a:t>两个</a:t>
            </a:r>
            <a:r>
              <a:rPr lang="en-US" altLang="zh-CN" smtClean="0"/>
              <a:t>Linux</a:t>
            </a:r>
            <a:r>
              <a:rPr lang="zh-CN" altLang="en-US" smtClean="0"/>
              <a:t>组件</a:t>
            </a:r>
            <a:endParaRPr lang="en-US" altLang="zh-CN" smtClean="0"/>
          </a:p>
          <a:p>
            <a:pPr lvl="1"/>
            <a:r>
              <a:rPr lang="zh-CN" altLang="en-US" smtClean="0"/>
              <a:t>配置</a:t>
            </a:r>
            <a:r>
              <a:rPr lang="en-US" altLang="zh-CN" smtClean="0"/>
              <a:t>WI</a:t>
            </a:r>
            <a:r>
              <a:rPr lang="zh-CN" altLang="en-US" smtClean="0"/>
              <a:t>地址</a:t>
            </a:r>
            <a:endParaRPr lang="en-US" altLang="zh-CN" smtClean="0"/>
          </a:p>
          <a:p>
            <a:pPr lvl="1"/>
            <a:r>
              <a:rPr lang="zh-CN" altLang="en-US" smtClean="0"/>
              <a:t>配置</a:t>
            </a:r>
            <a:r>
              <a:rPr lang="en-US" altLang="zh-CN" smtClean="0"/>
              <a:t>HA</a:t>
            </a:r>
            <a:r>
              <a:rPr lang="zh-CN" altLang="en-US" smtClean="0"/>
              <a:t>和浮动</a:t>
            </a:r>
            <a:r>
              <a:rPr lang="en-US" altLang="zh-CN" smtClean="0"/>
              <a:t>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5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Windows</a:t>
            </a:r>
            <a:r>
              <a:rPr lang="zh-CN" altLang="en-US" smtClean="0"/>
              <a:t>基础架构虚拟机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FusionCompute</a:t>
            </a:r>
            <a:r>
              <a:rPr lang="zh-CN" altLang="en-US" dirty="0" smtClean="0"/>
              <a:t>上制作并配置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虚拟机模板，用于创建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虚拟机。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基础架构虚拟机主要用于：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AD/DNS/DHCP</a:t>
            </a:r>
          </a:p>
          <a:p>
            <a:pPr lvl="1"/>
            <a:r>
              <a:rPr lang="zh-CN" altLang="en-US" dirty="0" smtClean="0"/>
              <a:t>防病毒</a:t>
            </a:r>
            <a:r>
              <a:rPr lang="en-US" altLang="zh-CN" dirty="0" smtClean="0"/>
              <a:t>/</a:t>
            </a:r>
            <a:r>
              <a:rPr lang="zh-CN" altLang="en-US" dirty="0" smtClean="0"/>
              <a:t>补丁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53120"/>
              </p:ext>
            </p:extLst>
          </p:nvPr>
        </p:nvGraphicFramePr>
        <p:xfrm>
          <a:off x="755649" y="3537012"/>
          <a:ext cx="7848094" cy="1620000"/>
        </p:xfrm>
        <a:graphic>
          <a:graphicData uri="http://schemas.openxmlformats.org/drawingml/2006/table">
            <a:tbl>
              <a:tblPr firstRow="1" bandRow="1"/>
              <a:tblGrid>
                <a:gridCol w="1075121"/>
                <a:gridCol w="1254254"/>
                <a:gridCol w="1791792"/>
                <a:gridCol w="1576777"/>
                <a:gridCol w="215015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虚拟机</a:t>
                      </a:r>
                      <a:endParaRPr lang="zh-CN" altLang="en-US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部署方式</a:t>
                      </a:r>
                      <a:endParaRPr lang="zh-CN" altLang="en-US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操作系统</a:t>
                      </a:r>
                      <a:endParaRPr lang="zh-CN" altLang="en-US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硬件规格</a:t>
                      </a:r>
                      <a:endParaRPr lang="zh-CN" altLang="en-US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网卡</a:t>
                      </a:r>
                      <a:endParaRPr lang="zh-CN" altLang="en-US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88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AD/DNS/DHCP</a:t>
                      </a:r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主备</a:t>
                      </a:r>
                      <a:endParaRPr lang="zh-CN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Windows_2012_cn_temp</a:t>
                      </a:r>
                      <a:endParaRPr lang="zh-CN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2</a:t>
                      </a:r>
                    </a:p>
                    <a:p>
                      <a:r>
                        <a:rPr lang="zh-CN" altLang="en-US" dirty="0" smtClean="0"/>
                        <a:t>内存：</a:t>
                      </a:r>
                      <a:r>
                        <a:rPr lang="en-US" altLang="zh-CN" dirty="0" smtClean="0"/>
                        <a:t>2GB</a:t>
                      </a:r>
                    </a:p>
                    <a:p>
                      <a:r>
                        <a:rPr lang="zh-CN" altLang="en-US" dirty="0" smtClean="0"/>
                        <a:t>硬盘：</a:t>
                      </a:r>
                      <a:r>
                        <a:rPr lang="en-US" altLang="zh-CN" dirty="0" smtClean="0"/>
                        <a:t>50GB</a:t>
                      </a:r>
                      <a:endParaRPr lang="zh-CN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vNIC1</a:t>
                      </a:r>
                      <a:r>
                        <a:rPr lang="zh-CN" altLang="en-US" dirty="0" smtClean="0"/>
                        <a:t>：业务平面</a:t>
                      </a:r>
                      <a:endParaRPr lang="en-US" altLang="zh-CN" dirty="0" smtClean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 smtClean="0"/>
              <a:t>AD/DNS/DHCP</a:t>
            </a:r>
            <a:r>
              <a:rPr lang="zh-CN" altLang="en-US" smtClean="0"/>
              <a:t>服务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 smtClean="0"/>
              <a:t>AD/DNS/DHCP</a:t>
            </a:r>
            <a:r>
              <a:rPr lang="zh-CN" altLang="en-US" smtClean="0"/>
              <a:t>之后需要：</a:t>
            </a:r>
            <a:endParaRPr lang="en-US" altLang="zh-CN" smtClean="0"/>
          </a:p>
          <a:p>
            <a:pPr lvl="1"/>
            <a:r>
              <a:rPr lang="zh-CN" altLang="en-US" smtClean="0"/>
              <a:t>创建新域</a:t>
            </a:r>
            <a:endParaRPr lang="en-US" altLang="zh-CN" smtClean="0"/>
          </a:p>
          <a:p>
            <a:pPr lvl="1"/>
            <a:r>
              <a:rPr lang="zh-CN" altLang="en-US" smtClean="0"/>
              <a:t>配置域用户及域策略</a:t>
            </a:r>
            <a:endParaRPr lang="en-US" altLang="zh-CN" smtClean="0"/>
          </a:p>
          <a:p>
            <a:pPr lvl="1"/>
            <a:r>
              <a:rPr lang="zh-CN" altLang="en-US" smtClean="0"/>
              <a:t>配置</a:t>
            </a:r>
            <a:r>
              <a:rPr lang="en-US" altLang="zh-CN" smtClean="0"/>
              <a:t>DNS</a:t>
            </a:r>
            <a:r>
              <a:rPr lang="zh-CN" altLang="en-US" smtClean="0"/>
              <a:t>正、反向解析</a:t>
            </a:r>
            <a:endParaRPr lang="en-US" altLang="zh-CN" smtClean="0"/>
          </a:p>
          <a:p>
            <a:pPr lvl="1"/>
            <a:r>
              <a:rPr lang="zh-CN" altLang="en-US" smtClean="0"/>
              <a:t>配置</a:t>
            </a:r>
            <a:r>
              <a:rPr lang="en-US" altLang="zh-CN" smtClean="0"/>
              <a:t>DHCP</a:t>
            </a:r>
            <a:r>
              <a:rPr lang="zh-CN" altLang="en-US" smtClean="0"/>
              <a:t>服务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47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初始化配置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配置虚拟化环境</a:t>
            </a:r>
            <a:endParaRPr lang="en-US" altLang="zh-CN" smtClean="0"/>
          </a:p>
          <a:p>
            <a:r>
              <a:rPr lang="zh-CN" altLang="en-US" smtClean="0"/>
              <a:t>配置域和</a:t>
            </a:r>
            <a:r>
              <a:rPr lang="en-US" altLang="zh-CN" smtClean="0"/>
              <a:t>DNS</a:t>
            </a:r>
          </a:p>
          <a:p>
            <a:r>
              <a:rPr lang="zh-CN" altLang="en-US" smtClean="0"/>
              <a:t>配置桌面组件</a:t>
            </a:r>
            <a:endParaRPr lang="en-US" altLang="zh-CN" smtClean="0"/>
          </a:p>
          <a:p>
            <a:r>
              <a:rPr lang="zh-CN" altLang="en-US" smtClean="0"/>
              <a:t>配置</a:t>
            </a:r>
            <a:r>
              <a:rPr lang="en-US" altLang="zh-CN" smtClean="0"/>
              <a:t>License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48" y="1409082"/>
            <a:ext cx="3060340" cy="48282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94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本章节介绍了桌面云的安装部署流程，包括准备阶段，实施阶段和初始化阶段。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5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mtClean="0"/>
              <a:t>桌面云安装部署</a:t>
            </a:r>
            <a:endParaRPr lang="zh-CN" altLang="en-US" dirty="0"/>
          </a:p>
        </p:txBody>
      </p:sp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2"/>
            <a:ext cx="7920037" cy="4356893"/>
          </a:xfrm>
        </p:spPr>
        <p:txBody>
          <a:bodyPr/>
          <a:lstStyle/>
          <a:p>
            <a:r>
              <a:rPr lang="zh-CN" altLang="en-US" dirty="0" smtClean="0"/>
              <a:t>以下哪些组件可以合并部署在一台虚拟机中？</a:t>
            </a:r>
            <a:r>
              <a:rPr lang="en-US" altLang="zh-CN" dirty="0" smtClean="0"/>
              <a:t>(     )</a:t>
            </a:r>
          </a:p>
          <a:p>
            <a:pPr lvl="1"/>
            <a:r>
              <a:rPr lang="en-US" altLang="zh-CN" dirty="0" err="1" smtClean="0"/>
              <a:t>vLB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</a:t>
            </a:r>
          </a:p>
          <a:p>
            <a:pPr lvl="1"/>
            <a:r>
              <a:rPr lang="en-US" altLang="zh-CN" dirty="0" smtClean="0"/>
              <a:t>ITA</a:t>
            </a:r>
          </a:p>
          <a:p>
            <a:pPr lvl="1"/>
            <a:r>
              <a:rPr lang="en-US" altLang="zh-CN" dirty="0" smtClean="0"/>
              <a:t>HDC</a:t>
            </a:r>
          </a:p>
          <a:p>
            <a:r>
              <a:rPr lang="zh-CN" altLang="en-US" dirty="0" smtClean="0"/>
              <a:t>桌面云一般采用</a:t>
            </a:r>
            <a:r>
              <a:rPr lang="en-US" altLang="zh-CN" dirty="0" smtClean="0"/>
              <a:t>AD</a:t>
            </a:r>
            <a:r>
              <a:rPr lang="zh-CN" altLang="en-US" dirty="0" smtClean="0"/>
              <a:t>进行鉴权，因此业务场景中需要安装</a:t>
            </a:r>
            <a:r>
              <a:rPr lang="en-US" altLang="zh-CN" dirty="0" smtClean="0"/>
              <a:t>AD</a:t>
            </a:r>
            <a:r>
              <a:rPr lang="zh-CN" altLang="en-US" dirty="0" smtClean="0"/>
              <a:t>域控服务器或使用现网的</a:t>
            </a:r>
            <a:r>
              <a:rPr lang="en-US" altLang="zh-CN" dirty="0" smtClean="0"/>
              <a:t>AD</a:t>
            </a:r>
            <a:r>
              <a:rPr lang="zh-CN" altLang="en-US" dirty="0" smtClean="0"/>
              <a:t>服务器。（     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TRUE</a:t>
            </a:r>
          </a:p>
          <a:p>
            <a:pPr lvl="1"/>
            <a:r>
              <a:rPr lang="en-US" altLang="zh-CN" dirty="0" smtClean="0"/>
              <a:t>FALSE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2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4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本章节将介绍桌面云的安装部署流程，结合实验手册具体的操作步骤，帮助掌握桌面云的安装实施能力。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53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学完本课程后，您将能够：</a:t>
            </a:r>
          </a:p>
          <a:p>
            <a:pPr lvl="1"/>
            <a:r>
              <a:rPr lang="zh-CN" altLang="en-US" smtClean="0"/>
              <a:t>描述桌面云安装部署的流程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整体架构</a:t>
            </a:r>
            <a:endParaRPr lang="en-US" altLang="zh-CN" b="1" dirty="0" smtClean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安装流程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43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整体架构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99508" y="1263724"/>
            <a:ext cx="131537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225504"/>
              </p:ext>
            </p:extLst>
          </p:nvPr>
        </p:nvGraphicFramePr>
        <p:xfrm>
          <a:off x="1115616" y="1277222"/>
          <a:ext cx="7220864" cy="4891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isio" r:id="rId4" imgW="5723795" imgH="3888828" progId="Visio.Drawing.11">
                  <p:embed/>
                </p:oleObj>
              </mc:Choice>
              <mc:Fallback>
                <p:oleObj name="Visio" r:id="rId4" imgW="5723795" imgH="38888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277222"/>
                        <a:ext cx="7220864" cy="4891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5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虚拟机部署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529995" y="2132856"/>
            <a:ext cx="6228470" cy="3528392"/>
            <a:chOff x="1763688" y="2513712"/>
            <a:chExt cx="5904656" cy="3048403"/>
          </a:xfrm>
        </p:grpSpPr>
        <p:sp>
          <p:nvSpPr>
            <p:cNvPr id="17" name="平行四边形 16"/>
            <p:cNvSpPr/>
            <p:nvPr/>
          </p:nvSpPr>
          <p:spPr bwMode="auto">
            <a:xfrm>
              <a:off x="1763688" y="5232575"/>
              <a:ext cx="5904656" cy="329540"/>
            </a:xfrm>
            <a:prstGeom prst="parallelogram">
              <a:avLst>
                <a:gd name="adj" fmla="val 1491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业务平面</a:t>
              </a:r>
            </a:p>
          </p:txBody>
        </p:sp>
        <p:sp>
          <p:nvSpPr>
            <p:cNvPr id="18" name="平行四边形 17"/>
            <p:cNvSpPr/>
            <p:nvPr/>
          </p:nvSpPr>
          <p:spPr bwMode="auto">
            <a:xfrm>
              <a:off x="1763688" y="3368012"/>
              <a:ext cx="5904656" cy="360040"/>
            </a:xfrm>
            <a:prstGeom prst="parallelogram">
              <a:avLst>
                <a:gd name="adj" fmla="val 1491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</a:rPr>
                <a:t>管理平面</a:t>
              </a:r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896973" y="4382800"/>
              <a:ext cx="818832" cy="936104"/>
            </a:xfrm>
            <a:prstGeom prst="roundRect">
              <a:avLst/>
            </a:prstGeom>
            <a:solidFill>
              <a:srgbClr val="61D6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+mn-ea"/>
                </a:rPr>
                <a:t>AD/</a:t>
              </a: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+mn-ea"/>
                </a:rPr>
                <a:t>DHCP/DNS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2326554" y="2513712"/>
              <a:ext cx="820818" cy="936104"/>
            </a:xfrm>
            <a:prstGeom prst="roundRect">
              <a:avLst/>
            </a:prstGeom>
            <a:solidFill>
              <a:srgbClr val="61D6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b="1" dirty="0" smtClean="0">
                  <a:latin typeface="+mn-lt"/>
                  <a:ea typeface="+mn-ea"/>
                </a:rPr>
                <a:t>ITA/ </a:t>
              </a:r>
              <a:r>
                <a:rPr lang="en-US" altLang="zh-CN" sz="1400" b="1" dirty="0" err="1" smtClean="0">
                  <a:latin typeface="+mn-lt"/>
                  <a:ea typeface="+mn-ea"/>
                </a:rPr>
                <a:t>GaussDB</a:t>
              </a:r>
              <a:r>
                <a:rPr lang="en-US" altLang="zh-CN" sz="1400" b="1" dirty="0" smtClean="0">
                  <a:latin typeface="+mn-lt"/>
                  <a:ea typeface="+mn-ea"/>
                </a:rPr>
                <a:t>/HDC/WI/ License</a:t>
              </a:r>
              <a:endParaRPr lang="zh-CN" altLang="zh-CN" sz="1400" b="1" dirty="0">
                <a:latin typeface="+mn-lt"/>
                <a:ea typeface="+mn-ea"/>
                <a:cs typeface="Symbol" panose="05050102010706020507" pitchFamily="18" charset="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2326554" y="4382800"/>
              <a:ext cx="809924" cy="936104"/>
            </a:xfrm>
            <a:prstGeom prst="roundRect">
              <a:avLst/>
            </a:prstGeom>
            <a:solidFill>
              <a:srgbClr val="61D6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b="1" dirty="0" smtClean="0">
                  <a:latin typeface="+mn-lt"/>
                  <a:ea typeface="+mn-ea"/>
                </a:rPr>
                <a:t>ITA/ </a:t>
              </a:r>
              <a:r>
                <a:rPr lang="en-US" altLang="zh-CN" sz="1400" b="1" dirty="0" err="1" smtClean="0">
                  <a:latin typeface="+mn-lt"/>
                  <a:ea typeface="+mn-ea"/>
                </a:rPr>
                <a:t>GaussDB</a:t>
              </a:r>
              <a:r>
                <a:rPr lang="en-US" altLang="zh-CN" sz="1400" b="1" dirty="0" smtClean="0">
                  <a:latin typeface="+mn-lt"/>
                  <a:ea typeface="+mn-ea"/>
                </a:rPr>
                <a:t>/HDC/WI/ License</a:t>
              </a:r>
              <a:endParaRPr lang="zh-CN" altLang="zh-CN" sz="1400" b="1" dirty="0">
                <a:latin typeface="+mn-lt"/>
                <a:ea typeface="+mn-ea"/>
                <a:cs typeface="Symbol" panose="05050102010706020507" pitchFamily="18" charset="2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203848" y="2513712"/>
              <a:ext cx="655634" cy="936104"/>
            </a:xfrm>
            <a:prstGeom prst="roundRect">
              <a:avLst/>
            </a:prstGeom>
            <a:solidFill>
              <a:srgbClr val="61D6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indent="0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400" b="1" dirty="0" err="1">
                  <a:latin typeface="+mn-lt"/>
                  <a:ea typeface="+mn-ea"/>
                  <a:cs typeface="Symbol" panose="05050102010706020507" pitchFamily="18" charset="2"/>
                </a:rPr>
                <a:t>vAG</a:t>
              </a:r>
              <a:r>
                <a:rPr lang="en-US" altLang="zh-CN" sz="1400" b="1" dirty="0" smtClean="0">
                  <a:latin typeface="+mn-lt"/>
                  <a:ea typeface="+mn-ea"/>
                  <a:cs typeface="Symbol" panose="05050102010706020507" pitchFamily="18" charset="2"/>
                </a:rPr>
                <a:t>/</a:t>
              </a:r>
            </a:p>
            <a:p>
              <a:pPr indent="0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400" b="1" dirty="0" err="1" smtClean="0">
                  <a:latin typeface="+mn-lt"/>
                  <a:ea typeface="+mn-ea"/>
                  <a:cs typeface="Symbol" panose="05050102010706020507" pitchFamily="18" charset="2"/>
                </a:rPr>
                <a:t>vLB</a:t>
              </a:r>
              <a:endParaRPr lang="zh-CN" altLang="zh-CN" sz="1400" b="1" dirty="0">
                <a:latin typeface="+mn-lt"/>
                <a:ea typeface="+mn-ea"/>
                <a:cs typeface="Symbol" panose="05050102010706020507" pitchFamily="18" charset="2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190240" y="4382800"/>
              <a:ext cx="655634" cy="936104"/>
            </a:xfrm>
            <a:prstGeom prst="roundRect">
              <a:avLst/>
            </a:prstGeom>
            <a:solidFill>
              <a:srgbClr val="61D6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indent="0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400" b="1" dirty="0" err="1">
                  <a:latin typeface="+mn-lt"/>
                  <a:ea typeface="+mn-ea"/>
                  <a:cs typeface="Symbol" panose="05050102010706020507" pitchFamily="18" charset="2"/>
                </a:rPr>
                <a:t>vAG</a:t>
              </a:r>
              <a:r>
                <a:rPr lang="en-US" altLang="zh-CN" sz="1400" b="1" dirty="0" smtClean="0">
                  <a:latin typeface="+mn-lt"/>
                  <a:ea typeface="+mn-ea"/>
                  <a:cs typeface="Symbol" panose="05050102010706020507" pitchFamily="18" charset="2"/>
                </a:rPr>
                <a:t>/</a:t>
              </a:r>
            </a:p>
            <a:p>
              <a:pPr indent="0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400" b="1" dirty="0" err="1" smtClean="0">
                  <a:latin typeface="+mn-lt"/>
                  <a:ea typeface="+mn-ea"/>
                  <a:cs typeface="Symbol" panose="05050102010706020507" pitchFamily="18" charset="2"/>
                </a:rPr>
                <a:t>vLB</a:t>
              </a:r>
              <a:endParaRPr lang="zh-CN" altLang="zh-CN" sz="1400" b="1" dirty="0">
                <a:latin typeface="+mn-lt"/>
                <a:ea typeface="+mn-ea"/>
                <a:cs typeface="Symbol" panose="05050102010706020507" pitchFamily="18" charset="2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916366" y="2513712"/>
              <a:ext cx="655634" cy="936104"/>
            </a:xfrm>
            <a:prstGeom prst="roundRect">
              <a:avLst/>
            </a:prstGeom>
            <a:solidFill>
              <a:srgbClr val="61D6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indent="0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400" b="1" dirty="0" smtClean="0">
                  <a:latin typeface="+mn-lt"/>
                  <a:ea typeface="+mn-ea"/>
                  <a:cs typeface="Symbol" panose="05050102010706020507" pitchFamily="18" charset="2"/>
                </a:rPr>
                <a:t>VRM</a:t>
              </a:r>
              <a:endParaRPr lang="zh-CN" altLang="zh-CN" sz="1400" b="1" dirty="0">
                <a:latin typeface="+mn-lt"/>
                <a:ea typeface="+mn-ea"/>
                <a:cs typeface="Symbol" panose="05050102010706020507" pitchFamily="18" charset="2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4932040" y="4382800"/>
              <a:ext cx="752037" cy="936104"/>
            </a:xfrm>
            <a:prstGeom prst="roundRect">
              <a:avLst/>
            </a:prstGeom>
            <a:solidFill>
              <a:srgbClr val="61D6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+mn-ea"/>
                </a:rPr>
                <a:t>虚拟桌面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+mn-ea"/>
                </a:rPr>
                <a:t>1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5739771" y="4382800"/>
              <a:ext cx="750908" cy="936104"/>
            </a:xfrm>
            <a:prstGeom prst="roundRect">
              <a:avLst/>
            </a:prstGeom>
            <a:solidFill>
              <a:srgbClr val="61D6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+mn-ea"/>
                </a:rPr>
                <a:t>虚拟桌面</a:t>
              </a:r>
              <a:r>
                <a:rPr lang="en-US" altLang="zh-CN" sz="1200" b="1" dirty="0">
                  <a:latin typeface="+mn-lt"/>
                  <a:ea typeface="+mn-ea"/>
                </a:rPr>
                <a:t>2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6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整体架构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zh-CN" altLang="en-US" b="1" dirty="0" smtClean="0"/>
              <a:t>安装流程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4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环境准备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软件安装、配置和调测过程中，需要一台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机（母机）进行操作。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61934"/>
              </p:ext>
            </p:extLst>
          </p:nvPr>
        </p:nvGraphicFramePr>
        <p:xfrm>
          <a:off x="781165" y="2492896"/>
          <a:ext cx="7848599" cy="3420000"/>
        </p:xfrm>
        <a:graphic>
          <a:graphicData uri="http://schemas.openxmlformats.org/drawingml/2006/table">
            <a:tbl>
              <a:tblPr/>
              <a:tblGrid>
                <a:gridCol w="1846730"/>
                <a:gridCol w="6001869"/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effectLst/>
                        </a:rPr>
                        <a:t>配置项</a:t>
                      </a:r>
                      <a:endParaRPr lang="zh-CN" altLang="en-US" sz="1800" b="1" dirty="0">
                        <a:effectLst/>
                      </a:endParaRPr>
                    </a:p>
                  </a:txBody>
                  <a:tcPr marL="33260" marR="33260" marT="33260" marB="332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</a:rPr>
                        <a:t>说明</a:t>
                      </a:r>
                    </a:p>
                  </a:txBody>
                  <a:tcPr marL="33260" marR="33260" marT="33260" marB="3326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操作系统</a:t>
                      </a:r>
                    </a:p>
                  </a:txBody>
                  <a:tcPr marL="33260" marR="33260" marT="33260" marB="332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安装</a:t>
                      </a:r>
                      <a:r>
                        <a:rPr lang="en-US" sz="1600" dirty="0">
                          <a:effectLst/>
                        </a:rPr>
                        <a:t>Windows 7</a:t>
                      </a:r>
                      <a:r>
                        <a:rPr lang="zh-CN" altLang="en-US" sz="1600" dirty="0">
                          <a:effectLst/>
                        </a:rPr>
                        <a:t>操作系统。</a:t>
                      </a: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硬盘空间</a:t>
                      </a:r>
                    </a:p>
                  </a:txBody>
                  <a:tcPr marL="33260" marR="33260" marT="33260" marB="332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硬盘剩余空间大于</a:t>
                      </a:r>
                      <a:r>
                        <a:rPr lang="en-US" altLang="zh-CN" sz="1600" dirty="0">
                          <a:effectLst/>
                        </a:rPr>
                        <a:t>30GB</a:t>
                      </a:r>
                      <a:r>
                        <a:rPr lang="zh-CN" altLang="en-US" sz="1600" dirty="0">
                          <a:effectLst/>
                        </a:rPr>
                        <a:t>，且单磁盘剩余空间大于</a:t>
                      </a:r>
                      <a:r>
                        <a:rPr lang="en-US" altLang="zh-CN" sz="1600" dirty="0">
                          <a:effectLst/>
                        </a:rPr>
                        <a:t>5GB</a:t>
                      </a:r>
                      <a:r>
                        <a:rPr lang="zh-CN" altLang="en-US" sz="1600" dirty="0">
                          <a:effectLst/>
                        </a:rPr>
                        <a:t>。</a:t>
                      </a: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应用软件</a:t>
                      </a:r>
                    </a:p>
                  </a:txBody>
                  <a:tcPr marL="33260" marR="33260" marT="33260" marB="332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dirty="0">
                          <a:effectLst/>
                        </a:rPr>
                        <a:t>浏览器：</a:t>
                      </a:r>
                    </a:p>
                    <a:p>
                      <a:pPr marL="742950" lvl="1" indent="-285750" algn="l"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Char char="p"/>
                      </a:pPr>
                      <a:r>
                        <a:rPr lang="en-US" sz="1600" dirty="0">
                          <a:effectLst/>
                        </a:rPr>
                        <a:t>Internet Explorer 8 ～ Internet Explorer 11。</a:t>
                      </a:r>
                    </a:p>
                    <a:p>
                      <a:pPr marL="742950" lvl="1" indent="-285750" algn="l"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Char char="p"/>
                      </a:pPr>
                      <a:r>
                        <a:rPr lang="en-US" sz="1600" dirty="0">
                          <a:effectLst/>
                        </a:rPr>
                        <a:t>Firefox 32 ～ </a:t>
                      </a:r>
                      <a:r>
                        <a:rPr lang="en-US" sz="1600" dirty="0" err="1">
                          <a:effectLst/>
                        </a:rPr>
                        <a:t>firefox</a:t>
                      </a:r>
                      <a:r>
                        <a:rPr lang="en-US" sz="1600" dirty="0">
                          <a:effectLst/>
                        </a:rPr>
                        <a:t> 45。</a:t>
                      </a:r>
                    </a:p>
                    <a:p>
                      <a:pPr marL="742950" lvl="1" indent="-285750" algn="l"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Char char="p"/>
                      </a:pPr>
                      <a:r>
                        <a:rPr lang="en-US" sz="1600" dirty="0">
                          <a:effectLst/>
                        </a:rPr>
                        <a:t>Google Chrome 37 ～ Google Chrome 51。</a:t>
                      </a:r>
                    </a:p>
                    <a:p>
                      <a:pPr marL="285750" indent="-285750" algn="l"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dirty="0">
                          <a:effectLst/>
                        </a:rPr>
                        <a:t>压缩包解压工具。</a:t>
                      </a:r>
                    </a:p>
                    <a:p>
                      <a:pPr marL="285750" indent="-285750" algn="l"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en-US" sz="1600" dirty="0">
                          <a:effectLst/>
                        </a:rPr>
                        <a:t>JRE</a:t>
                      </a:r>
                      <a:r>
                        <a:rPr lang="zh-CN" altLang="en-US" sz="1600" dirty="0">
                          <a:effectLst/>
                        </a:rPr>
                        <a:t>版本在</a:t>
                      </a:r>
                      <a:r>
                        <a:rPr lang="en-US" altLang="zh-CN" sz="1600" dirty="0">
                          <a:effectLst/>
                        </a:rPr>
                        <a:t>1.6.0.25</a:t>
                      </a:r>
                      <a:r>
                        <a:rPr lang="zh-CN" altLang="en-US" sz="1600" dirty="0">
                          <a:effectLst/>
                        </a:rPr>
                        <a:t>及以上版本。</a:t>
                      </a:r>
                    </a:p>
                    <a:p>
                      <a:pPr marL="285750" indent="-285750" algn="l"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dirty="0">
                          <a:effectLst/>
                        </a:rPr>
                        <a:t>说明：如果使用其他类型或版本的浏览器，可能出现按钮失效、界面显示不正常等问题。</a:t>
                      </a: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2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nd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333E8A2F07A74D848136A2C03778F8" ma:contentTypeVersion="0" ma:contentTypeDescription="Create a new document." ma:contentTypeScope="" ma:versionID="23803ba2584bac4d8dcab8923b6ec39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935635-683F-4201-ABCC-FE7AC8C1341F}"/>
</file>

<file path=customXml/itemProps2.xml><?xml version="1.0" encoding="utf-8"?>
<ds:datastoreItem xmlns:ds="http://schemas.openxmlformats.org/officeDocument/2006/customXml" ds:itemID="{EAE3093B-232B-4C15-AB25-7F1FBE134870}"/>
</file>

<file path=customXml/itemProps3.xml><?xml version="1.0" encoding="utf-8"?>
<ds:datastoreItem xmlns:ds="http://schemas.openxmlformats.org/officeDocument/2006/customXml" ds:itemID="{723E6701-3943-4A44-84F3-F772B508883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62487</TotalTime>
  <Words>868</Words>
  <Application>Microsoft Office PowerPoint</Application>
  <PresentationFormat>全屏显示(4:3)</PresentationFormat>
  <Paragraphs>174</Paragraphs>
  <Slides>21</Slides>
  <Notes>21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MS PGothic</vt:lpstr>
      <vt:lpstr>黑体</vt:lpstr>
      <vt:lpstr>华文细黑</vt:lpstr>
      <vt:lpstr>宋体</vt:lpstr>
      <vt:lpstr>Arial</vt:lpstr>
      <vt:lpstr>FrutigerNext LT Light</vt:lpstr>
      <vt:lpstr>FrutigerNext LT Medium</vt:lpstr>
      <vt:lpstr>FrutigerNext LT Regular</vt:lpstr>
      <vt:lpstr>Symbol</vt:lpstr>
      <vt:lpstr>Wingdings</vt:lpstr>
      <vt:lpstr>1#UC&amp;C母版初稿</vt:lpstr>
      <vt:lpstr>End</vt:lpstr>
      <vt:lpstr>Visio</vt:lpstr>
      <vt:lpstr>PowerPoint 演示文稿</vt:lpstr>
      <vt:lpstr>桌面云安装部署</vt:lpstr>
      <vt:lpstr>PowerPoint 演示文稿</vt:lpstr>
      <vt:lpstr>PowerPoint 演示文稿</vt:lpstr>
      <vt:lpstr>PowerPoint 演示文稿</vt:lpstr>
      <vt:lpstr>整体架构</vt:lpstr>
      <vt:lpstr>虚拟机部署</vt:lpstr>
      <vt:lpstr>PowerPoint 演示文稿</vt:lpstr>
      <vt:lpstr>环境准备</vt:lpstr>
      <vt:lpstr>环境准备</vt:lpstr>
      <vt:lpstr>软件准备</vt:lpstr>
      <vt:lpstr>安装流程</vt:lpstr>
      <vt:lpstr>创建Linux基础架构虚拟机</vt:lpstr>
      <vt:lpstr>安装ITA/GaussDB/HDC/WI/License</vt:lpstr>
      <vt:lpstr>安装vAG/vLB</vt:lpstr>
      <vt:lpstr>创建Windows基础架构虚拟机</vt:lpstr>
      <vt:lpstr>安装AD/DNS/DHCP服务</vt:lpstr>
      <vt:lpstr>初始化配置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hongfeilongzjhw</cp:lastModifiedBy>
  <cp:revision>2319</cp:revision>
  <dcterms:created xsi:type="dcterms:W3CDTF">2003-08-21T06:48:56Z</dcterms:created>
  <dcterms:modified xsi:type="dcterms:W3CDTF">2017-12-19T05:56:55Z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(3)sNNcX8566I1Z0owDIFE4d5HDnHh5DAhkrljTv5r+TO3DalQAPboU3Qaz7vmhbSumZoJ3gVOG
LmqKVnEl6r+iFgeNloNncczBFhooESI/t5/pBXWbfsNLHBlyyOL2zr3QNNoeBC0hfMzqpqbP
/ISP4Yiyl96LC3SR0HXI3kKAV/u46ylNMxdQ4Zy6tOdby0oN6DgP2NWb6zSFyRYAic22b4Qj
dhwLVTnMGtsL1B27cZ</vt:lpwstr>
  </property>
  <property fmtid="{D5CDD505-2E9C-101B-9397-08002B2CF9AE}" pid="18" name="_2015_ms_pID_7253431">
    <vt:lpwstr>XikZP63pnmkqKpT3J+gXVAyfaIrSH+zhj3QkzXMr+49SHfGiGYtLgE
t6iJz12BxNkfB2DjXU7wA5cIjPsNPga2IDRUUSxjCUpH1nc7xaGBa1n36Bd1sUByZ2Y3e8jy
Mcfvs50qP3NdlczhnQTCMUJnVGPZGlNPQ/bj3y8JKLPnpr8l1tkf53Dqk8nS4gF1CoWQmfZA
BjngtUZ55YlJTtmI0ku+FF3qAXP0koLu3sXR</vt:lpwstr>
  </property>
  <property fmtid="{D5CDD505-2E9C-101B-9397-08002B2CF9AE}" pid="19" name="_2015_ms_pID_7253432">
    <vt:lpwstr>xP7JmAG2DlBKj5Vfu23Nciztxx8wtvJq5ydG
qtm37kk+jQZddeoJbYRMLHpKmXWYHw==</vt:lpwstr>
  </property>
  <property fmtid="{D5CDD505-2E9C-101B-9397-08002B2CF9AE}" pid="20" name="ContentTypeId">
    <vt:lpwstr>0x01010077333E8A2F07A74D848136A2C03778F8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1513662259</vt:lpwstr>
  </property>
</Properties>
</file>