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28"/>
  </p:notesMasterIdLst>
  <p:handoutMasterIdLst>
    <p:handoutMasterId r:id="rId29"/>
  </p:handoutMasterIdLst>
  <p:sldIdLst>
    <p:sldId id="282" r:id="rId6"/>
    <p:sldId id="257" r:id="rId7"/>
    <p:sldId id="258" r:id="rId8"/>
    <p:sldId id="259" r:id="rId9"/>
    <p:sldId id="260" r:id="rId10"/>
    <p:sldId id="261" r:id="rId11"/>
    <p:sldId id="262" r:id="rId12"/>
    <p:sldId id="263" r:id="rId13"/>
    <p:sldId id="264" r:id="rId14"/>
    <p:sldId id="265" r:id="rId15"/>
    <p:sldId id="266" r:id="rId16"/>
    <p:sldId id="268" r:id="rId17"/>
    <p:sldId id="269" r:id="rId18"/>
    <p:sldId id="278" r:id="rId19"/>
    <p:sldId id="271" r:id="rId20"/>
    <p:sldId id="272" r:id="rId21"/>
    <p:sldId id="279" r:id="rId22"/>
    <p:sldId id="273" r:id="rId23"/>
    <p:sldId id="274" r:id="rId24"/>
    <p:sldId id="275" r:id="rId25"/>
    <p:sldId id="276" r:id="rId26"/>
    <p:sldId id="277" r:id="rId27"/>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867" userDrawn="1">
          <p15:clr>
            <a:srgbClr val="A4A3A4"/>
          </p15:clr>
        </p15:guide>
        <p15:guide id="3" orient="horz" pos="3929" userDrawn="1">
          <p15:clr>
            <a:srgbClr val="A4A3A4"/>
          </p15:clr>
        </p15:guide>
        <p15:guide id="4" pos="2880" userDrawn="1">
          <p15:clr>
            <a:srgbClr val="A4A3A4"/>
          </p15:clr>
        </p15:guide>
        <p15:guide id="5" pos="476" userDrawn="1">
          <p15:clr>
            <a:srgbClr val="A4A3A4"/>
          </p15:clr>
        </p15:guide>
        <p15:guide id="6" pos="5420" userDrawn="1">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zhouyuanzjhw" initials="z" lastIdx="4" clrIdx="3">
    <p:extLst>
      <p:ext uri="{19B8F6BF-5375-455C-9EA6-DF929625EA0E}">
        <p15:presenceInfo xmlns:p15="http://schemas.microsoft.com/office/powerpoint/2012/main" userId="S-1-5-21-147214757-305610072-1517763936-3169869" providerId="AD"/>
      </p:ext>
    </p:extLst>
  </p:cmAuthor>
  <p:cmAuthor id="4" name="hongfeilongzjhw" initials="h" lastIdx="2" clrIdx="4">
    <p:extLst>
      <p:ext uri="{19B8F6BF-5375-455C-9EA6-DF929625EA0E}">
        <p15:presenceInfo xmlns:p15="http://schemas.microsoft.com/office/powerpoint/2012/main" userId="S-1-5-21-147214757-305610072-1517763936-38341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6" autoAdjust="0"/>
    <p:restoredTop sz="82560" autoAdjust="0"/>
  </p:normalViewPr>
  <p:slideViewPr>
    <p:cSldViewPr showGuides="1">
      <p:cViewPr varScale="1">
        <p:scale>
          <a:sx n="97" d="100"/>
          <a:sy n="97" d="100"/>
        </p:scale>
        <p:origin x="678" y="90"/>
      </p:cViewPr>
      <p:guideLst>
        <p:guide orient="horz" pos="2341"/>
        <p:guide orient="horz" pos="867"/>
        <p:guide orient="horz" pos="3929"/>
        <p:guide pos="2880"/>
        <p:guide pos="476"/>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48" d="100"/>
          <a:sy n="48" d="100"/>
        </p:scale>
        <p:origin x="2898" y="60"/>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p>
          <a:p>
            <a:pPr lvl="1"/>
            <a:r>
              <a:rPr lang="zh-CN" altLang="en-US" smtClean="0"/>
              <a:t>调整编辑框行距为单倍行距。</a:t>
            </a:r>
            <a:endParaRPr lang="en-US" altLang="zh-CN" smtClean="0"/>
          </a:p>
          <a:p>
            <a:pPr lvl="0"/>
            <a:r>
              <a:rPr lang="en-US" altLang="zh-CN" smtClean="0"/>
              <a:t>2015.7.9</a:t>
            </a:r>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p>
          <a:p>
            <a:pPr lvl="1"/>
            <a:r>
              <a:rPr lang="zh-CN" altLang="en-US" smtClean="0"/>
              <a:t>调整母板主体和备注，段落格式为“允许标点溢出边界”。</a:t>
            </a:r>
            <a:endParaRPr lang="en-US" altLang="zh-CN" smtClean="0"/>
          </a:p>
          <a:p>
            <a:pPr lvl="0"/>
            <a:r>
              <a:rPr lang="en-US" altLang="zh-CN" smtClean="0"/>
              <a:t>2015.8.4</a:t>
            </a:r>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p>
          <a:p>
            <a:pPr lvl="1"/>
            <a:r>
              <a:rPr lang="zh-CN" altLang="en-US" smtClean="0"/>
              <a:t>新增备注模板，备注页正上方添加页眉，显示本章标题。</a:t>
            </a:r>
            <a:endParaRPr lang="en-US" altLang="zh-CN" smtClean="0"/>
          </a:p>
          <a:p>
            <a:pPr lvl="0"/>
            <a:r>
              <a:rPr lang="en-US" altLang="zh-CN" smtClean="0"/>
              <a:t>2015.9.14</a:t>
            </a:r>
          </a:p>
          <a:p>
            <a:pPr lvl="1"/>
            <a:r>
              <a:rPr lang="zh-CN" altLang="en-US" smtClean="0"/>
              <a:t>删除“谢谢”那页的白色“谢谢”。</a:t>
            </a:r>
            <a:endParaRPr lang="en-US" altLang="zh-CN" smtClean="0"/>
          </a:p>
          <a:p>
            <a:pPr lvl="0"/>
            <a:r>
              <a:rPr lang="en-US" altLang="zh-CN" smtClean="0"/>
              <a:t>2017.11.8</a:t>
            </a:r>
          </a:p>
          <a:p>
            <a:pPr lvl="1"/>
            <a:r>
              <a:rPr lang="zh-CN" altLang="en-US" smtClean="0"/>
              <a:t>调整母版中标题宽度。</a:t>
            </a:r>
            <a:endParaRPr lang="en-US" altLang="zh-CN" smtClean="0"/>
          </a:p>
          <a:p>
            <a:r>
              <a:rPr lang="en-US" altLang="zh-CN" smtClean="0"/>
              <a:t>2017.12.8</a:t>
            </a:r>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669888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链接克隆是一种通过将链接克隆母卷和链接克隆差分卷组合映射为一个链接克隆卷，提供给虚拟机使用的技术；其中链接克隆母卷为只读卷，多个链接克隆虚拟机共用一份；链接克隆差分卷是读写卷，其存储是精简配置的，每个链接克隆虚拟机一份，保存了每个虚拟机差异化的数据；链接克隆技术具有创建速度快、占用存储空间小的优点，非常适合于同质化用户、桌面高度标准化场景。</a:t>
            </a:r>
            <a:endParaRPr lang="en-US" smtClean="0"/>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533750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链接克隆</a:t>
            </a:r>
            <a:r>
              <a:rPr lang="en-US" dirty="0" err="1" smtClean="0"/>
              <a:t>iCache</a:t>
            </a:r>
            <a:r>
              <a:rPr lang="zh-CN" altLang="en-US" dirty="0" smtClean="0"/>
              <a:t>加速是基于链接克隆中针对多个链接克隆虚拟机共用同一份链接克隆母卷这一特点，提供的链接克隆虚拟机性能加速技术；它通过把链接克隆母卷的热点数据缓存到主机有限的内存</a:t>
            </a:r>
            <a:r>
              <a:rPr lang="en-US" dirty="0" smtClean="0"/>
              <a:t>cache</a:t>
            </a:r>
            <a:r>
              <a:rPr lang="zh-CN" altLang="en-US" dirty="0" smtClean="0"/>
              <a:t>中来达到虚拟机运行加速的目的。</a:t>
            </a:r>
            <a:endParaRPr lang="en-US" dirty="0" smtClean="0"/>
          </a:p>
          <a:p>
            <a:r>
              <a:rPr lang="zh-CN" altLang="en-US" dirty="0" smtClean="0"/>
              <a:t>链接克隆虚拟机运行需要读取存储上的链接克隆母卷数据前，会先到内存</a:t>
            </a:r>
            <a:r>
              <a:rPr lang="en-US" dirty="0" smtClean="0"/>
              <a:t>cache</a:t>
            </a:r>
            <a:r>
              <a:rPr lang="zh-CN" altLang="en-US" dirty="0" smtClean="0"/>
              <a:t>中读取，如果在内存</a:t>
            </a:r>
            <a:r>
              <a:rPr lang="en-US" dirty="0" smtClean="0"/>
              <a:t>cache</a:t>
            </a:r>
            <a:r>
              <a:rPr lang="zh-CN" altLang="en-US" dirty="0" smtClean="0"/>
              <a:t>中读取不到，才会到存储上读取数据；并且</a:t>
            </a:r>
            <a:r>
              <a:rPr lang="en-US" dirty="0" err="1" smtClean="0"/>
              <a:t>iCache</a:t>
            </a:r>
            <a:r>
              <a:rPr lang="zh-CN" altLang="en-US" dirty="0" smtClean="0"/>
              <a:t>会根据需要动态的把热点数据放入到主机内存</a:t>
            </a:r>
            <a:r>
              <a:rPr lang="en-US" dirty="0" smtClean="0"/>
              <a:t>cache</a:t>
            </a:r>
            <a:r>
              <a:rPr lang="zh-CN" altLang="en-US" dirty="0" smtClean="0"/>
              <a:t>中，来提升内存</a:t>
            </a:r>
            <a:r>
              <a:rPr lang="en-US" dirty="0" smtClean="0"/>
              <a:t>cache</a:t>
            </a:r>
            <a:r>
              <a:rPr lang="zh-CN" altLang="en-US" dirty="0" smtClean="0"/>
              <a:t>的命中率。</a:t>
            </a:r>
            <a:endParaRPr lang="en-US" dirty="0" smtClean="0"/>
          </a:p>
          <a:p>
            <a:r>
              <a:rPr lang="zh-CN" altLang="en-US" dirty="0" smtClean="0"/>
              <a:t>根据</a:t>
            </a:r>
            <a:r>
              <a:rPr lang="en-US" dirty="0" err="1" smtClean="0"/>
              <a:t>iCache</a:t>
            </a:r>
            <a:r>
              <a:rPr lang="zh-CN" altLang="en-US" dirty="0" smtClean="0"/>
              <a:t>的加速原理可知链接克隆虚拟机在运行过程中会减少对母卷存储本身的读</a:t>
            </a:r>
            <a:r>
              <a:rPr lang="en-US" dirty="0" smtClean="0"/>
              <a:t>IOPS</a:t>
            </a:r>
            <a:r>
              <a:rPr lang="zh-CN" altLang="en-US" dirty="0" smtClean="0"/>
              <a:t>压力，这不但缓解了批量链接克隆虚拟机启动时对存储压力过大的启动风暴问题，而且提升了链接克隆虚拟机的启动速度，并且链接克隆虚拟机启动后的性能也有改善。</a:t>
            </a:r>
            <a:endParaRPr lang="en-US" dirty="0" smtClean="0"/>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22204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dirty="0" smtClean="0"/>
              <a:t>如上图所示，如果一个链接克隆模板为</a:t>
            </a:r>
            <a:r>
              <a:rPr lang="en-US" altLang="zh-CN" dirty="0" smtClean="0"/>
              <a:t>30G</a:t>
            </a:r>
            <a:r>
              <a:rPr lang="zh-CN" altLang="zh-CN" dirty="0" smtClean="0"/>
              <a:t>，在数据存储</a:t>
            </a:r>
            <a:r>
              <a:rPr lang="en-US" altLang="zh-CN" dirty="0" smtClean="0"/>
              <a:t>1</a:t>
            </a:r>
            <a:r>
              <a:rPr lang="zh-CN" altLang="zh-CN" dirty="0" smtClean="0"/>
              <a:t>上创建链接克隆</a:t>
            </a:r>
            <a:r>
              <a:rPr lang="en-US" altLang="zh-CN" dirty="0" smtClean="0"/>
              <a:t>VM</a:t>
            </a:r>
            <a:r>
              <a:rPr lang="zh-CN" altLang="zh-CN" dirty="0" smtClean="0"/>
              <a:t>时，会自动复制模板，在数据存储</a:t>
            </a:r>
            <a:r>
              <a:rPr lang="en-US" altLang="zh-CN" dirty="0" smtClean="0"/>
              <a:t>1</a:t>
            </a:r>
            <a:r>
              <a:rPr lang="zh-CN" altLang="zh-CN" dirty="0" smtClean="0"/>
              <a:t>上产生一个</a:t>
            </a:r>
            <a:r>
              <a:rPr lang="en-US" altLang="zh-CN" dirty="0" smtClean="0"/>
              <a:t>A</a:t>
            </a:r>
            <a:r>
              <a:rPr lang="zh-CN" altLang="zh-CN" dirty="0" smtClean="0"/>
              <a:t>母卷，大小也为</a:t>
            </a:r>
            <a:r>
              <a:rPr lang="en-US" altLang="zh-CN" dirty="0" smtClean="0"/>
              <a:t>30G</a:t>
            </a:r>
            <a:r>
              <a:rPr lang="zh-CN" altLang="zh-CN" dirty="0" smtClean="0"/>
              <a:t>，再以</a:t>
            </a:r>
            <a:r>
              <a:rPr lang="en-US" altLang="zh-CN" dirty="0" smtClean="0"/>
              <a:t>A</a:t>
            </a:r>
            <a:r>
              <a:rPr lang="zh-CN" altLang="zh-CN" dirty="0" smtClean="0"/>
              <a:t>母卷为基础，自动快照为每个</a:t>
            </a:r>
            <a:r>
              <a:rPr lang="en-US" altLang="zh-CN" dirty="0" smtClean="0"/>
              <a:t>VM</a:t>
            </a:r>
            <a:r>
              <a:rPr lang="zh-CN" altLang="zh-CN" dirty="0" smtClean="0"/>
              <a:t>创建差分卷；当</a:t>
            </a:r>
            <a:r>
              <a:rPr lang="en-US" altLang="zh-CN" dirty="0" smtClean="0"/>
              <a:t>A</a:t>
            </a:r>
            <a:r>
              <a:rPr lang="zh-CN" altLang="zh-CN" dirty="0" smtClean="0"/>
              <a:t>母卷上创建的差分卷个数达到</a:t>
            </a:r>
            <a:r>
              <a:rPr lang="en-US" altLang="zh-CN" dirty="0" smtClean="0"/>
              <a:t>128</a:t>
            </a:r>
            <a:r>
              <a:rPr lang="zh-CN" altLang="zh-CN" dirty="0" smtClean="0"/>
              <a:t>个时（规格限制一个母卷最多产生</a:t>
            </a:r>
            <a:r>
              <a:rPr lang="en-US" altLang="zh-CN" dirty="0" smtClean="0"/>
              <a:t>128</a:t>
            </a:r>
            <a:r>
              <a:rPr lang="zh-CN" altLang="zh-CN" dirty="0" smtClean="0"/>
              <a:t>个差分卷，防止每个母卷所在存储块区域在</a:t>
            </a:r>
            <a:r>
              <a:rPr lang="en-US" altLang="zh-CN" dirty="0" smtClean="0"/>
              <a:t>VMs</a:t>
            </a:r>
            <a:r>
              <a:rPr lang="zh-CN" altLang="zh-CN" dirty="0" smtClean="0"/>
              <a:t>都运行的情况下</a:t>
            </a:r>
            <a:r>
              <a:rPr lang="en-US" altLang="zh-CN" dirty="0" smtClean="0"/>
              <a:t>I/O</a:t>
            </a:r>
            <a:r>
              <a:rPr lang="zh-CN" altLang="zh-CN" dirty="0" smtClean="0"/>
              <a:t>压力过高），系统会自动在该数据存储</a:t>
            </a:r>
            <a:r>
              <a:rPr lang="en-US" altLang="zh-CN" dirty="0" smtClean="0"/>
              <a:t>1</a:t>
            </a:r>
            <a:r>
              <a:rPr lang="zh-CN" altLang="zh-CN" dirty="0" smtClean="0"/>
              <a:t>上产生一个新的</a:t>
            </a:r>
            <a:r>
              <a:rPr lang="en-US" altLang="zh-CN" dirty="0" smtClean="0"/>
              <a:t>B</a:t>
            </a:r>
            <a:r>
              <a:rPr lang="zh-CN" altLang="zh-CN" dirty="0" smtClean="0"/>
              <a:t>母卷，为其它链接克隆</a:t>
            </a:r>
            <a:r>
              <a:rPr lang="en-US" altLang="zh-CN" dirty="0" smtClean="0"/>
              <a:t>VM</a:t>
            </a:r>
            <a:r>
              <a:rPr lang="zh-CN" altLang="zh-CN" dirty="0" smtClean="0"/>
              <a:t>创建新的差分卷，以此类推。</a:t>
            </a:r>
          </a:p>
          <a:p>
            <a:r>
              <a:rPr lang="zh-CN" altLang="zh-CN" dirty="0" smtClean="0"/>
              <a:t>系统为每个</a:t>
            </a:r>
            <a:r>
              <a:rPr lang="en-US" altLang="zh-CN" dirty="0" smtClean="0"/>
              <a:t>VM</a:t>
            </a:r>
            <a:r>
              <a:rPr lang="zh-CN" altLang="zh-CN" dirty="0" smtClean="0"/>
              <a:t>创建的差分卷，是精简配置的存储（瘦分配），最初大小接近于</a:t>
            </a:r>
            <a:r>
              <a:rPr lang="en-US" altLang="zh-CN" dirty="0" smtClean="0"/>
              <a:t>0</a:t>
            </a:r>
            <a:r>
              <a:rPr lang="zh-CN" altLang="zh-CN" dirty="0" smtClean="0"/>
              <a:t>，但差分卷最终要保存数据，每个差分卷最小存储预估大小不能小于</a:t>
            </a:r>
            <a:r>
              <a:rPr lang="en-US" altLang="zh-CN" dirty="0" smtClean="0"/>
              <a:t>3G</a:t>
            </a:r>
            <a:r>
              <a:rPr lang="zh-CN" altLang="zh-CN" dirty="0" smtClean="0"/>
              <a:t>，最大不会超过模板大小，一般根据链接克隆的使用场景以及还原频率，平均预估</a:t>
            </a:r>
            <a:r>
              <a:rPr lang="en-US" altLang="zh-CN" dirty="0" smtClean="0"/>
              <a:t>5G</a:t>
            </a:r>
            <a:r>
              <a:rPr lang="zh-CN" altLang="zh-CN" dirty="0" smtClean="0"/>
              <a:t>、</a:t>
            </a:r>
            <a:r>
              <a:rPr lang="en-US" altLang="zh-CN" dirty="0" smtClean="0"/>
              <a:t>10G</a:t>
            </a:r>
            <a:r>
              <a:rPr lang="zh-CN" altLang="zh-CN" dirty="0" smtClean="0"/>
              <a:t>、</a:t>
            </a:r>
            <a:r>
              <a:rPr lang="en-US" altLang="zh-CN" dirty="0" smtClean="0"/>
              <a:t>12G</a:t>
            </a:r>
            <a:r>
              <a:rPr lang="zh-CN" altLang="zh-CN" dirty="0" smtClean="0"/>
              <a:t>不等。</a:t>
            </a:r>
          </a:p>
          <a:p>
            <a:r>
              <a:rPr lang="zh-CN" altLang="zh-CN" dirty="0" smtClean="0"/>
              <a:t>从上图也可以看到，母卷、差分卷是必须在同一数据存储上；模板与母卷、差分卷可以不在同一数据存储上；只能在支持精简配置（瘦分配）的数据存储上，才能创建链接克隆</a:t>
            </a:r>
            <a:r>
              <a:rPr lang="en-US" altLang="zh-CN" dirty="0" smtClean="0"/>
              <a:t>VM</a:t>
            </a:r>
            <a:r>
              <a:rPr lang="zh-CN" altLang="zh-CN" dirty="0" smtClean="0"/>
              <a:t>。</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57144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注：如需要链接克隆支持</a:t>
            </a:r>
            <a:r>
              <a:rPr lang="en-US" altLang="zh-CN" smtClean="0"/>
              <a:t>SSD</a:t>
            </a:r>
            <a:r>
              <a:rPr lang="zh-CN" altLang="en-US" smtClean="0"/>
              <a:t>，则只要把该模板部署在</a:t>
            </a:r>
            <a:r>
              <a:rPr lang="en-US" altLang="zh-CN" smtClean="0"/>
              <a:t>SSD</a:t>
            </a:r>
            <a:r>
              <a:rPr lang="zh-CN" altLang="en-US" smtClean="0"/>
              <a:t>组成的数据存储上，并为该模板配置</a:t>
            </a:r>
            <a:r>
              <a:rPr lang="en-US" altLang="zh-CN" smtClean="0"/>
              <a:t>iCache</a:t>
            </a:r>
            <a:r>
              <a:rPr lang="zh-CN" altLang="en-US" smtClean="0"/>
              <a:t>能力即可。</a:t>
            </a:r>
            <a:endParaRPr lang="en-US" altLang="zh-CN" smtClean="0"/>
          </a:p>
          <a:p>
            <a:r>
              <a:rPr lang="zh-CN" altLang="en-US" smtClean="0"/>
              <a:t>用户可以为模板选择配置是否支持</a:t>
            </a:r>
            <a:r>
              <a:rPr lang="en-US" altLang="zh-CN" smtClean="0"/>
              <a:t>iCache</a:t>
            </a:r>
            <a:r>
              <a:rPr lang="zh-CN" altLang="en-US" smtClean="0"/>
              <a:t>；当用户为</a:t>
            </a:r>
            <a:r>
              <a:rPr lang="en-US" altLang="zh-CN" smtClean="0"/>
              <a:t>Y</a:t>
            </a:r>
            <a:r>
              <a:rPr lang="zh-CN" altLang="en-US" smtClean="0"/>
              <a:t>模板在主机上配置了</a:t>
            </a:r>
            <a:r>
              <a:rPr lang="en-US" altLang="zh-CN" smtClean="0"/>
              <a:t>iCache</a:t>
            </a:r>
            <a:r>
              <a:rPr lang="zh-CN" altLang="en-US" smtClean="0"/>
              <a:t>时，主机会为该</a:t>
            </a:r>
            <a:r>
              <a:rPr lang="en-US" altLang="zh-CN" smtClean="0"/>
              <a:t>Y</a:t>
            </a:r>
            <a:r>
              <a:rPr lang="zh-CN" altLang="en-US" smtClean="0"/>
              <a:t>模板分配</a:t>
            </a:r>
            <a:r>
              <a:rPr lang="en-US" altLang="zh-CN" smtClean="0"/>
              <a:t>2G</a:t>
            </a:r>
            <a:r>
              <a:rPr lang="zh-CN" altLang="en-US" smtClean="0"/>
              <a:t>的读</a:t>
            </a:r>
            <a:r>
              <a:rPr lang="en-US" altLang="zh-CN" smtClean="0"/>
              <a:t>Cache</a:t>
            </a:r>
            <a:r>
              <a:rPr lang="zh-CN" altLang="en-US" smtClean="0"/>
              <a:t>空间，用来针对该主机中运行的</a:t>
            </a:r>
            <a:r>
              <a:rPr lang="en-US" altLang="zh-CN" smtClean="0"/>
              <a:t>VM</a:t>
            </a:r>
            <a:r>
              <a:rPr lang="zh-CN" altLang="en-US" smtClean="0"/>
              <a:t>进行读加速，间接减少对</a:t>
            </a:r>
            <a:r>
              <a:rPr lang="en-US" altLang="zh-CN" smtClean="0"/>
              <a:t>Y</a:t>
            </a:r>
            <a:r>
              <a:rPr lang="zh-CN" altLang="en-US" smtClean="0"/>
              <a:t>模板或母卷所在存储的读</a:t>
            </a:r>
            <a:r>
              <a:rPr lang="en-US" altLang="zh-CN" smtClean="0"/>
              <a:t>IO</a:t>
            </a:r>
            <a:r>
              <a:rPr lang="zh-CN" altLang="en-US" smtClean="0"/>
              <a:t>压力。每个主机最多同时支持</a:t>
            </a:r>
            <a:r>
              <a:rPr lang="en-US" altLang="zh-CN" smtClean="0"/>
              <a:t>6</a:t>
            </a:r>
            <a:r>
              <a:rPr lang="zh-CN" altLang="en-US" smtClean="0"/>
              <a:t>个模板配置使用</a:t>
            </a:r>
            <a:r>
              <a:rPr lang="en-US" altLang="zh-CN" smtClean="0"/>
              <a:t>iCache</a:t>
            </a:r>
            <a:r>
              <a:rPr lang="zh-CN" altLang="en-US" smtClean="0"/>
              <a:t>。</a:t>
            </a:r>
            <a:endParaRPr lang="en-US" altLang="zh-CN" smtClean="0"/>
          </a:p>
          <a:p>
            <a:r>
              <a:rPr lang="zh-CN" altLang="en-US" smtClean="0"/>
              <a:t>如果模板配置了</a:t>
            </a:r>
            <a:r>
              <a:rPr lang="en-US" altLang="zh-CN" smtClean="0"/>
              <a:t>iCache</a:t>
            </a:r>
            <a:r>
              <a:rPr lang="zh-CN" altLang="en-US" smtClean="0"/>
              <a:t>，因机制原因，原本正常落盘母卷的读</a:t>
            </a:r>
            <a:r>
              <a:rPr lang="en-US" altLang="zh-CN" smtClean="0"/>
              <a:t>IO</a:t>
            </a:r>
            <a:r>
              <a:rPr lang="zh-CN" altLang="en-US" smtClean="0"/>
              <a:t>，目前会由模板所在存储承担，故该模板创建的</a:t>
            </a:r>
            <a:r>
              <a:rPr lang="en-US" altLang="zh-CN" smtClean="0"/>
              <a:t>VM</a:t>
            </a:r>
            <a:r>
              <a:rPr lang="zh-CN" altLang="en-US" smtClean="0"/>
              <a:t>个数有</a:t>
            </a:r>
            <a:r>
              <a:rPr lang="en-US" altLang="zh-CN" smtClean="0"/>
              <a:t>512</a:t>
            </a:r>
            <a:r>
              <a:rPr lang="zh-CN" altLang="en-US" smtClean="0"/>
              <a:t>的限制；另从上图可知，配置有</a:t>
            </a:r>
            <a:r>
              <a:rPr lang="en-US" altLang="zh-CN" smtClean="0"/>
              <a:t>iCache</a:t>
            </a:r>
            <a:r>
              <a:rPr lang="zh-CN" altLang="en-US" smtClean="0"/>
              <a:t>的模板，如果部署在</a:t>
            </a:r>
            <a:r>
              <a:rPr lang="en-US" altLang="zh-CN" smtClean="0"/>
              <a:t>SSD</a:t>
            </a:r>
            <a:r>
              <a:rPr lang="zh-CN" altLang="en-US" smtClean="0"/>
              <a:t>所在数据存储上，性能会更佳。</a:t>
            </a:r>
            <a:endParaRPr lang="en-US" altLang="zh-CN" smtClean="0"/>
          </a:p>
          <a:p>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68211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553240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dirty="0" smtClean="0"/>
              <a:t>链接克隆桌面与完整克隆桌面的区别主要在于系统盘的存储上。链接克隆桌面的虚拟机共享一个相同的系统母盘，每台虚拟机对系统盘的写操作数据（如工作临时缓存数据、个性化配置（</a:t>
            </a:r>
            <a:r>
              <a:rPr lang="en-US" altLang="zh-CN" dirty="0" smtClean="0"/>
              <a:t>C:\User(</a:t>
            </a:r>
            <a:r>
              <a:rPr lang="zh-CN" altLang="zh-CN" dirty="0" smtClean="0"/>
              <a:t>在</a:t>
            </a:r>
            <a:r>
              <a:rPr lang="en-US" altLang="zh-CN" dirty="0" smtClean="0"/>
              <a:t>Windows 7</a:t>
            </a:r>
            <a:r>
              <a:rPr lang="zh-CN" altLang="zh-CN" dirty="0" smtClean="0"/>
              <a:t>中</a:t>
            </a:r>
            <a:r>
              <a:rPr lang="en-US" altLang="zh-CN" dirty="0" smtClean="0"/>
              <a:t>)</a:t>
            </a:r>
            <a:r>
              <a:rPr lang="zh-CN" altLang="zh-CN" dirty="0" smtClean="0"/>
              <a:t>或</a:t>
            </a:r>
            <a:r>
              <a:rPr lang="en-US" altLang="zh-CN" dirty="0" smtClean="0"/>
              <a:t>C:\Documents and Settings(</a:t>
            </a:r>
            <a:r>
              <a:rPr lang="zh-CN" altLang="zh-CN" dirty="0" smtClean="0"/>
              <a:t>在</a:t>
            </a:r>
            <a:r>
              <a:rPr lang="en-US" altLang="zh-CN" dirty="0" smtClean="0"/>
              <a:t>Windows XP</a:t>
            </a:r>
            <a:r>
              <a:rPr lang="zh-CN" altLang="zh-CN" dirty="0" smtClean="0"/>
              <a:t>中</a:t>
            </a:r>
            <a:r>
              <a:rPr lang="en-US" altLang="zh-CN" dirty="0" smtClean="0"/>
              <a:t>)</a:t>
            </a:r>
            <a:r>
              <a:rPr lang="zh-CN" altLang="zh-CN" dirty="0" smtClean="0"/>
              <a:t>）、临时安装的个性化应用程序（</a:t>
            </a:r>
            <a:r>
              <a:rPr lang="en-US" altLang="zh-CN" dirty="0" smtClean="0"/>
              <a:t>C:\Program Files</a:t>
            </a:r>
            <a:r>
              <a:rPr lang="zh-CN" altLang="zh-CN" dirty="0" smtClean="0"/>
              <a:t>）等）都保存在自己的差分盘中。并且通过将母盘和差分盘组合映射为一个链接克隆盘作为虚拟机的整个系统盘（即</a:t>
            </a:r>
            <a:r>
              <a:rPr lang="en-US" altLang="zh-CN" dirty="0" smtClean="0"/>
              <a:t>C</a:t>
            </a:r>
            <a:r>
              <a:rPr lang="zh-CN" altLang="zh-CN" dirty="0" smtClean="0"/>
              <a:t>盘），提供给虚拟机使用。</a:t>
            </a:r>
          </a:p>
          <a:p>
            <a:r>
              <a:rPr lang="zh-CN" altLang="zh-CN" dirty="0" smtClean="0"/>
              <a:t>对于链接克隆虚拟机，提供了手工强制还原功能，管理员可以强制把链接克隆虚拟机还原到最初状态。提供了系统更新操作，管理员可以统一对链接克隆虚拟机组中的虚拟机进行软件更新操作，完成链接克隆虚拟机的系统母卷更新。</a:t>
            </a:r>
          </a:p>
          <a:p>
            <a:r>
              <a:rPr lang="zh-CN" altLang="zh-CN" dirty="0" smtClean="0"/>
              <a:t>链接克隆池化桌面支持两种：动态池与静态池。</a:t>
            </a:r>
          </a:p>
          <a:p>
            <a:r>
              <a:rPr lang="zh-CN" altLang="zh-CN" dirty="0" smtClean="0"/>
              <a:t>动态池，是一组用户对应一个桌面池，用户与桌面池中的</a:t>
            </a:r>
            <a:r>
              <a:rPr lang="en-US" altLang="zh-CN" dirty="0" smtClean="0"/>
              <a:t>VM</a:t>
            </a:r>
            <a:r>
              <a:rPr lang="zh-CN" altLang="zh-CN" dirty="0" smtClean="0"/>
              <a:t>，不是固定的分配关系；只要是就绪态的</a:t>
            </a:r>
            <a:r>
              <a:rPr lang="en-US" altLang="zh-CN" dirty="0" smtClean="0"/>
              <a:t>VM</a:t>
            </a:r>
            <a:r>
              <a:rPr lang="zh-CN" altLang="zh-CN" dirty="0" smtClean="0"/>
              <a:t>，每个用户都有可能登录使用其中的一台。</a:t>
            </a:r>
          </a:p>
          <a:p>
            <a:r>
              <a:rPr lang="zh-CN" altLang="zh-CN" dirty="0" smtClean="0"/>
              <a:t>静态池，是一组用户对应一个桌面池，最开始每个用户与桌面池中的</a:t>
            </a:r>
            <a:r>
              <a:rPr lang="en-US" altLang="zh-CN" dirty="0" smtClean="0"/>
              <a:t>VM</a:t>
            </a:r>
            <a:r>
              <a:rPr lang="zh-CN" altLang="zh-CN" dirty="0" smtClean="0"/>
              <a:t>没有固定的分配关系，但处于就绪态的</a:t>
            </a:r>
            <a:r>
              <a:rPr lang="en-US" altLang="zh-CN" dirty="0" smtClean="0"/>
              <a:t>VM</a:t>
            </a:r>
            <a:r>
              <a:rPr lang="zh-CN" altLang="zh-CN" dirty="0" smtClean="0"/>
              <a:t>首次被某用户登录使用后，该用户与此</a:t>
            </a:r>
            <a:r>
              <a:rPr lang="en-US" altLang="zh-CN" dirty="0" smtClean="0"/>
              <a:t>VM</a:t>
            </a:r>
            <a:r>
              <a:rPr lang="zh-CN" altLang="zh-CN" dirty="0" smtClean="0"/>
              <a:t>的分配关系才固定下来，后续该用户再使用此桌面池中的</a:t>
            </a:r>
            <a:r>
              <a:rPr lang="en-US" altLang="zh-CN" dirty="0" smtClean="0"/>
              <a:t>VM</a:t>
            </a:r>
            <a:r>
              <a:rPr lang="zh-CN" altLang="zh-CN" dirty="0" smtClean="0"/>
              <a:t>，还是前次登录使用过的那台。对于链接克隆池化桌面，提供了系统关机自动还原功能，管理员可以根据需要，配置桌面组是否需要支持系统关机自动还原；如果需要支持系统重启自动还原或系统注销自动还原，则需要在做链接克隆模板时，通过修改虚拟机操作系统的策略，把重启、注销操作，转化为关机操作来间接支持。</a:t>
            </a:r>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554425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dirty="0" smtClean="0"/>
              <a:t>对应的池化桌面组，提供了虚拟机预启动功能，支持管理员配置在不同高低峰时间段内预启动保持一定数量空闲虚拟机数处于就绪态，来及时响应新用户的登录，既兼顾节能减排，又提升用户体验；另外，池化桌面组还能配置后端备用虚拟机组，当池中桌面不够时，能及时从后端备用虚拟机组中，自动补充虚拟机进来。由于系统母盘是很多桌面共用的，所以对于系统母盘需要很高的读性</a:t>
            </a:r>
            <a:r>
              <a:rPr lang="zh-CN" altLang="en-US" dirty="0" smtClean="0"/>
              <a:t>能；</a:t>
            </a:r>
            <a:r>
              <a:rPr lang="zh-CN" altLang="zh-CN" dirty="0" smtClean="0"/>
              <a:t>华为虚拟化平台对于链接克隆母盘提供</a:t>
            </a:r>
            <a:r>
              <a:rPr lang="en-US" altLang="zh-CN" dirty="0" err="1" smtClean="0"/>
              <a:t>iCache</a:t>
            </a:r>
            <a:r>
              <a:rPr lang="zh-CN" altLang="zh-CN" dirty="0" smtClean="0"/>
              <a:t>加速功能，可以将系统母盘的热点数据缓存到服务器本地内存中，这样就减小了对存储的性能冲击。</a:t>
            </a:r>
            <a:endParaRPr lang="en-US" altLang="zh-CN" dirty="0" smtClean="0"/>
          </a:p>
          <a:p>
            <a:pPr lvl="0"/>
            <a:endParaRPr lang="zh-CN" altLang="zh-CN" dirty="0" smtClean="0"/>
          </a:p>
          <a:p>
            <a:r>
              <a:rPr lang="zh-CN" altLang="zh-CN" dirty="0" smtClean="0"/>
              <a:t>使用链接克隆桌面的用户，如果有保存个性化配置及个性化数据的要求，则可以通过在</a:t>
            </a:r>
            <a:r>
              <a:rPr lang="en-US" altLang="zh-CN" dirty="0" smtClean="0"/>
              <a:t>Active Directory</a:t>
            </a:r>
            <a:r>
              <a:rPr lang="zh-CN" altLang="zh-CN" dirty="0" smtClean="0"/>
              <a:t>上为这些用户规划配置</a:t>
            </a:r>
            <a:r>
              <a:rPr lang="en-US" altLang="zh-CN" dirty="0" smtClean="0"/>
              <a:t>Profile</a:t>
            </a:r>
            <a:r>
              <a:rPr lang="zh-CN" altLang="zh-CN" dirty="0" smtClean="0"/>
              <a:t>重定向或文件夹重定向的方式来满足。其重定向保存的位置，</a:t>
            </a:r>
            <a:r>
              <a:rPr lang="en-US" altLang="zh-CN" dirty="0" smtClean="0"/>
              <a:t>   </a:t>
            </a:r>
            <a:r>
              <a:rPr lang="zh-CN" altLang="zh-CN" dirty="0" smtClean="0"/>
              <a:t>可以是远程文件服务器目录、或网盘、或链接克隆桌面本身带的数据盘。其中，保存在远程文件服务器目录、或网盘中的个性化配置及个性化数据具有漫游能力，能随用户登录漫游到对应的桌</a:t>
            </a:r>
            <a:r>
              <a:rPr lang="zh-CN" altLang="en-US" dirty="0" smtClean="0"/>
              <a:t>面</a:t>
            </a:r>
            <a:r>
              <a:rPr lang="zh-CN" altLang="zh-CN" dirty="0" smtClean="0"/>
              <a:t>。链接克隆桌面除拥有完整复制桌面云的安全隔离、外设兼容性、工作体验外，还有以下优势。</a:t>
            </a:r>
            <a:endParaRPr lang="en-US" altLang="zh-CN" dirty="0" smtClean="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69156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dirty="0" smtClean="0"/>
              <a:t>链接克隆桌面的优势：</a:t>
            </a:r>
          </a:p>
          <a:p>
            <a:pPr lvl="1"/>
            <a:r>
              <a:rPr lang="zh-CN" altLang="zh-CN" dirty="0" smtClean="0"/>
              <a:t>管理员需要统一对链接克隆虚拟机进行系统升级、系统补丁、安装新软件等，只需要通过把原链接克隆模板克隆为虚拟机，再启动该虚拟机，进行相关系统更新后，再把此虚拟机转为模板，使用</a:t>
            </a:r>
            <a:r>
              <a:rPr lang="en-US" altLang="zh-CN" dirty="0" smtClean="0"/>
              <a:t>“</a:t>
            </a:r>
            <a:r>
              <a:rPr lang="zh-CN" altLang="zh-CN" dirty="0" smtClean="0"/>
              <a:t>更新虚拟机组软件</a:t>
            </a:r>
            <a:r>
              <a:rPr lang="en-US" altLang="zh-CN" dirty="0" smtClean="0"/>
              <a:t>”</a:t>
            </a:r>
            <a:r>
              <a:rPr lang="zh-CN" altLang="zh-CN" dirty="0" smtClean="0"/>
              <a:t>功能，即可完成系统母卷的更新；对</a:t>
            </a:r>
            <a:r>
              <a:rPr lang="en-US" altLang="zh-CN" dirty="0" smtClean="0"/>
              <a:t>IT</a:t>
            </a:r>
            <a:r>
              <a:rPr lang="zh-CN" altLang="zh-CN" dirty="0" smtClean="0"/>
              <a:t>系统运维和安全带来极大便利，对</a:t>
            </a:r>
            <a:r>
              <a:rPr lang="en-US" altLang="zh-CN" dirty="0" smtClean="0"/>
              <a:t>IT</a:t>
            </a:r>
            <a:r>
              <a:rPr lang="zh-CN" altLang="zh-CN" dirty="0" smtClean="0"/>
              <a:t>系统稳定性提供较好保障。</a:t>
            </a:r>
          </a:p>
          <a:p>
            <a:pPr lvl="1"/>
            <a:r>
              <a:rPr lang="zh-CN" altLang="zh-CN" dirty="0" smtClean="0"/>
              <a:t>由于共用系统母盘，创建虚拟桌面减少系统盘的复制过程，差分盘只有使用时才分配实际存储空间，所以链接克隆桌面具有创建速度快，占用户存储空间小的优势；支持快速批量创建和发放虚拟机。</a:t>
            </a:r>
          </a:p>
          <a:p>
            <a:pPr lvl="1"/>
            <a:r>
              <a:rPr lang="zh-CN" altLang="zh-CN" dirty="0" smtClean="0"/>
              <a:t>对于链接克隆的差分盘，保存用户工作的临时系统数据，与临时安装的软件。这就像一个沙箱，任何不安全的程序、软件都可以在这个沙箱里充分演示，即使虚拟机中毒、或者中了木马，只要把虚拟机关闭，差分盘就可以自动清除，保障了系统的安全。这时候链接克隆桌面就像沙箱桌面，非常适用于公用上网机</a:t>
            </a:r>
            <a:r>
              <a:rPr lang="en-US" altLang="zh-CN" dirty="0" smtClean="0"/>
              <a:t>(</a:t>
            </a:r>
            <a:r>
              <a:rPr lang="zh-CN" altLang="zh-CN" dirty="0" smtClean="0"/>
              <a:t>网吧</a:t>
            </a:r>
            <a:r>
              <a:rPr lang="en-US" altLang="zh-CN" dirty="0" smtClean="0"/>
              <a:t>)</a:t>
            </a:r>
            <a:r>
              <a:rPr lang="zh-CN" altLang="zh-CN" dirty="0" smtClean="0"/>
              <a:t>、电教室、学校上机室、电子阅览室等场景。</a:t>
            </a:r>
          </a:p>
          <a:p>
            <a:pPr lvl="1"/>
            <a:r>
              <a:rPr lang="zh-CN" altLang="zh-CN" dirty="0" smtClean="0"/>
              <a:t>通过与</a:t>
            </a:r>
            <a:r>
              <a:rPr lang="en-US" altLang="zh-CN" dirty="0" smtClean="0"/>
              <a:t>Active Directory</a:t>
            </a:r>
            <a:r>
              <a:rPr lang="zh-CN" altLang="zh-CN" dirty="0" smtClean="0"/>
              <a:t>配合，可以满足保存用户的个性化配置及个性化数据要求。</a:t>
            </a:r>
            <a:endParaRPr 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775113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链接克隆桌面存储系统特征为：容量需求小，</a:t>
            </a:r>
            <a:r>
              <a:rPr lang="en-US" altLang="zh-CN" smtClean="0"/>
              <a:t>IOPS</a:t>
            </a:r>
            <a:r>
              <a:rPr lang="zh-CN" altLang="en-US" smtClean="0"/>
              <a:t>需求大，建议采用</a:t>
            </a:r>
            <a:r>
              <a:rPr lang="en-US" altLang="zh-CN" smtClean="0"/>
              <a:t>raid1/0</a:t>
            </a:r>
            <a:r>
              <a:rPr lang="zh-CN" altLang="en-US" smtClean="0"/>
              <a:t>模式存储，匹配业务需求。</a:t>
            </a:r>
            <a:endParaRPr lang="en-US" altLang="zh-CN" smtClean="0"/>
          </a:p>
          <a:p>
            <a:r>
              <a:rPr lang="zh-CN" altLang="en-US" smtClean="0"/>
              <a:t>只有在支持精简配置（瘦分配）的数据存储上，才能创建链接克隆</a:t>
            </a:r>
            <a:r>
              <a:rPr lang="en-US" altLang="zh-CN" smtClean="0"/>
              <a:t>VM</a:t>
            </a:r>
            <a:r>
              <a:rPr lang="zh-CN" altLang="en-US" smtClean="0"/>
              <a:t>。</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869896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dirty="0" smtClean="0"/>
              <a:t>电子阅览室场景中，用户只需要登录和使用虚拟机，阅览所需要的软件提前安装在镜像中，业务比较简单。电子阅览室主要有如下特点：</a:t>
            </a:r>
          </a:p>
          <a:p>
            <a:pPr lvl="1"/>
            <a:r>
              <a:rPr lang="zh-CN" altLang="zh-CN" dirty="0" smtClean="0"/>
              <a:t>可以上网，网络传播的病毒、木马、防不胜防。</a:t>
            </a:r>
          </a:p>
          <a:p>
            <a:pPr lvl="1"/>
            <a:r>
              <a:rPr lang="zh-CN" altLang="zh-CN" dirty="0" smtClean="0"/>
              <a:t>人员流动性大，虚拟机无需经常关机。</a:t>
            </a:r>
          </a:p>
          <a:p>
            <a:pPr lvl="1"/>
            <a:r>
              <a:rPr lang="zh-CN" altLang="zh-CN" dirty="0" smtClean="0"/>
              <a:t>需要支持外接</a:t>
            </a:r>
            <a:r>
              <a:rPr lang="en-US" altLang="zh-CN" dirty="0" smtClean="0"/>
              <a:t>U</a:t>
            </a:r>
            <a:r>
              <a:rPr lang="zh-CN" altLang="zh-CN" dirty="0" smtClean="0"/>
              <a:t>盘。</a:t>
            </a:r>
          </a:p>
          <a:p>
            <a:pPr lvl="1"/>
            <a:r>
              <a:rPr lang="zh-CN" altLang="zh-CN" dirty="0" smtClean="0"/>
              <a:t>维护简单，提高工作效率。</a:t>
            </a:r>
          </a:p>
          <a:p>
            <a:r>
              <a:rPr lang="zh-CN" altLang="zh-CN" dirty="0" smtClean="0"/>
              <a:t>此场景对存储的要求也不高，有安全威胁，非常适用链接克隆虚拟桌面。链接克隆共用一个只读的系统母盘，母盘中预装了电子阅览所需要应用软件，不会感染病毒、木马。用户登录使用时，上网、浏览产生的临时数据保存在差分盘中，即使差分盘中了病毒木马。只需要对虚拟机进行重启，差分盘即可清除，还原到系统的初始状态</a:t>
            </a:r>
            <a:r>
              <a:rPr lang="zh-CN" altLang="zh-CN" smtClean="0"/>
              <a:t>。管理员要</a:t>
            </a:r>
            <a:r>
              <a:rPr lang="zh-CN" altLang="en-US" smtClean="0"/>
              <a:t>对</a:t>
            </a:r>
            <a:r>
              <a:rPr lang="zh-CN" altLang="zh-CN" smtClean="0"/>
              <a:t>虚拟机</a:t>
            </a:r>
            <a:r>
              <a:rPr lang="zh-CN" altLang="zh-CN" dirty="0" smtClean="0"/>
              <a:t>需要升级、打补丁，只要更新母盘即可。</a:t>
            </a:r>
          </a:p>
          <a:p>
            <a:r>
              <a:rPr lang="zh-CN" altLang="zh-CN" dirty="0" smtClean="0"/>
              <a:t>为提高资源复用率，可使用以动态多用户方式（</a:t>
            </a:r>
            <a:r>
              <a:rPr lang="en-US" altLang="zh-CN" dirty="0" smtClean="0"/>
              <a:t>Pool</a:t>
            </a:r>
            <a:r>
              <a:rPr lang="zh-CN" altLang="zh-CN" dirty="0" smtClean="0"/>
              <a:t>）分配给用户。每个</a:t>
            </a:r>
            <a:r>
              <a:rPr lang="en-US" altLang="zh-CN" dirty="0" smtClean="0"/>
              <a:t>TC</a:t>
            </a:r>
            <a:r>
              <a:rPr lang="zh-CN" altLang="zh-CN" dirty="0" smtClean="0"/>
              <a:t>绑定固定的虚拟机账户，开机即可登录使用。流动的用户不用再输入帐户与密码，使用起来非常方便。</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99372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142590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参考答案：</a:t>
            </a:r>
            <a:endParaRPr lang="en-US" altLang="zh-CN" smtClean="0"/>
          </a:p>
          <a:p>
            <a:pPr lvl="1"/>
            <a:r>
              <a:rPr lang="en-US" altLang="zh-CN" smtClean="0"/>
              <a:t>ABD</a:t>
            </a:r>
          </a:p>
          <a:p>
            <a:pPr lvl="1"/>
            <a:r>
              <a:rPr lang="en-US" altLang="zh-CN" smtClean="0"/>
              <a:t>A</a:t>
            </a:r>
          </a:p>
          <a:p>
            <a:pPr lvl="1"/>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201316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339645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84832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071151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953249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067867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dirty="0" smtClean="0"/>
              <a:t>虚拟化技术中有一个比较激动人心的技术是克隆技术。利用克隆技术，管理员可以很方便地根据一个源虚拟机（模板）克隆出一个或多个克隆虚拟机，且克隆虚拟机拥有与源虚拟机完全相同的操作系统、应用系统乃至数据和文档。克隆功能给管理员在</a:t>
            </a:r>
            <a:r>
              <a:rPr lang="en-US" altLang="zh-CN" dirty="0" smtClean="0"/>
              <a:t>IT</a:t>
            </a:r>
            <a:r>
              <a:rPr lang="zh-CN" altLang="zh-CN" dirty="0" smtClean="0"/>
              <a:t>管理和运维上带来了极大的便利。</a:t>
            </a:r>
          </a:p>
          <a:p>
            <a:r>
              <a:rPr lang="zh-CN" altLang="zh-CN" dirty="0" smtClean="0"/>
              <a:t>完整克隆方式下，克隆虚拟机和源虚拟机是两个完全独立的实体，源虚拟机的修改乃至删除不会影响到克隆虚拟机的运行，但缺点是不同虚拟机需要各自占用完全独立的磁盘空间。</a:t>
            </a:r>
          </a:p>
          <a:p>
            <a:r>
              <a:rPr lang="zh-CN" altLang="zh-CN" dirty="0" smtClean="0"/>
              <a:t>与之相对应的是链接克隆方式，克隆虚拟机必须在源虚拟机存在的情况下才能运行，但优点是多个克隆虚拟机之间的公共部分</a:t>
            </a:r>
            <a:r>
              <a:rPr lang="en-US" altLang="zh-CN" dirty="0" smtClean="0"/>
              <a:t>(</a:t>
            </a:r>
            <a:r>
              <a:rPr lang="zh-CN" altLang="zh-CN" dirty="0" smtClean="0"/>
              <a:t>共同来自源虚拟机的部分</a:t>
            </a:r>
            <a:r>
              <a:rPr lang="en-US" altLang="zh-CN" dirty="0" smtClean="0"/>
              <a:t>)</a:t>
            </a:r>
            <a:r>
              <a:rPr lang="zh-CN" altLang="zh-CN" dirty="0" smtClean="0"/>
              <a:t>可以共用同一份磁盘空间。</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868610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476590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p:txBody>
          <a:bodyPr/>
          <a:lstStyle/>
          <a:p>
            <a:r>
              <a:rPr lang="zh-CN" altLang="en-US" dirty="0" smtClean="0"/>
              <a:t>技术特点</a:t>
            </a:r>
            <a:endParaRPr lang="en-US" altLang="zh-CN" dirty="0" smtClean="0"/>
          </a:p>
          <a:p>
            <a:r>
              <a:rPr lang="zh-CN" altLang="en-US" dirty="0" smtClean="0"/>
              <a:t>相同</a:t>
            </a:r>
            <a:r>
              <a:rPr lang="en-US" altLang="zh-CN" dirty="0" smtClean="0"/>
              <a:t>OS</a:t>
            </a:r>
            <a:r>
              <a:rPr lang="zh-CN" altLang="en-US" dirty="0" smtClean="0"/>
              <a:t>多个客户虚拟机共享同一母镜像，母镜像可统一升级、维护。</a:t>
            </a:r>
            <a:endParaRPr lang="en-US" altLang="zh-CN" dirty="0" smtClean="0"/>
          </a:p>
          <a:p>
            <a:r>
              <a:rPr lang="zh-CN" altLang="en-US" dirty="0" smtClean="0"/>
              <a:t>每个客户虚拟机保存虚拟化镜像差异化部分</a:t>
            </a:r>
            <a:endParaRPr lang="en-US" altLang="zh-CN" dirty="0" smtClean="0"/>
          </a:p>
          <a:p>
            <a:r>
              <a:rPr lang="zh-CN" altLang="en-US" dirty="0" smtClean="0"/>
              <a:t>可以实现关机自动还原</a:t>
            </a:r>
            <a:endParaRPr lang="en-US" altLang="zh-CN" dirty="0" smtClean="0"/>
          </a:p>
          <a:p>
            <a:r>
              <a:rPr lang="zh-CN" altLang="en-US" dirty="0" smtClean="0"/>
              <a:t>降低存储成本</a:t>
            </a:r>
            <a:r>
              <a:rPr lang="en-US" altLang="zh-CN" dirty="0" smtClean="0"/>
              <a:t>60%</a:t>
            </a:r>
            <a:r>
              <a:rPr lang="zh-CN" altLang="en-US" dirty="0" smtClean="0"/>
              <a:t> </a:t>
            </a:r>
            <a:endParaRPr lang="en-US" altLang="zh-CN" dirty="0" smtClean="0"/>
          </a:p>
          <a:p>
            <a:r>
              <a:rPr lang="zh-CN" altLang="en-US" dirty="0" smtClean="0"/>
              <a:t>创建单个链接克隆虚拟机仅需</a:t>
            </a:r>
            <a:r>
              <a:rPr lang="en-US" altLang="zh-CN" dirty="0" smtClean="0"/>
              <a:t>12</a:t>
            </a:r>
            <a:r>
              <a:rPr lang="zh-CN" altLang="en-US" dirty="0" smtClean="0"/>
              <a:t>秒 （测试数据）</a:t>
            </a:r>
            <a:endParaRPr lang="en-US" altLang="zh-CN" dirty="0" smtClean="0"/>
          </a:p>
          <a:p>
            <a:r>
              <a:rPr lang="zh-CN" altLang="en-US" dirty="0" smtClean="0"/>
              <a:t>适用场景</a:t>
            </a:r>
            <a:endParaRPr lang="en-US" altLang="zh-CN" dirty="0" smtClean="0"/>
          </a:p>
          <a:p>
            <a:r>
              <a:rPr lang="zh-CN" altLang="en-US" dirty="0" smtClean="0"/>
              <a:t>任务型桌面，或只有个性化数据、但没有个性化程序的场景（可以拥有临时性个性化程序，但母镜像更新后会丢失）</a:t>
            </a:r>
            <a:endParaRPr lang="en-US" altLang="zh-CN" dirty="0" smtClean="0"/>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667739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zh-CN" smtClean="0"/>
              <a:t>只需要通过把原链接克隆模板克隆为虚拟机，再启动该虚拟机，进行相关系统更新后，再把此虚拟机转为模板，使用</a:t>
            </a:r>
            <a:r>
              <a:rPr lang="en-US" altLang="zh-CN" smtClean="0"/>
              <a:t>“</a:t>
            </a:r>
            <a:r>
              <a:rPr lang="zh-CN" altLang="zh-CN" smtClean="0"/>
              <a:t>更新虚拟机组软件</a:t>
            </a:r>
            <a:r>
              <a:rPr lang="en-US" altLang="zh-CN" smtClean="0"/>
              <a:t>”</a:t>
            </a:r>
            <a:r>
              <a:rPr lang="zh-CN" altLang="zh-CN" smtClean="0"/>
              <a:t>功能，即可完成系统母卷的更新；对</a:t>
            </a:r>
            <a:r>
              <a:rPr lang="en-US" altLang="zh-CN" smtClean="0"/>
              <a:t>IT</a:t>
            </a:r>
            <a:r>
              <a:rPr lang="zh-CN" altLang="zh-CN" smtClean="0"/>
              <a:t>系统运维和安全带来极大便利，对</a:t>
            </a:r>
            <a:r>
              <a:rPr lang="en-US" altLang="zh-CN" smtClean="0"/>
              <a:t>IT</a:t>
            </a:r>
            <a:r>
              <a:rPr lang="zh-CN" altLang="zh-CN" smtClean="0"/>
              <a:t>系统稳定性提供较好保障。</a:t>
            </a:r>
          </a:p>
          <a:p>
            <a:r>
              <a:rPr lang="zh-CN" altLang="zh-CN" smtClean="0"/>
              <a:t>使用链接克隆桌面的用户，如果有保存个性化配置及个性化数据的要求，则可以通过在</a:t>
            </a:r>
            <a:r>
              <a:rPr lang="en-US" altLang="zh-CN" smtClean="0"/>
              <a:t>Active Directory</a:t>
            </a:r>
            <a:r>
              <a:rPr lang="zh-CN" altLang="zh-CN" smtClean="0"/>
              <a:t>上为这些用户规划配置</a:t>
            </a:r>
            <a:r>
              <a:rPr lang="en-US" altLang="zh-CN" smtClean="0"/>
              <a:t>Profile</a:t>
            </a:r>
            <a:r>
              <a:rPr lang="zh-CN" altLang="zh-CN" smtClean="0"/>
              <a:t>重定向或文件夹重定向的方式来满足。其重定向保存的位置，可以是远程文件服务器目录、或网盘、或链接克隆桌面本身带的数据盘。其中，保存在远程文件服务器目录、或网盘中的个性化配置及个性化数据具有漫游能力，能随用户登录漫游到对应的桌面中。</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47537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6"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7"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marL="0" marR="0" indent="0" algn="l" defTabSz="801688" rtl="0" eaLnBrk="1" fontAlgn="base" latinLnBrk="0" hangingPunct="1">
              <a:lnSpc>
                <a:spcPct val="100000"/>
              </a:lnSpc>
              <a:spcBef>
                <a:spcPct val="0"/>
              </a:spcBef>
              <a:spcAft>
                <a:spcPct val="0"/>
              </a:spcAft>
              <a:buClrTx/>
              <a:buSzTx/>
              <a:buFontTx/>
              <a:buNone/>
              <a:tabLst/>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F26B43"/>
          </p15:clr>
        </p15:guide>
        <p15:guide id="2" pos="5420" userDrawn="1">
          <p15:clr>
            <a:srgbClr val="F26B43"/>
          </p15:clr>
        </p15:guide>
        <p15:guide id="3" orient="horz" pos="867" userDrawn="1">
          <p15:clr>
            <a:srgbClr val="F26B43"/>
          </p15:clr>
        </p15:guide>
        <p15:guide id="4" orient="horz" pos="3929" userDrawn="1">
          <p15:clr>
            <a:srgbClr val="F26B43"/>
          </p15:clr>
        </p15:guide>
        <p15:guide id="6" orient="horz" pos="2341" userDrawn="1">
          <p15:clr>
            <a:srgbClr val="F26B43"/>
          </p15:clr>
        </p15:guide>
        <p15:guide id="7"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altLang="zh-CN" dirty="0"/>
              <a:t>HC12082</a:t>
            </a:r>
            <a:endParaRPr lang="zh-CN" altLang="zh-CN" dirty="0"/>
          </a:p>
        </p:txBody>
      </p:sp>
      <p:sp>
        <p:nvSpPr>
          <p:cNvPr id="10" name="文本占位符 9"/>
          <p:cNvSpPr>
            <a:spLocks noGrp="1"/>
          </p:cNvSpPr>
          <p:nvPr>
            <p:ph type="body" sz="quarter" idx="18"/>
          </p:nvPr>
        </p:nvSpPr>
        <p:spPr/>
        <p:txBody>
          <a:bodyPr/>
          <a:lstStyle/>
          <a:p>
            <a:r>
              <a:rPr lang="en-US" altLang="zh-CN" dirty="0" smtClean="0"/>
              <a:t>FusionAccess</a:t>
            </a:r>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smtClean="0"/>
              <a:t>新开发</a:t>
            </a:r>
            <a:endParaRPr lang="zh-CN" altLang="en-US" dirty="0"/>
          </a:p>
        </p:txBody>
      </p:sp>
    </p:spTree>
    <p:extLst>
      <p:ext uri="{BB962C8B-B14F-4D97-AF65-F5344CB8AC3E}">
        <p14:creationId xmlns:p14="http://schemas.microsoft.com/office/powerpoint/2010/main" val="348310319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链接克隆原理</a:t>
            </a:r>
            <a:endParaRPr lang="en-US" dirty="0"/>
          </a:p>
        </p:txBody>
      </p:sp>
      <p:pic>
        <p:nvPicPr>
          <p:cNvPr id="5" name="图片 4"/>
          <p:cNvPicPr/>
          <p:nvPr/>
        </p:nvPicPr>
        <p:blipFill>
          <a:blip r:embed="rId3" cstate="print"/>
          <a:srcRect/>
          <a:stretch>
            <a:fillRect/>
          </a:stretch>
        </p:blipFill>
        <p:spPr bwMode="auto">
          <a:xfrm>
            <a:off x="1142859" y="1736118"/>
            <a:ext cx="7002741" cy="3960440"/>
          </a:xfrm>
          <a:prstGeom prst="rect">
            <a:avLst/>
          </a:prstGeom>
          <a:noFill/>
          <a:ln w="9525">
            <a:noFill/>
            <a:miter lim="800000"/>
            <a:headEnd/>
            <a:tailEnd/>
          </a:ln>
        </p:spPr>
      </p:pic>
    </p:spTree>
    <p:extLst>
      <p:ext uri="{BB962C8B-B14F-4D97-AF65-F5344CB8AC3E}">
        <p14:creationId xmlns:p14="http://schemas.microsoft.com/office/powerpoint/2010/main" val="3372232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链接克隆</a:t>
            </a:r>
            <a:r>
              <a:rPr lang="en-US" smtClean="0"/>
              <a:t>iCache</a:t>
            </a:r>
            <a:r>
              <a:rPr lang="zh-CN" altLang="en-US" smtClean="0"/>
              <a:t>加速</a:t>
            </a:r>
            <a:endParaRPr lang="en-US" dirty="0"/>
          </a:p>
        </p:txBody>
      </p:sp>
      <p:grpSp>
        <p:nvGrpSpPr>
          <p:cNvPr id="7" name="组合 6"/>
          <p:cNvGrpSpPr/>
          <p:nvPr/>
        </p:nvGrpSpPr>
        <p:grpSpPr>
          <a:xfrm>
            <a:off x="1151620" y="1742683"/>
            <a:ext cx="7165018" cy="3558525"/>
            <a:chOff x="1151620" y="1742683"/>
            <a:chExt cx="7165018" cy="3558525"/>
          </a:xfrm>
        </p:grpSpPr>
        <p:sp>
          <p:nvSpPr>
            <p:cNvPr id="3" name="矩形 2"/>
            <p:cNvSpPr/>
            <p:nvPr/>
          </p:nvSpPr>
          <p:spPr bwMode="auto">
            <a:xfrm>
              <a:off x="1151620" y="2665716"/>
              <a:ext cx="7132093" cy="799287"/>
            </a:xfrm>
            <a:prstGeom prst="rect">
              <a:avLst/>
            </a:prstGeom>
            <a:solidFill>
              <a:srgbClr val="CC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lt"/>
                  <a:ea typeface="+mn-ea"/>
                </a:rPr>
                <a:t>内存</a:t>
              </a:r>
            </a:p>
          </p:txBody>
        </p:sp>
        <p:sp>
          <p:nvSpPr>
            <p:cNvPr id="5" name="矩形 4"/>
            <p:cNvSpPr/>
            <p:nvPr/>
          </p:nvSpPr>
          <p:spPr bwMode="auto">
            <a:xfrm>
              <a:off x="1151620" y="4185084"/>
              <a:ext cx="7165018" cy="1116124"/>
            </a:xfrm>
            <a:prstGeom prst="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lt"/>
                  <a:ea typeface="+mn-ea"/>
                </a:rPr>
                <a:t>共享</a:t>
              </a:r>
              <a:r>
                <a:rPr kumimoji="0" lang="en-US" altLang="zh-CN" sz="1600" b="0" i="0" u="none" strike="noStrike" cap="none" normalizeH="0" baseline="0" dirty="0" smtClean="0">
                  <a:ln>
                    <a:noFill/>
                  </a:ln>
                  <a:solidFill>
                    <a:schemeClr val="tx1"/>
                  </a:solidFill>
                  <a:effectLst/>
                  <a:latin typeface="+mn-lt"/>
                  <a:ea typeface="+mn-ea"/>
                </a:rPr>
                <a:t>/</a:t>
              </a:r>
              <a:r>
                <a:rPr kumimoji="0" lang="zh-CN" altLang="en-US" sz="1600" b="0" i="0" u="none" strike="noStrike" cap="none" normalizeH="0" baseline="0" dirty="0" smtClean="0">
                  <a:ln>
                    <a:noFill/>
                  </a:ln>
                  <a:solidFill>
                    <a:schemeClr val="tx1"/>
                  </a:solidFill>
                  <a:effectLst/>
                  <a:latin typeface="+mn-lt"/>
                  <a:ea typeface="+mn-ea"/>
                </a:rPr>
                <a:t>本地存储</a:t>
              </a:r>
            </a:p>
          </p:txBody>
        </p:sp>
        <p:sp>
          <p:nvSpPr>
            <p:cNvPr id="9" name="矩形 8"/>
            <p:cNvSpPr/>
            <p:nvPr/>
          </p:nvSpPr>
          <p:spPr bwMode="auto">
            <a:xfrm>
              <a:off x="2549415" y="2906942"/>
              <a:ext cx="5386318" cy="324036"/>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mn-lt"/>
                  <a:ea typeface="+mn-ea"/>
                </a:rPr>
                <a:t>iCache</a:t>
              </a:r>
              <a:r>
                <a:rPr kumimoji="0" lang="zh-CN" altLang="en-US" sz="1600" b="0" i="0" u="none" strike="noStrike" cap="none" normalizeH="0" baseline="0" dirty="0" smtClean="0">
                  <a:ln>
                    <a:noFill/>
                  </a:ln>
                  <a:solidFill>
                    <a:schemeClr val="tx1"/>
                  </a:solidFill>
                  <a:effectLst/>
                  <a:latin typeface="+mn-lt"/>
                  <a:ea typeface="+mn-ea"/>
                </a:rPr>
                <a:t>    </a:t>
              </a:r>
              <a:endParaRPr kumimoji="0" lang="en-US" altLang="zh-CN" sz="1600" b="0" i="0" u="none" strike="noStrike" cap="none" normalizeH="0" baseline="0" dirty="0" smtClean="0">
                <a:ln>
                  <a:noFill/>
                </a:ln>
                <a:solidFill>
                  <a:schemeClr val="tx1"/>
                </a:solidFill>
                <a:effectLst/>
                <a:latin typeface="+mn-lt"/>
                <a:ea typeface="+mn-ea"/>
              </a:endParaRPr>
            </a:p>
          </p:txBody>
        </p:sp>
        <p:sp>
          <p:nvSpPr>
            <p:cNvPr id="10" name="矩形 9"/>
            <p:cNvSpPr/>
            <p:nvPr/>
          </p:nvSpPr>
          <p:spPr bwMode="auto">
            <a:xfrm>
              <a:off x="2549415" y="4869160"/>
              <a:ext cx="5419925" cy="324036"/>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600" dirty="0" smtClean="0">
                  <a:latin typeface="+mn-lt"/>
                  <a:ea typeface="+mn-ea"/>
                </a:rPr>
                <a:t>母卷</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11" name="矩形 10"/>
            <p:cNvSpPr/>
            <p:nvPr/>
          </p:nvSpPr>
          <p:spPr bwMode="auto">
            <a:xfrm>
              <a:off x="3311859" y="4271487"/>
              <a:ext cx="900100" cy="324036"/>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lt"/>
                  <a:ea typeface="+mn-ea"/>
                </a:rPr>
                <a:t>差分卷</a:t>
              </a:r>
            </a:p>
          </p:txBody>
        </p:sp>
        <p:sp>
          <p:nvSpPr>
            <p:cNvPr id="12" name="矩形 11"/>
            <p:cNvSpPr/>
            <p:nvPr/>
          </p:nvSpPr>
          <p:spPr bwMode="auto">
            <a:xfrm>
              <a:off x="5173746" y="4271487"/>
              <a:ext cx="900100" cy="324036"/>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lt"/>
                  <a:ea typeface="+mn-ea"/>
                </a:rPr>
                <a:t>差分卷</a:t>
              </a:r>
            </a:p>
          </p:txBody>
        </p:sp>
        <p:sp>
          <p:nvSpPr>
            <p:cNvPr id="13" name="矩形 12"/>
            <p:cNvSpPr/>
            <p:nvPr/>
          </p:nvSpPr>
          <p:spPr bwMode="auto">
            <a:xfrm>
              <a:off x="7035633" y="4271487"/>
              <a:ext cx="900100" cy="324036"/>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lt"/>
                  <a:ea typeface="+mn-ea"/>
                </a:rPr>
                <a:t>差分卷</a:t>
              </a:r>
            </a:p>
          </p:txBody>
        </p:sp>
        <p:cxnSp>
          <p:nvCxnSpPr>
            <p:cNvPr id="15" name="直接箭头连接符 14"/>
            <p:cNvCxnSpPr/>
            <p:nvPr/>
          </p:nvCxnSpPr>
          <p:spPr bwMode="auto">
            <a:xfrm>
              <a:off x="3023828" y="3230978"/>
              <a:ext cx="0" cy="163818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nvGrpSpPr>
            <p:cNvPr id="16" name="组合 15"/>
            <p:cNvGrpSpPr/>
            <p:nvPr/>
          </p:nvGrpSpPr>
          <p:grpSpPr>
            <a:xfrm>
              <a:off x="2976403" y="1742683"/>
              <a:ext cx="830847" cy="649397"/>
              <a:chOff x="2865438" y="1474788"/>
              <a:chExt cx="414338" cy="323850"/>
            </a:xfrm>
            <a:solidFill>
              <a:srgbClr val="15B0E8"/>
            </a:solidFill>
          </p:grpSpPr>
          <p:sp>
            <p:nvSpPr>
              <p:cNvPr id="17" name="Freeform 14"/>
              <p:cNvSpPr>
                <a:spLocks noEditPoints="1"/>
              </p:cNvSpPr>
              <p:nvPr/>
            </p:nvSpPr>
            <p:spPr bwMode="auto">
              <a:xfrm>
                <a:off x="2865438" y="1474788"/>
                <a:ext cx="414338" cy="323850"/>
              </a:xfrm>
              <a:custGeom>
                <a:avLst/>
                <a:gdLst>
                  <a:gd name="T0" fmla="*/ 78 w 80"/>
                  <a:gd name="T1" fmla="*/ 0 h 62"/>
                  <a:gd name="T2" fmla="*/ 2 w 80"/>
                  <a:gd name="T3" fmla="*/ 0 h 62"/>
                  <a:gd name="T4" fmla="*/ 0 w 80"/>
                  <a:gd name="T5" fmla="*/ 3 h 62"/>
                  <a:gd name="T6" fmla="*/ 0 w 80"/>
                  <a:gd name="T7" fmla="*/ 49 h 62"/>
                  <a:gd name="T8" fmla="*/ 2 w 80"/>
                  <a:gd name="T9" fmla="*/ 51 h 62"/>
                  <a:gd name="T10" fmla="*/ 38 w 80"/>
                  <a:gd name="T11" fmla="*/ 51 h 62"/>
                  <a:gd name="T12" fmla="*/ 38 w 80"/>
                  <a:gd name="T13" fmla="*/ 58 h 62"/>
                  <a:gd name="T14" fmla="*/ 19 w 80"/>
                  <a:gd name="T15" fmla="*/ 58 h 62"/>
                  <a:gd name="T16" fmla="*/ 17 w 80"/>
                  <a:gd name="T17" fmla="*/ 60 h 62"/>
                  <a:gd name="T18" fmla="*/ 19 w 80"/>
                  <a:gd name="T19" fmla="*/ 62 h 62"/>
                  <a:gd name="T20" fmla="*/ 61 w 80"/>
                  <a:gd name="T21" fmla="*/ 62 h 62"/>
                  <a:gd name="T22" fmla="*/ 63 w 80"/>
                  <a:gd name="T23" fmla="*/ 60 h 62"/>
                  <a:gd name="T24" fmla="*/ 61 w 80"/>
                  <a:gd name="T25" fmla="*/ 58 h 62"/>
                  <a:gd name="T26" fmla="*/ 42 w 80"/>
                  <a:gd name="T27" fmla="*/ 58 h 62"/>
                  <a:gd name="T28" fmla="*/ 42 w 80"/>
                  <a:gd name="T29" fmla="*/ 51 h 62"/>
                  <a:gd name="T30" fmla="*/ 78 w 80"/>
                  <a:gd name="T31" fmla="*/ 51 h 62"/>
                  <a:gd name="T32" fmla="*/ 80 w 80"/>
                  <a:gd name="T33" fmla="*/ 49 h 62"/>
                  <a:gd name="T34" fmla="*/ 80 w 80"/>
                  <a:gd name="T35" fmla="*/ 3 h 62"/>
                  <a:gd name="T36" fmla="*/ 78 w 80"/>
                  <a:gd name="T37" fmla="*/ 0 h 62"/>
                  <a:gd name="T38" fmla="*/ 76 w 80"/>
                  <a:gd name="T39" fmla="*/ 47 h 62"/>
                  <a:gd name="T40" fmla="*/ 4 w 80"/>
                  <a:gd name="T41" fmla="*/ 47 h 62"/>
                  <a:gd name="T42" fmla="*/ 4 w 80"/>
                  <a:gd name="T43" fmla="*/ 4 h 62"/>
                  <a:gd name="T44" fmla="*/ 76 w 80"/>
                  <a:gd name="T45" fmla="*/ 4 h 62"/>
                  <a:gd name="T46" fmla="*/ 76 w 80"/>
                  <a:gd name="T47"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62">
                    <a:moveTo>
                      <a:pt x="78" y="0"/>
                    </a:moveTo>
                    <a:cubicBezTo>
                      <a:pt x="2" y="0"/>
                      <a:pt x="2" y="0"/>
                      <a:pt x="2" y="0"/>
                    </a:cubicBezTo>
                    <a:cubicBezTo>
                      <a:pt x="1" y="0"/>
                      <a:pt x="0" y="2"/>
                      <a:pt x="0" y="3"/>
                    </a:cubicBezTo>
                    <a:cubicBezTo>
                      <a:pt x="0" y="49"/>
                      <a:pt x="0" y="49"/>
                      <a:pt x="0" y="49"/>
                    </a:cubicBezTo>
                    <a:cubicBezTo>
                      <a:pt x="0" y="50"/>
                      <a:pt x="1" y="51"/>
                      <a:pt x="2" y="51"/>
                    </a:cubicBezTo>
                    <a:cubicBezTo>
                      <a:pt x="38" y="51"/>
                      <a:pt x="38" y="51"/>
                      <a:pt x="38" y="51"/>
                    </a:cubicBezTo>
                    <a:cubicBezTo>
                      <a:pt x="38" y="58"/>
                      <a:pt x="38" y="58"/>
                      <a:pt x="38" y="58"/>
                    </a:cubicBezTo>
                    <a:cubicBezTo>
                      <a:pt x="19" y="58"/>
                      <a:pt x="19" y="58"/>
                      <a:pt x="19" y="58"/>
                    </a:cubicBezTo>
                    <a:cubicBezTo>
                      <a:pt x="18" y="58"/>
                      <a:pt x="17" y="59"/>
                      <a:pt x="17" y="60"/>
                    </a:cubicBezTo>
                    <a:cubicBezTo>
                      <a:pt x="17" y="61"/>
                      <a:pt x="18" y="62"/>
                      <a:pt x="19" y="62"/>
                    </a:cubicBezTo>
                    <a:cubicBezTo>
                      <a:pt x="61" y="62"/>
                      <a:pt x="61" y="62"/>
                      <a:pt x="61" y="62"/>
                    </a:cubicBezTo>
                    <a:cubicBezTo>
                      <a:pt x="62" y="62"/>
                      <a:pt x="63" y="61"/>
                      <a:pt x="63" y="60"/>
                    </a:cubicBezTo>
                    <a:cubicBezTo>
                      <a:pt x="63" y="59"/>
                      <a:pt x="62" y="58"/>
                      <a:pt x="61" y="58"/>
                    </a:cubicBezTo>
                    <a:cubicBezTo>
                      <a:pt x="42" y="58"/>
                      <a:pt x="42" y="58"/>
                      <a:pt x="42" y="58"/>
                    </a:cubicBezTo>
                    <a:cubicBezTo>
                      <a:pt x="42" y="51"/>
                      <a:pt x="42" y="51"/>
                      <a:pt x="42" y="51"/>
                    </a:cubicBezTo>
                    <a:cubicBezTo>
                      <a:pt x="78" y="51"/>
                      <a:pt x="78" y="51"/>
                      <a:pt x="78" y="51"/>
                    </a:cubicBezTo>
                    <a:cubicBezTo>
                      <a:pt x="79" y="51"/>
                      <a:pt x="80" y="50"/>
                      <a:pt x="80" y="49"/>
                    </a:cubicBezTo>
                    <a:cubicBezTo>
                      <a:pt x="80" y="3"/>
                      <a:pt x="80" y="3"/>
                      <a:pt x="80" y="3"/>
                    </a:cubicBezTo>
                    <a:cubicBezTo>
                      <a:pt x="80" y="2"/>
                      <a:pt x="79" y="0"/>
                      <a:pt x="78" y="0"/>
                    </a:cubicBezTo>
                    <a:close/>
                    <a:moveTo>
                      <a:pt x="76" y="47"/>
                    </a:moveTo>
                    <a:cubicBezTo>
                      <a:pt x="4" y="47"/>
                      <a:pt x="4" y="47"/>
                      <a:pt x="4" y="47"/>
                    </a:cubicBezTo>
                    <a:cubicBezTo>
                      <a:pt x="4" y="4"/>
                      <a:pt x="4" y="4"/>
                      <a:pt x="4" y="4"/>
                    </a:cubicBezTo>
                    <a:cubicBezTo>
                      <a:pt x="76" y="4"/>
                      <a:pt x="76" y="4"/>
                      <a:pt x="76" y="4"/>
                    </a:cubicBezTo>
                    <a:lnTo>
                      <a:pt x="7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sp>
            <p:nvSpPr>
              <p:cNvPr id="18" name="Freeform 16"/>
              <p:cNvSpPr>
                <a:spLocks/>
              </p:cNvSpPr>
              <p:nvPr/>
            </p:nvSpPr>
            <p:spPr bwMode="auto">
              <a:xfrm>
                <a:off x="2973388" y="1547813"/>
                <a:ext cx="196850" cy="120650"/>
              </a:xfrm>
              <a:custGeom>
                <a:avLst/>
                <a:gdLst>
                  <a:gd name="T0" fmla="*/ 29 w 38"/>
                  <a:gd name="T1" fmla="*/ 6 h 23"/>
                  <a:gd name="T2" fmla="*/ 28 w 38"/>
                  <a:gd name="T3" fmla="*/ 6 h 23"/>
                  <a:gd name="T4" fmla="*/ 18 w 38"/>
                  <a:gd name="T5" fmla="*/ 0 h 23"/>
                  <a:gd name="T6" fmla="*/ 7 w 38"/>
                  <a:gd name="T7" fmla="*/ 9 h 23"/>
                  <a:gd name="T8" fmla="*/ 0 w 38"/>
                  <a:gd name="T9" fmla="*/ 16 h 23"/>
                  <a:gd name="T10" fmla="*/ 7 w 38"/>
                  <a:gd name="T11" fmla="*/ 23 h 23"/>
                  <a:gd name="T12" fmla="*/ 12 w 38"/>
                  <a:gd name="T13" fmla="*/ 22 h 23"/>
                  <a:gd name="T14" fmla="*/ 18 w 38"/>
                  <a:gd name="T15" fmla="*/ 23 h 23"/>
                  <a:gd name="T16" fmla="*/ 24 w 38"/>
                  <a:gd name="T17" fmla="*/ 22 h 23"/>
                  <a:gd name="T18" fmla="*/ 29 w 38"/>
                  <a:gd name="T19" fmla="*/ 23 h 23"/>
                  <a:gd name="T20" fmla="*/ 38 w 38"/>
                  <a:gd name="T21" fmla="*/ 15 h 23"/>
                  <a:gd name="T22" fmla="*/ 29 w 3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29" y="6"/>
                    </a:moveTo>
                    <a:cubicBezTo>
                      <a:pt x="29" y="6"/>
                      <a:pt x="29" y="6"/>
                      <a:pt x="28" y="6"/>
                    </a:cubicBezTo>
                    <a:cubicBezTo>
                      <a:pt x="26" y="3"/>
                      <a:pt x="22" y="0"/>
                      <a:pt x="18" y="0"/>
                    </a:cubicBezTo>
                    <a:cubicBezTo>
                      <a:pt x="13" y="0"/>
                      <a:pt x="8" y="4"/>
                      <a:pt x="7" y="9"/>
                    </a:cubicBezTo>
                    <a:cubicBezTo>
                      <a:pt x="3" y="10"/>
                      <a:pt x="0" y="13"/>
                      <a:pt x="0" y="16"/>
                    </a:cubicBezTo>
                    <a:cubicBezTo>
                      <a:pt x="0" y="20"/>
                      <a:pt x="3" y="23"/>
                      <a:pt x="7" y="23"/>
                    </a:cubicBezTo>
                    <a:cubicBezTo>
                      <a:pt x="9" y="23"/>
                      <a:pt x="11" y="23"/>
                      <a:pt x="12" y="22"/>
                    </a:cubicBezTo>
                    <a:cubicBezTo>
                      <a:pt x="14" y="23"/>
                      <a:pt x="16" y="23"/>
                      <a:pt x="18" y="23"/>
                    </a:cubicBezTo>
                    <a:cubicBezTo>
                      <a:pt x="20" y="23"/>
                      <a:pt x="22" y="23"/>
                      <a:pt x="24" y="22"/>
                    </a:cubicBezTo>
                    <a:cubicBezTo>
                      <a:pt x="26" y="23"/>
                      <a:pt x="27" y="23"/>
                      <a:pt x="29" y="23"/>
                    </a:cubicBezTo>
                    <a:cubicBezTo>
                      <a:pt x="34" y="23"/>
                      <a:pt x="38" y="20"/>
                      <a:pt x="38" y="15"/>
                    </a:cubicBezTo>
                    <a:cubicBezTo>
                      <a:pt x="38" y="10"/>
                      <a:pt x="34"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grpSp>
        <p:cxnSp>
          <p:nvCxnSpPr>
            <p:cNvPr id="25" name="直接箭头连接符 24"/>
            <p:cNvCxnSpPr/>
            <p:nvPr/>
          </p:nvCxnSpPr>
          <p:spPr bwMode="auto">
            <a:xfrm>
              <a:off x="3761909" y="2363234"/>
              <a:ext cx="0" cy="1908253"/>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9" name="直接箭头连接符 28"/>
            <p:cNvCxnSpPr/>
            <p:nvPr/>
          </p:nvCxnSpPr>
          <p:spPr bwMode="auto">
            <a:xfrm>
              <a:off x="3023828" y="2363234"/>
              <a:ext cx="0" cy="54370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0" name="直接箭头连接符 39"/>
            <p:cNvCxnSpPr/>
            <p:nvPr/>
          </p:nvCxnSpPr>
          <p:spPr bwMode="auto">
            <a:xfrm>
              <a:off x="4907320" y="3230978"/>
              <a:ext cx="0" cy="163818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nvGrpSpPr>
            <p:cNvPr id="41" name="组合 40"/>
            <p:cNvGrpSpPr/>
            <p:nvPr/>
          </p:nvGrpSpPr>
          <p:grpSpPr>
            <a:xfrm>
              <a:off x="4852076" y="1742684"/>
              <a:ext cx="830847" cy="649397"/>
              <a:chOff x="2865438" y="1474788"/>
              <a:chExt cx="414338" cy="323850"/>
            </a:xfrm>
            <a:solidFill>
              <a:srgbClr val="15B0E8"/>
            </a:solidFill>
          </p:grpSpPr>
          <p:sp>
            <p:nvSpPr>
              <p:cNvPr id="44" name="Freeform 14"/>
              <p:cNvSpPr>
                <a:spLocks noEditPoints="1"/>
              </p:cNvSpPr>
              <p:nvPr/>
            </p:nvSpPr>
            <p:spPr bwMode="auto">
              <a:xfrm>
                <a:off x="2865438" y="1474788"/>
                <a:ext cx="414338" cy="323850"/>
              </a:xfrm>
              <a:custGeom>
                <a:avLst/>
                <a:gdLst>
                  <a:gd name="T0" fmla="*/ 78 w 80"/>
                  <a:gd name="T1" fmla="*/ 0 h 62"/>
                  <a:gd name="T2" fmla="*/ 2 w 80"/>
                  <a:gd name="T3" fmla="*/ 0 h 62"/>
                  <a:gd name="T4" fmla="*/ 0 w 80"/>
                  <a:gd name="T5" fmla="*/ 3 h 62"/>
                  <a:gd name="T6" fmla="*/ 0 w 80"/>
                  <a:gd name="T7" fmla="*/ 49 h 62"/>
                  <a:gd name="T8" fmla="*/ 2 w 80"/>
                  <a:gd name="T9" fmla="*/ 51 h 62"/>
                  <a:gd name="T10" fmla="*/ 38 w 80"/>
                  <a:gd name="T11" fmla="*/ 51 h 62"/>
                  <a:gd name="T12" fmla="*/ 38 w 80"/>
                  <a:gd name="T13" fmla="*/ 58 h 62"/>
                  <a:gd name="T14" fmla="*/ 19 w 80"/>
                  <a:gd name="T15" fmla="*/ 58 h 62"/>
                  <a:gd name="T16" fmla="*/ 17 w 80"/>
                  <a:gd name="T17" fmla="*/ 60 h 62"/>
                  <a:gd name="T18" fmla="*/ 19 w 80"/>
                  <a:gd name="T19" fmla="*/ 62 h 62"/>
                  <a:gd name="T20" fmla="*/ 61 w 80"/>
                  <a:gd name="T21" fmla="*/ 62 h 62"/>
                  <a:gd name="T22" fmla="*/ 63 w 80"/>
                  <a:gd name="T23" fmla="*/ 60 h 62"/>
                  <a:gd name="T24" fmla="*/ 61 w 80"/>
                  <a:gd name="T25" fmla="*/ 58 h 62"/>
                  <a:gd name="T26" fmla="*/ 42 w 80"/>
                  <a:gd name="T27" fmla="*/ 58 h 62"/>
                  <a:gd name="T28" fmla="*/ 42 w 80"/>
                  <a:gd name="T29" fmla="*/ 51 h 62"/>
                  <a:gd name="T30" fmla="*/ 78 w 80"/>
                  <a:gd name="T31" fmla="*/ 51 h 62"/>
                  <a:gd name="T32" fmla="*/ 80 w 80"/>
                  <a:gd name="T33" fmla="*/ 49 h 62"/>
                  <a:gd name="T34" fmla="*/ 80 w 80"/>
                  <a:gd name="T35" fmla="*/ 3 h 62"/>
                  <a:gd name="T36" fmla="*/ 78 w 80"/>
                  <a:gd name="T37" fmla="*/ 0 h 62"/>
                  <a:gd name="T38" fmla="*/ 76 w 80"/>
                  <a:gd name="T39" fmla="*/ 47 h 62"/>
                  <a:gd name="T40" fmla="*/ 4 w 80"/>
                  <a:gd name="T41" fmla="*/ 47 h 62"/>
                  <a:gd name="T42" fmla="*/ 4 w 80"/>
                  <a:gd name="T43" fmla="*/ 4 h 62"/>
                  <a:gd name="T44" fmla="*/ 76 w 80"/>
                  <a:gd name="T45" fmla="*/ 4 h 62"/>
                  <a:gd name="T46" fmla="*/ 76 w 80"/>
                  <a:gd name="T47"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62">
                    <a:moveTo>
                      <a:pt x="78" y="0"/>
                    </a:moveTo>
                    <a:cubicBezTo>
                      <a:pt x="2" y="0"/>
                      <a:pt x="2" y="0"/>
                      <a:pt x="2" y="0"/>
                    </a:cubicBezTo>
                    <a:cubicBezTo>
                      <a:pt x="1" y="0"/>
                      <a:pt x="0" y="2"/>
                      <a:pt x="0" y="3"/>
                    </a:cubicBezTo>
                    <a:cubicBezTo>
                      <a:pt x="0" y="49"/>
                      <a:pt x="0" y="49"/>
                      <a:pt x="0" y="49"/>
                    </a:cubicBezTo>
                    <a:cubicBezTo>
                      <a:pt x="0" y="50"/>
                      <a:pt x="1" y="51"/>
                      <a:pt x="2" y="51"/>
                    </a:cubicBezTo>
                    <a:cubicBezTo>
                      <a:pt x="38" y="51"/>
                      <a:pt x="38" y="51"/>
                      <a:pt x="38" y="51"/>
                    </a:cubicBezTo>
                    <a:cubicBezTo>
                      <a:pt x="38" y="58"/>
                      <a:pt x="38" y="58"/>
                      <a:pt x="38" y="58"/>
                    </a:cubicBezTo>
                    <a:cubicBezTo>
                      <a:pt x="19" y="58"/>
                      <a:pt x="19" y="58"/>
                      <a:pt x="19" y="58"/>
                    </a:cubicBezTo>
                    <a:cubicBezTo>
                      <a:pt x="18" y="58"/>
                      <a:pt x="17" y="59"/>
                      <a:pt x="17" y="60"/>
                    </a:cubicBezTo>
                    <a:cubicBezTo>
                      <a:pt x="17" y="61"/>
                      <a:pt x="18" y="62"/>
                      <a:pt x="19" y="62"/>
                    </a:cubicBezTo>
                    <a:cubicBezTo>
                      <a:pt x="61" y="62"/>
                      <a:pt x="61" y="62"/>
                      <a:pt x="61" y="62"/>
                    </a:cubicBezTo>
                    <a:cubicBezTo>
                      <a:pt x="62" y="62"/>
                      <a:pt x="63" y="61"/>
                      <a:pt x="63" y="60"/>
                    </a:cubicBezTo>
                    <a:cubicBezTo>
                      <a:pt x="63" y="59"/>
                      <a:pt x="62" y="58"/>
                      <a:pt x="61" y="58"/>
                    </a:cubicBezTo>
                    <a:cubicBezTo>
                      <a:pt x="42" y="58"/>
                      <a:pt x="42" y="58"/>
                      <a:pt x="42" y="58"/>
                    </a:cubicBezTo>
                    <a:cubicBezTo>
                      <a:pt x="42" y="51"/>
                      <a:pt x="42" y="51"/>
                      <a:pt x="42" y="51"/>
                    </a:cubicBezTo>
                    <a:cubicBezTo>
                      <a:pt x="78" y="51"/>
                      <a:pt x="78" y="51"/>
                      <a:pt x="78" y="51"/>
                    </a:cubicBezTo>
                    <a:cubicBezTo>
                      <a:pt x="79" y="51"/>
                      <a:pt x="80" y="50"/>
                      <a:pt x="80" y="49"/>
                    </a:cubicBezTo>
                    <a:cubicBezTo>
                      <a:pt x="80" y="3"/>
                      <a:pt x="80" y="3"/>
                      <a:pt x="80" y="3"/>
                    </a:cubicBezTo>
                    <a:cubicBezTo>
                      <a:pt x="80" y="2"/>
                      <a:pt x="79" y="0"/>
                      <a:pt x="78" y="0"/>
                    </a:cubicBezTo>
                    <a:close/>
                    <a:moveTo>
                      <a:pt x="76" y="47"/>
                    </a:moveTo>
                    <a:cubicBezTo>
                      <a:pt x="4" y="47"/>
                      <a:pt x="4" y="47"/>
                      <a:pt x="4" y="47"/>
                    </a:cubicBezTo>
                    <a:cubicBezTo>
                      <a:pt x="4" y="4"/>
                      <a:pt x="4" y="4"/>
                      <a:pt x="4" y="4"/>
                    </a:cubicBezTo>
                    <a:cubicBezTo>
                      <a:pt x="76" y="4"/>
                      <a:pt x="76" y="4"/>
                      <a:pt x="76" y="4"/>
                    </a:cubicBezTo>
                    <a:lnTo>
                      <a:pt x="7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sp>
            <p:nvSpPr>
              <p:cNvPr id="45" name="Freeform 16"/>
              <p:cNvSpPr>
                <a:spLocks/>
              </p:cNvSpPr>
              <p:nvPr/>
            </p:nvSpPr>
            <p:spPr bwMode="auto">
              <a:xfrm>
                <a:off x="2973388" y="1547813"/>
                <a:ext cx="196850" cy="120650"/>
              </a:xfrm>
              <a:custGeom>
                <a:avLst/>
                <a:gdLst>
                  <a:gd name="T0" fmla="*/ 29 w 38"/>
                  <a:gd name="T1" fmla="*/ 6 h 23"/>
                  <a:gd name="T2" fmla="*/ 28 w 38"/>
                  <a:gd name="T3" fmla="*/ 6 h 23"/>
                  <a:gd name="T4" fmla="*/ 18 w 38"/>
                  <a:gd name="T5" fmla="*/ 0 h 23"/>
                  <a:gd name="T6" fmla="*/ 7 w 38"/>
                  <a:gd name="T7" fmla="*/ 9 h 23"/>
                  <a:gd name="T8" fmla="*/ 0 w 38"/>
                  <a:gd name="T9" fmla="*/ 16 h 23"/>
                  <a:gd name="T10" fmla="*/ 7 w 38"/>
                  <a:gd name="T11" fmla="*/ 23 h 23"/>
                  <a:gd name="T12" fmla="*/ 12 w 38"/>
                  <a:gd name="T13" fmla="*/ 22 h 23"/>
                  <a:gd name="T14" fmla="*/ 18 w 38"/>
                  <a:gd name="T15" fmla="*/ 23 h 23"/>
                  <a:gd name="T16" fmla="*/ 24 w 38"/>
                  <a:gd name="T17" fmla="*/ 22 h 23"/>
                  <a:gd name="T18" fmla="*/ 29 w 38"/>
                  <a:gd name="T19" fmla="*/ 23 h 23"/>
                  <a:gd name="T20" fmla="*/ 38 w 38"/>
                  <a:gd name="T21" fmla="*/ 15 h 23"/>
                  <a:gd name="T22" fmla="*/ 29 w 3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29" y="6"/>
                    </a:moveTo>
                    <a:cubicBezTo>
                      <a:pt x="29" y="6"/>
                      <a:pt x="29" y="6"/>
                      <a:pt x="28" y="6"/>
                    </a:cubicBezTo>
                    <a:cubicBezTo>
                      <a:pt x="26" y="3"/>
                      <a:pt x="22" y="0"/>
                      <a:pt x="18" y="0"/>
                    </a:cubicBezTo>
                    <a:cubicBezTo>
                      <a:pt x="13" y="0"/>
                      <a:pt x="8" y="4"/>
                      <a:pt x="7" y="9"/>
                    </a:cubicBezTo>
                    <a:cubicBezTo>
                      <a:pt x="3" y="10"/>
                      <a:pt x="0" y="13"/>
                      <a:pt x="0" y="16"/>
                    </a:cubicBezTo>
                    <a:cubicBezTo>
                      <a:pt x="0" y="20"/>
                      <a:pt x="3" y="23"/>
                      <a:pt x="7" y="23"/>
                    </a:cubicBezTo>
                    <a:cubicBezTo>
                      <a:pt x="9" y="23"/>
                      <a:pt x="11" y="23"/>
                      <a:pt x="12" y="22"/>
                    </a:cubicBezTo>
                    <a:cubicBezTo>
                      <a:pt x="14" y="23"/>
                      <a:pt x="16" y="23"/>
                      <a:pt x="18" y="23"/>
                    </a:cubicBezTo>
                    <a:cubicBezTo>
                      <a:pt x="20" y="23"/>
                      <a:pt x="22" y="23"/>
                      <a:pt x="24" y="22"/>
                    </a:cubicBezTo>
                    <a:cubicBezTo>
                      <a:pt x="26" y="23"/>
                      <a:pt x="27" y="23"/>
                      <a:pt x="29" y="23"/>
                    </a:cubicBezTo>
                    <a:cubicBezTo>
                      <a:pt x="34" y="23"/>
                      <a:pt x="38" y="20"/>
                      <a:pt x="38" y="15"/>
                    </a:cubicBezTo>
                    <a:cubicBezTo>
                      <a:pt x="38" y="10"/>
                      <a:pt x="34"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grpSp>
        <p:cxnSp>
          <p:nvCxnSpPr>
            <p:cNvPr id="42" name="直接箭头连接符 41"/>
            <p:cNvCxnSpPr/>
            <p:nvPr/>
          </p:nvCxnSpPr>
          <p:spPr bwMode="auto">
            <a:xfrm>
              <a:off x="5645401" y="2363234"/>
              <a:ext cx="0" cy="1908253"/>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3" name="直接箭头连接符 42"/>
            <p:cNvCxnSpPr/>
            <p:nvPr/>
          </p:nvCxnSpPr>
          <p:spPr bwMode="auto">
            <a:xfrm>
              <a:off x="4907320" y="2363234"/>
              <a:ext cx="0" cy="54370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7" name="直接箭头连接符 46"/>
            <p:cNvCxnSpPr/>
            <p:nvPr/>
          </p:nvCxnSpPr>
          <p:spPr bwMode="auto">
            <a:xfrm>
              <a:off x="6740276" y="3238335"/>
              <a:ext cx="0" cy="163818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nvGrpSpPr>
            <p:cNvPr id="48" name="组合 47"/>
            <p:cNvGrpSpPr/>
            <p:nvPr/>
          </p:nvGrpSpPr>
          <p:grpSpPr>
            <a:xfrm>
              <a:off x="6698046" y="1742684"/>
              <a:ext cx="830847" cy="649397"/>
              <a:chOff x="2865438" y="1474788"/>
              <a:chExt cx="414338" cy="323850"/>
            </a:xfrm>
            <a:solidFill>
              <a:srgbClr val="15B0E8"/>
            </a:solidFill>
          </p:grpSpPr>
          <p:sp>
            <p:nvSpPr>
              <p:cNvPr id="51" name="Freeform 14"/>
              <p:cNvSpPr>
                <a:spLocks noEditPoints="1"/>
              </p:cNvSpPr>
              <p:nvPr/>
            </p:nvSpPr>
            <p:spPr bwMode="auto">
              <a:xfrm>
                <a:off x="2865438" y="1474788"/>
                <a:ext cx="414338" cy="323850"/>
              </a:xfrm>
              <a:custGeom>
                <a:avLst/>
                <a:gdLst>
                  <a:gd name="T0" fmla="*/ 78 w 80"/>
                  <a:gd name="T1" fmla="*/ 0 h 62"/>
                  <a:gd name="T2" fmla="*/ 2 w 80"/>
                  <a:gd name="T3" fmla="*/ 0 h 62"/>
                  <a:gd name="T4" fmla="*/ 0 w 80"/>
                  <a:gd name="T5" fmla="*/ 3 h 62"/>
                  <a:gd name="T6" fmla="*/ 0 w 80"/>
                  <a:gd name="T7" fmla="*/ 49 h 62"/>
                  <a:gd name="T8" fmla="*/ 2 w 80"/>
                  <a:gd name="T9" fmla="*/ 51 h 62"/>
                  <a:gd name="T10" fmla="*/ 38 w 80"/>
                  <a:gd name="T11" fmla="*/ 51 h 62"/>
                  <a:gd name="T12" fmla="*/ 38 w 80"/>
                  <a:gd name="T13" fmla="*/ 58 h 62"/>
                  <a:gd name="T14" fmla="*/ 19 w 80"/>
                  <a:gd name="T15" fmla="*/ 58 h 62"/>
                  <a:gd name="T16" fmla="*/ 17 w 80"/>
                  <a:gd name="T17" fmla="*/ 60 h 62"/>
                  <a:gd name="T18" fmla="*/ 19 w 80"/>
                  <a:gd name="T19" fmla="*/ 62 h 62"/>
                  <a:gd name="T20" fmla="*/ 61 w 80"/>
                  <a:gd name="T21" fmla="*/ 62 h 62"/>
                  <a:gd name="T22" fmla="*/ 63 w 80"/>
                  <a:gd name="T23" fmla="*/ 60 h 62"/>
                  <a:gd name="T24" fmla="*/ 61 w 80"/>
                  <a:gd name="T25" fmla="*/ 58 h 62"/>
                  <a:gd name="T26" fmla="*/ 42 w 80"/>
                  <a:gd name="T27" fmla="*/ 58 h 62"/>
                  <a:gd name="T28" fmla="*/ 42 w 80"/>
                  <a:gd name="T29" fmla="*/ 51 h 62"/>
                  <a:gd name="T30" fmla="*/ 78 w 80"/>
                  <a:gd name="T31" fmla="*/ 51 h 62"/>
                  <a:gd name="T32" fmla="*/ 80 w 80"/>
                  <a:gd name="T33" fmla="*/ 49 h 62"/>
                  <a:gd name="T34" fmla="*/ 80 w 80"/>
                  <a:gd name="T35" fmla="*/ 3 h 62"/>
                  <a:gd name="T36" fmla="*/ 78 w 80"/>
                  <a:gd name="T37" fmla="*/ 0 h 62"/>
                  <a:gd name="T38" fmla="*/ 76 w 80"/>
                  <a:gd name="T39" fmla="*/ 47 h 62"/>
                  <a:gd name="T40" fmla="*/ 4 w 80"/>
                  <a:gd name="T41" fmla="*/ 47 h 62"/>
                  <a:gd name="T42" fmla="*/ 4 w 80"/>
                  <a:gd name="T43" fmla="*/ 4 h 62"/>
                  <a:gd name="T44" fmla="*/ 76 w 80"/>
                  <a:gd name="T45" fmla="*/ 4 h 62"/>
                  <a:gd name="T46" fmla="*/ 76 w 80"/>
                  <a:gd name="T47"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62">
                    <a:moveTo>
                      <a:pt x="78" y="0"/>
                    </a:moveTo>
                    <a:cubicBezTo>
                      <a:pt x="2" y="0"/>
                      <a:pt x="2" y="0"/>
                      <a:pt x="2" y="0"/>
                    </a:cubicBezTo>
                    <a:cubicBezTo>
                      <a:pt x="1" y="0"/>
                      <a:pt x="0" y="2"/>
                      <a:pt x="0" y="3"/>
                    </a:cubicBezTo>
                    <a:cubicBezTo>
                      <a:pt x="0" y="49"/>
                      <a:pt x="0" y="49"/>
                      <a:pt x="0" y="49"/>
                    </a:cubicBezTo>
                    <a:cubicBezTo>
                      <a:pt x="0" y="50"/>
                      <a:pt x="1" y="51"/>
                      <a:pt x="2" y="51"/>
                    </a:cubicBezTo>
                    <a:cubicBezTo>
                      <a:pt x="38" y="51"/>
                      <a:pt x="38" y="51"/>
                      <a:pt x="38" y="51"/>
                    </a:cubicBezTo>
                    <a:cubicBezTo>
                      <a:pt x="38" y="58"/>
                      <a:pt x="38" y="58"/>
                      <a:pt x="38" y="58"/>
                    </a:cubicBezTo>
                    <a:cubicBezTo>
                      <a:pt x="19" y="58"/>
                      <a:pt x="19" y="58"/>
                      <a:pt x="19" y="58"/>
                    </a:cubicBezTo>
                    <a:cubicBezTo>
                      <a:pt x="18" y="58"/>
                      <a:pt x="17" y="59"/>
                      <a:pt x="17" y="60"/>
                    </a:cubicBezTo>
                    <a:cubicBezTo>
                      <a:pt x="17" y="61"/>
                      <a:pt x="18" y="62"/>
                      <a:pt x="19" y="62"/>
                    </a:cubicBezTo>
                    <a:cubicBezTo>
                      <a:pt x="61" y="62"/>
                      <a:pt x="61" y="62"/>
                      <a:pt x="61" y="62"/>
                    </a:cubicBezTo>
                    <a:cubicBezTo>
                      <a:pt x="62" y="62"/>
                      <a:pt x="63" y="61"/>
                      <a:pt x="63" y="60"/>
                    </a:cubicBezTo>
                    <a:cubicBezTo>
                      <a:pt x="63" y="59"/>
                      <a:pt x="62" y="58"/>
                      <a:pt x="61" y="58"/>
                    </a:cubicBezTo>
                    <a:cubicBezTo>
                      <a:pt x="42" y="58"/>
                      <a:pt x="42" y="58"/>
                      <a:pt x="42" y="58"/>
                    </a:cubicBezTo>
                    <a:cubicBezTo>
                      <a:pt x="42" y="51"/>
                      <a:pt x="42" y="51"/>
                      <a:pt x="42" y="51"/>
                    </a:cubicBezTo>
                    <a:cubicBezTo>
                      <a:pt x="78" y="51"/>
                      <a:pt x="78" y="51"/>
                      <a:pt x="78" y="51"/>
                    </a:cubicBezTo>
                    <a:cubicBezTo>
                      <a:pt x="79" y="51"/>
                      <a:pt x="80" y="50"/>
                      <a:pt x="80" y="49"/>
                    </a:cubicBezTo>
                    <a:cubicBezTo>
                      <a:pt x="80" y="3"/>
                      <a:pt x="80" y="3"/>
                      <a:pt x="80" y="3"/>
                    </a:cubicBezTo>
                    <a:cubicBezTo>
                      <a:pt x="80" y="2"/>
                      <a:pt x="79" y="0"/>
                      <a:pt x="78" y="0"/>
                    </a:cubicBezTo>
                    <a:close/>
                    <a:moveTo>
                      <a:pt x="76" y="47"/>
                    </a:moveTo>
                    <a:cubicBezTo>
                      <a:pt x="4" y="47"/>
                      <a:pt x="4" y="47"/>
                      <a:pt x="4" y="47"/>
                    </a:cubicBezTo>
                    <a:cubicBezTo>
                      <a:pt x="4" y="4"/>
                      <a:pt x="4" y="4"/>
                      <a:pt x="4" y="4"/>
                    </a:cubicBezTo>
                    <a:cubicBezTo>
                      <a:pt x="76" y="4"/>
                      <a:pt x="76" y="4"/>
                      <a:pt x="76" y="4"/>
                    </a:cubicBezTo>
                    <a:lnTo>
                      <a:pt x="7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sp>
            <p:nvSpPr>
              <p:cNvPr id="52" name="Freeform 16"/>
              <p:cNvSpPr>
                <a:spLocks/>
              </p:cNvSpPr>
              <p:nvPr/>
            </p:nvSpPr>
            <p:spPr bwMode="auto">
              <a:xfrm>
                <a:off x="2973388" y="1547813"/>
                <a:ext cx="196850" cy="120650"/>
              </a:xfrm>
              <a:custGeom>
                <a:avLst/>
                <a:gdLst>
                  <a:gd name="T0" fmla="*/ 29 w 38"/>
                  <a:gd name="T1" fmla="*/ 6 h 23"/>
                  <a:gd name="T2" fmla="*/ 28 w 38"/>
                  <a:gd name="T3" fmla="*/ 6 h 23"/>
                  <a:gd name="T4" fmla="*/ 18 w 38"/>
                  <a:gd name="T5" fmla="*/ 0 h 23"/>
                  <a:gd name="T6" fmla="*/ 7 w 38"/>
                  <a:gd name="T7" fmla="*/ 9 h 23"/>
                  <a:gd name="T8" fmla="*/ 0 w 38"/>
                  <a:gd name="T9" fmla="*/ 16 h 23"/>
                  <a:gd name="T10" fmla="*/ 7 w 38"/>
                  <a:gd name="T11" fmla="*/ 23 h 23"/>
                  <a:gd name="T12" fmla="*/ 12 w 38"/>
                  <a:gd name="T13" fmla="*/ 22 h 23"/>
                  <a:gd name="T14" fmla="*/ 18 w 38"/>
                  <a:gd name="T15" fmla="*/ 23 h 23"/>
                  <a:gd name="T16" fmla="*/ 24 w 38"/>
                  <a:gd name="T17" fmla="*/ 22 h 23"/>
                  <a:gd name="T18" fmla="*/ 29 w 38"/>
                  <a:gd name="T19" fmla="*/ 23 h 23"/>
                  <a:gd name="T20" fmla="*/ 38 w 38"/>
                  <a:gd name="T21" fmla="*/ 15 h 23"/>
                  <a:gd name="T22" fmla="*/ 29 w 3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29" y="6"/>
                    </a:moveTo>
                    <a:cubicBezTo>
                      <a:pt x="29" y="6"/>
                      <a:pt x="29" y="6"/>
                      <a:pt x="28" y="6"/>
                    </a:cubicBezTo>
                    <a:cubicBezTo>
                      <a:pt x="26" y="3"/>
                      <a:pt x="22" y="0"/>
                      <a:pt x="18" y="0"/>
                    </a:cubicBezTo>
                    <a:cubicBezTo>
                      <a:pt x="13" y="0"/>
                      <a:pt x="8" y="4"/>
                      <a:pt x="7" y="9"/>
                    </a:cubicBezTo>
                    <a:cubicBezTo>
                      <a:pt x="3" y="10"/>
                      <a:pt x="0" y="13"/>
                      <a:pt x="0" y="16"/>
                    </a:cubicBezTo>
                    <a:cubicBezTo>
                      <a:pt x="0" y="20"/>
                      <a:pt x="3" y="23"/>
                      <a:pt x="7" y="23"/>
                    </a:cubicBezTo>
                    <a:cubicBezTo>
                      <a:pt x="9" y="23"/>
                      <a:pt x="11" y="23"/>
                      <a:pt x="12" y="22"/>
                    </a:cubicBezTo>
                    <a:cubicBezTo>
                      <a:pt x="14" y="23"/>
                      <a:pt x="16" y="23"/>
                      <a:pt x="18" y="23"/>
                    </a:cubicBezTo>
                    <a:cubicBezTo>
                      <a:pt x="20" y="23"/>
                      <a:pt x="22" y="23"/>
                      <a:pt x="24" y="22"/>
                    </a:cubicBezTo>
                    <a:cubicBezTo>
                      <a:pt x="26" y="23"/>
                      <a:pt x="27" y="23"/>
                      <a:pt x="29" y="23"/>
                    </a:cubicBezTo>
                    <a:cubicBezTo>
                      <a:pt x="34" y="23"/>
                      <a:pt x="38" y="20"/>
                      <a:pt x="38" y="15"/>
                    </a:cubicBezTo>
                    <a:cubicBezTo>
                      <a:pt x="38" y="10"/>
                      <a:pt x="34"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grpSp>
        <p:cxnSp>
          <p:nvCxnSpPr>
            <p:cNvPr id="49" name="直接箭头连接符 48"/>
            <p:cNvCxnSpPr/>
            <p:nvPr/>
          </p:nvCxnSpPr>
          <p:spPr bwMode="auto">
            <a:xfrm>
              <a:off x="7478357" y="2370591"/>
              <a:ext cx="0" cy="1908253"/>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0" name="直接箭头连接符 49"/>
            <p:cNvCxnSpPr/>
            <p:nvPr/>
          </p:nvCxnSpPr>
          <p:spPr bwMode="auto">
            <a:xfrm>
              <a:off x="6740276" y="2370591"/>
              <a:ext cx="0" cy="54370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56" name="椭圆 55"/>
            <p:cNvSpPr/>
            <p:nvPr/>
          </p:nvSpPr>
          <p:spPr bwMode="auto">
            <a:xfrm>
              <a:off x="2551647" y="2365435"/>
              <a:ext cx="396044" cy="396044"/>
            </a:xfrm>
            <a:prstGeom prst="ellipse">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58" name="文本框 57"/>
            <p:cNvSpPr txBox="1"/>
            <p:nvPr/>
          </p:nvSpPr>
          <p:spPr bwMode="auto">
            <a:xfrm>
              <a:off x="2596615" y="2405454"/>
              <a:ext cx="306107"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smtClean="0">
                  <a:solidFill>
                    <a:srgbClr val="0070C0"/>
                  </a:solidFill>
                  <a:latin typeface="+mn-lt"/>
                  <a:ea typeface="+mn-ea"/>
                  <a:cs typeface="Arial" pitchFamily="34" charset="0"/>
                </a:rPr>
                <a:t>1</a:t>
              </a:r>
              <a:endParaRPr lang="zh-CN" altLang="en-US" sz="1600" b="1" dirty="0" smtClean="0">
                <a:solidFill>
                  <a:srgbClr val="0070C0"/>
                </a:solidFill>
                <a:latin typeface="+mn-lt"/>
                <a:ea typeface="+mn-ea"/>
                <a:cs typeface="Arial" pitchFamily="34" charset="0"/>
              </a:endParaRPr>
            </a:p>
          </p:txBody>
        </p:sp>
        <p:sp>
          <p:nvSpPr>
            <p:cNvPr id="59" name="椭圆 58"/>
            <p:cNvSpPr/>
            <p:nvPr/>
          </p:nvSpPr>
          <p:spPr bwMode="auto">
            <a:xfrm>
              <a:off x="3311859" y="3610466"/>
              <a:ext cx="396044" cy="396044"/>
            </a:xfrm>
            <a:prstGeom prst="ellipse">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60" name="文本框 59"/>
            <p:cNvSpPr txBox="1"/>
            <p:nvPr/>
          </p:nvSpPr>
          <p:spPr bwMode="auto">
            <a:xfrm>
              <a:off x="3281188" y="3650485"/>
              <a:ext cx="520911"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smtClean="0">
                  <a:solidFill>
                    <a:srgbClr val="0070C0"/>
                  </a:solidFill>
                  <a:latin typeface="+mn-lt"/>
                  <a:ea typeface="+mn-ea"/>
                  <a:cs typeface="Arial" pitchFamily="34" charset="0"/>
                </a:rPr>
                <a:t>1’</a:t>
              </a:r>
              <a:endParaRPr lang="zh-CN" altLang="en-US" sz="1600" b="1" dirty="0" smtClean="0">
                <a:solidFill>
                  <a:srgbClr val="0070C0"/>
                </a:solidFill>
                <a:latin typeface="+mn-lt"/>
                <a:ea typeface="+mn-ea"/>
                <a:cs typeface="Arial" pitchFamily="34" charset="0"/>
              </a:endParaRPr>
            </a:p>
          </p:txBody>
        </p:sp>
        <p:sp>
          <p:nvSpPr>
            <p:cNvPr id="61" name="椭圆 60"/>
            <p:cNvSpPr/>
            <p:nvPr/>
          </p:nvSpPr>
          <p:spPr bwMode="auto">
            <a:xfrm>
              <a:off x="2558431" y="3610466"/>
              <a:ext cx="396044" cy="396044"/>
            </a:xfrm>
            <a:prstGeom prst="ellipse">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62" name="文本框 61"/>
            <p:cNvSpPr txBox="1"/>
            <p:nvPr/>
          </p:nvSpPr>
          <p:spPr bwMode="auto">
            <a:xfrm>
              <a:off x="2603399" y="3650485"/>
              <a:ext cx="306107"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smtClean="0">
                  <a:solidFill>
                    <a:srgbClr val="0070C0"/>
                  </a:solidFill>
                  <a:latin typeface="+mn-lt"/>
                  <a:ea typeface="+mn-ea"/>
                  <a:cs typeface="Arial" pitchFamily="34" charset="0"/>
                </a:rPr>
                <a:t>2</a:t>
              </a:r>
              <a:endParaRPr lang="zh-CN" altLang="en-US" sz="1600" b="1" dirty="0" smtClean="0">
                <a:solidFill>
                  <a:srgbClr val="0070C0"/>
                </a:solidFill>
                <a:latin typeface="+mn-lt"/>
                <a:ea typeface="+mn-ea"/>
                <a:cs typeface="Arial" pitchFamily="34" charset="0"/>
              </a:endParaRPr>
            </a:p>
          </p:txBody>
        </p:sp>
      </p:grpSp>
    </p:spTree>
    <p:extLst>
      <p:ext uri="{BB962C8B-B14F-4D97-AF65-F5344CB8AC3E}">
        <p14:creationId xmlns:p14="http://schemas.microsoft.com/office/powerpoint/2010/main" val="1264960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926154" y="2715612"/>
            <a:ext cx="3917007" cy="2074476"/>
          </a:xfrm>
          <a:prstGeom prst="rect">
            <a:avLst/>
          </a:prstGeom>
          <a:solidFill>
            <a:srgbClr val="CC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2" name="标题 1"/>
          <p:cNvSpPr>
            <a:spLocks noGrp="1"/>
          </p:cNvSpPr>
          <p:nvPr>
            <p:ph type="title"/>
          </p:nvPr>
        </p:nvSpPr>
        <p:spPr/>
        <p:txBody>
          <a:bodyPr/>
          <a:lstStyle/>
          <a:p>
            <a:r>
              <a:rPr lang="zh-CN" altLang="en-US" dirty="0" smtClean="0"/>
              <a:t>模板、母卷与差分卷</a:t>
            </a:r>
            <a:endParaRPr lang="zh-CN" altLang="en-US" dirty="0"/>
          </a:p>
        </p:txBody>
      </p:sp>
      <p:cxnSp>
        <p:nvCxnSpPr>
          <p:cNvPr id="15" name="直接箭头连接符 14"/>
          <p:cNvCxnSpPr/>
          <p:nvPr/>
        </p:nvCxnSpPr>
        <p:spPr bwMode="auto">
          <a:xfrm>
            <a:off x="1872831" y="2310544"/>
            <a:ext cx="0" cy="427338"/>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pSp>
        <p:nvGrpSpPr>
          <p:cNvPr id="17" name="组合 16"/>
          <p:cNvGrpSpPr/>
          <p:nvPr/>
        </p:nvGrpSpPr>
        <p:grpSpPr>
          <a:xfrm>
            <a:off x="1602801" y="2834050"/>
            <a:ext cx="540060" cy="688786"/>
            <a:chOff x="8407400" y="2055813"/>
            <a:chExt cx="360363" cy="458788"/>
          </a:xfrm>
          <a:solidFill>
            <a:srgbClr val="FFC000"/>
          </a:solidFill>
        </p:grpSpPr>
        <p:sp>
          <p:nvSpPr>
            <p:cNvPr id="1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sp>
          <p:nvSpPr>
            <p:cNvPr id="1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sp>
          <p:nvSpPr>
            <p:cNvPr id="2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sp>
          <p:nvSpPr>
            <p:cNvPr id="2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grpSp>
      <p:grpSp>
        <p:nvGrpSpPr>
          <p:cNvPr id="22" name="组合 21"/>
          <p:cNvGrpSpPr/>
          <p:nvPr/>
        </p:nvGrpSpPr>
        <p:grpSpPr>
          <a:xfrm>
            <a:off x="1602801" y="3956603"/>
            <a:ext cx="540060" cy="688786"/>
            <a:chOff x="8407400" y="2055813"/>
            <a:chExt cx="360363" cy="458788"/>
          </a:xfrm>
          <a:solidFill>
            <a:srgbClr val="0070C0"/>
          </a:solidFill>
        </p:grpSpPr>
        <p:sp>
          <p:nvSpPr>
            <p:cNvPr id="2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2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2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2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grpSp>
      <p:cxnSp>
        <p:nvCxnSpPr>
          <p:cNvPr id="27" name="直接箭头连接符 26"/>
          <p:cNvCxnSpPr/>
          <p:nvPr/>
        </p:nvCxnSpPr>
        <p:spPr bwMode="auto">
          <a:xfrm>
            <a:off x="1872831" y="3522836"/>
            <a:ext cx="0" cy="380849"/>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pSp>
        <p:nvGrpSpPr>
          <p:cNvPr id="30" name="组合 29"/>
          <p:cNvGrpSpPr/>
          <p:nvPr/>
        </p:nvGrpSpPr>
        <p:grpSpPr>
          <a:xfrm>
            <a:off x="2737007" y="5326741"/>
            <a:ext cx="685454" cy="535757"/>
            <a:chOff x="2865438" y="1474788"/>
            <a:chExt cx="414338" cy="323850"/>
          </a:xfrm>
          <a:solidFill>
            <a:srgbClr val="15B0E8"/>
          </a:solidFill>
        </p:grpSpPr>
        <p:sp>
          <p:nvSpPr>
            <p:cNvPr id="31" name="Freeform 14"/>
            <p:cNvSpPr>
              <a:spLocks noEditPoints="1"/>
            </p:cNvSpPr>
            <p:nvPr/>
          </p:nvSpPr>
          <p:spPr bwMode="auto">
            <a:xfrm>
              <a:off x="2865438" y="1474788"/>
              <a:ext cx="414338" cy="323850"/>
            </a:xfrm>
            <a:custGeom>
              <a:avLst/>
              <a:gdLst>
                <a:gd name="T0" fmla="*/ 78 w 80"/>
                <a:gd name="T1" fmla="*/ 0 h 62"/>
                <a:gd name="T2" fmla="*/ 2 w 80"/>
                <a:gd name="T3" fmla="*/ 0 h 62"/>
                <a:gd name="T4" fmla="*/ 0 w 80"/>
                <a:gd name="T5" fmla="*/ 3 h 62"/>
                <a:gd name="T6" fmla="*/ 0 w 80"/>
                <a:gd name="T7" fmla="*/ 49 h 62"/>
                <a:gd name="T8" fmla="*/ 2 w 80"/>
                <a:gd name="T9" fmla="*/ 51 h 62"/>
                <a:gd name="T10" fmla="*/ 38 w 80"/>
                <a:gd name="T11" fmla="*/ 51 h 62"/>
                <a:gd name="T12" fmla="*/ 38 w 80"/>
                <a:gd name="T13" fmla="*/ 58 h 62"/>
                <a:gd name="T14" fmla="*/ 19 w 80"/>
                <a:gd name="T15" fmla="*/ 58 h 62"/>
                <a:gd name="T16" fmla="*/ 17 w 80"/>
                <a:gd name="T17" fmla="*/ 60 h 62"/>
                <a:gd name="T18" fmla="*/ 19 w 80"/>
                <a:gd name="T19" fmla="*/ 62 h 62"/>
                <a:gd name="T20" fmla="*/ 61 w 80"/>
                <a:gd name="T21" fmla="*/ 62 h 62"/>
                <a:gd name="T22" fmla="*/ 63 w 80"/>
                <a:gd name="T23" fmla="*/ 60 h 62"/>
                <a:gd name="T24" fmla="*/ 61 w 80"/>
                <a:gd name="T25" fmla="*/ 58 h 62"/>
                <a:gd name="T26" fmla="*/ 42 w 80"/>
                <a:gd name="T27" fmla="*/ 58 h 62"/>
                <a:gd name="T28" fmla="*/ 42 w 80"/>
                <a:gd name="T29" fmla="*/ 51 h 62"/>
                <a:gd name="T30" fmla="*/ 78 w 80"/>
                <a:gd name="T31" fmla="*/ 51 h 62"/>
                <a:gd name="T32" fmla="*/ 80 w 80"/>
                <a:gd name="T33" fmla="*/ 49 h 62"/>
                <a:gd name="T34" fmla="*/ 80 w 80"/>
                <a:gd name="T35" fmla="*/ 3 h 62"/>
                <a:gd name="T36" fmla="*/ 78 w 80"/>
                <a:gd name="T37" fmla="*/ 0 h 62"/>
                <a:gd name="T38" fmla="*/ 76 w 80"/>
                <a:gd name="T39" fmla="*/ 47 h 62"/>
                <a:gd name="T40" fmla="*/ 4 w 80"/>
                <a:gd name="T41" fmla="*/ 47 h 62"/>
                <a:gd name="T42" fmla="*/ 4 w 80"/>
                <a:gd name="T43" fmla="*/ 4 h 62"/>
                <a:gd name="T44" fmla="*/ 76 w 80"/>
                <a:gd name="T45" fmla="*/ 4 h 62"/>
                <a:gd name="T46" fmla="*/ 76 w 80"/>
                <a:gd name="T47"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62">
                  <a:moveTo>
                    <a:pt x="78" y="0"/>
                  </a:moveTo>
                  <a:cubicBezTo>
                    <a:pt x="2" y="0"/>
                    <a:pt x="2" y="0"/>
                    <a:pt x="2" y="0"/>
                  </a:cubicBezTo>
                  <a:cubicBezTo>
                    <a:pt x="1" y="0"/>
                    <a:pt x="0" y="2"/>
                    <a:pt x="0" y="3"/>
                  </a:cubicBezTo>
                  <a:cubicBezTo>
                    <a:pt x="0" y="49"/>
                    <a:pt x="0" y="49"/>
                    <a:pt x="0" y="49"/>
                  </a:cubicBezTo>
                  <a:cubicBezTo>
                    <a:pt x="0" y="50"/>
                    <a:pt x="1" y="51"/>
                    <a:pt x="2" y="51"/>
                  </a:cubicBezTo>
                  <a:cubicBezTo>
                    <a:pt x="38" y="51"/>
                    <a:pt x="38" y="51"/>
                    <a:pt x="38" y="51"/>
                  </a:cubicBezTo>
                  <a:cubicBezTo>
                    <a:pt x="38" y="58"/>
                    <a:pt x="38" y="58"/>
                    <a:pt x="38" y="58"/>
                  </a:cubicBezTo>
                  <a:cubicBezTo>
                    <a:pt x="19" y="58"/>
                    <a:pt x="19" y="58"/>
                    <a:pt x="19" y="58"/>
                  </a:cubicBezTo>
                  <a:cubicBezTo>
                    <a:pt x="18" y="58"/>
                    <a:pt x="17" y="59"/>
                    <a:pt x="17" y="60"/>
                  </a:cubicBezTo>
                  <a:cubicBezTo>
                    <a:pt x="17" y="61"/>
                    <a:pt x="18" y="62"/>
                    <a:pt x="19" y="62"/>
                  </a:cubicBezTo>
                  <a:cubicBezTo>
                    <a:pt x="61" y="62"/>
                    <a:pt x="61" y="62"/>
                    <a:pt x="61" y="62"/>
                  </a:cubicBezTo>
                  <a:cubicBezTo>
                    <a:pt x="62" y="62"/>
                    <a:pt x="63" y="61"/>
                    <a:pt x="63" y="60"/>
                  </a:cubicBezTo>
                  <a:cubicBezTo>
                    <a:pt x="63" y="59"/>
                    <a:pt x="62" y="58"/>
                    <a:pt x="61" y="58"/>
                  </a:cubicBezTo>
                  <a:cubicBezTo>
                    <a:pt x="42" y="58"/>
                    <a:pt x="42" y="58"/>
                    <a:pt x="42" y="58"/>
                  </a:cubicBezTo>
                  <a:cubicBezTo>
                    <a:pt x="42" y="51"/>
                    <a:pt x="42" y="51"/>
                    <a:pt x="42" y="51"/>
                  </a:cubicBezTo>
                  <a:cubicBezTo>
                    <a:pt x="78" y="51"/>
                    <a:pt x="78" y="51"/>
                    <a:pt x="78" y="51"/>
                  </a:cubicBezTo>
                  <a:cubicBezTo>
                    <a:pt x="79" y="51"/>
                    <a:pt x="80" y="50"/>
                    <a:pt x="80" y="49"/>
                  </a:cubicBezTo>
                  <a:cubicBezTo>
                    <a:pt x="80" y="3"/>
                    <a:pt x="80" y="3"/>
                    <a:pt x="80" y="3"/>
                  </a:cubicBezTo>
                  <a:cubicBezTo>
                    <a:pt x="80" y="2"/>
                    <a:pt x="79" y="0"/>
                    <a:pt x="78" y="0"/>
                  </a:cubicBezTo>
                  <a:close/>
                  <a:moveTo>
                    <a:pt x="76" y="47"/>
                  </a:moveTo>
                  <a:cubicBezTo>
                    <a:pt x="4" y="47"/>
                    <a:pt x="4" y="47"/>
                    <a:pt x="4" y="47"/>
                  </a:cubicBezTo>
                  <a:cubicBezTo>
                    <a:pt x="4" y="4"/>
                    <a:pt x="4" y="4"/>
                    <a:pt x="4" y="4"/>
                  </a:cubicBezTo>
                  <a:cubicBezTo>
                    <a:pt x="76" y="4"/>
                    <a:pt x="76" y="4"/>
                    <a:pt x="76" y="4"/>
                  </a:cubicBezTo>
                  <a:lnTo>
                    <a:pt x="7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sp>
          <p:nvSpPr>
            <p:cNvPr id="32" name="Freeform 16"/>
            <p:cNvSpPr>
              <a:spLocks/>
            </p:cNvSpPr>
            <p:nvPr/>
          </p:nvSpPr>
          <p:spPr bwMode="auto">
            <a:xfrm>
              <a:off x="2973388" y="1547813"/>
              <a:ext cx="196850" cy="120650"/>
            </a:xfrm>
            <a:custGeom>
              <a:avLst/>
              <a:gdLst>
                <a:gd name="T0" fmla="*/ 29 w 38"/>
                <a:gd name="T1" fmla="*/ 6 h 23"/>
                <a:gd name="T2" fmla="*/ 28 w 38"/>
                <a:gd name="T3" fmla="*/ 6 h 23"/>
                <a:gd name="T4" fmla="*/ 18 w 38"/>
                <a:gd name="T5" fmla="*/ 0 h 23"/>
                <a:gd name="T6" fmla="*/ 7 w 38"/>
                <a:gd name="T7" fmla="*/ 9 h 23"/>
                <a:gd name="T8" fmla="*/ 0 w 38"/>
                <a:gd name="T9" fmla="*/ 16 h 23"/>
                <a:gd name="T10" fmla="*/ 7 w 38"/>
                <a:gd name="T11" fmla="*/ 23 h 23"/>
                <a:gd name="T12" fmla="*/ 12 w 38"/>
                <a:gd name="T13" fmla="*/ 22 h 23"/>
                <a:gd name="T14" fmla="*/ 18 w 38"/>
                <a:gd name="T15" fmla="*/ 23 h 23"/>
                <a:gd name="T16" fmla="*/ 24 w 38"/>
                <a:gd name="T17" fmla="*/ 22 h 23"/>
                <a:gd name="T18" fmla="*/ 29 w 38"/>
                <a:gd name="T19" fmla="*/ 23 h 23"/>
                <a:gd name="T20" fmla="*/ 38 w 38"/>
                <a:gd name="T21" fmla="*/ 15 h 23"/>
                <a:gd name="T22" fmla="*/ 29 w 3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29" y="6"/>
                  </a:moveTo>
                  <a:cubicBezTo>
                    <a:pt x="29" y="6"/>
                    <a:pt x="29" y="6"/>
                    <a:pt x="28" y="6"/>
                  </a:cubicBezTo>
                  <a:cubicBezTo>
                    <a:pt x="26" y="3"/>
                    <a:pt x="22" y="0"/>
                    <a:pt x="18" y="0"/>
                  </a:cubicBezTo>
                  <a:cubicBezTo>
                    <a:pt x="13" y="0"/>
                    <a:pt x="8" y="4"/>
                    <a:pt x="7" y="9"/>
                  </a:cubicBezTo>
                  <a:cubicBezTo>
                    <a:pt x="3" y="10"/>
                    <a:pt x="0" y="13"/>
                    <a:pt x="0" y="16"/>
                  </a:cubicBezTo>
                  <a:cubicBezTo>
                    <a:pt x="0" y="20"/>
                    <a:pt x="3" y="23"/>
                    <a:pt x="7" y="23"/>
                  </a:cubicBezTo>
                  <a:cubicBezTo>
                    <a:pt x="9" y="23"/>
                    <a:pt x="11" y="23"/>
                    <a:pt x="12" y="22"/>
                  </a:cubicBezTo>
                  <a:cubicBezTo>
                    <a:pt x="14" y="23"/>
                    <a:pt x="16" y="23"/>
                    <a:pt x="18" y="23"/>
                  </a:cubicBezTo>
                  <a:cubicBezTo>
                    <a:pt x="20" y="23"/>
                    <a:pt x="22" y="23"/>
                    <a:pt x="24" y="22"/>
                  </a:cubicBezTo>
                  <a:cubicBezTo>
                    <a:pt x="26" y="23"/>
                    <a:pt x="27" y="23"/>
                    <a:pt x="29" y="23"/>
                  </a:cubicBezTo>
                  <a:cubicBezTo>
                    <a:pt x="34" y="23"/>
                    <a:pt x="38" y="20"/>
                    <a:pt x="38" y="15"/>
                  </a:cubicBezTo>
                  <a:cubicBezTo>
                    <a:pt x="38" y="10"/>
                    <a:pt x="34"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grpSp>
      <p:grpSp>
        <p:nvGrpSpPr>
          <p:cNvPr id="36" name="组合 35"/>
          <p:cNvGrpSpPr/>
          <p:nvPr/>
        </p:nvGrpSpPr>
        <p:grpSpPr>
          <a:xfrm>
            <a:off x="2694183" y="3948364"/>
            <a:ext cx="540060" cy="688786"/>
            <a:chOff x="8407400" y="2055813"/>
            <a:chExt cx="360363" cy="458788"/>
          </a:xfrm>
          <a:solidFill>
            <a:srgbClr val="0070C0"/>
          </a:solidFill>
        </p:grpSpPr>
        <p:sp>
          <p:nvSpPr>
            <p:cNvPr id="3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3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3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4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grpSp>
      <p:sp>
        <p:nvSpPr>
          <p:cNvPr id="41" name="文本框 40"/>
          <p:cNvSpPr txBox="1"/>
          <p:nvPr/>
        </p:nvSpPr>
        <p:spPr bwMode="auto">
          <a:xfrm>
            <a:off x="2112382" y="4070210"/>
            <a:ext cx="612281"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smtClean="0">
                <a:solidFill>
                  <a:srgbClr val="000000"/>
                </a:solidFill>
                <a:latin typeface="+mn-lt"/>
                <a:ea typeface="+mn-ea"/>
                <a:cs typeface="Arial" pitchFamily="34" charset="0"/>
              </a:rPr>
              <a:t>……</a:t>
            </a:r>
            <a:endParaRPr lang="zh-CN" altLang="en-US" sz="1600" b="1" dirty="0" smtClean="0">
              <a:solidFill>
                <a:srgbClr val="000000"/>
              </a:solidFill>
              <a:latin typeface="+mn-lt"/>
              <a:ea typeface="+mn-ea"/>
              <a:cs typeface="Arial" pitchFamily="34" charset="0"/>
            </a:endParaRPr>
          </a:p>
        </p:txBody>
      </p:sp>
      <p:cxnSp>
        <p:nvCxnSpPr>
          <p:cNvPr id="42" name="直接箭头连接符 41"/>
          <p:cNvCxnSpPr/>
          <p:nvPr/>
        </p:nvCxnSpPr>
        <p:spPr bwMode="auto">
          <a:xfrm>
            <a:off x="2073028" y="3522836"/>
            <a:ext cx="825917" cy="380849"/>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pSp>
        <p:nvGrpSpPr>
          <p:cNvPr id="44" name="组合 43"/>
          <p:cNvGrpSpPr/>
          <p:nvPr/>
        </p:nvGrpSpPr>
        <p:grpSpPr>
          <a:xfrm>
            <a:off x="1530104" y="5322446"/>
            <a:ext cx="685454" cy="535757"/>
            <a:chOff x="2865438" y="1474788"/>
            <a:chExt cx="414338" cy="323850"/>
          </a:xfrm>
          <a:solidFill>
            <a:srgbClr val="15B0E8"/>
          </a:solidFill>
        </p:grpSpPr>
        <p:sp>
          <p:nvSpPr>
            <p:cNvPr id="45" name="Freeform 14"/>
            <p:cNvSpPr>
              <a:spLocks noEditPoints="1"/>
            </p:cNvSpPr>
            <p:nvPr/>
          </p:nvSpPr>
          <p:spPr bwMode="auto">
            <a:xfrm>
              <a:off x="2865438" y="1474788"/>
              <a:ext cx="414338" cy="323850"/>
            </a:xfrm>
            <a:custGeom>
              <a:avLst/>
              <a:gdLst>
                <a:gd name="T0" fmla="*/ 78 w 80"/>
                <a:gd name="T1" fmla="*/ 0 h 62"/>
                <a:gd name="T2" fmla="*/ 2 w 80"/>
                <a:gd name="T3" fmla="*/ 0 h 62"/>
                <a:gd name="T4" fmla="*/ 0 w 80"/>
                <a:gd name="T5" fmla="*/ 3 h 62"/>
                <a:gd name="T6" fmla="*/ 0 w 80"/>
                <a:gd name="T7" fmla="*/ 49 h 62"/>
                <a:gd name="T8" fmla="*/ 2 w 80"/>
                <a:gd name="T9" fmla="*/ 51 h 62"/>
                <a:gd name="T10" fmla="*/ 38 w 80"/>
                <a:gd name="T11" fmla="*/ 51 h 62"/>
                <a:gd name="T12" fmla="*/ 38 w 80"/>
                <a:gd name="T13" fmla="*/ 58 h 62"/>
                <a:gd name="T14" fmla="*/ 19 w 80"/>
                <a:gd name="T15" fmla="*/ 58 h 62"/>
                <a:gd name="T16" fmla="*/ 17 w 80"/>
                <a:gd name="T17" fmla="*/ 60 h 62"/>
                <a:gd name="T18" fmla="*/ 19 w 80"/>
                <a:gd name="T19" fmla="*/ 62 h 62"/>
                <a:gd name="T20" fmla="*/ 61 w 80"/>
                <a:gd name="T21" fmla="*/ 62 h 62"/>
                <a:gd name="T22" fmla="*/ 63 w 80"/>
                <a:gd name="T23" fmla="*/ 60 h 62"/>
                <a:gd name="T24" fmla="*/ 61 w 80"/>
                <a:gd name="T25" fmla="*/ 58 h 62"/>
                <a:gd name="T26" fmla="*/ 42 w 80"/>
                <a:gd name="T27" fmla="*/ 58 h 62"/>
                <a:gd name="T28" fmla="*/ 42 w 80"/>
                <a:gd name="T29" fmla="*/ 51 h 62"/>
                <a:gd name="T30" fmla="*/ 78 w 80"/>
                <a:gd name="T31" fmla="*/ 51 h 62"/>
                <a:gd name="T32" fmla="*/ 80 w 80"/>
                <a:gd name="T33" fmla="*/ 49 h 62"/>
                <a:gd name="T34" fmla="*/ 80 w 80"/>
                <a:gd name="T35" fmla="*/ 3 h 62"/>
                <a:gd name="T36" fmla="*/ 78 w 80"/>
                <a:gd name="T37" fmla="*/ 0 h 62"/>
                <a:gd name="T38" fmla="*/ 76 w 80"/>
                <a:gd name="T39" fmla="*/ 47 h 62"/>
                <a:gd name="T40" fmla="*/ 4 w 80"/>
                <a:gd name="T41" fmla="*/ 47 h 62"/>
                <a:gd name="T42" fmla="*/ 4 w 80"/>
                <a:gd name="T43" fmla="*/ 4 h 62"/>
                <a:gd name="T44" fmla="*/ 76 w 80"/>
                <a:gd name="T45" fmla="*/ 4 h 62"/>
                <a:gd name="T46" fmla="*/ 76 w 80"/>
                <a:gd name="T47"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62">
                  <a:moveTo>
                    <a:pt x="78" y="0"/>
                  </a:moveTo>
                  <a:cubicBezTo>
                    <a:pt x="2" y="0"/>
                    <a:pt x="2" y="0"/>
                    <a:pt x="2" y="0"/>
                  </a:cubicBezTo>
                  <a:cubicBezTo>
                    <a:pt x="1" y="0"/>
                    <a:pt x="0" y="2"/>
                    <a:pt x="0" y="3"/>
                  </a:cubicBezTo>
                  <a:cubicBezTo>
                    <a:pt x="0" y="49"/>
                    <a:pt x="0" y="49"/>
                    <a:pt x="0" y="49"/>
                  </a:cubicBezTo>
                  <a:cubicBezTo>
                    <a:pt x="0" y="50"/>
                    <a:pt x="1" y="51"/>
                    <a:pt x="2" y="51"/>
                  </a:cubicBezTo>
                  <a:cubicBezTo>
                    <a:pt x="38" y="51"/>
                    <a:pt x="38" y="51"/>
                    <a:pt x="38" y="51"/>
                  </a:cubicBezTo>
                  <a:cubicBezTo>
                    <a:pt x="38" y="58"/>
                    <a:pt x="38" y="58"/>
                    <a:pt x="38" y="58"/>
                  </a:cubicBezTo>
                  <a:cubicBezTo>
                    <a:pt x="19" y="58"/>
                    <a:pt x="19" y="58"/>
                    <a:pt x="19" y="58"/>
                  </a:cubicBezTo>
                  <a:cubicBezTo>
                    <a:pt x="18" y="58"/>
                    <a:pt x="17" y="59"/>
                    <a:pt x="17" y="60"/>
                  </a:cubicBezTo>
                  <a:cubicBezTo>
                    <a:pt x="17" y="61"/>
                    <a:pt x="18" y="62"/>
                    <a:pt x="19" y="62"/>
                  </a:cubicBezTo>
                  <a:cubicBezTo>
                    <a:pt x="61" y="62"/>
                    <a:pt x="61" y="62"/>
                    <a:pt x="61" y="62"/>
                  </a:cubicBezTo>
                  <a:cubicBezTo>
                    <a:pt x="62" y="62"/>
                    <a:pt x="63" y="61"/>
                    <a:pt x="63" y="60"/>
                  </a:cubicBezTo>
                  <a:cubicBezTo>
                    <a:pt x="63" y="59"/>
                    <a:pt x="62" y="58"/>
                    <a:pt x="61" y="58"/>
                  </a:cubicBezTo>
                  <a:cubicBezTo>
                    <a:pt x="42" y="58"/>
                    <a:pt x="42" y="58"/>
                    <a:pt x="42" y="58"/>
                  </a:cubicBezTo>
                  <a:cubicBezTo>
                    <a:pt x="42" y="51"/>
                    <a:pt x="42" y="51"/>
                    <a:pt x="42" y="51"/>
                  </a:cubicBezTo>
                  <a:cubicBezTo>
                    <a:pt x="78" y="51"/>
                    <a:pt x="78" y="51"/>
                    <a:pt x="78" y="51"/>
                  </a:cubicBezTo>
                  <a:cubicBezTo>
                    <a:pt x="79" y="51"/>
                    <a:pt x="80" y="50"/>
                    <a:pt x="80" y="49"/>
                  </a:cubicBezTo>
                  <a:cubicBezTo>
                    <a:pt x="80" y="3"/>
                    <a:pt x="80" y="3"/>
                    <a:pt x="80" y="3"/>
                  </a:cubicBezTo>
                  <a:cubicBezTo>
                    <a:pt x="80" y="2"/>
                    <a:pt x="79" y="0"/>
                    <a:pt x="78" y="0"/>
                  </a:cubicBezTo>
                  <a:close/>
                  <a:moveTo>
                    <a:pt x="76" y="47"/>
                  </a:moveTo>
                  <a:cubicBezTo>
                    <a:pt x="4" y="47"/>
                    <a:pt x="4" y="47"/>
                    <a:pt x="4" y="47"/>
                  </a:cubicBezTo>
                  <a:cubicBezTo>
                    <a:pt x="4" y="4"/>
                    <a:pt x="4" y="4"/>
                    <a:pt x="4" y="4"/>
                  </a:cubicBezTo>
                  <a:cubicBezTo>
                    <a:pt x="76" y="4"/>
                    <a:pt x="76" y="4"/>
                    <a:pt x="76" y="4"/>
                  </a:cubicBezTo>
                  <a:lnTo>
                    <a:pt x="7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sp>
          <p:nvSpPr>
            <p:cNvPr id="46" name="Freeform 16"/>
            <p:cNvSpPr>
              <a:spLocks/>
            </p:cNvSpPr>
            <p:nvPr/>
          </p:nvSpPr>
          <p:spPr bwMode="auto">
            <a:xfrm>
              <a:off x="2973388" y="1547813"/>
              <a:ext cx="196850" cy="120650"/>
            </a:xfrm>
            <a:custGeom>
              <a:avLst/>
              <a:gdLst>
                <a:gd name="T0" fmla="*/ 29 w 38"/>
                <a:gd name="T1" fmla="*/ 6 h 23"/>
                <a:gd name="T2" fmla="*/ 28 w 38"/>
                <a:gd name="T3" fmla="*/ 6 h 23"/>
                <a:gd name="T4" fmla="*/ 18 w 38"/>
                <a:gd name="T5" fmla="*/ 0 h 23"/>
                <a:gd name="T6" fmla="*/ 7 w 38"/>
                <a:gd name="T7" fmla="*/ 9 h 23"/>
                <a:gd name="T8" fmla="*/ 0 w 38"/>
                <a:gd name="T9" fmla="*/ 16 h 23"/>
                <a:gd name="T10" fmla="*/ 7 w 38"/>
                <a:gd name="T11" fmla="*/ 23 h 23"/>
                <a:gd name="T12" fmla="*/ 12 w 38"/>
                <a:gd name="T13" fmla="*/ 22 h 23"/>
                <a:gd name="T14" fmla="*/ 18 w 38"/>
                <a:gd name="T15" fmla="*/ 23 h 23"/>
                <a:gd name="T16" fmla="*/ 24 w 38"/>
                <a:gd name="T17" fmla="*/ 22 h 23"/>
                <a:gd name="T18" fmla="*/ 29 w 38"/>
                <a:gd name="T19" fmla="*/ 23 h 23"/>
                <a:gd name="T20" fmla="*/ 38 w 38"/>
                <a:gd name="T21" fmla="*/ 15 h 23"/>
                <a:gd name="T22" fmla="*/ 29 w 3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29" y="6"/>
                  </a:moveTo>
                  <a:cubicBezTo>
                    <a:pt x="29" y="6"/>
                    <a:pt x="29" y="6"/>
                    <a:pt x="28" y="6"/>
                  </a:cubicBezTo>
                  <a:cubicBezTo>
                    <a:pt x="26" y="3"/>
                    <a:pt x="22" y="0"/>
                    <a:pt x="18" y="0"/>
                  </a:cubicBezTo>
                  <a:cubicBezTo>
                    <a:pt x="13" y="0"/>
                    <a:pt x="8" y="4"/>
                    <a:pt x="7" y="9"/>
                  </a:cubicBezTo>
                  <a:cubicBezTo>
                    <a:pt x="3" y="10"/>
                    <a:pt x="0" y="13"/>
                    <a:pt x="0" y="16"/>
                  </a:cubicBezTo>
                  <a:cubicBezTo>
                    <a:pt x="0" y="20"/>
                    <a:pt x="3" y="23"/>
                    <a:pt x="7" y="23"/>
                  </a:cubicBezTo>
                  <a:cubicBezTo>
                    <a:pt x="9" y="23"/>
                    <a:pt x="11" y="23"/>
                    <a:pt x="12" y="22"/>
                  </a:cubicBezTo>
                  <a:cubicBezTo>
                    <a:pt x="14" y="23"/>
                    <a:pt x="16" y="23"/>
                    <a:pt x="18" y="23"/>
                  </a:cubicBezTo>
                  <a:cubicBezTo>
                    <a:pt x="20" y="23"/>
                    <a:pt x="22" y="23"/>
                    <a:pt x="24" y="22"/>
                  </a:cubicBezTo>
                  <a:cubicBezTo>
                    <a:pt x="26" y="23"/>
                    <a:pt x="27" y="23"/>
                    <a:pt x="29" y="23"/>
                  </a:cubicBezTo>
                  <a:cubicBezTo>
                    <a:pt x="34" y="23"/>
                    <a:pt x="38" y="20"/>
                    <a:pt x="38" y="15"/>
                  </a:cubicBezTo>
                  <a:cubicBezTo>
                    <a:pt x="38" y="10"/>
                    <a:pt x="34"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grpSp>
      <p:sp>
        <p:nvSpPr>
          <p:cNvPr id="47" name="文本框 46"/>
          <p:cNvSpPr txBox="1"/>
          <p:nvPr/>
        </p:nvSpPr>
        <p:spPr bwMode="auto">
          <a:xfrm>
            <a:off x="2179845" y="5297884"/>
            <a:ext cx="612281"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smtClean="0">
                <a:solidFill>
                  <a:srgbClr val="000000"/>
                </a:solidFill>
                <a:latin typeface="+mn-lt"/>
                <a:ea typeface="+mn-ea"/>
                <a:cs typeface="Arial" pitchFamily="34" charset="0"/>
              </a:rPr>
              <a:t>……</a:t>
            </a:r>
            <a:endParaRPr lang="zh-CN" altLang="en-US" sz="1600" b="1" dirty="0" smtClean="0">
              <a:solidFill>
                <a:srgbClr val="000000"/>
              </a:solidFill>
              <a:latin typeface="+mn-lt"/>
              <a:ea typeface="+mn-ea"/>
              <a:cs typeface="Arial" pitchFamily="34" charset="0"/>
            </a:endParaRPr>
          </a:p>
        </p:txBody>
      </p:sp>
      <p:cxnSp>
        <p:nvCxnSpPr>
          <p:cNvPr id="48" name="直接箭头连接符 47"/>
          <p:cNvCxnSpPr/>
          <p:nvPr/>
        </p:nvCxnSpPr>
        <p:spPr bwMode="auto">
          <a:xfrm>
            <a:off x="3078421" y="4968972"/>
            <a:ext cx="0" cy="380849"/>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pSp>
        <p:nvGrpSpPr>
          <p:cNvPr id="49" name="组合 48"/>
          <p:cNvGrpSpPr/>
          <p:nvPr/>
        </p:nvGrpSpPr>
        <p:grpSpPr>
          <a:xfrm>
            <a:off x="3709908" y="2836536"/>
            <a:ext cx="540060" cy="688786"/>
            <a:chOff x="8407400" y="2055813"/>
            <a:chExt cx="360363" cy="458788"/>
          </a:xfrm>
          <a:solidFill>
            <a:srgbClr val="FFC000"/>
          </a:solidFill>
        </p:grpSpPr>
        <p:sp>
          <p:nvSpPr>
            <p:cNvPr id="5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sp>
          <p:nvSpPr>
            <p:cNvPr id="5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sp>
          <p:nvSpPr>
            <p:cNvPr id="5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sp>
          <p:nvSpPr>
            <p:cNvPr id="5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grpSp>
      <p:cxnSp>
        <p:nvCxnSpPr>
          <p:cNvPr id="54" name="直接箭头连接符 53"/>
          <p:cNvCxnSpPr/>
          <p:nvPr/>
        </p:nvCxnSpPr>
        <p:spPr bwMode="auto">
          <a:xfrm>
            <a:off x="2034346" y="2310544"/>
            <a:ext cx="1908715" cy="405068"/>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pSp>
        <p:nvGrpSpPr>
          <p:cNvPr id="56" name="组合 55"/>
          <p:cNvGrpSpPr/>
          <p:nvPr/>
        </p:nvGrpSpPr>
        <p:grpSpPr>
          <a:xfrm>
            <a:off x="3739176" y="3930390"/>
            <a:ext cx="540060" cy="688786"/>
            <a:chOff x="8407400" y="2055813"/>
            <a:chExt cx="360363" cy="458788"/>
          </a:xfrm>
          <a:solidFill>
            <a:srgbClr val="0070C0"/>
          </a:solidFill>
        </p:grpSpPr>
        <p:sp>
          <p:nvSpPr>
            <p:cNvPr id="5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5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5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6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grpSp>
      <p:cxnSp>
        <p:nvCxnSpPr>
          <p:cNvPr id="61" name="直接箭头连接符 60"/>
          <p:cNvCxnSpPr/>
          <p:nvPr/>
        </p:nvCxnSpPr>
        <p:spPr bwMode="auto">
          <a:xfrm>
            <a:off x="3988320" y="3522836"/>
            <a:ext cx="0" cy="380849"/>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pSp>
        <p:nvGrpSpPr>
          <p:cNvPr id="62" name="组合 61"/>
          <p:cNvGrpSpPr/>
          <p:nvPr/>
        </p:nvGrpSpPr>
        <p:grpSpPr>
          <a:xfrm>
            <a:off x="3656301" y="5328228"/>
            <a:ext cx="685454" cy="535757"/>
            <a:chOff x="2865438" y="1474788"/>
            <a:chExt cx="414338" cy="323850"/>
          </a:xfrm>
          <a:solidFill>
            <a:srgbClr val="15B0E8"/>
          </a:solidFill>
        </p:grpSpPr>
        <p:sp>
          <p:nvSpPr>
            <p:cNvPr id="63" name="Freeform 14"/>
            <p:cNvSpPr>
              <a:spLocks noEditPoints="1"/>
            </p:cNvSpPr>
            <p:nvPr/>
          </p:nvSpPr>
          <p:spPr bwMode="auto">
            <a:xfrm>
              <a:off x="2865438" y="1474788"/>
              <a:ext cx="414338" cy="323850"/>
            </a:xfrm>
            <a:custGeom>
              <a:avLst/>
              <a:gdLst>
                <a:gd name="T0" fmla="*/ 78 w 80"/>
                <a:gd name="T1" fmla="*/ 0 h 62"/>
                <a:gd name="T2" fmla="*/ 2 w 80"/>
                <a:gd name="T3" fmla="*/ 0 h 62"/>
                <a:gd name="T4" fmla="*/ 0 w 80"/>
                <a:gd name="T5" fmla="*/ 3 h 62"/>
                <a:gd name="T6" fmla="*/ 0 w 80"/>
                <a:gd name="T7" fmla="*/ 49 h 62"/>
                <a:gd name="T8" fmla="*/ 2 w 80"/>
                <a:gd name="T9" fmla="*/ 51 h 62"/>
                <a:gd name="T10" fmla="*/ 38 w 80"/>
                <a:gd name="T11" fmla="*/ 51 h 62"/>
                <a:gd name="T12" fmla="*/ 38 w 80"/>
                <a:gd name="T13" fmla="*/ 58 h 62"/>
                <a:gd name="T14" fmla="*/ 19 w 80"/>
                <a:gd name="T15" fmla="*/ 58 h 62"/>
                <a:gd name="T16" fmla="*/ 17 w 80"/>
                <a:gd name="T17" fmla="*/ 60 h 62"/>
                <a:gd name="T18" fmla="*/ 19 w 80"/>
                <a:gd name="T19" fmla="*/ 62 h 62"/>
                <a:gd name="T20" fmla="*/ 61 w 80"/>
                <a:gd name="T21" fmla="*/ 62 h 62"/>
                <a:gd name="T22" fmla="*/ 63 w 80"/>
                <a:gd name="T23" fmla="*/ 60 h 62"/>
                <a:gd name="T24" fmla="*/ 61 w 80"/>
                <a:gd name="T25" fmla="*/ 58 h 62"/>
                <a:gd name="T26" fmla="*/ 42 w 80"/>
                <a:gd name="T27" fmla="*/ 58 h 62"/>
                <a:gd name="T28" fmla="*/ 42 w 80"/>
                <a:gd name="T29" fmla="*/ 51 h 62"/>
                <a:gd name="T30" fmla="*/ 78 w 80"/>
                <a:gd name="T31" fmla="*/ 51 h 62"/>
                <a:gd name="T32" fmla="*/ 80 w 80"/>
                <a:gd name="T33" fmla="*/ 49 h 62"/>
                <a:gd name="T34" fmla="*/ 80 w 80"/>
                <a:gd name="T35" fmla="*/ 3 h 62"/>
                <a:gd name="T36" fmla="*/ 78 w 80"/>
                <a:gd name="T37" fmla="*/ 0 h 62"/>
                <a:gd name="T38" fmla="*/ 76 w 80"/>
                <a:gd name="T39" fmla="*/ 47 h 62"/>
                <a:gd name="T40" fmla="*/ 4 w 80"/>
                <a:gd name="T41" fmla="*/ 47 h 62"/>
                <a:gd name="T42" fmla="*/ 4 w 80"/>
                <a:gd name="T43" fmla="*/ 4 h 62"/>
                <a:gd name="T44" fmla="*/ 76 w 80"/>
                <a:gd name="T45" fmla="*/ 4 h 62"/>
                <a:gd name="T46" fmla="*/ 76 w 80"/>
                <a:gd name="T47"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62">
                  <a:moveTo>
                    <a:pt x="78" y="0"/>
                  </a:moveTo>
                  <a:cubicBezTo>
                    <a:pt x="2" y="0"/>
                    <a:pt x="2" y="0"/>
                    <a:pt x="2" y="0"/>
                  </a:cubicBezTo>
                  <a:cubicBezTo>
                    <a:pt x="1" y="0"/>
                    <a:pt x="0" y="2"/>
                    <a:pt x="0" y="3"/>
                  </a:cubicBezTo>
                  <a:cubicBezTo>
                    <a:pt x="0" y="49"/>
                    <a:pt x="0" y="49"/>
                    <a:pt x="0" y="49"/>
                  </a:cubicBezTo>
                  <a:cubicBezTo>
                    <a:pt x="0" y="50"/>
                    <a:pt x="1" y="51"/>
                    <a:pt x="2" y="51"/>
                  </a:cubicBezTo>
                  <a:cubicBezTo>
                    <a:pt x="38" y="51"/>
                    <a:pt x="38" y="51"/>
                    <a:pt x="38" y="51"/>
                  </a:cubicBezTo>
                  <a:cubicBezTo>
                    <a:pt x="38" y="58"/>
                    <a:pt x="38" y="58"/>
                    <a:pt x="38" y="58"/>
                  </a:cubicBezTo>
                  <a:cubicBezTo>
                    <a:pt x="19" y="58"/>
                    <a:pt x="19" y="58"/>
                    <a:pt x="19" y="58"/>
                  </a:cubicBezTo>
                  <a:cubicBezTo>
                    <a:pt x="18" y="58"/>
                    <a:pt x="17" y="59"/>
                    <a:pt x="17" y="60"/>
                  </a:cubicBezTo>
                  <a:cubicBezTo>
                    <a:pt x="17" y="61"/>
                    <a:pt x="18" y="62"/>
                    <a:pt x="19" y="62"/>
                  </a:cubicBezTo>
                  <a:cubicBezTo>
                    <a:pt x="61" y="62"/>
                    <a:pt x="61" y="62"/>
                    <a:pt x="61" y="62"/>
                  </a:cubicBezTo>
                  <a:cubicBezTo>
                    <a:pt x="62" y="62"/>
                    <a:pt x="63" y="61"/>
                    <a:pt x="63" y="60"/>
                  </a:cubicBezTo>
                  <a:cubicBezTo>
                    <a:pt x="63" y="59"/>
                    <a:pt x="62" y="58"/>
                    <a:pt x="61" y="58"/>
                  </a:cubicBezTo>
                  <a:cubicBezTo>
                    <a:pt x="42" y="58"/>
                    <a:pt x="42" y="58"/>
                    <a:pt x="42" y="58"/>
                  </a:cubicBezTo>
                  <a:cubicBezTo>
                    <a:pt x="42" y="51"/>
                    <a:pt x="42" y="51"/>
                    <a:pt x="42" y="51"/>
                  </a:cubicBezTo>
                  <a:cubicBezTo>
                    <a:pt x="78" y="51"/>
                    <a:pt x="78" y="51"/>
                    <a:pt x="78" y="51"/>
                  </a:cubicBezTo>
                  <a:cubicBezTo>
                    <a:pt x="79" y="51"/>
                    <a:pt x="80" y="50"/>
                    <a:pt x="80" y="49"/>
                  </a:cubicBezTo>
                  <a:cubicBezTo>
                    <a:pt x="80" y="3"/>
                    <a:pt x="80" y="3"/>
                    <a:pt x="80" y="3"/>
                  </a:cubicBezTo>
                  <a:cubicBezTo>
                    <a:pt x="80" y="2"/>
                    <a:pt x="79" y="0"/>
                    <a:pt x="78" y="0"/>
                  </a:cubicBezTo>
                  <a:close/>
                  <a:moveTo>
                    <a:pt x="76" y="47"/>
                  </a:moveTo>
                  <a:cubicBezTo>
                    <a:pt x="4" y="47"/>
                    <a:pt x="4" y="47"/>
                    <a:pt x="4" y="47"/>
                  </a:cubicBezTo>
                  <a:cubicBezTo>
                    <a:pt x="4" y="4"/>
                    <a:pt x="4" y="4"/>
                    <a:pt x="4" y="4"/>
                  </a:cubicBezTo>
                  <a:cubicBezTo>
                    <a:pt x="76" y="4"/>
                    <a:pt x="76" y="4"/>
                    <a:pt x="76" y="4"/>
                  </a:cubicBezTo>
                  <a:lnTo>
                    <a:pt x="7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sp>
          <p:nvSpPr>
            <p:cNvPr id="64" name="Freeform 16"/>
            <p:cNvSpPr>
              <a:spLocks/>
            </p:cNvSpPr>
            <p:nvPr/>
          </p:nvSpPr>
          <p:spPr bwMode="auto">
            <a:xfrm>
              <a:off x="2973388" y="1547813"/>
              <a:ext cx="196850" cy="120650"/>
            </a:xfrm>
            <a:custGeom>
              <a:avLst/>
              <a:gdLst>
                <a:gd name="T0" fmla="*/ 29 w 38"/>
                <a:gd name="T1" fmla="*/ 6 h 23"/>
                <a:gd name="T2" fmla="*/ 28 w 38"/>
                <a:gd name="T3" fmla="*/ 6 h 23"/>
                <a:gd name="T4" fmla="*/ 18 w 38"/>
                <a:gd name="T5" fmla="*/ 0 h 23"/>
                <a:gd name="T6" fmla="*/ 7 w 38"/>
                <a:gd name="T7" fmla="*/ 9 h 23"/>
                <a:gd name="T8" fmla="*/ 0 w 38"/>
                <a:gd name="T9" fmla="*/ 16 h 23"/>
                <a:gd name="T10" fmla="*/ 7 w 38"/>
                <a:gd name="T11" fmla="*/ 23 h 23"/>
                <a:gd name="T12" fmla="*/ 12 w 38"/>
                <a:gd name="T13" fmla="*/ 22 h 23"/>
                <a:gd name="T14" fmla="*/ 18 w 38"/>
                <a:gd name="T15" fmla="*/ 23 h 23"/>
                <a:gd name="T16" fmla="*/ 24 w 38"/>
                <a:gd name="T17" fmla="*/ 22 h 23"/>
                <a:gd name="T18" fmla="*/ 29 w 38"/>
                <a:gd name="T19" fmla="*/ 23 h 23"/>
                <a:gd name="T20" fmla="*/ 38 w 38"/>
                <a:gd name="T21" fmla="*/ 15 h 23"/>
                <a:gd name="T22" fmla="*/ 29 w 3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29" y="6"/>
                  </a:moveTo>
                  <a:cubicBezTo>
                    <a:pt x="29" y="6"/>
                    <a:pt x="29" y="6"/>
                    <a:pt x="28" y="6"/>
                  </a:cubicBezTo>
                  <a:cubicBezTo>
                    <a:pt x="26" y="3"/>
                    <a:pt x="22" y="0"/>
                    <a:pt x="18" y="0"/>
                  </a:cubicBezTo>
                  <a:cubicBezTo>
                    <a:pt x="13" y="0"/>
                    <a:pt x="8" y="4"/>
                    <a:pt x="7" y="9"/>
                  </a:cubicBezTo>
                  <a:cubicBezTo>
                    <a:pt x="3" y="10"/>
                    <a:pt x="0" y="13"/>
                    <a:pt x="0" y="16"/>
                  </a:cubicBezTo>
                  <a:cubicBezTo>
                    <a:pt x="0" y="20"/>
                    <a:pt x="3" y="23"/>
                    <a:pt x="7" y="23"/>
                  </a:cubicBezTo>
                  <a:cubicBezTo>
                    <a:pt x="9" y="23"/>
                    <a:pt x="11" y="23"/>
                    <a:pt x="12" y="22"/>
                  </a:cubicBezTo>
                  <a:cubicBezTo>
                    <a:pt x="14" y="23"/>
                    <a:pt x="16" y="23"/>
                    <a:pt x="18" y="23"/>
                  </a:cubicBezTo>
                  <a:cubicBezTo>
                    <a:pt x="20" y="23"/>
                    <a:pt x="22" y="23"/>
                    <a:pt x="24" y="22"/>
                  </a:cubicBezTo>
                  <a:cubicBezTo>
                    <a:pt x="26" y="23"/>
                    <a:pt x="27" y="23"/>
                    <a:pt x="29" y="23"/>
                  </a:cubicBezTo>
                  <a:cubicBezTo>
                    <a:pt x="34" y="23"/>
                    <a:pt x="38" y="20"/>
                    <a:pt x="38" y="15"/>
                  </a:cubicBezTo>
                  <a:cubicBezTo>
                    <a:pt x="38" y="10"/>
                    <a:pt x="34"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grpSp>
      <p:cxnSp>
        <p:nvCxnSpPr>
          <p:cNvPr id="65" name="直接箭头连接符 64"/>
          <p:cNvCxnSpPr/>
          <p:nvPr/>
        </p:nvCxnSpPr>
        <p:spPr bwMode="auto">
          <a:xfrm>
            <a:off x="3997715" y="4970459"/>
            <a:ext cx="0" cy="380849"/>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
        <p:nvSpPr>
          <p:cNvPr id="66" name="矩形 65"/>
          <p:cNvSpPr/>
          <p:nvPr/>
        </p:nvSpPr>
        <p:spPr bwMode="auto">
          <a:xfrm>
            <a:off x="5004048" y="2715612"/>
            <a:ext cx="2539413" cy="2074476"/>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cxnSp>
        <p:nvCxnSpPr>
          <p:cNvPr id="67" name="直接箭头连接符 66"/>
          <p:cNvCxnSpPr>
            <a:endCxn id="66" idx="0"/>
          </p:cNvCxnSpPr>
          <p:nvPr/>
        </p:nvCxnSpPr>
        <p:spPr bwMode="auto">
          <a:xfrm>
            <a:off x="2195860" y="2232937"/>
            <a:ext cx="4077895" cy="482675"/>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pSp>
        <p:nvGrpSpPr>
          <p:cNvPr id="70" name="组合 69"/>
          <p:cNvGrpSpPr/>
          <p:nvPr/>
        </p:nvGrpSpPr>
        <p:grpSpPr>
          <a:xfrm>
            <a:off x="6003724" y="2841785"/>
            <a:ext cx="540060" cy="688786"/>
            <a:chOff x="8407400" y="2055813"/>
            <a:chExt cx="360363" cy="458788"/>
          </a:xfrm>
          <a:solidFill>
            <a:srgbClr val="FFC000"/>
          </a:solidFill>
        </p:grpSpPr>
        <p:sp>
          <p:nvSpPr>
            <p:cNvPr id="71"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sp>
          <p:nvSpPr>
            <p:cNvPr id="72"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sp>
          <p:nvSpPr>
            <p:cNvPr id="73"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sp>
          <p:nvSpPr>
            <p:cNvPr id="74"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grpSp>
      <p:grpSp>
        <p:nvGrpSpPr>
          <p:cNvPr id="75" name="组合 74"/>
          <p:cNvGrpSpPr/>
          <p:nvPr/>
        </p:nvGrpSpPr>
        <p:grpSpPr>
          <a:xfrm>
            <a:off x="6008559" y="3917278"/>
            <a:ext cx="540060" cy="688786"/>
            <a:chOff x="8407400" y="2055813"/>
            <a:chExt cx="360363" cy="458788"/>
          </a:xfrm>
          <a:solidFill>
            <a:srgbClr val="0070C0"/>
          </a:solidFill>
        </p:grpSpPr>
        <p:sp>
          <p:nvSpPr>
            <p:cNvPr id="7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7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7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7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grpSp>
      <p:cxnSp>
        <p:nvCxnSpPr>
          <p:cNvPr id="80" name="直接箭头连接符 79"/>
          <p:cNvCxnSpPr/>
          <p:nvPr/>
        </p:nvCxnSpPr>
        <p:spPr bwMode="auto">
          <a:xfrm>
            <a:off x="6273754" y="3536429"/>
            <a:ext cx="0" cy="380849"/>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pSp>
        <p:nvGrpSpPr>
          <p:cNvPr id="81" name="组合 80"/>
          <p:cNvGrpSpPr/>
          <p:nvPr/>
        </p:nvGrpSpPr>
        <p:grpSpPr>
          <a:xfrm>
            <a:off x="5931027" y="5322446"/>
            <a:ext cx="685454" cy="535757"/>
            <a:chOff x="2865438" y="1474788"/>
            <a:chExt cx="414338" cy="323850"/>
          </a:xfrm>
          <a:solidFill>
            <a:srgbClr val="15B0E8"/>
          </a:solidFill>
        </p:grpSpPr>
        <p:sp>
          <p:nvSpPr>
            <p:cNvPr id="82" name="Freeform 14"/>
            <p:cNvSpPr>
              <a:spLocks noEditPoints="1"/>
            </p:cNvSpPr>
            <p:nvPr/>
          </p:nvSpPr>
          <p:spPr bwMode="auto">
            <a:xfrm>
              <a:off x="2865438" y="1474788"/>
              <a:ext cx="414338" cy="323850"/>
            </a:xfrm>
            <a:custGeom>
              <a:avLst/>
              <a:gdLst>
                <a:gd name="T0" fmla="*/ 78 w 80"/>
                <a:gd name="T1" fmla="*/ 0 h 62"/>
                <a:gd name="T2" fmla="*/ 2 w 80"/>
                <a:gd name="T3" fmla="*/ 0 h 62"/>
                <a:gd name="T4" fmla="*/ 0 w 80"/>
                <a:gd name="T5" fmla="*/ 3 h 62"/>
                <a:gd name="T6" fmla="*/ 0 w 80"/>
                <a:gd name="T7" fmla="*/ 49 h 62"/>
                <a:gd name="T8" fmla="*/ 2 w 80"/>
                <a:gd name="T9" fmla="*/ 51 h 62"/>
                <a:gd name="T10" fmla="*/ 38 w 80"/>
                <a:gd name="T11" fmla="*/ 51 h 62"/>
                <a:gd name="T12" fmla="*/ 38 w 80"/>
                <a:gd name="T13" fmla="*/ 58 h 62"/>
                <a:gd name="T14" fmla="*/ 19 w 80"/>
                <a:gd name="T15" fmla="*/ 58 h 62"/>
                <a:gd name="T16" fmla="*/ 17 w 80"/>
                <a:gd name="T17" fmla="*/ 60 h 62"/>
                <a:gd name="T18" fmla="*/ 19 w 80"/>
                <a:gd name="T19" fmla="*/ 62 h 62"/>
                <a:gd name="T20" fmla="*/ 61 w 80"/>
                <a:gd name="T21" fmla="*/ 62 h 62"/>
                <a:gd name="T22" fmla="*/ 63 w 80"/>
                <a:gd name="T23" fmla="*/ 60 h 62"/>
                <a:gd name="T24" fmla="*/ 61 w 80"/>
                <a:gd name="T25" fmla="*/ 58 h 62"/>
                <a:gd name="T26" fmla="*/ 42 w 80"/>
                <a:gd name="T27" fmla="*/ 58 h 62"/>
                <a:gd name="T28" fmla="*/ 42 w 80"/>
                <a:gd name="T29" fmla="*/ 51 h 62"/>
                <a:gd name="T30" fmla="*/ 78 w 80"/>
                <a:gd name="T31" fmla="*/ 51 h 62"/>
                <a:gd name="T32" fmla="*/ 80 w 80"/>
                <a:gd name="T33" fmla="*/ 49 h 62"/>
                <a:gd name="T34" fmla="*/ 80 w 80"/>
                <a:gd name="T35" fmla="*/ 3 h 62"/>
                <a:gd name="T36" fmla="*/ 78 w 80"/>
                <a:gd name="T37" fmla="*/ 0 h 62"/>
                <a:gd name="T38" fmla="*/ 76 w 80"/>
                <a:gd name="T39" fmla="*/ 47 h 62"/>
                <a:gd name="T40" fmla="*/ 4 w 80"/>
                <a:gd name="T41" fmla="*/ 47 h 62"/>
                <a:gd name="T42" fmla="*/ 4 w 80"/>
                <a:gd name="T43" fmla="*/ 4 h 62"/>
                <a:gd name="T44" fmla="*/ 76 w 80"/>
                <a:gd name="T45" fmla="*/ 4 h 62"/>
                <a:gd name="T46" fmla="*/ 76 w 80"/>
                <a:gd name="T47"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62">
                  <a:moveTo>
                    <a:pt x="78" y="0"/>
                  </a:moveTo>
                  <a:cubicBezTo>
                    <a:pt x="2" y="0"/>
                    <a:pt x="2" y="0"/>
                    <a:pt x="2" y="0"/>
                  </a:cubicBezTo>
                  <a:cubicBezTo>
                    <a:pt x="1" y="0"/>
                    <a:pt x="0" y="2"/>
                    <a:pt x="0" y="3"/>
                  </a:cubicBezTo>
                  <a:cubicBezTo>
                    <a:pt x="0" y="49"/>
                    <a:pt x="0" y="49"/>
                    <a:pt x="0" y="49"/>
                  </a:cubicBezTo>
                  <a:cubicBezTo>
                    <a:pt x="0" y="50"/>
                    <a:pt x="1" y="51"/>
                    <a:pt x="2" y="51"/>
                  </a:cubicBezTo>
                  <a:cubicBezTo>
                    <a:pt x="38" y="51"/>
                    <a:pt x="38" y="51"/>
                    <a:pt x="38" y="51"/>
                  </a:cubicBezTo>
                  <a:cubicBezTo>
                    <a:pt x="38" y="58"/>
                    <a:pt x="38" y="58"/>
                    <a:pt x="38" y="58"/>
                  </a:cubicBezTo>
                  <a:cubicBezTo>
                    <a:pt x="19" y="58"/>
                    <a:pt x="19" y="58"/>
                    <a:pt x="19" y="58"/>
                  </a:cubicBezTo>
                  <a:cubicBezTo>
                    <a:pt x="18" y="58"/>
                    <a:pt x="17" y="59"/>
                    <a:pt x="17" y="60"/>
                  </a:cubicBezTo>
                  <a:cubicBezTo>
                    <a:pt x="17" y="61"/>
                    <a:pt x="18" y="62"/>
                    <a:pt x="19" y="62"/>
                  </a:cubicBezTo>
                  <a:cubicBezTo>
                    <a:pt x="61" y="62"/>
                    <a:pt x="61" y="62"/>
                    <a:pt x="61" y="62"/>
                  </a:cubicBezTo>
                  <a:cubicBezTo>
                    <a:pt x="62" y="62"/>
                    <a:pt x="63" y="61"/>
                    <a:pt x="63" y="60"/>
                  </a:cubicBezTo>
                  <a:cubicBezTo>
                    <a:pt x="63" y="59"/>
                    <a:pt x="62" y="58"/>
                    <a:pt x="61" y="58"/>
                  </a:cubicBezTo>
                  <a:cubicBezTo>
                    <a:pt x="42" y="58"/>
                    <a:pt x="42" y="58"/>
                    <a:pt x="42" y="58"/>
                  </a:cubicBezTo>
                  <a:cubicBezTo>
                    <a:pt x="42" y="51"/>
                    <a:pt x="42" y="51"/>
                    <a:pt x="42" y="51"/>
                  </a:cubicBezTo>
                  <a:cubicBezTo>
                    <a:pt x="78" y="51"/>
                    <a:pt x="78" y="51"/>
                    <a:pt x="78" y="51"/>
                  </a:cubicBezTo>
                  <a:cubicBezTo>
                    <a:pt x="79" y="51"/>
                    <a:pt x="80" y="50"/>
                    <a:pt x="80" y="49"/>
                  </a:cubicBezTo>
                  <a:cubicBezTo>
                    <a:pt x="80" y="3"/>
                    <a:pt x="80" y="3"/>
                    <a:pt x="80" y="3"/>
                  </a:cubicBezTo>
                  <a:cubicBezTo>
                    <a:pt x="80" y="2"/>
                    <a:pt x="79" y="0"/>
                    <a:pt x="78" y="0"/>
                  </a:cubicBezTo>
                  <a:close/>
                  <a:moveTo>
                    <a:pt x="76" y="47"/>
                  </a:moveTo>
                  <a:cubicBezTo>
                    <a:pt x="4" y="47"/>
                    <a:pt x="4" y="47"/>
                    <a:pt x="4" y="47"/>
                  </a:cubicBezTo>
                  <a:cubicBezTo>
                    <a:pt x="4" y="4"/>
                    <a:pt x="4" y="4"/>
                    <a:pt x="4" y="4"/>
                  </a:cubicBezTo>
                  <a:cubicBezTo>
                    <a:pt x="76" y="4"/>
                    <a:pt x="76" y="4"/>
                    <a:pt x="76" y="4"/>
                  </a:cubicBezTo>
                  <a:lnTo>
                    <a:pt x="7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sp>
          <p:nvSpPr>
            <p:cNvPr id="83" name="Freeform 16"/>
            <p:cNvSpPr>
              <a:spLocks/>
            </p:cNvSpPr>
            <p:nvPr/>
          </p:nvSpPr>
          <p:spPr bwMode="auto">
            <a:xfrm>
              <a:off x="2973388" y="1547813"/>
              <a:ext cx="196850" cy="120650"/>
            </a:xfrm>
            <a:custGeom>
              <a:avLst/>
              <a:gdLst>
                <a:gd name="T0" fmla="*/ 29 w 38"/>
                <a:gd name="T1" fmla="*/ 6 h 23"/>
                <a:gd name="T2" fmla="*/ 28 w 38"/>
                <a:gd name="T3" fmla="*/ 6 h 23"/>
                <a:gd name="T4" fmla="*/ 18 w 38"/>
                <a:gd name="T5" fmla="*/ 0 h 23"/>
                <a:gd name="T6" fmla="*/ 7 w 38"/>
                <a:gd name="T7" fmla="*/ 9 h 23"/>
                <a:gd name="T8" fmla="*/ 0 w 38"/>
                <a:gd name="T9" fmla="*/ 16 h 23"/>
                <a:gd name="T10" fmla="*/ 7 w 38"/>
                <a:gd name="T11" fmla="*/ 23 h 23"/>
                <a:gd name="T12" fmla="*/ 12 w 38"/>
                <a:gd name="T13" fmla="*/ 22 h 23"/>
                <a:gd name="T14" fmla="*/ 18 w 38"/>
                <a:gd name="T15" fmla="*/ 23 h 23"/>
                <a:gd name="T16" fmla="*/ 24 w 38"/>
                <a:gd name="T17" fmla="*/ 22 h 23"/>
                <a:gd name="T18" fmla="*/ 29 w 38"/>
                <a:gd name="T19" fmla="*/ 23 h 23"/>
                <a:gd name="T20" fmla="*/ 38 w 38"/>
                <a:gd name="T21" fmla="*/ 15 h 23"/>
                <a:gd name="T22" fmla="*/ 29 w 3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29" y="6"/>
                  </a:moveTo>
                  <a:cubicBezTo>
                    <a:pt x="29" y="6"/>
                    <a:pt x="29" y="6"/>
                    <a:pt x="28" y="6"/>
                  </a:cubicBezTo>
                  <a:cubicBezTo>
                    <a:pt x="26" y="3"/>
                    <a:pt x="22" y="0"/>
                    <a:pt x="18" y="0"/>
                  </a:cubicBezTo>
                  <a:cubicBezTo>
                    <a:pt x="13" y="0"/>
                    <a:pt x="8" y="4"/>
                    <a:pt x="7" y="9"/>
                  </a:cubicBezTo>
                  <a:cubicBezTo>
                    <a:pt x="3" y="10"/>
                    <a:pt x="0" y="13"/>
                    <a:pt x="0" y="16"/>
                  </a:cubicBezTo>
                  <a:cubicBezTo>
                    <a:pt x="0" y="20"/>
                    <a:pt x="3" y="23"/>
                    <a:pt x="7" y="23"/>
                  </a:cubicBezTo>
                  <a:cubicBezTo>
                    <a:pt x="9" y="23"/>
                    <a:pt x="11" y="23"/>
                    <a:pt x="12" y="22"/>
                  </a:cubicBezTo>
                  <a:cubicBezTo>
                    <a:pt x="14" y="23"/>
                    <a:pt x="16" y="23"/>
                    <a:pt x="18" y="23"/>
                  </a:cubicBezTo>
                  <a:cubicBezTo>
                    <a:pt x="20" y="23"/>
                    <a:pt x="22" y="23"/>
                    <a:pt x="24" y="22"/>
                  </a:cubicBezTo>
                  <a:cubicBezTo>
                    <a:pt x="26" y="23"/>
                    <a:pt x="27" y="23"/>
                    <a:pt x="29" y="23"/>
                  </a:cubicBezTo>
                  <a:cubicBezTo>
                    <a:pt x="34" y="23"/>
                    <a:pt x="38" y="20"/>
                    <a:pt x="38" y="15"/>
                  </a:cubicBezTo>
                  <a:cubicBezTo>
                    <a:pt x="38" y="10"/>
                    <a:pt x="34"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grpSp>
      <p:cxnSp>
        <p:nvCxnSpPr>
          <p:cNvPr id="84" name="直接箭头连接符 83"/>
          <p:cNvCxnSpPr/>
          <p:nvPr/>
        </p:nvCxnSpPr>
        <p:spPr bwMode="auto">
          <a:xfrm>
            <a:off x="6272441" y="4964677"/>
            <a:ext cx="0" cy="380849"/>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pSp>
        <p:nvGrpSpPr>
          <p:cNvPr id="85" name="组合 22742"/>
          <p:cNvGrpSpPr>
            <a:grpSpLocks/>
          </p:cNvGrpSpPr>
          <p:nvPr/>
        </p:nvGrpSpPr>
        <p:grpSpPr bwMode="auto">
          <a:xfrm>
            <a:off x="1483500" y="1536277"/>
            <a:ext cx="732058" cy="735463"/>
            <a:chOff x="7845871" y="1571146"/>
            <a:chExt cx="682625" cy="685800"/>
          </a:xfrm>
        </p:grpSpPr>
        <p:sp>
          <p:nvSpPr>
            <p:cNvPr id="86" name="Freeform 20"/>
            <p:cNvSpPr>
              <a:spLocks/>
            </p:cNvSpPr>
            <p:nvPr/>
          </p:nvSpPr>
          <p:spPr bwMode="auto">
            <a:xfrm>
              <a:off x="7845871" y="1571146"/>
              <a:ext cx="682625" cy="685800"/>
            </a:xfrm>
            <a:custGeom>
              <a:avLst/>
              <a:gdLst>
                <a:gd name="T0" fmla="*/ 2147483646 w 804"/>
                <a:gd name="T1" fmla="*/ 2147483646 h 804"/>
                <a:gd name="T2" fmla="*/ 2147483646 w 804"/>
                <a:gd name="T3" fmla="*/ 2147483646 h 804"/>
                <a:gd name="T4" fmla="*/ 2147483646 w 804"/>
                <a:gd name="T5" fmla="*/ 2147483646 h 804"/>
                <a:gd name="T6" fmla="*/ 0 w 804"/>
                <a:gd name="T7" fmla="*/ 2147483646 h 804"/>
                <a:gd name="T8" fmla="*/ 2147483646 w 804"/>
                <a:gd name="T9" fmla="*/ 0 h 804"/>
                <a:gd name="T10" fmla="*/ 2147483646 w 804"/>
                <a:gd name="T11" fmla="*/ 2147483646 h 8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4">
                  <a:moveTo>
                    <a:pt x="804" y="402"/>
                  </a:moveTo>
                  <a:lnTo>
                    <a:pt x="804" y="402"/>
                  </a:lnTo>
                  <a:cubicBezTo>
                    <a:pt x="804" y="624"/>
                    <a:pt x="624" y="804"/>
                    <a:pt x="402" y="804"/>
                  </a:cubicBezTo>
                  <a:cubicBezTo>
                    <a:pt x="180" y="804"/>
                    <a:pt x="0" y="624"/>
                    <a:pt x="0" y="402"/>
                  </a:cubicBezTo>
                  <a:cubicBezTo>
                    <a:pt x="0" y="180"/>
                    <a:pt x="180" y="0"/>
                    <a:pt x="402" y="0"/>
                  </a:cubicBezTo>
                  <a:cubicBezTo>
                    <a:pt x="624" y="0"/>
                    <a:pt x="804" y="180"/>
                    <a:pt x="804" y="402"/>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latin typeface="+mn-lt"/>
                <a:ea typeface="+mn-ea"/>
              </a:endParaRPr>
            </a:p>
          </p:txBody>
        </p:sp>
        <p:grpSp>
          <p:nvGrpSpPr>
            <p:cNvPr id="87" name="组合 22728"/>
            <p:cNvGrpSpPr>
              <a:grpSpLocks/>
            </p:cNvGrpSpPr>
            <p:nvPr/>
          </p:nvGrpSpPr>
          <p:grpSpPr bwMode="auto">
            <a:xfrm>
              <a:off x="8063358" y="1752121"/>
              <a:ext cx="263525" cy="334963"/>
              <a:chOff x="3867150" y="4106863"/>
              <a:chExt cx="263525" cy="334963"/>
            </a:xfrm>
          </p:grpSpPr>
          <p:sp>
            <p:nvSpPr>
              <p:cNvPr id="88" name="Freeform 96"/>
              <p:cNvSpPr>
                <a:spLocks noEditPoints="1"/>
              </p:cNvSpPr>
              <p:nvPr/>
            </p:nvSpPr>
            <p:spPr bwMode="auto">
              <a:xfrm>
                <a:off x="3867150" y="4106863"/>
                <a:ext cx="263525" cy="334963"/>
              </a:xfrm>
              <a:custGeom>
                <a:avLst/>
                <a:gdLst>
                  <a:gd name="T0" fmla="*/ 2147483646 w 310"/>
                  <a:gd name="T1" fmla="*/ 2147483646 h 392"/>
                  <a:gd name="T2" fmla="*/ 2147483646 w 310"/>
                  <a:gd name="T3" fmla="*/ 2147483646 h 392"/>
                  <a:gd name="T4" fmla="*/ 2147483646 w 310"/>
                  <a:gd name="T5" fmla="*/ 2147483646 h 392"/>
                  <a:gd name="T6" fmla="*/ 2147483646 w 310"/>
                  <a:gd name="T7" fmla="*/ 2147483646 h 392"/>
                  <a:gd name="T8" fmla="*/ 2147483646 w 310"/>
                  <a:gd name="T9" fmla="*/ 2147483646 h 392"/>
                  <a:gd name="T10" fmla="*/ 2147483646 w 310"/>
                  <a:gd name="T11" fmla="*/ 2147483646 h 392"/>
                  <a:gd name="T12" fmla="*/ 2147483646 w 310"/>
                  <a:gd name="T13" fmla="*/ 2147483646 h 392"/>
                  <a:gd name="T14" fmla="*/ 2147483646 w 310"/>
                  <a:gd name="T15" fmla="*/ 2147483646 h 392"/>
                  <a:gd name="T16" fmla="*/ 2147483646 w 310"/>
                  <a:gd name="T17" fmla="*/ 2147483646 h 392"/>
                  <a:gd name="T18" fmla="*/ 2147483646 w 310"/>
                  <a:gd name="T19" fmla="*/ 2147483646 h 392"/>
                  <a:gd name="T20" fmla="*/ 2147483646 w 310"/>
                  <a:gd name="T21" fmla="*/ 2147483646 h 392"/>
                  <a:gd name="T22" fmla="*/ 2147483646 w 310"/>
                  <a:gd name="T23" fmla="*/ 2147483646 h 392"/>
                  <a:gd name="T24" fmla="*/ 2147483646 w 310"/>
                  <a:gd name="T25" fmla="*/ 2147483646 h 392"/>
                  <a:gd name="T26" fmla="*/ 2147483646 w 310"/>
                  <a:gd name="T27" fmla="*/ 2147483646 h 392"/>
                  <a:gd name="T28" fmla="*/ 2147483646 w 310"/>
                  <a:gd name="T29" fmla="*/ 2147483646 h 392"/>
                  <a:gd name="T30" fmla="*/ 2147483646 w 310"/>
                  <a:gd name="T31" fmla="*/ 2147483646 h 392"/>
                  <a:gd name="T32" fmla="*/ 2147483646 w 310"/>
                  <a:gd name="T33" fmla="*/ 2147483646 h 392"/>
                  <a:gd name="T34" fmla="*/ 2147483646 w 310"/>
                  <a:gd name="T35" fmla="*/ 2147483646 h 392"/>
                  <a:gd name="T36" fmla="*/ 2147483646 w 310"/>
                  <a:gd name="T37" fmla="*/ 2147483646 h 392"/>
                  <a:gd name="T38" fmla="*/ 2147483646 w 310"/>
                  <a:gd name="T39" fmla="*/ 2147483646 h 392"/>
                  <a:gd name="T40" fmla="*/ 2147483646 w 310"/>
                  <a:gd name="T41" fmla="*/ 2147483646 h 392"/>
                  <a:gd name="T42" fmla="*/ 2147483646 w 310"/>
                  <a:gd name="T43" fmla="*/ 2147483646 h 392"/>
                  <a:gd name="T44" fmla="*/ 2147483646 w 310"/>
                  <a:gd name="T45" fmla="*/ 2147483646 h 392"/>
                  <a:gd name="T46" fmla="*/ 2147483646 w 310"/>
                  <a:gd name="T47" fmla="*/ 2147483646 h 392"/>
                  <a:gd name="T48" fmla="*/ 2147483646 w 310"/>
                  <a:gd name="T49" fmla="*/ 0 h 392"/>
                  <a:gd name="T50" fmla="*/ 0 w 310"/>
                  <a:gd name="T51" fmla="*/ 2147483646 h 392"/>
                  <a:gd name="T52" fmla="*/ 0 w 310"/>
                  <a:gd name="T53" fmla="*/ 2147483646 h 392"/>
                  <a:gd name="T54" fmla="*/ 0 w 310"/>
                  <a:gd name="T55" fmla="*/ 2147483646 h 392"/>
                  <a:gd name="T56" fmla="*/ 0 w 310"/>
                  <a:gd name="T57" fmla="*/ 2147483646 h 392"/>
                  <a:gd name="T58" fmla="*/ 0 w 310"/>
                  <a:gd name="T59" fmla="*/ 2147483646 h 392"/>
                  <a:gd name="T60" fmla="*/ 0 w 310"/>
                  <a:gd name="T61" fmla="*/ 2147483646 h 392"/>
                  <a:gd name="T62" fmla="*/ 0 w 310"/>
                  <a:gd name="T63" fmla="*/ 2147483646 h 392"/>
                  <a:gd name="T64" fmla="*/ 2147483646 w 310"/>
                  <a:gd name="T65" fmla="*/ 2147483646 h 392"/>
                  <a:gd name="T66" fmla="*/ 2147483646 w 310"/>
                  <a:gd name="T67" fmla="*/ 2147483646 h 392"/>
                  <a:gd name="T68" fmla="*/ 2147483646 w 310"/>
                  <a:gd name="T69" fmla="*/ 2147483646 h 392"/>
                  <a:gd name="T70" fmla="*/ 2147483646 w 310"/>
                  <a:gd name="T71" fmla="*/ 2147483646 h 392"/>
                  <a:gd name="T72" fmla="*/ 2147483646 w 310"/>
                  <a:gd name="T73" fmla="*/ 2147483646 h 392"/>
                  <a:gd name="T74" fmla="*/ 2147483646 w 310"/>
                  <a:gd name="T75" fmla="*/ 2147483646 h 392"/>
                  <a:gd name="T76" fmla="*/ 2147483646 w 310"/>
                  <a:gd name="T77" fmla="*/ 2147483646 h 392"/>
                  <a:gd name="T78" fmla="*/ 2147483646 w 310"/>
                  <a:gd name="T79" fmla="*/ 2147483646 h 392"/>
                  <a:gd name="T80" fmla="*/ 2147483646 w 310"/>
                  <a:gd name="T81" fmla="*/ 2147483646 h 392"/>
                  <a:gd name="T82" fmla="*/ 2147483646 w 310"/>
                  <a:gd name="T83" fmla="*/ 2147483646 h 392"/>
                  <a:gd name="T84" fmla="*/ 2147483646 w 310"/>
                  <a:gd name="T85" fmla="*/ 2147483646 h 392"/>
                  <a:gd name="T86" fmla="*/ 2147483646 w 310"/>
                  <a:gd name="T87" fmla="*/ 2147483646 h 392"/>
                  <a:gd name="T88" fmla="*/ 2147483646 w 310"/>
                  <a:gd name="T89" fmla="*/ 2147483646 h 392"/>
                  <a:gd name="T90" fmla="*/ 2147483646 w 310"/>
                  <a:gd name="T91" fmla="*/ 2147483646 h 392"/>
                  <a:gd name="T92" fmla="*/ 2147483646 w 310"/>
                  <a:gd name="T93" fmla="*/ 2147483646 h 392"/>
                  <a:gd name="T94" fmla="*/ 2147483646 w 310"/>
                  <a:gd name="T95" fmla="*/ 2147483646 h 392"/>
                  <a:gd name="T96" fmla="*/ 2147483646 w 310"/>
                  <a:gd name="T97" fmla="*/ 2147483646 h 392"/>
                  <a:gd name="T98" fmla="*/ 2147483646 w 310"/>
                  <a:gd name="T99" fmla="*/ 2147483646 h 392"/>
                  <a:gd name="T100" fmla="*/ 2147483646 w 310"/>
                  <a:gd name="T101" fmla="*/ 2147483646 h 392"/>
                  <a:gd name="T102" fmla="*/ 2147483646 w 310"/>
                  <a:gd name="T103" fmla="*/ 2147483646 h 392"/>
                  <a:gd name="T104" fmla="*/ 2147483646 w 310"/>
                  <a:gd name="T105" fmla="*/ 2147483646 h 392"/>
                  <a:gd name="T106" fmla="*/ 2147483646 w 310"/>
                  <a:gd name="T107" fmla="*/ 2147483646 h 392"/>
                  <a:gd name="T108" fmla="*/ 2147483646 w 310"/>
                  <a:gd name="T109" fmla="*/ 2147483646 h 392"/>
                  <a:gd name="T110" fmla="*/ 2147483646 w 310"/>
                  <a:gd name="T111" fmla="*/ 2147483646 h 392"/>
                  <a:gd name="T112" fmla="*/ 2147483646 w 310"/>
                  <a:gd name="T113" fmla="*/ 2147483646 h 392"/>
                  <a:gd name="T114" fmla="*/ 2147483646 w 310"/>
                  <a:gd name="T115" fmla="*/ 2147483646 h 392"/>
                  <a:gd name="T116" fmla="*/ 2147483646 w 310"/>
                  <a:gd name="T117" fmla="*/ 2147483646 h 3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10" h="392">
                    <a:moveTo>
                      <a:pt x="293" y="157"/>
                    </a:moveTo>
                    <a:lnTo>
                      <a:pt x="293" y="157"/>
                    </a:lnTo>
                    <a:cubicBezTo>
                      <a:pt x="293" y="192"/>
                      <a:pt x="230" y="221"/>
                      <a:pt x="155" y="221"/>
                    </a:cubicBezTo>
                    <a:cubicBezTo>
                      <a:pt x="80" y="221"/>
                      <a:pt x="16" y="192"/>
                      <a:pt x="16" y="157"/>
                    </a:cubicBezTo>
                    <a:lnTo>
                      <a:pt x="16" y="117"/>
                    </a:lnTo>
                    <a:cubicBezTo>
                      <a:pt x="41" y="143"/>
                      <a:pt x="93" y="161"/>
                      <a:pt x="155" y="161"/>
                    </a:cubicBezTo>
                    <a:cubicBezTo>
                      <a:pt x="216" y="161"/>
                      <a:pt x="268" y="143"/>
                      <a:pt x="293" y="117"/>
                    </a:cubicBezTo>
                    <a:lnTo>
                      <a:pt x="293" y="157"/>
                    </a:lnTo>
                    <a:close/>
                    <a:moveTo>
                      <a:pt x="155" y="293"/>
                    </a:moveTo>
                    <a:lnTo>
                      <a:pt x="155" y="293"/>
                    </a:lnTo>
                    <a:cubicBezTo>
                      <a:pt x="80" y="293"/>
                      <a:pt x="16" y="264"/>
                      <a:pt x="16" y="229"/>
                    </a:cubicBezTo>
                    <a:lnTo>
                      <a:pt x="16" y="193"/>
                    </a:lnTo>
                    <a:cubicBezTo>
                      <a:pt x="41" y="220"/>
                      <a:pt x="93" y="238"/>
                      <a:pt x="155" y="238"/>
                    </a:cubicBezTo>
                    <a:cubicBezTo>
                      <a:pt x="216" y="238"/>
                      <a:pt x="268" y="220"/>
                      <a:pt x="293" y="193"/>
                    </a:cubicBezTo>
                    <a:lnTo>
                      <a:pt x="293" y="229"/>
                    </a:lnTo>
                    <a:cubicBezTo>
                      <a:pt x="293" y="264"/>
                      <a:pt x="230" y="293"/>
                      <a:pt x="155" y="293"/>
                    </a:cubicBezTo>
                    <a:close/>
                    <a:moveTo>
                      <a:pt x="155" y="16"/>
                    </a:moveTo>
                    <a:lnTo>
                      <a:pt x="155" y="16"/>
                    </a:lnTo>
                    <a:cubicBezTo>
                      <a:pt x="230" y="16"/>
                      <a:pt x="293" y="46"/>
                      <a:pt x="293" y="81"/>
                    </a:cubicBezTo>
                    <a:cubicBezTo>
                      <a:pt x="293" y="116"/>
                      <a:pt x="230" y="145"/>
                      <a:pt x="155" y="145"/>
                    </a:cubicBezTo>
                    <a:cubicBezTo>
                      <a:pt x="80" y="145"/>
                      <a:pt x="16" y="116"/>
                      <a:pt x="16" y="81"/>
                    </a:cubicBezTo>
                    <a:cubicBezTo>
                      <a:pt x="16" y="46"/>
                      <a:pt x="80" y="16"/>
                      <a:pt x="155" y="16"/>
                    </a:cubicBezTo>
                    <a:close/>
                    <a:moveTo>
                      <a:pt x="310" y="81"/>
                    </a:moveTo>
                    <a:lnTo>
                      <a:pt x="310" y="81"/>
                    </a:lnTo>
                    <a:cubicBezTo>
                      <a:pt x="310" y="35"/>
                      <a:pt x="242" y="0"/>
                      <a:pt x="155" y="0"/>
                    </a:cubicBezTo>
                    <a:cubicBezTo>
                      <a:pt x="68" y="0"/>
                      <a:pt x="0" y="35"/>
                      <a:pt x="0" y="81"/>
                    </a:cubicBezTo>
                    <a:cubicBezTo>
                      <a:pt x="0" y="82"/>
                      <a:pt x="0" y="82"/>
                      <a:pt x="0" y="83"/>
                    </a:cubicBezTo>
                    <a:cubicBezTo>
                      <a:pt x="0" y="84"/>
                      <a:pt x="0" y="84"/>
                      <a:pt x="0" y="85"/>
                    </a:cubicBezTo>
                    <a:lnTo>
                      <a:pt x="0" y="193"/>
                    </a:lnTo>
                    <a:lnTo>
                      <a:pt x="0" y="301"/>
                    </a:lnTo>
                    <a:lnTo>
                      <a:pt x="0" y="302"/>
                    </a:lnTo>
                    <a:cubicBezTo>
                      <a:pt x="0" y="302"/>
                      <a:pt x="0" y="302"/>
                      <a:pt x="0" y="302"/>
                    </a:cubicBezTo>
                    <a:cubicBezTo>
                      <a:pt x="1" y="347"/>
                      <a:pt x="69" y="382"/>
                      <a:pt x="155" y="382"/>
                    </a:cubicBezTo>
                    <a:cubicBezTo>
                      <a:pt x="166" y="382"/>
                      <a:pt x="177" y="381"/>
                      <a:pt x="189" y="380"/>
                    </a:cubicBezTo>
                    <a:cubicBezTo>
                      <a:pt x="193" y="388"/>
                      <a:pt x="203" y="392"/>
                      <a:pt x="213" y="389"/>
                    </a:cubicBezTo>
                    <a:cubicBezTo>
                      <a:pt x="224" y="386"/>
                      <a:pt x="230" y="374"/>
                      <a:pt x="227" y="363"/>
                    </a:cubicBezTo>
                    <a:cubicBezTo>
                      <a:pt x="223" y="352"/>
                      <a:pt x="212" y="346"/>
                      <a:pt x="201" y="349"/>
                    </a:cubicBezTo>
                    <a:cubicBezTo>
                      <a:pt x="193" y="351"/>
                      <a:pt x="188" y="357"/>
                      <a:pt x="186" y="364"/>
                    </a:cubicBezTo>
                    <a:cubicBezTo>
                      <a:pt x="176" y="365"/>
                      <a:pt x="166" y="366"/>
                      <a:pt x="155" y="366"/>
                    </a:cubicBezTo>
                    <a:cubicBezTo>
                      <a:pt x="80" y="366"/>
                      <a:pt x="16" y="336"/>
                      <a:pt x="16" y="301"/>
                    </a:cubicBezTo>
                    <a:lnTo>
                      <a:pt x="16" y="265"/>
                    </a:lnTo>
                    <a:cubicBezTo>
                      <a:pt x="41" y="292"/>
                      <a:pt x="93" y="310"/>
                      <a:pt x="155" y="310"/>
                    </a:cubicBezTo>
                    <a:cubicBezTo>
                      <a:pt x="216" y="310"/>
                      <a:pt x="268" y="292"/>
                      <a:pt x="293" y="265"/>
                    </a:cubicBezTo>
                    <a:lnTo>
                      <a:pt x="293" y="301"/>
                    </a:lnTo>
                    <a:cubicBezTo>
                      <a:pt x="293" y="313"/>
                      <a:pt x="286" y="323"/>
                      <a:pt x="277" y="331"/>
                    </a:cubicBezTo>
                    <a:cubicBezTo>
                      <a:pt x="273" y="329"/>
                      <a:pt x="267" y="328"/>
                      <a:pt x="262" y="330"/>
                    </a:cubicBezTo>
                    <a:cubicBezTo>
                      <a:pt x="251" y="333"/>
                      <a:pt x="245" y="345"/>
                      <a:pt x="248" y="356"/>
                    </a:cubicBezTo>
                    <a:cubicBezTo>
                      <a:pt x="252" y="367"/>
                      <a:pt x="264" y="373"/>
                      <a:pt x="275" y="370"/>
                    </a:cubicBezTo>
                    <a:cubicBezTo>
                      <a:pt x="286" y="366"/>
                      <a:pt x="292" y="355"/>
                      <a:pt x="289" y="343"/>
                    </a:cubicBezTo>
                    <a:cubicBezTo>
                      <a:pt x="288" y="343"/>
                      <a:pt x="288" y="343"/>
                      <a:pt x="288" y="342"/>
                    </a:cubicBezTo>
                    <a:cubicBezTo>
                      <a:pt x="302" y="330"/>
                      <a:pt x="309" y="316"/>
                      <a:pt x="310" y="302"/>
                    </a:cubicBezTo>
                    <a:lnTo>
                      <a:pt x="310" y="247"/>
                    </a:lnTo>
                    <a:cubicBezTo>
                      <a:pt x="310" y="247"/>
                      <a:pt x="310" y="247"/>
                      <a:pt x="310" y="247"/>
                    </a:cubicBezTo>
                    <a:lnTo>
                      <a:pt x="310" y="229"/>
                    </a:lnTo>
                    <a:lnTo>
                      <a:pt x="310" y="193"/>
                    </a:lnTo>
                    <a:lnTo>
                      <a:pt x="310" y="85"/>
                    </a:lnTo>
                    <a:lnTo>
                      <a:pt x="309" y="85"/>
                    </a:lnTo>
                    <a:cubicBezTo>
                      <a:pt x="309" y="83"/>
                      <a:pt x="310" y="82"/>
                      <a:pt x="310" y="8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latin typeface="+mn-lt"/>
                  <a:ea typeface="+mn-ea"/>
                </a:endParaRPr>
              </a:p>
            </p:txBody>
          </p:sp>
          <p:sp>
            <p:nvSpPr>
              <p:cNvPr id="89" name="Freeform 97"/>
              <p:cNvSpPr>
                <a:spLocks/>
              </p:cNvSpPr>
              <p:nvPr/>
            </p:nvSpPr>
            <p:spPr bwMode="auto">
              <a:xfrm>
                <a:off x="3887788" y="4360863"/>
                <a:ext cx="20637" cy="17463"/>
              </a:xfrm>
              <a:custGeom>
                <a:avLst/>
                <a:gdLst>
                  <a:gd name="T0" fmla="*/ 1445113103 w 23"/>
                  <a:gd name="T1" fmla="*/ 2147483646 h 21"/>
                  <a:gd name="T2" fmla="*/ 1445113103 w 23"/>
                  <a:gd name="T3" fmla="*/ 2147483646 h 21"/>
                  <a:gd name="T4" fmla="*/ 2147483646 w 23"/>
                  <a:gd name="T5" fmla="*/ 2147483646 h 21"/>
                  <a:gd name="T6" fmla="*/ 2147483646 w 23"/>
                  <a:gd name="T7" fmla="*/ 2147483646 h 21"/>
                  <a:gd name="T8" fmla="*/ 2147483646 w 23"/>
                  <a:gd name="T9" fmla="*/ 1725320284 h 21"/>
                  <a:gd name="T10" fmla="*/ 1445113103 w 23"/>
                  <a:gd name="T11" fmla="*/ 2147483646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2" y="6"/>
                    </a:moveTo>
                    <a:lnTo>
                      <a:pt x="2" y="6"/>
                    </a:lnTo>
                    <a:cubicBezTo>
                      <a:pt x="0" y="10"/>
                      <a:pt x="2" y="16"/>
                      <a:pt x="7" y="18"/>
                    </a:cubicBezTo>
                    <a:cubicBezTo>
                      <a:pt x="13" y="21"/>
                      <a:pt x="19" y="20"/>
                      <a:pt x="21" y="15"/>
                    </a:cubicBezTo>
                    <a:cubicBezTo>
                      <a:pt x="23" y="11"/>
                      <a:pt x="21" y="5"/>
                      <a:pt x="15" y="3"/>
                    </a:cubicBezTo>
                    <a:cubicBezTo>
                      <a:pt x="10" y="0"/>
                      <a:pt x="4" y="1"/>
                      <a:pt x="2" y="6"/>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latin typeface="+mn-lt"/>
                  <a:ea typeface="+mn-ea"/>
                </a:endParaRPr>
              </a:p>
            </p:txBody>
          </p:sp>
          <p:sp>
            <p:nvSpPr>
              <p:cNvPr id="90" name="Freeform 98"/>
              <p:cNvSpPr>
                <a:spLocks/>
              </p:cNvSpPr>
              <p:nvPr/>
            </p:nvSpPr>
            <p:spPr bwMode="auto">
              <a:xfrm>
                <a:off x="3887788" y="4298950"/>
                <a:ext cx="20637" cy="17463"/>
              </a:xfrm>
              <a:custGeom>
                <a:avLst/>
                <a:gdLst>
                  <a:gd name="T0" fmla="*/ 2147483646 w 23"/>
                  <a:gd name="T1" fmla="*/ 1149982623 h 21"/>
                  <a:gd name="T2" fmla="*/ 2147483646 w 23"/>
                  <a:gd name="T3" fmla="*/ 1149982623 h 21"/>
                  <a:gd name="T4" fmla="*/ 1445113103 w 23"/>
                  <a:gd name="T5" fmla="*/ 2147483646 h 21"/>
                  <a:gd name="T6" fmla="*/ 2147483646 w 23"/>
                  <a:gd name="T7" fmla="*/ 2147483646 h 21"/>
                  <a:gd name="T8" fmla="*/ 2147483646 w 23"/>
                  <a:gd name="T9" fmla="*/ 2147483646 h 21"/>
                  <a:gd name="T10" fmla="*/ 2147483646 w 23"/>
                  <a:gd name="T11" fmla="*/ 1149982623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15" y="2"/>
                    </a:moveTo>
                    <a:lnTo>
                      <a:pt x="15" y="2"/>
                    </a:lnTo>
                    <a:cubicBezTo>
                      <a:pt x="10" y="0"/>
                      <a:pt x="4" y="1"/>
                      <a:pt x="2" y="5"/>
                    </a:cubicBezTo>
                    <a:cubicBezTo>
                      <a:pt x="0" y="10"/>
                      <a:pt x="2" y="15"/>
                      <a:pt x="7" y="18"/>
                    </a:cubicBezTo>
                    <a:cubicBezTo>
                      <a:pt x="13" y="21"/>
                      <a:pt x="19" y="19"/>
                      <a:pt x="21" y="15"/>
                    </a:cubicBezTo>
                    <a:cubicBezTo>
                      <a:pt x="23" y="11"/>
                      <a:pt x="21" y="5"/>
                      <a:pt x="15"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latin typeface="+mn-lt"/>
                  <a:ea typeface="+mn-ea"/>
                </a:endParaRPr>
              </a:p>
            </p:txBody>
          </p:sp>
          <p:sp>
            <p:nvSpPr>
              <p:cNvPr id="91" name="Freeform 99"/>
              <p:cNvSpPr>
                <a:spLocks/>
              </p:cNvSpPr>
              <p:nvPr/>
            </p:nvSpPr>
            <p:spPr bwMode="auto">
              <a:xfrm>
                <a:off x="3887788" y="4237038"/>
                <a:ext cx="20637" cy="17463"/>
              </a:xfrm>
              <a:custGeom>
                <a:avLst/>
                <a:gdLst>
                  <a:gd name="T0" fmla="*/ 2147483646 w 23"/>
                  <a:gd name="T1" fmla="*/ 1725320284 h 21"/>
                  <a:gd name="T2" fmla="*/ 2147483646 w 23"/>
                  <a:gd name="T3" fmla="*/ 1725320284 h 21"/>
                  <a:gd name="T4" fmla="*/ 1445113103 w 23"/>
                  <a:gd name="T5" fmla="*/ 2147483646 h 21"/>
                  <a:gd name="T6" fmla="*/ 2147483646 w 23"/>
                  <a:gd name="T7" fmla="*/ 2147483646 h 21"/>
                  <a:gd name="T8" fmla="*/ 2147483646 w 23"/>
                  <a:gd name="T9" fmla="*/ 2147483646 h 21"/>
                  <a:gd name="T10" fmla="*/ 2147483646 w 23"/>
                  <a:gd name="T11" fmla="*/ 1725320284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15" y="3"/>
                    </a:moveTo>
                    <a:lnTo>
                      <a:pt x="15" y="3"/>
                    </a:lnTo>
                    <a:cubicBezTo>
                      <a:pt x="10" y="0"/>
                      <a:pt x="4" y="2"/>
                      <a:pt x="2" y="6"/>
                    </a:cubicBezTo>
                    <a:cubicBezTo>
                      <a:pt x="0" y="10"/>
                      <a:pt x="2" y="16"/>
                      <a:pt x="7" y="19"/>
                    </a:cubicBezTo>
                    <a:cubicBezTo>
                      <a:pt x="13" y="21"/>
                      <a:pt x="19" y="20"/>
                      <a:pt x="21" y="16"/>
                    </a:cubicBezTo>
                    <a:cubicBezTo>
                      <a:pt x="23" y="11"/>
                      <a:pt x="21" y="6"/>
                      <a:pt x="15"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latin typeface="+mn-lt"/>
                  <a:ea typeface="+mn-ea"/>
                </a:endParaRPr>
              </a:p>
            </p:txBody>
          </p:sp>
        </p:grpSp>
      </p:grpSp>
      <p:sp>
        <p:nvSpPr>
          <p:cNvPr id="92" name="文本框 91"/>
          <p:cNvSpPr txBox="1"/>
          <p:nvPr/>
        </p:nvSpPr>
        <p:spPr bwMode="auto">
          <a:xfrm>
            <a:off x="2198265" y="1748736"/>
            <a:ext cx="920058"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模板 </a:t>
            </a:r>
            <a:r>
              <a:rPr lang="en-US" altLang="zh-CN" sz="1400" dirty="0" smtClean="0">
                <a:solidFill>
                  <a:srgbClr val="000000"/>
                </a:solidFill>
                <a:latin typeface="+mn-lt"/>
                <a:ea typeface="+mn-ea"/>
                <a:cs typeface="Arial" pitchFamily="34" charset="0"/>
              </a:rPr>
              <a:t>30G</a:t>
            </a:r>
            <a:endParaRPr lang="zh-CN" altLang="en-US" sz="1400" dirty="0" smtClean="0">
              <a:solidFill>
                <a:srgbClr val="000000"/>
              </a:solidFill>
              <a:latin typeface="+mn-lt"/>
              <a:ea typeface="+mn-ea"/>
              <a:cs typeface="Arial" pitchFamily="34" charset="0"/>
            </a:endParaRPr>
          </a:p>
        </p:txBody>
      </p:sp>
      <p:sp>
        <p:nvSpPr>
          <p:cNvPr id="93" name="文本框 92"/>
          <p:cNvSpPr txBox="1"/>
          <p:nvPr/>
        </p:nvSpPr>
        <p:spPr bwMode="auto">
          <a:xfrm>
            <a:off x="2137809" y="3067337"/>
            <a:ext cx="100982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A</a:t>
            </a:r>
            <a:r>
              <a:rPr lang="zh-CN" altLang="en-US" sz="1400" dirty="0" smtClean="0">
                <a:solidFill>
                  <a:srgbClr val="000000"/>
                </a:solidFill>
                <a:latin typeface="+mn-lt"/>
                <a:ea typeface="+mn-ea"/>
                <a:cs typeface="Arial" pitchFamily="34" charset="0"/>
              </a:rPr>
              <a:t>母卷 </a:t>
            </a:r>
            <a:r>
              <a:rPr lang="en-US" altLang="zh-CN" sz="1400" dirty="0" smtClean="0">
                <a:solidFill>
                  <a:srgbClr val="000000"/>
                </a:solidFill>
                <a:latin typeface="+mn-lt"/>
                <a:ea typeface="+mn-ea"/>
                <a:cs typeface="Arial" pitchFamily="34" charset="0"/>
              </a:rPr>
              <a:t>30G</a:t>
            </a:r>
            <a:endParaRPr lang="zh-CN" altLang="en-US" sz="1400" dirty="0" smtClean="0">
              <a:solidFill>
                <a:srgbClr val="000000"/>
              </a:solidFill>
              <a:latin typeface="+mn-lt"/>
              <a:ea typeface="+mn-ea"/>
              <a:cs typeface="Arial" pitchFamily="34" charset="0"/>
            </a:endParaRPr>
          </a:p>
        </p:txBody>
      </p:sp>
      <p:sp>
        <p:nvSpPr>
          <p:cNvPr id="94" name="文本框 93"/>
          <p:cNvSpPr txBox="1"/>
          <p:nvPr/>
        </p:nvSpPr>
        <p:spPr bwMode="auto">
          <a:xfrm>
            <a:off x="4236526" y="3080617"/>
            <a:ext cx="100982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latin typeface="+mn-lt"/>
                <a:ea typeface="+mn-ea"/>
                <a:cs typeface="Arial" pitchFamily="34" charset="0"/>
              </a:rPr>
              <a:t>B</a:t>
            </a:r>
            <a:r>
              <a:rPr lang="zh-CN" altLang="en-US" sz="1400" dirty="0" smtClean="0">
                <a:solidFill>
                  <a:srgbClr val="000000"/>
                </a:solidFill>
                <a:latin typeface="+mn-lt"/>
                <a:ea typeface="+mn-ea"/>
                <a:cs typeface="Arial" pitchFamily="34" charset="0"/>
              </a:rPr>
              <a:t>母卷 </a:t>
            </a:r>
            <a:r>
              <a:rPr lang="en-US" altLang="zh-CN" sz="1400" dirty="0" smtClean="0">
                <a:solidFill>
                  <a:srgbClr val="000000"/>
                </a:solidFill>
                <a:latin typeface="+mn-lt"/>
                <a:ea typeface="+mn-ea"/>
                <a:cs typeface="Arial" pitchFamily="34" charset="0"/>
              </a:rPr>
              <a:t>30G</a:t>
            </a:r>
            <a:endParaRPr lang="zh-CN" altLang="en-US" sz="1400" dirty="0" smtClean="0">
              <a:solidFill>
                <a:srgbClr val="000000"/>
              </a:solidFill>
              <a:latin typeface="+mn-lt"/>
              <a:ea typeface="+mn-ea"/>
              <a:cs typeface="Arial" pitchFamily="34" charset="0"/>
            </a:endParaRPr>
          </a:p>
        </p:txBody>
      </p:sp>
      <p:sp>
        <p:nvSpPr>
          <p:cNvPr id="95" name="文本框 94"/>
          <p:cNvSpPr txBox="1"/>
          <p:nvPr/>
        </p:nvSpPr>
        <p:spPr bwMode="auto">
          <a:xfrm>
            <a:off x="6569544" y="3090554"/>
            <a:ext cx="100982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C</a:t>
            </a:r>
            <a:r>
              <a:rPr lang="zh-CN" altLang="en-US" sz="1400" dirty="0" smtClean="0">
                <a:solidFill>
                  <a:srgbClr val="000000"/>
                </a:solidFill>
                <a:latin typeface="+mn-lt"/>
                <a:ea typeface="+mn-ea"/>
                <a:cs typeface="Arial" pitchFamily="34" charset="0"/>
              </a:rPr>
              <a:t>母卷 </a:t>
            </a:r>
            <a:r>
              <a:rPr lang="en-US" altLang="zh-CN" sz="1400" dirty="0" smtClean="0">
                <a:solidFill>
                  <a:srgbClr val="000000"/>
                </a:solidFill>
                <a:latin typeface="+mn-lt"/>
                <a:ea typeface="+mn-ea"/>
                <a:cs typeface="Arial" pitchFamily="34" charset="0"/>
              </a:rPr>
              <a:t>30G</a:t>
            </a:r>
            <a:endParaRPr lang="zh-CN" altLang="en-US" sz="1400" dirty="0" smtClean="0">
              <a:solidFill>
                <a:srgbClr val="000000"/>
              </a:solidFill>
              <a:latin typeface="+mn-lt"/>
              <a:ea typeface="+mn-ea"/>
              <a:cs typeface="Arial" pitchFamily="34" charset="0"/>
            </a:endParaRPr>
          </a:p>
        </p:txBody>
      </p:sp>
      <p:sp>
        <p:nvSpPr>
          <p:cNvPr id="96" name="文本框 95"/>
          <p:cNvSpPr txBox="1"/>
          <p:nvPr/>
        </p:nvSpPr>
        <p:spPr bwMode="auto">
          <a:xfrm>
            <a:off x="1359774" y="4678527"/>
            <a:ext cx="100982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VM1</a:t>
            </a:r>
            <a:r>
              <a:rPr lang="zh-CN" altLang="en-US" sz="1400" dirty="0" smtClean="0">
                <a:solidFill>
                  <a:srgbClr val="000000"/>
                </a:solidFill>
                <a:latin typeface="+mn-lt"/>
                <a:ea typeface="+mn-ea"/>
                <a:cs typeface="Arial" pitchFamily="34" charset="0"/>
              </a:rPr>
              <a:t>差分卷</a:t>
            </a:r>
            <a:endParaRPr lang="en-US" altLang="zh-CN" sz="1400" dirty="0" smtClean="0">
              <a:solidFill>
                <a:srgbClr val="000000"/>
              </a:solidFill>
              <a:latin typeface="+mn-lt"/>
              <a:ea typeface="+mn-ea"/>
              <a:cs typeface="Arial" pitchFamily="34" charset="0"/>
            </a:endParaRPr>
          </a:p>
        </p:txBody>
      </p:sp>
      <p:sp>
        <p:nvSpPr>
          <p:cNvPr id="98" name="文本框 97"/>
          <p:cNvSpPr txBox="1"/>
          <p:nvPr/>
        </p:nvSpPr>
        <p:spPr bwMode="auto">
          <a:xfrm>
            <a:off x="883691" y="4070210"/>
            <a:ext cx="740522" cy="53183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差分卷</a:t>
            </a:r>
            <a:endParaRPr lang="en-US" altLang="zh-CN" sz="1400" dirty="0" smtClean="0">
              <a:solidFill>
                <a:srgbClr val="000000"/>
              </a:solidFill>
              <a:latin typeface="+mn-lt"/>
              <a:ea typeface="+mn-ea"/>
              <a:cs typeface="Arial" pitchFamily="34" charset="0"/>
            </a:endParaRPr>
          </a:p>
          <a:p>
            <a:pPr algn="ctr" defTabSz="1001649" eaLnBrk="0" hangingPunct="0"/>
            <a:r>
              <a:rPr lang="en-US" altLang="zh-CN" sz="1400" dirty="0" smtClean="0">
                <a:solidFill>
                  <a:srgbClr val="000000"/>
                </a:solidFill>
                <a:latin typeface="+mn-lt"/>
                <a:ea typeface="+mn-ea"/>
                <a:cs typeface="Arial" pitchFamily="34" charset="0"/>
              </a:rPr>
              <a:t>3-30G</a:t>
            </a:r>
            <a:endParaRPr lang="zh-CN" altLang="en-US" sz="1400" dirty="0">
              <a:solidFill>
                <a:srgbClr val="000000"/>
              </a:solidFill>
              <a:latin typeface="+mn-lt"/>
              <a:ea typeface="+mn-ea"/>
              <a:cs typeface="Arial" pitchFamily="34" charset="0"/>
            </a:endParaRPr>
          </a:p>
        </p:txBody>
      </p:sp>
      <p:sp>
        <p:nvSpPr>
          <p:cNvPr id="99" name="文本框 98"/>
          <p:cNvSpPr txBox="1"/>
          <p:nvPr/>
        </p:nvSpPr>
        <p:spPr bwMode="auto">
          <a:xfrm>
            <a:off x="2378033" y="4678527"/>
            <a:ext cx="1189363"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VM128</a:t>
            </a:r>
            <a:r>
              <a:rPr lang="zh-CN" altLang="en-US" sz="1400" dirty="0" smtClean="0">
                <a:solidFill>
                  <a:srgbClr val="000000"/>
                </a:solidFill>
                <a:latin typeface="+mn-lt"/>
                <a:ea typeface="+mn-ea"/>
                <a:cs typeface="Arial" pitchFamily="34" charset="0"/>
              </a:rPr>
              <a:t>差分卷</a:t>
            </a:r>
            <a:endParaRPr lang="en-US" altLang="zh-CN" sz="1400" dirty="0" smtClean="0">
              <a:solidFill>
                <a:srgbClr val="000000"/>
              </a:solidFill>
              <a:latin typeface="+mn-lt"/>
              <a:ea typeface="+mn-ea"/>
              <a:cs typeface="Arial" pitchFamily="34" charset="0"/>
            </a:endParaRPr>
          </a:p>
        </p:txBody>
      </p:sp>
      <p:sp>
        <p:nvSpPr>
          <p:cNvPr id="100" name="文本框 99"/>
          <p:cNvSpPr txBox="1"/>
          <p:nvPr/>
        </p:nvSpPr>
        <p:spPr bwMode="auto">
          <a:xfrm>
            <a:off x="3562747" y="4678527"/>
            <a:ext cx="1189363"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VM129</a:t>
            </a:r>
            <a:r>
              <a:rPr lang="zh-CN" altLang="en-US" sz="1400" dirty="0" smtClean="0">
                <a:solidFill>
                  <a:srgbClr val="000000"/>
                </a:solidFill>
                <a:latin typeface="+mn-lt"/>
                <a:ea typeface="+mn-ea"/>
                <a:cs typeface="Arial" pitchFamily="34" charset="0"/>
              </a:rPr>
              <a:t>差分卷</a:t>
            </a:r>
            <a:endParaRPr lang="en-US" altLang="zh-CN" sz="1400" dirty="0" smtClean="0">
              <a:solidFill>
                <a:srgbClr val="000000"/>
              </a:solidFill>
              <a:latin typeface="+mn-lt"/>
              <a:ea typeface="+mn-ea"/>
              <a:cs typeface="Arial" pitchFamily="34" charset="0"/>
            </a:endParaRPr>
          </a:p>
        </p:txBody>
      </p:sp>
      <p:sp>
        <p:nvSpPr>
          <p:cNvPr id="101" name="文本框 100"/>
          <p:cNvSpPr txBox="1"/>
          <p:nvPr/>
        </p:nvSpPr>
        <p:spPr bwMode="auto">
          <a:xfrm>
            <a:off x="5778804" y="4684810"/>
            <a:ext cx="1189363"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VM130</a:t>
            </a:r>
            <a:r>
              <a:rPr lang="zh-CN" altLang="en-US" sz="1400" dirty="0" smtClean="0">
                <a:solidFill>
                  <a:srgbClr val="000000"/>
                </a:solidFill>
                <a:latin typeface="+mn-lt"/>
                <a:ea typeface="+mn-ea"/>
                <a:cs typeface="Arial" pitchFamily="34" charset="0"/>
              </a:rPr>
              <a:t>差分卷</a:t>
            </a:r>
            <a:endParaRPr lang="en-US" altLang="zh-CN" sz="1400" dirty="0" smtClean="0">
              <a:solidFill>
                <a:srgbClr val="000000"/>
              </a:solidFill>
              <a:latin typeface="+mn-lt"/>
              <a:ea typeface="+mn-ea"/>
              <a:cs typeface="Arial" pitchFamily="34" charset="0"/>
            </a:endParaRPr>
          </a:p>
        </p:txBody>
      </p:sp>
      <p:sp>
        <p:nvSpPr>
          <p:cNvPr id="103" name="文本框 102"/>
          <p:cNvSpPr txBox="1"/>
          <p:nvPr/>
        </p:nvSpPr>
        <p:spPr bwMode="auto">
          <a:xfrm>
            <a:off x="2443209" y="2722450"/>
            <a:ext cx="1017842"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数据存储</a:t>
            </a:r>
            <a:r>
              <a:rPr lang="en-US" altLang="zh-CN" sz="1400" dirty="0" smtClean="0">
                <a:solidFill>
                  <a:srgbClr val="000000"/>
                </a:solidFill>
                <a:latin typeface="+mn-lt"/>
                <a:ea typeface="+mn-ea"/>
                <a:cs typeface="Arial" pitchFamily="34" charset="0"/>
              </a:rPr>
              <a:t>1</a:t>
            </a:r>
          </a:p>
        </p:txBody>
      </p:sp>
      <p:sp>
        <p:nvSpPr>
          <p:cNvPr id="104" name="文本框 103"/>
          <p:cNvSpPr txBox="1"/>
          <p:nvPr/>
        </p:nvSpPr>
        <p:spPr bwMode="auto">
          <a:xfrm>
            <a:off x="5038195" y="2718942"/>
            <a:ext cx="1017842"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数据存储</a:t>
            </a:r>
            <a:r>
              <a:rPr lang="en-US" altLang="zh-CN" sz="1400" dirty="0" smtClean="0">
                <a:solidFill>
                  <a:srgbClr val="000000"/>
                </a:solidFill>
                <a:latin typeface="+mn-lt"/>
                <a:ea typeface="+mn-ea"/>
                <a:cs typeface="Arial" pitchFamily="34" charset="0"/>
              </a:rPr>
              <a:t>2</a:t>
            </a:r>
          </a:p>
        </p:txBody>
      </p:sp>
      <p:cxnSp>
        <p:nvCxnSpPr>
          <p:cNvPr id="33" name="直接箭头连接符 32"/>
          <p:cNvCxnSpPr/>
          <p:nvPr/>
        </p:nvCxnSpPr>
        <p:spPr bwMode="auto">
          <a:xfrm flipH="1">
            <a:off x="1871518" y="4964677"/>
            <a:ext cx="1313" cy="380849"/>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364431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1" grpId="0"/>
      <p:bldP spid="47" grpId="0"/>
      <p:bldP spid="66" grpId="0" animBg="1"/>
      <p:bldP spid="93" grpId="0"/>
      <p:bldP spid="94" grpId="0"/>
      <p:bldP spid="95" grpId="0"/>
      <p:bldP spid="96" grpId="0"/>
      <p:bldP spid="98" grpId="0"/>
      <p:bldP spid="99" grpId="0"/>
      <p:bldP spid="100" grpId="0"/>
      <p:bldP spid="101" grpId="0"/>
      <p:bldP spid="103" grpId="0"/>
      <p:bldP spid="1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bwMode="auto">
          <a:xfrm>
            <a:off x="846375" y="3465004"/>
            <a:ext cx="3492388" cy="2362508"/>
          </a:xfrm>
          <a:prstGeom prst="rect">
            <a:avLst/>
          </a:prstGeom>
          <a:solidFill>
            <a:srgbClr val="CC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mn-lt"/>
              <a:ea typeface="+mn-ea"/>
            </a:endParaRPr>
          </a:p>
        </p:txBody>
      </p:sp>
      <p:sp>
        <p:nvSpPr>
          <p:cNvPr id="48" name="矩形 47"/>
          <p:cNvSpPr/>
          <p:nvPr/>
        </p:nvSpPr>
        <p:spPr bwMode="auto">
          <a:xfrm>
            <a:off x="4572000" y="3465004"/>
            <a:ext cx="3921174" cy="2362508"/>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2" name="标题 1"/>
          <p:cNvSpPr>
            <a:spLocks noGrp="1"/>
          </p:cNvSpPr>
          <p:nvPr>
            <p:ph type="title"/>
          </p:nvPr>
        </p:nvSpPr>
        <p:spPr/>
        <p:txBody>
          <a:bodyPr/>
          <a:lstStyle/>
          <a:p>
            <a:r>
              <a:rPr lang="zh-CN" altLang="en-US" dirty="0" smtClean="0"/>
              <a:t>链接克隆及</a:t>
            </a:r>
            <a:r>
              <a:rPr lang="en-US" altLang="zh-CN" dirty="0" err="1" smtClean="0"/>
              <a:t>iCache</a:t>
            </a:r>
            <a:r>
              <a:rPr lang="zh-CN" altLang="en-US" dirty="0" smtClean="0"/>
              <a:t>的读写原理对比</a:t>
            </a:r>
            <a:endParaRPr lang="zh-CN" altLang="en-US" dirty="0"/>
          </a:p>
        </p:txBody>
      </p:sp>
      <p:grpSp>
        <p:nvGrpSpPr>
          <p:cNvPr id="4" name="组合 3"/>
          <p:cNvGrpSpPr/>
          <p:nvPr/>
        </p:nvGrpSpPr>
        <p:grpSpPr>
          <a:xfrm>
            <a:off x="3079872" y="1918812"/>
            <a:ext cx="685454" cy="535757"/>
            <a:chOff x="2865438" y="1474788"/>
            <a:chExt cx="414338" cy="323850"/>
          </a:xfrm>
          <a:solidFill>
            <a:srgbClr val="15B0E8"/>
          </a:solidFill>
        </p:grpSpPr>
        <p:sp>
          <p:nvSpPr>
            <p:cNvPr id="5" name="Freeform 14"/>
            <p:cNvSpPr>
              <a:spLocks noEditPoints="1"/>
            </p:cNvSpPr>
            <p:nvPr/>
          </p:nvSpPr>
          <p:spPr bwMode="auto">
            <a:xfrm>
              <a:off x="2865438" y="1474788"/>
              <a:ext cx="414338" cy="323850"/>
            </a:xfrm>
            <a:custGeom>
              <a:avLst/>
              <a:gdLst>
                <a:gd name="T0" fmla="*/ 78 w 80"/>
                <a:gd name="T1" fmla="*/ 0 h 62"/>
                <a:gd name="T2" fmla="*/ 2 w 80"/>
                <a:gd name="T3" fmla="*/ 0 h 62"/>
                <a:gd name="T4" fmla="*/ 0 w 80"/>
                <a:gd name="T5" fmla="*/ 3 h 62"/>
                <a:gd name="T6" fmla="*/ 0 w 80"/>
                <a:gd name="T7" fmla="*/ 49 h 62"/>
                <a:gd name="T8" fmla="*/ 2 w 80"/>
                <a:gd name="T9" fmla="*/ 51 h 62"/>
                <a:gd name="T10" fmla="*/ 38 w 80"/>
                <a:gd name="T11" fmla="*/ 51 h 62"/>
                <a:gd name="T12" fmla="*/ 38 w 80"/>
                <a:gd name="T13" fmla="*/ 58 h 62"/>
                <a:gd name="T14" fmla="*/ 19 w 80"/>
                <a:gd name="T15" fmla="*/ 58 h 62"/>
                <a:gd name="T16" fmla="*/ 17 w 80"/>
                <a:gd name="T17" fmla="*/ 60 h 62"/>
                <a:gd name="T18" fmla="*/ 19 w 80"/>
                <a:gd name="T19" fmla="*/ 62 h 62"/>
                <a:gd name="T20" fmla="*/ 61 w 80"/>
                <a:gd name="T21" fmla="*/ 62 h 62"/>
                <a:gd name="T22" fmla="*/ 63 w 80"/>
                <a:gd name="T23" fmla="*/ 60 h 62"/>
                <a:gd name="T24" fmla="*/ 61 w 80"/>
                <a:gd name="T25" fmla="*/ 58 h 62"/>
                <a:gd name="T26" fmla="*/ 42 w 80"/>
                <a:gd name="T27" fmla="*/ 58 h 62"/>
                <a:gd name="T28" fmla="*/ 42 w 80"/>
                <a:gd name="T29" fmla="*/ 51 h 62"/>
                <a:gd name="T30" fmla="*/ 78 w 80"/>
                <a:gd name="T31" fmla="*/ 51 h 62"/>
                <a:gd name="T32" fmla="*/ 80 w 80"/>
                <a:gd name="T33" fmla="*/ 49 h 62"/>
                <a:gd name="T34" fmla="*/ 80 w 80"/>
                <a:gd name="T35" fmla="*/ 3 h 62"/>
                <a:gd name="T36" fmla="*/ 78 w 80"/>
                <a:gd name="T37" fmla="*/ 0 h 62"/>
                <a:gd name="T38" fmla="*/ 76 w 80"/>
                <a:gd name="T39" fmla="*/ 47 h 62"/>
                <a:gd name="T40" fmla="*/ 4 w 80"/>
                <a:gd name="T41" fmla="*/ 47 h 62"/>
                <a:gd name="T42" fmla="*/ 4 w 80"/>
                <a:gd name="T43" fmla="*/ 4 h 62"/>
                <a:gd name="T44" fmla="*/ 76 w 80"/>
                <a:gd name="T45" fmla="*/ 4 h 62"/>
                <a:gd name="T46" fmla="*/ 76 w 80"/>
                <a:gd name="T47"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62">
                  <a:moveTo>
                    <a:pt x="78" y="0"/>
                  </a:moveTo>
                  <a:cubicBezTo>
                    <a:pt x="2" y="0"/>
                    <a:pt x="2" y="0"/>
                    <a:pt x="2" y="0"/>
                  </a:cubicBezTo>
                  <a:cubicBezTo>
                    <a:pt x="1" y="0"/>
                    <a:pt x="0" y="2"/>
                    <a:pt x="0" y="3"/>
                  </a:cubicBezTo>
                  <a:cubicBezTo>
                    <a:pt x="0" y="49"/>
                    <a:pt x="0" y="49"/>
                    <a:pt x="0" y="49"/>
                  </a:cubicBezTo>
                  <a:cubicBezTo>
                    <a:pt x="0" y="50"/>
                    <a:pt x="1" y="51"/>
                    <a:pt x="2" y="51"/>
                  </a:cubicBezTo>
                  <a:cubicBezTo>
                    <a:pt x="38" y="51"/>
                    <a:pt x="38" y="51"/>
                    <a:pt x="38" y="51"/>
                  </a:cubicBezTo>
                  <a:cubicBezTo>
                    <a:pt x="38" y="58"/>
                    <a:pt x="38" y="58"/>
                    <a:pt x="38" y="58"/>
                  </a:cubicBezTo>
                  <a:cubicBezTo>
                    <a:pt x="19" y="58"/>
                    <a:pt x="19" y="58"/>
                    <a:pt x="19" y="58"/>
                  </a:cubicBezTo>
                  <a:cubicBezTo>
                    <a:pt x="18" y="58"/>
                    <a:pt x="17" y="59"/>
                    <a:pt x="17" y="60"/>
                  </a:cubicBezTo>
                  <a:cubicBezTo>
                    <a:pt x="17" y="61"/>
                    <a:pt x="18" y="62"/>
                    <a:pt x="19" y="62"/>
                  </a:cubicBezTo>
                  <a:cubicBezTo>
                    <a:pt x="61" y="62"/>
                    <a:pt x="61" y="62"/>
                    <a:pt x="61" y="62"/>
                  </a:cubicBezTo>
                  <a:cubicBezTo>
                    <a:pt x="62" y="62"/>
                    <a:pt x="63" y="61"/>
                    <a:pt x="63" y="60"/>
                  </a:cubicBezTo>
                  <a:cubicBezTo>
                    <a:pt x="63" y="59"/>
                    <a:pt x="62" y="58"/>
                    <a:pt x="61" y="58"/>
                  </a:cubicBezTo>
                  <a:cubicBezTo>
                    <a:pt x="42" y="58"/>
                    <a:pt x="42" y="58"/>
                    <a:pt x="42" y="58"/>
                  </a:cubicBezTo>
                  <a:cubicBezTo>
                    <a:pt x="42" y="51"/>
                    <a:pt x="42" y="51"/>
                    <a:pt x="42" y="51"/>
                  </a:cubicBezTo>
                  <a:cubicBezTo>
                    <a:pt x="78" y="51"/>
                    <a:pt x="78" y="51"/>
                    <a:pt x="78" y="51"/>
                  </a:cubicBezTo>
                  <a:cubicBezTo>
                    <a:pt x="79" y="51"/>
                    <a:pt x="80" y="50"/>
                    <a:pt x="80" y="49"/>
                  </a:cubicBezTo>
                  <a:cubicBezTo>
                    <a:pt x="80" y="3"/>
                    <a:pt x="80" y="3"/>
                    <a:pt x="80" y="3"/>
                  </a:cubicBezTo>
                  <a:cubicBezTo>
                    <a:pt x="80" y="2"/>
                    <a:pt x="79" y="0"/>
                    <a:pt x="78" y="0"/>
                  </a:cubicBezTo>
                  <a:close/>
                  <a:moveTo>
                    <a:pt x="76" y="47"/>
                  </a:moveTo>
                  <a:cubicBezTo>
                    <a:pt x="4" y="47"/>
                    <a:pt x="4" y="47"/>
                    <a:pt x="4" y="47"/>
                  </a:cubicBezTo>
                  <a:cubicBezTo>
                    <a:pt x="4" y="4"/>
                    <a:pt x="4" y="4"/>
                    <a:pt x="4" y="4"/>
                  </a:cubicBezTo>
                  <a:cubicBezTo>
                    <a:pt x="76" y="4"/>
                    <a:pt x="76" y="4"/>
                    <a:pt x="76" y="4"/>
                  </a:cubicBezTo>
                  <a:lnTo>
                    <a:pt x="7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sp>
          <p:nvSpPr>
            <p:cNvPr id="6" name="Freeform 16"/>
            <p:cNvSpPr>
              <a:spLocks/>
            </p:cNvSpPr>
            <p:nvPr/>
          </p:nvSpPr>
          <p:spPr bwMode="auto">
            <a:xfrm>
              <a:off x="2973388" y="1547813"/>
              <a:ext cx="196850" cy="120650"/>
            </a:xfrm>
            <a:custGeom>
              <a:avLst/>
              <a:gdLst>
                <a:gd name="T0" fmla="*/ 29 w 38"/>
                <a:gd name="T1" fmla="*/ 6 h 23"/>
                <a:gd name="T2" fmla="*/ 28 w 38"/>
                <a:gd name="T3" fmla="*/ 6 h 23"/>
                <a:gd name="T4" fmla="*/ 18 w 38"/>
                <a:gd name="T5" fmla="*/ 0 h 23"/>
                <a:gd name="T6" fmla="*/ 7 w 38"/>
                <a:gd name="T7" fmla="*/ 9 h 23"/>
                <a:gd name="T8" fmla="*/ 0 w 38"/>
                <a:gd name="T9" fmla="*/ 16 h 23"/>
                <a:gd name="T10" fmla="*/ 7 w 38"/>
                <a:gd name="T11" fmla="*/ 23 h 23"/>
                <a:gd name="T12" fmla="*/ 12 w 38"/>
                <a:gd name="T13" fmla="*/ 22 h 23"/>
                <a:gd name="T14" fmla="*/ 18 w 38"/>
                <a:gd name="T15" fmla="*/ 23 h 23"/>
                <a:gd name="T16" fmla="*/ 24 w 38"/>
                <a:gd name="T17" fmla="*/ 22 h 23"/>
                <a:gd name="T18" fmla="*/ 29 w 38"/>
                <a:gd name="T19" fmla="*/ 23 h 23"/>
                <a:gd name="T20" fmla="*/ 38 w 38"/>
                <a:gd name="T21" fmla="*/ 15 h 23"/>
                <a:gd name="T22" fmla="*/ 29 w 3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29" y="6"/>
                  </a:moveTo>
                  <a:cubicBezTo>
                    <a:pt x="29" y="6"/>
                    <a:pt x="29" y="6"/>
                    <a:pt x="28" y="6"/>
                  </a:cubicBezTo>
                  <a:cubicBezTo>
                    <a:pt x="26" y="3"/>
                    <a:pt x="22" y="0"/>
                    <a:pt x="18" y="0"/>
                  </a:cubicBezTo>
                  <a:cubicBezTo>
                    <a:pt x="13" y="0"/>
                    <a:pt x="8" y="4"/>
                    <a:pt x="7" y="9"/>
                  </a:cubicBezTo>
                  <a:cubicBezTo>
                    <a:pt x="3" y="10"/>
                    <a:pt x="0" y="13"/>
                    <a:pt x="0" y="16"/>
                  </a:cubicBezTo>
                  <a:cubicBezTo>
                    <a:pt x="0" y="20"/>
                    <a:pt x="3" y="23"/>
                    <a:pt x="7" y="23"/>
                  </a:cubicBezTo>
                  <a:cubicBezTo>
                    <a:pt x="9" y="23"/>
                    <a:pt x="11" y="23"/>
                    <a:pt x="12" y="22"/>
                  </a:cubicBezTo>
                  <a:cubicBezTo>
                    <a:pt x="14" y="23"/>
                    <a:pt x="16" y="23"/>
                    <a:pt x="18" y="23"/>
                  </a:cubicBezTo>
                  <a:cubicBezTo>
                    <a:pt x="20" y="23"/>
                    <a:pt x="22" y="23"/>
                    <a:pt x="24" y="22"/>
                  </a:cubicBezTo>
                  <a:cubicBezTo>
                    <a:pt x="26" y="23"/>
                    <a:pt x="27" y="23"/>
                    <a:pt x="29" y="23"/>
                  </a:cubicBezTo>
                  <a:cubicBezTo>
                    <a:pt x="34" y="23"/>
                    <a:pt x="38" y="20"/>
                    <a:pt x="38" y="15"/>
                  </a:cubicBezTo>
                  <a:cubicBezTo>
                    <a:pt x="38" y="10"/>
                    <a:pt x="34"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grpSp>
      <p:grpSp>
        <p:nvGrpSpPr>
          <p:cNvPr id="7" name="组合 6"/>
          <p:cNvGrpSpPr/>
          <p:nvPr/>
        </p:nvGrpSpPr>
        <p:grpSpPr>
          <a:xfrm>
            <a:off x="6661663" y="1918812"/>
            <a:ext cx="685454" cy="535757"/>
            <a:chOff x="2865438" y="1474788"/>
            <a:chExt cx="414338" cy="323850"/>
          </a:xfrm>
          <a:solidFill>
            <a:srgbClr val="15B0E8"/>
          </a:solidFill>
        </p:grpSpPr>
        <p:sp>
          <p:nvSpPr>
            <p:cNvPr id="8" name="Freeform 14"/>
            <p:cNvSpPr>
              <a:spLocks noEditPoints="1"/>
            </p:cNvSpPr>
            <p:nvPr/>
          </p:nvSpPr>
          <p:spPr bwMode="auto">
            <a:xfrm>
              <a:off x="2865438" y="1474788"/>
              <a:ext cx="414338" cy="323850"/>
            </a:xfrm>
            <a:custGeom>
              <a:avLst/>
              <a:gdLst>
                <a:gd name="T0" fmla="*/ 78 w 80"/>
                <a:gd name="T1" fmla="*/ 0 h 62"/>
                <a:gd name="T2" fmla="*/ 2 w 80"/>
                <a:gd name="T3" fmla="*/ 0 h 62"/>
                <a:gd name="T4" fmla="*/ 0 w 80"/>
                <a:gd name="T5" fmla="*/ 3 h 62"/>
                <a:gd name="T6" fmla="*/ 0 w 80"/>
                <a:gd name="T7" fmla="*/ 49 h 62"/>
                <a:gd name="T8" fmla="*/ 2 w 80"/>
                <a:gd name="T9" fmla="*/ 51 h 62"/>
                <a:gd name="T10" fmla="*/ 38 w 80"/>
                <a:gd name="T11" fmla="*/ 51 h 62"/>
                <a:gd name="T12" fmla="*/ 38 w 80"/>
                <a:gd name="T13" fmla="*/ 58 h 62"/>
                <a:gd name="T14" fmla="*/ 19 w 80"/>
                <a:gd name="T15" fmla="*/ 58 h 62"/>
                <a:gd name="T16" fmla="*/ 17 w 80"/>
                <a:gd name="T17" fmla="*/ 60 h 62"/>
                <a:gd name="T18" fmla="*/ 19 w 80"/>
                <a:gd name="T19" fmla="*/ 62 h 62"/>
                <a:gd name="T20" fmla="*/ 61 w 80"/>
                <a:gd name="T21" fmla="*/ 62 h 62"/>
                <a:gd name="T22" fmla="*/ 63 w 80"/>
                <a:gd name="T23" fmla="*/ 60 h 62"/>
                <a:gd name="T24" fmla="*/ 61 w 80"/>
                <a:gd name="T25" fmla="*/ 58 h 62"/>
                <a:gd name="T26" fmla="*/ 42 w 80"/>
                <a:gd name="T27" fmla="*/ 58 h 62"/>
                <a:gd name="T28" fmla="*/ 42 w 80"/>
                <a:gd name="T29" fmla="*/ 51 h 62"/>
                <a:gd name="T30" fmla="*/ 78 w 80"/>
                <a:gd name="T31" fmla="*/ 51 h 62"/>
                <a:gd name="T32" fmla="*/ 80 w 80"/>
                <a:gd name="T33" fmla="*/ 49 h 62"/>
                <a:gd name="T34" fmla="*/ 80 w 80"/>
                <a:gd name="T35" fmla="*/ 3 h 62"/>
                <a:gd name="T36" fmla="*/ 78 w 80"/>
                <a:gd name="T37" fmla="*/ 0 h 62"/>
                <a:gd name="T38" fmla="*/ 76 w 80"/>
                <a:gd name="T39" fmla="*/ 47 h 62"/>
                <a:gd name="T40" fmla="*/ 4 w 80"/>
                <a:gd name="T41" fmla="*/ 47 h 62"/>
                <a:gd name="T42" fmla="*/ 4 w 80"/>
                <a:gd name="T43" fmla="*/ 4 h 62"/>
                <a:gd name="T44" fmla="*/ 76 w 80"/>
                <a:gd name="T45" fmla="*/ 4 h 62"/>
                <a:gd name="T46" fmla="*/ 76 w 80"/>
                <a:gd name="T47"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62">
                  <a:moveTo>
                    <a:pt x="78" y="0"/>
                  </a:moveTo>
                  <a:cubicBezTo>
                    <a:pt x="2" y="0"/>
                    <a:pt x="2" y="0"/>
                    <a:pt x="2" y="0"/>
                  </a:cubicBezTo>
                  <a:cubicBezTo>
                    <a:pt x="1" y="0"/>
                    <a:pt x="0" y="2"/>
                    <a:pt x="0" y="3"/>
                  </a:cubicBezTo>
                  <a:cubicBezTo>
                    <a:pt x="0" y="49"/>
                    <a:pt x="0" y="49"/>
                    <a:pt x="0" y="49"/>
                  </a:cubicBezTo>
                  <a:cubicBezTo>
                    <a:pt x="0" y="50"/>
                    <a:pt x="1" y="51"/>
                    <a:pt x="2" y="51"/>
                  </a:cubicBezTo>
                  <a:cubicBezTo>
                    <a:pt x="38" y="51"/>
                    <a:pt x="38" y="51"/>
                    <a:pt x="38" y="51"/>
                  </a:cubicBezTo>
                  <a:cubicBezTo>
                    <a:pt x="38" y="58"/>
                    <a:pt x="38" y="58"/>
                    <a:pt x="38" y="58"/>
                  </a:cubicBezTo>
                  <a:cubicBezTo>
                    <a:pt x="19" y="58"/>
                    <a:pt x="19" y="58"/>
                    <a:pt x="19" y="58"/>
                  </a:cubicBezTo>
                  <a:cubicBezTo>
                    <a:pt x="18" y="58"/>
                    <a:pt x="17" y="59"/>
                    <a:pt x="17" y="60"/>
                  </a:cubicBezTo>
                  <a:cubicBezTo>
                    <a:pt x="17" y="61"/>
                    <a:pt x="18" y="62"/>
                    <a:pt x="19" y="62"/>
                  </a:cubicBezTo>
                  <a:cubicBezTo>
                    <a:pt x="61" y="62"/>
                    <a:pt x="61" y="62"/>
                    <a:pt x="61" y="62"/>
                  </a:cubicBezTo>
                  <a:cubicBezTo>
                    <a:pt x="62" y="62"/>
                    <a:pt x="63" y="61"/>
                    <a:pt x="63" y="60"/>
                  </a:cubicBezTo>
                  <a:cubicBezTo>
                    <a:pt x="63" y="59"/>
                    <a:pt x="62" y="58"/>
                    <a:pt x="61" y="58"/>
                  </a:cubicBezTo>
                  <a:cubicBezTo>
                    <a:pt x="42" y="58"/>
                    <a:pt x="42" y="58"/>
                    <a:pt x="42" y="58"/>
                  </a:cubicBezTo>
                  <a:cubicBezTo>
                    <a:pt x="42" y="51"/>
                    <a:pt x="42" y="51"/>
                    <a:pt x="42" y="51"/>
                  </a:cubicBezTo>
                  <a:cubicBezTo>
                    <a:pt x="78" y="51"/>
                    <a:pt x="78" y="51"/>
                    <a:pt x="78" y="51"/>
                  </a:cubicBezTo>
                  <a:cubicBezTo>
                    <a:pt x="79" y="51"/>
                    <a:pt x="80" y="50"/>
                    <a:pt x="80" y="49"/>
                  </a:cubicBezTo>
                  <a:cubicBezTo>
                    <a:pt x="80" y="3"/>
                    <a:pt x="80" y="3"/>
                    <a:pt x="80" y="3"/>
                  </a:cubicBezTo>
                  <a:cubicBezTo>
                    <a:pt x="80" y="2"/>
                    <a:pt x="79" y="0"/>
                    <a:pt x="78" y="0"/>
                  </a:cubicBezTo>
                  <a:close/>
                  <a:moveTo>
                    <a:pt x="76" y="47"/>
                  </a:moveTo>
                  <a:cubicBezTo>
                    <a:pt x="4" y="47"/>
                    <a:pt x="4" y="47"/>
                    <a:pt x="4" y="47"/>
                  </a:cubicBezTo>
                  <a:cubicBezTo>
                    <a:pt x="4" y="4"/>
                    <a:pt x="4" y="4"/>
                    <a:pt x="4" y="4"/>
                  </a:cubicBezTo>
                  <a:cubicBezTo>
                    <a:pt x="76" y="4"/>
                    <a:pt x="76" y="4"/>
                    <a:pt x="76" y="4"/>
                  </a:cubicBezTo>
                  <a:lnTo>
                    <a:pt x="7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sp>
          <p:nvSpPr>
            <p:cNvPr id="9" name="Freeform 16"/>
            <p:cNvSpPr>
              <a:spLocks/>
            </p:cNvSpPr>
            <p:nvPr/>
          </p:nvSpPr>
          <p:spPr bwMode="auto">
            <a:xfrm>
              <a:off x="2973388" y="1547813"/>
              <a:ext cx="196850" cy="120650"/>
            </a:xfrm>
            <a:custGeom>
              <a:avLst/>
              <a:gdLst>
                <a:gd name="T0" fmla="*/ 29 w 38"/>
                <a:gd name="T1" fmla="*/ 6 h 23"/>
                <a:gd name="T2" fmla="*/ 28 w 38"/>
                <a:gd name="T3" fmla="*/ 6 h 23"/>
                <a:gd name="T4" fmla="*/ 18 w 38"/>
                <a:gd name="T5" fmla="*/ 0 h 23"/>
                <a:gd name="T6" fmla="*/ 7 w 38"/>
                <a:gd name="T7" fmla="*/ 9 h 23"/>
                <a:gd name="T8" fmla="*/ 0 w 38"/>
                <a:gd name="T9" fmla="*/ 16 h 23"/>
                <a:gd name="T10" fmla="*/ 7 w 38"/>
                <a:gd name="T11" fmla="*/ 23 h 23"/>
                <a:gd name="T12" fmla="*/ 12 w 38"/>
                <a:gd name="T13" fmla="*/ 22 h 23"/>
                <a:gd name="T14" fmla="*/ 18 w 38"/>
                <a:gd name="T15" fmla="*/ 23 h 23"/>
                <a:gd name="T16" fmla="*/ 24 w 38"/>
                <a:gd name="T17" fmla="*/ 22 h 23"/>
                <a:gd name="T18" fmla="*/ 29 w 38"/>
                <a:gd name="T19" fmla="*/ 23 h 23"/>
                <a:gd name="T20" fmla="*/ 38 w 38"/>
                <a:gd name="T21" fmla="*/ 15 h 23"/>
                <a:gd name="T22" fmla="*/ 29 w 3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29" y="6"/>
                  </a:moveTo>
                  <a:cubicBezTo>
                    <a:pt x="29" y="6"/>
                    <a:pt x="29" y="6"/>
                    <a:pt x="28" y="6"/>
                  </a:cubicBezTo>
                  <a:cubicBezTo>
                    <a:pt x="26" y="3"/>
                    <a:pt x="22" y="0"/>
                    <a:pt x="18" y="0"/>
                  </a:cubicBezTo>
                  <a:cubicBezTo>
                    <a:pt x="13" y="0"/>
                    <a:pt x="8" y="4"/>
                    <a:pt x="7" y="9"/>
                  </a:cubicBezTo>
                  <a:cubicBezTo>
                    <a:pt x="3" y="10"/>
                    <a:pt x="0" y="13"/>
                    <a:pt x="0" y="16"/>
                  </a:cubicBezTo>
                  <a:cubicBezTo>
                    <a:pt x="0" y="20"/>
                    <a:pt x="3" y="23"/>
                    <a:pt x="7" y="23"/>
                  </a:cubicBezTo>
                  <a:cubicBezTo>
                    <a:pt x="9" y="23"/>
                    <a:pt x="11" y="23"/>
                    <a:pt x="12" y="22"/>
                  </a:cubicBezTo>
                  <a:cubicBezTo>
                    <a:pt x="14" y="23"/>
                    <a:pt x="16" y="23"/>
                    <a:pt x="18" y="23"/>
                  </a:cubicBezTo>
                  <a:cubicBezTo>
                    <a:pt x="20" y="23"/>
                    <a:pt x="22" y="23"/>
                    <a:pt x="24" y="22"/>
                  </a:cubicBezTo>
                  <a:cubicBezTo>
                    <a:pt x="26" y="23"/>
                    <a:pt x="27" y="23"/>
                    <a:pt x="29" y="23"/>
                  </a:cubicBezTo>
                  <a:cubicBezTo>
                    <a:pt x="34" y="23"/>
                    <a:pt x="38" y="20"/>
                    <a:pt x="38" y="15"/>
                  </a:cubicBezTo>
                  <a:cubicBezTo>
                    <a:pt x="38" y="10"/>
                    <a:pt x="34"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latin typeface="+mn-lt"/>
                <a:ea typeface="+mn-ea"/>
              </a:endParaRPr>
            </a:p>
          </p:txBody>
        </p:sp>
      </p:grpSp>
      <p:grpSp>
        <p:nvGrpSpPr>
          <p:cNvPr id="13" name="组合 12"/>
          <p:cNvGrpSpPr/>
          <p:nvPr/>
        </p:nvGrpSpPr>
        <p:grpSpPr>
          <a:xfrm>
            <a:off x="6565863" y="5014079"/>
            <a:ext cx="540060" cy="688786"/>
            <a:chOff x="8407400" y="2055813"/>
            <a:chExt cx="360363" cy="458788"/>
          </a:xfrm>
          <a:solidFill>
            <a:srgbClr val="FFC000"/>
          </a:solidFill>
        </p:grpSpPr>
        <p:sp>
          <p:nvSpPr>
            <p:cNvPr id="1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sp>
          <p:nvSpPr>
            <p:cNvPr id="1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sp>
          <p:nvSpPr>
            <p:cNvPr id="1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sp>
          <p:nvSpPr>
            <p:cNvPr id="1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grpSp>
      <p:grpSp>
        <p:nvGrpSpPr>
          <p:cNvPr id="18" name="组合 22742"/>
          <p:cNvGrpSpPr>
            <a:grpSpLocks/>
          </p:cNvGrpSpPr>
          <p:nvPr/>
        </p:nvGrpSpPr>
        <p:grpSpPr bwMode="auto">
          <a:xfrm>
            <a:off x="2734788" y="4967402"/>
            <a:ext cx="732058" cy="735463"/>
            <a:chOff x="7845871" y="1571146"/>
            <a:chExt cx="682625" cy="685800"/>
          </a:xfrm>
        </p:grpSpPr>
        <p:sp>
          <p:nvSpPr>
            <p:cNvPr id="19" name="Freeform 20"/>
            <p:cNvSpPr>
              <a:spLocks/>
            </p:cNvSpPr>
            <p:nvPr/>
          </p:nvSpPr>
          <p:spPr bwMode="auto">
            <a:xfrm>
              <a:off x="7845871" y="1571146"/>
              <a:ext cx="682625" cy="685800"/>
            </a:xfrm>
            <a:custGeom>
              <a:avLst/>
              <a:gdLst>
                <a:gd name="T0" fmla="*/ 2147483646 w 804"/>
                <a:gd name="T1" fmla="*/ 2147483646 h 804"/>
                <a:gd name="T2" fmla="*/ 2147483646 w 804"/>
                <a:gd name="T3" fmla="*/ 2147483646 h 804"/>
                <a:gd name="T4" fmla="*/ 2147483646 w 804"/>
                <a:gd name="T5" fmla="*/ 2147483646 h 804"/>
                <a:gd name="T6" fmla="*/ 0 w 804"/>
                <a:gd name="T7" fmla="*/ 2147483646 h 804"/>
                <a:gd name="T8" fmla="*/ 2147483646 w 804"/>
                <a:gd name="T9" fmla="*/ 0 h 804"/>
                <a:gd name="T10" fmla="*/ 2147483646 w 804"/>
                <a:gd name="T11" fmla="*/ 2147483646 h 8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4">
                  <a:moveTo>
                    <a:pt x="804" y="402"/>
                  </a:moveTo>
                  <a:lnTo>
                    <a:pt x="804" y="402"/>
                  </a:lnTo>
                  <a:cubicBezTo>
                    <a:pt x="804" y="624"/>
                    <a:pt x="624" y="804"/>
                    <a:pt x="402" y="804"/>
                  </a:cubicBezTo>
                  <a:cubicBezTo>
                    <a:pt x="180" y="804"/>
                    <a:pt x="0" y="624"/>
                    <a:pt x="0" y="402"/>
                  </a:cubicBezTo>
                  <a:cubicBezTo>
                    <a:pt x="0" y="180"/>
                    <a:pt x="180" y="0"/>
                    <a:pt x="402" y="0"/>
                  </a:cubicBezTo>
                  <a:cubicBezTo>
                    <a:pt x="624" y="0"/>
                    <a:pt x="804" y="180"/>
                    <a:pt x="804" y="402"/>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latin typeface="+mn-lt"/>
                <a:ea typeface="+mn-ea"/>
              </a:endParaRPr>
            </a:p>
          </p:txBody>
        </p:sp>
        <p:grpSp>
          <p:nvGrpSpPr>
            <p:cNvPr id="20" name="组合 22728"/>
            <p:cNvGrpSpPr>
              <a:grpSpLocks/>
            </p:cNvGrpSpPr>
            <p:nvPr/>
          </p:nvGrpSpPr>
          <p:grpSpPr bwMode="auto">
            <a:xfrm>
              <a:off x="8063358" y="1752121"/>
              <a:ext cx="263525" cy="334963"/>
              <a:chOff x="3867150" y="4106863"/>
              <a:chExt cx="263525" cy="334963"/>
            </a:xfrm>
          </p:grpSpPr>
          <p:sp>
            <p:nvSpPr>
              <p:cNvPr id="21" name="Freeform 96"/>
              <p:cNvSpPr>
                <a:spLocks noEditPoints="1"/>
              </p:cNvSpPr>
              <p:nvPr/>
            </p:nvSpPr>
            <p:spPr bwMode="auto">
              <a:xfrm>
                <a:off x="3867150" y="4106863"/>
                <a:ext cx="263525" cy="334963"/>
              </a:xfrm>
              <a:custGeom>
                <a:avLst/>
                <a:gdLst>
                  <a:gd name="T0" fmla="*/ 2147483646 w 310"/>
                  <a:gd name="T1" fmla="*/ 2147483646 h 392"/>
                  <a:gd name="T2" fmla="*/ 2147483646 w 310"/>
                  <a:gd name="T3" fmla="*/ 2147483646 h 392"/>
                  <a:gd name="T4" fmla="*/ 2147483646 w 310"/>
                  <a:gd name="T5" fmla="*/ 2147483646 h 392"/>
                  <a:gd name="T6" fmla="*/ 2147483646 w 310"/>
                  <a:gd name="T7" fmla="*/ 2147483646 h 392"/>
                  <a:gd name="T8" fmla="*/ 2147483646 w 310"/>
                  <a:gd name="T9" fmla="*/ 2147483646 h 392"/>
                  <a:gd name="T10" fmla="*/ 2147483646 w 310"/>
                  <a:gd name="T11" fmla="*/ 2147483646 h 392"/>
                  <a:gd name="T12" fmla="*/ 2147483646 w 310"/>
                  <a:gd name="T13" fmla="*/ 2147483646 h 392"/>
                  <a:gd name="T14" fmla="*/ 2147483646 w 310"/>
                  <a:gd name="T15" fmla="*/ 2147483646 h 392"/>
                  <a:gd name="T16" fmla="*/ 2147483646 w 310"/>
                  <a:gd name="T17" fmla="*/ 2147483646 h 392"/>
                  <a:gd name="T18" fmla="*/ 2147483646 w 310"/>
                  <a:gd name="T19" fmla="*/ 2147483646 h 392"/>
                  <a:gd name="T20" fmla="*/ 2147483646 w 310"/>
                  <a:gd name="T21" fmla="*/ 2147483646 h 392"/>
                  <a:gd name="T22" fmla="*/ 2147483646 w 310"/>
                  <a:gd name="T23" fmla="*/ 2147483646 h 392"/>
                  <a:gd name="T24" fmla="*/ 2147483646 w 310"/>
                  <a:gd name="T25" fmla="*/ 2147483646 h 392"/>
                  <a:gd name="T26" fmla="*/ 2147483646 w 310"/>
                  <a:gd name="T27" fmla="*/ 2147483646 h 392"/>
                  <a:gd name="T28" fmla="*/ 2147483646 w 310"/>
                  <a:gd name="T29" fmla="*/ 2147483646 h 392"/>
                  <a:gd name="T30" fmla="*/ 2147483646 w 310"/>
                  <a:gd name="T31" fmla="*/ 2147483646 h 392"/>
                  <a:gd name="T32" fmla="*/ 2147483646 w 310"/>
                  <a:gd name="T33" fmla="*/ 2147483646 h 392"/>
                  <a:gd name="T34" fmla="*/ 2147483646 w 310"/>
                  <a:gd name="T35" fmla="*/ 2147483646 h 392"/>
                  <a:gd name="T36" fmla="*/ 2147483646 w 310"/>
                  <a:gd name="T37" fmla="*/ 2147483646 h 392"/>
                  <a:gd name="T38" fmla="*/ 2147483646 w 310"/>
                  <a:gd name="T39" fmla="*/ 2147483646 h 392"/>
                  <a:gd name="T40" fmla="*/ 2147483646 w 310"/>
                  <a:gd name="T41" fmla="*/ 2147483646 h 392"/>
                  <a:gd name="T42" fmla="*/ 2147483646 w 310"/>
                  <a:gd name="T43" fmla="*/ 2147483646 h 392"/>
                  <a:gd name="T44" fmla="*/ 2147483646 w 310"/>
                  <a:gd name="T45" fmla="*/ 2147483646 h 392"/>
                  <a:gd name="T46" fmla="*/ 2147483646 w 310"/>
                  <a:gd name="T47" fmla="*/ 2147483646 h 392"/>
                  <a:gd name="T48" fmla="*/ 2147483646 w 310"/>
                  <a:gd name="T49" fmla="*/ 0 h 392"/>
                  <a:gd name="T50" fmla="*/ 0 w 310"/>
                  <a:gd name="T51" fmla="*/ 2147483646 h 392"/>
                  <a:gd name="T52" fmla="*/ 0 w 310"/>
                  <a:gd name="T53" fmla="*/ 2147483646 h 392"/>
                  <a:gd name="T54" fmla="*/ 0 w 310"/>
                  <a:gd name="T55" fmla="*/ 2147483646 h 392"/>
                  <a:gd name="T56" fmla="*/ 0 w 310"/>
                  <a:gd name="T57" fmla="*/ 2147483646 h 392"/>
                  <a:gd name="T58" fmla="*/ 0 w 310"/>
                  <a:gd name="T59" fmla="*/ 2147483646 h 392"/>
                  <a:gd name="T60" fmla="*/ 0 w 310"/>
                  <a:gd name="T61" fmla="*/ 2147483646 h 392"/>
                  <a:gd name="T62" fmla="*/ 0 w 310"/>
                  <a:gd name="T63" fmla="*/ 2147483646 h 392"/>
                  <a:gd name="T64" fmla="*/ 2147483646 w 310"/>
                  <a:gd name="T65" fmla="*/ 2147483646 h 392"/>
                  <a:gd name="T66" fmla="*/ 2147483646 w 310"/>
                  <a:gd name="T67" fmla="*/ 2147483646 h 392"/>
                  <a:gd name="T68" fmla="*/ 2147483646 w 310"/>
                  <a:gd name="T69" fmla="*/ 2147483646 h 392"/>
                  <a:gd name="T70" fmla="*/ 2147483646 w 310"/>
                  <a:gd name="T71" fmla="*/ 2147483646 h 392"/>
                  <a:gd name="T72" fmla="*/ 2147483646 w 310"/>
                  <a:gd name="T73" fmla="*/ 2147483646 h 392"/>
                  <a:gd name="T74" fmla="*/ 2147483646 w 310"/>
                  <a:gd name="T75" fmla="*/ 2147483646 h 392"/>
                  <a:gd name="T76" fmla="*/ 2147483646 w 310"/>
                  <a:gd name="T77" fmla="*/ 2147483646 h 392"/>
                  <a:gd name="T78" fmla="*/ 2147483646 w 310"/>
                  <a:gd name="T79" fmla="*/ 2147483646 h 392"/>
                  <a:gd name="T80" fmla="*/ 2147483646 w 310"/>
                  <a:gd name="T81" fmla="*/ 2147483646 h 392"/>
                  <a:gd name="T82" fmla="*/ 2147483646 w 310"/>
                  <a:gd name="T83" fmla="*/ 2147483646 h 392"/>
                  <a:gd name="T84" fmla="*/ 2147483646 w 310"/>
                  <a:gd name="T85" fmla="*/ 2147483646 h 392"/>
                  <a:gd name="T86" fmla="*/ 2147483646 w 310"/>
                  <a:gd name="T87" fmla="*/ 2147483646 h 392"/>
                  <a:gd name="T88" fmla="*/ 2147483646 w 310"/>
                  <a:gd name="T89" fmla="*/ 2147483646 h 392"/>
                  <a:gd name="T90" fmla="*/ 2147483646 w 310"/>
                  <a:gd name="T91" fmla="*/ 2147483646 h 392"/>
                  <a:gd name="T92" fmla="*/ 2147483646 w 310"/>
                  <a:gd name="T93" fmla="*/ 2147483646 h 392"/>
                  <a:gd name="T94" fmla="*/ 2147483646 w 310"/>
                  <a:gd name="T95" fmla="*/ 2147483646 h 392"/>
                  <a:gd name="T96" fmla="*/ 2147483646 w 310"/>
                  <a:gd name="T97" fmla="*/ 2147483646 h 392"/>
                  <a:gd name="T98" fmla="*/ 2147483646 w 310"/>
                  <a:gd name="T99" fmla="*/ 2147483646 h 392"/>
                  <a:gd name="T100" fmla="*/ 2147483646 w 310"/>
                  <a:gd name="T101" fmla="*/ 2147483646 h 392"/>
                  <a:gd name="T102" fmla="*/ 2147483646 w 310"/>
                  <a:gd name="T103" fmla="*/ 2147483646 h 392"/>
                  <a:gd name="T104" fmla="*/ 2147483646 w 310"/>
                  <a:gd name="T105" fmla="*/ 2147483646 h 392"/>
                  <a:gd name="T106" fmla="*/ 2147483646 w 310"/>
                  <a:gd name="T107" fmla="*/ 2147483646 h 392"/>
                  <a:gd name="T108" fmla="*/ 2147483646 w 310"/>
                  <a:gd name="T109" fmla="*/ 2147483646 h 392"/>
                  <a:gd name="T110" fmla="*/ 2147483646 w 310"/>
                  <a:gd name="T111" fmla="*/ 2147483646 h 392"/>
                  <a:gd name="T112" fmla="*/ 2147483646 w 310"/>
                  <a:gd name="T113" fmla="*/ 2147483646 h 392"/>
                  <a:gd name="T114" fmla="*/ 2147483646 w 310"/>
                  <a:gd name="T115" fmla="*/ 2147483646 h 392"/>
                  <a:gd name="T116" fmla="*/ 2147483646 w 310"/>
                  <a:gd name="T117" fmla="*/ 2147483646 h 3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10" h="392">
                    <a:moveTo>
                      <a:pt x="293" y="157"/>
                    </a:moveTo>
                    <a:lnTo>
                      <a:pt x="293" y="157"/>
                    </a:lnTo>
                    <a:cubicBezTo>
                      <a:pt x="293" y="192"/>
                      <a:pt x="230" y="221"/>
                      <a:pt x="155" y="221"/>
                    </a:cubicBezTo>
                    <a:cubicBezTo>
                      <a:pt x="80" y="221"/>
                      <a:pt x="16" y="192"/>
                      <a:pt x="16" y="157"/>
                    </a:cubicBezTo>
                    <a:lnTo>
                      <a:pt x="16" y="117"/>
                    </a:lnTo>
                    <a:cubicBezTo>
                      <a:pt x="41" y="143"/>
                      <a:pt x="93" y="161"/>
                      <a:pt x="155" y="161"/>
                    </a:cubicBezTo>
                    <a:cubicBezTo>
                      <a:pt x="216" y="161"/>
                      <a:pt x="268" y="143"/>
                      <a:pt x="293" y="117"/>
                    </a:cubicBezTo>
                    <a:lnTo>
                      <a:pt x="293" y="157"/>
                    </a:lnTo>
                    <a:close/>
                    <a:moveTo>
                      <a:pt x="155" y="293"/>
                    </a:moveTo>
                    <a:lnTo>
                      <a:pt x="155" y="293"/>
                    </a:lnTo>
                    <a:cubicBezTo>
                      <a:pt x="80" y="293"/>
                      <a:pt x="16" y="264"/>
                      <a:pt x="16" y="229"/>
                    </a:cubicBezTo>
                    <a:lnTo>
                      <a:pt x="16" y="193"/>
                    </a:lnTo>
                    <a:cubicBezTo>
                      <a:pt x="41" y="220"/>
                      <a:pt x="93" y="238"/>
                      <a:pt x="155" y="238"/>
                    </a:cubicBezTo>
                    <a:cubicBezTo>
                      <a:pt x="216" y="238"/>
                      <a:pt x="268" y="220"/>
                      <a:pt x="293" y="193"/>
                    </a:cubicBezTo>
                    <a:lnTo>
                      <a:pt x="293" y="229"/>
                    </a:lnTo>
                    <a:cubicBezTo>
                      <a:pt x="293" y="264"/>
                      <a:pt x="230" y="293"/>
                      <a:pt x="155" y="293"/>
                    </a:cubicBezTo>
                    <a:close/>
                    <a:moveTo>
                      <a:pt x="155" y="16"/>
                    </a:moveTo>
                    <a:lnTo>
                      <a:pt x="155" y="16"/>
                    </a:lnTo>
                    <a:cubicBezTo>
                      <a:pt x="230" y="16"/>
                      <a:pt x="293" y="46"/>
                      <a:pt x="293" y="81"/>
                    </a:cubicBezTo>
                    <a:cubicBezTo>
                      <a:pt x="293" y="116"/>
                      <a:pt x="230" y="145"/>
                      <a:pt x="155" y="145"/>
                    </a:cubicBezTo>
                    <a:cubicBezTo>
                      <a:pt x="80" y="145"/>
                      <a:pt x="16" y="116"/>
                      <a:pt x="16" y="81"/>
                    </a:cubicBezTo>
                    <a:cubicBezTo>
                      <a:pt x="16" y="46"/>
                      <a:pt x="80" y="16"/>
                      <a:pt x="155" y="16"/>
                    </a:cubicBezTo>
                    <a:close/>
                    <a:moveTo>
                      <a:pt x="310" y="81"/>
                    </a:moveTo>
                    <a:lnTo>
                      <a:pt x="310" y="81"/>
                    </a:lnTo>
                    <a:cubicBezTo>
                      <a:pt x="310" y="35"/>
                      <a:pt x="242" y="0"/>
                      <a:pt x="155" y="0"/>
                    </a:cubicBezTo>
                    <a:cubicBezTo>
                      <a:pt x="68" y="0"/>
                      <a:pt x="0" y="35"/>
                      <a:pt x="0" y="81"/>
                    </a:cubicBezTo>
                    <a:cubicBezTo>
                      <a:pt x="0" y="82"/>
                      <a:pt x="0" y="82"/>
                      <a:pt x="0" y="83"/>
                    </a:cubicBezTo>
                    <a:cubicBezTo>
                      <a:pt x="0" y="84"/>
                      <a:pt x="0" y="84"/>
                      <a:pt x="0" y="85"/>
                    </a:cubicBezTo>
                    <a:lnTo>
                      <a:pt x="0" y="193"/>
                    </a:lnTo>
                    <a:lnTo>
                      <a:pt x="0" y="301"/>
                    </a:lnTo>
                    <a:lnTo>
                      <a:pt x="0" y="302"/>
                    </a:lnTo>
                    <a:cubicBezTo>
                      <a:pt x="0" y="302"/>
                      <a:pt x="0" y="302"/>
                      <a:pt x="0" y="302"/>
                    </a:cubicBezTo>
                    <a:cubicBezTo>
                      <a:pt x="1" y="347"/>
                      <a:pt x="69" y="382"/>
                      <a:pt x="155" y="382"/>
                    </a:cubicBezTo>
                    <a:cubicBezTo>
                      <a:pt x="166" y="382"/>
                      <a:pt x="177" y="381"/>
                      <a:pt x="189" y="380"/>
                    </a:cubicBezTo>
                    <a:cubicBezTo>
                      <a:pt x="193" y="388"/>
                      <a:pt x="203" y="392"/>
                      <a:pt x="213" y="389"/>
                    </a:cubicBezTo>
                    <a:cubicBezTo>
                      <a:pt x="224" y="386"/>
                      <a:pt x="230" y="374"/>
                      <a:pt x="227" y="363"/>
                    </a:cubicBezTo>
                    <a:cubicBezTo>
                      <a:pt x="223" y="352"/>
                      <a:pt x="212" y="346"/>
                      <a:pt x="201" y="349"/>
                    </a:cubicBezTo>
                    <a:cubicBezTo>
                      <a:pt x="193" y="351"/>
                      <a:pt x="188" y="357"/>
                      <a:pt x="186" y="364"/>
                    </a:cubicBezTo>
                    <a:cubicBezTo>
                      <a:pt x="176" y="365"/>
                      <a:pt x="166" y="366"/>
                      <a:pt x="155" y="366"/>
                    </a:cubicBezTo>
                    <a:cubicBezTo>
                      <a:pt x="80" y="366"/>
                      <a:pt x="16" y="336"/>
                      <a:pt x="16" y="301"/>
                    </a:cubicBezTo>
                    <a:lnTo>
                      <a:pt x="16" y="265"/>
                    </a:lnTo>
                    <a:cubicBezTo>
                      <a:pt x="41" y="292"/>
                      <a:pt x="93" y="310"/>
                      <a:pt x="155" y="310"/>
                    </a:cubicBezTo>
                    <a:cubicBezTo>
                      <a:pt x="216" y="310"/>
                      <a:pt x="268" y="292"/>
                      <a:pt x="293" y="265"/>
                    </a:cubicBezTo>
                    <a:lnTo>
                      <a:pt x="293" y="301"/>
                    </a:lnTo>
                    <a:cubicBezTo>
                      <a:pt x="293" y="313"/>
                      <a:pt x="286" y="323"/>
                      <a:pt x="277" y="331"/>
                    </a:cubicBezTo>
                    <a:cubicBezTo>
                      <a:pt x="273" y="329"/>
                      <a:pt x="267" y="328"/>
                      <a:pt x="262" y="330"/>
                    </a:cubicBezTo>
                    <a:cubicBezTo>
                      <a:pt x="251" y="333"/>
                      <a:pt x="245" y="345"/>
                      <a:pt x="248" y="356"/>
                    </a:cubicBezTo>
                    <a:cubicBezTo>
                      <a:pt x="252" y="367"/>
                      <a:pt x="264" y="373"/>
                      <a:pt x="275" y="370"/>
                    </a:cubicBezTo>
                    <a:cubicBezTo>
                      <a:pt x="286" y="366"/>
                      <a:pt x="292" y="355"/>
                      <a:pt x="289" y="343"/>
                    </a:cubicBezTo>
                    <a:cubicBezTo>
                      <a:pt x="288" y="343"/>
                      <a:pt x="288" y="343"/>
                      <a:pt x="288" y="342"/>
                    </a:cubicBezTo>
                    <a:cubicBezTo>
                      <a:pt x="302" y="330"/>
                      <a:pt x="309" y="316"/>
                      <a:pt x="310" y="302"/>
                    </a:cubicBezTo>
                    <a:lnTo>
                      <a:pt x="310" y="247"/>
                    </a:lnTo>
                    <a:cubicBezTo>
                      <a:pt x="310" y="247"/>
                      <a:pt x="310" y="247"/>
                      <a:pt x="310" y="247"/>
                    </a:cubicBezTo>
                    <a:lnTo>
                      <a:pt x="310" y="229"/>
                    </a:lnTo>
                    <a:lnTo>
                      <a:pt x="310" y="193"/>
                    </a:lnTo>
                    <a:lnTo>
                      <a:pt x="310" y="85"/>
                    </a:lnTo>
                    <a:lnTo>
                      <a:pt x="309" y="85"/>
                    </a:lnTo>
                    <a:cubicBezTo>
                      <a:pt x="309" y="83"/>
                      <a:pt x="310" y="82"/>
                      <a:pt x="310" y="8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latin typeface="+mn-lt"/>
                  <a:ea typeface="+mn-ea"/>
                </a:endParaRPr>
              </a:p>
            </p:txBody>
          </p:sp>
          <p:sp>
            <p:nvSpPr>
              <p:cNvPr id="22" name="Freeform 97"/>
              <p:cNvSpPr>
                <a:spLocks/>
              </p:cNvSpPr>
              <p:nvPr/>
            </p:nvSpPr>
            <p:spPr bwMode="auto">
              <a:xfrm>
                <a:off x="3887788" y="4360863"/>
                <a:ext cx="20637" cy="17463"/>
              </a:xfrm>
              <a:custGeom>
                <a:avLst/>
                <a:gdLst>
                  <a:gd name="T0" fmla="*/ 1445113103 w 23"/>
                  <a:gd name="T1" fmla="*/ 2147483646 h 21"/>
                  <a:gd name="T2" fmla="*/ 1445113103 w 23"/>
                  <a:gd name="T3" fmla="*/ 2147483646 h 21"/>
                  <a:gd name="T4" fmla="*/ 2147483646 w 23"/>
                  <a:gd name="T5" fmla="*/ 2147483646 h 21"/>
                  <a:gd name="T6" fmla="*/ 2147483646 w 23"/>
                  <a:gd name="T7" fmla="*/ 2147483646 h 21"/>
                  <a:gd name="T8" fmla="*/ 2147483646 w 23"/>
                  <a:gd name="T9" fmla="*/ 1725320284 h 21"/>
                  <a:gd name="T10" fmla="*/ 1445113103 w 23"/>
                  <a:gd name="T11" fmla="*/ 2147483646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2" y="6"/>
                    </a:moveTo>
                    <a:lnTo>
                      <a:pt x="2" y="6"/>
                    </a:lnTo>
                    <a:cubicBezTo>
                      <a:pt x="0" y="10"/>
                      <a:pt x="2" y="16"/>
                      <a:pt x="7" y="18"/>
                    </a:cubicBezTo>
                    <a:cubicBezTo>
                      <a:pt x="13" y="21"/>
                      <a:pt x="19" y="20"/>
                      <a:pt x="21" y="15"/>
                    </a:cubicBezTo>
                    <a:cubicBezTo>
                      <a:pt x="23" y="11"/>
                      <a:pt x="21" y="5"/>
                      <a:pt x="15" y="3"/>
                    </a:cubicBezTo>
                    <a:cubicBezTo>
                      <a:pt x="10" y="0"/>
                      <a:pt x="4" y="1"/>
                      <a:pt x="2" y="6"/>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latin typeface="+mn-lt"/>
                  <a:ea typeface="+mn-ea"/>
                </a:endParaRPr>
              </a:p>
            </p:txBody>
          </p:sp>
          <p:sp>
            <p:nvSpPr>
              <p:cNvPr id="23" name="Freeform 98"/>
              <p:cNvSpPr>
                <a:spLocks/>
              </p:cNvSpPr>
              <p:nvPr/>
            </p:nvSpPr>
            <p:spPr bwMode="auto">
              <a:xfrm>
                <a:off x="3887788" y="4298950"/>
                <a:ext cx="20637" cy="17463"/>
              </a:xfrm>
              <a:custGeom>
                <a:avLst/>
                <a:gdLst>
                  <a:gd name="T0" fmla="*/ 2147483646 w 23"/>
                  <a:gd name="T1" fmla="*/ 1149982623 h 21"/>
                  <a:gd name="T2" fmla="*/ 2147483646 w 23"/>
                  <a:gd name="T3" fmla="*/ 1149982623 h 21"/>
                  <a:gd name="T4" fmla="*/ 1445113103 w 23"/>
                  <a:gd name="T5" fmla="*/ 2147483646 h 21"/>
                  <a:gd name="T6" fmla="*/ 2147483646 w 23"/>
                  <a:gd name="T7" fmla="*/ 2147483646 h 21"/>
                  <a:gd name="T8" fmla="*/ 2147483646 w 23"/>
                  <a:gd name="T9" fmla="*/ 2147483646 h 21"/>
                  <a:gd name="T10" fmla="*/ 2147483646 w 23"/>
                  <a:gd name="T11" fmla="*/ 1149982623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15" y="2"/>
                    </a:moveTo>
                    <a:lnTo>
                      <a:pt x="15" y="2"/>
                    </a:lnTo>
                    <a:cubicBezTo>
                      <a:pt x="10" y="0"/>
                      <a:pt x="4" y="1"/>
                      <a:pt x="2" y="5"/>
                    </a:cubicBezTo>
                    <a:cubicBezTo>
                      <a:pt x="0" y="10"/>
                      <a:pt x="2" y="15"/>
                      <a:pt x="7" y="18"/>
                    </a:cubicBezTo>
                    <a:cubicBezTo>
                      <a:pt x="13" y="21"/>
                      <a:pt x="19" y="19"/>
                      <a:pt x="21" y="15"/>
                    </a:cubicBezTo>
                    <a:cubicBezTo>
                      <a:pt x="23" y="11"/>
                      <a:pt x="21" y="5"/>
                      <a:pt x="15"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latin typeface="+mn-lt"/>
                  <a:ea typeface="+mn-ea"/>
                </a:endParaRPr>
              </a:p>
            </p:txBody>
          </p:sp>
          <p:sp>
            <p:nvSpPr>
              <p:cNvPr id="24" name="Freeform 99"/>
              <p:cNvSpPr>
                <a:spLocks/>
              </p:cNvSpPr>
              <p:nvPr/>
            </p:nvSpPr>
            <p:spPr bwMode="auto">
              <a:xfrm>
                <a:off x="3887788" y="4237038"/>
                <a:ext cx="20637" cy="17463"/>
              </a:xfrm>
              <a:custGeom>
                <a:avLst/>
                <a:gdLst>
                  <a:gd name="T0" fmla="*/ 2147483646 w 23"/>
                  <a:gd name="T1" fmla="*/ 1725320284 h 21"/>
                  <a:gd name="T2" fmla="*/ 2147483646 w 23"/>
                  <a:gd name="T3" fmla="*/ 1725320284 h 21"/>
                  <a:gd name="T4" fmla="*/ 1445113103 w 23"/>
                  <a:gd name="T5" fmla="*/ 2147483646 h 21"/>
                  <a:gd name="T6" fmla="*/ 2147483646 w 23"/>
                  <a:gd name="T7" fmla="*/ 2147483646 h 21"/>
                  <a:gd name="T8" fmla="*/ 2147483646 w 23"/>
                  <a:gd name="T9" fmla="*/ 2147483646 h 21"/>
                  <a:gd name="T10" fmla="*/ 2147483646 w 23"/>
                  <a:gd name="T11" fmla="*/ 1725320284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15" y="3"/>
                    </a:moveTo>
                    <a:lnTo>
                      <a:pt x="15" y="3"/>
                    </a:lnTo>
                    <a:cubicBezTo>
                      <a:pt x="10" y="0"/>
                      <a:pt x="4" y="2"/>
                      <a:pt x="2" y="6"/>
                    </a:cubicBezTo>
                    <a:cubicBezTo>
                      <a:pt x="0" y="10"/>
                      <a:pt x="2" y="16"/>
                      <a:pt x="7" y="19"/>
                    </a:cubicBezTo>
                    <a:cubicBezTo>
                      <a:pt x="13" y="21"/>
                      <a:pt x="19" y="20"/>
                      <a:pt x="21" y="16"/>
                    </a:cubicBezTo>
                    <a:cubicBezTo>
                      <a:pt x="23" y="11"/>
                      <a:pt x="21" y="6"/>
                      <a:pt x="15"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latin typeface="+mn-lt"/>
                  <a:ea typeface="+mn-ea"/>
                </a:endParaRPr>
              </a:p>
            </p:txBody>
          </p:sp>
        </p:grpSp>
      </p:grpSp>
      <p:grpSp>
        <p:nvGrpSpPr>
          <p:cNvPr id="25" name="组合 24"/>
          <p:cNvGrpSpPr/>
          <p:nvPr/>
        </p:nvGrpSpPr>
        <p:grpSpPr>
          <a:xfrm>
            <a:off x="7809098" y="5014079"/>
            <a:ext cx="540060" cy="688786"/>
            <a:chOff x="8407400" y="2055813"/>
            <a:chExt cx="360363" cy="458788"/>
          </a:xfrm>
          <a:solidFill>
            <a:srgbClr val="0070C0"/>
          </a:solidFill>
        </p:grpSpPr>
        <p:sp>
          <p:nvSpPr>
            <p:cNvPr id="2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2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2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2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grpSp>
      <p:grpSp>
        <p:nvGrpSpPr>
          <p:cNvPr id="30" name="组合 29"/>
          <p:cNvGrpSpPr/>
          <p:nvPr/>
        </p:nvGrpSpPr>
        <p:grpSpPr>
          <a:xfrm>
            <a:off x="4829587" y="3957129"/>
            <a:ext cx="540060" cy="688786"/>
            <a:chOff x="8407400" y="2055813"/>
            <a:chExt cx="360363" cy="458788"/>
          </a:xfrm>
          <a:solidFill>
            <a:srgbClr val="FFC000"/>
          </a:solidFill>
        </p:grpSpPr>
        <p:sp>
          <p:nvSpPr>
            <p:cNvPr id="31"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sp>
          <p:nvSpPr>
            <p:cNvPr id="32"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sp>
          <p:nvSpPr>
            <p:cNvPr id="33"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sp>
          <p:nvSpPr>
            <p:cNvPr id="34"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FFC000"/>
              </a:solidFill>
              <a:prstDash val="solid"/>
              <a:round/>
              <a:headEnd/>
              <a:tailEnd/>
            </a:ln>
          </p:spPr>
          <p:txBody>
            <a:bodyPr/>
            <a:lstStyle/>
            <a:p>
              <a:pPr defTabSz="543689">
                <a:defRPr/>
              </a:pPr>
              <a:endParaRPr lang="zh-CN" altLang="en-US" sz="3201">
                <a:latin typeface="+mn-lt"/>
                <a:ea typeface="+mn-ea"/>
              </a:endParaRPr>
            </a:p>
          </p:txBody>
        </p:sp>
      </p:grpSp>
      <p:grpSp>
        <p:nvGrpSpPr>
          <p:cNvPr id="35" name="组合 22742"/>
          <p:cNvGrpSpPr>
            <a:grpSpLocks/>
          </p:cNvGrpSpPr>
          <p:nvPr/>
        </p:nvGrpSpPr>
        <p:grpSpPr bwMode="auto">
          <a:xfrm>
            <a:off x="2690541" y="3865602"/>
            <a:ext cx="732058" cy="735463"/>
            <a:chOff x="7845871" y="1571146"/>
            <a:chExt cx="682625" cy="685800"/>
          </a:xfrm>
        </p:grpSpPr>
        <p:sp>
          <p:nvSpPr>
            <p:cNvPr id="36" name="Freeform 20"/>
            <p:cNvSpPr>
              <a:spLocks/>
            </p:cNvSpPr>
            <p:nvPr/>
          </p:nvSpPr>
          <p:spPr bwMode="auto">
            <a:xfrm>
              <a:off x="7845871" y="1571146"/>
              <a:ext cx="682625" cy="685800"/>
            </a:xfrm>
            <a:custGeom>
              <a:avLst/>
              <a:gdLst>
                <a:gd name="T0" fmla="*/ 2147483646 w 804"/>
                <a:gd name="T1" fmla="*/ 2147483646 h 804"/>
                <a:gd name="T2" fmla="*/ 2147483646 w 804"/>
                <a:gd name="T3" fmla="*/ 2147483646 h 804"/>
                <a:gd name="T4" fmla="*/ 2147483646 w 804"/>
                <a:gd name="T5" fmla="*/ 2147483646 h 804"/>
                <a:gd name="T6" fmla="*/ 0 w 804"/>
                <a:gd name="T7" fmla="*/ 2147483646 h 804"/>
                <a:gd name="T8" fmla="*/ 2147483646 w 804"/>
                <a:gd name="T9" fmla="*/ 0 h 804"/>
                <a:gd name="T10" fmla="*/ 2147483646 w 804"/>
                <a:gd name="T11" fmla="*/ 2147483646 h 8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4">
                  <a:moveTo>
                    <a:pt x="804" y="402"/>
                  </a:moveTo>
                  <a:lnTo>
                    <a:pt x="804" y="402"/>
                  </a:lnTo>
                  <a:cubicBezTo>
                    <a:pt x="804" y="624"/>
                    <a:pt x="624" y="804"/>
                    <a:pt x="402" y="804"/>
                  </a:cubicBezTo>
                  <a:cubicBezTo>
                    <a:pt x="180" y="804"/>
                    <a:pt x="0" y="624"/>
                    <a:pt x="0" y="402"/>
                  </a:cubicBezTo>
                  <a:cubicBezTo>
                    <a:pt x="0" y="180"/>
                    <a:pt x="180" y="0"/>
                    <a:pt x="402" y="0"/>
                  </a:cubicBezTo>
                  <a:cubicBezTo>
                    <a:pt x="624" y="0"/>
                    <a:pt x="804" y="180"/>
                    <a:pt x="804" y="402"/>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latin typeface="+mn-lt"/>
                <a:ea typeface="+mn-ea"/>
              </a:endParaRPr>
            </a:p>
          </p:txBody>
        </p:sp>
        <p:grpSp>
          <p:nvGrpSpPr>
            <p:cNvPr id="37" name="组合 22728"/>
            <p:cNvGrpSpPr>
              <a:grpSpLocks/>
            </p:cNvGrpSpPr>
            <p:nvPr/>
          </p:nvGrpSpPr>
          <p:grpSpPr bwMode="auto">
            <a:xfrm>
              <a:off x="8063358" y="1752121"/>
              <a:ext cx="263525" cy="334963"/>
              <a:chOff x="3867150" y="4106863"/>
              <a:chExt cx="263525" cy="334963"/>
            </a:xfrm>
          </p:grpSpPr>
          <p:sp>
            <p:nvSpPr>
              <p:cNvPr id="38" name="Freeform 96"/>
              <p:cNvSpPr>
                <a:spLocks noEditPoints="1"/>
              </p:cNvSpPr>
              <p:nvPr/>
            </p:nvSpPr>
            <p:spPr bwMode="auto">
              <a:xfrm>
                <a:off x="3867150" y="4106863"/>
                <a:ext cx="263525" cy="334963"/>
              </a:xfrm>
              <a:custGeom>
                <a:avLst/>
                <a:gdLst>
                  <a:gd name="T0" fmla="*/ 2147483646 w 310"/>
                  <a:gd name="T1" fmla="*/ 2147483646 h 392"/>
                  <a:gd name="T2" fmla="*/ 2147483646 w 310"/>
                  <a:gd name="T3" fmla="*/ 2147483646 h 392"/>
                  <a:gd name="T4" fmla="*/ 2147483646 w 310"/>
                  <a:gd name="T5" fmla="*/ 2147483646 h 392"/>
                  <a:gd name="T6" fmla="*/ 2147483646 w 310"/>
                  <a:gd name="T7" fmla="*/ 2147483646 h 392"/>
                  <a:gd name="T8" fmla="*/ 2147483646 w 310"/>
                  <a:gd name="T9" fmla="*/ 2147483646 h 392"/>
                  <a:gd name="T10" fmla="*/ 2147483646 w 310"/>
                  <a:gd name="T11" fmla="*/ 2147483646 h 392"/>
                  <a:gd name="T12" fmla="*/ 2147483646 w 310"/>
                  <a:gd name="T13" fmla="*/ 2147483646 h 392"/>
                  <a:gd name="T14" fmla="*/ 2147483646 w 310"/>
                  <a:gd name="T15" fmla="*/ 2147483646 h 392"/>
                  <a:gd name="T16" fmla="*/ 2147483646 w 310"/>
                  <a:gd name="T17" fmla="*/ 2147483646 h 392"/>
                  <a:gd name="T18" fmla="*/ 2147483646 w 310"/>
                  <a:gd name="T19" fmla="*/ 2147483646 h 392"/>
                  <a:gd name="T20" fmla="*/ 2147483646 w 310"/>
                  <a:gd name="T21" fmla="*/ 2147483646 h 392"/>
                  <a:gd name="T22" fmla="*/ 2147483646 w 310"/>
                  <a:gd name="T23" fmla="*/ 2147483646 h 392"/>
                  <a:gd name="T24" fmla="*/ 2147483646 w 310"/>
                  <a:gd name="T25" fmla="*/ 2147483646 h 392"/>
                  <a:gd name="T26" fmla="*/ 2147483646 w 310"/>
                  <a:gd name="T27" fmla="*/ 2147483646 h 392"/>
                  <a:gd name="T28" fmla="*/ 2147483646 w 310"/>
                  <a:gd name="T29" fmla="*/ 2147483646 h 392"/>
                  <a:gd name="T30" fmla="*/ 2147483646 w 310"/>
                  <a:gd name="T31" fmla="*/ 2147483646 h 392"/>
                  <a:gd name="T32" fmla="*/ 2147483646 w 310"/>
                  <a:gd name="T33" fmla="*/ 2147483646 h 392"/>
                  <a:gd name="T34" fmla="*/ 2147483646 w 310"/>
                  <a:gd name="T35" fmla="*/ 2147483646 h 392"/>
                  <a:gd name="T36" fmla="*/ 2147483646 w 310"/>
                  <a:gd name="T37" fmla="*/ 2147483646 h 392"/>
                  <a:gd name="T38" fmla="*/ 2147483646 w 310"/>
                  <a:gd name="T39" fmla="*/ 2147483646 h 392"/>
                  <a:gd name="T40" fmla="*/ 2147483646 w 310"/>
                  <a:gd name="T41" fmla="*/ 2147483646 h 392"/>
                  <a:gd name="T42" fmla="*/ 2147483646 w 310"/>
                  <a:gd name="T43" fmla="*/ 2147483646 h 392"/>
                  <a:gd name="T44" fmla="*/ 2147483646 w 310"/>
                  <a:gd name="T45" fmla="*/ 2147483646 h 392"/>
                  <a:gd name="T46" fmla="*/ 2147483646 w 310"/>
                  <a:gd name="T47" fmla="*/ 2147483646 h 392"/>
                  <a:gd name="T48" fmla="*/ 2147483646 w 310"/>
                  <a:gd name="T49" fmla="*/ 0 h 392"/>
                  <a:gd name="T50" fmla="*/ 0 w 310"/>
                  <a:gd name="T51" fmla="*/ 2147483646 h 392"/>
                  <a:gd name="T52" fmla="*/ 0 w 310"/>
                  <a:gd name="T53" fmla="*/ 2147483646 h 392"/>
                  <a:gd name="T54" fmla="*/ 0 w 310"/>
                  <a:gd name="T55" fmla="*/ 2147483646 h 392"/>
                  <a:gd name="T56" fmla="*/ 0 w 310"/>
                  <a:gd name="T57" fmla="*/ 2147483646 h 392"/>
                  <a:gd name="T58" fmla="*/ 0 w 310"/>
                  <a:gd name="T59" fmla="*/ 2147483646 h 392"/>
                  <a:gd name="T60" fmla="*/ 0 w 310"/>
                  <a:gd name="T61" fmla="*/ 2147483646 h 392"/>
                  <a:gd name="T62" fmla="*/ 0 w 310"/>
                  <a:gd name="T63" fmla="*/ 2147483646 h 392"/>
                  <a:gd name="T64" fmla="*/ 2147483646 w 310"/>
                  <a:gd name="T65" fmla="*/ 2147483646 h 392"/>
                  <a:gd name="T66" fmla="*/ 2147483646 w 310"/>
                  <a:gd name="T67" fmla="*/ 2147483646 h 392"/>
                  <a:gd name="T68" fmla="*/ 2147483646 w 310"/>
                  <a:gd name="T69" fmla="*/ 2147483646 h 392"/>
                  <a:gd name="T70" fmla="*/ 2147483646 w 310"/>
                  <a:gd name="T71" fmla="*/ 2147483646 h 392"/>
                  <a:gd name="T72" fmla="*/ 2147483646 w 310"/>
                  <a:gd name="T73" fmla="*/ 2147483646 h 392"/>
                  <a:gd name="T74" fmla="*/ 2147483646 w 310"/>
                  <a:gd name="T75" fmla="*/ 2147483646 h 392"/>
                  <a:gd name="T76" fmla="*/ 2147483646 w 310"/>
                  <a:gd name="T77" fmla="*/ 2147483646 h 392"/>
                  <a:gd name="T78" fmla="*/ 2147483646 w 310"/>
                  <a:gd name="T79" fmla="*/ 2147483646 h 392"/>
                  <a:gd name="T80" fmla="*/ 2147483646 w 310"/>
                  <a:gd name="T81" fmla="*/ 2147483646 h 392"/>
                  <a:gd name="T82" fmla="*/ 2147483646 w 310"/>
                  <a:gd name="T83" fmla="*/ 2147483646 h 392"/>
                  <a:gd name="T84" fmla="*/ 2147483646 w 310"/>
                  <a:gd name="T85" fmla="*/ 2147483646 h 392"/>
                  <a:gd name="T86" fmla="*/ 2147483646 w 310"/>
                  <a:gd name="T87" fmla="*/ 2147483646 h 392"/>
                  <a:gd name="T88" fmla="*/ 2147483646 w 310"/>
                  <a:gd name="T89" fmla="*/ 2147483646 h 392"/>
                  <a:gd name="T90" fmla="*/ 2147483646 w 310"/>
                  <a:gd name="T91" fmla="*/ 2147483646 h 392"/>
                  <a:gd name="T92" fmla="*/ 2147483646 w 310"/>
                  <a:gd name="T93" fmla="*/ 2147483646 h 392"/>
                  <a:gd name="T94" fmla="*/ 2147483646 w 310"/>
                  <a:gd name="T95" fmla="*/ 2147483646 h 392"/>
                  <a:gd name="T96" fmla="*/ 2147483646 w 310"/>
                  <a:gd name="T97" fmla="*/ 2147483646 h 392"/>
                  <a:gd name="T98" fmla="*/ 2147483646 w 310"/>
                  <a:gd name="T99" fmla="*/ 2147483646 h 392"/>
                  <a:gd name="T100" fmla="*/ 2147483646 w 310"/>
                  <a:gd name="T101" fmla="*/ 2147483646 h 392"/>
                  <a:gd name="T102" fmla="*/ 2147483646 w 310"/>
                  <a:gd name="T103" fmla="*/ 2147483646 h 392"/>
                  <a:gd name="T104" fmla="*/ 2147483646 w 310"/>
                  <a:gd name="T105" fmla="*/ 2147483646 h 392"/>
                  <a:gd name="T106" fmla="*/ 2147483646 w 310"/>
                  <a:gd name="T107" fmla="*/ 2147483646 h 392"/>
                  <a:gd name="T108" fmla="*/ 2147483646 w 310"/>
                  <a:gd name="T109" fmla="*/ 2147483646 h 392"/>
                  <a:gd name="T110" fmla="*/ 2147483646 w 310"/>
                  <a:gd name="T111" fmla="*/ 2147483646 h 392"/>
                  <a:gd name="T112" fmla="*/ 2147483646 w 310"/>
                  <a:gd name="T113" fmla="*/ 2147483646 h 392"/>
                  <a:gd name="T114" fmla="*/ 2147483646 w 310"/>
                  <a:gd name="T115" fmla="*/ 2147483646 h 392"/>
                  <a:gd name="T116" fmla="*/ 2147483646 w 310"/>
                  <a:gd name="T117" fmla="*/ 2147483646 h 3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10" h="392">
                    <a:moveTo>
                      <a:pt x="293" y="157"/>
                    </a:moveTo>
                    <a:lnTo>
                      <a:pt x="293" y="157"/>
                    </a:lnTo>
                    <a:cubicBezTo>
                      <a:pt x="293" y="192"/>
                      <a:pt x="230" y="221"/>
                      <a:pt x="155" y="221"/>
                    </a:cubicBezTo>
                    <a:cubicBezTo>
                      <a:pt x="80" y="221"/>
                      <a:pt x="16" y="192"/>
                      <a:pt x="16" y="157"/>
                    </a:cubicBezTo>
                    <a:lnTo>
                      <a:pt x="16" y="117"/>
                    </a:lnTo>
                    <a:cubicBezTo>
                      <a:pt x="41" y="143"/>
                      <a:pt x="93" y="161"/>
                      <a:pt x="155" y="161"/>
                    </a:cubicBezTo>
                    <a:cubicBezTo>
                      <a:pt x="216" y="161"/>
                      <a:pt x="268" y="143"/>
                      <a:pt x="293" y="117"/>
                    </a:cubicBezTo>
                    <a:lnTo>
                      <a:pt x="293" y="157"/>
                    </a:lnTo>
                    <a:close/>
                    <a:moveTo>
                      <a:pt x="155" y="293"/>
                    </a:moveTo>
                    <a:lnTo>
                      <a:pt x="155" y="293"/>
                    </a:lnTo>
                    <a:cubicBezTo>
                      <a:pt x="80" y="293"/>
                      <a:pt x="16" y="264"/>
                      <a:pt x="16" y="229"/>
                    </a:cubicBezTo>
                    <a:lnTo>
                      <a:pt x="16" y="193"/>
                    </a:lnTo>
                    <a:cubicBezTo>
                      <a:pt x="41" y="220"/>
                      <a:pt x="93" y="238"/>
                      <a:pt x="155" y="238"/>
                    </a:cubicBezTo>
                    <a:cubicBezTo>
                      <a:pt x="216" y="238"/>
                      <a:pt x="268" y="220"/>
                      <a:pt x="293" y="193"/>
                    </a:cubicBezTo>
                    <a:lnTo>
                      <a:pt x="293" y="229"/>
                    </a:lnTo>
                    <a:cubicBezTo>
                      <a:pt x="293" y="264"/>
                      <a:pt x="230" y="293"/>
                      <a:pt x="155" y="293"/>
                    </a:cubicBezTo>
                    <a:close/>
                    <a:moveTo>
                      <a:pt x="155" y="16"/>
                    </a:moveTo>
                    <a:lnTo>
                      <a:pt x="155" y="16"/>
                    </a:lnTo>
                    <a:cubicBezTo>
                      <a:pt x="230" y="16"/>
                      <a:pt x="293" y="46"/>
                      <a:pt x="293" y="81"/>
                    </a:cubicBezTo>
                    <a:cubicBezTo>
                      <a:pt x="293" y="116"/>
                      <a:pt x="230" y="145"/>
                      <a:pt x="155" y="145"/>
                    </a:cubicBezTo>
                    <a:cubicBezTo>
                      <a:pt x="80" y="145"/>
                      <a:pt x="16" y="116"/>
                      <a:pt x="16" y="81"/>
                    </a:cubicBezTo>
                    <a:cubicBezTo>
                      <a:pt x="16" y="46"/>
                      <a:pt x="80" y="16"/>
                      <a:pt x="155" y="16"/>
                    </a:cubicBezTo>
                    <a:close/>
                    <a:moveTo>
                      <a:pt x="310" y="81"/>
                    </a:moveTo>
                    <a:lnTo>
                      <a:pt x="310" y="81"/>
                    </a:lnTo>
                    <a:cubicBezTo>
                      <a:pt x="310" y="35"/>
                      <a:pt x="242" y="0"/>
                      <a:pt x="155" y="0"/>
                    </a:cubicBezTo>
                    <a:cubicBezTo>
                      <a:pt x="68" y="0"/>
                      <a:pt x="0" y="35"/>
                      <a:pt x="0" y="81"/>
                    </a:cubicBezTo>
                    <a:cubicBezTo>
                      <a:pt x="0" y="82"/>
                      <a:pt x="0" y="82"/>
                      <a:pt x="0" y="83"/>
                    </a:cubicBezTo>
                    <a:cubicBezTo>
                      <a:pt x="0" y="84"/>
                      <a:pt x="0" y="84"/>
                      <a:pt x="0" y="85"/>
                    </a:cubicBezTo>
                    <a:lnTo>
                      <a:pt x="0" y="193"/>
                    </a:lnTo>
                    <a:lnTo>
                      <a:pt x="0" y="301"/>
                    </a:lnTo>
                    <a:lnTo>
                      <a:pt x="0" y="302"/>
                    </a:lnTo>
                    <a:cubicBezTo>
                      <a:pt x="0" y="302"/>
                      <a:pt x="0" y="302"/>
                      <a:pt x="0" y="302"/>
                    </a:cubicBezTo>
                    <a:cubicBezTo>
                      <a:pt x="1" y="347"/>
                      <a:pt x="69" y="382"/>
                      <a:pt x="155" y="382"/>
                    </a:cubicBezTo>
                    <a:cubicBezTo>
                      <a:pt x="166" y="382"/>
                      <a:pt x="177" y="381"/>
                      <a:pt x="189" y="380"/>
                    </a:cubicBezTo>
                    <a:cubicBezTo>
                      <a:pt x="193" y="388"/>
                      <a:pt x="203" y="392"/>
                      <a:pt x="213" y="389"/>
                    </a:cubicBezTo>
                    <a:cubicBezTo>
                      <a:pt x="224" y="386"/>
                      <a:pt x="230" y="374"/>
                      <a:pt x="227" y="363"/>
                    </a:cubicBezTo>
                    <a:cubicBezTo>
                      <a:pt x="223" y="352"/>
                      <a:pt x="212" y="346"/>
                      <a:pt x="201" y="349"/>
                    </a:cubicBezTo>
                    <a:cubicBezTo>
                      <a:pt x="193" y="351"/>
                      <a:pt x="188" y="357"/>
                      <a:pt x="186" y="364"/>
                    </a:cubicBezTo>
                    <a:cubicBezTo>
                      <a:pt x="176" y="365"/>
                      <a:pt x="166" y="366"/>
                      <a:pt x="155" y="366"/>
                    </a:cubicBezTo>
                    <a:cubicBezTo>
                      <a:pt x="80" y="366"/>
                      <a:pt x="16" y="336"/>
                      <a:pt x="16" y="301"/>
                    </a:cubicBezTo>
                    <a:lnTo>
                      <a:pt x="16" y="265"/>
                    </a:lnTo>
                    <a:cubicBezTo>
                      <a:pt x="41" y="292"/>
                      <a:pt x="93" y="310"/>
                      <a:pt x="155" y="310"/>
                    </a:cubicBezTo>
                    <a:cubicBezTo>
                      <a:pt x="216" y="310"/>
                      <a:pt x="268" y="292"/>
                      <a:pt x="293" y="265"/>
                    </a:cubicBezTo>
                    <a:lnTo>
                      <a:pt x="293" y="301"/>
                    </a:lnTo>
                    <a:cubicBezTo>
                      <a:pt x="293" y="313"/>
                      <a:pt x="286" y="323"/>
                      <a:pt x="277" y="331"/>
                    </a:cubicBezTo>
                    <a:cubicBezTo>
                      <a:pt x="273" y="329"/>
                      <a:pt x="267" y="328"/>
                      <a:pt x="262" y="330"/>
                    </a:cubicBezTo>
                    <a:cubicBezTo>
                      <a:pt x="251" y="333"/>
                      <a:pt x="245" y="345"/>
                      <a:pt x="248" y="356"/>
                    </a:cubicBezTo>
                    <a:cubicBezTo>
                      <a:pt x="252" y="367"/>
                      <a:pt x="264" y="373"/>
                      <a:pt x="275" y="370"/>
                    </a:cubicBezTo>
                    <a:cubicBezTo>
                      <a:pt x="286" y="366"/>
                      <a:pt x="292" y="355"/>
                      <a:pt x="289" y="343"/>
                    </a:cubicBezTo>
                    <a:cubicBezTo>
                      <a:pt x="288" y="343"/>
                      <a:pt x="288" y="343"/>
                      <a:pt x="288" y="342"/>
                    </a:cubicBezTo>
                    <a:cubicBezTo>
                      <a:pt x="302" y="330"/>
                      <a:pt x="309" y="316"/>
                      <a:pt x="310" y="302"/>
                    </a:cubicBezTo>
                    <a:lnTo>
                      <a:pt x="310" y="247"/>
                    </a:lnTo>
                    <a:cubicBezTo>
                      <a:pt x="310" y="247"/>
                      <a:pt x="310" y="247"/>
                      <a:pt x="310" y="247"/>
                    </a:cubicBezTo>
                    <a:lnTo>
                      <a:pt x="310" y="229"/>
                    </a:lnTo>
                    <a:lnTo>
                      <a:pt x="310" y="193"/>
                    </a:lnTo>
                    <a:lnTo>
                      <a:pt x="310" y="85"/>
                    </a:lnTo>
                    <a:lnTo>
                      <a:pt x="309" y="85"/>
                    </a:lnTo>
                    <a:cubicBezTo>
                      <a:pt x="309" y="83"/>
                      <a:pt x="310" y="82"/>
                      <a:pt x="310" y="8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latin typeface="+mn-lt"/>
                  <a:ea typeface="+mn-ea"/>
                </a:endParaRPr>
              </a:p>
            </p:txBody>
          </p:sp>
          <p:sp>
            <p:nvSpPr>
              <p:cNvPr id="39" name="Freeform 97"/>
              <p:cNvSpPr>
                <a:spLocks/>
              </p:cNvSpPr>
              <p:nvPr/>
            </p:nvSpPr>
            <p:spPr bwMode="auto">
              <a:xfrm>
                <a:off x="3887788" y="4360863"/>
                <a:ext cx="20637" cy="17463"/>
              </a:xfrm>
              <a:custGeom>
                <a:avLst/>
                <a:gdLst>
                  <a:gd name="T0" fmla="*/ 1445113103 w 23"/>
                  <a:gd name="T1" fmla="*/ 2147483646 h 21"/>
                  <a:gd name="T2" fmla="*/ 1445113103 w 23"/>
                  <a:gd name="T3" fmla="*/ 2147483646 h 21"/>
                  <a:gd name="T4" fmla="*/ 2147483646 w 23"/>
                  <a:gd name="T5" fmla="*/ 2147483646 h 21"/>
                  <a:gd name="T6" fmla="*/ 2147483646 w 23"/>
                  <a:gd name="T7" fmla="*/ 2147483646 h 21"/>
                  <a:gd name="T8" fmla="*/ 2147483646 w 23"/>
                  <a:gd name="T9" fmla="*/ 1725320284 h 21"/>
                  <a:gd name="T10" fmla="*/ 1445113103 w 23"/>
                  <a:gd name="T11" fmla="*/ 2147483646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2" y="6"/>
                    </a:moveTo>
                    <a:lnTo>
                      <a:pt x="2" y="6"/>
                    </a:lnTo>
                    <a:cubicBezTo>
                      <a:pt x="0" y="10"/>
                      <a:pt x="2" y="16"/>
                      <a:pt x="7" y="18"/>
                    </a:cubicBezTo>
                    <a:cubicBezTo>
                      <a:pt x="13" y="21"/>
                      <a:pt x="19" y="20"/>
                      <a:pt x="21" y="15"/>
                    </a:cubicBezTo>
                    <a:cubicBezTo>
                      <a:pt x="23" y="11"/>
                      <a:pt x="21" y="5"/>
                      <a:pt x="15" y="3"/>
                    </a:cubicBezTo>
                    <a:cubicBezTo>
                      <a:pt x="10" y="0"/>
                      <a:pt x="4" y="1"/>
                      <a:pt x="2" y="6"/>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latin typeface="+mn-lt"/>
                  <a:ea typeface="+mn-ea"/>
                </a:endParaRPr>
              </a:p>
            </p:txBody>
          </p:sp>
          <p:sp>
            <p:nvSpPr>
              <p:cNvPr id="40" name="Freeform 98"/>
              <p:cNvSpPr>
                <a:spLocks/>
              </p:cNvSpPr>
              <p:nvPr/>
            </p:nvSpPr>
            <p:spPr bwMode="auto">
              <a:xfrm>
                <a:off x="3887788" y="4298950"/>
                <a:ext cx="20637" cy="17463"/>
              </a:xfrm>
              <a:custGeom>
                <a:avLst/>
                <a:gdLst>
                  <a:gd name="T0" fmla="*/ 2147483646 w 23"/>
                  <a:gd name="T1" fmla="*/ 1149982623 h 21"/>
                  <a:gd name="T2" fmla="*/ 2147483646 w 23"/>
                  <a:gd name="T3" fmla="*/ 1149982623 h 21"/>
                  <a:gd name="T4" fmla="*/ 1445113103 w 23"/>
                  <a:gd name="T5" fmla="*/ 2147483646 h 21"/>
                  <a:gd name="T6" fmla="*/ 2147483646 w 23"/>
                  <a:gd name="T7" fmla="*/ 2147483646 h 21"/>
                  <a:gd name="T8" fmla="*/ 2147483646 w 23"/>
                  <a:gd name="T9" fmla="*/ 2147483646 h 21"/>
                  <a:gd name="T10" fmla="*/ 2147483646 w 23"/>
                  <a:gd name="T11" fmla="*/ 1149982623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15" y="2"/>
                    </a:moveTo>
                    <a:lnTo>
                      <a:pt x="15" y="2"/>
                    </a:lnTo>
                    <a:cubicBezTo>
                      <a:pt x="10" y="0"/>
                      <a:pt x="4" y="1"/>
                      <a:pt x="2" y="5"/>
                    </a:cubicBezTo>
                    <a:cubicBezTo>
                      <a:pt x="0" y="10"/>
                      <a:pt x="2" y="15"/>
                      <a:pt x="7" y="18"/>
                    </a:cubicBezTo>
                    <a:cubicBezTo>
                      <a:pt x="13" y="21"/>
                      <a:pt x="19" y="19"/>
                      <a:pt x="21" y="15"/>
                    </a:cubicBezTo>
                    <a:cubicBezTo>
                      <a:pt x="23" y="11"/>
                      <a:pt x="21" y="5"/>
                      <a:pt x="15"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latin typeface="+mn-lt"/>
                  <a:ea typeface="+mn-ea"/>
                </a:endParaRPr>
              </a:p>
            </p:txBody>
          </p:sp>
          <p:sp>
            <p:nvSpPr>
              <p:cNvPr id="41" name="Freeform 99"/>
              <p:cNvSpPr>
                <a:spLocks/>
              </p:cNvSpPr>
              <p:nvPr/>
            </p:nvSpPr>
            <p:spPr bwMode="auto">
              <a:xfrm>
                <a:off x="3887788" y="4237038"/>
                <a:ext cx="20637" cy="17463"/>
              </a:xfrm>
              <a:custGeom>
                <a:avLst/>
                <a:gdLst>
                  <a:gd name="T0" fmla="*/ 2147483646 w 23"/>
                  <a:gd name="T1" fmla="*/ 1725320284 h 21"/>
                  <a:gd name="T2" fmla="*/ 2147483646 w 23"/>
                  <a:gd name="T3" fmla="*/ 1725320284 h 21"/>
                  <a:gd name="T4" fmla="*/ 1445113103 w 23"/>
                  <a:gd name="T5" fmla="*/ 2147483646 h 21"/>
                  <a:gd name="T6" fmla="*/ 2147483646 w 23"/>
                  <a:gd name="T7" fmla="*/ 2147483646 h 21"/>
                  <a:gd name="T8" fmla="*/ 2147483646 w 23"/>
                  <a:gd name="T9" fmla="*/ 2147483646 h 21"/>
                  <a:gd name="T10" fmla="*/ 2147483646 w 23"/>
                  <a:gd name="T11" fmla="*/ 1725320284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15" y="3"/>
                    </a:moveTo>
                    <a:lnTo>
                      <a:pt x="15" y="3"/>
                    </a:lnTo>
                    <a:cubicBezTo>
                      <a:pt x="10" y="0"/>
                      <a:pt x="4" y="2"/>
                      <a:pt x="2" y="6"/>
                    </a:cubicBezTo>
                    <a:cubicBezTo>
                      <a:pt x="0" y="10"/>
                      <a:pt x="2" y="16"/>
                      <a:pt x="7" y="19"/>
                    </a:cubicBezTo>
                    <a:cubicBezTo>
                      <a:pt x="13" y="21"/>
                      <a:pt x="19" y="20"/>
                      <a:pt x="21" y="16"/>
                    </a:cubicBezTo>
                    <a:cubicBezTo>
                      <a:pt x="23" y="11"/>
                      <a:pt x="21" y="6"/>
                      <a:pt x="15"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latin typeface="+mn-lt"/>
                  <a:ea typeface="+mn-ea"/>
                </a:endParaRPr>
              </a:p>
            </p:txBody>
          </p:sp>
        </p:grpSp>
      </p:grpSp>
      <p:grpSp>
        <p:nvGrpSpPr>
          <p:cNvPr id="42" name="组合 41"/>
          <p:cNvGrpSpPr/>
          <p:nvPr/>
        </p:nvGrpSpPr>
        <p:grpSpPr>
          <a:xfrm>
            <a:off x="6032335" y="3935216"/>
            <a:ext cx="540060" cy="688786"/>
            <a:chOff x="8407400" y="2055813"/>
            <a:chExt cx="360363" cy="458788"/>
          </a:xfrm>
          <a:solidFill>
            <a:srgbClr val="0070C0"/>
          </a:solidFill>
        </p:grpSpPr>
        <p:sp>
          <p:nvSpPr>
            <p:cNvPr id="4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4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4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sp>
          <p:nvSpPr>
            <p:cNvPr id="4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70C0"/>
              </a:solidFill>
              <a:prstDash val="solid"/>
              <a:round/>
              <a:headEnd/>
              <a:tailEnd/>
            </a:ln>
          </p:spPr>
          <p:txBody>
            <a:bodyPr/>
            <a:lstStyle/>
            <a:p>
              <a:pPr defTabSz="543689">
                <a:defRPr/>
              </a:pPr>
              <a:endParaRPr lang="zh-CN" altLang="en-US" sz="3201">
                <a:latin typeface="+mn-lt"/>
                <a:ea typeface="+mn-ea"/>
              </a:endParaRPr>
            </a:p>
          </p:txBody>
        </p:sp>
      </p:grpSp>
      <p:cxnSp>
        <p:nvCxnSpPr>
          <p:cNvPr id="49" name="直接箭头连接符 48"/>
          <p:cNvCxnSpPr/>
          <p:nvPr/>
        </p:nvCxnSpPr>
        <p:spPr bwMode="auto">
          <a:xfrm>
            <a:off x="3428077" y="4208384"/>
            <a:ext cx="1358686" cy="8963"/>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51" name="直接箭头连接符 50"/>
          <p:cNvCxnSpPr/>
          <p:nvPr/>
        </p:nvCxnSpPr>
        <p:spPr bwMode="auto">
          <a:xfrm flipV="1">
            <a:off x="3480789" y="5310449"/>
            <a:ext cx="3085074" cy="8698"/>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53" name="直接箭头连接符 52"/>
          <p:cNvCxnSpPr/>
          <p:nvPr/>
        </p:nvCxnSpPr>
        <p:spPr bwMode="auto">
          <a:xfrm flipV="1">
            <a:off x="5391474" y="4241452"/>
            <a:ext cx="618888" cy="2869"/>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55" name="直接箭头连接符 54"/>
          <p:cNvCxnSpPr/>
          <p:nvPr/>
        </p:nvCxnSpPr>
        <p:spPr bwMode="auto">
          <a:xfrm flipV="1">
            <a:off x="7168798" y="5321001"/>
            <a:ext cx="618888" cy="2869"/>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
        <p:nvSpPr>
          <p:cNvPr id="56" name="矩形 55"/>
          <p:cNvSpPr/>
          <p:nvPr/>
        </p:nvSpPr>
        <p:spPr bwMode="auto">
          <a:xfrm>
            <a:off x="791011" y="2888751"/>
            <a:ext cx="1888413" cy="360040"/>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Y</a:t>
            </a:r>
            <a:r>
              <a:rPr kumimoji="0" lang="zh-CN" altLang="en-US" sz="1600" b="0" i="0" u="none" strike="noStrike" cap="none" normalizeH="0" baseline="0" dirty="0" smtClean="0">
                <a:ln>
                  <a:noFill/>
                </a:ln>
                <a:solidFill>
                  <a:schemeClr val="tx1"/>
                </a:solidFill>
                <a:effectLst/>
                <a:latin typeface="+mn-lt"/>
                <a:ea typeface="+mn-ea"/>
              </a:rPr>
              <a:t>模板读</a:t>
            </a:r>
            <a:r>
              <a:rPr kumimoji="0" lang="en-US" altLang="zh-CN" sz="1600" b="0" i="0" u="none" strike="noStrike" cap="none" normalizeH="0" baseline="0" dirty="0" smtClean="0">
                <a:ln>
                  <a:noFill/>
                </a:ln>
                <a:solidFill>
                  <a:schemeClr val="tx1"/>
                </a:solidFill>
                <a:effectLst/>
                <a:latin typeface="+mn-lt"/>
                <a:ea typeface="+mn-ea"/>
              </a:rPr>
              <a:t>Cache</a:t>
            </a:r>
            <a:r>
              <a:rPr kumimoji="0" lang="zh-CN" altLang="en-US" sz="1600" b="0" i="0" u="none" strike="noStrike" cap="none" normalizeH="0" baseline="0" dirty="0" smtClean="0">
                <a:ln>
                  <a:noFill/>
                </a:ln>
                <a:solidFill>
                  <a:schemeClr val="tx1"/>
                </a:solidFill>
                <a:effectLst/>
                <a:latin typeface="+mn-lt"/>
                <a:ea typeface="+mn-ea"/>
              </a:rPr>
              <a:t>（</a:t>
            </a:r>
            <a:r>
              <a:rPr kumimoji="0" lang="en-US" altLang="zh-CN" sz="1600" b="0" i="0" u="none" strike="noStrike" cap="none" normalizeH="0" baseline="0" dirty="0" smtClean="0">
                <a:ln>
                  <a:noFill/>
                </a:ln>
                <a:solidFill>
                  <a:schemeClr val="tx1"/>
                </a:solidFill>
                <a:effectLst/>
                <a:latin typeface="+mn-lt"/>
                <a:ea typeface="+mn-ea"/>
              </a:rPr>
              <a:t>2G</a:t>
            </a:r>
            <a:r>
              <a:rPr kumimoji="0" lang="zh-CN" altLang="en-US" sz="1600" b="0" i="0" u="none" strike="noStrike" cap="none" normalizeH="0" baseline="0" dirty="0" smtClean="0">
                <a:ln>
                  <a:noFill/>
                </a:ln>
                <a:solidFill>
                  <a:schemeClr val="tx1"/>
                </a:solidFill>
                <a:effectLst/>
                <a:latin typeface="+mn-lt"/>
                <a:ea typeface="+mn-ea"/>
              </a:rPr>
              <a:t>）</a:t>
            </a:r>
          </a:p>
        </p:txBody>
      </p:sp>
      <p:sp>
        <p:nvSpPr>
          <p:cNvPr id="57" name="文本框 56"/>
          <p:cNvSpPr txBox="1"/>
          <p:nvPr/>
        </p:nvSpPr>
        <p:spPr bwMode="auto">
          <a:xfrm>
            <a:off x="2377749" y="3551325"/>
            <a:ext cx="165727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Y</a:t>
            </a:r>
            <a:r>
              <a:rPr lang="zh-CN" altLang="en-US" sz="1400" dirty="0" smtClean="0">
                <a:solidFill>
                  <a:srgbClr val="000000"/>
                </a:solidFill>
                <a:latin typeface="+mn-lt"/>
                <a:ea typeface="+mn-ea"/>
                <a:cs typeface="Arial" pitchFamily="34" charset="0"/>
              </a:rPr>
              <a:t>模板 </a:t>
            </a:r>
            <a:r>
              <a:rPr lang="en-US" altLang="zh-CN" sz="1400" dirty="0" err="1" smtClean="0">
                <a:solidFill>
                  <a:srgbClr val="000000"/>
                </a:solidFill>
                <a:latin typeface="+mn-lt"/>
                <a:ea typeface="+mn-ea"/>
                <a:cs typeface="Arial" pitchFamily="34" charset="0"/>
              </a:rPr>
              <a:t>iCache</a:t>
            </a:r>
            <a:r>
              <a:rPr lang="zh-CN" altLang="en-US" sz="1400" dirty="0">
                <a:solidFill>
                  <a:srgbClr val="000000"/>
                </a:solidFill>
                <a:latin typeface="+mn-lt"/>
                <a:ea typeface="+mn-ea"/>
                <a:cs typeface="Arial" pitchFamily="34" charset="0"/>
              </a:rPr>
              <a:t> </a:t>
            </a:r>
            <a:r>
              <a:rPr lang="en-US" altLang="zh-CN" sz="1400" dirty="0" smtClean="0">
                <a:solidFill>
                  <a:srgbClr val="000000"/>
                </a:solidFill>
                <a:latin typeface="+mn-lt"/>
                <a:ea typeface="+mn-ea"/>
                <a:cs typeface="Arial" pitchFamily="34" charset="0"/>
              </a:rPr>
              <a:t>30G</a:t>
            </a:r>
            <a:endParaRPr lang="zh-CN" altLang="en-US" sz="1400" dirty="0" smtClean="0">
              <a:solidFill>
                <a:srgbClr val="000000"/>
              </a:solidFill>
              <a:latin typeface="+mn-lt"/>
              <a:ea typeface="+mn-ea"/>
              <a:cs typeface="Arial" pitchFamily="34" charset="0"/>
            </a:endParaRPr>
          </a:p>
        </p:txBody>
      </p:sp>
      <p:sp>
        <p:nvSpPr>
          <p:cNvPr id="58" name="文本框 57"/>
          <p:cNvSpPr txBox="1"/>
          <p:nvPr/>
        </p:nvSpPr>
        <p:spPr bwMode="auto">
          <a:xfrm>
            <a:off x="2444663" y="4652218"/>
            <a:ext cx="1818101"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lt"/>
                <a:ea typeface="+mn-ea"/>
                <a:cs typeface="Arial" pitchFamily="34" charset="0"/>
              </a:rPr>
              <a:t>X</a:t>
            </a:r>
            <a:r>
              <a:rPr lang="zh-CN" altLang="en-US" sz="1400" dirty="0" smtClean="0">
                <a:solidFill>
                  <a:srgbClr val="000000"/>
                </a:solidFill>
                <a:latin typeface="+mn-lt"/>
                <a:ea typeface="+mn-ea"/>
                <a:cs typeface="Arial" pitchFamily="34" charset="0"/>
              </a:rPr>
              <a:t>模板 </a:t>
            </a:r>
            <a:r>
              <a:rPr lang="zh-CN" altLang="en-US" sz="1400" dirty="0">
                <a:solidFill>
                  <a:srgbClr val="000000"/>
                </a:solidFill>
                <a:latin typeface="+mn-lt"/>
                <a:ea typeface="+mn-ea"/>
                <a:cs typeface="Arial" pitchFamily="34" charset="0"/>
              </a:rPr>
              <a:t>无</a:t>
            </a:r>
            <a:r>
              <a:rPr lang="en-US" altLang="zh-CN" sz="1400" dirty="0" err="1" smtClean="0">
                <a:solidFill>
                  <a:srgbClr val="000000"/>
                </a:solidFill>
                <a:latin typeface="+mn-lt"/>
                <a:ea typeface="+mn-ea"/>
                <a:cs typeface="Arial" pitchFamily="34" charset="0"/>
              </a:rPr>
              <a:t>iCache</a:t>
            </a:r>
            <a:r>
              <a:rPr lang="zh-CN" altLang="en-US" sz="1400" dirty="0" smtClean="0">
                <a:solidFill>
                  <a:srgbClr val="000000"/>
                </a:solidFill>
                <a:latin typeface="+mn-lt"/>
                <a:ea typeface="+mn-ea"/>
                <a:cs typeface="Arial" pitchFamily="34" charset="0"/>
              </a:rPr>
              <a:t> </a:t>
            </a:r>
            <a:r>
              <a:rPr lang="en-US" altLang="zh-CN" sz="1400" dirty="0" smtClean="0">
                <a:solidFill>
                  <a:srgbClr val="000000"/>
                </a:solidFill>
                <a:latin typeface="+mn-lt"/>
                <a:ea typeface="+mn-ea"/>
                <a:cs typeface="Arial" pitchFamily="34" charset="0"/>
              </a:rPr>
              <a:t>30G</a:t>
            </a:r>
            <a:endParaRPr lang="zh-CN" altLang="en-US" sz="1400" dirty="0" smtClean="0">
              <a:solidFill>
                <a:srgbClr val="000000"/>
              </a:solidFill>
              <a:latin typeface="+mn-lt"/>
              <a:ea typeface="+mn-ea"/>
              <a:cs typeface="Arial" pitchFamily="34" charset="0"/>
            </a:endParaRPr>
          </a:p>
        </p:txBody>
      </p:sp>
      <p:sp>
        <p:nvSpPr>
          <p:cNvPr id="59" name="文本框 58"/>
          <p:cNvSpPr txBox="1"/>
          <p:nvPr/>
        </p:nvSpPr>
        <p:spPr bwMode="auto">
          <a:xfrm>
            <a:off x="3744574" y="1981221"/>
            <a:ext cx="58089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VM1</a:t>
            </a:r>
            <a:endParaRPr lang="zh-CN" altLang="en-US" sz="1400" dirty="0" smtClean="0">
              <a:solidFill>
                <a:srgbClr val="000000"/>
              </a:solidFill>
              <a:latin typeface="+mn-lt"/>
              <a:ea typeface="+mn-ea"/>
              <a:cs typeface="Arial" pitchFamily="34" charset="0"/>
            </a:endParaRPr>
          </a:p>
        </p:txBody>
      </p:sp>
      <p:sp>
        <p:nvSpPr>
          <p:cNvPr id="60" name="文本框 59"/>
          <p:cNvSpPr txBox="1"/>
          <p:nvPr/>
        </p:nvSpPr>
        <p:spPr bwMode="auto">
          <a:xfrm>
            <a:off x="6000065" y="1989818"/>
            <a:ext cx="58089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VM2</a:t>
            </a:r>
            <a:endParaRPr lang="zh-CN" altLang="en-US" sz="1400" dirty="0" smtClean="0">
              <a:solidFill>
                <a:srgbClr val="000000"/>
              </a:solidFill>
              <a:latin typeface="+mn-lt"/>
              <a:ea typeface="+mn-ea"/>
              <a:cs typeface="Arial" pitchFamily="34" charset="0"/>
            </a:endParaRPr>
          </a:p>
        </p:txBody>
      </p:sp>
      <p:cxnSp>
        <p:nvCxnSpPr>
          <p:cNvPr id="62" name="直接箭头连接符 61"/>
          <p:cNvCxnSpPr/>
          <p:nvPr/>
        </p:nvCxnSpPr>
        <p:spPr bwMode="auto">
          <a:xfrm flipH="1">
            <a:off x="1948079" y="2501143"/>
            <a:ext cx="1161251" cy="345959"/>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cxnSp>
        <p:nvCxnSpPr>
          <p:cNvPr id="64" name="直接箭头连接符 63"/>
          <p:cNvCxnSpPr/>
          <p:nvPr/>
        </p:nvCxnSpPr>
        <p:spPr bwMode="auto">
          <a:xfrm>
            <a:off x="1948079" y="3316965"/>
            <a:ext cx="644490" cy="609114"/>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cxnSp>
        <p:nvCxnSpPr>
          <p:cNvPr id="67" name="直接箭头连接符 66"/>
          <p:cNvCxnSpPr>
            <a:endCxn id="72" idx="0"/>
          </p:cNvCxnSpPr>
          <p:nvPr/>
        </p:nvCxnSpPr>
        <p:spPr bwMode="auto">
          <a:xfrm>
            <a:off x="3694273" y="2508533"/>
            <a:ext cx="2606181" cy="1100746"/>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sp>
        <p:nvSpPr>
          <p:cNvPr id="71" name="文本框 70"/>
          <p:cNvSpPr txBox="1"/>
          <p:nvPr/>
        </p:nvSpPr>
        <p:spPr bwMode="auto">
          <a:xfrm>
            <a:off x="4590793" y="3603673"/>
            <a:ext cx="105547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Y</a:t>
            </a:r>
            <a:r>
              <a:rPr lang="zh-CN" altLang="en-US" sz="1400" dirty="0" smtClean="0">
                <a:solidFill>
                  <a:srgbClr val="000000"/>
                </a:solidFill>
                <a:latin typeface="+mn-lt"/>
                <a:ea typeface="+mn-ea"/>
                <a:cs typeface="Arial" pitchFamily="34" charset="0"/>
              </a:rPr>
              <a:t>母卷 </a:t>
            </a:r>
            <a:r>
              <a:rPr lang="en-US" altLang="zh-CN" sz="1400" dirty="0" smtClean="0">
                <a:solidFill>
                  <a:srgbClr val="000000"/>
                </a:solidFill>
                <a:latin typeface="+mn-lt"/>
                <a:ea typeface="+mn-ea"/>
                <a:cs typeface="Arial" pitchFamily="34" charset="0"/>
              </a:rPr>
              <a:t>30G</a:t>
            </a:r>
            <a:endParaRPr lang="zh-CN" altLang="en-US" sz="1400" dirty="0" smtClean="0">
              <a:solidFill>
                <a:srgbClr val="000000"/>
              </a:solidFill>
              <a:latin typeface="+mn-lt"/>
              <a:ea typeface="+mn-ea"/>
              <a:cs typeface="Arial" pitchFamily="34" charset="0"/>
            </a:endParaRPr>
          </a:p>
        </p:txBody>
      </p:sp>
      <p:sp>
        <p:nvSpPr>
          <p:cNvPr id="72" name="文本框 71"/>
          <p:cNvSpPr txBox="1"/>
          <p:nvPr/>
        </p:nvSpPr>
        <p:spPr bwMode="auto">
          <a:xfrm>
            <a:off x="5689087" y="3609279"/>
            <a:ext cx="1222734"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VM1 </a:t>
            </a:r>
            <a:r>
              <a:rPr lang="zh-CN" altLang="en-US" sz="1400" dirty="0" smtClean="0">
                <a:solidFill>
                  <a:srgbClr val="000000"/>
                </a:solidFill>
                <a:latin typeface="+mn-lt"/>
                <a:ea typeface="+mn-ea"/>
                <a:cs typeface="Arial" pitchFamily="34" charset="0"/>
              </a:rPr>
              <a:t>差分卷</a:t>
            </a:r>
          </a:p>
        </p:txBody>
      </p:sp>
      <p:cxnSp>
        <p:nvCxnSpPr>
          <p:cNvPr id="78" name="直接箭头连接符 77"/>
          <p:cNvCxnSpPr/>
          <p:nvPr/>
        </p:nvCxnSpPr>
        <p:spPr bwMode="auto">
          <a:xfrm>
            <a:off x="6864521" y="2508533"/>
            <a:ext cx="47300" cy="2137382"/>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cxnSp>
        <p:nvCxnSpPr>
          <p:cNvPr id="80" name="直接箭头连接符 79"/>
          <p:cNvCxnSpPr/>
          <p:nvPr/>
        </p:nvCxnSpPr>
        <p:spPr bwMode="auto">
          <a:xfrm>
            <a:off x="7051836" y="2515854"/>
            <a:ext cx="886948" cy="2085211"/>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sp>
        <p:nvSpPr>
          <p:cNvPr id="84" name="文本框 83"/>
          <p:cNvSpPr txBox="1"/>
          <p:nvPr/>
        </p:nvSpPr>
        <p:spPr bwMode="auto">
          <a:xfrm>
            <a:off x="6360436" y="4682426"/>
            <a:ext cx="105547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lt"/>
                <a:ea typeface="+mn-ea"/>
                <a:cs typeface="Arial" pitchFamily="34" charset="0"/>
              </a:rPr>
              <a:t>X</a:t>
            </a:r>
            <a:r>
              <a:rPr lang="zh-CN" altLang="en-US" sz="1400" dirty="0" smtClean="0">
                <a:solidFill>
                  <a:srgbClr val="000000"/>
                </a:solidFill>
                <a:latin typeface="+mn-lt"/>
                <a:ea typeface="+mn-ea"/>
                <a:cs typeface="Arial" pitchFamily="34" charset="0"/>
              </a:rPr>
              <a:t>母卷 </a:t>
            </a:r>
            <a:r>
              <a:rPr lang="en-US" altLang="zh-CN" sz="1400" dirty="0" smtClean="0">
                <a:solidFill>
                  <a:srgbClr val="000000"/>
                </a:solidFill>
                <a:latin typeface="+mn-lt"/>
                <a:ea typeface="+mn-ea"/>
                <a:cs typeface="Arial" pitchFamily="34" charset="0"/>
              </a:rPr>
              <a:t>30G</a:t>
            </a:r>
            <a:endParaRPr lang="zh-CN" altLang="en-US" sz="1400" dirty="0" smtClean="0">
              <a:solidFill>
                <a:srgbClr val="000000"/>
              </a:solidFill>
              <a:latin typeface="+mn-lt"/>
              <a:ea typeface="+mn-ea"/>
              <a:cs typeface="Arial" pitchFamily="34" charset="0"/>
            </a:endParaRPr>
          </a:p>
        </p:txBody>
      </p:sp>
      <p:sp>
        <p:nvSpPr>
          <p:cNvPr id="86" name="文本框 85"/>
          <p:cNvSpPr txBox="1"/>
          <p:nvPr/>
        </p:nvSpPr>
        <p:spPr bwMode="auto">
          <a:xfrm>
            <a:off x="7509701" y="4682426"/>
            <a:ext cx="1138854"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VM2 </a:t>
            </a:r>
            <a:r>
              <a:rPr lang="zh-CN" altLang="en-US" sz="1400" dirty="0" smtClean="0">
                <a:solidFill>
                  <a:srgbClr val="000000"/>
                </a:solidFill>
                <a:latin typeface="+mn-lt"/>
                <a:ea typeface="+mn-ea"/>
                <a:cs typeface="Arial" pitchFamily="34" charset="0"/>
              </a:rPr>
              <a:t>差分卷</a:t>
            </a:r>
          </a:p>
        </p:txBody>
      </p:sp>
      <p:sp>
        <p:nvSpPr>
          <p:cNvPr id="87" name="矩形标注 86"/>
          <p:cNvSpPr/>
          <p:nvPr/>
        </p:nvSpPr>
        <p:spPr bwMode="auto">
          <a:xfrm>
            <a:off x="922265" y="1799796"/>
            <a:ext cx="1465248" cy="718100"/>
          </a:xfrm>
          <a:prstGeom prst="wedgeRectCallout">
            <a:avLst>
              <a:gd name="adj1" fmla="val 50554"/>
              <a:gd name="adj2" fmla="val 70460"/>
            </a:avLst>
          </a:prstGeom>
          <a:solidFill>
            <a:schemeClr val="accent5">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lt"/>
                <a:ea typeface="+mn-ea"/>
              </a:rPr>
              <a:t>2</a:t>
            </a:r>
            <a:r>
              <a:rPr lang="zh-CN" altLang="en-US" sz="1200" dirty="0">
                <a:latin typeface="+mn-lt"/>
                <a:ea typeface="+mn-ea"/>
              </a:rPr>
              <a:t> </a:t>
            </a:r>
            <a:r>
              <a:rPr lang="zh-CN" altLang="en-US" sz="1200" dirty="0" smtClean="0">
                <a:latin typeface="+mn-lt"/>
                <a:ea typeface="+mn-ea"/>
              </a:rPr>
              <a:t>如果读数据不在差分卷，则读对应的</a:t>
            </a:r>
            <a:r>
              <a:rPr lang="en-US" altLang="zh-CN" sz="1200" dirty="0" smtClean="0">
                <a:latin typeface="+mn-lt"/>
                <a:ea typeface="+mn-ea"/>
              </a:rPr>
              <a:t>Cache</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88" name="矩形标注 87"/>
          <p:cNvSpPr/>
          <p:nvPr/>
        </p:nvSpPr>
        <p:spPr bwMode="auto">
          <a:xfrm>
            <a:off x="2766279" y="2734709"/>
            <a:ext cx="1635670" cy="712969"/>
          </a:xfrm>
          <a:prstGeom prst="wedgeRectCallout">
            <a:avLst>
              <a:gd name="adj1" fmla="val 86348"/>
              <a:gd name="adj2" fmla="val 4110"/>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a:latin typeface="+mn-lt"/>
                <a:ea typeface="+mn-ea"/>
              </a:rPr>
              <a:t>1</a:t>
            </a:r>
            <a:r>
              <a:rPr lang="zh-CN" altLang="en-US" sz="1200" dirty="0" smtClean="0">
                <a:latin typeface="+mn-lt"/>
                <a:ea typeface="+mn-ea"/>
              </a:rPr>
              <a:t> 如果读数据在差分卷则读差分卷；如果写数据直接写差分卷</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89" name="矩形标注 88"/>
          <p:cNvSpPr/>
          <p:nvPr/>
        </p:nvSpPr>
        <p:spPr bwMode="auto">
          <a:xfrm>
            <a:off x="885620" y="3966783"/>
            <a:ext cx="1588708" cy="1047295"/>
          </a:xfrm>
          <a:prstGeom prst="wedgeRectCallout">
            <a:avLst>
              <a:gd name="adj1" fmla="val 38203"/>
              <a:gd name="adj2" fmla="val -95342"/>
            </a:avLst>
          </a:prstGeom>
          <a:solidFill>
            <a:schemeClr val="accent5">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a:latin typeface="+mn-lt"/>
                <a:ea typeface="+mn-ea"/>
              </a:rPr>
              <a:t>3</a:t>
            </a:r>
            <a:r>
              <a:rPr lang="zh-CN" altLang="en-US" sz="1200" dirty="0" smtClean="0">
                <a:latin typeface="+mn-lt"/>
                <a:ea typeface="+mn-ea"/>
              </a:rPr>
              <a:t> 如果读数据也不在</a:t>
            </a:r>
            <a:r>
              <a:rPr lang="en-US" altLang="zh-CN" sz="1200" dirty="0" smtClean="0">
                <a:latin typeface="+mn-lt"/>
                <a:ea typeface="+mn-ea"/>
              </a:rPr>
              <a:t>cache</a:t>
            </a:r>
            <a:r>
              <a:rPr lang="zh-CN" altLang="en-US" sz="1200" dirty="0" smtClean="0">
                <a:latin typeface="+mn-lt"/>
                <a:ea typeface="+mn-ea"/>
              </a:rPr>
              <a:t>中，则读对应模板；当读</a:t>
            </a:r>
            <a:r>
              <a:rPr lang="en-US" altLang="zh-CN" sz="1200" dirty="0" smtClean="0">
                <a:latin typeface="+mn-lt"/>
                <a:ea typeface="+mn-ea"/>
              </a:rPr>
              <a:t>cache</a:t>
            </a:r>
            <a:r>
              <a:rPr lang="zh-CN" altLang="en-US" sz="1200" dirty="0" smtClean="0">
                <a:latin typeface="+mn-lt"/>
                <a:ea typeface="+mn-ea"/>
              </a:rPr>
              <a:t>空间满时，会进行非热点数据块替出</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90" name="矩形标注 89"/>
          <p:cNvSpPr/>
          <p:nvPr/>
        </p:nvSpPr>
        <p:spPr bwMode="auto">
          <a:xfrm>
            <a:off x="4963620" y="2394581"/>
            <a:ext cx="1635670" cy="528251"/>
          </a:xfrm>
          <a:prstGeom prst="wedgeRectCallout">
            <a:avLst>
              <a:gd name="adj1" fmla="val 65384"/>
              <a:gd name="adj2" fmla="val 153590"/>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lt"/>
                <a:ea typeface="+mn-ea"/>
              </a:rPr>
              <a:t>2 </a:t>
            </a:r>
            <a:r>
              <a:rPr lang="zh-CN" altLang="en-US" sz="1200" dirty="0" smtClean="0">
                <a:latin typeface="+mn-lt"/>
                <a:ea typeface="+mn-ea"/>
              </a:rPr>
              <a:t>如果读数据不在差分卷，则读对应母卷</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91" name="矩形标注 90"/>
          <p:cNvSpPr/>
          <p:nvPr/>
        </p:nvSpPr>
        <p:spPr bwMode="auto">
          <a:xfrm>
            <a:off x="7377878" y="1795918"/>
            <a:ext cx="1192102" cy="976121"/>
          </a:xfrm>
          <a:prstGeom prst="wedgeRectCallout">
            <a:avLst>
              <a:gd name="adj1" fmla="val -37336"/>
              <a:gd name="adj2" fmla="val 11566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lt"/>
                <a:ea typeface="+mn-ea"/>
              </a:rPr>
              <a:t>1 </a:t>
            </a:r>
            <a:r>
              <a:rPr lang="zh-CN" altLang="en-US" sz="1200" dirty="0" smtClean="0">
                <a:latin typeface="+mn-lt"/>
                <a:ea typeface="+mn-ea"/>
              </a:rPr>
              <a:t>如果读数据在差分卷，则读差分卷；如果写数据直接写差分卷</a:t>
            </a:r>
            <a:endParaRPr kumimoji="0" lang="zh-CN" altLang="en-US" sz="1200" b="0" i="0" u="none" strike="noStrike" cap="none" normalizeH="0" baseline="0" dirty="0" smtClean="0">
              <a:ln>
                <a:noFill/>
              </a:ln>
              <a:solidFill>
                <a:schemeClr val="tx1"/>
              </a:solidFill>
              <a:effectLst/>
              <a:latin typeface="+mn-lt"/>
              <a:ea typeface="+mn-ea"/>
            </a:endParaRPr>
          </a:p>
        </p:txBody>
      </p:sp>
    </p:spTree>
    <p:extLst>
      <p:ext uri="{BB962C8B-B14F-4D97-AF65-F5344CB8AC3E}">
        <p14:creationId xmlns:p14="http://schemas.microsoft.com/office/powerpoint/2010/main" val="2965918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smtClean="0">
                <a:solidFill>
                  <a:schemeClr val="bg1">
                    <a:lumMod val="50000"/>
                  </a:schemeClr>
                </a:solidFill>
              </a:rPr>
              <a:t>链接克隆桌面技术原理</a:t>
            </a:r>
            <a:endParaRPr lang="en-US" altLang="zh-CN" dirty="0" smtClean="0">
              <a:solidFill>
                <a:schemeClr val="bg1">
                  <a:lumMod val="50000"/>
                </a:schemeClr>
              </a:solidFill>
            </a:endParaRPr>
          </a:p>
          <a:p>
            <a:r>
              <a:rPr lang="zh-CN" altLang="en-US" b="1" dirty="0"/>
              <a:t>链接克隆桌面解决方案</a:t>
            </a:r>
            <a:endParaRPr lang="en-US" altLang="zh-CN" b="1" dirty="0"/>
          </a:p>
        </p:txBody>
      </p:sp>
    </p:spTree>
    <p:extLst>
      <p:ext uri="{BB962C8B-B14F-4D97-AF65-F5344CB8AC3E}">
        <p14:creationId xmlns:p14="http://schemas.microsoft.com/office/powerpoint/2010/main" val="491185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latin typeface="+mj-ea"/>
              </a:rPr>
              <a:t>链接克隆</a:t>
            </a:r>
            <a:r>
              <a:rPr lang="zh-CN" altLang="en-US" dirty="0" smtClean="0">
                <a:latin typeface="+mj-ea"/>
              </a:rPr>
              <a:t>桌面云方案</a:t>
            </a:r>
            <a:endParaRPr lang="en-US" dirty="0">
              <a:latin typeface="+mj-ea"/>
            </a:endParaRPr>
          </a:p>
        </p:txBody>
      </p:sp>
      <p:pic>
        <p:nvPicPr>
          <p:cNvPr id="4" name="图片 3" descr="LinkClone.png"/>
          <p:cNvPicPr/>
          <p:nvPr/>
        </p:nvPicPr>
        <p:blipFill>
          <a:blip r:embed="rId3" cstate="print"/>
          <a:stretch>
            <a:fillRect/>
          </a:stretch>
        </p:blipFill>
        <p:spPr>
          <a:xfrm>
            <a:off x="755650" y="1376364"/>
            <a:ext cx="7848600" cy="4789806"/>
          </a:xfrm>
          <a:prstGeom prst="rect">
            <a:avLst/>
          </a:prstGeom>
          <a:noFill/>
          <a:ln w="9525">
            <a:noFill/>
            <a:miter lim="800000"/>
            <a:headEnd/>
            <a:tailEnd/>
          </a:ln>
        </p:spPr>
      </p:pic>
    </p:spTree>
    <p:extLst>
      <p:ext uri="{BB962C8B-B14F-4D97-AF65-F5344CB8AC3E}">
        <p14:creationId xmlns:p14="http://schemas.microsoft.com/office/powerpoint/2010/main" val="3135821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latin typeface="+mj-ea"/>
              </a:rPr>
              <a:t>链接克隆</a:t>
            </a:r>
            <a:r>
              <a:rPr lang="zh-CN" altLang="en-US" dirty="0" smtClean="0">
                <a:latin typeface="+mj-ea"/>
              </a:rPr>
              <a:t>桌面云方案</a:t>
            </a:r>
            <a:endParaRPr lang="en-US" dirty="0">
              <a:latin typeface="+mj-ea"/>
            </a:endParaRPr>
          </a:p>
        </p:txBody>
      </p:sp>
      <p:pic>
        <p:nvPicPr>
          <p:cNvPr id="4" name="图片 3" descr="LinkClone.png"/>
          <p:cNvPicPr/>
          <p:nvPr/>
        </p:nvPicPr>
        <p:blipFill>
          <a:blip r:embed="rId3" cstate="print"/>
          <a:stretch>
            <a:fillRect/>
          </a:stretch>
        </p:blipFill>
        <p:spPr>
          <a:xfrm>
            <a:off x="755650" y="1376364"/>
            <a:ext cx="7848600" cy="4789806"/>
          </a:xfrm>
          <a:prstGeom prst="rect">
            <a:avLst/>
          </a:prstGeom>
          <a:noFill/>
          <a:ln w="9525">
            <a:noFill/>
            <a:miter lim="800000"/>
            <a:headEnd/>
            <a:tailEnd/>
          </a:ln>
        </p:spPr>
      </p:pic>
    </p:spTree>
    <p:extLst>
      <p:ext uri="{BB962C8B-B14F-4D97-AF65-F5344CB8AC3E}">
        <p14:creationId xmlns:p14="http://schemas.microsoft.com/office/powerpoint/2010/main" val="300899744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latin typeface="+mj-ea"/>
              </a:rPr>
              <a:t>链接克隆</a:t>
            </a:r>
            <a:r>
              <a:rPr lang="zh-CN" altLang="en-US" dirty="0" smtClean="0">
                <a:latin typeface="+mj-ea"/>
              </a:rPr>
              <a:t>桌面云方案</a:t>
            </a:r>
            <a:endParaRPr lang="en-US" dirty="0">
              <a:latin typeface="+mj-ea"/>
            </a:endParaRPr>
          </a:p>
        </p:txBody>
      </p:sp>
      <p:pic>
        <p:nvPicPr>
          <p:cNvPr id="4" name="图片 3" descr="LinkClone.png"/>
          <p:cNvPicPr/>
          <p:nvPr/>
        </p:nvPicPr>
        <p:blipFill>
          <a:blip r:embed="rId3" cstate="print"/>
          <a:stretch>
            <a:fillRect/>
          </a:stretch>
        </p:blipFill>
        <p:spPr>
          <a:xfrm>
            <a:off x="755650" y="1376364"/>
            <a:ext cx="7848600" cy="4789806"/>
          </a:xfrm>
          <a:prstGeom prst="rect">
            <a:avLst/>
          </a:prstGeom>
          <a:noFill/>
          <a:ln w="9525">
            <a:noFill/>
            <a:miter lim="800000"/>
            <a:headEnd/>
            <a:tailEnd/>
          </a:ln>
        </p:spPr>
      </p:pic>
    </p:spTree>
    <p:extLst>
      <p:ext uri="{BB962C8B-B14F-4D97-AF65-F5344CB8AC3E}">
        <p14:creationId xmlns:p14="http://schemas.microsoft.com/office/powerpoint/2010/main" val="142284164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存储部署规划</a:t>
            </a:r>
            <a:endParaRPr lang="zh-CN" altLang="en-US" dirty="0"/>
          </a:p>
        </p:txBody>
      </p:sp>
      <p:sp>
        <p:nvSpPr>
          <p:cNvPr id="3" name="文本占位符 2"/>
          <p:cNvSpPr>
            <a:spLocks noGrp="1"/>
          </p:cNvSpPr>
          <p:nvPr>
            <p:ph type="body" sz="quarter" idx="10"/>
          </p:nvPr>
        </p:nvSpPr>
        <p:spPr/>
        <p:txBody>
          <a:bodyPr/>
          <a:lstStyle/>
          <a:p>
            <a:r>
              <a:rPr lang="zh-CN" altLang="en-US" dirty="0" smtClean="0"/>
              <a:t>存储子系统设计从容量和</a:t>
            </a:r>
            <a:r>
              <a:rPr lang="en-US" altLang="zh-CN" dirty="0" smtClean="0"/>
              <a:t>IOPS</a:t>
            </a:r>
            <a:r>
              <a:rPr lang="zh-CN" altLang="en-US" dirty="0" smtClean="0"/>
              <a:t>两个维度设计。</a:t>
            </a:r>
            <a:endParaRPr lang="en-US" altLang="zh-CN" dirty="0" smtClean="0"/>
          </a:p>
          <a:p>
            <a:pPr lvl="0"/>
            <a:r>
              <a:rPr lang="zh-CN" altLang="zh-CN" dirty="0" smtClean="0"/>
              <a:t>存储容量维度</a:t>
            </a:r>
          </a:p>
          <a:p>
            <a:pPr lvl="1"/>
            <a:r>
              <a:rPr lang="zh-CN" altLang="zh-CN" dirty="0" smtClean="0"/>
              <a:t>总硬盘数</a:t>
            </a:r>
            <a:r>
              <a:rPr lang="en-US" altLang="zh-CN" dirty="0" smtClean="0"/>
              <a:t> = (Roundup(</a:t>
            </a:r>
            <a:r>
              <a:rPr lang="zh-CN" altLang="zh-CN" dirty="0" smtClean="0"/>
              <a:t>总人数</a:t>
            </a:r>
            <a:r>
              <a:rPr lang="en-US" altLang="zh-CN" dirty="0" smtClean="0"/>
              <a:t> / 128, 0) * </a:t>
            </a:r>
            <a:r>
              <a:rPr lang="zh-CN" altLang="zh-CN" dirty="0" smtClean="0"/>
              <a:t>母盘大小</a:t>
            </a:r>
            <a:r>
              <a:rPr lang="en-US" altLang="zh-CN" dirty="0" smtClean="0"/>
              <a:t> + </a:t>
            </a:r>
            <a:r>
              <a:rPr lang="zh-CN" altLang="zh-CN" dirty="0" smtClean="0"/>
              <a:t>总人数</a:t>
            </a:r>
            <a:r>
              <a:rPr lang="en-US" altLang="zh-CN" dirty="0" smtClean="0"/>
              <a:t> * </a:t>
            </a:r>
            <a:r>
              <a:rPr lang="zh-CN" altLang="zh-CN" dirty="0" smtClean="0"/>
              <a:t>差分盘大小</a:t>
            </a:r>
            <a:r>
              <a:rPr lang="en-US" altLang="zh-CN" dirty="0" smtClean="0"/>
              <a:t>) / </a:t>
            </a:r>
            <a:r>
              <a:rPr lang="zh-CN" altLang="zh-CN" dirty="0" smtClean="0"/>
              <a:t>每盘有效容量</a:t>
            </a:r>
            <a:r>
              <a:rPr lang="en-US" altLang="zh-CN" dirty="0" smtClean="0"/>
              <a:t> * </a:t>
            </a:r>
            <a:r>
              <a:rPr lang="zh-CN" altLang="zh-CN" dirty="0" smtClean="0"/>
              <a:t>热备盘率</a:t>
            </a:r>
          </a:p>
          <a:p>
            <a:r>
              <a:rPr lang="zh-CN" altLang="zh-CN" dirty="0" smtClean="0"/>
              <a:t>存储</a:t>
            </a:r>
            <a:r>
              <a:rPr lang="en-US" altLang="zh-CN" dirty="0" smtClean="0"/>
              <a:t>IOPS</a:t>
            </a:r>
            <a:r>
              <a:rPr lang="zh-CN" altLang="zh-CN" dirty="0" smtClean="0"/>
              <a:t>维度</a:t>
            </a:r>
          </a:p>
          <a:p>
            <a:pPr lvl="1"/>
            <a:r>
              <a:rPr lang="zh-CN" altLang="zh-CN" dirty="0" smtClean="0"/>
              <a:t>总硬盘数</a:t>
            </a:r>
            <a:r>
              <a:rPr lang="en-US" altLang="zh-CN" dirty="0" smtClean="0"/>
              <a:t> = (</a:t>
            </a:r>
            <a:r>
              <a:rPr lang="zh-CN" altLang="zh-CN" dirty="0" smtClean="0"/>
              <a:t>总人数</a:t>
            </a:r>
            <a:r>
              <a:rPr lang="en-US" altLang="zh-CN" dirty="0" smtClean="0"/>
              <a:t> * (</a:t>
            </a:r>
            <a:r>
              <a:rPr lang="zh-CN" altLang="zh-CN" dirty="0" smtClean="0"/>
              <a:t>母盘</a:t>
            </a:r>
            <a:r>
              <a:rPr lang="en-US" altLang="zh-CN" dirty="0" smtClean="0"/>
              <a:t>IOPS + </a:t>
            </a:r>
            <a:r>
              <a:rPr lang="zh-CN" altLang="zh-CN" dirty="0" smtClean="0"/>
              <a:t>差分盘</a:t>
            </a:r>
            <a:r>
              <a:rPr lang="en-US" altLang="zh-CN" dirty="0" smtClean="0"/>
              <a:t>IOPS)) / </a:t>
            </a:r>
            <a:r>
              <a:rPr lang="zh-CN" altLang="zh-CN" dirty="0" smtClean="0"/>
              <a:t>每盘有效</a:t>
            </a:r>
            <a:r>
              <a:rPr lang="en-US" altLang="zh-CN" dirty="0" smtClean="0"/>
              <a:t>IOPS * </a:t>
            </a:r>
            <a:r>
              <a:rPr lang="zh-CN" altLang="zh-CN" dirty="0" smtClean="0"/>
              <a:t>热备盘率</a:t>
            </a:r>
          </a:p>
        </p:txBody>
      </p:sp>
    </p:spTree>
    <p:extLst>
      <p:ext uri="{BB962C8B-B14F-4D97-AF65-F5344CB8AC3E}">
        <p14:creationId xmlns:p14="http://schemas.microsoft.com/office/powerpoint/2010/main" val="3747241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适用场景</a:t>
            </a:r>
            <a:r>
              <a:rPr lang="en-US" altLang="zh-CN" dirty="0" smtClean="0"/>
              <a:t> - </a:t>
            </a:r>
            <a:r>
              <a:rPr lang="zh-CN" altLang="en-US" dirty="0" smtClean="0"/>
              <a:t>公共阅览室</a:t>
            </a:r>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1894338" y="1454231"/>
            <a:ext cx="5499784" cy="4524213"/>
          </a:xfrm>
          <a:prstGeom prst="rect">
            <a:avLst/>
          </a:prstGeom>
        </p:spPr>
      </p:pic>
    </p:spTree>
    <p:extLst>
      <p:ext uri="{BB962C8B-B14F-4D97-AF65-F5344CB8AC3E}">
        <p14:creationId xmlns:p14="http://schemas.microsoft.com/office/powerpoint/2010/main" val="2281233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a:xfrm>
            <a:off x="755650" y="1419225"/>
            <a:ext cx="5868578" cy="1470025"/>
          </a:xfrm>
        </p:spPr>
        <p:txBody>
          <a:bodyPr/>
          <a:lstStyle/>
          <a:p>
            <a:r>
              <a:rPr lang="zh-CN" altLang="en-US" sz="3600" dirty="0" smtClean="0"/>
              <a:t>链接</a:t>
            </a:r>
            <a:r>
              <a:rPr lang="zh-CN" altLang="en-US" sz="3600" dirty="0" smtClean="0"/>
              <a:t>克隆</a:t>
            </a:r>
            <a:r>
              <a:rPr lang="zh-CN" altLang="en-US" sz="3600" dirty="0" smtClean="0"/>
              <a:t>技术</a:t>
            </a:r>
            <a:r>
              <a:rPr lang="zh-CN" altLang="en-US" sz="3600" dirty="0" smtClean="0"/>
              <a:t>与方案</a:t>
            </a:r>
            <a:endParaRPr lang="zh-CN" altLang="en-US" sz="3600"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557412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链接克隆的优势包括？（     ）</a:t>
            </a:r>
            <a:endParaRPr lang="en-US" altLang="zh-CN" dirty="0" smtClean="0"/>
          </a:p>
          <a:p>
            <a:pPr lvl="1"/>
            <a:r>
              <a:rPr lang="zh-CN" altLang="en-US" dirty="0" smtClean="0"/>
              <a:t>初始占用存储空间小</a:t>
            </a:r>
            <a:endParaRPr lang="en-US" altLang="zh-CN" dirty="0" smtClean="0"/>
          </a:p>
          <a:p>
            <a:pPr lvl="1"/>
            <a:r>
              <a:rPr lang="zh-CN" altLang="en-US" dirty="0" smtClean="0"/>
              <a:t>批量发放桌面速度快</a:t>
            </a:r>
            <a:endParaRPr lang="en-US" altLang="zh-CN" dirty="0" smtClean="0"/>
          </a:p>
          <a:p>
            <a:pPr lvl="1"/>
            <a:r>
              <a:rPr lang="zh-CN" altLang="en-US" dirty="0" smtClean="0"/>
              <a:t>大量节约系统内存和</a:t>
            </a:r>
            <a:r>
              <a:rPr lang="en-US" altLang="zh-CN" dirty="0" smtClean="0"/>
              <a:t>CPU</a:t>
            </a:r>
            <a:r>
              <a:rPr lang="zh-CN" altLang="en-US" dirty="0" smtClean="0"/>
              <a:t>资源</a:t>
            </a:r>
            <a:endParaRPr lang="en-US" altLang="zh-CN" dirty="0" smtClean="0"/>
          </a:p>
          <a:p>
            <a:pPr lvl="1"/>
            <a:r>
              <a:rPr lang="zh-CN" altLang="en-US" dirty="0" smtClean="0"/>
              <a:t>可以实现关机自动恢复</a:t>
            </a:r>
            <a:endParaRPr lang="en-US" altLang="zh-CN" dirty="0" smtClean="0"/>
          </a:p>
          <a:p>
            <a:r>
              <a:rPr lang="en-US" altLang="zh-CN" dirty="0" err="1" smtClean="0"/>
              <a:t>iChache</a:t>
            </a:r>
            <a:r>
              <a:rPr lang="en-US" altLang="zh-CN" dirty="0" smtClean="0"/>
              <a:t> </a:t>
            </a:r>
            <a:r>
              <a:rPr lang="zh-CN" altLang="en-US" dirty="0" smtClean="0"/>
              <a:t>为链接克隆桌面提供了更高的</a:t>
            </a:r>
            <a:r>
              <a:rPr lang="en-US" altLang="zh-CN" dirty="0" smtClean="0"/>
              <a:t>IOPS</a:t>
            </a:r>
            <a:r>
              <a:rPr lang="zh-CN" altLang="en-US" dirty="0" smtClean="0"/>
              <a:t>，但需要占用更多主机内存资源。（     ）</a:t>
            </a:r>
            <a:endParaRPr lang="en-US" altLang="zh-CN" dirty="0" smtClean="0"/>
          </a:p>
          <a:p>
            <a:pPr lvl="1"/>
            <a:r>
              <a:rPr lang="en-US" altLang="zh-CN" dirty="0" smtClean="0"/>
              <a:t>TRUE</a:t>
            </a:r>
          </a:p>
          <a:p>
            <a:pPr lvl="1"/>
            <a:r>
              <a:rPr lang="en-US" altLang="zh-CN" dirty="0" smtClean="0"/>
              <a:t>FALSE</a:t>
            </a:r>
            <a:br>
              <a:rPr lang="en-US" altLang="zh-CN" dirty="0" smtClean="0"/>
            </a:b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307121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sz="quarter" idx="10"/>
          </p:nvPr>
        </p:nvSpPr>
        <p:spPr/>
        <p:txBody>
          <a:bodyPr/>
          <a:lstStyle/>
          <a:p>
            <a:r>
              <a:rPr lang="zh-CN" altLang="en-US" smtClean="0"/>
              <a:t>华为云计算链接克隆技术原理</a:t>
            </a:r>
            <a:endParaRPr lang="en-US" altLang="zh-CN" smtClean="0"/>
          </a:p>
          <a:p>
            <a:r>
              <a:rPr lang="zh-CN" altLang="en-US" smtClean="0"/>
              <a:t>华为云计算链接克隆技术解决方案</a:t>
            </a:r>
            <a:r>
              <a:rPr lang="en-US" altLang="zh-CN" smtClean="0"/>
              <a:t/>
            </a:r>
            <a:br>
              <a:rPr lang="en-US" altLang="zh-CN" smtClean="0"/>
            </a:br>
            <a:endParaRPr lang="en-US" altLang="zh-CN" smtClean="0"/>
          </a:p>
          <a:p>
            <a:pPr lvl="1"/>
            <a:endParaRPr lang="en-US" altLang="zh-CN" smtClean="0"/>
          </a:p>
          <a:p>
            <a:pPr lvl="1"/>
            <a:endParaRPr lang="zh-CN" altLang="en-US" dirty="0"/>
          </a:p>
        </p:txBody>
      </p:sp>
    </p:spTree>
    <p:extLst>
      <p:ext uri="{BB962C8B-B14F-4D97-AF65-F5344CB8AC3E}">
        <p14:creationId xmlns:p14="http://schemas.microsoft.com/office/powerpoint/2010/main" val="1798450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044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虚拟桌面技术中最重要的就是克隆技术，它实现了从一个模板批量部署大量桌面的功能。</a:t>
            </a:r>
            <a:r>
              <a:rPr lang="zh-CN" altLang="zh-CN" dirty="0" smtClean="0"/>
              <a:t>克隆技术可分为完整克隆（完整复制）和链接克隆两种。</a:t>
            </a:r>
            <a:r>
              <a:rPr lang="zh-CN" altLang="en-US" dirty="0" smtClean="0"/>
              <a:t>本章节将介绍链接克隆技术的原理及特性。</a:t>
            </a:r>
            <a:endParaRPr lang="zh-CN" altLang="zh-CN" dirty="0" smtClean="0"/>
          </a:p>
          <a:p>
            <a:endParaRPr lang="zh-CN" altLang="en-US" dirty="0"/>
          </a:p>
        </p:txBody>
      </p:sp>
    </p:spTree>
    <p:extLst>
      <p:ext uri="{BB962C8B-B14F-4D97-AF65-F5344CB8AC3E}">
        <p14:creationId xmlns:p14="http://schemas.microsoft.com/office/powerpoint/2010/main" val="3347328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学完本课程后，您将能够</a:t>
            </a:r>
            <a:r>
              <a:rPr lang="en-US" altLang="zh-CN" smtClean="0"/>
              <a:t>:</a:t>
            </a:r>
          </a:p>
          <a:p>
            <a:pPr lvl="1"/>
            <a:r>
              <a:rPr lang="zh-CN" altLang="en-US" smtClean="0"/>
              <a:t>了解华为云计算链接克隆技术原理</a:t>
            </a:r>
            <a:endParaRPr lang="en-US" altLang="zh-CN" smtClean="0"/>
          </a:p>
          <a:p>
            <a:pPr lvl="1"/>
            <a:r>
              <a:rPr lang="zh-CN" altLang="en-US" smtClean="0"/>
              <a:t>了解华为云计算链接克隆技术解决方案</a:t>
            </a:r>
          </a:p>
          <a:p>
            <a:endParaRPr lang="zh-CN" altLang="en-US" dirty="0"/>
          </a:p>
        </p:txBody>
      </p:sp>
    </p:spTree>
    <p:extLst>
      <p:ext uri="{BB962C8B-B14F-4D97-AF65-F5344CB8AC3E}">
        <p14:creationId xmlns:p14="http://schemas.microsoft.com/office/powerpoint/2010/main" val="2704384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链接克隆桌面技术原理</a:t>
            </a:r>
            <a:endParaRPr lang="en-US" altLang="zh-CN" b="1" dirty="0" smtClean="0"/>
          </a:p>
          <a:p>
            <a:pPr>
              <a:buClr>
                <a:schemeClr val="bg1">
                  <a:lumMod val="50000"/>
                </a:schemeClr>
              </a:buClr>
            </a:pPr>
            <a:r>
              <a:rPr lang="zh-CN" altLang="en-US" dirty="0" smtClean="0">
                <a:solidFill>
                  <a:schemeClr val="bg1">
                    <a:lumMod val="50000"/>
                  </a:schemeClr>
                </a:solidFill>
              </a:rPr>
              <a:t>链接克隆桌面解决方案</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470482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链接克隆产生背景</a:t>
            </a:r>
            <a:endParaRPr lang="zh-CN" altLang="en-US" dirty="0"/>
          </a:p>
        </p:txBody>
      </p:sp>
      <p:sp>
        <p:nvSpPr>
          <p:cNvPr id="4" name="文本占位符 3"/>
          <p:cNvSpPr>
            <a:spLocks noGrp="1"/>
          </p:cNvSpPr>
          <p:nvPr>
            <p:ph type="body" sz="quarter" idx="10"/>
          </p:nvPr>
        </p:nvSpPr>
        <p:spPr/>
        <p:txBody>
          <a:bodyPr/>
          <a:lstStyle/>
          <a:p>
            <a:r>
              <a:rPr lang="zh-CN" altLang="en-US" smtClean="0"/>
              <a:t>虚拟桌面技术实现了办公桌面的批量发放和运维，简化企业</a:t>
            </a:r>
            <a:r>
              <a:rPr lang="en-US" altLang="zh-CN" smtClean="0"/>
              <a:t>IT</a:t>
            </a:r>
            <a:r>
              <a:rPr lang="zh-CN" altLang="en-US" smtClean="0"/>
              <a:t>管理。其中最重要的就是克隆技术，它实现了从一个模板批量部署大量桌面的功能。</a:t>
            </a:r>
            <a:endParaRPr lang="en-US" altLang="zh-CN" smtClean="0"/>
          </a:p>
          <a:p>
            <a:r>
              <a:rPr lang="zh-CN" altLang="zh-CN" smtClean="0"/>
              <a:t>克隆技术可分为完整克隆（完整复制）和链接克隆两种。</a:t>
            </a:r>
          </a:p>
          <a:p>
            <a:r>
              <a:rPr lang="zh-CN" altLang="en-US" smtClean="0"/>
              <a:t>完整克隆方式中每一个桌面保持着独立性；而链接克隆桌面带来的是更方便的统一管理和更高的资源利用率。目前链接克隆已经成为了最主流的一种桌面虚拟化方式。</a:t>
            </a:r>
            <a:endParaRPr lang="zh-CN" altLang="en-US" dirty="0"/>
          </a:p>
        </p:txBody>
      </p:sp>
    </p:spTree>
    <p:extLst>
      <p:ext uri="{BB962C8B-B14F-4D97-AF65-F5344CB8AC3E}">
        <p14:creationId xmlns:p14="http://schemas.microsoft.com/office/powerpoint/2010/main" val="1618469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链接克隆的价值</a:t>
            </a:r>
            <a:endParaRPr lang="zh-CN" altLang="en-US" dirty="0"/>
          </a:p>
        </p:txBody>
      </p:sp>
      <p:sp>
        <p:nvSpPr>
          <p:cNvPr id="3" name="文本占位符 2"/>
          <p:cNvSpPr>
            <a:spLocks noGrp="1"/>
          </p:cNvSpPr>
          <p:nvPr>
            <p:ph type="body" sz="quarter" idx="10"/>
          </p:nvPr>
        </p:nvSpPr>
        <p:spPr/>
        <p:txBody>
          <a:bodyPr/>
          <a:lstStyle/>
          <a:p>
            <a:r>
              <a:rPr lang="zh-CN" altLang="zh-CN" smtClean="0"/>
              <a:t>基于链接克隆，能帮助客户提升效率、节约成本：</a:t>
            </a:r>
          </a:p>
          <a:p>
            <a:pPr lvl="1"/>
            <a:r>
              <a:rPr lang="zh-CN" altLang="zh-CN" smtClean="0"/>
              <a:t>只需秒级就能完成虚拟机的快速创建，缩短了发放时间，提高了虚拟机的发放效率。</a:t>
            </a:r>
          </a:p>
          <a:p>
            <a:pPr lvl="1"/>
            <a:r>
              <a:rPr lang="zh-CN" altLang="zh-CN" smtClean="0"/>
              <a:t>节省大量的存储空间，从而使企业的</a:t>
            </a:r>
            <a:r>
              <a:rPr lang="en-US" altLang="zh-CN" smtClean="0"/>
              <a:t>IT</a:t>
            </a:r>
            <a:r>
              <a:rPr lang="zh-CN" altLang="zh-CN" smtClean="0"/>
              <a:t>成本更低。</a:t>
            </a:r>
          </a:p>
          <a:p>
            <a:pPr lvl="1"/>
            <a:r>
              <a:rPr lang="zh-CN" altLang="zh-CN" smtClean="0"/>
              <a:t>提高维护管理效率，可以很方便的对链接克隆虚拟机进行统一的系统更新与打补丁等操作，节约后期维护成本。</a:t>
            </a:r>
          </a:p>
          <a:p>
            <a:endParaRPr lang="zh-CN" altLang="en-US" dirty="0"/>
          </a:p>
        </p:txBody>
      </p:sp>
    </p:spTree>
    <p:extLst>
      <p:ext uri="{BB962C8B-B14F-4D97-AF65-F5344CB8AC3E}">
        <p14:creationId xmlns:p14="http://schemas.microsoft.com/office/powerpoint/2010/main" val="4170872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zh-CN" altLang="en-US" smtClean="0"/>
              <a:t>链接克隆虚拟桌面</a:t>
            </a:r>
            <a:endParaRPr lang="zh-CN" altLang="en-US" dirty="0" smtClean="0">
              <a:sym typeface="Calibri" pitchFamily="34" charset="0"/>
            </a:endParaRPr>
          </a:p>
        </p:txBody>
      </p:sp>
      <p:sp>
        <p:nvSpPr>
          <p:cNvPr id="56" name="AutoShape 3"/>
          <p:cNvSpPr>
            <a:spLocks noChangeArrowheads="1"/>
          </p:cNvSpPr>
          <p:nvPr/>
        </p:nvSpPr>
        <p:spPr bwMode="auto">
          <a:xfrm>
            <a:off x="755649" y="5555966"/>
            <a:ext cx="7848600" cy="432150"/>
          </a:xfrm>
          <a:prstGeom prst="roundRect">
            <a:avLst>
              <a:gd name="adj" fmla="val 16667"/>
            </a:avLst>
          </a:prstGeom>
          <a:gradFill rotWithShape="1">
            <a:gsLst>
              <a:gs pos="0">
                <a:srgbClr val="DEDEDE"/>
              </a:gs>
              <a:gs pos="100000">
                <a:schemeClr val="bg1">
                  <a:alpha val="89999"/>
                </a:schemeClr>
              </a:gs>
            </a:gsLst>
            <a:lin ang="5400000" scaled="1"/>
          </a:gradFill>
          <a:ln w="19050" algn="ctr">
            <a:noFill/>
            <a:round/>
            <a:headEnd/>
            <a:tailEnd/>
          </a:ln>
          <a:effectLst>
            <a:outerShdw dist="35921" dir="2700000" algn="ctr" rotWithShape="0">
              <a:srgbClr val="808080">
                <a:alpha val="50000"/>
              </a:srgbClr>
            </a:outerShdw>
          </a:effectLst>
        </p:spPr>
        <p:txBody>
          <a:bodyPr lIns="81895" tIns="42588" rIns="81895" bIns="42588" anchor="ctr"/>
          <a:lstStyle/>
          <a:p>
            <a:pPr algn="ctr" fontAlgn="auto">
              <a:lnSpc>
                <a:spcPct val="150000"/>
              </a:lnSpc>
              <a:spcBef>
                <a:spcPts val="0"/>
              </a:spcBef>
              <a:spcAft>
                <a:spcPts val="0"/>
              </a:spcAft>
              <a:buSzPct val="80000"/>
              <a:defRPr/>
            </a:pPr>
            <a:r>
              <a:rPr lang="zh-CN" altLang="en-US" sz="1600" b="1" kern="0" dirty="0" smtClean="0">
                <a:latin typeface="+mn-lt"/>
                <a:ea typeface="+mn-ea"/>
              </a:rPr>
              <a:t>显著提升</a:t>
            </a:r>
            <a:r>
              <a:rPr lang="zh-CN" altLang="en-US" sz="1600" b="1" kern="0" dirty="0" smtClean="0">
                <a:solidFill>
                  <a:srgbClr val="C00000"/>
                </a:solidFill>
                <a:latin typeface="+mn-lt"/>
                <a:ea typeface="+mn-ea"/>
              </a:rPr>
              <a:t>管理效率</a:t>
            </a:r>
            <a:r>
              <a:rPr lang="zh-CN" altLang="en-US" sz="1600" b="1" kern="0" dirty="0" smtClean="0">
                <a:latin typeface="+mn-lt"/>
                <a:ea typeface="+mn-ea"/>
              </a:rPr>
              <a:t>，  大幅降低</a:t>
            </a:r>
            <a:r>
              <a:rPr lang="zh-CN" altLang="en-US" sz="1600" b="1" kern="0" dirty="0" smtClean="0">
                <a:solidFill>
                  <a:srgbClr val="C00000"/>
                </a:solidFill>
                <a:latin typeface="+mn-lt"/>
                <a:ea typeface="+mn-ea"/>
              </a:rPr>
              <a:t>存储成本</a:t>
            </a:r>
            <a:endParaRPr lang="zh-CN" altLang="en-US" sz="2000" b="1" dirty="0">
              <a:solidFill>
                <a:srgbClr val="C00000"/>
              </a:solidFill>
              <a:latin typeface="+mn-lt"/>
              <a:ea typeface="+mn-ea"/>
            </a:endParaRPr>
          </a:p>
        </p:txBody>
      </p:sp>
      <p:grpSp>
        <p:nvGrpSpPr>
          <p:cNvPr id="2" name="组合 234"/>
          <p:cNvGrpSpPr/>
          <p:nvPr/>
        </p:nvGrpSpPr>
        <p:grpSpPr>
          <a:xfrm>
            <a:off x="1834169" y="4421471"/>
            <a:ext cx="604147" cy="979567"/>
            <a:chOff x="528842" y="3352450"/>
            <a:chExt cx="604147" cy="881610"/>
          </a:xfrm>
        </p:grpSpPr>
        <p:sp>
          <p:nvSpPr>
            <p:cNvPr id="82" name="Can 6"/>
            <p:cNvSpPr/>
            <p:nvPr/>
          </p:nvSpPr>
          <p:spPr bwMode="auto">
            <a:xfrm>
              <a:off x="546667" y="3352450"/>
              <a:ext cx="586322" cy="628650"/>
            </a:xfrm>
            <a:prstGeom prst="can">
              <a:avLst/>
            </a:prstGeom>
            <a:solidFill>
              <a:srgbClr val="89C8E7"/>
            </a:solidFill>
            <a:ln w="25400" cap="flat" cmpd="sng" algn="ctr">
              <a:solidFill>
                <a:srgbClr val="0070C0"/>
              </a:solidFill>
              <a:prstDash val="solid"/>
              <a:headEnd type="none" w="med" len="med"/>
              <a:tailEnd type="none" w="med" len="med"/>
            </a:ln>
            <a:effectLst>
              <a:outerShdw blurRad="50800" dist="25400" dir="5400000" algn="t" rotWithShape="0">
                <a:prstClr val="black">
                  <a:alpha val="30000"/>
                </a:prstClr>
              </a:outerShdw>
            </a:effectLst>
          </p:spPr>
          <p:txBody>
            <a:bodyPr vert="horz" wrap="none" lIns="68589" tIns="34295" rIns="68589" bIns="34295" numCol="1" rtlCol="0" anchor="t" anchorCtr="0" compatLnSpc="1">
              <a:prstTxWarp prst="textNoShape">
                <a:avLst/>
              </a:prstTxWarp>
            </a:bodyPr>
            <a:lstStyle/>
            <a:p>
              <a:pPr algn="ctr" defTabSz="725188">
                <a:defRPr/>
              </a:pPr>
              <a:endParaRPr lang="en-US" sz="2800" dirty="0">
                <a:effectLst>
                  <a:outerShdw blurRad="38100" dist="38100" dir="2700000" algn="tl">
                    <a:srgbClr val="000000">
                      <a:alpha val="43137"/>
                    </a:srgbClr>
                  </a:outerShdw>
                </a:effectLst>
                <a:latin typeface="+mn-lt"/>
                <a:ea typeface="+mn-ea"/>
                <a:cs typeface="Arial" charset="0"/>
                <a:sym typeface="Gill Sans"/>
              </a:endParaRPr>
            </a:p>
            <a:p>
              <a:pPr algn="ctr" defTabSz="725188">
                <a:defRPr/>
              </a:pPr>
              <a:endParaRPr lang="en-US" sz="2800" dirty="0" smtClean="0">
                <a:latin typeface="+mn-lt"/>
                <a:ea typeface="+mn-ea"/>
                <a:cs typeface="Calibri" pitchFamily="34" charset="0"/>
              </a:endParaRPr>
            </a:p>
          </p:txBody>
        </p:sp>
        <p:sp>
          <p:nvSpPr>
            <p:cNvPr id="83" name="TextBox 11"/>
            <p:cNvSpPr txBox="1">
              <a:spLocks noChangeArrowheads="1"/>
            </p:cNvSpPr>
            <p:nvPr/>
          </p:nvSpPr>
          <p:spPr bwMode="auto">
            <a:xfrm>
              <a:off x="528842" y="4067861"/>
              <a:ext cx="560200" cy="166199"/>
            </a:xfrm>
            <a:prstGeom prst="rect">
              <a:avLst/>
            </a:prstGeom>
            <a:noFill/>
            <a:ln w="9525">
              <a:noFill/>
              <a:miter lim="800000"/>
              <a:headEnd/>
              <a:tailEnd/>
            </a:ln>
          </p:spPr>
          <p:txBody>
            <a:bodyPr wrap="square" lIns="0" tIns="0" rIns="0" bIns="0">
              <a:spAutoFit/>
            </a:bodyPr>
            <a:lstStyle/>
            <a:p>
              <a:pPr algn="ctr"/>
              <a:r>
                <a:rPr lang="zh-CN" altLang="en-US" sz="1200" b="1" dirty="0" smtClean="0">
                  <a:solidFill>
                    <a:srgbClr val="0070C0"/>
                  </a:solidFill>
                  <a:latin typeface="+mn-lt"/>
                  <a:ea typeface="+mn-ea"/>
                </a:rPr>
                <a:t>母</a:t>
              </a:r>
              <a:r>
                <a:rPr lang="zh-CN" altLang="en-US" sz="1200" b="1" dirty="0">
                  <a:solidFill>
                    <a:srgbClr val="0070C0"/>
                  </a:solidFill>
                  <a:latin typeface="+mn-lt"/>
                  <a:ea typeface="+mn-ea"/>
                </a:rPr>
                <a:t>镜像</a:t>
              </a:r>
              <a:endParaRPr lang="en-US" altLang="zh-CN" sz="1200" b="1" dirty="0">
                <a:solidFill>
                  <a:srgbClr val="0070C0"/>
                </a:solidFill>
                <a:latin typeface="+mn-lt"/>
                <a:ea typeface="+mn-ea"/>
              </a:endParaRPr>
            </a:p>
          </p:txBody>
        </p:sp>
        <p:pic>
          <p:nvPicPr>
            <p:cNvPr id="85" name="Picture 1" descr="C:\Users\w00120873\Desktop\windows xp.jpg"/>
            <p:cNvPicPr>
              <a:picLocks noChangeAspect="1" noChangeArrowheads="1"/>
            </p:cNvPicPr>
            <p:nvPr/>
          </p:nvPicPr>
          <p:blipFill>
            <a:blip r:embed="rId3" cstate="print"/>
            <a:srcRect/>
            <a:stretch>
              <a:fillRect/>
            </a:stretch>
          </p:blipFill>
          <p:spPr bwMode="auto">
            <a:xfrm>
              <a:off x="597264" y="3559168"/>
              <a:ext cx="478565" cy="3479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grpSp>
        <p:nvGrpSpPr>
          <p:cNvPr id="3" name="Group 81"/>
          <p:cNvGrpSpPr/>
          <p:nvPr/>
        </p:nvGrpSpPr>
        <p:grpSpPr>
          <a:xfrm>
            <a:off x="2849491" y="4993224"/>
            <a:ext cx="668114" cy="351643"/>
            <a:chOff x="6704012" y="2956718"/>
            <a:chExt cx="890587" cy="421972"/>
          </a:xfrm>
        </p:grpSpPr>
        <p:pic>
          <p:nvPicPr>
            <p:cNvPr id="87" name="Picture 4"/>
            <p:cNvPicPr>
              <a:picLocks noChangeAspect="1" noChangeArrowheads="1"/>
            </p:cNvPicPr>
            <p:nvPr/>
          </p:nvPicPr>
          <p:blipFill rotWithShape="1">
            <a:blip r:embed="rId4" cstate="print">
              <a:duotone>
                <a:prstClr val="black"/>
                <a:schemeClr val="accent6">
                  <a:tint val="45000"/>
                  <a:satMod val="400000"/>
                </a:schemeClr>
              </a:duotone>
              <a:extLst>
                <a:ext uri="{28A0092B-C50C-407E-A947-70E740481C1C}">
                  <a14:useLocalDpi xmlns:a14="http://schemas.microsoft.com/office/drawing/2010/main" val="0"/>
                </a:ext>
              </a:extLst>
            </a:blip>
            <a:srcRect b="74654"/>
            <a:stretch/>
          </p:blipFill>
          <p:spPr bwMode="auto">
            <a:xfrm>
              <a:off x="6704012" y="2956718"/>
              <a:ext cx="890587" cy="239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4"/>
            <p:cNvPicPr>
              <a:picLocks noChangeAspect="1" noChangeArrowheads="1"/>
            </p:cNvPicPr>
            <p:nvPr/>
          </p:nvPicPr>
          <p:blipFill rotWithShape="1">
            <a:blip r:embed="rId4" cstate="print">
              <a:duotone>
                <a:prstClr val="black"/>
                <a:schemeClr val="accent6">
                  <a:tint val="45000"/>
                  <a:satMod val="400000"/>
                </a:schemeClr>
              </a:duotone>
              <a:extLst>
                <a:ext uri="{28A0092B-C50C-407E-A947-70E740481C1C}">
                  <a14:useLocalDpi xmlns:a14="http://schemas.microsoft.com/office/drawing/2010/main" val="0"/>
                </a:ext>
              </a:extLst>
            </a:blip>
            <a:srcRect t="80672"/>
            <a:stretch/>
          </p:blipFill>
          <p:spPr bwMode="auto">
            <a:xfrm>
              <a:off x="6704012" y="3196127"/>
              <a:ext cx="890587"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9" name="Can 79"/>
          <p:cNvSpPr/>
          <p:nvPr/>
        </p:nvSpPr>
        <p:spPr bwMode="auto">
          <a:xfrm>
            <a:off x="2884580" y="4588089"/>
            <a:ext cx="586322" cy="561277"/>
          </a:xfrm>
          <a:prstGeom prst="can">
            <a:avLst/>
          </a:prstGeom>
          <a:solidFill>
            <a:schemeClr val="accent6">
              <a:lumMod val="50000"/>
            </a:schemeClr>
          </a:solidFill>
          <a:ln w="25400" cap="flat" cmpd="sng" algn="ctr">
            <a:noFill/>
            <a:prstDash val="solid"/>
            <a:headEnd type="none" w="med" len="med"/>
            <a:tailEnd type="none" w="med" len="med"/>
          </a:ln>
          <a:effectLst>
            <a:outerShdw blurRad="50800" dist="25400" dir="5400000" algn="t" rotWithShape="0">
              <a:prstClr val="black">
                <a:alpha val="30000"/>
              </a:prstClr>
            </a:outerShdw>
          </a:effectLst>
        </p:spPr>
        <p:txBody>
          <a:bodyPr vert="horz" wrap="none" lIns="68589" tIns="34295" rIns="68589" bIns="34295" numCol="1" rtlCol="0" anchor="t" anchorCtr="0" compatLnSpc="1">
            <a:prstTxWarp prst="textNoShape">
              <a:avLst/>
            </a:prstTxWarp>
          </a:bodyPr>
          <a:lstStyle/>
          <a:p>
            <a:pPr algn="ctr" defTabSz="725188">
              <a:defRPr/>
            </a:pPr>
            <a:endParaRPr lang="en-US" sz="2800" dirty="0" smtClean="0">
              <a:latin typeface="+mn-lt"/>
              <a:ea typeface="+mn-ea"/>
              <a:cs typeface="Calibri" pitchFamily="34" charset="0"/>
            </a:endParaRPr>
          </a:p>
        </p:txBody>
      </p:sp>
      <p:sp>
        <p:nvSpPr>
          <p:cNvPr id="90" name="TextBox 89"/>
          <p:cNvSpPr txBox="1"/>
          <p:nvPr/>
        </p:nvSpPr>
        <p:spPr>
          <a:xfrm>
            <a:off x="6564360" y="4991191"/>
            <a:ext cx="746233" cy="307777"/>
          </a:xfrm>
          <a:prstGeom prst="rect">
            <a:avLst/>
          </a:prstGeom>
          <a:noFill/>
        </p:spPr>
        <p:txBody>
          <a:bodyPr wrap="square" rtlCol="0">
            <a:spAutoFit/>
          </a:bodyPr>
          <a:lstStyle/>
          <a:p>
            <a:r>
              <a:rPr lang="zh-CN" altLang="en-US" sz="1400" b="1" dirty="0" smtClean="0">
                <a:solidFill>
                  <a:schemeClr val="accent5">
                    <a:lumMod val="10000"/>
                  </a:schemeClr>
                </a:solidFill>
                <a:latin typeface="+mn-lt"/>
                <a:ea typeface="+mn-ea"/>
              </a:rPr>
              <a:t>标识盘</a:t>
            </a:r>
            <a:endParaRPr lang="zh-CN" altLang="en-US" sz="1400" b="1" dirty="0">
              <a:solidFill>
                <a:schemeClr val="accent5">
                  <a:lumMod val="10000"/>
                </a:schemeClr>
              </a:solidFill>
              <a:latin typeface="+mn-lt"/>
              <a:ea typeface="+mn-ea"/>
            </a:endParaRPr>
          </a:p>
        </p:txBody>
      </p:sp>
      <p:sp>
        <p:nvSpPr>
          <p:cNvPr id="91" name="TextBox 90"/>
          <p:cNvSpPr txBox="1"/>
          <p:nvPr/>
        </p:nvSpPr>
        <p:spPr>
          <a:xfrm>
            <a:off x="6560003" y="4619307"/>
            <a:ext cx="1316783" cy="307777"/>
          </a:xfrm>
          <a:prstGeom prst="rect">
            <a:avLst/>
          </a:prstGeom>
          <a:noFill/>
        </p:spPr>
        <p:txBody>
          <a:bodyPr wrap="square" rtlCol="0">
            <a:spAutoFit/>
          </a:bodyPr>
          <a:lstStyle/>
          <a:p>
            <a:r>
              <a:rPr lang="zh-CN" altLang="en-US" sz="1400" b="1" dirty="0" smtClean="0">
                <a:solidFill>
                  <a:srgbClr val="C00000"/>
                </a:solidFill>
                <a:latin typeface="+mn-lt"/>
                <a:ea typeface="+mn-ea"/>
              </a:rPr>
              <a:t>差分盘</a:t>
            </a:r>
            <a:endParaRPr lang="zh-CN" altLang="en-US" sz="1400" b="1" dirty="0">
              <a:solidFill>
                <a:srgbClr val="C00000"/>
              </a:solidFill>
              <a:latin typeface="+mn-lt"/>
              <a:ea typeface="+mn-ea"/>
            </a:endParaRPr>
          </a:p>
        </p:txBody>
      </p:sp>
      <p:cxnSp>
        <p:nvCxnSpPr>
          <p:cNvPr id="92" name="直接箭头连接符 145"/>
          <p:cNvCxnSpPr>
            <a:cxnSpLocks noChangeShapeType="1"/>
            <a:endCxn id="89" idx="1"/>
          </p:cNvCxnSpPr>
          <p:nvPr/>
        </p:nvCxnSpPr>
        <p:spPr bwMode="auto">
          <a:xfrm>
            <a:off x="3167683" y="2616676"/>
            <a:ext cx="10058" cy="1971412"/>
          </a:xfrm>
          <a:prstGeom prst="straightConnector1">
            <a:avLst/>
          </a:prstGeom>
          <a:noFill/>
          <a:ln w="25400" algn="ctr">
            <a:solidFill>
              <a:schemeClr val="bg2"/>
            </a:solidFill>
            <a:round/>
            <a:headEnd/>
            <a:tailEnd type="triangle" w="med" len="med"/>
          </a:ln>
        </p:spPr>
      </p:cxnSp>
      <p:grpSp>
        <p:nvGrpSpPr>
          <p:cNvPr id="4" name="Group 81"/>
          <p:cNvGrpSpPr/>
          <p:nvPr/>
        </p:nvGrpSpPr>
        <p:grpSpPr>
          <a:xfrm>
            <a:off x="3790165" y="4993224"/>
            <a:ext cx="668114" cy="351643"/>
            <a:chOff x="6704012" y="2956718"/>
            <a:chExt cx="890587" cy="421972"/>
          </a:xfrm>
        </p:grpSpPr>
        <p:pic>
          <p:nvPicPr>
            <p:cNvPr id="94" name="Picture 4"/>
            <p:cNvPicPr>
              <a:picLocks noChangeAspect="1" noChangeArrowheads="1"/>
            </p:cNvPicPr>
            <p:nvPr/>
          </p:nvPicPr>
          <p:blipFill rotWithShape="1">
            <a:blip r:embed="rId4" cstate="print">
              <a:duotone>
                <a:prstClr val="black"/>
                <a:schemeClr val="accent6">
                  <a:tint val="45000"/>
                  <a:satMod val="400000"/>
                </a:schemeClr>
              </a:duotone>
              <a:extLst>
                <a:ext uri="{28A0092B-C50C-407E-A947-70E740481C1C}">
                  <a14:useLocalDpi xmlns:a14="http://schemas.microsoft.com/office/drawing/2010/main" val="0"/>
                </a:ext>
              </a:extLst>
            </a:blip>
            <a:srcRect b="74654"/>
            <a:stretch/>
          </p:blipFill>
          <p:spPr bwMode="auto">
            <a:xfrm>
              <a:off x="6704012" y="2956718"/>
              <a:ext cx="890587" cy="239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
            <p:cNvPicPr>
              <a:picLocks noChangeAspect="1" noChangeArrowheads="1"/>
            </p:cNvPicPr>
            <p:nvPr/>
          </p:nvPicPr>
          <p:blipFill rotWithShape="1">
            <a:blip r:embed="rId4" cstate="print">
              <a:duotone>
                <a:prstClr val="black"/>
                <a:schemeClr val="accent6">
                  <a:tint val="45000"/>
                  <a:satMod val="400000"/>
                </a:schemeClr>
              </a:duotone>
              <a:extLst>
                <a:ext uri="{28A0092B-C50C-407E-A947-70E740481C1C}">
                  <a14:useLocalDpi xmlns:a14="http://schemas.microsoft.com/office/drawing/2010/main" val="0"/>
                </a:ext>
              </a:extLst>
            </a:blip>
            <a:srcRect t="80672"/>
            <a:stretch/>
          </p:blipFill>
          <p:spPr bwMode="auto">
            <a:xfrm>
              <a:off x="6704012" y="3196127"/>
              <a:ext cx="890587"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6" name="Can 79"/>
          <p:cNvSpPr/>
          <p:nvPr/>
        </p:nvSpPr>
        <p:spPr bwMode="auto">
          <a:xfrm>
            <a:off x="3835764" y="4588089"/>
            <a:ext cx="586322" cy="561277"/>
          </a:xfrm>
          <a:prstGeom prst="can">
            <a:avLst/>
          </a:prstGeom>
          <a:solidFill>
            <a:schemeClr val="accent6">
              <a:lumMod val="50000"/>
            </a:schemeClr>
          </a:solidFill>
          <a:ln w="25400" cap="flat" cmpd="sng" algn="ctr">
            <a:noFill/>
            <a:prstDash val="solid"/>
            <a:headEnd type="none" w="med" len="med"/>
            <a:tailEnd type="none" w="med" len="med"/>
          </a:ln>
          <a:effectLst>
            <a:outerShdw blurRad="50800" dist="25400" dir="5400000" algn="t" rotWithShape="0">
              <a:prstClr val="black">
                <a:alpha val="30000"/>
              </a:prstClr>
            </a:outerShdw>
          </a:effectLst>
        </p:spPr>
        <p:txBody>
          <a:bodyPr vert="horz" wrap="none" lIns="68589" tIns="34295" rIns="68589" bIns="34295" numCol="1" rtlCol="0" anchor="t" anchorCtr="0" compatLnSpc="1">
            <a:prstTxWarp prst="textNoShape">
              <a:avLst/>
            </a:prstTxWarp>
          </a:bodyPr>
          <a:lstStyle/>
          <a:p>
            <a:pPr algn="ctr" defTabSz="725188">
              <a:defRPr/>
            </a:pPr>
            <a:endParaRPr lang="en-US" sz="2800" dirty="0" smtClean="0">
              <a:latin typeface="+mn-lt"/>
              <a:ea typeface="+mn-ea"/>
              <a:cs typeface="Calibri" pitchFamily="34" charset="0"/>
            </a:endParaRPr>
          </a:p>
        </p:txBody>
      </p:sp>
      <p:grpSp>
        <p:nvGrpSpPr>
          <p:cNvPr id="5" name="Group 81"/>
          <p:cNvGrpSpPr/>
          <p:nvPr/>
        </p:nvGrpSpPr>
        <p:grpSpPr>
          <a:xfrm>
            <a:off x="4883240" y="4993224"/>
            <a:ext cx="668114" cy="351643"/>
            <a:chOff x="6704012" y="2956718"/>
            <a:chExt cx="890587" cy="421972"/>
          </a:xfrm>
        </p:grpSpPr>
        <p:pic>
          <p:nvPicPr>
            <p:cNvPr id="98" name="Picture 4"/>
            <p:cNvPicPr>
              <a:picLocks noChangeAspect="1" noChangeArrowheads="1"/>
            </p:cNvPicPr>
            <p:nvPr/>
          </p:nvPicPr>
          <p:blipFill rotWithShape="1">
            <a:blip r:embed="rId4" cstate="print">
              <a:duotone>
                <a:prstClr val="black"/>
                <a:schemeClr val="accent6">
                  <a:tint val="45000"/>
                  <a:satMod val="400000"/>
                </a:schemeClr>
              </a:duotone>
              <a:extLst>
                <a:ext uri="{28A0092B-C50C-407E-A947-70E740481C1C}">
                  <a14:useLocalDpi xmlns:a14="http://schemas.microsoft.com/office/drawing/2010/main" val="0"/>
                </a:ext>
              </a:extLst>
            </a:blip>
            <a:srcRect b="74654"/>
            <a:stretch/>
          </p:blipFill>
          <p:spPr bwMode="auto">
            <a:xfrm>
              <a:off x="6704012" y="2956718"/>
              <a:ext cx="890587" cy="239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4"/>
            <p:cNvPicPr>
              <a:picLocks noChangeAspect="1" noChangeArrowheads="1"/>
            </p:cNvPicPr>
            <p:nvPr/>
          </p:nvPicPr>
          <p:blipFill rotWithShape="1">
            <a:blip r:embed="rId4" cstate="print">
              <a:duotone>
                <a:prstClr val="black"/>
                <a:schemeClr val="accent6">
                  <a:tint val="45000"/>
                  <a:satMod val="400000"/>
                </a:schemeClr>
              </a:duotone>
              <a:extLst>
                <a:ext uri="{28A0092B-C50C-407E-A947-70E740481C1C}">
                  <a14:useLocalDpi xmlns:a14="http://schemas.microsoft.com/office/drawing/2010/main" val="0"/>
                </a:ext>
              </a:extLst>
            </a:blip>
            <a:srcRect t="80672"/>
            <a:stretch/>
          </p:blipFill>
          <p:spPr bwMode="auto">
            <a:xfrm>
              <a:off x="6704012" y="3196127"/>
              <a:ext cx="890587"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0" name="Can 79"/>
          <p:cNvSpPr/>
          <p:nvPr/>
        </p:nvSpPr>
        <p:spPr bwMode="auto">
          <a:xfrm>
            <a:off x="4918329" y="4588089"/>
            <a:ext cx="586322" cy="561277"/>
          </a:xfrm>
          <a:prstGeom prst="can">
            <a:avLst/>
          </a:prstGeom>
          <a:solidFill>
            <a:schemeClr val="accent6">
              <a:lumMod val="50000"/>
            </a:schemeClr>
          </a:solidFill>
          <a:ln w="25400" cap="flat" cmpd="sng" algn="ctr">
            <a:noFill/>
            <a:prstDash val="solid"/>
            <a:headEnd type="none" w="med" len="med"/>
            <a:tailEnd type="none" w="med" len="med"/>
          </a:ln>
          <a:effectLst>
            <a:outerShdw blurRad="50800" dist="25400" dir="5400000" algn="t" rotWithShape="0">
              <a:prstClr val="black">
                <a:alpha val="30000"/>
              </a:prstClr>
            </a:outerShdw>
          </a:effectLst>
        </p:spPr>
        <p:txBody>
          <a:bodyPr vert="horz" wrap="none" lIns="68589" tIns="34295" rIns="68589" bIns="34295" numCol="1" rtlCol="0" anchor="t" anchorCtr="0" compatLnSpc="1">
            <a:prstTxWarp prst="textNoShape">
              <a:avLst/>
            </a:prstTxWarp>
          </a:bodyPr>
          <a:lstStyle/>
          <a:p>
            <a:pPr algn="ctr" defTabSz="725188">
              <a:defRPr/>
            </a:pPr>
            <a:endParaRPr lang="en-US" sz="2800" dirty="0" smtClean="0">
              <a:latin typeface="+mn-lt"/>
              <a:ea typeface="+mn-ea"/>
              <a:cs typeface="Calibri" pitchFamily="34" charset="0"/>
            </a:endParaRPr>
          </a:p>
        </p:txBody>
      </p:sp>
      <p:grpSp>
        <p:nvGrpSpPr>
          <p:cNvPr id="6" name="Group 81"/>
          <p:cNvGrpSpPr/>
          <p:nvPr/>
        </p:nvGrpSpPr>
        <p:grpSpPr>
          <a:xfrm>
            <a:off x="5839682" y="4993224"/>
            <a:ext cx="668114" cy="351643"/>
            <a:chOff x="6704012" y="2956718"/>
            <a:chExt cx="890587" cy="421972"/>
          </a:xfrm>
        </p:grpSpPr>
        <p:pic>
          <p:nvPicPr>
            <p:cNvPr id="102" name="Picture 4"/>
            <p:cNvPicPr>
              <a:picLocks noChangeAspect="1" noChangeArrowheads="1"/>
            </p:cNvPicPr>
            <p:nvPr/>
          </p:nvPicPr>
          <p:blipFill rotWithShape="1">
            <a:blip r:embed="rId4" cstate="print">
              <a:duotone>
                <a:prstClr val="black"/>
                <a:schemeClr val="accent6">
                  <a:tint val="45000"/>
                  <a:satMod val="400000"/>
                </a:schemeClr>
              </a:duotone>
              <a:extLst>
                <a:ext uri="{28A0092B-C50C-407E-A947-70E740481C1C}">
                  <a14:useLocalDpi xmlns:a14="http://schemas.microsoft.com/office/drawing/2010/main" val="0"/>
                </a:ext>
              </a:extLst>
            </a:blip>
            <a:srcRect b="74654"/>
            <a:stretch/>
          </p:blipFill>
          <p:spPr bwMode="auto">
            <a:xfrm>
              <a:off x="6704012" y="2956718"/>
              <a:ext cx="890587" cy="239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4"/>
            <p:cNvPicPr>
              <a:picLocks noChangeAspect="1" noChangeArrowheads="1"/>
            </p:cNvPicPr>
            <p:nvPr/>
          </p:nvPicPr>
          <p:blipFill rotWithShape="1">
            <a:blip r:embed="rId4" cstate="print">
              <a:duotone>
                <a:prstClr val="black"/>
                <a:schemeClr val="accent6">
                  <a:tint val="45000"/>
                  <a:satMod val="400000"/>
                </a:schemeClr>
              </a:duotone>
              <a:extLst>
                <a:ext uri="{28A0092B-C50C-407E-A947-70E740481C1C}">
                  <a14:useLocalDpi xmlns:a14="http://schemas.microsoft.com/office/drawing/2010/main" val="0"/>
                </a:ext>
              </a:extLst>
            </a:blip>
            <a:srcRect t="80672"/>
            <a:stretch/>
          </p:blipFill>
          <p:spPr bwMode="auto">
            <a:xfrm>
              <a:off x="6704012" y="3196127"/>
              <a:ext cx="890587"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4" name="Can 79"/>
          <p:cNvSpPr/>
          <p:nvPr/>
        </p:nvSpPr>
        <p:spPr bwMode="auto">
          <a:xfrm>
            <a:off x="5874771" y="4588089"/>
            <a:ext cx="586322" cy="561277"/>
          </a:xfrm>
          <a:prstGeom prst="can">
            <a:avLst/>
          </a:prstGeom>
          <a:solidFill>
            <a:schemeClr val="accent6">
              <a:lumMod val="50000"/>
            </a:schemeClr>
          </a:solidFill>
          <a:ln w="25400" cap="flat" cmpd="sng" algn="ctr">
            <a:noFill/>
            <a:prstDash val="solid"/>
            <a:headEnd type="none" w="med" len="med"/>
            <a:tailEnd type="none" w="med" len="med"/>
          </a:ln>
          <a:effectLst>
            <a:outerShdw blurRad="50800" dist="25400" dir="5400000" algn="t" rotWithShape="0">
              <a:prstClr val="black">
                <a:alpha val="30000"/>
              </a:prstClr>
            </a:outerShdw>
          </a:effectLst>
        </p:spPr>
        <p:txBody>
          <a:bodyPr vert="horz" wrap="none" lIns="68589" tIns="34295" rIns="68589" bIns="34295" numCol="1" rtlCol="0" anchor="t" anchorCtr="0" compatLnSpc="1">
            <a:prstTxWarp prst="textNoShape">
              <a:avLst/>
            </a:prstTxWarp>
          </a:bodyPr>
          <a:lstStyle/>
          <a:p>
            <a:pPr algn="ctr" defTabSz="725188">
              <a:defRPr/>
            </a:pPr>
            <a:endParaRPr lang="en-US" sz="2800" dirty="0" smtClean="0">
              <a:latin typeface="+mn-lt"/>
              <a:ea typeface="+mn-ea"/>
              <a:cs typeface="Calibri" pitchFamily="34" charset="0"/>
            </a:endParaRPr>
          </a:p>
        </p:txBody>
      </p:sp>
      <p:grpSp>
        <p:nvGrpSpPr>
          <p:cNvPr id="7" name="组合 218"/>
          <p:cNvGrpSpPr/>
          <p:nvPr/>
        </p:nvGrpSpPr>
        <p:grpSpPr>
          <a:xfrm>
            <a:off x="5692106" y="1690443"/>
            <a:ext cx="757922" cy="915838"/>
            <a:chOff x="4386779" y="894522"/>
            <a:chExt cx="757922" cy="824253"/>
          </a:xfrm>
        </p:grpSpPr>
        <p:grpSp>
          <p:nvGrpSpPr>
            <p:cNvPr id="8" name="组合 14"/>
            <p:cNvGrpSpPr>
              <a:grpSpLocks/>
            </p:cNvGrpSpPr>
            <p:nvPr/>
          </p:nvGrpSpPr>
          <p:grpSpPr bwMode="auto">
            <a:xfrm>
              <a:off x="4386779" y="894522"/>
              <a:ext cx="757922" cy="824253"/>
              <a:chOff x="1095375" y="1203750"/>
              <a:chExt cx="485775" cy="815181"/>
            </a:xfrm>
          </p:grpSpPr>
          <p:sp>
            <p:nvSpPr>
              <p:cNvPr id="108"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p>
                <a:endParaRPr lang="zh-CN" altLang="en-US" sz="2800">
                  <a:latin typeface="+mn-lt"/>
                  <a:ea typeface="+mn-ea"/>
                  <a:cs typeface="Arial" pitchFamily="34" charset="0"/>
                </a:endParaRPr>
              </a:p>
            </p:txBody>
          </p:sp>
          <p:sp>
            <p:nvSpPr>
              <p:cNvPr id="109" name="TextBox 170"/>
              <p:cNvSpPr txBox="1">
                <a:spLocks noChangeArrowheads="1"/>
              </p:cNvSpPr>
              <p:nvPr/>
            </p:nvSpPr>
            <p:spPr bwMode="auto">
              <a:xfrm>
                <a:off x="1095375" y="1279952"/>
                <a:ext cx="485775" cy="232852"/>
              </a:xfrm>
              <a:prstGeom prst="rect">
                <a:avLst/>
              </a:prstGeom>
              <a:solidFill>
                <a:srgbClr val="99CCFF"/>
              </a:solidFill>
              <a:ln w="9525">
                <a:noFill/>
                <a:miter lim="800000"/>
                <a:headEnd/>
                <a:tailEnd/>
              </a:ln>
            </p:spPr>
            <p:txBody>
              <a:bodyPr lIns="91433" tIns="45717" rIns="91433" bIns="45717">
                <a:spAutoFit/>
              </a:bodyPr>
              <a:lstStyle/>
              <a:p>
                <a:pPr algn="ctr"/>
                <a:r>
                  <a:rPr lang="zh-CN" altLang="en-US" sz="1100" dirty="0" smtClean="0">
                    <a:solidFill>
                      <a:schemeClr val="bg1"/>
                    </a:solidFill>
                    <a:latin typeface="+mn-lt"/>
                    <a:ea typeface="+mn-ea"/>
                    <a:cs typeface="Arial" pitchFamily="34" charset="0"/>
                  </a:rPr>
                  <a:t>虚拟机</a:t>
                </a:r>
                <a:endParaRPr lang="zh-CN" altLang="en-US" sz="1100" dirty="0">
                  <a:solidFill>
                    <a:schemeClr val="bg1"/>
                  </a:solidFill>
                  <a:latin typeface="+mn-lt"/>
                  <a:ea typeface="+mn-ea"/>
                  <a:cs typeface="Arial" pitchFamily="34" charset="0"/>
                </a:endParaRPr>
              </a:p>
            </p:txBody>
          </p:sp>
        </p:grpSp>
        <p:pic>
          <p:nvPicPr>
            <p:cNvPr id="107" name="Picture 1" descr="C:\Users\w00120873\Desktop\windows xp.jpg"/>
            <p:cNvPicPr>
              <a:picLocks noChangeAspect="1" noChangeArrowheads="1"/>
            </p:cNvPicPr>
            <p:nvPr/>
          </p:nvPicPr>
          <p:blipFill>
            <a:blip r:embed="rId3" cstate="print"/>
            <a:srcRect/>
            <a:stretch>
              <a:fillRect/>
            </a:stretch>
          </p:blipFill>
          <p:spPr bwMode="auto">
            <a:xfrm>
              <a:off x="4534623" y="1219099"/>
              <a:ext cx="478565" cy="462904"/>
            </a:xfrm>
            <a:prstGeom prst="rect">
              <a:avLst/>
            </a:prstGeom>
            <a:noFill/>
          </p:spPr>
        </p:pic>
      </p:grpSp>
      <p:cxnSp>
        <p:nvCxnSpPr>
          <p:cNvPr id="110" name="直接箭头连接符 145"/>
          <p:cNvCxnSpPr>
            <a:cxnSpLocks noChangeShapeType="1"/>
          </p:cNvCxnSpPr>
          <p:nvPr/>
        </p:nvCxnSpPr>
        <p:spPr bwMode="auto">
          <a:xfrm>
            <a:off x="4125426" y="2627552"/>
            <a:ext cx="10058" cy="1953894"/>
          </a:xfrm>
          <a:prstGeom prst="straightConnector1">
            <a:avLst/>
          </a:prstGeom>
          <a:noFill/>
          <a:ln w="25400" algn="ctr">
            <a:solidFill>
              <a:schemeClr val="bg2"/>
            </a:solidFill>
            <a:round/>
            <a:headEnd/>
            <a:tailEnd type="triangle" w="med" len="med"/>
          </a:ln>
        </p:spPr>
      </p:cxnSp>
      <p:cxnSp>
        <p:nvCxnSpPr>
          <p:cNvPr id="111" name="直接箭头连接符 145"/>
          <p:cNvCxnSpPr>
            <a:cxnSpLocks noChangeShapeType="1"/>
          </p:cNvCxnSpPr>
          <p:nvPr/>
        </p:nvCxnSpPr>
        <p:spPr bwMode="auto">
          <a:xfrm>
            <a:off x="5165661" y="2655514"/>
            <a:ext cx="10058" cy="1953894"/>
          </a:xfrm>
          <a:prstGeom prst="straightConnector1">
            <a:avLst/>
          </a:prstGeom>
          <a:noFill/>
          <a:ln w="25400" algn="ctr">
            <a:solidFill>
              <a:schemeClr val="bg2"/>
            </a:solidFill>
            <a:round/>
            <a:headEnd/>
            <a:tailEnd type="triangle" w="med" len="med"/>
          </a:ln>
        </p:spPr>
      </p:cxnSp>
      <p:cxnSp>
        <p:nvCxnSpPr>
          <p:cNvPr id="112" name="直接箭头连接符 145"/>
          <p:cNvCxnSpPr>
            <a:cxnSpLocks noChangeShapeType="1"/>
          </p:cNvCxnSpPr>
          <p:nvPr/>
        </p:nvCxnSpPr>
        <p:spPr bwMode="auto">
          <a:xfrm>
            <a:off x="6096839" y="2627553"/>
            <a:ext cx="10058" cy="1953894"/>
          </a:xfrm>
          <a:prstGeom prst="straightConnector1">
            <a:avLst/>
          </a:prstGeom>
          <a:noFill/>
          <a:ln w="25400" algn="ctr">
            <a:solidFill>
              <a:schemeClr val="bg2"/>
            </a:solidFill>
            <a:round/>
            <a:headEnd/>
            <a:tailEnd type="triangle" w="med" len="med"/>
          </a:ln>
        </p:spPr>
      </p:cxnSp>
      <p:cxnSp>
        <p:nvCxnSpPr>
          <p:cNvPr id="113" name="直接箭头连接符 112"/>
          <p:cNvCxnSpPr>
            <a:stCxn id="82" idx="0"/>
          </p:cNvCxnSpPr>
          <p:nvPr/>
        </p:nvCxnSpPr>
        <p:spPr bwMode="auto">
          <a:xfrm flipV="1">
            <a:off x="2145157" y="2626000"/>
            <a:ext cx="997361" cy="1958344"/>
          </a:xfrm>
          <a:prstGeom prst="straightConnector1">
            <a:avLst/>
          </a:prstGeom>
          <a:ln w="28575">
            <a:solidFill>
              <a:srgbClr val="0070C0"/>
            </a:solidFill>
            <a:prstDash val="sysDash"/>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4" name="直接箭头连接符 113"/>
          <p:cNvCxnSpPr/>
          <p:nvPr/>
        </p:nvCxnSpPr>
        <p:spPr bwMode="auto">
          <a:xfrm flipV="1">
            <a:off x="2213671" y="2614047"/>
            <a:ext cx="1976869" cy="1939478"/>
          </a:xfrm>
          <a:prstGeom prst="straightConnector1">
            <a:avLst/>
          </a:prstGeom>
          <a:ln w="28575">
            <a:solidFill>
              <a:srgbClr val="0070C0"/>
            </a:solidFill>
            <a:prstDash val="sysDash"/>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5" name="直接箭头连接符 114"/>
          <p:cNvCxnSpPr/>
          <p:nvPr/>
        </p:nvCxnSpPr>
        <p:spPr bwMode="auto">
          <a:xfrm flipV="1">
            <a:off x="2205276" y="2663280"/>
            <a:ext cx="2950598" cy="1918207"/>
          </a:xfrm>
          <a:prstGeom prst="straightConnector1">
            <a:avLst/>
          </a:prstGeom>
          <a:ln w="28575">
            <a:solidFill>
              <a:srgbClr val="0070C0"/>
            </a:solidFill>
            <a:prstDash val="sysDash"/>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6" name="直接箭头连接符 115"/>
          <p:cNvCxnSpPr>
            <a:endCxn id="108" idx="2"/>
          </p:cNvCxnSpPr>
          <p:nvPr/>
        </p:nvCxnSpPr>
        <p:spPr bwMode="auto">
          <a:xfrm flipV="1">
            <a:off x="2280777" y="2606279"/>
            <a:ext cx="3790290" cy="1902893"/>
          </a:xfrm>
          <a:prstGeom prst="straightConnector1">
            <a:avLst/>
          </a:prstGeom>
          <a:ln w="28575">
            <a:solidFill>
              <a:srgbClr val="0070C0"/>
            </a:solidFill>
            <a:prstDash val="sysDash"/>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7" name="直接箭头连接符 145"/>
          <p:cNvCxnSpPr>
            <a:cxnSpLocks noChangeShapeType="1"/>
          </p:cNvCxnSpPr>
          <p:nvPr/>
        </p:nvCxnSpPr>
        <p:spPr bwMode="auto">
          <a:xfrm>
            <a:off x="3288552" y="2610837"/>
            <a:ext cx="10058" cy="1971412"/>
          </a:xfrm>
          <a:prstGeom prst="straightConnector1">
            <a:avLst/>
          </a:prstGeom>
          <a:noFill/>
          <a:ln w="25400" algn="ctr">
            <a:solidFill>
              <a:schemeClr val="accent6">
                <a:lumMod val="50000"/>
              </a:schemeClr>
            </a:solidFill>
            <a:round/>
            <a:headEnd/>
            <a:tailEnd type="triangle" w="med" len="med"/>
          </a:ln>
        </p:spPr>
      </p:cxnSp>
      <p:cxnSp>
        <p:nvCxnSpPr>
          <p:cNvPr id="118" name="直接箭头连接符 145"/>
          <p:cNvCxnSpPr>
            <a:cxnSpLocks noChangeShapeType="1"/>
          </p:cNvCxnSpPr>
          <p:nvPr/>
        </p:nvCxnSpPr>
        <p:spPr bwMode="auto">
          <a:xfrm>
            <a:off x="4239738" y="2628353"/>
            <a:ext cx="10058" cy="1971412"/>
          </a:xfrm>
          <a:prstGeom prst="straightConnector1">
            <a:avLst/>
          </a:prstGeom>
          <a:noFill/>
          <a:ln w="25400" algn="ctr">
            <a:solidFill>
              <a:schemeClr val="accent6">
                <a:lumMod val="50000"/>
              </a:schemeClr>
            </a:solidFill>
            <a:round/>
            <a:headEnd/>
            <a:tailEnd type="triangle" w="med" len="med"/>
          </a:ln>
        </p:spPr>
      </p:cxnSp>
      <p:cxnSp>
        <p:nvCxnSpPr>
          <p:cNvPr id="119" name="直接箭头连接符 145"/>
          <p:cNvCxnSpPr>
            <a:cxnSpLocks noChangeShapeType="1"/>
          </p:cNvCxnSpPr>
          <p:nvPr/>
        </p:nvCxnSpPr>
        <p:spPr bwMode="auto">
          <a:xfrm>
            <a:off x="5280262" y="2686745"/>
            <a:ext cx="10058" cy="1971412"/>
          </a:xfrm>
          <a:prstGeom prst="straightConnector1">
            <a:avLst/>
          </a:prstGeom>
          <a:noFill/>
          <a:ln w="25400" algn="ctr">
            <a:solidFill>
              <a:schemeClr val="accent6">
                <a:lumMod val="50000"/>
              </a:schemeClr>
            </a:solidFill>
            <a:round/>
            <a:headEnd/>
            <a:tailEnd type="triangle" w="med" len="med"/>
          </a:ln>
        </p:spPr>
      </p:cxnSp>
      <p:cxnSp>
        <p:nvCxnSpPr>
          <p:cNvPr id="120" name="直接箭头连接符 145"/>
          <p:cNvCxnSpPr>
            <a:cxnSpLocks noChangeShapeType="1"/>
          </p:cNvCxnSpPr>
          <p:nvPr/>
        </p:nvCxnSpPr>
        <p:spPr bwMode="auto">
          <a:xfrm>
            <a:off x="6194662" y="2640034"/>
            <a:ext cx="10058" cy="1971412"/>
          </a:xfrm>
          <a:prstGeom prst="straightConnector1">
            <a:avLst/>
          </a:prstGeom>
          <a:noFill/>
          <a:ln w="25400" algn="ctr">
            <a:solidFill>
              <a:schemeClr val="accent6">
                <a:lumMod val="50000"/>
              </a:schemeClr>
            </a:solidFill>
            <a:round/>
            <a:headEnd/>
            <a:tailEnd type="triangle" w="med" len="med"/>
          </a:ln>
        </p:spPr>
      </p:cxnSp>
      <p:grpSp>
        <p:nvGrpSpPr>
          <p:cNvPr id="9" name="组合 219"/>
          <p:cNvGrpSpPr/>
          <p:nvPr/>
        </p:nvGrpSpPr>
        <p:grpSpPr>
          <a:xfrm>
            <a:off x="2922631" y="1690443"/>
            <a:ext cx="757922" cy="915838"/>
            <a:chOff x="4386779" y="894522"/>
            <a:chExt cx="757922" cy="824253"/>
          </a:xfrm>
        </p:grpSpPr>
        <p:grpSp>
          <p:nvGrpSpPr>
            <p:cNvPr id="10" name="组合 14"/>
            <p:cNvGrpSpPr>
              <a:grpSpLocks/>
            </p:cNvGrpSpPr>
            <p:nvPr/>
          </p:nvGrpSpPr>
          <p:grpSpPr bwMode="auto">
            <a:xfrm>
              <a:off x="4386779" y="894522"/>
              <a:ext cx="757922" cy="824253"/>
              <a:chOff x="1095375" y="1203750"/>
              <a:chExt cx="485775" cy="815181"/>
            </a:xfrm>
          </p:grpSpPr>
          <p:sp>
            <p:nvSpPr>
              <p:cNvPr id="124"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p>
                <a:endParaRPr lang="zh-CN" altLang="en-US" sz="2800">
                  <a:latin typeface="+mn-lt"/>
                  <a:ea typeface="+mn-ea"/>
                  <a:cs typeface="Arial" pitchFamily="34" charset="0"/>
                </a:endParaRPr>
              </a:p>
            </p:txBody>
          </p:sp>
          <p:sp>
            <p:nvSpPr>
              <p:cNvPr id="125" name="TextBox 170"/>
              <p:cNvSpPr txBox="1">
                <a:spLocks noChangeArrowheads="1"/>
              </p:cNvSpPr>
              <p:nvPr/>
            </p:nvSpPr>
            <p:spPr bwMode="auto">
              <a:xfrm>
                <a:off x="1095375" y="1279952"/>
                <a:ext cx="485775" cy="232852"/>
              </a:xfrm>
              <a:prstGeom prst="rect">
                <a:avLst/>
              </a:prstGeom>
              <a:solidFill>
                <a:srgbClr val="99CCFF"/>
              </a:solidFill>
              <a:ln w="9525">
                <a:noFill/>
                <a:miter lim="800000"/>
                <a:headEnd/>
                <a:tailEnd/>
              </a:ln>
            </p:spPr>
            <p:txBody>
              <a:bodyPr lIns="91433" tIns="45717" rIns="91433" bIns="45717">
                <a:spAutoFit/>
              </a:bodyPr>
              <a:lstStyle/>
              <a:p>
                <a:pPr algn="ctr"/>
                <a:r>
                  <a:rPr lang="zh-CN" altLang="en-US" sz="1100" dirty="0" smtClean="0">
                    <a:solidFill>
                      <a:schemeClr val="bg1"/>
                    </a:solidFill>
                    <a:latin typeface="+mn-lt"/>
                    <a:ea typeface="+mn-ea"/>
                    <a:cs typeface="Arial" pitchFamily="34" charset="0"/>
                  </a:rPr>
                  <a:t>虚拟机</a:t>
                </a:r>
                <a:endParaRPr lang="zh-CN" altLang="en-US" sz="1100" dirty="0">
                  <a:solidFill>
                    <a:schemeClr val="bg1"/>
                  </a:solidFill>
                  <a:latin typeface="+mn-lt"/>
                  <a:ea typeface="+mn-ea"/>
                  <a:cs typeface="Arial" pitchFamily="34" charset="0"/>
                </a:endParaRPr>
              </a:p>
            </p:txBody>
          </p:sp>
        </p:grpSp>
        <p:pic>
          <p:nvPicPr>
            <p:cNvPr id="123" name="Picture 1" descr="C:\Users\w00120873\Desktop\windows xp.jpg"/>
            <p:cNvPicPr>
              <a:picLocks noChangeAspect="1" noChangeArrowheads="1"/>
            </p:cNvPicPr>
            <p:nvPr/>
          </p:nvPicPr>
          <p:blipFill>
            <a:blip r:embed="rId3" cstate="print"/>
            <a:srcRect/>
            <a:stretch>
              <a:fillRect/>
            </a:stretch>
          </p:blipFill>
          <p:spPr bwMode="auto">
            <a:xfrm>
              <a:off x="4534623" y="1219099"/>
              <a:ext cx="478565" cy="462904"/>
            </a:xfrm>
            <a:prstGeom prst="rect">
              <a:avLst/>
            </a:prstGeom>
            <a:noFill/>
          </p:spPr>
        </p:pic>
      </p:grpSp>
      <p:grpSp>
        <p:nvGrpSpPr>
          <p:cNvPr id="11" name="组合 224"/>
          <p:cNvGrpSpPr/>
          <p:nvPr/>
        </p:nvGrpSpPr>
        <p:grpSpPr>
          <a:xfrm>
            <a:off x="3845789" y="1690443"/>
            <a:ext cx="757922" cy="915838"/>
            <a:chOff x="4386779" y="894522"/>
            <a:chExt cx="757922" cy="824253"/>
          </a:xfrm>
        </p:grpSpPr>
        <p:grpSp>
          <p:nvGrpSpPr>
            <p:cNvPr id="12" name="组合 14"/>
            <p:cNvGrpSpPr>
              <a:grpSpLocks/>
            </p:cNvGrpSpPr>
            <p:nvPr/>
          </p:nvGrpSpPr>
          <p:grpSpPr bwMode="auto">
            <a:xfrm>
              <a:off x="4386779" y="894522"/>
              <a:ext cx="757922" cy="824253"/>
              <a:chOff x="1095375" y="1203750"/>
              <a:chExt cx="485775" cy="815181"/>
            </a:xfrm>
          </p:grpSpPr>
          <p:sp>
            <p:nvSpPr>
              <p:cNvPr id="129"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p>
                <a:endParaRPr lang="zh-CN" altLang="en-US" sz="2800">
                  <a:latin typeface="+mn-lt"/>
                  <a:ea typeface="+mn-ea"/>
                  <a:cs typeface="Arial" pitchFamily="34" charset="0"/>
                </a:endParaRPr>
              </a:p>
            </p:txBody>
          </p:sp>
          <p:sp>
            <p:nvSpPr>
              <p:cNvPr id="130" name="TextBox 170"/>
              <p:cNvSpPr txBox="1">
                <a:spLocks noChangeArrowheads="1"/>
              </p:cNvSpPr>
              <p:nvPr/>
            </p:nvSpPr>
            <p:spPr bwMode="auto">
              <a:xfrm>
                <a:off x="1095375" y="1279952"/>
                <a:ext cx="485775" cy="232852"/>
              </a:xfrm>
              <a:prstGeom prst="rect">
                <a:avLst/>
              </a:prstGeom>
              <a:solidFill>
                <a:srgbClr val="99CCFF"/>
              </a:solidFill>
              <a:ln w="9525">
                <a:noFill/>
                <a:miter lim="800000"/>
                <a:headEnd/>
                <a:tailEnd/>
              </a:ln>
            </p:spPr>
            <p:txBody>
              <a:bodyPr lIns="91433" tIns="45717" rIns="91433" bIns="45717">
                <a:spAutoFit/>
              </a:bodyPr>
              <a:lstStyle/>
              <a:p>
                <a:pPr algn="ctr"/>
                <a:r>
                  <a:rPr lang="zh-CN" altLang="en-US" sz="1100" dirty="0" smtClean="0">
                    <a:solidFill>
                      <a:schemeClr val="bg1"/>
                    </a:solidFill>
                    <a:latin typeface="+mn-lt"/>
                    <a:ea typeface="+mn-ea"/>
                    <a:cs typeface="Arial" pitchFamily="34" charset="0"/>
                  </a:rPr>
                  <a:t>虚拟机</a:t>
                </a:r>
                <a:endParaRPr lang="zh-CN" altLang="en-US" sz="1100" dirty="0">
                  <a:solidFill>
                    <a:schemeClr val="bg1"/>
                  </a:solidFill>
                  <a:latin typeface="+mn-lt"/>
                  <a:ea typeface="+mn-ea"/>
                  <a:cs typeface="Arial" pitchFamily="34" charset="0"/>
                </a:endParaRPr>
              </a:p>
            </p:txBody>
          </p:sp>
        </p:grpSp>
        <p:pic>
          <p:nvPicPr>
            <p:cNvPr id="128" name="Picture 1" descr="C:\Users\w00120873\Desktop\windows xp.jpg"/>
            <p:cNvPicPr>
              <a:picLocks noChangeAspect="1" noChangeArrowheads="1"/>
            </p:cNvPicPr>
            <p:nvPr/>
          </p:nvPicPr>
          <p:blipFill>
            <a:blip r:embed="rId3" cstate="print"/>
            <a:srcRect/>
            <a:stretch>
              <a:fillRect/>
            </a:stretch>
          </p:blipFill>
          <p:spPr bwMode="auto">
            <a:xfrm>
              <a:off x="4534623" y="1219099"/>
              <a:ext cx="478565" cy="462904"/>
            </a:xfrm>
            <a:prstGeom prst="rect">
              <a:avLst/>
            </a:prstGeom>
            <a:noFill/>
          </p:spPr>
        </p:pic>
      </p:grpSp>
      <p:grpSp>
        <p:nvGrpSpPr>
          <p:cNvPr id="13" name="组合 229"/>
          <p:cNvGrpSpPr/>
          <p:nvPr/>
        </p:nvGrpSpPr>
        <p:grpSpPr>
          <a:xfrm>
            <a:off x="4768947" y="1690443"/>
            <a:ext cx="757922" cy="915838"/>
            <a:chOff x="4386779" y="894522"/>
            <a:chExt cx="757922" cy="824253"/>
          </a:xfrm>
        </p:grpSpPr>
        <p:grpSp>
          <p:nvGrpSpPr>
            <p:cNvPr id="14" name="组合 14"/>
            <p:cNvGrpSpPr>
              <a:grpSpLocks/>
            </p:cNvGrpSpPr>
            <p:nvPr/>
          </p:nvGrpSpPr>
          <p:grpSpPr bwMode="auto">
            <a:xfrm>
              <a:off x="4386779" y="894522"/>
              <a:ext cx="757922" cy="824253"/>
              <a:chOff x="1095375" y="1203750"/>
              <a:chExt cx="485775" cy="815181"/>
            </a:xfrm>
          </p:grpSpPr>
          <p:sp>
            <p:nvSpPr>
              <p:cNvPr id="134"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p>
                <a:endParaRPr lang="zh-CN" altLang="en-US" sz="2800">
                  <a:latin typeface="+mn-lt"/>
                  <a:ea typeface="+mn-ea"/>
                  <a:cs typeface="Arial" pitchFamily="34" charset="0"/>
                </a:endParaRPr>
              </a:p>
            </p:txBody>
          </p:sp>
          <p:sp>
            <p:nvSpPr>
              <p:cNvPr id="135" name="TextBox 170"/>
              <p:cNvSpPr txBox="1">
                <a:spLocks noChangeArrowheads="1"/>
              </p:cNvSpPr>
              <p:nvPr/>
            </p:nvSpPr>
            <p:spPr bwMode="auto">
              <a:xfrm>
                <a:off x="1095375" y="1279952"/>
                <a:ext cx="485775" cy="232852"/>
              </a:xfrm>
              <a:prstGeom prst="rect">
                <a:avLst/>
              </a:prstGeom>
              <a:solidFill>
                <a:srgbClr val="99CCFF"/>
              </a:solidFill>
              <a:ln w="9525">
                <a:noFill/>
                <a:miter lim="800000"/>
                <a:headEnd/>
                <a:tailEnd/>
              </a:ln>
            </p:spPr>
            <p:txBody>
              <a:bodyPr lIns="91433" tIns="45717" rIns="91433" bIns="45717">
                <a:spAutoFit/>
              </a:bodyPr>
              <a:lstStyle/>
              <a:p>
                <a:pPr algn="ctr"/>
                <a:r>
                  <a:rPr lang="zh-CN" altLang="en-US" sz="1100" dirty="0" smtClean="0">
                    <a:solidFill>
                      <a:schemeClr val="bg1"/>
                    </a:solidFill>
                    <a:latin typeface="+mn-lt"/>
                    <a:ea typeface="+mn-ea"/>
                    <a:cs typeface="Arial" pitchFamily="34" charset="0"/>
                  </a:rPr>
                  <a:t>虚拟机</a:t>
                </a:r>
                <a:endParaRPr lang="zh-CN" altLang="en-US" sz="1100" dirty="0">
                  <a:solidFill>
                    <a:schemeClr val="bg1"/>
                  </a:solidFill>
                  <a:latin typeface="+mn-lt"/>
                  <a:ea typeface="+mn-ea"/>
                  <a:cs typeface="Arial" pitchFamily="34" charset="0"/>
                </a:endParaRPr>
              </a:p>
            </p:txBody>
          </p:sp>
        </p:grpSp>
        <p:pic>
          <p:nvPicPr>
            <p:cNvPr id="133" name="Picture 1" descr="C:\Users\w00120873\Desktop\windows xp.jpg"/>
            <p:cNvPicPr>
              <a:picLocks noChangeAspect="1" noChangeArrowheads="1"/>
            </p:cNvPicPr>
            <p:nvPr/>
          </p:nvPicPr>
          <p:blipFill>
            <a:blip r:embed="rId3" cstate="print"/>
            <a:srcRect/>
            <a:stretch>
              <a:fillRect/>
            </a:stretch>
          </p:blipFill>
          <p:spPr bwMode="auto">
            <a:xfrm>
              <a:off x="4534623" y="1219099"/>
              <a:ext cx="478565" cy="462904"/>
            </a:xfrm>
            <a:prstGeom prst="rect">
              <a:avLst/>
            </a:prstGeom>
            <a:noFill/>
          </p:spPr>
        </p:pic>
      </p:grpSp>
    </p:spTree>
    <p:extLst>
      <p:ext uri="{BB962C8B-B14F-4D97-AF65-F5344CB8AC3E}">
        <p14:creationId xmlns:p14="http://schemas.microsoft.com/office/powerpoint/2010/main" val="1155876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3"/>
                                        </p:tgtEl>
                                        <p:attrNameLst>
                                          <p:attrName>style.visibility</p:attrName>
                                        </p:attrNameLst>
                                      </p:cBhvr>
                                      <p:to>
                                        <p:strVal val="visible"/>
                                      </p:to>
                                    </p:set>
                                    <p:animEffect transition="in" filter="fade">
                                      <p:cBhvr>
                                        <p:cTn id="14" dur="1000"/>
                                        <p:tgtEl>
                                          <p:spTgt spid="113"/>
                                        </p:tgtEl>
                                      </p:cBhvr>
                                    </p:animEffect>
                                  </p:childTnLst>
                                </p:cTn>
                              </p:par>
                              <p:par>
                                <p:cTn id="15" presetID="10" presetClass="entr" presetSubtype="0" fill="hold" nodeType="with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1000"/>
                                        <p:tgtEl>
                                          <p:spTgt spid="114"/>
                                        </p:tgtEl>
                                      </p:cBhvr>
                                    </p:animEffect>
                                  </p:childTnLst>
                                </p:cTn>
                              </p:par>
                              <p:par>
                                <p:cTn id="18" presetID="10" presetClass="entr" presetSubtype="0" fill="hold" nodeType="withEffect">
                                  <p:stCondLst>
                                    <p:cond delay="0"/>
                                  </p:stCondLst>
                                  <p:childTnLst>
                                    <p:set>
                                      <p:cBhvr>
                                        <p:cTn id="19" dur="1" fill="hold">
                                          <p:stCondLst>
                                            <p:cond delay="0"/>
                                          </p:stCondLst>
                                        </p:cTn>
                                        <p:tgtEl>
                                          <p:spTgt spid="115"/>
                                        </p:tgtEl>
                                        <p:attrNameLst>
                                          <p:attrName>style.visibility</p:attrName>
                                        </p:attrNameLst>
                                      </p:cBhvr>
                                      <p:to>
                                        <p:strVal val="visible"/>
                                      </p:to>
                                    </p:set>
                                    <p:animEffect transition="in" filter="fade">
                                      <p:cBhvr>
                                        <p:cTn id="20" dur="1000"/>
                                        <p:tgtEl>
                                          <p:spTgt spid="115"/>
                                        </p:tgtEl>
                                      </p:cBhvr>
                                    </p:animEffect>
                                  </p:childTnLst>
                                </p:cTn>
                              </p:par>
                              <p:par>
                                <p:cTn id="21" presetID="10" presetClass="entr" presetSubtype="0" fill="hold" nodeType="with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fade">
                                      <p:cBhvr>
                                        <p:cTn id="23" dur="1000"/>
                                        <p:tgtEl>
                                          <p:spTgt spid="116"/>
                                        </p:tgtEl>
                                      </p:cBhvr>
                                    </p:animEffect>
                                  </p:childTnLst>
                                </p:cTn>
                              </p:par>
                            </p:childTnLst>
                          </p:cTn>
                        </p:par>
                        <p:par>
                          <p:cTn id="24" fill="hold">
                            <p:stCondLst>
                              <p:cond delay="1000"/>
                            </p:stCondLst>
                            <p:childTnLst>
                              <p:par>
                                <p:cTn id="25" presetID="3" presetClass="entr" presetSubtype="1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par>
                                <p:cTn id="28" presetID="3" presetClass="entr" presetSubtype="1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linds(horizontal)">
                                      <p:cBhvr>
                                        <p:cTn id="36" dur="500"/>
                                        <p:tgtEl>
                                          <p:spTgt spid="9"/>
                                        </p:tgtEl>
                                      </p:cBhvr>
                                    </p:animEffect>
                                  </p:childTnLst>
                                </p:cTn>
                              </p:par>
                            </p:childTnLst>
                          </p:cTn>
                        </p:par>
                        <p:par>
                          <p:cTn id="37" fill="hold">
                            <p:stCondLst>
                              <p:cond delay="1500"/>
                            </p:stCondLst>
                            <p:childTnLst>
                              <p:par>
                                <p:cTn id="38" presetID="3" presetClass="entr" presetSubtype="10" fill="hold" nodeType="afterEffect">
                                  <p:stCondLst>
                                    <p:cond delay="0"/>
                                  </p:stCondLst>
                                  <p:childTnLst>
                                    <p:set>
                                      <p:cBhvr>
                                        <p:cTn id="39" dur="1" fill="hold">
                                          <p:stCondLst>
                                            <p:cond delay="0"/>
                                          </p:stCondLst>
                                        </p:cTn>
                                        <p:tgtEl>
                                          <p:spTgt spid="92"/>
                                        </p:tgtEl>
                                        <p:attrNameLst>
                                          <p:attrName>style.visibility</p:attrName>
                                        </p:attrNameLst>
                                      </p:cBhvr>
                                      <p:to>
                                        <p:strVal val="visible"/>
                                      </p:to>
                                    </p:set>
                                    <p:animEffect transition="in" filter="blinds(horizontal)">
                                      <p:cBhvr>
                                        <p:cTn id="40" dur="1000"/>
                                        <p:tgtEl>
                                          <p:spTgt spid="92"/>
                                        </p:tgtEl>
                                      </p:cBhvr>
                                    </p:animEffect>
                                  </p:childTnLst>
                                </p:cTn>
                              </p:par>
                              <p:par>
                                <p:cTn id="41" presetID="3" presetClass="entr" presetSubtype="10" fill="hold" nodeType="with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blinds(horizontal)">
                                      <p:cBhvr>
                                        <p:cTn id="43" dur="1000"/>
                                        <p:tgtEl>
                                          <p:spTgt spid="110"/>
                                        </p:tgtEl>
                                      </p:cBhvr>
                                    </p:animEffect>
                                  </p:childTnLst>
                                </p:cTn>
                              </p:par>
                              <p:par>
                                <p:cTn id="44" presetID="3" presetClass="entr" presetSubtype="10" fill="hold" nodeType="with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blinds(horizontal)">
                                      <p:cBhvr>
                                        <p:cTn id="46" dur="1000"/>
                                        <p:tgtEl>
                                          <p:spTgt spid="111"/>
                                        </p:tgtEl>
                                      </p:cBhvr>
                                    </p:animEffect>
                                  </p:childTnLst>
                                </p:cTn>
                              </p:par>
                              <p:par>
                                <p:cTn id="47" presetID="3" presetClass="entr" presetSubtype="1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animEffect transition="in" filter="blinds(horizontal)">
                                      <p:cBhvr>
                                        <p:cTn id="49" dur="1000"/>
                                        <p:tgtEl>
                                          <p:spTgt spid="112"/>
                                        </p:tgtEl>
                                      </p:cBhvr>
                                    </p:animEffect>
                                  </p:childTnLst>
                                </p:cTn>
                              </p:par>
                            </p:childTnLst>
                          </p:cTn>
                        </p:par>
                        <p:par>
                          <p:cTn id="50" fill="hold">
                            <p:stCondLst>
                              <p:cond delay="2500"/>
                            </p:stCondLst>
                            <p:childTnLst>
                              <p:par>
                                <p:cTn id="51" presetID="10" presetClass="entr" presetSubtype="0"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1000"/>
                                        <p:tgtEl>
                                          <p:spTgt spid="3"/>
                                        </p:tgtEl>
                                      </p:cBhvr>
                                    </p:animEffect>
                                  </p:childTnLst>
                                </p:cTn>
                              </p:par>
                              <p:par>
                                <p:cTn id="54" presetID="10" presetClass="entr" presetSubtype="0"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childTnLst>
                                </p:cTn>
                              </p:par>
                              <p:par>
                                <p:cTn id="57" presetID="10" presetClass="entr" presetSubtype="0" fill="hold"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1000"/>
                                        <p:tgtEl>
                                          <p:spTgt spid="5"/>
                                        </p:tgtEl>
                                      </p:cBhvr>
                                    </p:animEffect>
                                  </p:childTnLst>
                                </p:cTn>
                              </p:par>
                              <p:par>
                                <p:cTn id="60" presetID="10" presetClass="entr" presetSubtype="0" fill="hold"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1000"/>
                                        <p:tgtEl>
                                          <p:spTgt spid="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0"/>
                                        </p:tgtEl>
                                        <p:attrNameLst>
                                          <p:attrName>style.visibility</p:attrName>
                                        </p:attrNameLst>
                                      </p:cBhvr>
                                      <p:to>
                                        <p:strVal val="visible"/>
                                      </p:to>
                                    </p:set>
                                    <p:animEffect transition="in" filter="fade">
                                      <p:cBhvr>
                                        <p:cTn id="65" dur="1000"/>
                                        <p:tgtEl>
                                          <p:spTgt spid="90"/>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117"/>
                                        </p:tgtEl>
                                        <p:attrNameLst>
                                          <p:attrName>style.visibility</p:attrName>
                                        </p:attrNameLst>
                                      </p:cBhvr>
                                      <p:to>
                                        <p:strVal val="visible"/>
                                      </p:to>
                                    </p:set>
                                    <p:animEffect transition="in" filter="blinds(horizontal)">
                                      <p:cBhvr>
                                        <p:cTn id="70" dur="1000"/>
                                        <p:tgtEl>
                                          <p:spTgt spid="117"/>
                                        </p:tgtEl>
                                      </p:cBhvr>
                                    </p:animEffect>
                                  </p:childTnLst>
                                </p:cTn>
                              </p:par>
                              <p:par>
                                <p:cTn id="71" presetID="3" presetClass="entr" presetSubtype="10" fill="hold" nodeType="withEffect">
                                  <p:stCondLst>
                                    <p:cond delay="0"/>
                                  </p:stCondLst>
                                  <p:childTnLst>
                                    <p:set>
                                      <p:cBhvr>
                                        <p:cTn id="72" dur="1" fill="hold">
                                          <p:stCondLst>
                                            <p:cond delay="0"/>
                                          </p:stCondLst>
                                        </p:cTn>
                                        <p:tgtEl>
                                          <p:spTgt spid="118"/>
                                        </p:tgtEl>
                                        <p:attrNameLst>
                                          <p:attrName>style.visibility</p:attrName>
                                        </p:attrNameLst>
                                      </p:cBhvr>
                                      <p:to>
                                        <p:strVal val="visible"/>
                                      </p:to>
                                    </p:set>
                                    <p:animEffect transition="in" filter="blinds(horizontal)">
                                      <p:cBhvr>
                                        <p:cTn id="73" dur="1000"/>
                                        <p:tgtEl>
                                          <p:spTgt spid="118"/>
                                        </p:tgtEl>
                                      </p:cBhvr>
                                    </p:animEffect>
                                  </p:childTnLst>
                                </p:cTn>
                              </p:par>
                              <p:par>
                                <p:cTn id="74" presetID="3" presetClass="entr" presetSubtype="10" fill="hold" nodeType="withEffect">
                                  <p:stCondLst>
                                    <p:cond delay="0"/>
                                  </p:stCondLst>
                                  <p:childTnLst>
                                    <p:set>
                                      <p:cBhvr>
                                        <p:cTn id="75" dur="1" fill="hold">
                                          <p:stCondLst>
                                            <p:cond delay="0"/>
                                          </p:stCondLst>
                                        </p:cTn>
                                        <p:tgtEl>
                                          <p:spTgt spid="119"/>
                                        </p:tgtEl>
                                        <p:attrNameLst>
                                          <p:attrName>style.visibility</p:attrName>
                                        </p:attrNameLst>
                                      </p:cBhvr>
                                      <p:to>
                                        <p:strVal val="visible"/>
                                      </p:to>
                                    </p:set>
                                    <p:animEffect transition="in" filter="blinds(horizontal)">
                                      <p:cBhvr>
                                        <p:cTn id="76" dur="1000"/>
                                        <p:tgtEl>
                                          <p:spTgt spid="119"/>
                                        </p:tgtEl>
                                      </p:cBhvr>
                                    </p:animEffect>
                                  </p:childTnLst>
                                </p:cTn>
                              </p:par>
                              <p:par>
                                <p:cTn id="77" presetID="3" presetClass="entr" presetSubtype="10" fill="hold" nodeType="withEffect">
                                  <p:stCondLst>
                                    <p:cond delay="0"/>
                                  </p:stCondLst>
                                  <p:childTnLst>
                                    <p:set>
                                      <p:cBhvr>
                                        <p:cTn id="78" dur="1" fill="hold">
                                          <p:stCondLst>
                                            <p:cond delay="0"/>
                                          </p:stCondLst>
                                        </p:cTn>
                                        <p:tgtEl>
                                          <p:spTgt spid="120"/>
                                        </p:tgtEl>
                                        <p:attrNameLst>
                                          <p:attrName>style.visibility</p:attrName>
                                        </p:attrNameLst>
                                      </p:cBhvr>
                                      <p:to>
                                        <p:strVal val="visible"/>
                                      </p:to>
                                    </p:set>
                                    <p:animEffect transition="in" filter="blinds(horizontal)">
                                      <p:cBhvr>
                                        <p:cTn id="79" dur="1000"/>
                                        <p:tgtEl>
                                          <p:spTgt spid="120"/>
                                        </p:tgtEl>
                                      </p:cBhvr>
                                    </p:animEffect>
                                  </p:childTnLst>
                                </p:cTn>
                              </p:par>
                            </p:childTnLst>
                          </p:cTn>
                        </p:par>
                        <p:par>
                          <p:cTn id="80" fill="hold">
                            <p:stCondLst>
                              <p:cond delay="1000"/>
                            </p:stCondLst>
                            <p:childTnLst>
                              <p:par>
                                <p:cTn id="81" presetID="10" presetClass="entr" presetSubtype="0" fill="hold" grpId="0" nodeType="after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fade">
                                      <p:cBhvr>
                                        <p:cTn id="83" dur="1000"/>
                                        <p:tgtEl>
                                          <p:spTgt spid="8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96"/>
                                        </p:tgtEl>
                                        <p:attrNameLst>
                                          <p:attrName>style.visibility</p:attrName>
                                        </p:attrNameLst>
                                      </p:cBhvr>
                                      <p:to>
                                        <p:strVal val="visible"/>
                                      </p:to>
                                    </p:set>
                                    <p:animEffect transition="in" filter="fade">
                                      <p:cBhvr>
                                        <p:cTn id="86" dur="1000"/>
                                        <p:tgtEl>
                                          <p:spTgt spid="9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fade">
                                      <p:cBhvr>
                                        <p:cTn id="89" dur="1000"/>
                                        <p:tgtEl>
                                          <p:spTgt spid="10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04"/>
                                        </p:tgtEl>
                                        <p:attrNameLst>
                                          <p:attrName>style.visibility</p:attrName>
                                        </p:attrNameLst>
                                      </p:cBhvr>
                                      <p:to>
                                        <p:strVal val="visible"/>
                                      </p:to>
                                    </p:set>
                                    <p:animEffect transition="in" filter="fade">
                                      <p:cBhvr>
                                        <p:cTn id="92" dur="1000"/>
                                        <p:tgtEl>
                                          <p:spTgt spid="10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91"/>
                                        </p:tgtEl>
                                        <p:attrNameLst>
                                          <p:attrName>style.visibility</p:attrName>
                                        </p:attrNameLst>
                                      </p:cBhvr>
                                      <p:to>
                                        <p:strVal val="visible"/>
                                      </p:to>
                                    </p:set>
                                    <p:animEffect transition="in" filter="fade">
                                      <p:cBhvr>
                                        <p:cTn id="95" dur="1000"/>
                                        <p:tgtEl>
                                          <p:spTgt spid="91"/>
                                        </p:tgtEl>
                                      </p:cBhvr>
                                    </p:animEffect>
                                  </p:childTnLst>
                                </p:cTn>
                              </p:par>
                              <p:par>
                                <p:cTn id="96" presetID="1" presetClass="entr" presetSubtype="0" fill="hold" grpId="0" nodeType="withEffect">
                                  <p:stCondLst>
                                    <p:cond delay="0"/>
                                  </p:stCondLst>
                                  <p:childTnLst>
                                    <p:set>
                                      <p:cBhvr>
                                        <p:cTn id="97"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89" grpId="0" animBg="1"/>
      <p:bldP spid="90" grpId="0"/>
      <p:bldP spid="91" grpId="0"/>
      <p:bldP spid="96" grpId="0" animBg="1"/>
      <p:bldP spid="100" grpId="0" animBg="1"/>
      <p:bldP spid="10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链接克隆的优势</a:t>
            </a:r>
            <a:endParaRPr lang="zh-CN" altLang="en-US" dirty="0"/>
          </a:p>
        </p:txBody>
      </p:sp>
      <p:sp>
        <p:nvSpPr>
          <p:cNvPr id="3" name="文本占位符 2"/>
          <p:cNvSpPr>
            <a:spLocks noGrp="1"/>
          </p:cNvSpPr>
          <p:nvPr>
            <p:ph type="body" sz="quarter" idx="10"/>
          </p:nvPr>
        </p:nvSpPr>
        <p:spPr/>
        <p:txBody>
          <a:bodyPr/>
          <a:lstStyle/>
          <a:p>
            <a:r>
              <a:rPr lang="zh-CN" altLang="zh-CN" smtClean="0"/>
              <a:t>管理员</a:t>
            </a:r>
            <a:r>
              <a:rPr lang="zh-CN" altLang="en-US" smtClean="0"/>
              <a:t>可以</a:t>
            </a:r>
            <a:r>
              <a:rPr lang="zh-CN" altLang="zh-CN" smtClean="0"/>
              <a:t>统一对链接克隆虚拟机进行系统升级、系统补丁、安装新软件</a:t>
            </a:r>
            <a:r>
              <a:rPr lang="zh-CN" altLang="en-US" smtClean="0"/>
              <a:t>。</a:t>
            </a:r>
            <a:endParaRPr lang="en-US" altLang="zh-CN" smtClean="0"/>
          </a:p>
          <a:p>
            <a:r>
              <a:rPr lang="zh-CN" altLang="zh-CN" smtClean="0"/>
              <a:t>共用系统母盘，创建虚拟桌面减少系统盘的复制过程</a:t>
            </a:r>
            <a:r>
              <a:rPr lang="zh-CN" altLang="en-US" smtClean="0"/>
              <a:t>。</a:t>
            </a:r>
            <a:endParaRPr lang="en-US" altLang="zh-CN" smtClean="0"/>
          </a:p>
          <a:p>
            <a:r>
              <a:rPr lang="zh-CN" altLang="zh-CN" smtClean="0"/>
              <a:t>链接克隆的差分盘，保存用户工作的临时系统数据</a:t>
            </a:r>
            <a:r>
              <a:rPr lang="zh-CN" altLang="en-US" smtClean="0"/>
              <a:t>，</a:t>
            </a:r>
            <a:r>
              <a:rPr lang="zh-CN" altLang="zh-CN" smtClean="0"/>
              <a:t>只要把虚拟机关闭，差分盘就可以自动清除</a:t>
            </a:r>
            <a:r>
              <a:rPr lang="zh-CN" altLang="en-US" smtClean="0"/>
              <a:t>。</a:t>
            </a:r>
            <a:endParaRPr lang="en-US" altLang="zh-CN" smtClean="0"/>
          </a:p>
          <a:p>
            <a:pPr lvl="0"/>
            <a:r>
              <a:rPr lang="zh-CN" altLang="zh-CN" smtClean="0"/>
              <a:t>通过与</a:t>
            </a:r>
            <a:r>
              <a:rPr lang="en-US" altLang="zh-CN" smtClean="0"/>
              <a:t>Active Directory</a:t>
            </a:r>
            <a:r>
              <a:rPr lang="zh-CN" altLang="zh-CN" smtClean="0"/>
              <a:t>配合，可以满足保存用户的个性化配置及个性化数据要求。</a:t>
            </a:r>
            <a:endParaRPr lang="zh-CN" altLang="zh-CN" dirty="0"/>
          </a:p>
        </p:txBody>
      </p:sp>
    </p:spTree>
    <p:extLst>
      <p:ext uri="{BB962C8B-B14F-4D97-AF65-F5344CB8AC3E}">
        <p14:creationId xmlns:p14="http://schemas.microsoft.com/office/powerpoint/2010/main" val="2239198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333E8A2F07A74D848136A2C03778F8" ma:contentTypeVersion="0" ma:contentTypeDescription="Create a new document." ma:contentTypeScope="" ma:versionID="23803ba2584bac4d8dcab8923b6ec3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DDD5E8-EDA0-4DA3-BEB7-DC897CC8874B}"/>
</file>

<file path=customXml/itemProps2.xml><?xml version="1.0" encoding="utf-8"?>
<ds:datastoreItem xmlns:ds="http://schemas.openxmlformats.org/officeDocument/2006/customXml" ds:itemID="{EAE3093B-232B-4C15-AB25-7F1FBE134870}"/>
</file>

<file path=customXml/itemProps3.xml><?xml version="1.0" encoding="utf-8"?>
<ds:datastoreItem xmlns:ds="http://schemas.openxmlformats.org/officeDocument/2006/customXml" ds:itemID="{723E6701-3943-4A44-84F3-F772B5088830}"/>
</file>

<file path=docProps/app.xml><?xml version="1.0" encoding="utf-8"?>
<Properties xmlns="http://schemas.openxmlformats.org/officeDocument/2006/extended-properties" xmlns:vt="http://schemas.openxmlformats.org/officeDocument/2006/docPropsVTypes">
  <Template/>
  <TotalTime>62955</TotalTime>
  <Words>3291</Words>
  <Application>Microsoft Office PowerPoint</Application>
  <PresentationFormat>全屏显示(4:3)</PresentationFormat>
  <Paragraphs>168</Paragraphs>
  <Slides>22</Slides>
  <Notes>22</Notes>
  <HiddenSlides>3</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22</vt:i4>
      </vt:variant>
    </vt:vector>
  </HeadingPairs>
  <TitlesOfParts>
    <vt:vector size="35" baseType="lpstr">
      <vt:lpstr>Gill Sans</vt:lpstr>
      <vt:lpstr>MS PGothic</vt:lpstr>
      <vt:lpstr>黑体</vt:lpstr>
      <vt:lpstr>华文细黑</vt:lpstr>
      <vt:lpstr>宋体</vt:lpstr>
      <vt:lpstr>Arial</vt:lpstr>
      <vt:lpstr>Calibri</vt:lpstr>
      <vt:lpstr>FrutigerNext LT Light</vt:lpstr>
      <vt:lpstr>FrutigerNext LT Medium</vt:lpstr>
      <vt:lpstr>FrutigerNext LT Regular</vt:lpstr>
      <vt:lpstr>Wingdings</vt:lpstr>
      <vt:lpstr>1#UC&amp;C母版初稿</vt:lpstr>
      <vt:lpstr>End</vt:lpstr>
      <vt:lpstr>PowerPoint 演示文稿</vt:lpstr>
      <vt:lpstr>链接克隆技术与方案</vt:lpstr>
      <vt:lpstr>PowerPoint 演示文稿</vt:lpstr>
      <vt:lpstr>PowerPoint 演示文稿</vt:lpstr>
      <vt:lpstr>PowerPoint 演示文稿</vt:lpstr>
      <vt:lpstr>链接克隆产生背景</vt:lpstr>
      <vt:lpstr>链接克隆的价值</vt:lpstr>
      <vt:lpstr>链接克隆虚拟桌面</vt:lpstr>
      <vt:lpstr>链接克隆的优势</vt:lpstr>
      <vt:lpstr>链接克隆原理</vt:lpstr>
      <vt:lpstr>链接克隆iCache加速</vt:lpstr>
      <vt:lpstr>模板、母卷与差分卷</vt:lpstr>
      <vt:lpstr>链接克隆及iCache的读写原理对比</vt:lpstr>
      <vt:lpstr>PowerPoint 演示文稿</vt:lpstr>
      <vt:lpstr>链接克隆桌面云方案</vt:lpstr>
      <vt:lpstr>链接克隆桌面云方案</vt:lpstr>
      <vt:lpstr>链接克隆桌面云方案</vt:lpstr>
      <vt:lpstr>存储部署规划</vt:lpstr>
      <vt:lpstr>适用场景 - 公共阅览室</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hongfeilongzjhw</cp:lastModifiedBy>
  <cp:revision>2327</cp:revision>
  <dcterms:created xsi:type="dcterms:W3CDTF">2003-08-21T06:48:56Z</dcterms:created>
  <dcterms:modified xsi:type="dcterms:W3CDTF">2017-12-19T06:58:50Z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(3)kk/jQzPaCD72+HAQ9RZ+OV782Lmno8y0jzZtmN/msFQw3s0qTKLgBATmMwAsX5aA/feZ6EIS
gx1AZLcuW6nU9noaa3T+6aoASx+TNkK5SVlcl4eYywstRrqab+T7Fa+j5oofkOf8Iq/r8GF9
UctXJNv7z9ph25CSCeIs+KrawVJrJ6fzbttkL+vrQ5HwU7MbxNHIceUc08rWc6lP90s1HMro
lg8/IwW9gK3FSSgZUC</vt:lpwstr>
  </property>
  <property fmtid="{D5CDD505-2E9C-101B-9397-08002B2CF9AE}" pid="18" name="_2015_ms_pID_7253431">
    <vt:lpwstr>ZRsuv3VN870Cqz5XK/AOORkT/kBBt+dyHVosmZD5Y3xJV5xgI1y3k+
/vmtWC30Hh0CZuRLcqAPqh8+1+PvW55AyI7nE4ni+YQDFQZDKw0QnJa128vDiuifqnxkwpYT
5Pfw6BtsSrvWY2z5uzsjdn6cFWfwuJ8j70v0yRMk9j0GWTyzQFAoWGgCRYNx+FbHdboOctNz
XT39Ta1mStfI8j2mArUlVNMjqFI6z0cZd8iV</vt:lpwstr>
  </property>
  <property fmtid="{D5CDD505-2E9C-101B-9397-08002B2CF9AE}" pid="19" name="_2015_ms_pID_7253432">
    <vt:lpwstr>qhnY4Faj4KTmH2TU8I1RYM1dROkPm2CQEY5d
pbbLy8Yd5XzkQUrlFJHcxvScVjI/kg==</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1513666699</vt:lpwstr>
  </property>
</Properties>
</file>