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 id="2147483859" r:id="rId5"/>
  </p:sldMasterIdLst>
  <p:notesMasterIdLst>
    <p:notesMasterId r:id="rId27"/>
  </p:notesMasterIdLst>
  <p:handoutMasterIdLst>
    <p:handoutMasterId r:id="rId28"/>
  </p:handoutMasterIdLst>
  <p:sldIdLst>
    <p:sldId id="280" r:id="rId6"/>
    <p:sldId id="257" r:id="rId7"/>
    <p:sldId id="279"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9144000" cy="6858000" type="screen4x3"/>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2341" userDrawn="1">
          <p15:clr>
            <a:srgbClr val="A4A3A4"/>
          </p15:clr>
        </p15:guide>
        <p15:guide id="2" orient="horz" pos="867" userDrawn="1">
          <p15:clr>
            <a:srgbClr val="A4A3A4"/>
          </p15:clr>
        </p15:guide>
        <p15:guide id="3" orient="horz" pos="3929" userDrawn="1">
          <p15:clr>
            <a:srgbClr val="A4A3A4"/>
          </p15:clr>
        </p15:guide>
        <p15:guide id="4" pos="2880" userDrawn="1">
          <p15:clr>
            <a:srgbClr val="A4A3A4"/>
          </p15:clr>
        </p15:guide>
        <p15:guide id="5" pos="476" userDrawn="1">
          <p15:clr>
            <a:srgbClr val="A4A3A4"/>
          </p15:clr>
        </p15:guide>
        <p15:guide id="6" pos="5420" userDrawn="1">
          <p15:clr>
            <a:srgbClr val="A4A3A4"/>
          </p15:clr>
        </p15:guide>
      </p15:sldGuideLst>
    </p:ext>
    <p:ext uri="{2D200454-40CA-4A62-9FC3-DE9A4176ACB9}">
      <p15:notesGuideLst xmlns:p15="http://schemas.microsoft.com/office/powerpoint/2012/main">
        <p15:guide id="1" orient="horz" pos="3087">
          <p15:clr>
            <a:srgbClr val="A4A3A4"/>
          </p15:clr>
        </p15:guide>
        <p15:guide id="2" orient="horz" pos="479">
          <p15:clr>
            <a:srgbClr val="A4A3A4"/>
          </p15:clr>
        </p15:guide>
        <p15:guide id="3" orient="horz" pos="2928">
          <p15:clr>
            <a:srgbClr val="A4A3A4"/>
          </p15:clr>
        </p15:guide>
        <p15:guide id="4" orient="horz" pos="5967">
          <p15:clr>
            <a:srgbClr val="A4A3A4"/>
          </p15:clr>
        </p15:guide>
        <p15:guide id="5" orient="horz" pos="3246">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 id="3" name="zhouyuanzjhw" initials="z" lastIdx="3" clrIdx="3">
    <p:extLst>
      <p:ext uri="{19B8F6BF-5375-455C-9EA6-DF929625EA0E}">
        <p15:presenceInfo xmlns:p15="http://schemas.microsoft.com/office/powerpoint/2012/main" userId="S-1-5-21-147214757-305610072-1517763936-31698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0909"/>
    <a:srgbClr val="CF6B63"/>
    <a:srgbClr val="E7CCC7"/>
    <a:srgbClr val="FFC1C1"/>
    <a:srgbClr val="EE0000"/>
    <a:srgbClr val="54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46" autoAdjust="0"/>
    <p:restoredTop sz="76777" autoAdjust="0"/>
  </p:normalViewPr>
  <p:slideViewPr>
    <p:cSldViewPr showGuides="1">
      <p:cViewPr varScale="1">
        <p:scale>
          <a:sx n="97" d="100"/>
          <a:sy n="97" d="100"/>
        </p:scale>
        <p:origin x="678" y="90"/>
      </p:cViewPr>
      <p:guideLst>
        <p:guide orient="horz" pos="2341"/>
        <p:guide orient="horz" pos="867"/>
        <p:guide orient="horz" pos="3929"/>
        <p:guide pos="2880"/>
        <p:guide pos="476"/>
        <p:guide pos="5420"/>
      </p:guideLst>
    </p:cSldViewPr>
  </p:slideViewPr>
  <p:notesTextViewPr>
    <p:cViewPr>
      <p:scale>
        <a:sx n="75" d="100"/>
        <a:sy n="75" d="100"/>
      </p:scale>
      <p:origin x="0" y="0"/>
    </p:cViewPr>
  </p:notesTextViewPr>
  <p:sorterViewPr>
    <p:cViewPr>
      <p:scale>
        <a:sx n="66" d="100"/>
        <a:sy n="66" d="100"/>
      </p:scale>
      <p:origin x="0" y="3576"/>
    </p:cViewPr>
  </p:sorterViewPr>
  <p:notesViewPr>
    <p:cSldViewPr showGuides="1">
      <p:cViewPr varScale="1">
        <p:scale>
          <a:sx n="48" d="100"/>
          <a:sy n="48" d="100"/>
        </p:scale>
        <p:origin x="2898" y="60"/>
      </p:cViewPr>
      <p:guideLst>
        <p:guide orient="horz" pos="3087"/>
        <p:guide orient="horz" pos="479"/>
        <p:guide orient="horz" pos="2928"/>
        <p:guide orient="horz" pos="5967"/>
        <p:guide orient="horz" pos="3246"/>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smtClean="0"/>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701675" y="4860924"/>
            <a:ext cx="5676900" cy="4864894"/>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smtClean="0"/>
              <a:t>Click here to add content</a:t>
            </a:r>
          </a:p>
          <a:p>
            <a:pPr lvl="1"/>
            <a:r>
              <a:rPr lang="en-US" altLang="zh-CN" noProof="0" dirty="0" smtClean="0"/>
              <a:t>Click here to add content</a:t>
            </a:r>
          </a:p>
          <a:p>
            <a:pPr lvl="2"/>
            <a:r>
              <a:rPr lang="en-US" altLang="zh-CN" noProof="0" dirty="0" smtClean="0"/>
              <a:t>Click here to add content</a:t>
            </a:r>
          </a:p>
        </p:txBody>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FrutigerNext LT Regular" pitchFamily="34" charset="0"/>
        <a:ea typeface="华文细黑" pitchFamily="2"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FrutigerNext LT Regular" pitchFamily="34" charset="0"/>
        <a:ea typeface="华文细黑" pitchFamily="2"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FrutigerNext LT Regular" pitchFamily="34" charset="0"/>
        <a:ea typeface="华文细黑" pitchFamily="2"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2015.7.4</a:t>
            </a:r>
          </a:p>
          <a:p>
            <a:pPr lvl="1"/>
            <a:r>
              <a:rPr lang="zh-CN" altLang="en-US" smtClean="0"/>
              <a:t>调整版权和页码对齐，位于参考线</a:t>
            </a:r>
            <a:r>
              <a:rPr lang="en-US" altLang="zh-CN" smtClean="0"/>
              <a:t>8.5</a:t>
            </a:r>
            <a:r>
              <a:rPr lang="zh-CN" altLang="en-US" smtClean="0"/>
              <a:t>到</a:t>
            </a:r>
            <a:r>
              <a:rPr lang="en-US" altLang="zh-CN" smtClean="0"/>
              <a:t>8.9</a:t>
            </a:r>
            <a:r>
              <a:rPr lang="zh-CN" altLang="en-US" smtClean="0"/>
              <a:t>之间。</a:t>
            </a:r>
          </a:p>
          <a:p>
            <a:pPr lvl="1"/>
            <a:r>
              <a:rPr lang="zh-CN" altLang="en-US" smtClean="0"/>
              <a:t>调整编辑框行距为单倍行距。</a:t>
            </a:r>
            <a:endParaRPr lang="en-US" altLang="zh-CN" smtClean="0"/>
          </a:p>
          <a:p>
            <a:pPr lvl="0"/>
            <a:r>
              <a:rPr lang="en-US" altLang="zh-CN" smtClean="0"/>
              <a:t>2015.7.9</a:t>
            </a:r>
          </a:p>
          <a:p>
            <a:pPr lvl="1"/>
            <a:r>
              <a:rPr lang="zh-CN" altLang="en-US" smtClean="0"/>
              <a:t>删除此页课程版本后的“</a:t>
            </a:r>
            <a:r>
              <a:rPr lang="en-US" altLang="zh-CN" smtClean="0"/>
              <a:t>ISSUE</a:t>
            </a:r>
            <a:r>
              <a:rPr lang="zh-CN" altLang="en-US" smtClean="0"/>
              <a:t>”。</a:t>
            </a:r>
            <a:endParaRPr lang="en-US" altLang="zh-CN" smtClean="0"/>
          </a:p>
          <a:p>
            <a:pPr lvl="1"/>
            <a:r>
              <a:rPr lang="zh-CN" altLang="en-US" smtClean="0"/>
              <a:t>新增“产品版本”和“课程版本”的示例。</a:t>
            </a:r>
            <a:endParaRPr lang="en-US" altLang="zh-CN" smtClean="0"/>
          </a:p>
          <a:p>
            <a:pPr lvl="0"/>
            <a:r>
              <a:rPr lang="en-US" altLang="zh-CN" smtClean="0"/>
              <a:t>2015.8.3</a:t>
            </a:r>
          </a:p>
          <a:p>
            <a:pPr lvl="1"/>
            <a:r>
              <a:rPr lang="zh-CN" altLang="en-US" smtClean="0"/>
              <a:t>调整母板主体和备注，段落格式为“允许标点溢出边界”。</a:t>
            </a:r>
            <a:endParaRPr lang="en-US" altLang="zh-CN" smtClean="0"/>
          </a:p>
          <a:p>
            <a:pPr lvl="0"/>
            <a:r>
              <a:rPr lang="en-US" altLang="zh-CN" smtClean="0"/>
              <a:t>2015.8.4</a:t>
            </a:r>
          </a:p>
          <a:p>
            <a:pPr lvl="1"/>
            <a:r>
              <a:rPr lang="zh-CN" altLang="en-US" smtClean="0"/>
              <a:t>删除缩略语页；</a:t>
            </a:r>
            <a:endParaRPr lang="en-US" altLang="zh-CN" smtClean="0"/>
          </a:p>
          <a:p>
            <a:pPr lvl="1"/>
            <a:r>
              <a:rPr lang="zh-CN" altLang="en-US" smtClean="0"/>
              <a:t>重命名版式“</a:t>
            </a:r>
            <a:r>
              <a:rPr lang="en-US" altLang="zh-CN" smtClean="0"/>
              <a:t>8#</a:t>
            </a:r>
            <a:r>
              <a:rPr lang="zh-CN" altLang="en-US" smtClean="0"/>
              <a:t>空白”为“</a:t>
            </a:r>
            <a:r>
              <a:rPr lang="en-US" altLang="zh-CN" smtClean="0"/>
              <a:t>8#</a:t>
            </a:r>
            <a:r>
              <a:rPr lang="zh-CN" altLang="en-US" smtClean="0"/>
              <a:t>仅标题”。</a:t>
            </a:r>
            <a:endParaRPr lang="en-US" altLang="zh-CN" smtClean="0"/>
          </a:p>
          <a:p>
            <a:r>
              <a:rPr lang="en-US" altLang="zh-CN" smtClean="0"/>
              <a:t>2015.9.2</a:t>
            </a:r>
          </a:p>
          <a:p>
            <a:pPr lvl="1"/>
            <a:r>
              <a:rPr lang="zh-CN" altLang="en-US" smtClean="0"/>
              <a:t>新增备注模板，备注页正上方添加页眉，显示本章标题。</a:t>
            </a:r>
            <a:endParaRPr lang="en-US" altLang="zh-CN" smtClean="0"/>
          </a:p>
          <a:p>
            <a:pPr lvl="0"/>
            <a:r>
              <a:rPr lang="en-US" altLang="zh-CN" smtClean="0"/>
              <a:t>2015.9.14</a:t>
            </a:r>
          </a:p>
          <a:p>
            <a:pPr lvl="1"/>
            <a:r>
              <a:rPr lang="zh-CN" altLang="en-US" smtClean="0"/>
              <a:t>删除“谢谢”那页的白色“谢谢”。</a:t>
            </a:r>
            <a:endParaRPr lang="en-US" altLang="zh-CN" smtClean="0"/>
          </a:p>
          <a:p>
            <a:pPr lvl="0"/>
            <a:r>
              <a:rPr lang="en-US" altLang="zh-CN" smtClean="0"/>
              <a:t>2017.11.8</a:t>
            </a:r>
          </a:p>
          <a:p>
            <a:pPr lvl="1"/>
            <a:r>
              <a:rPr lang="zh-CN" altLang="en-US" smtClean="0"/>
              <a:t>调整母版中标题宽度。</a:t>
            </a:r>
            <a:endParaRPr lang="en-US" altLang="zh-CN" smtClean="0"/>
          </a:p>
          <a:p>
            <a:r>
              <a:rPr lang="en-US" altLang="zh-CN" smtClean="0"/>
              <a:t>2017.12.8</a:t>
            </a:r>
          </a:p>
          <a:p>
            <a:pPr lvl="1"/>
            <a:r>
              <a:rPr lang="zh-CN" altLang="en-US" smtClean="0"/>
              <a:t>适当拉长了备注页文本框长度，防止</a:t>
            </a:r>
            <a:r>
              <a:rPr lang="en-US" altLang="zh-CN" smtClean="0"/>
              <a:t>2013</a:t>
            </a:r>
            <a:r>
              <a:rPr lang="zh-CN" altLang="en-US" smtClean="0"/>
              <a:t>版后的</a:t>
            </a:r>
            <a:r>
              <a:rPr lang="en-US" altLang="zh-CN" smtClean="0"/>
              <a:t>PPT</a:t>
            </a:r>
            <a:r>
              <a:rPr lang="zh-CN" altLang="en-US" smtClean="0"/>
              <a:t>会自动换页。</a:t>
            </a:r>
            <a:endParaRPr lang="en-US"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707454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在虚拟桌面的使用过程中，用户习惯性拿虚拟桌面与物理</a:t>
            </a:r>
            <a:r>
              <a:rPr lang="en-US" dirty="0" smtClean="0"/>
              <a:t>PC</a:t>
            </a:r>
            <a:r>
              <a:rPr lang="zh-CN" altLang="en-US" dirty="0" smtClean="0"/>
              <a:t>体验进行对比。相比于物理</a:t>
            </a:r>
            <a:r>
              <a:rPr lang="en-US" dirty="0" smtClean="0"/>
              <a:t>PC</a:t>
            </a:r>
            <a:r>
              <a:rPr lang="zh-CN" altLang="en-US" dirty="0" smtClean="0"/>
              <a:t>独享专用存储硬件（</a:t>
            </a:r>
            <a:r>
              <a:rPr lang="en-US" dirty="0" smtClean="0"/>
              <a:t>PC</a:t>
            </a:r>
            <a:r>
              <a:rPr lang="zh-CN" altLang="en-US" dirty="0" smtClean="0"/>
              <a:t>本地硬盘），虚拟桌面因虚拟化的存储损耗以及存储网络时延，使得虚拟桌面存储</a:t>
            </a:r>
            <a:r>
              <a:rPr lang="en-US" dirty="0" smtClean="0"/>
              <a:t>IO</a:t>
            </a:r>
            <a:r>
              <a:rPr lang="zh-CN" altLang="en-US" dirty="0" smtClean="0"/>
              <a:t>性能略差于物理</a:t>
            </a:r>
            <a:r>
              <a:rPr lang="en-US" dirty="0" smtClean="0"/>
              <a:t>PC</a:t>
            </a:r>
            <a:r>
              <a:rPr lang="zh-CN" altLang="en-US" dirty="0" smtClean="0"/>
              <a:t>，导致用户体验的下降。</a:t>
            </a:r>
            <a:endParaRPr lang="en-US" dirty="0" smtClean="0"/>
          </a:p>
          <a:p>
            <a:r>
              <a:rPr lang="en-US" dirty="0" smtClean="0"/>
              <a:t>IO Tailor</a:t>
            </a:r>
            <a:r>
              <a:rPr lang="zh-CN" altLang="en-US" dirty="0" smtClean="0"/>
              <a:t>作为最为关键技术被应用于虚拟桌面，能够使得虚拟桌面有以下提升：</a:t>
            </a:r>
            <a:endParaRPr lang="en-US" dirty="0" smtClean="0"/>
          </a:p>
          <a:p>
            <a:pPr lvl="0"/>
            <a:r>
              <a:rPr lang="zh-CN" altLang="en-US" dirty="0" smtClean="0"/>
              <a:t>通过将服务器内存模拟成磁盘存储设备，作为用户虚拟机的系统盘，借助内存的高效的</a:t>
            </a:r>
            <a:r>
              <a:rPr lang="en-US" dirty="0" smtClean="0"/>
              <a:t>IO</a:t>
            </a:r>
            <a:r>
              <a:rPr lang="zh-CN" altLang="en-US" dirty="0" smtClean="0"/>
              <a:t>能力，提供高体验的用户虚拟机；优于物理桌面的存储</a:t>
            </a:r>
            <a:r>
              <a:rPr lang="en-US" dirty="0" smtClean="0"/>
              <a:t>IO</a:t>
            </a:r>
            <a:r>
              <a:rPr lang="zh-CN" altLang="en-US" dirty="0" smtClean="0"/>
              <a:t>性能，提供</a:t>
            </a:r>
            <a:r>
              <a:rPr lang="en-US" dirty="0" smtClean="0"/>
              <a:t>300+ IOPS/</a:t>
            </a:r>
            <a:r>
              <a:rPr lang="zh-CN" altLang="en-US" dirty="0" smtClean="0"/>
              <a:t>每桌面。</a:t>
            </a:r>
            <a:endParaRPr lang="en-US" dirty="0" smtClean="0"/>
          </a:p>
          <a:p>
            <a:pPr lvl="0"/>
            <a:r>
              <a:rPr lang="zh-CN" altLang="en-US" dirty="0" smtClean="0"/>
              <a:t>通过去重和压缩技术降低内存内空间的占用，提高每服务器可配置的无状态全内存桌面数量。</a:t>
            </a:r>
            <a:endParaRPr lang="en-US" dirty="0" smtClean="0"/>
          </a:p>
          <a:p>
            <a:pPr lvl="0"/>
            <a:r>
              <a:rPr lang="zh-CN" altLang="en-US" dirty="0" smtClean="0"/>
              <a:t>与桌面云软件</a:t>
            </a:r>
            <a:r>
              <a:rPr lang="en-US" dirty="0" smtClean="0"/>
              <a:t>/</a:t>
            </a:r>
            <a:r>
              <a:rPr lang="zh-CN" altLang="en-US" dirty="0" smtClean="0"/>
              <a:t>虚拟化平台深度集成</a:t>
            </a:r>
            <a:r>
              <a:rPr lang="en-US" dirty="0" smtClean="0"/>
              <a:t>, </a:t>
            </a:r>
            <a:r>
              <a:rPr lang="zh-CN" altLang="en-US" dirty="0" smtClean="0"/>
              <a:t>提升部署等工程效率。</a:t>
            </a:r>
            <a:endParaRPr lang="en-US" dirty="0" smtClean="0"/>
          </a:p>
          <a:p>
            <a:endParaRPr 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384458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全内存桌面特性由桌面云（</a:t>
            </a:r>
            <a:r>
              <a:rPr lang="en-US" dirty="0" err="1" smtClean="0"/>
              <a:t>FusionAccess</a:t>
            </a:r>
            <a:r>
              <a:rPr lang="zh-CN" altLang="en-US" dirty="0" smtClean="0"/>
              <a:t>）软件和云平台（</a:t>
            </a:r>
            <a:r>
              <a:rPr lang="en-US" dirty="0" err="1" smtClean="0"/>
              <a:t>FusionSphere</a:t>
            </a:r>
            <a:r>
              <a:rPr lang="zh-CN" altLang="en-US" dirty="0" smtClean="0"/>
              <a:t>）软件配套提供，</a:t>
            </a:r>
            <a:r>
              <a:rPr lang="en-US" dirty="0" err="1" smtClean="0"/>
              <a:t>FusionSphere</a:t>
            </a:r>
            <a:r>
              <a:rPr lang="zh-CN" altLang="en-US" dirty="0" smtClean="0"/>
              <a:t>软件提供全内存存储资源配置和内存去重压缩技术，</a:t>
            </a:r>
            <a:r>
              <a:rPr lang="en-US" dirty="0" err="1" smtClean="0"/>
              <a:t>FusionAccess</a:t>
            </a:r>
            <a:r>
              <a:rPr lang="zh-CN" altLang="en-US" dirty="0" smtClean="0"/>
              <a:t>提供全内存桌面的统一发放和部署。硬件部署上，全内存桌面使用共享存储或本地磁盘进行系统模版、应急盘、</a:t>
            </a:r>
            <a:r>
              <a:rPr lang="en-US" dirty="0" smtClean="0"/>
              <a:t>ID</a:t>
            </a:r>
            <a:r>
              <a:rPr lang="zh-CN" altLang="en-US" dirty="0" smtClean="0"/>
              <a:t>盘进行持久化保存。（本地磁盘指服务器本地磁盘做存储介质，且未启用存储虚拟化功能）。</a:t>
            </a:r>
            <a:endParaRPr lang="en-US" dirty="0" smtClean="0"/>
          </a:p>
          <a:p>
            <a:pPr lvl="1"/>
            <a:r>
              <a:rPr lang="zh-CN" altLang="en-US" dirty="0" smtClean="0"/>
              <a:t>全内存桌面的模板部署在共享存储上，管理员创建虚拟机时，系统首先会根据选择的虚拟机模板在共享存储上生成备份母卷</a:t>
            </a:r>
            <a:r>
              <a:rPr lang="en-US" dirty="0" smtClean="0"/>
              <a:t>d</a:t>
            </a:r>
            <a:r>
              <a:rPr lang="zh-CN" altLang="en-US" dirty="0" smtClean="0"/>
              <a:t>，各业务主机将备份母卷</a:t>
            </a:r>
            <a:r>
              <a:rPr lang="en-US" dirty="0" smtClean="0"/>
              <a:t>d</a:t>
            </a:r>
            <a:r>
              <a:rPr lang="zh-CN" altLang="en-US" dirty="0" smtClean="0"/>
              <a:t>加载到本地内存生成系统母卷</a:t>
            </a:r>
            <a:r>
              <a:rPr lang="en-US" dirty="0" smtClean="0"/>
              <a:t>m</a:t>
            </a:r>
            <a:r>
              <a:rPr lang="zh-CN" altLang="en-US" dirty="0" smtClean="0"/>
              <a:t>，由系统母卷</a:t>
            </a:r>
            <a:r>
              <a:rPr lang="en-US" dirty="0" smtClean="0"/>
              <a:t>m</a:t>
            </a:r>
            <a:r>
              <a:rPr lang="zh-CN" altLang="en-US" dirty="0" smtClean="0"/>
              <a:t>发放虚拟机。</a:t>
            </a:r>
            <a:endParaRPr lang="en-US" dirty="0" smtClean="0"/>
          </a:p>
          <a:p>
            <a:pPr lvl="1"/>
            <a:r>
              <a:rPr lang="zh-CN" altLang="en-US" dirty="0" smtClean="0"/>
              <a:t>所有虚拟机的</a:t>
            </a:r>
            <a:r>
              <a:rPr lang="en-US" dirty="0" smtClean="0"/>
              <a:t>ID</a:t>
            </a:r>
            <a:r>
              <a:rPr lang="zh-CN" altLang="en-US" dirty="0" smtClean="0"/>
              <a:t>盘保存在共享存储上，单个主机故障时，用户虚拟机可以在其他主机上启动运行，支持用户虚拟机</a:t>
            </a:r>
            <a:r>
              <a:rPr lang="en-US" dirty="0" smtClean="0"/>
              <a:t>HA</a:t>
            </a:r>
            <a:r>
              <a:rPr lang="zh-CN" altLang="en-US" dirty="0" smtClean="0"/>
              <a:t>。虚拟机</a:t>
            </a:r>
            <a:r>
              <a:rPr lang="en-US" dirty="0" smtClean="0"/>
              <a:t>HA</a:t>
            </a:r>
            <a:r>
              <a:rPr lang="zh-CN" altLang="en-US" dirty="0" smtClean="0"/>
              <a:t>之后，系统盘还原到初始状态。</a:t>
            </a:r>
            <a:endParaRPr lang="en-US" dirty="0" smtClean="0"/>
          </a:p>
          <a:p>
            <a:pPr lvl="1"/>
            <a:r>
              <a:rPr lang="zh-CN" altLang="en-US" dirty="0" smtClean="0"/>
              <a:t>支持配置数据盘，所有数据盘信息保存在共享存储上，虚拟机完成</a:t>
            </a:r>
            <a:r>
              <a:rPr lang="en-US" dirty="0" smtClean="0"/>
              <a:t>HA</a:t>
            </a:r>
            <a:r>
              <a:rPr lang="zh-CN" altLang="en-US" dirty="0" smtClean="0"/>
              <a:t>后，数据盘信息不丢失。</a:t>
            </a:r>
            <a:endParaRPr lang="en-US" dirty="0" smtClean="0"/>
          </a:p>
          <a:p>
            <a:pPr lvl="1"/>
            <a:r>
              <a:rPr lang="zh-CN" altLang="en-US" dirty="0" smtClean="0"/>
              <a:t>可以应用于静态池和动态池场景。</a:t>
            </a:r>
            <a:endParaRPr lang="en-US" dirty="0" smtClean="0"/>
          </a:p>
          <a:p>
            <a:endParaRPr 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041022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dirty="0" smtClean="0"/>
              <a:t>全内存桌面的模板部署在某一个主机</a:t>
            </a:r>
            <a:r>
              <a:rPr lang="zh-CN" altLang="en-US" smtClean="0"/>
              <a:t>的本地磁盘</a:t>
            </a:r>
            <a:r>
              <a:rPr lang="zh-CN" altLang="en-US" dirty="0" smtClean="0"/>
              <a:t>上，管理员创建虚拟机时，系统首先会根据选择的虚拟机模板分发到集群内各个主机的本地磁盘上生成备份母卷</a:t>
            </a:r>
            <a:r>
              <a:rPr lang="en-US" dirty="0" smtClean="0"/>
              <a:t>d</a:t>
            </a:r>
            <a:r>
              <a:rPr lang="zh-CN" altLang="en-US" dirty="0" smtClean="0"/>
              <a:t>，之后将备份母卷</a:t>
            </a:r>
            <a:r>
              <a:rPr lang="en-US" dirty="0" smtClean="0"/>
              <a:t>d</a:t>
            </a:r>
            <a:r>
              <a:rPr lang="zh-CN" altLang="en-US" dirty="0" smtClean="0"/>
              <a:t>加载到本地内存生成系统母卷</a:t>
            </a:r>
            <a:r>
              <a:rPr lang="en-US" dirty="0" smtClean="0"/>
              <a:t>m</a:t>
            </a:r>
            <a:r>
              <a:rPr lang="zh-CN" altLang="en-US" dirty="0" smtClean="0"/>
              <a:t>，由系统母卷</a:t>
            </a:r>
            <a:r>
              <a:rPr lang="en-US" dirty="0" smtClean="0"/>
              <a:t>m</a:t>
            </a:r>
            <a:r>
              <a:rPr lang="zh-CN" altLang="en-US" dirty="0" smtClean="0"/>
              <a:t>发放虚拟机。</a:t>
            </a:r>
            <a:endParaRPr lang="en-US" dirty="0" smtClean="0"/>
          </a:p>
          <a:p>
            <a:pPr lvl="0"/>
            <a:r>
              <a:rPr lang="zh-CN" altLang="en-US" dirty="0" smtClean="0"/>
              <a:t>所有虚拟机的</a:t>
            </a:r>
            <a:r>
              <a:rPr lang="en-US" dirty="0" smtClean="0"/>
              <a:t>ID</a:t>
            </a:r>
            <a:r>
              <a:rPr lang="zh-CN" altLang="en-US" dirty="0" smtClean="0"/>
              <a:t>盘保存在主机的本地磁盘上，单个主机故障时，该主机上的用户虚拟机无法迁移到其他主机，不支持用户虚拟机</a:t>
            </a:r>
            <a:r>
              <a:rPr lang="en-US" dirty="0" smtClean="0"/>
              <a:t>HA</a:t>
            </a:r>
            <a:r>
              <a:rPr lang="zh-CN" altLang="en-US" dirty="0" smtClean="0"/>
              <a:t>。</a:t>
            </a:r>
            <a:endParaRPr lang="en-US" dirty="0" smtClean="0"/>
          </a:p>
          <a:p>
            <a:pPr lvl="0"/>
            <a:r>
              <a:rPr lang="zh-CN" altLang="en-US" dirty="0" smtClean="0"/>
              <a:t>不建议配置数据盘，如果配置数据盘，所有数据盘信息全部存放在主机的本地磁盘上，一旦主机故障，该用户的个人数据全部丢失，严重影响业务。</a:t>
            </a:r>
            <a:endParaRPr lang="en-US" dirty="0" smtClean="0"/>
          </a:p>
          <a:p>
            <a:pPr lvl="0"/>
            <a:r>
              <a:rPr lang="zh-CN" altLang="en-US" dirty="0" smtClean="0"/>
              <a:t>该方式仅应用于动态池，用户可以动态选择可用的虚拟机，保证业务连续性；如果应用于静态池，用户与虚拟机绑定，一旦主机故障，该用户将无虚拟机可用，业务连续性受到影响。</a:t>
            </a:r>
            <a:endParaRPr lang="en-US" dirty="0" smtClean="0"/>
          </a:p>
          <a:p>
            <a:endParaRPr 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972173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093275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zh-CN" smtClean="0"/>
              <a:t>全内存桌面的物理主机内存资源占用分为两大部分：</a:t>
            </a:r>
            <a:r>
              <a:rPr lang="en-US" altLang="zh-CN" smtClean="0"/>
              <a:t>DomU</a:t>
            </a:r>
            <a:r>
              <a:rPr lang="zh-CN" altLang="zh-CN" smtClean="0"/>
              <a:t>内存和</a:t>
            </a:r>
            <a:r>
              <a:rPr lang="en-US" altLang="zh-CN" smtClean="0"/>
              <a:t>Dom0</a:t>
            </a:r>
            <a:r>
              <a:rPr lang="zh-CN" altLang="zh-CN" smtClean="0"/>
              <a:t>内存。</a:t>
            </a:r>
          </a:p>
          <a:p>
            <a:r>
              <a:rPr lang="en-US" altLang="zh-CN" smtClean="0"/>
              <a:t>DomU</a:t>
            </a:r>
            <a:r>
              <a:rPr lang="zh-CN" altLang="zh-CN" smtClean="0"/>
              <a:t>内存就是该主机上部署的所有虚拟机的内存规格之和，这部分与普通的虚拟机没有区别。</a:t>
            </a:r>
          </a:p>
          <a:p>
            <a:r>
              <a:rPr lang="zh-CN" altLang="zh-CN" smtClean="0"/>
              <a:t>对于</a:t>
            </a:r>
            <a:r>
              <a:rPr lang="en-US" altLang="zh-CN" smtClean="0"/>
              <a:t>Dom0</a:t>
            </a:r>
            <a:r>
              <a:rPr lang="zh-CN" altLang="zh-CN" smtClean="0"/>
              <a:t>内存，相对于普通的虚拟机，新增全内存桌面内存盘和安装</a:t>
            </a:r>
            <a:r>
              <a:rPr lang="en-US" altLang="zh-CN" smtClean="0"/>
              <a:t>IO Tailor</a:t>
            </a:r>
            <a:r>
              <a:rPr lang="zh-CN" altLang="zh-CN" smtClean="0"/>
              <a:t>组件运行内存这部分资源消耗。全内存桌面内存盘是指用来替代虚拟机系统盘的内存大小，它包括系统模版母卷空间和每个虚拟机去重压缩系统卷。</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869458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业务去重保障系数和业务相似度有关，在默认推荐的中等相似度场景下，业务保障系数为</a:t>
            </a:r>
            <a:r>
              <a:rPr lang="en-US" altLang="zh-CN" dirty="0" smtClean="0"/>
              <a:t>1G/</a:t>
            </a:r>
            <a:r>
              <a:rPr lang="zh-CN" altLang="en-US" dirty="0" smtClean="0"/>
              <a:t>个。</a:t>
            </a:r>
            <a:endParaRPr lang="en-US" altLang="zh-CN" dirty="0" smtClean="0"/>
          </a:p>
          <a:p>
            <a:r>
              <a:rPr lang="en-US" altLang="zh-CN" dirty="0" smtClean="0"/>
              <a:t>IO Tailor</a:t>
            </a:r>
            <a:r>
              <a:rPr lang="zh-CN" altLang="en-US" dirty="0" smtClean="0"/>
              <a:t>运行内存精确计算公式：</a:t>
            </a:r>
            <a:r>
              <a:rPr lang="en-US" altLang="zh-CN" dirty="0" smtClean="0"/>
              <a:t>((</a:t>
            </a:r>
            <a:r>
              <a:rPr lang="zh-CN" altLang="zh-CN" dirty="0" smtClean="0"/>
              <a:t>内存盘容量</a:t>
            </a:r>
            <a:r>
              <a:rPr lang="en-US" altLang="zh-CN" dirty="0" smtClean="0"/>
              <a:t>/256)+1)*1128/1024+</a:t>
            </a:r>
            <a:r>
              <a:rPr lang="zh-CN" altLang="zh-CN" dirty="0" smtClean="0"/>
              <a:t>内存盘容量</a:t>
            </a:r>
            <a:r>
              <a:rPr lang="en-US" altLang="zh-CN" dirty="0" smtClean="0"/>
              <a:t>/4096*64 +</a:t>
            </a:r>
            <a:r>
              <a:rPr lang="zh-CN" altLang="zh-CN" dirty="0" smtClean="0"/>
              <a:t>业务总逻辑容量</a:t>
            </a:r>
            <a:r>
              <a:rPr lang="en-US" altLang="zh-CN" dirty="0" smtClean="0"/>
              <a:t>/4096*8+0.51</a:t>
            </a:r>
            <a:r>
              <a:rPr lang="zh-CN" altLang="en-US" dirty="0" smtClean="0"/>
              <a:t>。</a:t>
            </a:r>
            <a:endParaRPr lang="en-US" altLang="zh-CN" dirty="0" smtClean="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04910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zh-CN" dirty="0" smtClean="0"/>
              <a:t>业务总逻辑容量</a:t>
            </a:r>
            <a:r>
              <a:rPr lang="en-US" altLang="zh-CN" dirty="0" smtClean="0"/>
              <a:t>=</a:t>
            </a:r>
            <a:r>
              <a:rPr lang="zh-CN" altLang="zh-CN" dirty="0" smtClean="0"/>
              <a:t>（</a:t>
            </a:r>
            <a:r>
              <a:rPr lang="en-US" altLang="zh-CN" dirty="0" smtClean="0"/>
              <a:t>70*</a:t>
            </a:r>
            <a:r>
              <a:rPr lang="zh-CN" altLang="zh-CN" dirty="0" smtClean="0"/>
              <a:t>（</a:t>
            </a:r>
            <a:r>
              <a:rPr lang="en-US" altLang="zh-CN" dirty="0" smtClean="0"/>
              <a:t>30+3</a:t>
            </a:r>
            <a:r>
              <a:rPr lang="zh-CN" altLang="zh-CN" dirty="0" smtClean="0"/>
              <a:t>）</a:t>
            </a:r>
            <a:r>
              <a:rPr lang="en-US" altLang="zh-CN" dirty="0" smtClean="0"/>
              <a:t>=2310 G</a:t>
            </a:r>
            <a:endParaRPr lang="zh-CN" altLang="zh-CN" dirty="0" smtClean="0"/>
          </a:p>
          <a:p>
            <a:r>
              <a:rPr lang="zh-CN" altLang="zh-CN" dirty="0" smtClean="0"/>
              <a:t>内存盘容量</a:t>
            </a:r>
            <a:r>
              <a:rPr lang="en-US" altLang="zh-CN" dirty="0" smtClean="0"/>
              <a:t>=70*1+30=100 G</a:t>
            </a:r>
            <a:endParaRPr lang="zh-CN" altLang="zh-CN" dirty="0" smtClean="0"/>
          </a:p>
          <a:p>
            <a:r>
              <a:rPr lang="en-US" altLang="zh-CN" dirty="0" smtClean="0"/>
              <a:t>IO Tailor</a:t>
            </a:r>
            <a:r>
              <a:rPr lang="zh-CN" altLang="zh-CN" dirty="0" smtClean="0"/>
              <a:t>运行时内存</a:t>
            </a:r>
            <a:r>
              <a:rPr lang="en-US" altLang="zh-CN" dirty="0" smtClean="0"/>
              <a:t>=((100/256)+1)*1128/1024+100/4096*64 +2310/4096*8+0.51=10 G</a:t>
            </a:r>
            <a:endParaRPr lang="zh-CN" altLang="zh-CN" dirty="0" smtClean="0"/>
          </a:p>
          <a:p>
            <a:r>
              <a:rPr lang="en-US" altLang="zh-CN" dirty="0" smtClean="0"/>
              <a:t>Dom0</a:t>
            </a:r>
            <a:r>
              <a:rPr lang="zh-CN" altLang="zh-CN" dirty="0" smtClean="0"/>
              <a:t>内存</a:t>
            </a:r>
            <a:r>
              <a:rPr lang="en-US" altLang="zh-CN" dirty="0" smtClean="0"/>
              <a:t> = 6+100+10=116 G</a:t>
            </a:r>
            <a:endParaRPr lang="zh-CN" altLang="zh-CN" dirty="0" smtClean="0"/>
          </a:p>
          <a:p>
            <a:r>
              <a:rPr lang="en-US" altLang="zh-CN" dirty="0" err="1" smtClean="0"/>
              <a:t>DomU</a:t>
            </a:r>
            <a:r>
              <a:rPr lang="zh-CN" altLang="zh-CN" dirty="0" smtClean="0"/>
              <a:t>内存</a:t>
            </a:r>
            <a:r>
              <a:rPr lang="en-US" altLang="zh-CN" dirty="0" smtClean="0"/>
              <a:t> = 70*3*1=210 G</a:t>
            </a:r>
            <a:endParaRPr lang="zh-CN" altLang="zh-CN" dirty="0" smtClean="0"/>
          </a:p>
          <a:p>
            <a:r>
              <a:rPr lang="zh-CN" altLang="zh-CN" dirty="0" smtClean="0"/>
              <a:t>服务器总内存</a:t>
            </a:r>
            <a:r>
              <a:rPr lang="en-US" altLang="zh-CN" dirty="0" smtClean="0"/>
              <a:t> =</a:t>
            </a:r>
            <a:r>
              <a:rPr lang="zh-CN" altLang="zh-CN" dirty="0" smtClean="0"/>
              <a:t>（</a:t>
            </a:r>
            <a:r>
              <a:rPr lang="en-US" altLang="zh-CN" dirty="0" smtClean="0"/>
              <a:t>116+210</a:t>
            </a:r>
            <a:r>
              <a:rPr lang="zh-CN" altLang="zh-CN" dirty="0" smtClean="0"/>
              <a:t>）</a:t>
            </a:r>
            <a:r>
              <a:rPr lang="en-US" altLang="zh-CN" dirty="0" smtClean="0"/>
              <a:t>*</a:t>
            </a:r>
            <a:r>
              <a:rPr lang="zh-CN" altLang="zh-CN" dirty="0" smtClean="0"/>
              <a:t>（</a:t>
            </a:r>
            <a:r>
              <a:rPr lang="en-US" altLang="zh-CN" dirty="0" smtClean="0"/>
              <a:t>1+0.03</a:t>
            </a:r>
            <a:r>
              <a:rPr lang="zh-CN" altLang="zh-CN" dirty="0" smtClean="0"/>
              <a:t>）</a:t>
            </a:r>
            <a:r>
              <a:rPr lang="en-US" altLang="zh-CN" dirty="0" smtClean="0"/>
              <a:t>=336 G</a:t>
            </a:r>
            <a:endParaRPr lang="zh-CN" altLang="zh-CN" dirty="0" smtClean="0"/>
          </a:p>
          <a:p>
            <a:r>
              <a:rPr lang="zh-CN" altLang="zh-CN" dirty="0" smtClean="0"/>
              <a:t>折算成为</a:t>
            </a:r>
            <a:r>
              <a:rPr lang="en-US" altLang="zh-CN" dirty="0" smtClean="0"/>
              <a:t>16G</a:t>
            </a:r>
            <a:r>
              <a:rPr lang="zh-CN" altLang="zh-CN" dirty="0" smtClean="0"/>
              <a:t>的内存条，需要</a:t>
            </a:r>
            <a:r>
              <a:rPr lang="en-US" altLang="zh-CN" dirty="0" smtClean="0"/>
              <a:t>21</a:t>
            </a:r>
            <a:r>
              <a:rPr lang="zh-CN" altLang="zh-CN" dirty="0" smtClean="0"/>
              <a:t>根，则每台服务器上需要插</a:t>
            </a:r>
            <a:r>
              <a:rPr lang="en-US" altLang="zh-CN" dirty="0" smtClean="0"/>
              <a:t>21</a:t>
            </a:r>
            <a:r>
              <a:rPr lang="zh-CN" altLang="zh-CN" dirty="0" smtClean="0"/>
              <a:t>根</a:t>
            </a:r>
            <a:r>
              <a:rPr lang="en-US" altLang="zh-CN" dirty="0" smtClean="0"/>
              <a:t>16G</a:t>
            </a:r>
            <a:r>
              <a:rPr lang="zh-CN" altLang="zh-CN" dirty="0" smtClean="0"/>
              <a:t>内存条</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4662651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824901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zh-CN" dirty="0" smtClean="0"/>
              <a:t>员工使用现有办公设备（</a:t>
            </a:r>
            <a:r>
              <a:rPr lang="en-US" altLang="zh-CN" dirty="0" smtClean="0"/>
              <a:t>PC</a:t>
            </a:r>
            <a:r>
              <a:rPr lang="zh-CN" altLang="zh-CN" dirty="0" smtClean="0"/>
              <a:t>或者笔记本）进行正常办公，操作体验无需改变，根据企业的安全要求，该设备不允许访问外网（互联网）与外网隔离</a:t>
            </a:r>
            <a:r>
              <a:rPr lang="zh-CN" altLang="en-US" dirty="0" smtClean="0"/>
              <a:t>。</a:t>
            </a:r>
            <a:endParaRPr lang="zh-CN" altLang="zh-CN" dirty="0" smtClean="0"/>
          </a:p>
          <a:p>
            <a:pPr lvl="0"/>
            <a:r>
              <a:rPr lang="zh-CN" altLang="zh-CN" dirty="0" smtClean="0"/>
              <a:t>用户需要进行外网访问时，通过</a:t>
            </a:r>
            <a:r>
              <a:rPr lang="en-US" altLang="zh-CN" dirty="0" smtClean="0"/>
              <a:t>SC</a:t>
            </a:r>
            <a:r>
              <a:rPr lang="zh-CN" altLang="zh-CN" dirty="0" smtClean="0"/>
              <a:t>的方式登录上网桌面（全内存桌面），该上网桌面具有外网访问权限，可以进行信息查询和数据下载。</a:t>
            </a:r>
          </a:p>
          <a:p>
            <a:pPr lvl="0"/>
            <a:r>
              <a:rPr lang="zh-CN" altLang="zh-CN" dirty="0" smtClean="0"/>
              <a:t>管理员针对所有用户下发统一策略：用户通过</a:t>
            </a:r>
            <a:r>
              <a:rPr lang="en-US" altLang="zh-CN" dirty="0" smtClean="0"/>
              <a:t>SC</a:t>
            </a:r>
            <a:r>
              <a:rPr lang="zh-CN" altLang="zh-CN" dirty="0" smtClean="0"/>
              <a:t>方式登录上网桌面时，禁止用户将</a:t>
            </a:r>
            <a:r>
              <a:rPr lang="en-US" altLang="zh-CN" dirty="0" smtClean="0"/>
              <a:t>PC</a:t>
            </a:r>
            <a:r>
              <a:rPr lang="zh-CN" altLang="zh-CN" dirty="0" smtClean="0"/>
              <a:t>侧的数据以任何方式传递到上网桌面，杜绝信息安全隐患。</a:t>
            </a:r>
          </a:p>
          <a:p>
            <a:pPr lvl="0"/>
            <a:r>
              <a:rPr lang="zh-CN" altLang="zh-CN" dirty="0" smtClean="0"/>
              <a:t>另一方面，华为桌面云系统针对该场景，基于华为自研桌面协议实现了虚拟桌面到本地终端的文件发送功能，管理员针对所有用户配置统一策略，允许用户将上网桌面下载的文件传递到</a:t>
            </a:r>
            <a:r>
              <a:rPr lang="en-US" altLang="zh-CN" dirty="0" smtClean="0"/>
              <a:t>PC</a:t>
            </a:r>
            <a:r>
              <a:rPr lang="zh-CN" altLang="zh-CN" dirty="0" smtClean="0"/>
              <a:t>本地。</a:t>
            </a:r>
          </a:p>
          <a:p>
            <a:pPr lvl="0"/>
            <a:r>
              <a:rPr lang="zh-CN" altLang="zh-CN" dirty="0" smtClean="0"/>
              <a:t>用户使用完上网桌面，断开链接后，全内存桌面可以根据电源管理策略进行重启，清除用户的临时信息，还原到初始状态，防止一些钓鱼网站通过恶意木马程序入侵。</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190424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参考答案：</a:t>
            </a:r>
            <a:endParaRPr lang="en-US" altLang="zh-CN" smtClean="0"/>
          </a:p>
          <a:p>
            <a:pPr lvl="1"/>
            <a:r>
              <a:rPr lang="en-US" altLang="zh-CN" smtClean="0"/>
              <a:t>C</a:t>
            </a:r>
          </a:p>
          <a:p>
            <a:pPr lvl="1"/>
            <a:r>
              <a:rPr lang="en-US" altLang="zh-CN" smtClean="0"/>
              <a:t>A</a:t>
            </a:r>
          </a:p>
          <a:p>
            <a:pPr lvl="1"/>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705032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1164134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7829576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3085073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383862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831645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60973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zh-CN" smtClean="0"/>
              <a:t>在最糟糕的情况下，虚拟桌面从启动到加载完成往往需要几十分钟甚至数小时，这对于终端用户来说都是灾难性的。再如当多个虚拟机同时进行系统补丁升级，或者杀毒时，会产生大量的</a:t>
            </a:r>
            <a:r>
              <a:rPr lang="en-US" altLang="zh-CN" smtClean="0"/>
              <a:t>IO</a:t>
            </a:r>
            <a:r>
              <a:rPr lang="zh-CN" altLang="zh-CN" smtClean="0"/>
              <a:t>，也同样是平时</a:t>
            </a:r>
            <a:r>
              <a:rPr lang="en-US" altLang="zh-CN" smtClean="0"/>
              <a:t>IO</a:t>
            </a:r>
            <a:r>
              <a:rPr lang="zh-CN" altLang="zh-CN" smtClean="0"/>
              <a:t>的数十倍。企业如果准备部署</a:t>
            </a:r>
            <a:r>
              <a:rPr lang="en-US" altLang="zh-CN" smtClean="0"/>
              <a:t>VDI</a:t>
            </a:r>
            <a:r>
              <a:rPr lang="zh-CN" altLang="zh-CN" smtClean="0"/>
              <a:t>，一定要确保存储系统的</a:t>
            </a:r>
            <a:r>
              <a:rPr lang="en-US" altLang="zh-CN" smtClean="0"/>
              <a:t>IOPS</a:t>
            </a:r>
            <a:r>
              <a:rPr lang="zh-CN" altLang="zh-CN" smtClean="0"/>
              <a:t>能经受</a:t>
            </a:r>
            <a:r>
              <a:rPr lang="en-US" altLang="zh-CN" smtClean="0"/>
              <a:t>“IO</a:t>
            </a:r>
            <a:r>
              <a:rPr lang="zh-CN" altLang="zh-CN" smtClean="0"/>
              <a:t>风暴</a:t>
            </a:r>
            <a:r>
              <a:rPr lang="en-US" altLang="zh-CN" smtClean="0"/>
              <a:t>”</a:t>
            </a:r>
            <a:r>
              <a:rPr lang="zh-CN" altLang="zh-CN" smtClean="0"/>
              <a:t>。针对此类问题，业界常用做法是采用高性能介质如</a:t>
            </a:r>
            <a:r>
              <a:rPr lang="en-US" altLang="zh-CN" smtClean="0"/>
              <a:t>SSD</a:t>
            </a:r>
            <a:r>
              <a:rPr lang="zh-CN" altLang="zh-CN" smtClean="0"/>
              <a:t>或高性能网卡如</a:t>
            </a:r>
            <a:r>
              <a:rPr lang="en-US" altLang="zh-CN" smtClean="0"/>
              <a:t>IB</a:t>
            </a:r>
            <a:r>
              <a:rPr lang="zh-CN" altLang="zh-CN" smtClean="0"/>
              <a:t>，但无疑这种方式大大增加了用户成本</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83323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p:txBody>
          <a:bodyPr/>
          <a:lstStyle/>
          <a:p>
            <a:r>
              <a:rPr lang="zh-CN" altLang="en-US" smtClean="0"/>
              <a:t>母盘：多个用户共用的系统盘部分</a:t>
            </a:r>
            <a:endParaRPr lang="en-US" altLang="zh-CN" smtClean="0"/>
          </a:p>
          <a:p>
            <a:r>
              <a:rPr lang="zh-CN" altLang="en-US" smtClean="0"/>
              <a:t>差分盘：每个用户单独的用来存储个性化应用的系统盘部分</a:t>
            </a:r>
            <a:endParaRPr lang="en-US" altLang="zh-CN" smtClean="0"/>
          </a:p>
          <a:p>
            <a:endParaRPr lang="en-US" altLang="zh-CN"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879037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在</a:t>
            </a:r>
            <a:r>
              <a:rPr lang="en-US" smtClean="0"/>
              <a:t>VDI</a:t>
            </a:r>
            <a:r>
              <a:rPr lang="zh-CN" altLang="en-US" smtClean="0"/>
              <a:t>系统中，每个用户虚拟机的操作系统（如</a:t>
            </a:r>
            <a:r>
              <a:rPr lang="en-US" smtClean="0"/>
              <a:t>windows</a:t>
            </a:r>
            <a:r>
              <a:rPr lang="zh-CN" altLang="en-US" smtClean="0"/>
              <a:t>）和应用程序大多相同，因此系统盘数据相似程度非常高。一般的</a:t>
            </a:r>
            <a:r>
              <a:rPr lang="en-US" smtClean="0"/>
              <a:t>VDI</a:t>
            </a:r>
            <a:r>
              <a:rPr lang="zh-CN" altLang="en-US" smtClean="0"/>
              <a:t>系统中，多个用户的系统盘被重复存放在存储系统中，造成了大量的存储空间的浪费。</a:t>
            </a:r>
            <a:endParaRPr lang="en-US" smtClean="0"/>
          </a:p>
          <a:p>
            <a:r>
              <a:rPr lang="zh-CN" altLang="en-US" smtClean="0"/>
              <a:t>全内存桌面特性是将用户虚拟机的系统盘全量放到内存介质中，将内存作为系统盘的存储介质，极大提高了系统盘</a:t>
            </a:r>
            <a:r>
              <a:rPr lang="en-US" smtClean="0"/>
              <a:t>IO</a:t>
            </a:r>
            <a:r>
              <a:rPr lang="zh-CN" altLang="en-US" smtClean="0"/>
              <a:t>性能，百倍于普通磁盘的性能，很好的解决了“</a:t>
            </a:r>
            <a:r>
              <a:rPr lang="en-US" smtClean="0"/>
              <a:t>IO</a:t>
            </a:r>
            <a:r>
              <a:rPr lang="zh-CN" altLang="en-US" smtClean="0"/>
              <a:t>风暴”的问题；同时采用基于内存的在线重删和实时压缩技术（简称</a:t>
            </a:r>
            <a:r>
              <a:rPr lang="en-US" smtClean="0"/>
              <a:t>IO Tailor</a:t>
            </a:r>
            <a:r>
              <a:rPr lang="zh-CN" altLang="en-US" smtClean="0"/>
              <a:t>技术），将多个用户虚拟机的系统盘进行去重压缩，大大缩减了数据占用空间，去重率可达</a:t>
            </a:r>
            <a:r>
              <a:rPr lang="en-US" smtClean="0"/>
              <a:t>90%</a:t>
            </a:r>
            <a:r>
              <a:rPr lang="zh-CN" altLang="en-US" smtClean="0"/>
              <a:t>以上。</a:t>
            </a:r>
            <a:endParaRPr lang="en-US" smtClean="0"/>
          </a:p>
          <a:p>
            <a:endParaRPr 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915548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全内存桌面是运用</a:t>
            </a:r>
            <a:r>
              <a:rPr lang="en-US" smtClean="0"/>
              <a:t>IO Tailor</a:t>
            </a:r>
            <a:r>
              <a:rPr lang="zh-CN" altLang="en-US" smtClean="0"/>
              <a:t>技术，将虚拟机的系统盘数据，进行在线实时去重压缩后，全量放入内存；以此获得极高的读写存储</a:t>
            </a:r>
            <a:r>
              <a:rPr lang="en-US" smtClean="0"/>
              <a:t>IO</a:t>
            </a:r>
            <a:r>
              <a:rPr lang="zh-CN" altLang="en-US" smtClean="0"/>
              <a:t>性能。放入内存的数据不进行实时持久化，虚拟机关机或者服务器主机重启，虚拟机将恢复到初始状态。适用于如：学校教学、呼叫中心、</a:t>
            </a:r>
            <a:r>
              <a:rPr lang="en-US" smtClean="0"/>
              <a:t>CI</a:t>
            </a:r>
            <a:r>
              <a:rPr lang="zh-CN" altLang="en-US" smtClean="0"/>
              <a:t>等无状态任务型桌面场景。</a:t>
            </a:r>
            <a:endParaRPr lang="en-US" smtClean="0"/>
          </a:p>
          <a:p>
            <a:r>
              <a:rPr lang="zh-CN" altLang="en-US" smtClean="0"/>
              <a:t>全内存桌面方案，每个虚拟机共同拥有相同公共系统模版，差异化的系统数据经过去重处理后保存在一一对应的去重的系统卷中。其中模版备份保存在本地磁盘或共享存储中，供硬件下电后恢复上电时，恢复系统使用。</a:t>
            </a:r>
            <a:r>
              <a:rPr lang="en-US" smtClean="0"/>
              <a:t>ID</a:t>
            </a:r>
            <a:r>
              <a:rPr lang="zh-CN" altLang="en-US" smtClean="0"/>
              <a:t>盘和应急盘也保存在本地磁盘或共享存储中，分别用于关机还原恢复以及磁盘写满应急使用。全内存桌面支持统一虚拟机模板部署、统一完成模板更新和还原。同时支持动态池和静态池两种部署形态。</a:t>
            </a:r>
            <a:endParaRPr lang="en-US" smtClean="0"/>
          </a:p>
          <a:p>
            <a:endParaRPr 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082085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nvGraphicFramePr>
        <p:xfrm>
          <a:off x="755649" y="1417638"/>
          <a:ext cx="7848601" cy="1082675"/>
        </p:xfrm>
        <a:graphic>
          <a:graphicData uri="http://schemas.openxmlformats.org/drawingml/2006/table">
            <a:tbl>
              <a:tblPr/>
              <a:tblGrid>
                <a:gridCol w="2340187"/>
                <a:gridCol w="1476164"/>
                <a:gridCol w="2268252"/>
                <a:gridCol w="1763998"/>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课程编码</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适用产品</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产品版本</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课程版本</a:t>
                      </a:r>
                      <a:endPar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 name="Group 21"/>
          <p:cNvGraphicFramePr>
            <a:graphicFrameLocks noGrp="1"/>
          </p:cNvGraphicFramePr>
          <p:nvPr userDrawn="1"/>
        </p:nvGraphicFramePr>
        <p:xfrm>
          <a:off x="755650" y="2940050"/>
          <a:ext cx="7848600" cy="3038475"/>
        </p:xfrm>
        <a:graphic>
          <a:graphicData uri="http://schemas.openxmlformats.org/drawingml/2006/table">
            <a:tbl>
              <a:tblPr/>
              <a:tblGrid>
                <a:gridCol w="2340186"/>
                <a:gridCol w="1476164"/>
                <a:gridCol w="2268252"/>
                <a:gridCol w="1763998"/>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作者</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时间</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审核人</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smtClean="0">
                          <a:ln>
                            <a:noFill/>
                          </a:ln>
                          <a:solidFill>
                            <a:schemeClr val="tx1"/>
                          </a:solidFill>
                          <a:effectLst/>
                          <a:latin typeface="FrutigerNext LT Regular" pitchFamily="34" charset="0"/>
                          <a:ea typeface="华文细黑" pitchFamily="2" charset="-122"/>
                        </a:rPr>
                        <a:t>新开发/优化</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 name="文本占位符 7"/>
          <p:cNvSpPr>
            <a:spLocks noGrp="1"/>
          </p:cNvSpPr>
          <p:nvPr>
            <p:ph type="body" sz="quarter" idx="17" hasCustomPrompt="1"/>
          </p:nvPr>
        </p:nvSpPr>
        <p:spPr>
          <a:xfrm>
            <a:off x="755650" y="1988840"/>
            <a:ext cx="2340186" cy="504887"/>
          </a:xfrm>
          <a:prstGeom prst="rect">
            <a:avLst/>
          </a:prstGeom>
        </p:spPr>
        <p:txBody>
          <a:bodyPr anchor="ctr"/>
          <a:lstStyle>
            <a:lvl1pPr algn="ctr">
              <a:lnSpc>
                <a:spcPct val="100000"/>
              </a:lnSpc>
              <a:buNone/>
              <a:defRPr sz="1600"/>
            </a:lvl1pPr>
          </a:lstStyle>
          <a:p>
            <a:pPr lvl="0"/>
            <a:r>
              <a:rPr lang="zh-CN" altLang="en-US" dirty="0" smtClean="0"/>
              <a:t>课程编码</a:t>
            </a:r>
            <a:endParaRPr lang="zh-CN" altLang="en-US" dirty="0"/>
          </a:p>
        </p:txBody>
      </p:sp>
      <p:sp>
        <p:nvSpPr>
          <p:cNvPr id="36" name="文本占位符 7"/>
          <p:cNvSpPr>
            <a:spLocks noGrp="1"/>
          </p:cNvSpPr>
          <p:nvPr>
            <p:ph type="body" sz="quarter" idx="18" hasCustomPrompt="1"/>
          </p:nvPr>
        </p:nvSpPr>
        <p:spPr>
          <a:xfrm>
            <a:off x="3095836" y="1988840"/>
            <a:ext cx="1476164" cy="504887"/>
          </a:xfrm>
          <a:prstGeom prst="rect">
            <a:avLst/>
          </a:prstGeom>
        </p:spPr>
        <p:txBody>
          <a:bodyPr anchor="ctr"/>
          <a:lstStyle>
            <a:lvl1pPr algn="ctr">
              <a:lnSpc>
                <a:spcPct val="100000"/>
              </a:lnSpc>
              <a:buNone/>
              <a:defRPr sz="1600"/>
            </a:lvl1pPr>
          </a:lstStyle>
          <a:p>
            <a:pPr lvl="0"/>
            <a:r>
              <a:rPr lang="zh-CN" altLang="en-US" dirty="0" smtClean="0"/>
              <a:t>适用的产品</a:t>
            </a:r>
            <a:endParaRPr lang="zh-CN" altLang="en-US" dirty="0"/>
          </a:p>
        </p:txBody>
      </p:sp>
      <p:sp>
        <p:nvSpPr>
          <p:cNvPr id="37" name="文本占位符 7"/>
          <p:cNvSpPr>
            <a:spLocks noGrp="1"/>
          </p:cNvSpPr>
          <p:nvPr>
            <p:ph type="body" sz="quarter" idx="19" hasCustomPrompt="1"/>
          </p:nvPr>
        </p:nvSpPr>
        <p:spPr>
          <a:xfrm>
            <a:off x="4572000" y="1988840"/>
            <a:ext cx="2268252" cy="504887"/>
          </a:xfrm>
          <a:prstGeom prst="rect">
            <a:avLst/>
          </a:prstGeom>
        </p:spPr>
        <p:txBody>
          <a:bodyPr anchor="ctr"/>
          <a:lstStyle>
            <a:lvl1pPr algn="ctr">
              <a:lnSpc>
                <a:spcPct val="100000"/>
              </a:lnSpc>
              <a:buNone/>
              <a:defRPr sz="1600"/>
            </a:lvl1pPr>
          </a:lstStyle>
          <a:p>
            <a:pPr lvl="0"/>
            <a:r>
              <a:rPr lang="en-US" altLang="zh-CN" dirty="0" smtClean="0"/>
              <a:t>V5R2</a:t>
            </a:r>
            <a:endParaRPr lang="zh-CN" altLang="en-US" dirty="0"/>
          </a:p>
        </p:txBody>
      </p:sp>
      <p:sp>
        <p:nvSpPr>
          <p:cNvPr id="38" name="文本占位符 7"/>
          <p:cNvSpPr>
            <a:spLocks noGrp="1"/>
          </p:cNvSpPr>
          <p:nvPr>
            <p:ph type="body" sz="quarter" idx="20" hasCustomPrompt="1"/>
          </p:nvPr>
        </p:nvSpPr>
        <p:spPr>
          <a:xfrm>
            <a:off x="6840252" y="1988840"/>
            <a:ext cx="1763998" cy="504887"/>
          </a:xfrm>
          <a:prstGeom prst="rect">
            <a:avLst/>
          </a:prstGeom>
        </p:spPr>
        <p:txBody>
          <a:bodyPr anchor="ctr"/>
          <a:lstStyle>
            <a:lvl1pPr algn="ctr">
              <a:lnSpc>
                <a:spcPct val="100000"/>
              </a:lnSpc>
              <a:buNone/>
              <a:defRPr sz="1600"/>
            </a:lvl1pPr>
          </a:lstStyle>
          <a:p>
            <a:pPr lvl="0"/>
            <a:r>
              <a:rPr lang="en-US" altLang="zh-CN" dirty="0" smtClean="0"/>
              <a:t>V1R1</a:t>
            </a:r>
            <a:endParaRPr lang="zh-CN" altLang="en-US" dirty="0"/>
          </a:p>
        </p:txBody>
      </p:sp>
      <p:sp>
        <p:nvSpPr>
          <p:cNvPr id="43" name="文本占位符 7"/>
          <p:cNvSpPr>
            <a:spLocks noGrp="1"/>
          </p:cNvSpPr>
          <p:nvPr>
            <p:ph type="body" sz="quarter" idx="13" hasCustomPrompt="1"/>
          </p:nvPr>
        </p:nvSpPr>
        <p:spPr>
          <a:xfrm>
            <a:off x="755576" y="3537012"/>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4" name="文本占位符 7"/>
          <p:cNvSpPr>
            <a:spLocks noGrp="1"/>
          </p:cNvSpPr>
          <p:nvPr>
            <p:ph type="body" sz="quarter" idx="14" hasCustomPrompt="1"/>
          </p:nvPr>
        </p:nvSpPr>
        <p:spPr>
          <a:xfrm>
            <a:off x="3095836" y="3537012"/>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45" name="文本占位符 7"/>
          <p:cNvSpPr>
            <a:spLocks noGrp="1"/>
          </p:cNvSpPr>
          <p:nvPr>
            <p:ph type="body" sz="quarter" idx="15" hasCustomPrompt="1"/>
          </p:nvPr>
        </p:nvSpPr>
        <p:spPr>
          <a:xfrm>
            <a:off x="4572000" y="3537012"/>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6" name="文本占位符 7"/>
          <p:cNvSpPr>
            <a:spLocks noGrp="1"/>
          </p:cNvSpPr>
          <p:nvPr>
            <p:ph type="body" sz="quarter" idx="16" hasCustomPrompt="1"/>
          </p:nvPr>
        </p:nvSpPr>
        <p:spPr>
          <a:xfrm>
            <a:off x="6840252" y="3501008"/>
            <a:ext cx="1764196" cy="504056"/>
          </a:xfrm>
          <a:prstGeom prst="rect">
            <a:avLst/>
          </a:prstGeom>
        </p:spPr>
        <p:txBody>
          <a:bodyPr anchor="ctr"/>
          <a:lstStyle>
            <a:lvl1pPr algn="ctr">
              <a:lnSpc>
                <a:spcPct val="100000"/>
              </a:lnSpc>
              <a:buNone/>
              <a:defRPr sz="1600"/>
            </a:lvl1pPr>
          </a:lstStyle>
          <a:p>
            <a:pPr lvl="0"/>
            <a:r>
              <a:rPr lang="zh-CN" altLang="en-US" dirty="0" smtClean="0"/>
              <a:t>新开发</a:t>
            </a:r>
            <a:endParaRPr lang="zh-CN" altLang="en-US" dirty="0"/>
          </a:p>
        </p:txBody>
      </p:sp>
      <p:sp>
        <p:nvSpPr>
          <p:cNvPr id="63" name="Rectangle 2"/>
          <p:cNvSpPr>
            <a:spLocks noChangeArrowheads="1"/>
          </p:cNvSpPr>
          <p:nvPr userDrawn="1"/>
        </p:nvSpPr>
        <p:spPr bwMode="auto">
          <a:xfrm>
            <a:off x="714375" y="609315"/>
            <a:ext cx="7051675" cy="479425"/>
          </a:xfrm>
          <a:prstGeom prst="rect">
            <a:avLst/>
          </a:prstGeom>
          <a:noFill/>
          <a:ln w="9525">
            <a:noFill/>
            <a:miter lim="800000"/>
            <a:headEnd/>
            <a:tailEnd/>
          </a:ln>
        </p:spPr>
        <p:txBody>
          <a:bodyPr lIns="78258" tIns="39127" rIns="78258" bIns="39127" anchor="ctr"/>
          <a:lstStyle/>
          <a:p>
            <a:pPr defTabSz="801688" fontAlgn="base"/>
            <a:r>
              <a:rPr lang="zh-CN" altLang="en-US" sz="3500" dirty="0">
                <a:solidFill>
                  <a:srgbClr val="990000"/>
                </a:solidFill>
                <a:latin typeface="FrutigerNext LT Medium" pitchFamily="34" charset="0"/>
                <a:ea typeface="黑体" pitchFamily="2" charset="-122"/>
              </a:rPr>
              <a:t>修订记录</a:t>
            </a:r>
          </a:p>
        </p:txBody>
      </p:sp>
      <p:sp>
        <p:nvSpPr>
          <p:cNvPr id="64" name="Text Box 58"/>
          <p:cNvSpPr txBox="1">
            <a:spLocks noChangeArrowheads="1"/>
          </p:cNvSpPr>
          <p:nvPr userDrawn="1"/>
        </p:nvSpPr>
        <p:spPr bwMode="auto">
          <a:xfrm>
            <a:off x="6059488" y="360363"/>
            <a:ext cx="2873375" cy="701675"/>
          </a:xfrm>
          <a:prstGeom prst="rect">
            <a:avLst/>
          </a:prstGeom>
          <a:noFill/>
          <a:ln w="9525" algn="ctr">
            <a:noFill/>
            <a:miter lim="800000"/>
            <a:headEnd/>
            <a:tailEnd/>
          </a:ln>
        </p:spPr>
        <p:txBody>
          <a:bodyPr>
            <a:spAutoFit/>
          </a:bodyPr>
          <a:lstStyle/>
          <a:p>
            <a:pPr>
              <a:spcBef>
                <a:spcPct val="50000"/>
              </a:spcBef>
            </a:pPr>
            <a:r>
              <a:rPr lang="zh-CN" altLang="en-US" sz="4000" i="1" dirty="0">
                <a:solidFill>
                  <a:srgbClr val="4D4D4D"/>
                </a:solidFill>
                <a:latin typeface="Arial" charset="0"/>
              </a:rPr>
              <a:t>本页不打印</a:t>
            </a:r>
          </a:p>
        </p:txBody>
      </p:sp>
      <p:sp>
        <p:nvSpPr>
          <p:cNvPr id="39" name="文本占位符 7"/>
          <p:cNvSpPr>
            <a:spLocks noGrp="1"/>
          </p:cNvSpPr>
          <p:nvPr>
            <p:ph type="body" sz="quarter" idx="21" hasCustomPrompt="1"/>
          </p:nvPr>
        </p:nvSpPr>
        <p:spPr>
          <a:xfrm>
            <a:off x="755576" y="4041068"/>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0" name="文本占位符 7"/>
          <p:cNvSpPr>
            <a:spLocks noGrp="1"/>
          </p:cNvSpPr>
          <p:nvPr>
            <p:ph type="body" sz="quarter" idx="22" hasCustomPrompt="1"/>
          </p:nvPr>
        </p:nvSpPr>
        <p:spPr>
          <a:xfrm>
            <a:off x="3095836" y="4041068"/>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41" name="文本占位符 7"/>
          <p:cNvSpPr>
            <a:spLocks noGrp="1"/>
          </p:cNvSpPr>
          <p:nvPr>
            <p:ph type="body" sz="quarter" idx="23" hasCustomPrompt="1"/>
          </p:nvPr>
        </p:nvSpPr>
        <p:spPr>
          <a:xfrm>
            <a:off x="4572000" y="4041068"/>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2" name="文本占位符 7"/>
          <p:cNvSpPr>
            <a:spLocks noGrp="1"/>
          </p:cNvSpPr>
          <p:nvPr>
            <p:ph type="body" sz="quarter" idx="24" hasCustomPrompt="1"/>
          </p:nvPr>
        </p:nvSpPr>
        <p:spPr>
          <a:xfrm>
            <a:off x="6840252" y="4005064"/>
            <a:ext cx="1764196" cy="504056"/>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65" name="文本占位符 7"/>
          <p:cNvSpPr>
            <a:spLocks noGrp="1"/>
          </p:cNvSpPr>
          <p:nvPr>
            <p:ph type="body" sz="quarter" idx="25" hasCustomPrompt="1"/>
          </p:nvPr>
        </p:nvSpPr>
        <p:spPr>
          <a:xfrm>
            <a:off x="755576" y="4509120"/>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66" name="文本占位符 7"/>
          <p:cNvSpPr>
            <a:spLocks noGrp="1"/>
          </p:cNvSpPr>
          <p:nvPr>
            <p:ph type="body" sz="quarter" idx="26" hasCustomPrompt="1"/>
          </p:nvPr>
        </p:nvSpPr>
        <p:spPr>
          <a:xfrm>
            <a:off x="3095836" y="4509120"/>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67" name="文本占位符 7"/>
          <p:cNvSpPr>
            <a:spLocks noGrp="1"/>
          </p:cNvSpPr>
          <p:nvPr>
            <p:ph type="body" sz="quarter" idx="27" hasCustomPrompt="1"/>
          </p:nvPr>
        </p:nvSpPr>
        <p:spPr>
          <a:xfrm>
            <a:off x="4572000" y="4509120"/>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68" name="文本占位符 7"/>
          <p:cNvSpPr>
            <a:spLocks noGrp="1"/>
          </p:cNvSpPr>
          <p:nvPr>
            <p:ph type="body" sz="quarter" idx="28" hasCustomPrompt="1"/>
          </p:nvPr>
        </p:nvSpPr>
        <p:spPr>
          <a:xfrm>
            <a:off x="6840252" y="4509120"/>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69" name="文本占位符 7"/>
          <p:cNvSpPr>
            <a:spLocks noGrp="1"/>
          </p:cNvSpPr>
          <p:nvPr>
            <p:ph type="body" sz="quarter" idx="29" hasCustomPrompt="1"/>
          </p:nvPr>
        </p:nvSpPr>
        <p:spPr>
          <a:xfrm>
            <a:off x="755576" y="5049180"/>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0" name="文本占位符 7"/>
          <p:cNvSpPr>
            <a:spLocks noGrp="1"/>
          </p:cNvSpPr>
          <p:nvPr>
            <p:ph type="body" sz="quarter" idx="30" hasCustomPrompt="1"/>
          </p:nvPr>
        </p:nvSpPr>
        <p:spPr>
          <a:xfrm>
            <a:off x="3095836" y="5049180"/>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71" name="文本占位符 7"/>
          <p:cNvSpPr>
            <a:spLocks noGrp="1"/>
          </p:cNvSpPr>
          <p:nvPr>
            <p:ph type="body" sz="quarter" idx="31" hasCustomPrompt="1"/>
          </p:nvPr>
        </p:nvSpPr>
        <p:spPr>
          <a:xfrm>
            <a:off x="4572000" y="5049180"/>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2" name="文本占位符 7"/>
          <p:cNvSpPr>
            <a:spLocks noGrp="1"/>
          </p:cNvSpPr>
          <p:nvPr>
            <p:ph type="body" sz="quarter" idx="32" hasCustomPrompt="1"/>
          </p:nvPr>
        </p:nvSpPr>
        <p:spPr>
          <a:xfrm>
            <a:off x="6840252" y="5049180"/>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73" name="文本占位符 7"/>
          <p:cNvSpPr>
            <a:spLocks noGrp="1"/>
          </p:cNvSpPr>
          <p:nvPr>
            <p:ph type="body" sz="quarter" idx="33" hasCustomPrompt="1"/>
          </p:nvPr>
        </p:nvSpPr>
        <p:spPr>
          <a:xfrm>
            <a:off x="755576" y="5517232"/>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4" name="文本占位符 7"/>
          <p:cNvSpPr>
            <a:spLocks noGrp="1"/>
          </p:cNvSpPr>
          <p:nvPr>
            <p:ph type="body" sz="quarter" idx="34" hasCustomPrompt="1"/>
          </p:nvPr>
        </p:nvSpPr>
        <p:spPr>
          <a:xfrm>
            <a:off x="3095836" y="5517232"/>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75" name="文本占位符 7"/>
          <p:cNvSpPr>
            <a:spLocks noGrp="1"/>
          </p:cNvSpPr>
          <p:nvPr>
            <p:ph type="body" sz="quarter" idx="35" hasCustomPrompt="1"/>
          </p:nvPr>
        </p:nvSpPr>
        <p:spPr>
          <a:xfrm>
            <a:off x="4572000" y="5517232"/>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6" name="文本占位符 7"/>
          <p:cNvSpPr>
            <a:spLocks noGrp="1"/>
          </p:cNvSpPr>
          <p:nvPr>
            <p:ph type="body" sz="quarter" idx="36" hasCustomPrompt="1"/>
          </p:nvPr>
        </p:nvSpPr>
        <p:spPr>
          <a:xfrm>
            <a:off x="6840252" y="5517232"/>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pic>
        <p:nvPicPr>
          <p:cNvPr id="3" name="Picture 4" descr="问题 copy"/>
          <p:cNvPicPr>
            <a:picLocks noChangeAspect="1" noChangeArrowheads="1"/>
          </p:cNvPicPr>
          <p:nvPr userDrawn="1"/>
        </p:nvPicPr>
        <p:blipFill>
          <a:blip r:embed="rId2" cstate="print"/>
          <a:srcRect/>
          <a:stretch>
            <a:fillRect/>
          </a:stretch>
        </p:blipFill>
        <p:spPr bwMode="auto">
          <a:xfrm>
            <a:off x="751694" y="549411"/>
            <a:ext cx="615950" cy="617537"/>
          </a:xfrm>
          <a:prstGeom prst="rect">
            <a:avLst/>
          </a:prstGeom>
          <a:noFill/>
          <a:ln w="9525">
            <a:noFill/>
            <a:miter lim="800000"/>
            <a:headEnd/>
            <a:tailEnd/>
          </a:ln>
        </p:spPr>
      </p:pic>
      <p:sp>
        <p:nvSpPr>
          <p:cNvPr id="4" name="文本占位符 6"/>
          <p:cNvSpPr>
            <a:spLocks noGrp="1"/>
          </p:cNvSpPr>
          <p:nvPr>
            <p:ph type="body" sz="quarter" idx="10" hasCustomPrompt="1"/>
          </p:nvPr>
        </p:nvSpPr>
        <p:spPr>
          <a:xfrm>
            <a:off x="684213" y="1376363"/>
            <a:ext cx="7920037" cy="3924300"/>
          </a:xfrm>
        </p:spPr>
        <p:txBody>
          <a:bodyPr/>
          <a:lstStyle>
            <a:lvl1pPr marL="457200" marR="0" indent="-457200" algn="l"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vl1pPr>
            <a:lvl2pPr marL="858837" indent="-457200">
              <a:buSzPct val="100000"/>
              <a:buFont typeface="+mj-lt"/>
              <a:buAutoNum type="alphaUcPeriod"/>
              <a:defRPr sz="1800"/>
            </a:lvl2pPr>
            <a:lvl3pPr>
              <a:defRPr/>
            </a:lvl3pPr>
            <a:lvl5pPr>
              <a:buNone/>
              <a:defRPr/>
            </a:lvl5pPr>
          </a:lstStyle>
          <a:p>
            <a:r>
              <a:rPr lang="zh-CN" altLang="en-US" dirty="0" smtClean="0"/>
              <a:t>此版式用于思考题</a:t>
            </a:r>
            <a:r>
              <a:rPr lang="en-US" altLang="zh-CN" dirty="0" smtClean="0"/>
              <a:t>-201501</a:t>
            </a:r>
            <a:r>
              <a:rPr lang="zh-CN" altLang="en-US" dirty="0" smtClean="0"/>
              <a:t>具体格式（序号格式需以模板展示）</a:t>
            </a:r>
            <a:endParaRPr lang="en-US" altLang="zh-CN" dirty="0" smtClean="0"/>
          </a:p>
          <a:p>
            <a:pPr lvl="1"/>
            <a:endParaRPr lang="en-US" altLang="zh-CN" dirty="0" smtClean="0"/>
          </a:p>
          <a:p>
            <a:pPr lvl="1"/>
            <a:endParaRPr lang="zh-CN" altLang="en-US" dirty="0" smtClean="0"/>
          </a:p>
          <a:p>
            <a:pPr marL="457200" indent="-457200">
              <a:buSzPct val="100000"/>
              <a:buFont typeface="+mj-lt"/>
              <a:buAutoNum type="arabicPeriod"/>
            </a:pPr>
            <a:endParaRPr lang="en-US" altLang="zh-CN" dirty="0" smtClean="0"/>
          </a:p>
          <a:p>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思考题</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此版式用于每一节的总结</a:t>
            </a:r>
            <a:r>
              <a:rPr lang="en-US" altLang="zh-CN" dirty="0" smtClean="0"/>
              <a:t>-201501</a:t>
            </a:r>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本节小结</a:t>
            </a:r>
          </a:p>
        </p:txBody>
      </p:sp>
      <p:pic>
        <p:nvPicPr>
          <p:cNvPr id="4" name="Picture 8" descr="总结 copy"/>
          <p:cNvPicPr>
            <a:picLocks noChangeAspect="1" noChangeArrowheads="1"/>
          </p:cNvPicPr>
          <p:nvPr userDrawn="1"/>
        </p:nvPicPr>
        <p:blipFill>
          <a:blip r:embed="rId2" cstate="print"/>
          <a:srcRect/>
          <a:stretch>
            <a:fillRect/>
          </a:stretch>
        </p:blipFill>
        <p:spPr bwMode="auto">
          <a:xfrm>
            <a:off x="750106" y="543211"/>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pic>
        <p:nvPicPr>
          <p:cNvPr id="5" name="Picture 8" descr="总结 copy"/>
          <p:cNvPicPr>
            <a:picLocks noChangeAspect="1" noChangeArrowheads="1"/>
          </p:cNvPicPr>
          <p:nvPr userDrawn="1"/>
        </p:nvPicPr>
        <p:blipFill>
          <a:blip r:embed="rId2" cstate="print"/>
          <a:srcRect/>
          <a:stretch>
            <a:fillRect/>
          </a:stretch>
        </p:blipFill>
        <p:spPr bwMode="auto">
          <a:xfrm>
            <a:off x="750106" y="543211"/>
            <a:ext cx="617538" cy="617537"/>
          </a:xfrm>
          <a:prstGeom prst="rect">
            <a:avLst/>
          </a:prstGeom>
          <a:noFill/>
          <a:ln w="9525">
            <a:noFill/>
            <a:miter lim="800000"/>
            <a:headEnd/>
            <a:tailEnd/>
          </a:ln>
        </p:spPr>
      </p:pic>
      <p:sp>
        <p:nvSpPr>
          <p:cNvPr id="9" name="TextBox 8"/>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本章总结</a:t>
            </a:r>
          </a:p>
        </p:txBody>
      </p:sp>
      <p:sp>
        <p:nvSpPr>
          <p:cNvPr id="7" name="内容占位符 6"/>
          <p:cNvSpPr>
            <a:spLocks noGrp="1"/>
          </p:cNvSpPr>
          <p:nvPr>
            <p:ph sz="quarter" idx="10"/>
          </p:nvPr>
        </p:nvSpPr>
        <p:spPr>
          <a:xfrm>
            <a:off x="684213" y="1376363"/>
            <a:ext cx="7920037" cy="38893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
    <p:spTree>
      <p:nvGrpSpPr>
        <p:cNvPr id="1" name=""/>
        <p:cNvGrpSpPr/>
        <p:nvPr/>
      </p:nvGrpSpPr>
      <p:grpSpPr>
        <a:xfrm>
          <a:off x="0" y="0"/>
          <a:ext cx="0" cy="0"/>
          <a:chOff x="0" y="0"/>
          <a:chExt cx="0" cy="0"/>
        </a:xfrm>
      </p:grpSpPr>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更多信息</a:t>
            </a:r>
          </a:p>
        </p:txBody>
      </p:sp>
      <p:pic>
        <p:nvPicPr>
          <p:cNvPr id="5" name="Picture 19" descr="前言 copy"/>
          <p:cNvPicPr preferRelativeResize="0">
            <a:picLocks noChangeAspect="1" noChangeArrowheads="1"/>
          </p:cNvPicPr>
          <p:nvPr userDrawn="1"/>
        </p:nvPicPr>
        <p:blipFill>
          <a:blip r:embed="rId2" cstate="print"/>
          <a:srcRect/>
          <a:stretch>
            <a:fillRect/>
          </a:stretch>
        </p:blipFill>
        <p:spPr bwMode="auto">
          <a:xfrm>
            <a:off x="745344" y="536861"/>
            <a:ext cx="622300" cy="623887"/>
          </a:xfrm>
          <a:prstGeom prst="rect">
            <a:avLst/>
          </a:prstGeom>
          <a:noFill/>
          <a:ln w="9525">
            <a:noFill/>
            <a:miter lim="800000"/>
            <a:headEnd/>
            <a:tailEnd/>
          </a:ln>
        </p:spPr>
      </p:pic>
      <p:sp>
        <p:nvSpPr>
          <p:cNvPr id="9"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此版式用于提供给学员更多学习信息。</a:t>
            </a:r>
            <a:endParaRPr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
    <p:spTree>
      <p:nvGrpSpPr>
        <p:cNvPr id="1" name=""/>
        <p:cNvGrpSpPr/>
        <p:nvPr/>
      </p:nvGrpSpPr>
      <p:grpSpPr>
        <a:xfrm>
          <a:off x="0" y="0"/>
          <a:ext cx="0" cy="0"/>
          <a:chOff x="0" y="0"/>
          <a:chExt cx="0" cy="0"/>
        </a:xfrm>
      </p:grpSpPr>
      <p:pic>
        <p:nvPicPr>
          <p:cNvPr id="3" name="Picture 19" descr="前言 copy"/>
          <p:cNvPicPr preferRelativeResize="0">
            <a:picLocks noChangeAspect="1" noChangeArrowheads="1"/>
          </p:cNvPicPr>
          <p:nvPr userDrawn="1"/>
        </p:nvPicPr>
        <p:blipFill>
          <a:blip r:embed="rId2" cstate="print"/>
          <a:srcRect/>
          <a:stretch>
            <a:fillRect/>
          </a:stretch>
        </p:blipFill>
        <p:spPr bwMode="auto">
          <a:xfrm>
            <a:off x="745344" y="536861"/>
            <a:ext cx="622300" cy="623887"/>
          </a:xfrm>
          <a:prstGeom prst="rect">
            <a:avLst/>
          </a:prstGeom>
          <a:noFill/>
          <a:ln w="9525">
            <a:noFill/>
            <a:miter lim="800000"/>
            <a:headEnd/>
            <a:tailEnd/>
          </a:ln>
        </p:spPr>
      </p:pic>
      <p:sp>
        <p:nvSpPr>
          <p:cNvPr id="4" name="TextBox 3"/>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学习推荐</a:t>
            </a:r>
          </a:p>
        </p:txBody>
      </p:sp>
      <p:sp>
        <p:nvSpPr>
          <p:cNvPr id="6" name="文本占位符 6"/>
          <p:cNvSpPr>
            <a:spLocks noGrp="1"/>
          </p:cNvSpPr>
          <p:nvPr>
            <p:ph type="body" sz="quarter" idx="10"/>
          </p:nvPr>
        </p:nvSpPr>
        <p:spPr>
          <a:xfrm>
            <a:off x="684213" y="1376363"/>
            <a:ext cx="7920037" cy="3924300"/>
          </a:xfrm>
        </p:spPr>
        <p:txBody>
          <a:bodyPr/>
          <a:lstStyle/>
          <a:p>
            <a:endParaRPr lang="zh-CN" alt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3967092" y="2503487"/>
            <a:ext cx="1209816" cy="710065"/>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4100" dirty="0" smtClean="0">
                <a:solidFill>
                  <a:srgbClr val="990000"/>
                </a:solidFill>
                <a:latin typeface="Arial" charset="0"/>
                <a:ea typeface="华文细黑" pitchFamily="2" charset="-122"/>
                <a:sym typeface="FrutigerNext LT Regular" pitchFamily="34" charset="0"/>
              </a:rPr>
              <a:t>谢谢</a:t>
            </a:r>
            <a:endParaRPr lang="zh-CN" altLang="zh-CN" sz="4100" dirty="0">
              <a:solidFill>
                <a:srgbClr val="990000"/>
              </a:solidFill>
              <a:latin typeface="Arial" charset="0"/>
              <a:ea typeface="华文细黑" pitchFamily="2" charset="-122"/>
              <a:sym typeface="FrutigerNext LT Regular" pitchFamily="34" charset="0"/>
            </a:endParaRPr>
          </a:p>
        </p:txBody>
      </p:sp>
    </p:spTree>
    <p:extLst>
      <p:ext uri="{BB962C8B-B14F-4D97-AF65-F5344CB8AC3E}">
        <p14:creationId xmlns:p14="http://schemas.microsoft.com/office/powerpoint/2010/main" val="16016294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总标题">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5" name="Text Box 48"/>
          <p:cNvSpPr txBox="1">
            <a:spLocks noChangeArrowheads="1"/>
          </p:cNvSpPr>
          <p:nvPr/>
        </p:nvSpPr>
        <p:spPr bwMode="auto">
          <a:xfrm>
            <a:off x="7224713" y="4094163"/>
            <a:ext cx="1333500" cy="261937"/>
          </a:xfrm>
          <a:prstGeom prst="rect">
            <a:avLst/>
          </a:prstGeom>
          <a:noFill/>
          <a:ln w="9525">
            <a:noFill/>
            <a:miter lim="800000"/>
            <a:headEnd/>
            <a:tailEnd/>
          </a:ln>
        </p:spPr>
        <p:txBody>
          <a:bodyPr wrap="none" lIns="80114" tIns="40058" rIns="80114" bIns="40058">
            <a:spAutoFit/>
          </a:bodyPr>
          <a:lstStyle/>
          <a:p>
            <a:pPr defTabSz="801688" eaLnBrk="0" fontAlgn="base" hangingPunct="0">
              <a:defRPr/>
            </a:pPr>
            <a:r>
              <a:rPr lang="en-US" altLang="zh-CN" sz="1200" dirty="0">
                <a:solidFill>
                  <a:schemeClr val="bg1"/>
                </a:solidFill>
                <a:ea typeface="MS PGothic" pitchFamily="34" charset="-128"/>
              </a:rPr>
              <a:t>www.huawei.com</a:t>
            </a:r>
          </a:p>
        </p:txBody>
      </p:sp>
      <p:sp>
        <p:nvSpPr>
          <p:cNvPr id="1414185" name="Rectangle 41"/>
          <p:cNvSpPr>
            <a:spLocks noGrp="1" noChangeArrowheads="1"/>
          </p:cNvSpPr>
          <p:nvPr>
            <p:ph type="ctrTitle" sz="quarter"/>
          </p:nvPr>
        </p:nvSpPr>
        <p:spPr>
          <a:xfrm>
            <a:off x="755650" y="1419225"/>
            <a:ext cx="6012594" cy="1470025"/>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a:t>
            </a:r>
            <a:r>
              <a:rPr lang="zh-CN" altLang="en-US" dirty="0" smtClean="0"/>
              <a:t>式</a:t>
            </a:r>
            <a:endParaRPr lang="zh-CN" altLang="en-US" dirty="0"/>
          </a:p>
        </p:txBody>
      </p:sp>
      <p:sp>
        <p:nvSpPr>
          <p:cNvPr id="7" name="Rectangle 14"/>
          <p:cNvSpPr>
            <a:spLocks noChangeArrowheads="1"/>
          </p:cNvSpPr>
          <p:nvPr userDrawn="1"/>
        </p:nvSpPr>
        <p:spPr bwMode="auto">
          <a:xfrm>
            <a:off x="655638" y="6207125"/>
            <a:ext cx="2547035" cy="265552"/>
          </a:xfrm>
          <a:prstGeom prst="rect">
            <a:avLst/>
          </a:prstGeom>
          <a:noFill/>
          <a:ln w="9525" algn="ctr">
            <a:noFill/>
            <a:miter lim="800000"/>
            <a:headEnd/>
            <a:tailEnd/>
          </a:ln>
          <a:effectLst/>
        </p:spPr>
        <p:txBody>
          <a:bodyPr wrap="none" lIns="80101" tIns="40052" rIns="80101" bIns="40052">
            <a:spAutoFit/>
          </a:bodyPr>
          <a:lstStyle/>
          <a:p>
            <a:pPr defTabSz="801688" fontAlgn="base">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a:t>
            </a:r>
            <a:r>
              <a:rPr lang="en-US" altLang="zh-CN" sz="1200" b="0" i="0" kern="1200" dirty="0" smtClean="0">
                <a:solidFill>
                  <a:schemeClr val="tx1"/>
                </a:solidFill>
                <a:latin typeface="+mn-lt"/>
                <a:ea typeface="+mn-ea"/>
                <a:cs typeface="+mn-cs"/>
              </a:rPr>
              <a:t>2017 </a:t>
            </a:r>
            <a:r>
              <a:rPr lang="zh-CN" altLang="en-US" sz="1200" b="0" i="0" kern="1200" dirty="0" smtClean="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pic>
        <p:nvPicPr>
          <p:cNvPr id="4" name="Picture 4" descr="前言 copy"/>
          <p:cNvPicPr>
            <a:picLocks noChangeAspect="1" noChangeArrowheads="1"/>
          </p:cNvPicPr>
          <p:nvPr userDrawn="1"/>
        </p:nvPicPr>
        <p:blipFill>
          <a:blip r:embed="rId2" cstate="print"/>
          <a:srcRect/>
          <a:stretch>
            <a:fillRect/>
          </a:stretch>
        </p:blipFill>
        <p:spPr bwMode="auto">
          <a:xfrm>
            <a:off x="751694" y="542012"/>
            <a:ext cx="615950" cy="617537"/>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4"/>
            <a:ext cx="7920037" cy="4032856"/>
          </a:xfrm>
        </p:spPr>
        <p:txBody>
          <a:bodyPr/>
          <a:lstStyle>
            <a:lvl1pPr>
              <a:defRPr/>
            </a:lvl1pPr>
            <a:lvl5pPr>
              <a:buNone/>
              <a:defRPr/>
            </a:lvl5pPr>
          </a:lstStyle>
          <a:p>
            <a:pPr eaLnBrk="1" hangingPunct="1"/>
            <a:r>
              <a:rPr lang="zh-CN" altLang="en-US" dirty="0" smtClean="0"/>
              <a:t>本章主要讲述</a:t>
            </a:r>
            <a:r>
              <a:rPr lang="en-US" altLang="zh-CN" dirty="0" smtClean="0"/>
              <a:t>...</a:t>
            </a:r>
            <a:endParaRPr lang="zh-CN" altLang="en-US" dirty="0" smtClean="0"/>
          </a:p>
        </p:txBody>
      </p:sp>
      <p:sp>
        <p:nvSpPr>
          <p:cNvPr id="11" name="TextBox 10"/>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前言</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84213" y="1376363"/>
            <a:ext cx="7897812" cy="4194175"/>
          </a:xfrm>
        </p:spPr>
        <p:txBody>
          <a:bodyPr/>
          <a:lstStyle>
            <a:lvl1pPr marL="301625" marR="0" indent="-301625" algn="l"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vl1pPr>
            <a:lvl2pPr eaLnBrk="1" hangingPunct="1">
              <a:defRPr/>
            </a:lvl2pPr>
            <a:lvl3pPr eaLnBrk="1" hangingPunct="1">
              <a:defRPr/>
            </a:lvl3pPr>
            <a:lvl4pPr eaLnBrk="1" hangingPunct="1">
              <a:defRPr/>
            </a:lvl4pPr>
            <a:lvl5pPr eaLnBrk="1" hangingPunct="1">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smtClean="0">
                <a:ln>
                  <a:noFill/>
                </a:ln>
                <a:solidFill>
                  <a:srgbClr val="000000"/>
                </a:solidFill>
                <a:effectLst/>
                <a:uLnTx/>
                <a:uFillTx/>
                <a:latin typeface="+mn-lt"/>
                <a:ea typeface="+mn-ea"/>
                <a:cs typeface="+mn-cs"/>
              </a:rPr>
              <a:t>学完本课程后，您将能够：</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41508" y="532240"/>
            <a:ext cx="622300" cy="623888"/>
          </a:xfrm>
          <a:prstGeom prst="rect">
            <a:avLst/>
          </a:prstGeom>
          <a:noFill/>
          <a:ln w="9525">
            <a:noFill/>
            <a:miter lim="800000"/>
            <a:headEnd/>
            <a:tailEnd/>
          </a:ln>
        </p:spPr>
      </p:pic>
      <p:sp>
        <p:nvSpPr>
          <p:cNvPr id="8" name="TextBox 7"/>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目标</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pic>
        <p:nvPicPr>
          <p:cNvPr id="10" name="Picture 18" descr="目录 copy"/>
          <p:cNvPicPr>
            <a:picLocks noChangeAspect="1" noChangeArrowheads="1"/>
          </p:cNvPicPr>
          <p:nvPr userDrawn="1"/>
        </p:nvPicPr>
        <p:blipFill>
          <a:blip r:embed="rId2" cstate="print"/>
          <a:srcRect/>
          <a:stretch>
            <a:fillRect/>
          </a:stretch>
        </p:blipFill>
        <p:spPr bwMode="auto">
          <a:xfrm>
            <a:off x="741644" y="541075"/>
            <a:ext cx="620713" cy="622300"/>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3"/>
            <a:ext cx="7920038" cy="3924300"/>
          </a:xfrm>
        </p:spPr>
        <p:txBody>
          <a:bodyPr/>
          <a:lstStyle>
            <a:lvl1pPr marL="457200" marR="0" indent="-457200" algn="l"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smtClean="0"/>
              <a:t>一级目录一</a:t>
            </a:r>
            <a:endParaRPr lang="en-US" altLang="zh-CN" dirty="0" smtClean="0"/>
          </a:p>
          <a:p>
            <a:pPr marL="457200" indent="-457200">
              <a:buSzPct val="100000"/>
              <a:buFont typeface="+mj-lt"/>
              <a:buAutoNum type="arabicPeriod"/>
            </a:pPr>
            <a:r>
              <a:rPr lang="zh-CN" altLang="en-US" dirty="0" smtClean="0"/>
              <a:t>一级目录二</a:t>
            </a:r>
            <a:endParaRPr lang="en-US" altLang="zh-CN" dirty="0" smtClean="0"/>
          </a:p>
          <a:p>
            <a:pPr marL="457200" indent="-457200">
              <a:buSzPct val="100000"/>
              <a:buFont typeface="+mj-lt"/>
              <a:buAutoNum type="arabicPeriod"/>
            </a:pPr>
            <a:r>
              <a:rPr lang="zh-CN" altLang="en-US" dirty="0" smtClean="0"/>
              <a:t>一级目录三</a:t>
            </a:r>
            <a:endParaRPr lang="en-US" altLang="zh-CN" dirty="0" smtClean="0"/>
          </a:p>
          <a:p>
            <a:pPr marL="457200" indent="-457200">
              <a:buSzPct val="100000"/>
              <a:buFont typeface="+mj-lt"/>
              <a:buAutoNum type="arabicPeriod"/>
            </a:pPr>
            <a:r>
              <a:rPr lang="zh-CN" altLang="en-US" dirty="0" smtClean="0"/>
              <a:t>一级目录四</a:t>
            </a:r>
            <a:endParaRPr lang="en-US" altLang="zh-CN" dirty="0" smtClean="0"/>
          </a:p>
          <a:p>
            <a:endParaRPr lang="zh-CN" altLang="en-US" dirty="0"/>
          </a:p>
        </p:txBody>
      </p:sp>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目录</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6" name="TextBox 5"/>
          <p:cNvSpPr txBox="1"/>
          <p:nvPr userDrawn="1"/>
        </p:nvSpPr>
        <p:spPr bwMode="auto">
          <a:xfrm>
            <a:off x="1331640" y="548680"/>
            <a:ext cx="4788532"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本节概述和学习目标</a:t>
            </a:r>
          </a:p>
        </p:txBody>
      </p:sp>
      <p:sp>
        <p:nvSpPr>
          <p:cNvPr id="7" name="内容占位符 6"/>
          <p:cNvSpPr>
            <a:spLocks noGrp="1"/>
          </p:cNvSpPr>
          <p:nvPr>
            <p:ph sz="quarter" idx="10"/>
          </p:nvPr>
        </p:nvSpPr>
        <p:spPr>
          <a:xfrm>
            <a:off x="684213" y="1376363"/>
            <a:ext cx="7920037" cy="41052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41508" y="532240"/>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7920037" cy="868363"/>
          </a:xfrm>
        </p:spPr>
        <p:txBody>
          <a:bodyPr/>
          <a:lstStyle/>
          <a:p>
            <a:r>
              <a:rPr lang="zh-CN" altLang="en-US" dirty="0" smtClean="0"/>
              <a:t>单击此处编辑母版标题样式</a:t>
            </a:r>
            <a:endParaRPr lang="zh-CN" altLang="en-US" dirty="0"/>
          </a:p>
        </p:txBody>
      </p:sp>
      <p:sp>
        <p:nvSpPr>
          <p:cNvPr id="3" name="文本占位符 6"/>
          <p:cNvSpPr>
            <a:spLocks noGrp="1"/>
          </p:cNvSpPr>
          <p:nvPr>
            <p:ph type="body" sz="quarter" idx="10" hasCustomPrompt="1"/>
          </p:nvPr>
        </p:nvSpPr>
        <p:spPr>
          <a:xfrm>
            <a:off x="684213" y="1376363"/>
            <a:ext cx="7920037" cy="3924300"/>
          </a:xfrm>
        </p:spPr>
        <p:txBody>
          <a:bodyPr/>
          <a:lstStyle/>
          <a:p>
            <a:r>
              <a:rPr lang="zh-CN" altLang="en-US" dirty="0" smtClean="0"/>
              <a:t>单击此处输入文字</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7920037" cy="868363"/>
          </a:xfrm>
        </p:spPr>
        <p:txBody>
          <a:body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7"/>
          <p:cNvPicPr>
            <a:picLocks noChangeAspect="1" noChangeArrowheads="1"/>
          </p:cNvPicPr>
          <p:nvPr/>
        </p:nvPicPr>
        <p:blipFill>
          <a:blip r:embed="rId16" cstate="print"/>
          <a:srcRect/>
          <a:stretch>
            <a:fillRect/>
          </a:stretch>
        </p:blipFill>
        <p:spPr bwMode="auto">
          <a:xfrm>
            <a:off x="0" y="6221413"/>
            <a:ext cx="9142413" cy="636587"/>
          </a:xfrm>
          <a:prstGeom prst="rect">
            <a:avLst/>
          </a:prstGeom>
          <a:noFill/>
          <a:ln w="9525">
            <a:noFill/>
            <a:miter lim="800000"/>
            <a:headEnd/>
            <a:tailEnd/>
          </a:ln>
        </p:spPr>
      </p:pic>
      <p:pic>
        <p:nvPicPr>
          <p:cNvPr id="7171" name="Picture 4" descr="8"/>
          <p:cNvPicPr>
            <a:picLocks noChangeAspect="1" noChangeArrowheads="1"/>
          </p:cNvPicPr>
          <p:nvPr/>
        </p:nvPicPr>
        <p:blipFill>
          <a:blip r:embed="rId17" cstate="print"/>
          <a:srcRect/>
          <a:stretch>
            <a:fillRect/>
          </a:stretch>
        </p:blipFill>
        <p:spPr bwMode="auto">
          <a:xfrm>
            <a:off x="7508875" y="6399213"/>
            <a:ext cx="1311275" cy="314325"/>
          </a:xfrm>
          <a:prstGeom prst="rect">
            <a:avLst/>
          </a:prstGeom>
          <a:noFill/>
          <a:ln w="9525">
            <a:noFill/>
            <a:miter lim="800000"/>
            <a:headEnd/>
            <a:tailEnd/>
          </a:ln>
        </p:spPr>
      </p:pic>
      <p:sp>
        <p:nvSpPr>
          <p:cNvPr id="7172" name="Rectangle 6"/>
          <p:cNvSpPr>
            <a:spLocks noGrp="1" noChangeArrowheads="1"/>
          </p:cNvSpPr>
          <p:nvPr>
            <p:ph type="title"/>
          </p:nvPr>
        </p:nvSpPr>
        <p:spPr bwMode="auto">
          <a:xfrm>
            <a:off x="652463" y="387350"/>
            <a:ext cx="7745412"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smtClean="0"/>
              <a:t>单击此处编辑母版标题样式</a:t>
            </a:r>
          </a:p>
        </p:txBody>
      </p:sp>
      <p:sp>
        <p:nvSpPr>
          <p:cNvPr id="7173" name="Rectangle 57"/>
          <p:cNvSpPr>
            <a:spLocks noGrp="1" noChangeArrowheads="1"/>
          </p:cNvSpPr>
          <p:nvPr>
            <p:ph type="body" idx="1"/>
          </p:nvPr>
        </p:nvSpPr>
        <p:spPr bwMode="auto">
          <a:xfrm>
            <a:off x="652463" y="1374775"/>
            <a:ext cx="7929562"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8" name="Rectangle 69"/>
          <p:cNvSpPr>
            <a:spLocks noChangeArrowheads="1"/>
          </p:cNvSpPr>
          <p:nvPr userDrawn="1"/>
        </p:nvSpPr>
        <p:spPr bwMode="auto">
          <a:xfrm>
            <a:off x="6096000" y="6417332"/>
            <a:ext cx="657095" cy="265552"/>
          </a:xfrm>
          <a:prstGeom prst="rect">
            <a:avLst/>
          </a:prstGeom>
          <a:noFill/>
          <a:ln w="9525" algn="ctr">
            <a:noFill/>
            <a:miter lim="800000"/>
            <a:headEnd/>
            <a:tailEnd/>
          </a:ln>
          <a:effectLst/>
        </p:spPr>
        <p:txBody>
          <a:bodyPr wrap="none" lIns="80101" tIns="40052" rIns="80101" bIns="40052">
            <a:spAutoFit/>
          </a:bodyPr>
          <a:lstStyle/>
          <a:p>
            <a:pPr defTabSz="801688" eaLnBrk="0" fontAlgn="base" hangingPunct="0">
              <a:defRPr/>
            </a:pPr>
            <a:r>
              <a:rPr lang="zh-CN" altLang="en-US" sz="1200" dirty="0" smtClean="0">
                <a:latin typeface="+mn-lt"/>
                <a:ea typeface="+mn-ea"/>
              </a:rPr>
              <a:t>第</a:t>
            </a:r>
            <a:fld id="{2F2CF7F5-F178-4429-B6CA-28062DF31937}" type="slidenum">
              <a:rPr lang="en-US" altLang="zh-CN" sz="1200" smtClean="0">
                <a:latin typeface="+mn-lt"/>
                <a:ea typeface="+mn-ea"/>
              </a:rPr>
              <a:pPr defTabSz="801688" eaLnBrk="0" fontAlgn="base" hangingPunct="0">
                <a:defRPr/>
              </a:pPr>
              <a:t>‹#›</a:t>
            </a:fld>
            <a:r>
              <a:rPr lang="zh-CN" altLang="en-US" sz="1200" dirty="0" smtClean="0">
                <a:latin typeface="+mn-lt"/>
                <a:ea typeface="+mn-ea"/>
              </a:rPr>
              <a:t>页</a:t>
            </a:r>
            <a:endParaRPr lang="en-US" altLang="zh-CN" sz="1200" dirty="0">
              <a:latin typeface="+mn-lt"/>
              <a:ea typeface="+mn-ea"/>
            </a:endParaRPr>
          </a:p>
        </p:txBody>
      </p:sp>
      <p:sp>
        <p:nvSpPr>
          <p:cNvPr id="10" name="Rectangle 54"/>
          <p:cNvSpPr>
            <a:spLocks noChangeArrowheads="1"/>
          </p:cNvSpPr>
          <p:nvPr userDrawn="1"/>
        </p:nvSpPr>
        <p:spPr bwMode="auto">
          <a:xfrm>
            <a:off x="647564" y="6409397"/>
            <a:ext cx="2547035" cy="265552"/>
          </a:xfrm>
          <a:prstGeom prst="rect">
            <a:avLst/>
          </a:prstGeom>
          <a:noFill/>
          <a:ln w="9525" algn="ctr">
            <a:noFill/>
            <a:miter lim="800000"/>
            <a:headEnd/>
            <a:tailEnd/>
          </a:ln>
          <a:effectLst/>
        </p:spPr>
        <p:txBody>
          <a:bodyPr wrap="none" lIns="80101" tIns="40052" rIns="80101" bIns="40052">
            <a:spAutoFit/>
          </a:bodyPr>
          <a:lstStyle/>
          <a:p>
            <a:pPr marL="0" marR="0" indent="0" algn="l" defTabSz="801688" rtl="0" eaLnBrk="1" fontAlgn="base" latinLnBrk="0" hangingPunct="1">
              <a:lnSpc>
                <a:spcPct val="100000"/>
              </a:lnSpc>
              <a:spcBef>
                <a:spcPct val="0"/>
              </a:spcBef>
              <a:spcAft>
                <a:spcPct val="0"/>
              </a:spcAft>
              <a:buClrTx/>
              <a:buSzTx/>
              <a:buFontTx/>
              <a:buNone/>
              <a:tabLst/>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2017 </a:t>
            </a:r>
            <a:r>
              <a:rPr lang="zh-CN" altLang="en-US" sz="1200" b="0" dirty="0" smtClean="0">
                <a:latin typeface="+mn-lt"/>
                <a:ea typeface="+mn-ea"/>
              </a:rPr>
              <a:t>华为技术有限公司</a:t>
            </a:r>
            <a:endParaRPr lang="en-US" altLang="zh-CN" sz="1200" b="0" i="0" kern="1200" dirty="0">
              <a:solidFill>
                <a:schemeClr val="tx1"/>
              </a:solidFill>
              <a:latin typeface="+mn-lt"/>
              <a:ea typeface="+mn-ea"/>
              <a:cs typeface="+mn-cs"/>
            </a:endParaRPr>
          </a:p>
        </p:txBody>
      </p:sp>
      <p:sp>
        <p:nvSpPr>
          <p:cNvPr id="11" name="TextBox 10"/>
          <p:cNvSpPr txBox="1"/>
          <p:nvPr userDrawn="1"/>
        </p:nvSpPr>
        <p:spPr bwMode="auto">
          <a:xfrm>
            <a:off x="-1836712" y="2312876"/>
            <a:ext cx="1800200" cy="1178166"/>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1400" dirty="0" smtClean="0">
                <a:solidFill>
                  <a:srgbClr val="000000"/>
                </a:solidFill>
                <a:latin typeface="+mn-lt"/>
                <a:ea typeface="+mn-ea"/>
                <a:cs typeface="Arial" pitchFamily="34" charset="0"/>
              </a:rPr>
              <a:t>参考线：</a:t>
            </a:r>
            <a:endParaRPr lang="en-US" altLang="zh-CN" sz="1400" dirty="0" smtClean="0">
              <a:solidFill>
                <a:srgbClr val="000000"/>
              </a:solidFill>
              <a:latin typeface="+mn-lt"/>
              <a:ea typeface="+mn-ea"/>
              <a:cs typeface="Arial" pitchFamily="34" charset="0"/>
            </a:endParaRPr>
          </a:p>
          <a:p>
            <a:pPr algn="l" defTabSz="1001649" eaLnBrk="0" hangingPunct="0"/>
            <a:r>
              <a:rPr lang="zh-CN" altLang="en-US" sz="1400" dirty="0" smtClean="0">
                <a:solidFill>
                  <a:srgbClr val="000000"/>
                </a:solidFill>
                <a:latin typeface="+mn-lt"/>
                <a:ea typeface="+mn-ea"/>
                <a:cs typeface="Arial" pitchFamily="34" charset="0"/>
              </a:rPr>
              <a:t>左：</a:t>
            </a:r>
            <a:r>
              <a:rPr lang="en-US" altLang="zh-CN" sz="1400" dirty="0" smtClean="0">
                <a:solidFill>
                  <a:srgbClr val="000000"/>
                </a:solidFill>
                <a:latin typeface="+mn-lt"/>
                <a:ea typeface="+mn-ea"/>
                <a:cs typeface="Arial" pitchFamily="34" charset="0"/>
              </a:rPr>
              <a:t>10.6</a:t>
            </a:r>
          </a:p>
          <a:p>
            <a:pPr algn="l" defTabSz="1001649" eaLnBrk="0" hangingPunct="0"/>
            <a:r>
              <a:rPr lang="zh-CN" altLang="en-US" sz="1400" dirty="0" smtClean="0">
                <a:solidFill>
                  <a:srgbClr val="000000"/>
                </a:solidFill>
                <a:latin typeface="+mn-lt"/>
                <a:ea typeface="+mn-ea"/>
                <a:cs typeface="Arial" pitchFamily="34" charset="0"/>
              </a:rPr>
              <a:t>右：</a:t>
            </a:r>
            <a:r>
              <a:rPr lang="en-US" altLang="zh-CN" sz="1400" dirty="0" smtClean="0">
                <a:solidFill>
                  <a:srgbClr val="000000"/>
                </a:solidFill>
                <a:latin typeface="+mn-lt"/>
                <a:ea typeface="+mn-ea"/>
                <a:cs typeface="Arial" pitchFamily="34" charset="0"/>
              </a:rPr>
              <a:t>11.2</a:t>
            </a:r>
          </a:p>
          <a:p>
            <a:pPr algn="l" defTabSz="1001649" eaLnBrk="0" hangingPunct="0"/>
            <a:r>
              <a:rPr lang="zh-CN" altLang="en-US" sz="1400" dirty="0" smtClean="0">
                <a:solidFill>
                  <a:srgbClr val="000000"/>
                </a:solidFill>
                <a:latin typeface="+mn-lt"/>
                <a:ea typeface="+mn-ea"/>
                <a:cs typeface="Arial" pitchFamily="34" charset="0"/>
              </a:rPr>
              <a:t>上：</a:t>
            </a:r>
            <a:r>
              <a:rPr lang="en-US" altLang="zh-CN" sz="1400" dirty="0" smtClean="0">
                <a:solidFill>
                  <a:srgbClr val="000000"/>
                </a:solidFill>
                <a:latin typeface="+mn-lt"/>
                <a:ea typeface="+mn-ea"/>
                <a:cs typeface="Arial" pitchFamily="34" charset="0"/>
              </a:rPr>
              <a:t>5.7</a:t>
            </a:r>
          </a:p>
          <a:p>
            <a:pPr algn="l" defTabSz="1001649" eaLnBrk="0" hangingPunct="0"/>
            <a:r>
              <a:rPr lang="zh-CN" altLang="en-US" sz="1400" dirty="0" smtClean="0">
                <a:solidFill>
                  <a:srgbClr val="000000"/>
                </a:solidFill>
                <a:latin typeface="+mn-lt"/>
                <a:ea typeface="+mn-ea"/>
                <a:cs typeface="Arial" pitchFamily="34" charset="0"/>
              </a:rPr>
              <a:t>下：</a:t>
            </a:r>
            <a:r>
              <a:rPr lang="en-US" altLang="zh-CN" sz="1400" dirty="0" smtClean="0">
                <a:solidFill>
                  <a:srgbClr val="000000"/>
                </a:solidFill>
                <a:latin typeface="+mn-lt"/>
                <a:ea typeface="+mn-ea"/>
                <a:cs typeface="Arial" pitchFamily="34" charset="0"/>
              </a:rPr>
              <a:t>7.8</a:t>
            </a:r>
            <a:endParaRPr lang="zh-CN" altLang="en-US" sz="1400" dirty="0" smtClean="0">
              <a:solidFill>
                <a:srgbClr val="000000"/>
              </a:solidFill>
              <a:latin typeface="+mn-lt"/>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58" r:id="rId7"/>
    <p:sldLayoutId id="2147483828" r:id="rId8"/>
    <p:sldLayoutId id="2147483863" r:id="rId9"/>
    <p:sldLayoutId id="2147483862" r:id="rId10"/>
    <p:sldLayoutId id="2147483851" r:id="rId11"/>
    <p:sldLayoutId id="2147483852" r:id="rId12"/>
    <p:sldLayoutId id="2147483850" r:id="rId13"/>
    <p:sldLayoutId id="2147483861" r:id="rId14"/>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50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76" userDrawn="1">
          <p15:clr>
            <a:srgbClr val="F26B43"/>
          </p15:clr>
        </p15:guide>
        <p15:guide id="2" pos="5420" userDrawn="1">
          <p15:clr>
            <a:srgbClr val="F26B43"/>
          </p15:clr>
        </p15:guide>
        <p15:guide id="3" orient="horz" pos="867" userDrawn="1">
          <p15:clr>
            <a:srgbClr val="F26B43"/>
          </p15:clr>
        </p15:guide>
        <p15:guide id="4" orient="horz" pos="3929" userDrawn="1">
          <p15:clr>
            <a:srgbClr val="F26B43"/>
          </p15:clr>
        </p15:guide>
        <p15:guide id="6" orient="horz" pos="2341" userDrawn="1">
          <p15:clr>
            <a:srgbClr val="F26B43"/>
          </p15:clr>
        </p15:guide>
        <p15:guide id="7"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5"/>
          <p:cNvPicPr>
            <a:picLocks noChangeAspect="1" noChangeArrowheads="1"/>
          </p:cNvPicPr>
          <p:nvPr/>
        </p:nvPicPr>
        <p:blipFill>
          <a:blip r:embed="rId3" cstate="print"/>
          <a:srcRect/>
          <a:stretch>
            <a:fillRect/>
          </a:stretch>
        </p:blipFill>
        <p:spPr bwMode="auto">
          <a:xfrm>
            <a:off x="0" y="5943600"/>
            <a:ext cx="9144000" cy="931863"/>
          </a:xfrm>
          <a:prstGeom prst="rect">
            <a:avLst/>
          </a:prstGeom>
          <a:noFill/>
          <a:ln w="9525">
            <a:noFill/>
            <a:miter lim="800000"/>
            <a:headEnd/>
            <a:tailEnd/>
          </a:ln>
        </p:spPr>
      </p:pic>
      <p:sp>
        <p:nvSpPr>
          <p:cNvPr id="1418249" name="Text Box 9"/>
          <p:cNvSpPr txBox="1">
            <a:spLocks noChangeArrowheads="1"/>
          </p:cNvSpPr>
          <p:nvPr/>
        </p:nvSpPr>
        <p:spPr bwMode="auto">
          <a:xfrm>
            <a:off x="3436938" y="3189288"/>
            <a:ext cx="2530475" cy="444500"/>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2400">
                <a:solidFill>
                  <a:srgbClr val="666666"/>
                </a:solidFill>
                <a:latin typeface="Arial" pitchFamily="34" charset="0"/>
                <a:ea typeface="MS PGothic" pitchFamily="34" charset="-128"/>
                <a:sym typeface="FrutigerNext LT Regular" pitchFamily="34" charset="0"/>
              </a:rPr>
              <a:t>www.huawei.com</a:t>
            </a:r>
          </a:p>
        </p:txBody>
      </p:sp>
    </p:spTree>
    <p:extLst>
      <p:ext uri="{BB962C8B-B14F-4D97-AF65-F5344CB8AC3E}">
        <p14:creationId xmlns:p14="http://schemas.microsoft.com/office/powerpoint/2010/main" val="849833947"/>
      </p:ext>
    </p:extLst>
  </p:cSld>
  <p:clrMap bg1="lt1" tx1="dk1" bg2="lt2" tx2="dk2" accent1="accent1" accent2="accent2" accent3="accent3" accent4="accent4" accent5="accent5" accent6="accent6" hlink="hlink" folHlink="folHlink"/>
  <p:sldLayoutIdLst>
    <p:sldLayoutId id="2147483860" r:id="rId1"/>
  </p:sldLayoutIdLst>
  <p:timing>
    <p:tnLst>
      <p:par>
        <p:cTn id="1" dur="indefinite" restart="never" nodeType="tmRoot"/>
      </p:par>
    </p:tnLst>
  </p:timing>
  <p:txStyles>
    <p:titleStyle>
      <a:lvl1pPr algn="ctr" defTabSz="801688" rtl="0" eaLnBrk="0" fontAlgn="base" hangingPunct="0">
        <a:spcBef>
          <a:spcPct val="0"/>
        </a:spcBef>
        <a:spcAft>
          <a:spcPct val="0"/>
        </a:spcAft>
        <a:defRPr sz="3700" baseline="0">
          <a:solidFill>
            <a:schemeClr val="tx2"/>
          </a:solidFill>
          <a:latin typeface="+mj-lt"/>
          <a:ea typeface="+mj-ea"/>
          <a:cs typeface="+mj-cs"/>
        </a:defRPr>
      </a:lvl1pPr>
      <a:lvl2pPr algn="ctr" defTabSz="801688" rtl="0" eaLnBrk="0" fontAlgn="base" hangingPunct="0">
        <a:spcBef>
          <a:spcPct val="0"/>
        </a:spcBef>
        <a:spcAft>
          <a:spcPct val="0"/>
        </a:spcAft>
        <a:defRPr sz="3700">
          <a:solidFill>
            <a:schemeClr val="tx2"/>
          </a:solidFill>
          <a:latin typeface="Arial" charset="0"/>
          <a:ea typeface="宋体" pitchFamily="2" charset="-122"/>
        </a:defRPr>
      </a:lvl2pPr>
      <a:lvl3pPr algn="ctr" defTabSz="801688" rtl="0" eaLnBrk="0" fontAlgn="base" hangingPunct="0">
        <a:spcBef>
          <a:spcPct val="0"/>
        </a:spcBef>
        <a:spcAft>
          <a:spcPct val="0"/>
        </a:spcAft>
        <a:defRPr sz="3700">
          <a:solidFill>
            <a:schemeClr val="tx2"/>
          </a:solidFill>
          <a:latin typeface="Arial" charset="0"/>
          <a:ea typeface="宋体" pitchFamily="2" charset="-122"/>
        </a:defRPr>
      </a:lvl3pPr>
      <a:lvl4pPr algn="ctr" defTabSz="801688" rtl="0" eaLnBrk="0" fontAlgn="base" hangingPunct="0">
        <a:spcBef>
          <a:spcPct val="0"/>
        </a:spcBef>
        <a:spcAft>
          <a:spcPct val="0"/>
        </a:spcAft>
        <a:defRPr sz="3700">
          <a:solidFill>
            <a:schemeClr val="tx2"/>
          </a:solidFill>
          <a:latin typeface="Arial" charset="0"/>
          <a:ea typeface="宋体" pitchFamily="2" charset="-122"/>
        </a:defRPr>
      </a:lvl4pPr>
      <a:lvl5pPr algn="ctr" defTabSz="801688" rtl="0" eaLnBrk="0" fontAlgn="base" hangingPunct="0">
        <a:spcBef>
          <a:spcPct val="0"/>
        </a:spcBef>
        <a:spcAft>
          <a:spcPct val="0"/>
        </a:spcAft>
        <a:defRPr sz="3700">
          <a:solidFill>
            <a:schemeClr val="tx2"/>
          </a:solidFill>
          <a:latin typeface="Arial" charset="0"/>
          <a:ea typeface="宋体" pitchFamily="2" charset="-122"/>
        </a:defRPr>
      </a:lvl5pPr>
      <a:lvl6pPr marL="457200" algn="ctr" defTabSz="801688" rtl="0" fontAlgn="base">
        <a:spcBef>
          <a:spcPct val="0"/>
        </a:spcBef>
        <a:spcAft>
          <a:spcPct val="0"/>
        </a:spcAft>
        <a:defRPr sz="3700">
          <a:solidFill>
            <a:schemeClr val="tx2"/>
          </a:solidFill>
          <a:latin typeface="Arial" charset="0"/>
          <a:ea typeface="宋体" pitchFamily="2" charset="-122"/>
        </a:defRPr>
      </a:lvl6pPr>
      <a:lvl7pPr marL="914400" algn="ctr" defTabSz="801688" rtl="0" fontAlgn="base">
        <a:spcBef>
          <a:spcPct val="0"/>
        </a:spcBef>
        <a:spcAft>
          <a:spcPct val="0"/>
        </a:spcAft>
        <a:defRPr sz="3700">
          <a:solidFill>
            <a:schemeClr val="tx2"/>
          </a:solidFill>
          <a:latin typeface="Arial" charset="0"/>
          <a:ea typeface="宋体" pitchFamily="2" charset="-122"/>
        </a:defRPr>
      </a:lvl7pPr>
      <a:lvl8pPr marL="1371600" algn="ctr" defTabSz="801688" rtl="0" fontAlgn="base">
        <a:spcBef>
          <a:spcPct val="0"/>
        </a:spcBef>
        <a:spcAft>
          <a:spcPct val="0"/>
        </a:spcAft>
        <a:defRPr sz="3700">
          <a:solidFill>
            <a:schemeClr val="tx2"/>
          </a:solidFill>
          <a:latin typeface="Arial" charset="0"/>
          <a:ea typeface="宋体" pitchFamily="2" charset="-122"/>
        </a:defRPr>
      </a:lvl8pPr>
      <a:lvl9pPr marL="1828800" algn="ctr" defTabSz="801688" rtl="0" fontAlgn="base">
        <a:spcBef>
          <a:spcPct val="0"/>
        </a:spcBef>
        <a:spcAft>
          <a:spcPct val="0"/>
        </a:spcAft>
        <a:defRPr sz="3700">
          <a:solidFill>
            <a:schemeClr val="tx2"/>
          </a:solidFill>
          <a:latin typeface="Arial" charset="0"/>
          <a:ea typeface="宋体" pitchFamily="2" charset="-122"/>
        </a:defRPr>
      </a:lvl9pPr>
    </p:titleStyle>
    <p:bodyStyle>
      <a:lvl1pPr marL="301625" indent="-301625" algn="l" defTabSz="801688" rtl="0" eaLnBrk="0" fontAlgn="base" hangingPunct="0">
        <a:spcBef>
          <a:spcPct val="20000"/>
        </a:spcBef>
        <a:spcAft>
          <a:spcPct val="0"/>
        </a:spcAft>
        <a:buChar char="•"/>
        <a:defRPr sz="2800">
          <a:solidFill>
            <a:schemeClr val="tx1"/>
          </a:solidFill>
          <a:latin typeface="+mn-lt"/>
          <a:ea typeface="+mn-ea"/>
          <a:cs typeface="+mn-cs"/>
        </a:defRPr>
      </a:lvl1pPr>
      <a:lvl2pPr marL="654050" indent="-252413"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0175" indent="-198438" algn="l" defTabSz="801688" rtl="0" eaLnBrk="0" fontAlgn="base" hangingPunct="0">
        <a:spcBef>
          <a:spcPct val="20000"/>
        </a:spcBef>
        <a:spcAft>
          <a:spcPct val="0"/>
        </a:spcAft>
        <a:buChar char="–"/>
        <a:defRPr sz="1700">
          <a:solidFill>
            <a:schemeClr val="tx1"/>
          </a:solidFill>
          <a:latin typeface="+mn-lt"/>
          <a:ea typeface="+mn-ea"/>
        </a:defRPr>
      </a:lvl4pPr>
      <a:lvl5pPr marL="1801813" indent="-201613" algn="l" defTabSz="801688" rtl="0" eaLnBrk="0" fontAlgn="base" hangingPunct="0">
        <a:spcBef>
          <a:spcPct val="20000"/>
        </a:spcBef>
        <a:spcAft>
          <a:spcPct val="0"/>
        </a:spcAft>
        <a:buChar char="»"/>
        <a:defRPr sz="1700">
          <a:solidFill>
            <a:schemeClr val="tx1"/>
          </a:solidFill>
          <a:latin typeface="+mn-lt"/>
          <a:ea typeface="+mn-ea"/>
        </a:defRPr>
      </a:lvl5pPr>
      <a:lvl6pPr marL="2259013" indent="-201613" algn="l" defTabSz="801688" rtl="0" fontAlgn="base">
        <a:spcBef>
          <a:spcPct val="20000"/>
        </a:spcBef>
        <a:spcAft>
          <a:spcPct val="0"/>
        </a:spcAft>
        <a:buChar char="»"/>
        <a:defRPr sz="1700">
          <a:solidFill>
            <a:schemeClr val="tx1"/>
          </a:solidFill>
          <a:latin typeface="+mn-lt"/>
          <a:ea typeface="+mn-ea"/>
        </a:defRPr>
      </a:lvl6pPr>
      <a:lvl7pPr marL="2716213" indent="-201613" algn="l" defTabSz="801688" rtl="0" fontAlgn="base">
        <a:spcBef>
          <a:spcPct val="20000"/>
        </a:spcBef>
        <a:spcAft>
          <a:spcPct val="0"/>
        </a:spcAft>
        <a:buChar char="»"/>
        <a:defRPr sz="1700">
          <a:solidFill>
            <a:schemeClr val="tx1"/>
          </a:solidFill>
          <a:latin typeface="+mn-lt"/>
          <a:ea typeface="+mn-ea"/>
        </a:defRPr>
      </a:lvl7pPr>
      <a:lvl8pPr marL="3173413" indent="-201613" algn="l" defTabSz="801688" rtl="0" fontAlgn="base">
        <a:spcBef>
          <a:spcPct val="20000"/>
        </a:spcBef>
        <a:spcAft>
          <a:spcPct val="0"/>
        </a:spcAft>
        <a:buChar char="»"/>
        <a:defRPr sz="1700">
          <a:solidFill>
            <a:schemeClr val="tx1"/>
          </a:solidFill>
          <a:latin typeface="+mn-lt"/>
          <a:ea typeface="+mn-ea"/>
        </a:defRPr>
      </a:lvl8pPr>
      <a:lvl9pPr marL="3630613"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文本占位符 12"/>
          <p:cNvSpPr>
            <a:spLocks noGrp="1"/>
          </p:cNvSpPr>
          <p:nvPr>
            <p:ph type="body" sz="quarter" idx="17"/>
          </p:nvPr>
        </p:nvSpPr>
        <p:spPr/>
        <p:txBody>
          <a:bodyPr/>
          <a:lstStyle/>
          <a:p>
            <a:r>
              <a:rPr lang="en-US" altLang="zh-CN" dirty="0"/>
              <a:t>HC12082</a:t>
            </a:r>
            <a:endParaRPr lang="zh-CN" altLang="zh-CN" dirty="0"/>
          </a:p>
        </p:txBody>
      </p:sp>
      <p:sp>
        <p:nvSpPr>
          <p:cNvPr id="10" name="文本占位符 9"/>
          <p:cNvSpPr>
            <a:spLocks noGrp="1"/>
          </p:cNvSpPr>
          <p:nvPr>
            <p:ph type="body" sz="quarter" idx="18"/>
          </p:nvPr>
        </p:nvSpPr>
        <p:spPr/>
        <p:txBody>
          <a:bodyPr/>
          <a:lstStyle/>
          <a:p>
            <a:r>
              <a:rPr lang="en-US" altLang="zh-CN" dirty="0" smtClean="0"/>
              <a:t>FusionAccess</a:t>
            </a:r>
          </a:p>
        </p:txBody>
      </p:sp>
      <p:sp>
        <p:nvSpPr>
          <p:cNvPr id="14" name="文本占位符 13"/>
          <p:cNvSpPr>
            <a:spLocks noGrp="1"/>
          </p:cNvSpPr>
          <p:nvPr>
            <p:ph type="body" sz="quarter" idx="19"/>
          </p:nvPr>
        </p:nvSpPr>
        <p:spPr/>
        <p:txBody>
          <a:bodyPr/>
          <a:lstStyle/>
          <a:p>
            <a:r>
              <a:rPr lang="en-US" dirty="0" smtClean="0"/>
              <a:t>R6</a:t>
            </a:r>
            <a:endParaRPr lang="en-US" dirty="0"/>
          </a:p>
        </p:txBody>
      </p:sp>
      <p:sp>
        <p:nvSpPr>
          <p:cNvPr id="15" name="文本占位符 14"/>
          <p:cNvSpPr>
            <a:spLocks noGrp="1"/>
          </p:cNvSpPr>
          <p:nvPr>
            <p:ph type="body" sz="quarter" idx="20"/>
          </p:nvPr>
        </p:nvSpPr>
        <p:spPr/>
        <p:txBody>
          <a:bodyPr/>
          <a:lstStyle/>
          <a:p>
            <a:r>
              <a:rPr lang="en-US" dirty="0" smtClean="0"/>
              <a:t>V3.0</a:t>
            </a:r>
            <a:endParaRPr lang="en-US" dirty="0"/>
          </a:p>
        </p:txBody>
      </p:sp>
      <p:sp>
        <p:nvSpPr>
          <p:cNvPr id="3" name="文本占位符 2"/>
          <p:cNvSpPr>
            <a:spLocks noGrp="1"/>
          </p:cNvSpPr>
          <p:nvPr>
            <p:ph type="body" sz="quarter" idx="13"/>
          </p:nvPr>
        </p:nvSpPr>
        <p:spPr/>
        <p:txBody>
          <a:bodyPr/>
          <a:lstStyle/>
          <a:p>
            <a:r>
              <a:rPr lang="zh-CN" altLang="en-US" dirty="0"/>
              <a:t>洪飞泷</a:t>
            </a:r>
            <a:r>
              <a:rPr lang="en-US" altLang="zh-CN" dirty="0" smtClean="0"/>
              <a:t>/wx350110</a:t>
            </a:r>
            <a:endParaRPr lang="zh-CN" altLang="en-US" dirty="0"/>
          </a:p>
        </p:txBody>
      </p:sp>
      <p:sp>
        <p:nvSpPr>
          <p:cNvPr id="4" name="文本占位符 3"/>
          <p:cNvSpPr>
            <a:spLocks noGrp="1"/>
          </p:cNvSpPr>
          <p:nvPr>
            <p:ph type="body" sz="quarter" idx="14"/>
          </p:nvPr>
        </p:nvSpPr>
        <p:spPr/>
        <p:txBody>
          <a:bodyPr/>
          <a:lstStyle/>
          <a:p>
            <a:r>
              <a:rPr lang="en-US" altLang="zh-CN" dirty="0" smtClean="0"/>
              <a:t>2017.11.11</a:t>
            </a:r>
            <a:endParaRPr lang="zh-CN" altLang="en-US" dirty="0"/>
          </a:p>
        </p:txBody>
      </p:sp>
      <p:sp>
        <p:nvSpPr>
          <p:cNvPr id="5" name="文本占位符 4"/>
          <p:cNvSpPr>
            <a:spLocks noGrp="1"/>
          </p:cNvSpPr>
          <p:nvPr>
            <p:ph type="body" sz="quarter" idx="15"/>
          </p:nvPr>
        </p:nvSpPr>
        <p:spPr/>
        <p:txBody>
          <a:bodyPr/>
          <a:lstStyle/>
          <a:p>
            <a:endParaRPr lang="zh-CN" altLang="en-US" dirty="0"/>
          </a:p>
        </p:txBody>
      </p:sp>
      <p:sp>
        <p:nvSpPr>
          <p:cNvPr id="6" name="文本占位符 5"/>
          <p:cNvSpPr>
            <a:spLocks noGrp="1"/>
          </p:cNvSpPr>
          <p:nvPr>
            <p:ph type="body" sz="quarter" idx="16"/>
          </p:nvPr>
        </p:nvSpPr>
        <p:spPr/>
        <p:txBody>
          <a:bodyPr/>
          <a:lstStyle/>
          <a:p>
            <a:r>
              <a:rPr lang="zh-CN" altLang="en-US" dirty="0" smtClean="0"/>
              <a:t>新开发</a:t>
            </a:r>
            <a:endParaRPr lang="zh-CN" altLang="en-US" dirty="0"/>
          </a:p>
        </p:txBody>
      </p:sp>
    </p:spTree>
    <p:extLst>
      <p:ext uri="{BB962C8B-B14F-4D97-AF65-F5344CB8AC3E}">
        <p14:creationId xmlns:p14="http://schemas.microsoft.com/office/powerpoint/2010/main" val="410113589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IO Tailor</a:t>
            </a:r>
            <a:r>
              <a:rPr lang="zh-CN" altLang="en-US" dirty="0" smtClean="0"/>
              <a:t>介绍</a:t>
            </a:r>
            <a:endParaRPr lang="en-US" dirty="0"/>
          </a:p>
        </p:txBody>
      </p:sp>
      <p:pic>
        <p:nvPicPr>
          <p:cNvPr id="4" name="图片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9692" y="1580925"/>
            <a:ext cx="6012668" cy="4270826"/>
          </a:xfrm>
          <a:prstGeom prst="rect">
            <a:avLst/>
          </a:prstGeom>
          <a:noFill/>
        </p:spPr>
      </p:pic>
    </p:spTree>
    <p:extLst>
      <p:ext uri="{BB962C8B-B14F-4D97-AF65-F5344CB8AC3E}">
        <p14:creationId xmlns:p14="http://schemas.microsoft.com/office/powerpoint/2010/main" val="3895422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方案架构</a:t>
            </a:r>
            <a:r>
              <a:rPr lang="en-US" dirty="0" smtClean="0"/>
              <a:t> (1/2)</a:t>
            </a:r>
            <a:endParaRPr lang="en-US" dirty="0"/>
          </a:p>
        </p:txBody>
      </p:sp>
      <p:sp>
        <p:nvSpPr>
          <p:cNvPr id="3" name="文本占位符 2"/>
          <p:cNvSpPr>
            <a:spLocks noGrp="1"/>
          </p:cNvSpPr>
          <p:nvPr>
            <p:ph type="body" sz="quarter" idx="10"/>
          </p:nvPr>
        </p:nvSpPr>
        <p:spPr/>
        <p:txBody>
          <a:bodyPr/>
          <a:lstStyle/>
          <a:p>
            <a:r>
              <a:rPr lang="zh-CN" altLang="en-US" dirty="0" smtClean="0"/>
              <a:t>带共享数据存储的全内存桌面方案架构：</a:t>
            </a:r>
            <a:endParaRPr lang="en-US" dirty="0"/>
          </a:p>
        </p:txBody>
      </p:sp>
      <p:pic>
        <p:nvPicPr>
          <p:cNvPr id="4" name="图片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3708" y="1916832"/>
            <a:ext cx="5313768" cy="4252551"/>
          </a:xfrm>
          <a:prstGeom prst="rect">
            <a:avLst/>
          </a:prstGeom>
          <a:noFill/>
        </p:spPr>
      </p:pic>
    </p:spTree>
    <p:extLst>
      <p:ext uri="{BB962C8B-B14F-4D97-AF65-F5344CB8AC3E}">
        <p14:creationId xmlns:p14="http://schemas.microsoft.com/office/powerpoint/2010/main" val="4199800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方案架构 (2/2)</a:t>
            </a:r>
            <a:endParaRPr lang="en-US" dirty="0"/>
          </a:p>
        </p:txBody>
      </p:sp>
      <p:sp>
        <p:nvSpPr>
          <p:cNvPr id="3" name="文本占位符 2"/>
          <p:cNvSpPr>
            <a:spLocks noGrp="1"/>
          </p:cNvSpPr>
          <p:nvPr>
            <p:ph type="body" sz="quarter" idx="10"/>
          </p:nvPr>
        </p:nvSpPr>
        <p:spPr/>
        <p:txBody>
          <a:bodyPr/>
          <a:lstStyle/>
          <a:p>
            <a:r>
              <a:rPr lang="zh-CN" altLang="en-US" dirty="0" smtClean="0"/>
              <a:t>非存储虚拟化磁盘的全内存桌面方案架构</a:t>
            </a:r>
            <a:r>
              <a:rPr lang="zh-CN" altLang="en-US" dirty="0"/>
              <a:t>：</a:t>
            </a:r>
            <a:endParaRPr lang="en-US" dirty="0" smtClean="0"/>
          </a:p>
          <a:p>
            <a:endParaRPr lang="en-US" dirty="0"/>
          </a:p>
        </p:txBody>
      </p:sp>
      <p:pic>
        <p:nvPicPr>
          <p:cNvPr id="4" name="图片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583" y="1950384"/>
            <a:ext cx="5617294" cy="4279193"/>
          </a:xfrm>
          <a:prstGeom prst="rect">
            <a:avLst/>
          </a:prstGeom>
          <a:noFill/>
        </p:spPr>
      </p:pic>
    </p:spTree>
    <p:extLst>
      <p:ext uri="{BB962C8B-B14F-4D97-AF65-F5344CB8AC3E}">
        <p14:creationId xmlns:p14="http://schemas.microsoft.com/office/powerpoint/2010/main" val="160554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buClr>
                <a:schemeClr val="bg1">
                  <a:lumMod val="50000"/>
                </a:schemeClr>
              </a:buClr>
            </a:pPr>
            <a:r>
              <a:rPr lang="zh-CN" altLang="en-US" dirty="0" smtClean="0">
                <a:solidFill>
                  <a:schemeClr val="bg1">
                    <a:lumMod val="50000"/>
                  </a:schemeClr>
                </a:solidFill>
              </a:rPr>
              <a:t>全内存桌面方案架构</a:t>
            </a:r>
            <a:endParaRPr lang="en-US" altLang="zh-CN" dirty="0" smtClean="0">
              <a:solidFill>
                <a:schemeClr val="bg1">
                  <a:lumMod val="50000"/>
                </a:schemeClr>
              </a:solidFill>
            </a:endParaRPr>
          </a:p>
          <a:p>
            <a:r>
              <a:rPr lang="zh-CN" altLang="en-US" b="1" dirty="0"/>
              <a:t>全</a:t>
            </a:r>
            <a:r>
              <a:rPr lang="zh-CN" altLang="en-US" b="1" dirty="0" smtClean="0"/>
              <a:t>内存桌面规划</a:t>
            </a:r>
            <a:endParaRPr lang="en-US" altLang="zh-CN" b="1" dirty="0" smtClean="0"/>
          </a:p>
          <a:p>
            <a:endParaRPr lang="zh-CN" altLang="en-US" dirty="0"/>
          </a:p>
        </p:txBody>
      </p:sp>
    </p:spTree>
    <p:extLst>
      <p:ext uri="{BB962C8B-B14F-4D97-AF65-F5344CB8AC3E}">
        <p14:creationId xmlns:p14="http://schemas.microsoft.com/office/powerpoint/2010/main" val="1933764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内存占用</a:t>
            </a:r>
            <a:endParaRPr lang="zh-CN" altLang="en-US" dirty="0"/>
          </a:p>
        </p:txBody>
      </p:sp>
      <p:pic>
        <p:nvPicPr>
          <p:cNvPr id="4" name="图片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6704" y="1378749"/>
            <a:ext cx="7143707" cy="4858539"/>
          </a:xfrm>
          <a:prstGeom prst="rect">
            <a:avLst/>
          </a:prstGeom>
          <a:noFill/>
        </p:spPr>
      </p:pic>
    </p:spTree>
    <p:extLst>
      <p:ext uri="{BB962C8B-B14F-4D97-AF65-F5344CB8AC3E}">
        <p14:creationId xmlns:p14="http://schemas.microsoft.com/office/powerpoint/2010/main" val="333366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内存规划</a:t>
            </a:r>
            <a:endParaRPr lang="zh-CN" altLang="en-US" dirty="0"/>
          </a:p>
        </p:txBody>
      </p:sp>
      <p:sp>
        <p:nvSpPr>
          <p:cNvPr id="3" name="文本占位符 2"/>
          <p:cNvSpPr>
            <a:spLocks noGrp="1"/>
          </p:cNvSpPr>
          <p:nvPr>
            <p:ph type="body" sz="quarter" idx="10"/>
          </p:nvPr>
        </p:nvSpPr>
        <p:spPr/>
        <p:txBody>
          <a:bodyPr/>
          <a:lstStyle/>
          <a:p>
            <a:r>
              <a:rPr lang="zh-CN" altLang="zh-CN" dirty="0" smtClean="0"/>
              <a:t>业务总逻辑容量</a:t>
            </a:r>
            <a:r>
              <a:rPr lang="en-US" altLang="zh-CN" dirty="0" smtClean="0"/>
              <a:t> = </a:t>
            </a:r>
            <a:r>
              <a:rPr lang="zh-CN" altLang="zh-CN" dirty="0" smtClean="0"/>
              <a:t>虚拟机数量</a:t>
            </a:r>
            <a:r>
              <a:rPr lang="en-US" altLang="zh-CN" dirty="0" smtClean="0"/>
              <a:t>*</a:t>
            </a:r>
            <a:r>
              <a:rPr lang="zh-CN" altLang="zh-CN" dirty="0" smtClean="0"/>
              <a:t>（模版母卷大小＋单台虚拟机内存</a:t>
            </a:r>
            <a:r>
              <a:rPr lang="zh-CN" altLang="en-US" dirty="0" smtClean="0"/>
              <a:t>）</a:t>
            </a:r>
            <a:endParaRPr lang="zh-CN" altLang="zh-CN" dirty="0" smtClean="0"/>
          </a:p>
          <a:p>
            <a:r>
              <a:rPr lang="zh-CN" altLang="zh-CN" dirty="0" smtClean="0"/>
              <a:t>内存盘容量 </a:t>
            </a:r>
            <a:r>
              <a:rPr lang="en-US" altLang="zh-CN" dirty="0" smtClean="0"/>
              <a:t>=</a:t>
            </a:r>
            <a:r>
              <a:rPr lang="zh-CN" altLang="zh-CN" dirty="0" smtClean="0"/>
              <a:t>（虚拟机数量</a:t>
            </a:r>
            <a:r>
              <a:rPr lang="en-US" altLang="zh-CN" dirty="0" smtClean="0"/>
              <a:t>*</a:t>
            </a:r>
            <a:r>
              <a:rPr lang="zh-CN" altLang="zh-CN" dirty="0" smtClean="0"/>
              <a:t>业务去重保障系数）</a:t>
            </a:r>
            <a:r>
              <a:rPr lang="en-US" altLang="zh-CN" dirty="0" smtClean="0"/>
              <a:t>+</a:t>
            </a:r>
            <a:r>
              <a:rPr lang="zh-CN" altLang="zh-CN" dirty="0" smtClean="0"/>
              <a:t>模版母卷大小</a:t>
            </a:r>
          </a:p>
          <a:p>
            <a:r>
              <a:rPr lang="en-US" altLang="zh-CN" dirty="0" smtClean="0"/>
              <a:t>IO Tailor</a:t>
            </a:r>
            <a:r>
              <a:rPr lang="zh-CN" altLang="zh-CN" dirty="0" smtClean="0"/>
              <a:t>运行内存 </a:t>
            </a:r>
            <a:r>
              <a:rPr lang="zh-CN" altLang="en-US" dirty="0" smtClean="0"/>
              <a:t>≈</a:t>
            </a:r>
            <a:r>
              <a:rPr lang="zh-CN" altLang="zh-CN" dirty="0" smtClean="0"/>
              <a:t>内存盘容量的</a:t>
            </a:r>
            <a:r>
              <a:rPr lang="en-US" altLang="zh-CN" dirty="0" smtClean="0"/>
              <a:t>10%</a:t>
            </a:r>
            <a:endParaRPr lang="zh-CN" altLang="zh-CN" dirty="0" smtClean="0"/>
          </a:p>
          <a:p>
            <a:r>
              <a:rPr lang="en-US" altLang="zh-CN" dirty="0" smtClean="0"/>
              <a:t>Dom0</a:t>
            </a:r>
            <a:r>
              <a:rPr lang="zh-CN" altLang="zh-CN" dirty="0" smtClean="0"/>
              <a:t>内存</a:t>
            </a:r>
            <a:r>
              <a:rPr lang="en-US" altLang="zh-CN" dirty="0" smtClean="0"/>
              <a:t> = Dom0</a:t>
            </a:r>
            <a:r>
              <a:rPr lang="zh-CN" altLang="zh-CN" dirty="0" smtClean="0"/>
              <a:t>预留</a:t>
            </a:r>
            <a:r>
              <a:rPr lang="en-US" altLang="zh-CN" dirty="0" smtClean="0"/>
              <a:t>+</a:t>
            </a:r>
            <a:r>
              <a:rPr lang="zh-CN" altLang="zh-CN" dirty="0" smtClean="0"/>
              <a:t>内存盘容量</a:t>
            </a:r>
            <a:r>
              <a:rPr lang="en-US" altLang="zh-CN" dirty="0" smtClean="0"/>
              <a:t>+IO Tailor</a:t>
            </a:r>
            <a:r>
              <a:rPr lang="zh-CN" altLang="zh-CN" dirty="0" smtClean="0"/>
              <a:t>运行内存</a:t>
            </a:r>
          </a:p>
          <a:p>
            <a:r>
              <a:rPr lang="en-US" altLang="zh-CN" dirty="0" err="1" smtClean="0"/>
              <a:t>DomU</a:t>
            </a:r>
            <a:r>
              <a:rPr lang="zh-CN" altLang="zh-CN" dirty="0" smtClean="0"/>
              <a:t>内存</a:t>
            </a:r>
            <a:r>
              <a:rPr lang="en-US" altLang="zh-CN" dirty="0" smtClean="0"/>
              <a:t> = </a:t>
            </a:r>
            <a:r>
              <a:rPr lang="zh-CN" altLang="zh-CN" dirty="0" smtClean="0"/>
              <a:t>虚拟机数量</a:t>
            </a:r>
            <a:r>
              <a:rPr lang="en-US" altLang="zh-CN" dirty="0" smtClean="0"/>
              <a:t>*</a:t>
            </a:r>
            <a:r>
              <a:rPr lang="zh-CN" altLang="zh-CN" dirty="0" smtClean="0"/>
              <a:t>单台虚拟机内存</a:t>
            </a:r>
            <a:r>
              <a:rPr lang="en-US" altLang="zh-CN" dirty="0" smtClean="0"/>
              <a:t>*</a:t>
            </a:r>
            <a:r>
              <a:rPr lang="zh-CN" altLang="zh-CN" dirty="0" smtClean="0"/>
              <a:t>内存复用系数</a:t>
            </a:r>
          </a:p>
          <a:p>
            <a:r>
              <a:rPr lang="zh-CN" altLang="zh-CN" dirty="0" smtClean="0"/>
              <a:t>服务器总内存</a:t>
            </a:r>
            <a:r>
              <a:rPr lang="en-US" altLang="zh-CN" dirty="0" smtClean="0"/>
              <a:t> =</a:t>
            </a:r>
            <a:r>
              <a:rPr lang="zh-CN" altLang="zh-CN" dirty="0" smtClean="0"/>
              <a:t>（</a:t>
            </a:r>
            <a:r>
              <a:rPr lang="en-US" altLang="zh-CN" dirty="0" smtClean="0"/>
              <a:t>Dom0</a:t>
            </a:r>
            <a:r>
              <a:rPr lang="zh-CN" altLang="zh-CN" dirty="0" smtClean="0"/>
              <a:t>内存</a:t>
            </a:r>
            <a:r>
              <a:rPr lang="en-US" altLang="zh-CN" dirty="0" smtClean="0"/>
              <a:t>+</a:t>
            </a:r>
            <a:r>
              <a:rPr lang="en-US" altLang="zh-CN" dirty="0" err="1" smtClean="0"/>
              <a:t>DomU</a:t>
            </a:r>
            <a:r>
              <a:rPr lang="zh-CN" altLang="zh-CN" dirty="0" smtClean="0"/>
              <a:t>内存）</a:t>
            </a:r>
            <a:r>
              <a:rPr lang="en-US" altLang="zh-CN" dirty="0" smtClean="0"/>
              <a:t>*</a:t>
            </a:r>
            <a:r>
              <a:rPr lang="zh-CN" altLang="zh-CN" dirty="0" smtClean="0"/>
              <a:t>（</a:t>
            </a:r>
            <a:r>
              <a:rPr lang="en-US" altLang="zh-CN" dirty="0" smtClean="0"/>
              <a:t>1+</a:t>
            </a:r>
            <a:r>
              <a:rPr lang="zh-CN" altLang="zh-CN" dirty="0" smtClean="0"/>
              <a:t>服务器内存管理损耗系数）</a:t>
            </a:r>
          </a:p>
          <a:p>
            <a:endParaRPr lang="zh-CN" altLang="en-US" dirty="0"/>
          </a:p>
        </p:txBody>
      </p:sp>
    </p:spTree>
    <p:extLst>
      <p:ext uri="{BB962C8B-B14F-4D97-AF65-F5344CB8AC3E}">
        <p14:creationId xmlns:p14="http://schemas.microsoft.com/office/powerpoint/2010/main" val="1680788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内存规划</a:t>
            </a:r>
            <a:endParaRPr lang="zh-CN" altLang="en-US" dirty="0"/>
          </a:p>
        </p:txBody>
      </p:sp>
      <p:sp>
        <p:nvSpPr>
          <p:cNvPr id="3" name="文本占位符 2"/>
          <p:cNvSpPr>
            <a:spLocks noGrp="1"/>
          </p:cNvSpPr>
          <p:nvPr>
            <p:ph type="body" sz="quarter" idx="10"/>
          </p:nvPr>
        </p:nvSpPr>
        <p:spPr/>
        <p:txBody>
          <a:bodyPr/>
          <a:lstStyle/>
          <a:p>
            <a:r>
              <a:rPr lang="zh-CN" altLang="zh-CN" smtClean="0"/>
              <a:t>假设某项目采用全内存桌面部署，虚拟机规格为</a:t>
            </a:r>
            <a:r>
              <a:rPr lang="en-US" altLang="zh-CN" smtClean="0"/>
              <a:t>3G</a:t>
            </a:r>
            <a:r>
              <a:rPr lang="zh-CN" altLang="en-US" smtClean="0"/>
              <a:t>内存</a:t>
            </a:r>
            <a:r>
              <a:rPr lang="zh-CN" altLang="zh-CN" smtClean="0"/>
              <a:t>，</a:t>
            </a:r>
            <a:r>
              <a:rPr lang="en-US" altLang="zh-CN" smtClean="0"/>
              <a:t>30G</a:t>
            </a:r>
            <a:r>
              <a:rPr lang="zh-CN" altLang="zh-CN" smtClean="0"/>
              <a:t>系统盘，业务相似度为中，每台物理服务器上需要部署</a:t>
            </a:r>
            <a:r>
              <a:rPr lang="en-US" altLang="zh-CN" smtClean="0"/>
              <a:t>70</a:t>
            </a:r>
            <a:r>
              <a:rPr lang="zh-CN" altLang="zh-CN" smtClean="0"/>
              <a:t>台虚拟机，</a:t>
            </a:r>
            <a:r>
              <a:rPr lang="zh-CN" altLang="en-US" smtClean="0"/>
              <a:t>那么需要多少</a:t>
            </a:r>
            <a:r>
              <a:rPr lang="zh-CN" altLang="zh-CN" smtClean="0"/>
              <a:t>内存资源</a:t>
            </a:r>
            <a:r>
              <a:rPr lang="zh-CN" altLang="en-US" smtClean="0"/>
              <a:t>？</a:t>
            </a:r>
            <a:endParaRPr lang="zh-CN" altLang="zh-CN" smtClean="0"/>
          </a:p>
          <a:p>
            <a:endParaRPr lang="zh-CN" altLang="en-US" dirty="0"/>
          </a:p>
        </p:txBody>
      </p:sp>
    </p:spTree>
    <p:extLst>
      <p:ext uri="{BB962C8B-B14F-4D97-AF65-F5344CB8AC3E}">
        <p14:creationId xmlns:p14="http://schemas.microsoft.com/office/powerpoint/2010/main" val="2753504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磁盘规划</a:t>
            </a:r>
            <a:endParaRPr lang="zh-CN" altLang="en-US" dirty="0"/>
          </a:p>
        </p:txBody>
      </p:sp>
      <p:sp>
        <p:nvSpPr>
          <p:cNvPr id="3" name="文本占位符 2"/>
          <p:cNvSpPr>
            <a:spLocks noGrp="1"/>
          </p:cNvSpPr>
          <p:nvPr>
            <p:ph type="body" sz="quarter" idx="10"/>
          </p:nvPr>
        </p:nvSpPr>
        <p:spPr/>
        <p:txBody>
          <a:bodyPr/>
          <a:lstStyle/>
          <a:p>
            <a:r>
              <a:rPr lang="zh-CN" altLang="zh-CN" b="1" dirty="0" smtClean="0"/>
              <a:t>部署共享数据存储</a:t>
            </a:r>
          </a:p>
          <a:p>
            <a:pPr lvl="1"/>
            <a:r>
              <a:rPr lang="zh-CN" altLang="zh-CN" dirty="0" smtClean="0"/>
              <a:t>部署共享存储时，全内存桌面的</a:t>
            </a:r>
            <a:r>
              <a:rPr lang="en-US" altLang="zh-CN" dirty="0" smtClean="0"/>
              <a:t>ID</a:t>
            </a:r>
            <a:r>
              <a:rPr lang="zh-CN" altLang="zh-CN" dirty="0" smtClean="0"/>
              <a:t>盘、应急盘、模板以及数据盘都部署在共享存储上，其中：</a:t>
            </a:r>
          </a:p>
          <a:p>
            <a:pPr lvl="2"/>
            <a:r>
              <a:rPr lang="en-US" altLang="zh-CN" dirty="0" smtClean="0"/>
              <a:t>ID</a:t>
            </a:r>
            <a:r>
              <a:rPr lang="zh-CN" altLang="zh-CN" dirty="0" smtClean="0"/>
              <a:t>盘空间为每个虚拟机</a:t>
            </a:r>
            <a:r>
              <a:rPr lang="en-US" altLang="zh-CN" dirty="0" smtClean="0"/>
              <a:t>16M</a:t>
            </a:r>
            <a:endParaRPr lang="zh-CN" altLang="zh-CN" dirty="0" smtClean="0"/>
          </a:p>
          <a:p>
            <a:pPr lvl="2"/>
            <a:r>
              <a:rPr lang="zh-CN" altLang="zh-CN" dirty="0" smtClean="0"/>
              <a:t>应急盘空间为内存盘总空间</a:t>
            </a:r>
          </a:p>
          <a:p>
            <a:pPr lvl="2"/>
            <a:r>
              <a:rPr lang="zh-CN" altLang="zh-CN" dirty="0" smtClean="0"/>
              <a:t>磁盘空间</a:t>
            </a:r>
            <a:r>
              <a:rPr lang="en-US" altLang="zh-CN" dirty="0" smtClean="0"/>
              <a:t>=</a:t>
            </a:r>
            <a:r>
              <a:rPr lang="zh-CN" altLang="zh-CN" dirty="0" smtClean="0"/>
              <a:t>虚拟机数量</a:t>
            </a:r>
            <a:r>
              <a:rPr lang="en-US" altLang="zh-CN" dirty="0" smtClean="0"/>
              <a:t>*16/1024+</a:t>
            </a:r>
            <a:r>
              <a:rPr lang="zh-CN" altLang="zh-CN" dirty="0" smtClean="0"/>
              <a:t>总内存盘</a:t>
            </a:r>
            <a:r>
              <a:rPr lang="en-US" altLang="zh-CN" dirty="0" smtClean="0"/>
              <a:t>+</a:t>
            </a:r>
            <a:r>
              <a:rPr lang="zh-CN" altLang="zh-CN" dirty="0" smtClean="0"/>
              <a:t>模板大小</a:t>
            </a:r>
            <a:r>
              <a:rPr lang="en-US" altLang="zh-CN" dirty="0" smtClean="0"/>
              <a:t>+</a:t>
            </a:r>
            <a:r>
              <a:rPr lang="zh-CN" altLang="zh-CN" dirty="0" smtClean="0"/>
              <a:t>（虚拟机数量</a:t>
            </a:r>
            <a:r>
              <a:rPr lang="en-US" altLang="zh-CN" dirty="0" smtClean="0"/>
              <a:t>*</a:t>
            </a:r>
            <a:r>
              <a:rPr lang="zh-CN" altLang="zh-CN" dirty="0" smtClean="0"/>
              <a:t>数据盘大小）</a:t>
            </a:r>
          </a:p>
          <a:p>
            <a:endParaRPr lang="zh-CN" altLang="en-US" dirty="0"/>
          </a:p>
        </p:txBody>
      </p:sp>
    </p:spTree>
    <p:extLst>
      <p:ext uri="{BB962C8B-B14F-4D97-AF65-F5344CB8AC3E}">
        <p14:creationId xmlns:p14="http://schemas.microsoft.com/office/powerpoint/2010/main" val="2421984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适用场景 </a:t>
            </a:r>
            <a:r>
              <a:rPr lang="en-US" altLang="zh-CN" dirty="0" smtClean="0"/>
              <a:t>-</a:t>
            </a:r>
            <a:r>
              <a:rPr lang="zh-CN" altLang="en-US" dirty="0" smtClean="0"/>
              <a:t> 安全上网</a:t>
            </a:r>
            <a:endParaRPr lang="zh-CN" altLang="en-US" dirty="0"/>
          </a:p>
        </p:txBody>
      </p:sp>
      <p:pic>
        <p:nvPicPr>
          <p:cNvPr id="4" name="图片 3"/>
          <p:cNvPicPr/>
          <p:nvPr/>
        </p:nvPicPr>
        <p:blipFill>
          <a:blip r:embed="rId3" cstate="print"/>
          <a:stretch>
            <a:fillRect/>
          </a:stretch>
        </p:blipFill>
        <p:spPr>
          <a:xfrm>
            <a:off x="1439874" y="1434186"/>
            <a:ext cx="6408712" cy="4564303"/>
          </a:xfrm>
          <a:prstGeom prst="rect">
            <a:avLst/>
          </a:prstGeom>
        </p:spPr>
      </p:pic>
    </p:spTree>
    <p:extLst>
      <p:ext uri="{BB962C8B-B14F-4D97-AF65-F5344CB8AC3E}">
        <p14:creationId xmlns:p14="http://schemas.microsoft.com/office/powerpoint/2010/main" val="500338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smtClean="0"/>
              <a:t>全内存桌面的出现是为了解决（ ）问题？</a:t>
            </a:r>
            <a:endParaRPr lang="en-US" altLang="zh-CN" smtClean="0"/>
          </a:p>
          <a:p>
            <a:pPr lvl="1"/>
            <a:r>
              <a:rPr lang="zh-CN" altLang="en-US" smtClean="0"/>
              <a:t>桌面云系统内存不足</a:t>
            </a:r>
            <a:endParaRPr lang="en-US" altLang="zh-CN" smtClean="0"/>
          </a:p>
          <a:p>
            <a:pPr lvl="1"/>
            <a:r>
              <a:rPr lang="zh-CN" altLang="en-US" smtClean="0"/>
              <a:t>桌面云系统磁盘不足</a:t>
            </a:r>
            <a:endParaRPr lang="en-US" altLang="zh-CN" smtClean="0"/>
          </a:p>
          <a:p>
            <a:pPr lvl="1"/>
            <a:r>
              <a:rPr lang="zh-CN" altLang="en-US" smtClean="0"/>
              <a:t>桌面云系统磁盘</a:t>
            </a:r>
            <a:r>
              <a:rPr lang="en-US" altLang="zh-CN" smtClean="0"/>
              <a:t>IOPS</a:t>
            </a:r>
            <a:r>
              <a:rPr lang="zh-CN" altLang="en-US" smtClean="0"/>
              <a:t>性能问题</a:t>
            </a:r>
            <a:endParaRPr lang="en-US" altLang="zh-CN" smtClean="0"/>
          </a:p>
          <a:p>
            <a:pPr lvl="1"/>
            <a:r>
              <a:rPr lang="zh-CN" altLang="en-US" smtClean="0"/>
              <a:t>完整复制桌面性能问题</a:t>
            </a:r>
            <a:endParaRPr lang="en-US" altLang="zh-CN" smtClean="0"/>
          </a:p>
          <a:p>
            <a:r>
              <a:rPr lang="zh-CN" altLang="en-US" smtClean="0"/>
              <a:t>使用共享内存的全内存桌面，</a:t>
            </a:r>
            <a:r>
              <a:rPr lang="zh-CN" altLang="zh-CN" smtClean="0"/>
              <a:t>全内存桌面的</a:t>
            </a:r>
            <a:r>
              <a:rPr lang="en-US" altLang="zh-CN" smtClean="0"/>
              <a:t>ID</a:t>
            </a:r>
            <a:r>
              <a:rPr lang="zh-CN" altLang="zh-CN" smtClean="0"/>
              <a:t>盘、应急盘、模板以及数据盘都部署在共享存储上</a:t>
            </a:r>
            <a:r>
              <a:rPr lang="zh-CN" altLang="en-US" smtClean="0"/>
              <a:t>。</a:t>
            </a:r>
            <a:endParaRPr lang="en-US" altLang="zh-CN" smtClean="0"/>
          </a:p>
          <a:p>
            <a:pPr lvl="1"/>
            <a:r>
              <a:rPr lang="en-US" altLang="zh-CN" smtClean="0"/>
              <a:t>TRUE</a:t>
            </a:r>
          </a:p>
          <a:p>
            <a:pPr lvl="1"/>
            <a:r>
              <a:rPr lang="en-US" altLang="zh-CN" smtClean="0"/>
              <a:t>FALSE</a:t>
            </a:r>
            <a:br>
              <a:rPr lang="en-US" altLang="zh-CN" smtClean="0"/>
            </a:br>
            <a:endParaRPr lang="en-US" altLang="zh-CN" smtClean="0"/>
          </a:p>
          <a:p>
            <a:pPr lvl="1"/>
            <a:endParaRPr lang="en-US" altLang="zh-CN" smtClean="0"/>
          </a:p>
          <a:p>
            <a:pPr lvl="1"/>
            <a:endParaRPr lang="zh-CN" altLang="en-US" dirty="0"/>
          </a:p>
        </p:txBody>
      </p:sp>
    </p:spTree>
    <p:extLst>
      <p:ext uri="{BB962C8B-B14F-4D97-AF65-F5344CB8AC3E}">
        <p14:creationId xmlns:p14="http://schemas.microsoft.com/office/powerpoint/2010/main" val="4126387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p:nvPr>
        </p:nvSpPr>
        <p:spPr>
          <a:xfrm>
            <a:off x="755650" y="1592796"/>
            <a:ext cx="5364522" cy="1470025"/>
          </a:xfrm>
        </p:spPr>
        <p:txBody>
          <a:bodyPr/>
          <a:lstStyle/>
          <a:p>
            <a:r>
              <a:rPr lang="zh-CN" altLang="en-US" sz="4000" smtClean="0"/>
              <a:t>全</a:t>
            </a:r>
            <a:r>
              <a:rPr lang="zh-CN" altLang="en-US" sz="4000" dirty="0" smtClean="0"/>
              <a:t>内存</a:t>
            </a:r>
            <a:r>
              <a:rPr lang="zh-CN" altLang="en-US" sz="4000" smtClean="0"/>
              <a:t>桌面</a:t>
            </a:r>
            <a:r>
              <a:rPr lang="zh-CN" altLang="en-US" sz="4000" smtClean="0"/>
              <a:t>技术与方案</a:t>
            </a:r>
            <a:endParaRPr lang="zh-CN" altLang="en-US" sz="4000" dirty="0"/>
          </a:p>
        </p:txBody>
      </p:sp>
      <p:sp>
        <p:nvSpPr>
          <p:cNvPr id="11267" name="DtsShapeName" descr="8CE5295821885C70CB254E5500C4G505083E@F83E@PB26513!!!!!!BIHO@]b26513!!!!@5E19B011306188854E31!籽吓纪撑泞变/qqu!!!!!!!!!!!!!!!!!!!!!!!!!!!!!!!!!!!!!!!!!!!!!!!!!!!!!!!!!!!!!!!!!!!!!!!!!!!!!!!!!!!!!!!!!!!!!!!!!!!!!!!!!!!!!!!!!!!!!!!!!!!!!!!!!!!!!!!!!!!!!!!!!!!!!!!!!!!!!!!!!!!!!!!!!!!!!!!!!!!!!!!!!!!!!!!!!!!!!!!!!!!!!!!!!!!!!!!!!!!!!!!!!!!!!!!!!!!!!!!!!!!!!!!!!!!!!!!!!!!!!!!!!!!!!!!!!!!!!!!!!!!!!!!!!!!!!!!!!!!!!!!!!!!!!!!!!!!!!!!!!!!!!!!!!!!!!!!!!!!!!!!!!!!!!!!!!!!!!!!!!!!!!!!!!!!!!!!!!!!!!!!!!!!!!!!!!!!!!!!!!!!!!!!!!!!!!!!!!!!!!!!!!!!!!!!!!!!!!!!!!!!!!!!!!!!!!!!!!!!!!!!!!!!!!!!!!!!!!!!!!!!!!!!!!!!!!!!!!!!!!!!!!!!!!!!!!!!!!!!!!!!!!!!!!!!!!!!!!!!!!!!!!!!!!!!!!!!!!!!!!!!!!!!!!!!!!!!!!!!!!!!!!!!!!!!!!!!!!!!!!!!!!!!!!!!!!!!!!!!!!!!!!!!!!!!!!!!!!!!!!!!!!!!!!!!!!!!!!!!!!!!!!!!!!!!!!!!!!!!!!!!!!!!!!!!!!!!!!!!!!!!!!!!!!!!!!!!!!!!!!!!!!!!!!!!!!!!!!!!!!!!!!!!!!!!!!!!!!!!!!!!!!!!!!!!!!!!!!!!!!!!!!!!!!!!!!!!!!!!!!!!!!!!!!!!!!!!!!!!!!!!!!!!!!!!!!!!!!!!!!!!!!!!!!!!!!!!!!!!!!!!!!!!!!!!!!!!!!!!!!!!!!!!!!!!!!!!!!!!!!!!!!!!!!!!!!!!!!!!!!!!!!!!!!!!!!!!!!!!!!!!!!!!!!!!!!!!!!!!!!!!!!!!!!!!!!!!!!!!!!!!!!!!!!!!!!!!!!!!!!!!!!!!!!!!!!!!!!!!!!!!!!!!!!!!!!!!!!!!!!!!!!!!!!!!!!!!!!!!!!!!!!!!!!!!!!!!!!!!!!!!!!!!!!!!!!!!!!!!!!!!!!!!!!!!!!!!!!!!!!!!!!!!!!!!!!!!!!!!!!!!!!!!!!!!!!!!!!!!!!!!!!!!!!!!!!!!!!!!!!!!!!!!!!!!!!!!!!!!!!!!!!!!!!!!!!!!!!!!!!!!!!!!!!!!!!!!!!!!!!!!!!!!!!!!!!!!!!!!!!!!!!!!!!!!!!!!!!!!!!!!!!!!!!!!!!!!!!!!!!!!!!!!!!!!!!!!!!!!!!!!!!!!!!!!!!!!!!!!!!!!!!!!!!!!!!!!!!!!!!!!!!!!!!!!!!!!!!!!!!!!!!!!!!!!!!!!!!!!!!!!!!!!!!!!!!!!!!!!!!!!!!!!!!!!!!!!!!!!!!!!!!!!!!!!!!!!!!!!!!!!!!!!!!!!!!!!!!!!!!!!!!!!!!!!!!!!!!!!!!!!!!!!!!!!!!!!!!!!!!!!!!!!!!!!!!!!!!!!!!!!!!!!!!!!!!!!!!!!!!!!!!!!!!!!!!!!!!!!!!!!!!!!!!!!!!!!!!!!!!!!!!!!!!!!!!!!!!!!!!!!!!!!!!!!!!!!!!!!!!!!!!!!!!!!!!!!!!!!!!!!!!!!!!!!!!!!!!!!!!!!!!!!!!!!!!!!!!!!!!!!!!!!!!!!!!!!!!!!!!!!!!!!!!!!!!!!!!!!!!!!!!!!!!!!!!!!!!!!!!!!!!!!!!!!!!!!!!!!!!!!!!!!!!!!!!!!!!!!!!!!!!!!!!!!!!!!!!!!!!!!!!!!!!!!!!!!!!!!!!!!!!!!!!!!!!!!!!!!!!!!!!!!!!!!!!!!!!!!!!!!!!!!!!!!!!!!!!!!!!!!!!!!!!!!!!!!!!!!!!!!!!!!!!!!!!!!!!!!!!!!!!!!!!!!!!!!!!!!!!!!!!!!!!!!!!!!!!!!!!!!!!!!!!!!!!!!!!!!!!!!!!!!!!!!!!!!!!!!!!!!!!!!!!!!!!!!!!!!!!!!!!!!!!!!!!!!!!!!!!!!!!!!!!!!!!!!!!!!!!!!!!!!!!!!!!!!!!!!!!!!!!!!!!!!!!!!!!!!!!!!!!!!!!!!!!!!!!!!!!!!!!!!!!!!!!!!!!!!!!!!!!!!!!!!!!!!!!!!!!!!!!!!!!!!!!!!!!!!!!!!!!!!!!!!!!!!!!!!!!!!!!!!!!!!!!!!!!!!!!!!!!!!!!!!!!!!!!!!!!!!!!!!!!!!!!!!!!!!!!!!!!!!!!!!!!!!!!!!!!!!!!!!!!!!!!!!!!!!!!!!!!!!!!!!!!!!!!!!!!!!!1!1"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2682125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sz="quarter" idx="10"/>
          </p:nvPr>
        </p:nvSpPr>
        <p:spPr/>
        <p:txBody>
          <a:bodyPr/>
          <a:lstStyle/>
          <a:p>
            <a:r>
              <a:rPr lang="zh-CN" altLang="en-US" smtClean="0"/>
              <a:t>全内存桌面方案的原理与优势</a:t>
            </a:r>
            <a:endParaRPr lang="en-US" altLang="zh-CN" smtClean="0"/>
          </a:p>
          <a:p>
            <a:r>
              <a:rPr lang="zh-CN" altLang="en-US" smtClean="0"/>
              <a:t>全内存桌面方案架构</a:t>
            </a:r>
            <a:endParaRPr lang="en-US" altLang="zh-CN" smtClean="0"/>
          </a:p>
          <a:p>
            <a:r>
              <a:rPr lang="zh-CN" altLang="en-US" smtClean="0"/>
              <a:t>全内存桌面规划设计</a:t>
            </a:r>
            <a:r>
              <a:rPr lang="en-US" altLang="zh-CN" smtClean="0"/>
              <a:t/>
            </a:r>
            <a:br>
              <a:rPr lang="en-US" altLang="zh-CN" smtClean="0"/>
            </a:br>
            <a:endParaRPr lang="en-US" altLang="zh-CN" smtClean="0"/>
          </a:p>
          <a:p>
            <a:pPr lvl="1"/>
            <a:endParaRPr lang="en-US" altLang="zh-CN" smtClean="0"/>
          </a:p>
          <a:p>
            <a:pPr lvl="1"/>
            <a:endParaRPr lang="zh-CN" altLang="en-US" dirty="0"/>
          </a:p>
        </p:txBody>
      </p:sp>
    </p:spTree>
    <p:extLst>
      <p:ext uri="{BB962C8B-B14F-4D97-AF65-F5344CB8AC3E}">
        <p14:creationId xmlns:p14="http://schemas.microsoft.com/office/powerpoint/2010/main" val="235239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7673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zh-CN" dirty="0"/>
              <a:t>与传统</a:t>
            </a:r>
            <a:r>
              <a:rPr lang="en-US" altLang="zh-CN" dirty="0"/>
              <a:t>PC</a:t>
            </a:r>
            <a:r>
              <a:rPr lang="zh-CN" altLang="zh-CN" dirty="0"/>
              <a:t>相比，</a:t>
            </a:r>
            <a:r>
              <a:rPr lang="en-US" altLang="zh-CN" dirty="0"/>
              <a:t>VDI</a:t>
            </a:r>
            <a:r>
              <a:rPr lang="zh-CN" altLang="zh-CN" dirty="0"/>
              <a:t>将用户的存储资源集中化，一方面提高了存储资源的共享和利用率，但是在一些特定场景下会出现“</a:t>
            </a:r>
            <a:r>
              <a:rPr lang="en-US" altLang="zh-CN" dirty="0"/>
              <a:t>IO</a:t>
            </a:r>
            <a:r>
              <a:rPr lang="zh-CN" altLang="zh-CN" dirty="0"/>
              <a:t>风暴”问题。</a:t>
            </a:r>
            <a:endParaRPr lang="en-US" altLang="zh-CN" dirty="0" smtClean="0"/>
          </a:p>
        </p:txBody>
      </p:sp>
    </p:spTree>
    <p:extLst>
      <p:ext uri="{BB962C8B-B14F-4D97-AF65-F5344CB8AC3E}">
        <p14:creationId xmlns:p14="http://schemas.microsoft.com/office/powerpoint/2010/main" val="3502348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mtClean="0"/>
              <a:t>学完本课程后，您将能够</a:t>
            </a:r>
            <a:r>
              <a:rPr lang="en-US" altLang="zh-CN" smtClean="0"/>
              <a:t>:</a:t>
            </a:r>
          </a:p>
          <a:p>
            <a:pPr lvl="1"/>
            <a:r>
              <a:rPr lang="zh-CN" altLang="en-US" smtClean="0"/>
              <a:t>了解全内存桌面方案的原理与优势</a:t>
            </a:r>
            <a:endParaRPr lang="en-US" altLang="zh-CN" smtClean="0"/>
          </a:p>
          <a:p>
            <a:pPr lvl="1"/>
            <a:r>
              <a:rPr lang="zh-CN" altLang="en-US" smtClean="0"/>
              <a:t>了解全内存桌面方案架构</a:t>
            </a:r>
          </a:p>
          <a:p>
            <a:endParaRPr lang="zh-CN" altLang="en-US" dirty="0"/>
          </a:p>
        </p:txBody>
      </p:sp>
    </p:spTree>
    <p:extLst>
      <p:ext uri="{BB962C8B-B14F-4D97-AF65-F5344CB8AC3E}">
        <p14:creationId xmlns:p14="http://schemas.microsoft.com/office/powerpoint/2010/main" val="357771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1" dirty="0" smtClean="0"/>
              <a:t>全内存桌面方案架构</a:t>
            </a:r>
            <a:endParaRPr lang="en-US" altLang="zh-CN" b="1" dirty="0" smtClean="0"/>
          </a:p>
          <a:p>
            <a:pPr>
              <a:buClr>
                <a:schemeClr val="bg1">
                  <a:lumMod val="50000"/>
                </a:schemeClr>
              </a:buClr>
            </a:pPr>
            <a:r>
              <a:rPr lang="zh-CN" altLang="en-US" dirty="0" smtClean="0">
                <a:solidFill>
                  <a:schemeClr val="bg1">
                    <a:lumMod val="50000"/>
                  </a:schemeClr>
                </a:solidFill>
              </a:rPr>
              <a:t>全内存桌面规划</a:t>
            </a:r>
            <a:endParaRPr lang="en-US" altLang="zh-CN" dirty="0" smtClean="0">
              <a:solidFill>
                <a:schemeClr val="bg1">
                  <a:lumMod val="50000"/>
                </a:schemeClr>
              </a:solidFill>
            </a:endParaRPr>
          </a:p>
          <a:p>
            <a:endParaRPr lang="zh-CN" altLang="en-US" dirty="0"/>
          </a:p>
        </p:txBody>
      </p:sp>
    </p:spTree>
    <p:extLst>
      <p:ext uri="{BB962C8B-B14F-4D97-AF65-F5344CB8AC3E}">
        <p14:creationId xmlns:p14="http://schemas.microsoft.com/office/powerpoint/2010/main" val="311290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全内存桌面产生背景</a:t>
            </a:r>
            <a:endParaRPr lang="zh-CN" altLang="en-US" dirty="0"/>
          </a:p>
        </p:txBody>
      </p:sp>
      <p:sp>
        <p:nvSpPr>
          <p:cNvPr id="4" name="文本占位符 3"/>
          <p:cNvSpPr>
            <a:spLocks noGrp="1"/>
          </p:cNvSpPr>
          <p:nvPr>
            <p:ph type="body" sz="quarter" idx="10"/>
          </p:nvPr>
        </p:nvSpPr>
        <p:spPr/>
        <p:txBody>
          <a:bodyPr/>
          <a:lstStyle/>
          <a:p>
            <a:r>
              <a:rPr lang="zh-CN" altLang="zh-CN" dirty="0" smtClean="0"/>
              <a:t>与传统</a:t>
            </a:r>
            <a:r>
              <a:rPr lang="en-US" altLang="zh-CN" dirty="0" smtClean="0"/>
              <a:t>PC</a:t>
            </a:r>
            <a:r>
              <a:rPr lang="zh-CN" altLang="zh-CN" dirty="0" smtClean="0"/>
              <a:t>相比，</a:t>
            </a:r>
            <a:r>
              <a:rPr lang="en-US" altLang="zh-CN" dirty="0" smtClean="0"/>
              <a:t>VDI</a:t>
            </a:r>
            <a:r>
              <a:rPr lang="zh-CN" altLang="zh-CN" dirty="0" smtClean="0"/>
              <a:t>将用户的存储资源集中化，一方面提高了存储资源的共享和利用率，但是在一些特定场景下会出现“</a:t>
            </a:r>
            <a:r>
              <a:rPr lang="en-US" altLang="zh-CN" dirty="0" smtClean="0"/>
              <a:t>IO</a:t>
            </a:r>
            <a:r>
              <a:rPr lang="zh-CN" altLang="zh-CN" dirty="0" smtClean="0"/>
              <a:t>风暴”问题。例如在多个</a:t>
            </a:r>
            <a:r>
              <a:rPr lang="en-US" altLang="zh-CN" dirty="0" smtClean="0"/>
              <a:t>VM</a:t>
            </a:r>
            <a:r>
              <a:rPr lang="zh-CN" altLang="zh-CN" dirty="0" smtClean="0"/>
              <a:t>进行同时系统启动和登录时，会</a:t>
            </a:r>
            <a:r>
              <a:rPr lang="zh-CN" altLang="zh-CN" dirty="0"/>
              <a:t>产生大量突发读</a:t>
            </a:r>
            <a:r>
              <a:rPr lang="en-US" altLang="zh-CN" dirty="0" smtClean="0"/>
              <a:t>IO</a:t>
            </a:r>
            <a:r>
              <a:rPr lang="zh-CN" altLang="zh-CN" dirty="0" smtClean="0"/>
              <a:t>，是平时</a:t>
            </a:r>
            <a:r>
              <a:rPr lang="en-US" altLang="zh-CN" dirty="0" smtClean="0"/>
              <a:t>IO</a:t>
            </a:r>
            <a:r>
              <a:rPr lang="zh-CN" altLang="zh-CN" dirty="0" smtClean="0"/>
              <a:t>的几十倍甚至几百倍，这就是我们常说的</a:t>
            </a:r>
            <a:r>
              <a:rPr lang="zh-CN" altLang="en-US" dirty="0" smtClean="0"/>
              <a:t>“</a:t>
            </a:r>
            <a:r>
              <a:rPr lang="zh-CN" altLang="zh-CN" dirty="0" smtClean="0"/>
              <a:t>启动风暴</a:t>
            </a:r>
            <a:r>
              <a:rPr lang="zh-CN" altLang="en-US" dirty="0" smtClean="0"/>
              <a:t>”</a:t>
            </a:r>
            <a:r>
              <a:rPr lang="zh-CN" altLang="zh-CN" dirty="0" smtClean="0"/>
              <a:t>或</a:t>
            </a:r>
            <a:r>
              <a:rPr lang="zh-CN" altLang="en-US" dirty="0" smtClean="0"/>
              <a:t>“</a:t>
            </a:r>
            <a:r>
              <a:rPr lang="zh-CN" altLang="zh-CN" dirty="0" smtClean="0"/>
              <a:t>登录风暴</a:t>
            </a:r>
            <a:r>
              <a:rPr lang="zh-CN" altLang="en-US" dirty="0" smtClean="0"/>
              <a:t>”</a:t>
            </a:r>
            <a:r>
              <a:rPr lang="zh-CN" altLang="zh-CN" dirty="0" smtClean="0"/>
              <a:t>。</a:t>
            </a:r>
            <a:endParaRPr lang="en-US" altLang="zh-CN" dirty="0" smtClean="0"/>
          </a:p>
          <a:p>
            <a:r>
              <a:rPr lang="zh-CN" altLang="zh-CN" dirty="0" smtClean="0"/>
              <a:t>全内存桌面解决方案在此背景下应运而生。充分利用内存介质极高的</a:t>
            </a:r>
            <a:r>
              <a:rPr lang="en-US" altLang="zh-CN" dirty="0" smtClean="0"/>
              <a:t>IO</a:t>
            </a:r>
            <a:r>
              <a:rPr lang="zh-CN" altLang="zh-CN" dirty="0" smtClean="0"/>
              <a:t>读写性能，采用在线去重压缩技术，将虚拟桌面的存储读写转换为对内存的读写，很好的解决了</a:t>
            </a:r>
            <a:r>
              <a:rPr lang="en-US" altLang="zh-CN" dirty="0" smtClean="0"/>
              <a:t>VDI</a:t>
            </a:r>
            <a:r>
              <a:rPr lang="zh-CN" altLang="zh-CN" dirty="0" smtClean="0"/>
              <a:t>系统的“</a:t>
            </a:r>
            <a:r>
              <a:rPr lang="en-US" altLang="zh-CN" dirty="0" smtClean="0"/>
              <a:t>IO</a:t>
            </a:r>
            <a:r>
              <a:rPr lang="zh-CN" altLang="zh-CN" dirty="0" smtClean="0"/>
              <a:t>风暴”问题，大幅提升桌面用户体验。</a:t>
            </a:r>
            <a:endParaRPr lang="zh-CN" altLang="en-US" dirty="0"/>
          </a:p>
        </p:txBody>
      </p:sp>
    </p:spTree>
    <p:extLst>
      <p:ext uri="{BB962C8B-B14F-4D97-AF65-F5344CB8AC3E}">
        <p14:creationId xmlns:p14="http://schemas.microsoft.com/office/powerpoint/2010/main" val="1546873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zh-CN" altLang="en-US" dirty="0" smtClean="0"/>
              <a:t>全内存桌面方案简介</a:t>
            </a:r>
            <a:endParaRPr lang="zh-CN" altLang="en-US" dirty="0" smtClean="0">
              <a:sym typeface="Calibri" pitchFamily="34" charset="0"/>
            </a:endParaRPr>
          </a:p>
        </p:txBody>
      </p:sp>
      <p:sp>
        <p:nvSpPr>
          <p:cNvPr id="7" name="文本占位符 6"/>
          <p:cNvSpPr>
            <a:spLocks noGrp="1"/>
          </p:cNvSpPr>
          <p:nvPr>
            <p:ph type="body" sz="quarter" idx="10"/>
          </p:nvPr>
        </p:nvSpPr>
        <p:spPr>
          <a:xfrm>
            <a:off x="4137296" y="1376363"/>
            <a:ext cx="4466954" cy="3924300"/>
          </a:xfrm>
        </p:spPr>
        <p:txBody>
          <a:bodyPr/>
          <a:lstStyle/>
          <a:p>
            <a:pPr>
              <a:lnSpc>
                <a:spcPct val="120000"/>
              </a:lnSpc>
            </a:pPr>
            <a:r>
              <a:rPr lang="zh-CN" altLang="en-US" sz="1600" dirty="0"/>
              <a:t>方案原理说明</a:t>
            </a:r>
          </a:p>
          <a:p>
            <a:pPr lvl="1">
              <a:lnSpc>
                <a:spcPct val="120000"/>
              </a:lnSpc>
            </a:pPr>
            <a:r>
              <a:rPr lang="zh-CN" altLang="en-US" sz="1400" dirty="0"/>
              <a:t>采用内存去重压缩和复用技术，将桌面虚拟机的系统盘全部放到内存中，使得桌面虚拟机的磁盘读写操作，转化为内存操作，大幅提升用户的使用体验，超越本地物理</a:t>
            </a:r>
            <a:r>
              <a:rPr lang="zh-CN" altLang="en-US" sz="1400" dirty="0" smtClean="0"/>
              <a:t>机</a:t>
            </a:r>
            <a:r>
              <a:rPr lang="zh-CN" altLang="en-US" sz="1400" dirty="0"/>
              <a:t>。</a:t>
            </a:r>
          </a:p>
          <a:p>
            <a:pPr lvl="1">
              <a:lnSpc>
                <a:spcPct val="120000"/>
              </a:lnSpc>
            </a:pPr>
            <a:r>
              <a:rPr lang="zh-CN" altLang="en-US" sz="1400" dirty="0"/>
              <a:t>支持链接克隆类型</a:t>
            </a:r>
            <a:r>
              <a:rPr lang="en-US" altLang="zh-CN" sz="1400" dirty="0"/>
              <a:t>/</a:t>
            </a:r>
            <a:r>
              <a:rPr lang="zh-CN" altLang="en-US" sz="1400" dirty="0"/>
              <a:t>场景的虚拟机，不提供系统盘上个性化数据能力；非常适用于公用上网机</a:t>
            </a:r>
            <a:r>
              <a:rPr lang="en-US" altLang="zh-CN" sz="1400" dirty="0"/>
              <a:t>(</a:t>
            </a:r>
            <a:r>
              <a:rPr lang="zh-CN" altLang="en-US" sz="1400" dirty="0"/>
              <a:t>网吧</a:t>
            </a:r>
            <a:r>
              <a:rPr lang="en-US" altLang="zh-CN" sz="1400" dirty="0"/>
              <a:t>)</a:t>
            </a:r>
            <a:r>
              <a:rPr lang="zh-CN" altLang="en-US" sz="1400" dirty="0"/>
              <a:t>、电教室、学校上机室、电子阅览室等无状态桌面</a:t>
            </a:r>
            <a:r>
              <a:rPr lang="zh-CN" altLang="en-US" sz="1400" dirty="0" smtClean="0"/>
              <a:t>场景</a:t>
            </a:r>
            <a:r>
              <a:rPr lang="zh-CN" altLang="en-US" sz="1400" dirty="0"/>
              <a:t>。</a:t>
            </a:r>
          </a:p>
          <a:p>
            <a:pPr>
              <a:lnSpc>
                <a:spcPct val="120000"/>
              </a:lnSpc>
            </a:pPr>
            <a:r>
              <a:rPr lang="zh-CN" altLang="en-US" sz="1600" dirty="0"/>
              <a:t>方案优势说明</a:t>
            </a:r>
          </a:p>
          <a:p>
            <a:pPr lvl="1">
              <a:lnSpc>
                <a:spcPct val="120000"/>
              </a:lnSpc>
            </a:pPr>
            <a:r>
              <a:rPr lang="zh-CN" altLang="en-US" sz="1400" dirty="0"/>
              <a:t>全内存极速桌面除了</a:t>
            </a:r>
            <a:r>
              <a:rPr lang="zh-CN" altLang="en-US" sz="1400" dirty="0" smtClean="0"/>
              <a:t>具备链接</a:t>
            </a:r>
            <a:r>
              <a:rPr lang="zh-CN" altLang="en-US" sz="1400" dirty="0"/>
              <a:t>克隆桌面的优势，还有极高的读写性能。启动，重启虚拟机都非常</a:t>
            </a:r>
            <a:r>
              <a:rPr lang="zh-CN" altLang="en-US" sz="1400" dirty="0" smtClean="0"/>
              <a:t>快。 </a:t>
            </a:r>
            <a:endParaRPr lang="zh-CN" altLang="en-US" sz="1400" dirty="0"/>
          </a:p>
          <a:p>
            <a:pPr lvl="1">
              <a:lnSpc>
                <a:spcPct val="120000"/>
              </a:lnSpc>
            </a:pPr>
            <a:r>
              <a:rPr lang="zh-CN" altLang="en-US" sz="1400" dirty="0"/>
              <a:t>管理员支持统一虚拟机模板部署、统一完成模板更新和</a:t>
            </a:r>
            <a:r>
              <a:rPr lang="zh-CN" altLang="en-US" sz="1400" dirty="0" smtClean="0"/>
              <a:t>还原。</a:t>
            </a:r>
            <a:endParaRPr lang="zh-CN" altLang="en-US" sz="1400" dirty="0"/>
          </a:p>
          <a:p>
            <a:pPr lvl="1">
              <a:lnSpc>
                <a:spcPct val="120000"/>
              </a:lnSpc>
            </a:pPr>
            <a:r>
              <a:rPr lang="zh-CN" altLang="en-US" sz="1400" dirty="0"/>
              <a:t>全内存桌面云创建速度快；支持快速批量创建和发放</a:t>
            </a:r>
            <a:r>
              <a:rPr lang="zh-CN" altLang="en-US" sz="1400" dirty="0" smtClean="0"/>
              <a:t>虚拟机。</a:t>
            </a:r>
            <a:endParaRPr lang="zh-CN" altLang="en-US" sz="1400" dirty="0"/>
          </a:p>
          <a:p>
            <a:pPr lvl="1"/>
            <a:endParaRPr lang="en-US" sz="1400" dirty="0"/>
          </a:p>
        </p:txBody>
      </p:sp>
      <p:grpSp>
        <p:nvGrpSpPr>
          <p:cNvPr id="2" name="组合 86"/>
          <p:cNvGrpSpPr/>
          <p:nvPr/>
        </p:nvGrpSpPr>
        <p:grpSpPr>
          <a:xfrm>
            <a:off x="743784" y="1517998"/>
            <a:ext cx="3152614" cy="4329225"/>
            <a:chOff x="3267817" y="827565"/>
            <a:chExt cx="3152614" cy="4329224"/>
          </a:xfrm>
        </p:grpSpPr>
        <p:sp>
          <p:nvSpPr>
            <p:cNvPr id="43" name="圆角矩形 42"/>
            <p:cNvSpPr/>
            <p:nvPr/>
          </p:nvSpPr>
          <p:spPr bwMode="auto">
            <a:xfrm>
              <a:off x="3386001" y="3619029"/>
              <a:ext cx="2996071" cy="1473963"/>
            </a:xfrm>
            <a:prstGeom prst="roundRect">
              <a:avLst/>
            </a:prstGeom>
            <a:solidFill>
              <a:sysClr val="window" lastClr="FFFFFF">
                <a:lumMod val="85000"/>
              </a:sysClr>
            </a:solidFill>
            <a:ln w="9525" cap="flat" cmpd="sng" algn="ctr">
              <a:solidFill>
                <a:sysClr val="window" lastClr="FFFFFF">
                  <a:lumMod val="50000"/>
                </a:sysClr>
              </a:solidFill>
              <a:prstDash val="solid"/>
              <a:round/>
              <a:headEnd type="none" w="med" len="med"/>
              <a:tailEnd type="none" w="med" len="med"/>
            </a:ln>
            <a:effectLst>
              <a:outerShdw blurRad="50800" dist="38100" dir="8100000" algn="tr" rotWithShape="0">
                <a:prstClr val="black">
                  <a:alpha val="40000"/>
                </a:prstClr>
              </a:outerShdw>
            </a:effectLst>
          </p:spPr>
          <p:txBody>
            <a:bodyPr vert="horz" wrap="square" lIns="79200" tIns="39600" rIns="79200" bIns="39600" numCol="1" rtlCol="0" anchor="t" anchorCtr="0" compatLnSpc="1">
              <a:prstTxWarp prst="textNoShape">
                <a:avLst/>
              </a:prstTxWarp>
              <a:noAutofit/>
            </a:bodyPr>
            <a:lstStyle/>
            <a:p>
              <a:pPr marL="0" marR="0" lvl="0" indent="0" algn="l" defTabSz="801688"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0" cap="none" spc="0" normalizeH="0" baseline="0" noProof="0" smtClean="0">
                <a:ln>
                  <a:noFill/>
                </a:ln>
                <a:solidFill>
                  <a:sysClr val="window" lastClr="FFFFFF"/>
                </a:solidFill>
                <a:effectLst/>
                <a:uLnTx/>
                <a:uFillTx/>
                <a:latin typeface="+mn-lt"/>
                <a:ea typeface="+mn-ea"/>
              </a:endParaRPr>
            </a:p>
          </p:txBody>
        </p:sp>
        <p:sp>
          <p:nvSpPr>
            <p:cNvPr id="44" name="圆角矩形 43"/>
            <p:cNvSpPr/>
            <p:nvPr/>
          </p:nvSpPr>
          <p:spPr bwMode="auto">
            <a:xfrm>
              <a:off x="3386001" y="1162532"/>
              <a:ext cx="2989038" cy="2148906"/>
            </a:xfrm>
            <a:prstGeom prst="roundRect">
              <a:avLst/>
            </a:prstGeom>
            <a:solidFill>
              <a:sysClr val="window" lastClr="FFFFFF">
                <a:lumMod val="85000"/>
              </a:sysClr>
            </a:solidFill>
            <a:ln w="25400" cap="flat" cmpd="sng" algn="ctr">
              <a:solidFill>
                <a:sysClr val="window" lastClr="FFFFFF">
                  <a:lumMod val="50000"/>
                </a:sys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79200" tIns="39600" rIns="79200" bIns="39600" numCol="1" rtlCol="0" anchor="t" anchorCtr="0" compatLnSpc="1">
              <a:prstTxWarp prst="textNoShape">
                <a:avLst/>
              </a:prstTxWarp>
              <a:noAutofit/>
            </a:bodyPr>
            <a:lstStyle/>
            <a:p>
              <a:pPr marL="0" marR="0" lvl="0" indent="0" algn="ctr" defTabSz="801688"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0" cap="none" spc="0" normalizeH="0" baseline="0" noProof="0" dirty="0" smtClean="0">
                <a:ln>
                  <a:noFill/>
                </a:ln>
                <a:solidFill>
                  <a:sysClr val="windowText" lastClr="000000"/>
                </a:solidFill>
                <a:effectLst/>
                <a:uLnTx/>
                <a:uFillTx/>
                <a:latin typeface="+mn-lt"/>
                <a:ea typeface="+mn-ea"/>
              </a:endParaRPr>
            </a:p>
          </p:txBody>
        </p:sp>
        <p:sp>
          <p:nvSpPr>
            <p:cNvPr id="45" name="圆角矩形 44"/>
            <p:cNvSpPr/>
            <p:nvPr/>
          </p:nvSpPr>
          <p:spPr bwMode="auto">
            <a:xfrm>
              <a:off x="3267817" y="1151499"/>
              <a:ext cx="3152614" cy="4005290"/>
            </a:xfrm>
            <a:prstGeom prst="roundRect">
              <a:avLst>
                <a:gd name="adj" fmla="val 3637"/>
              </a:avLst>
            </a:prstGeom>
            <a:noFill/>
            <a:ln w="9525" cap="flat" cmpd="sng" algn="ctr">
              <a:solidFill>
                <a:srgbClr val="C0504D"/>
              </a:solidFill>
              <a:prstDash val="solid"/>
              <a:round/>
              <a:headEnd type="none" w="med" len="med"/>
              <a:tailEnd type="none" w="med" len="med"/>
            </a:ln>
            <a:effectLst>
              <a:outerShdw blurRad="50800" dist="38100" algn="l" rotWithShape="0">
                <a:prstClr val="black">
                  <a:alpha val="40000"/>
                </a:prstClr>
              </a:outerShdw>
            </a:effectLst>
          </p:spPr>
          <p:txBody>
            <a:bodyPr vert="horz" wrap="square" lIns="79200" tIns="39600" rIns="79200" bIns="39600" numCol="1" rtlCol="0" anchor="t" anchorCtr="0" compatLnSpc="1">
              <a:prstTxWarp prst="textNoShape">
                <a:avLst/>
              </a:prstTxWarp>
              <a:noAutofit/>
            </a:bodyPr>
            <a:lstStyle/>
            <a:p>
              <a:pPr marL="0" marR="0" lvl="0" indent="0" algn="l" defTabSz="801688"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0" cap="none" spc="0" normalizeH="0" baseline="0" noProof="0" smtClean="0">
                <a:ln>
                  <a:noFill/>
                </a:ln>
                <a:solidFill>
                  <a:sysClr val="window" lastClr="FFFFFF"/>
                </a:solidFill>
                <a:effectLst/>
                <a:uLnTx/>
                <a:uFillTx/>
                <a:latin typeface="+mn-lt"/>
                <a:ea typeface="+mn-ea"/>
              </a:endParaRPr>
            </a:p>
          </p:txBody>
        </p:sp>
        <p:pic>
          <p:nvPicPr>
            <p:cNvPr id="46" name="Picture 2355" descr="图片221"/>
            <p:cNvPicPr>
              <a:picLocks noChangeAspect="1" noChangeArrowheads="1"/>
            </p:cNvPicPr>
            <p:nvPr/>
          </p:nvPicPr>
          <p:blipFill>
            <a:blip r:embed="rId3" cstate="print"/>
            <a:srcRect/>
            <a:stretch>
              <a:fillRect/>
            </a:stretch>
          </p:blipFill>
          <p:spPr bwMode="auto">
            <a:xfrm>
              <a:off x="3799645" y="2891739"/>
              <a:ext cx="650014" cy="419700"/>
            </a:xfrm>
            <a:prstGeom prst="rect">
              <a:avLst/>
            </a:prstGeom>
            <a:noFill/>
          </p:spPr>
        </p:pic>
        <p:pic>
          <p:nvPicPr>
            <p:cNvPr id="47" name="Picture 2355" descr="图片221"/>
            <p:cNvPicPr>
              <a:picLocks noChangeAspect="1" noChangeArrowheads="1"/>
            </p:cNvPicPr>
            <p:nvPr/>
          </p:nvPicPr>
          <p:blipFill>
            <a:blip r:embed="rId3" cstate="print"/>
            <a:srcRect/>
            <a:stretch>
              <a:fillRect/>
            </a:stretch>
          </p:blipFill>
          <p:spPr bwMode="auto">
            <a:xfrm>
              <a:off x="5208470" y="2891739"/>
              <a:ext cx="641772" cy="419700"/>
            </a:xfrm>
            <a:prstGeom prst="rect">
              <a:avLst/>
            </a:prstGeom>
            <a:noFill/>
          </p:spPr>
        </p:pic>
        <p:sp>
          <p:nvSpPr>
            <p:cNvPr id="48" name="圆角矩形 47"/>
            <p:cNvSpPr/>
            <p:nvPr/>
          </p:nvSpPr>
          <p:spPr>
            <a:xfrm>
              <a:off x="3622370" y="3385870"/>
              <a:ext cx="2486400" cy="176040"/>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ysClr val="windowText" lastClr="000000">
                      <a:lumMod val="95000"/>
                      <a:lumOff val="5000"/>
                    </a:sysClr>
                  </a:solidFill>
                  <a:effectLst/>
                  <a:uLnTx/>
                  <a:uFillTx/>
                  <a:latin typeface="+mn-lt"/>
                  <a:ea typeface="+mn-ea"/>
                </a:rPr>
                <a:t>NAS</a:t>
              </a:r>
              <a:r>
                <a:rPr kumimoji="0" lang="zh-CN" altLang="en-US" sz="1400" b="0" i="0" u="none" strike="noStrike" kern="0" cap="none" spc="0" normalizeH="0" baseline="0" noProof="0" dirty="0" smtClean="0">
                  <a:ln>
                    <a:noFill/>
                  </a:ln>
                  <a:solidFill>
                    <a:sysClr val="windowText" lastClr="000000">
                      <a:lumMod val="95000"/>
                      <a:lumOff val="5000"/>
                    </a:sysClr>
                  </a:solidFill>
                  <a:effectLst/>
                  <a:uLnTx/>
                  <a:uFillTx/>
                  <a:latin typeface="+mn-lt"/>
                  <a:ea typeface="+mn-ea"/>
                </a:rPr>
                <a:t>或</a:t>
              </a:r>
              <a:r>
                <a:rPr kumimoji="0" lang="en-US" altLang="zh-CN" sz="1400" b="0" i="0" u="none" strike="noStrike" kern="0" cap="none" spc="0" normalizeH="0" baseline="0" noProof="0" dirty="0" smtClean="0">
                  <a:ln>
                    <a:noFill/>
                  </a:ln>
                  <a:solidFill>
                    <a:sysClr val="windowText" lastClr="000000">
                      <a:lumMod val="95000"/>
                      <a:lumOff val="5000"/>
                    </a:sysClr>
                  </a:solidFill>
                  <a:effectLst/>
                  <a:uLnTx/>
                  <a:uFillTx/>
                  <a:latin typeface="+mn-lt"/>
                  <a:ea typeface="+mn-ea"/>
                </a:rPr>
                <a:t>SAN</a:t>
              </a:r>
              <a:endParaRPr kumimoji="0" lang="zh-CN" altLang="en-US" sz="1400" b="0" i="0" u="none" strike="noStrike" kern="0" cap="none" spc="0" normalizeH="0" baseline="0" noProof="0" dirty="0">
                <a:ln>
                  <a:noFill/>
                </a:ln>
                <a:solidFill>
                  <a:sysClr val="windowText" lastClr="000000">
                    <a:lumMod val="95000"/>
                    <a:lumOff val="5000"/>
                  </a:sysClr>
                </a:solidFill>
                <a:effectLst/>
                <a:uLnTx/>
                <a:uFillTx/>
                <a:latin typeface="+mn-lt"/>
                <a:ea typeface="+mn-ea"/>
              </a:endParaRPr>
            </a:p>
          </p:txBody>
        </p:sp>
        <p:sp>
          <p:nvSpPr>
            <p:cNvPr id="49" name="Isosceles Triangle 89"/>
            <p:cNvSpPr>
              <a:spLocks noChangeArrowheads="1"/>
            </p:cNvSpPr>
            <p:nvPr/>
          </p:nvSpPr>
          <p:spPr bwMode="auto">
            <a:xfrm rot="10800000">
              <a:off x="3612252" y="2745027"/>
              <a:ext cx="2495952" cy="266420"/>
            </a:xfrm>
            <a:prstGeom prst="triangle">
              <a:avLst>
                <a:gd name="adj" fmla="val 49426"/>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noFill/>
              <a:prstDash val="solid"/>
              <a:headEnd type="none" w="med" len="med"/>
              <a:tailEnd type="none" w="med" len="med"/>
            </a:ln>
            <a:effectLst/>
          </p:spPr>
          <p:txBody>
            <a:bodyPr vert="horz" anchor="ctr" anchorCtr="0">
              <a:normAutofit fontScale="25000" lnSpcReduction="20000"/>
              <a:scene3d>
                <a:camera prst="orthographicFront">
                  <a:rot lat="0" lon="10800000" rev="0"/>
                </a:camera>
                <a:lightRig rig="threePt" dir="t"/>
              </a:scene3d>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1" i="0" u="none" strike="noStrike" kern="0" cap="none" spc="0" normalizeH="0" baseline="0" noProof="0" dirty="0">
                <a:ln>
                  <a:noFill/>
                </a:ln>
                <a:solidFill>
                  <a:srgbClr val="FFFFFF"/>
                </a:solidFill>
                <a:effectLst/>
                <a:uLnTx/>
                <a:uFillTx/>
                <a:latin typeface="+mn-lt"/>
                <a:ea typeface="+mn-ea"/>
                <a:cs typeface="Arial" pitchFamily="34" charset="0"/>
              </a:endParaRPr>
            </a:p>
          </p:txBody>
        </p:sp>
        <p:sp>
          <p:nvSpPr>
            <p:cNvPr id="50" name="AutoShape 23"/>
            <p:cNvSpPr>
              <a:spLocks noChangeArrowheads="1"/>
            </p:cNvSpPr>
            <p:nvPr/>
          </p:nvSpPr>
          <p:spPr bwMode="auto">
            <a:xfrm>
              <a:off x="3612252" y="1572423"/>
              <a:ext cx="574544" cy="287177"/>
            </a:xfrm>
            <a:prstGeom prst="roundRect">
              <a:avLst>
                <a:gd name="adj" fmla="val 16667"/>
              </a:avLst>
            </a:prstGeom>
            <a:solidFill>
              <a:srgbClr val="00B050"/>
            </a:solidFill>
            <a:ln w="9525" algn="ctr">
              <a:noFill/>
              <a:round/>
              <a:headEnd/>
              <a:tailEnd/>
            </a:ln>
            <a:effectLst>
              <a:prstShdw prst="shdw17" dist="17961" dir="2700000">
                <a:srgbClr val="995C00"/>
              </a:prstShdw>
            </a:effectLst>
          </p:spPr>
          <p:txBody>
            <a:bodyPr wrap="square" lIns="79200" tIns="39600" rIns="79200" bIns="3960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rgbClr val="000000"/>
                  </a:solidFill>
                  <a:effectLst/>
                  <a:uLnTx/>
                  <a:uFillTx/>
                  <a:latin typeface="+mn-lt"/>
                  <a:ea typeface="+mn-ea"/>
                  <a:cs typeface="Arial Unicode MS" pitchFamily="34" charset="-122"/>
                </a:rPr>
                <a:t>VM</a:t>
              </a:r>
              <a:endParaRPr kumimoji="0" lang="zh-CN" altLang="en-US" sz="1100" b="0" i="0" u="none" strike="noStrike" kern="0" cap="none" spc="0" normalizeH="0" baseline="0" noProof="0" dirty="0">
                <a:ln>
                  <a:noFill/>
                </a:ln>
                <a:solidFill>
                  <a:srgbClr val="000000"/>
                </a:solidFill>
                <a:effectLst/>
                <a:uLnTx/>
                <a:uFillTx/>
                <a:latin typeface="+mn-lt"/>
                <a:ea typeface="+mn-ea"/>
                <a:cs typeface="Arial Unicode MS" pitchFamily="34" charset="-122"/>
              </a:endParaRPr>
            </a:p>
          </p:txBody>
        </p:sp>
        <p:sp>
          <p:nvSpPr>
            <p:cNvPr id="51" name="TextBox 50"/>
            <p:cNvSpPr txBox="1"/>
            <p:nvPr/>
          </p:nvSpPr>
          <p:spPr>
            <a:xfrm>
              <a:off x="4416166" y="2739556"/>
              <a:ext cx="971143"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sysClr val="windowText" lastClr="000000"/>
                  </a:solidFill>
                  <a:effectLst/>
                  <a:uLnTx/>
                  <a:uFillTx/>
                  <a:latin typeface="+mn-lt"/>
                  <a:ea typeface="+mn-ea"/>
                </a:rPr>
                <a:t>Hypervisor</a:t>
              </a:r>
              <a:endParaRPr kumimoji="0" lang="zh-CN" altLang="en-US" sz="1400" b="0" i="0" u="none" strike="noStrike" kern="0" cap="none" spc="0" normalizeH="0" baseline="0" noProof="0" dirty="0">
                <a:ln>
                  <a:noFill/>
                </a:ln>
                <a:solidFill>
                  <a:sysClr val="windowText" lastClr="000000"/>
                </a:solidFill>
                <a:effectLst/>
                <a:uLnTx/>
                <a:uFillTx/>
                <a:latin typeface="+mn-lt"/>
                <a:ea typeface="+mn-ea"/>
              </a:endParaRPr>
            </a:p>
          </p:txBody>
        </p:sp>
        <p:pic>
          <p:nvPicPr>
            <p:cNvPr id="52" name="Picture 1" descr="C:\Users\Administrator.WIN-LEILVHI4IE9\AppData\Roaming\Tencent\Users\270562900\QQ\WinTemp\RichOle\TBRIKP1%C%$HQVN1ROYQKEE.jpg"/>
            <p:cNvPicPr>
              <a:picLocks noChangeAspect="1" noChangeArrowheads="1"/>
            </p:cNvPicPr>
            <p:nvPr/>
          </p:nvPicPr>
          <p:blipFill>
            <a:blip r:embed="rId4" cstate="print"/>
            <a:srcRect/>
            <a:stretch>
              <a:fillRect/>
            </a:stretch>
          </p:blipFill>
          <p:spPr bwMode="auto">
            <a:xfrm>
              <a:off x="3612121" y="1263006"/>
              <a:ext cx="594896" cy="2808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3" name="Picture 2" descr="C:\Users\Administrator.WIN-LEILVHI4IE9\AppData\Roaming\Tencent\Users\270562900\QQ\WinTemp\RichOle\C{0J`5@BFWFNMG{FQL(QRVF.jpg"/>
            <p:cNvPicPr>
              <a:picLocks noChangeAspect="1" noChangeArrowheads="1"/>
            </p:cNvPicPr>
            <p:nvPr/>
          </p:nvPicPr>
          <p:blipFill>
            <a:blip r:embed="rId5" cstate="print"/>
            <a:srcRect/>
            <a:stretch>
              <a:fillRect/>
            </a:stretch>
          </p:blipFill>
          <p:spPr bwMode="auto">
            <a:xfrm>
              <a:off x="4582662" y="1283381"/>
              <a:ext cx="573978" cy="2978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4" name="Picture 2" descr="C:\Users\Administrator.WIN-LEILVHI4IE9\AppData\Roaming\Tencent\Users\270562900\QQ\WinTemp\RichOle\C{0J`5@BFWFNMG{FQL(QRVF.jpg"/>
            <p:cNvPicPr>
              <a:picLocks noChangeAspect="1" noChangeArrowheads="1"/>
            </p:cNvPicPr>
            <p:nvPr/>
          </p:nvPicPr>
          <p:blipFill>
            <a:blip r:embed="rId5" cstate="print"/>
            <a:srcRect/>
            <a:stretch>
              <a:fillRect/>
            </a:stretch>
          </p:blipFill>
          <p:spPr bwMode="auto">
            <a:xfrm>
              <a:off x="5550992" y="1283381"/>
              <a:ext cx="573978" cy="2978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5" name="Picture 67" descr="OS Reg Disk.png"/>
            <p:cNvPicPr>
              <a:picLocks noChangeAspect="1"/>
            </p:cNvPicPr>
            <p:nvPr/>
          </p:nvPicPr>
          <p:blipFill>
            <a:blip r:embed="rId6" cstate="print"/>
            <a:srcRect/>
            <a:stretch>
              <a:fillRect/>
            </a:stretch>
          </p:blipFill>
          <p:spPr bwMode="auto">
            <a:xfrm>
              <a:off x="4429406" y="4629908"/>
              <a:ext cx="986458" cy="259718"/>
            </a:xfrm>
            <a:prstGeom prst="rect">
              <a:avLst/>
            </a:prstGeom>
            <a:noFill/>
            <a:ln w="9525">
              <a:noFill/>
              <a:miter lim="800000"/>
              <a:headEnd/>
              <a:tailEnd/>
            </a:ln>
          </p:spPr>
        </p:pic>
        <p:pic>
          <p:nvPicPr>
            <p:cNvPr id="57" name="Picture 67" descr="OS Reg Disk.png"/>
            <p:cNvPicPr>
              <a:picLocks noChangeAspect="1"/>
            </p:cNvPicPr>
            <p:nvPr/>
          </p:nvPicPr>
          <p:blipFill>
            <a:blip r:embed="rId6" cstate="print"/>
            <a:srcRect/>
            <a:stretch>
              <a:fillRect/>
            </a:stretch>
          </p:blipFill>
          <p:spPr bwMode="auto">
            <a:xfrm>
              <a:off x="5288866" y="4622832"/>
              <a:ext cx="996374" cy="266794"/>
            </a:xfrm>
            <a:prstGeom prst="rect">
              <a:avLst/>
            </a:prstGeom>
            <a:noFill/>
            <a:ln w="9525">
              <a:noFill/>
              <a:miter lim="800000"/>
              <a:headEnd/>
              <a:tailEnd/>
            </a:ln>
          </p:spPr>
        </p:pic>
        <p:sp>
          <p:nvSpPr>
            <p:cNvPr id="58" name="矩形 57"/>
            <p:cNvSpPr/>
            <p:nvPr/>
          </p:nvSpPr>
          <p:spPr>
            <a:xfrm>
              <a:off x="4372426" y="4829628"/>
              <a:ext cx="902811" cy="307777"/>
            </a:xfrm>
            <a:prstGeom prst="rect">
              <a:avLst/>
            </a:prstGeom>
          </p:spPr>
          <p:txBody>
            <a:bodyPr wrap="none">
              <a:spAutoFit/>
            </a:bodyPr>
            <a:lstStyle/>
            <a:p>
              <a:pPr marL="0" marR="0" lvl="0" indent="0" algn="ctr" defTabSz="801688"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smtClean="0">
                  <a:ln>
                    <a:noFill/>
                  </a:ln>
                  <a:solidFill>
                    <a:sysClr val="windowText" lastClr="000000">
                      <a:lumMod val="95000"/>
                      <a:lumOff val="5000"/>
                    </a:sysClr>
                  </a:solidFill>
                  <a:effectLst/>
                  <a:uLnTx/>
                  <a:uFillTx/>
                  <a:latin typeface="+mn-lt"/>
                  <a:ea typeface="+mn-ea"/>
                </a:rPr>
                <a:t>存储资源</a:t>
              </a:r>
            </a:p>
          </p:txBody>
        </p:sp>
        <p:sp>
          <p:nvSpPr>
            <p:cNvPr id="60" name="流程图: 磁盘 59"/>
            <p:cNvSpPr/>
            <p:nvPr/>
          </p:nvSpPr>
          <p:spPr bwMode="auto">
            <a:xfrm>
              <a:off x="4293112" y="3857985"/>
              <a:ext cx="1359120" cy="311661"/>
            </a:xfrm>
            <a:prstGeom prst="flowChartMagneticDisk">
              <a:avLst/>
            </a:prstGeom>
            <a:solidFill>
              <a:srgbClr val="FFFFFF"/>
            </a:solidFill>
            <a:ln w="9525" cap="flat" cmpd="sng" algn="ctr">
              <a:solidFill>
                <a:srgbClr val="4BACC6">
                  <a:lumMod val="75000"/>
                </a:srgbClr>
              </a:solidFill>
              <a:prstDash val="sysDash"/>
              <a:round/>
              <a:headEnd type="none" w="med" len="med"/>
              <a:tailEnd type="none" w="med" len="med"/>
            </a:ln>
            <a:effectLst>
              <a:innerShdw blurRad="63500" dist="50800" dir="13500000">
                <a:srgbClr val="4F81BD">
                  <a:alpha val="50000"/>
                </a:srgbClr>
              </a:innerShdw>
            </a:effectLst>
          </p:spPr>
          <p:txBody>
            <a:bodyPr vert="horz" wrap="square" lIns="79200" tIns="39600" rIns="79200" bIns="39600" numCol="1" rtlCol="0" anchor="ctr" anchorCtr="0" compatLnSpc="1">
              <a:prstTxWarp prst="textNoShape">
                <a:avLst/>
              </a:prstTxWarp>
              <a:noAutofit/>
            </a:bodyPr>
            <a:lstStyle/>
            <a:p>
              <a:pPr marL="0" marR="0" lvl="0" indent="0" algn="ctr" defTabSz="801688" rtl="0" eaLnBrk="1" fontAlgn="base" latinLnBrk="0" hangingPunct="1">
                <a:lnSpc>
                  <a:spcPct val="100000"/>
                </a:lnSpc>
                <a:spcBef>
                  <a:spcPct val="0"/>
                </a:spcBef>
                <a:spcAft>
                  <a:spcPct val="0"/>
                </a:spcAft>
                <a:buClrTx/>
                <a:buSzTx/>
                <a:buFontTx/>
                <a:buNone/>
                <a:tabLst/>
                <a:defRPr/>
              </a:pPr>
              <a:r>
                <a:rPr kumimoji="0" lang="zh-CN" altLang="en-US" sz="1100" b="1" i="0" u="none" strike="noStrike" kern="0" cap="none" spc="0" normalizeH="0" baseline="0" noProof="0" dirty="0" smtClean="0">
                  <a:ln>
                    <a:noFill/>
                  </a:ln>
                  <a:solidFill>
                    <a:srgbClr val="C00000"/>
                  </a:solidFill>
                  <a:effectLst/>
                  <a:uLnTx/>
                  <a:uFillTx/>
                  <a:latin typeface="+mn-lt"/>
                  <a:ea typeface="+mn-ea"/>
                </a:rPr>
                <a:t>系统母盘</a:t>
              </a:r>
              <a:r>
                <a:rPr kumimoji="0" lang="en-US" altLang="zh-CN" sz="1100" b="1" i="0" u="none" strike="noStrike" kern="0" cap="none" spc="0" normalizeH="0" baseline="0" noProof="0" dirty="0" smtClean="0">
                  <a:ln>
                    <a:noFill/>
                  </a:ln>
                  <a:solidFill>
                    <a:srgbClr val="C00000"/>
                  </a:solidFill>
                  <a:effectLst/>
                  <a:uLnTx/>
                  <a:uFillTx/>
                  <a:latin typeface="+mn-lt"/>
                  <a:ea typeface="+mn-ea"/>
                </a:rPr>
                <a:t>(</a:t>
              </a:r>
              <a:r>
                <a:rPr kumimoji="0" lang="zh-CN" altLang="en-US" sz="1100" b="1" i="0" u="none" strike="noStrike" kern="0" cap="none" spc="0" normalizeH="0" baseline="0" noProof="0" dirty="0" smtClean="0">
                  <a:ln>
                    <a:noFill/>
                  </a:ln>
                  <a:solidFill>
                    <a:srgbClr val="C00000"/>
                  </a:solidFill>
                  <a:effectLst/>
                  <a:uLnTx/>
                  <a:uFillTx/>
                  <a:latin typeface="+mn-lt"/>
                  <a:ea typeface="+mn-ea"/>
                </a:rPr>
                <a:t>共用只读</a:t>
              </a:r>
              <a:r>
                <a:rPr kumimoji="0" lang="en-US" altLang="zh-CN" sz="1100" b="1" i="0" u="none" strike="noStrike" kern="0" cap="none" spc="0" normalizeH="0" baseline="0" noProof="0" dirty="0" smtClean="0">
                  <a:ln>
                    <a:noFill/>
                  </a:ln>
                  <a:solidFill>
                    <a:srgbClr val="C00000"/>
                  </a:solidFill>
                  <a:effectLst/>
                  <a:uLnTx/>
                  <a:uFillTx/>
                  <a:latin typeface="+mn-lt"/>
                  <a:ea typeface="+mn-ea"/>
                </a:rPr>
                <a:t>)</a:t>
              </a:r>
              <a:endParaRPr kumimoji="0" lang="zh-CN" altLang="en-US" sz="1100" b="1" i="0" u="none" strike="noStrike" kern="0" cap="none" spc="0" normalizeH="0" baseline="0" noProof="0" dirty="0" smtClean="0">
                <a:ln>
                  <a:noFill/>
                </a:ln>
                <a:solidFill>
                  <a:srgbClr val="C00000"/>
                </a:solidFill>
                <a:effectLst/>
                <a:uLnTx/>
                <a:uFillTx/>
                <a:latin typeface="+mn-lt"/>
                <a:ea typeface="+mn-ea"/>
              </a:endParaRPr>
            </a:p>
          </p:txBody>
        </p:sp>
        <p:sp>
          <p:nvSpPr>
            <p:cNvPr id="61" name="流程图: 磁盘 60"/>
            <p:cNvSpPr/>
            <p:nvPr/>
          </p:nvSpPr>
          <p:spPr bwMode="auto">
            <a:xfrm>
              <a:off x="3761283" y="2178304"/>
              <a:ext cx="542995" cy="254993"/>
            </a:xfrm>
            <a:prstGeom prst="flowChartMagneticDisk">
              <a:avLst/>
            </a:prstGeom>
            <a:solidFill>
              <a:srgbClr val="FFFFFF"/>
            </a:solidFill>
            <a:ln w="9525" cap="flat" cmpd="sng" algn="ctr">
              <a:solidFill>
                <a:srgbClr val="4BACC6">
                  <a:lumMod val="75000"/>
                </a:srgbClr>
              </a:solidFill>
              <a:prstDash val="sysDash"/>
              <a:round/>
              <a:headEnd type="none" w="med" len="med"/>
              <a:tailEnd type="none" w="med" len="med"/>
            </a:ln>
            <a:effectLst>
              <a:innerShdw blurRad="63500" dist="50800" dir="13500000">
                <a:srgbClr val="4F81BD">
                  <a:alpha val="50000"/>
                </a:srgbClr>
              </a:innerShdw>
            </a:effectLst>
          </p:spPr>
          <p:txBody>
            <a:bodyPr vert="horz" wrap="square" lIns="79200" tIns="39600" rIns="79200" bIns="39600" numCol="1" rtlCol="0" anchor="ctr" anchorCtr="0" compatLnSpc="1">
              <a:prstTxWarp prst="textNoShape">
                <a:avLst/>
              </a:prstTxWarp>
              <a:noAutofit/>
            </a:bodyPr>
            <a:lstStyle/>
            <a:p>
              <a:pPr marL="0" marR="0" lvl="0" indent="0" algn="ctr" defTabSz="801688" rtl="0" eaLnBrk="1" fontAlgn="base" latinLnBrk="0" hangingPunct="1">
                <a:lnSpc>
                  <a:spcPct val="100000"/>
                </a:lnSpc>
                <a:spcBef>
                  <a:spcPct val="0"/>
                </a:spcBef>
                <a:spcAft>
                  <a:spcPct val="0"/>
                </a:spcAft>
                <a:buClrTx/>
                <a:buSzTx/>
                <a:buFontTx/>
                <a:buNone/>
                <a:tabLst/>
                <a:defRPr/>
              </a:pPr>
              <a:r>
                <a:rPr kumimoji="0" lang="zh-CN" altLang="en-US" sz="1000" b="1" i="0" u="none" strike="noStrike" kern="0" cap="none" spc="0" normalizeH="0" baseline="0" noProof="0" dirty="0" smtClean="0">
                  <a:ln>
                    <a:noFill/>
                  </a:ln>
                  <a:solidFill>
                    <a:srgbClr val="C0504D">
                      <a:lumMod val="75000"/>
                    </a:srgbClr>
                  </a:solidFill>
                  <a:effectLst/>
                  <a:uLnTx/>
                  <a:uFillTx/>
                  <a:latin typeface="+mn-lt"/>
                  <a:ea typeface="+mn-ea"/>
                </a:rPr>
                <a:t>差分盘</a:t>
              </a:r>
            </a:p>
          </p:txBody>
        </p:sp>
        <p:sp>
          <p:nvSpPr>
            <p:cNvPr id="62" name="流程图: 磁盘 61"/>
            <p:cNvSpPr/>
            <p:nvPr/>
          </p:nvSpPr>
          <p:spPr bwMode="auto">
            <a:xfrm>
              <a:off x="3665258" y="3689660"/>
              <a:ext cx="273302" cy="975786"/>
            </a:xfrm>
            <a:prstGeom prst="flowChartMagneticDisk">
              <a:avLst/>
            </a:prstGeom>
            <a:solidFill>
              <a:srgbClr val="FFFFFF"/>
            </a:solidFill>
            <a:ln w="9525" cap="flat" cmpd="sng" algn="ctr">
              <a:solidFill>
                <a:srgbClr val="4BACC6">
                  <a:lumMod val="75000"/>
                </a:srgbClr>
              </a:solidFill>
              <a:prstDash val="sysDash"/>
              <a:round/>
              <a:headEnd type="none" w="med" len="med"/>
              <a:tailEnd type="none" w="med" len="med"/>
            </a:ln>
            <a:effectLst>
              <a:innerShdw blurRad="63500" dist="50800" dir="13500000">
                <a:srgbClr val="4F81BD">
                  <a:alpha val="50000"/>
                </a:srgbClr>
              </a:innerShdw>
            </a:effectLst>
          </p:spPr>
          <p:txBody>
            <a:bodyPr vert="horz" wrap="square" lIns="79200" tIns="39600" rIns="79200" bIns="39600" numCol="1" rtlCol="0" anchor="ctr" anchorCtr="0" compatLnSpc="1">
              <a:prstTxWarp prst="textNoShape">
                <a:avLst/>
              </a:prstTxWarp>
              <a:noAutofit/>
            </a:bodyPr>
            <a:lstStyle/>
            <a:p>
              <a:pPr marL="0" marR="0" lvl="0" indent="0" algn="ctr" defTabSz="801688" rtl="0" eaLnBrk="1" fontAlgn="base" latinLnBrk="0" hangingPunct="1">
                <a:lnSpc>
                  <a:spcPct val="100000"/>
                </a:lnSpc>
                <a:spcBef>
                  <a:spcPct val="0"/>
                </a:spcBef>
                <a:spcAft>
                  <a:spcPct val="0"/>
                </a:spcAft>
                <a:buClrTx/>
                <a:buSzTx/>
                <a:buFontTx/>
                <a:buNone/>
                <a:tabLst/>
                <a:defRPr/>
              </a:pPr>
              <a:r>
                <a:rPr kumimoji="0" lang="zh-CN" altLang="en-US" sz="1100" b="1" i="0" u="none" strike="noStrike" kern="0" cap="none" spc="0" normalizeH="0" baseline="0" noProof="0" dirty="0" smtClean="0">
                  <a:ln>
                    <a:noFill/>
                  </a:ln>
                  <a:solidFill>
                    <a:srgbClr val="C0504D">
                      <a:lumMod val="75000"/>
                    </a:srgbClr>
                  </a:solidFill>
                  <a:effectLst/>
                  <a:uLnTx/>
                  <a:uFillTx/>
                  <a:latin typeface="+mn-lt"/>
                  <a:ea typeface="+mn-ea"/>
                </a:rPr>
                <a:t>用户盘</a:t>
              </a:r>
            </a:p>
          </p:txBody>
        </p:sp>
        <p:sp>
          <p:nvSpPr>
            <p:cNvPr id="63" name="AutoShape 23"/>
            <p:cNvSpPr>
              <a:spLocks noChangeArrowheads="1"/>
            </p:cNvSpPr>
            <p:nvPr/>
          </p:nvSpPr>
          <p:spPr bwMode="auto">
            <a:xfrm>
              <a:off x="4588573" y="1581195"/>
              <a:ext cx="574544" cy="287177"/>
            </a:xfrm>
            <a:prstGeom prst="roundRect">
              <a:avLst>
                <a:gd name="adj" fmla="val 16667"/>
              </a:avLst>
            </a:prstGeom>
            <a:solidFill>
              <a:srgbClr val="00B050"/>
            </a:solidFill>
            <a:ln w="9525" algn="ctr">
              <a:noFill/>
              <a:round/>
              <a:headEnd/>
              <a:tailEnd/>
            </a:ln>
            <a:effectLst>
              <a:prstShdw prst="shdw17" dist="17961" dir="2700000">
                <a:srgbClr val="995C00"/>
              </a:prstShdw>
            </a:effectLst>
          </p:spPr>
          <p:txBody>
            <a:bodyPr wrap="square" lIns="79200" tIns="39600" rIns="79200" bIns="3960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rgbClr val="000000"/>
                  </a:solidFill>
                  <a:effectLst/>
                  <a:uLnTx/>
                  <a:uFillTx/>
                  <a:latin typeface="+mn-lt"/>
                  <a:ea typeface="+mn-ea"/>
                  <a:cs typeface="Arial Unicode MS" pitchFamily="34" charset="-122"/>
                </a:rPr>
                <a:t>VM</a:t>
              </a:r>
              <a:endParaRPr kumimoji="0" lang="zh-CN" altLang="en-US" sz="1100" b="0" i="0" u="none" strike="noStrike" kern="0" cap="none" spc="0" normalizeH="0" baseline="0" noProof="0" dirty="0">
                <a:ln>
                  <a:noFill/>
                </a:ln>
                <a:solidFill>
                  <a:srgbClr val="000000"/>
                </a:solidFill>
                <a:effectLst/>
                <a:uLnTx/>
                <a:uFillTx/>
                <a:latin typeface="+mn-lt"/>
                <a:ea typeface="+mn-ea"/>
                <a:cs typeface="Arial Unicode MS" pitchFamily="34" charset="-122"/>
              </a:endParaRPr>
            </a:p>
          </p:txBody>
        </p:sp>
        <p:pic>
          <p:nvPicPr>
            <p:cNvPr id="64" name="Picture 67" descr="OS Reg Disk.png"/>
            <p:cNvPicPr>
              <a:picLocks noChangeAspect="1"/>
            </p:cNvPicPr>
            <p:nvPr/>
          </p:nvPicPr>
          <p:blipFill>
            <a:blip r:embed="rId6" cstate="print"/>
            <a:srcRect/>
            <a:stretch>
              <a:fillRect/>
            </a:stretch>
          </p:blipFill>
          <p:spPr bwMode="auto">
            <a:xfrm>
              <a:off x="3465822" y="4629908"/>
              <a:ext cx="1047188" cy="259718"/>
            </a:xfrm>
            <a:prstGeom prst="rect">
              <a:avLst/>
            </a:prstGeom>
            <a:noFill/>
            <a:ln w="9525">
              <a:noFill/>
              <a:miter lim="800000"/>
              <a:headEnd/>
              <a:tailEnd/>
            </a:ln>
          </p:spPr>
        </p:pic>
        <p:cxnSp>
          <p:nvCxnSpPr>
            <p:cNvPr id="65" name="直接箭头连接符 8"/>
            <p:cNvCxnSpPr>
              <a:endCxn id="62" idx="1"/>
            </p:cNvCxnSpPr>
            <p:nvPr/>
          </p:nvCxnSpPr>
          <p:spPr bwMode="auto">
            <a:xfrm>
              <a:off x="3761283" y="1859601"/>
              <a:ext cx="40627" cy="1830059"/>
            </a:xfrm>
            <a:prstGeom prst="straightConnector1">
              <a:avLst/>
            </a:prstGeom>
            <a:noFill/>
            <a:ln w="22225" cap="flat" cmpd="sng" algn="ctr">
              <a:solidFill>
                <a:srgbClr val="00B050"/>
              </a:solidFill>
              <a:prstDash val="sysDash"/>
              <a:round/>
              <a:headEnd type="arrow"/>
              <a:tailEnd type="arrow"/>
            </a:ln>
            <a:effectLst/>
          </p:spPr>
        </p:cxnSp>
        <p:sp>
          <p:nvSpPr>
            <p:cNvPr id="66" name="流程图: 磁盘 65"/>
            <p:cNvSpPr/>
            <p:nvPr/>
          </p:nvSpPr>
          <p:spPr bwMode="auto">
            <a:xfrm>
              <a:off x="5947694" y="3689660"/>
              <a:ext cx="273302" cy="955154"/>
            </a:xfrm>
            <a:prstGeom prst="flowChartMagneticDisk">
              <a:avLst/>
            </a:prstGeom>
            <a:solidFill>
              <a:srgbClr val="FFFFFF"/>
            </a:solidFill>
            <a:ln w="9525" cap="flat" cmpd="sng" algn="ctr">
              <a:solidFill>
                <a:srgbClr val="4BACC6">
                  <a:lumMod val="75000"/>
                </a:srgbClr>
              </a:solidFill>
              <a:prstDash val="sysDash"/>
              <a:round/>
              <a:headEnd type="none" w="med" len="med"/>
              <a:tailEnd type="none" w="med" len="med"/>
            </a:ln>
            <a:effectLst>
              <a:innerShdw blurRad="63500" dist="50800" dir="13500000">
                <a:srgbClr val="4F81BD">
                  <a:alpha val="50000"/>
                </a:srgbClr>
              </a:innerShdw>
            </a:effectLst>
          </p:spPr>
          <p:txBody>
            <a:bodyPr vert="horz" wrap="square" lIns="79200" tIns="39600" rIns="79200" bIns="39600" numCol="1" rtlCol="0" anchor="ctr" anchorCtr="0" compatLnSpc="1">
              <a:prstTxWarp prst="textNoShape">
                <a:avLst/>
              </a:prstTxWarp>
              <a:noAutofit/>
            </a:bodyPr>
            <a:lstStyle/>
            <a:p>
              <a:pPr marL="0" marR="0" lvl="0" indent="0" algn="ctr" defTabSz="801688" rtl="0" eaLnBrk="1" fontAlgn="base" latinLnBrk="0" hangingPunct="1">
                <a:lnSpc>
                  <a:spcPct val="100000"/>
                </a:lnSpc>
                <a:spcBef>
                  <a:spcPct val="0"/>
                </a:spcBef>
                <a:spcAft>
                  <a:spcPct val="0"/>
                </a:spcAft>
                <a:buClrTx/>
                <a:buSzTx/>
                <a:buFontTx/>
                <a:buNone/>
                <a:tabLst/>
                <a:defRPr/>
              </a:pPr>
              <a:r>
                <a:rPr kumimoji="0" lang="zh-CN" altLang="en-US" sz="1000" b="1" i="0" u="none" strike="noStrike" kern="0" cap="none" spc="0" normalizeH="0" baseline="0" noProof="0" dirty="0" smtClean="0">
                  <a:ln>
                    <a:noFill/>
                  </a:ln>
                  <a:solidFill>
                    <a:srgbClr val="C0504D">
                      <a:lumMod val="75000"/>
                    </a:srgbClr>
                  </a:solidFill>
                  <a:effectLst/>
                  <a:uLnTx/>
                  <a:uFillTx/>
                  <a:latin typeface="+mn-lt"/>
                  <a:ea typeface="+mn-ea"/>
                </a:rPr>
                <a:t>用户盘</a:t>
              </a:r>
            </a:p>
          </p:txBody>
        </p:sp>
        <p:cxnSp>
          <p:nvCxnSpPr>
            <p:cNvPr id="67" name="直接箭头连接符 66"/>
            <p:cNvCxnSpPr>
              <a:stCxn id="70" idx="3"/>
              <a:endCxn id="60" idx="0"/>
            </p:cNvCxnSpPr>
            <p:nvPr/>
          </p:nvCxnSpPr>
          <p:spPr>
            <a:xfrm flipH="1">
              <a:off x="4972672" y="2732213"/>
              <a:ext cx="29546" cy="1229660"/>
            </a:xfrm>
            <a:prstGeom prst="straightConnector1">
              <a:avLst/>
            </a:prstGeom>
            <a:noFill/>
            <a:ln w="22225" cap="flat" cmpd="sng" algn="ctr">
              <a:solidFill>
                <a:srgbClr val="C0504D">
                  <a:lumMod val="75000"/>
                </a:srgbClr>
              </a:solidFill>
              <a:prstDash val="sysDash"/>
              <a:round/>
              <a:headEnd type="arrow" w="med" len="med"/>
              <a:tailEnd type="none" w="med" len="med"/>
            </a:ln>
            <a:effectLst/>
          </p:spPr>
        </p:cxnSp>
        <p:sp>
          <p:nvSpPr>
            <p:cNvPr id="68" name="AutoShape 23"/>
            <p:cNvSpPr>
              <a:spLocks noChangeArrowheads="1"/>
            </p:cNvSpPr>
            <p:nvPr/>
          </p:nvSpPr>
          <p:spPr bwMode="auto">
            <a:xfrm>
              <a:off x="5534048" y="1594009"/>
              <a:ext cx="574544" cy="287177"/>
            </a:xfrm>
            <a:prstGeom prst="roundRect">
              <a:avLst>
                <a:gd name="adj" fmla="val 16667"/>
              </a:avLst>
            </a:prstGeom>
            <a:solidFill>
              <a:srgbClr val="00B050"/>
            </a:solidFill>
            <a:ln w="9525" algn="ctr">
              <a:noFill/>
              <a:round/>
              <a:headEnd/>
              <a:tailEnd/>
            </a:ln>
            <a:effectLst>
              <a:prstShdw prst="shdw17" dist="17961" dir="2700000">
                <a:srgbClr val="995C00"/>
              </a:prstShdw>
            </a:effectLst>
          </p:spPr>
          <p:txBody>
            <a:bodyPr wrap="square" lIns="79200" tIns="39600" rIns="79200" bIns="3960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rgbClr val="000000"/>
                  </a:solidFill>
                  <a:effectLst/>
                  <a:uLnTx/>
                  <a:uFillTx/>
                  <a:latin typeface="+mn-lt"/>
                  <a:ea typeface="+mn-ea"/>
                  <a:cs typeface="Arial Unicode MS" pitchFamily="34" charset="-122"/>
                </a:rPr>
                <a:t>VM</a:t>
              </a:r>
              <a:endParaRPr kumimoji="0" lang="zh-CN" altLang="en-US" sz="1100" b="0" i="0" u="none" strike="noStrike" kern="0" cap="none" spc="0" normalizeH="0" baseline="0" noProof="0" dirty="0">
                <a:ln>
                  <a:noFill/>
                </a:ln>
                <a:solidFill>
                  <a:srgbClr val="000000"/>
                </a:solidFill>
                <a:effectLst/>
                <a:uLnTx/>
                <a:uFillTx/>
                <a:latin typeface="+mn-lt"/>
                <a:ea typeface="+mn-ea"/>
                <a:cs typeface="Arial Unicode MS" pitchFamily="34" charset="-122"/>
              </a:endParaRPr>
            </a:p>
          </p:txBody>
        </p:sp>
        <p:sp>
          <p:nvSpPr>
            <p:cNvPr id="69" name="矩形 68"/>
            <p:cNvSpPr/>
            <p:nvPr/>
          </p:nvSpPr>
          <p:spPr>
            <a:xfrm>
              <a:off x="4357434" y="827565"/>
              <a:ext cx="902811" cy="307777"/>
            </a:xfrm>
            <a:prstGeom prst="rect">
              <a:avLst/>
            </a:prstGeom>
          </p:spPr>
          <p:txBody>
            <a:bodyPr wrap="none">
              <a:spAutoFit/>
            </a:bodyPr>
            <a:lstStyle/>
            <a:p>
              <a:pPr marL="0" marR="0" lvl="0" indent="0" algn="ctr" defTabSz="801688"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smtClean="0">
                  <a:ln>
                    <a:noFill/>
                  </a:ln>
                  <a:solidFill>
                    <a:sysClr val="windowText" lastClr="000000"/>
                  </a:solidFill>
                  <a:effectLst/>
                  <a:uLnTx/>
                  <a:uFillTx/>
                  <a:latin typeface="+mn-lt"/>
                  <a:ea typeface="+mn-ea"/>
                </a:rPr>
                <a:t>计算资源</a:t>
              </a:r>
            </a:p>
          </p:txBody>
        </p:sp>
        <p:sp>
          <p:nvSpPr>
            <p:cNvPr id="70" name="流程图: 磁盘 69"/>
            <p:cNvSpPr/>
            <p:nvPr/>
          </p:nvSpPr>
          <p:spPr bwMode="auto">
            <a:xfrm>
              <a:off x="4352204" y="2433364"/>
              <a:ext cx="1300027" cy="298849"/>
            </a:xfrm>
            <a:prstGeom prst="flowChartMagneticDisk">
              <a:avLst/>
            </a:prstGeom>
            <a:solidFill>
              <a:srgbClr val="FFFFFF"/>
            </a:solidFill>
            <a:ln w="9525" cap="flat" cmpd="sng" algn="ctr">
              <a:solidFill>
                <a:srgbClr val="4BACC6">
                  <a:lumMod val="75000"/>
                </a:srgbClr>
              </a:solidFill>
              <a:prstDash val="sysDash"/>
              <a:round/>
              <a:headEnd type="none" w="med" len="med"/>
              <a:tailEnd type="none" w="med" len="med"/>
            </a:ln>
            <a:effectLst>
              <a:innerShdw blurRad="63500" dist="50800" dir="13500000">
                <a:srgbClr val="4F81BD">
                  <a:alpha val="50000"/>
                </a:srgbClr>
              </a:innerShdw>
            </a:effectLst>
          </p:spPr>
          <p:txBody>
            <a:bodyPr vert="horz" wrap="square" lIns="79200" tIns="39600" rIns="79200" bIns="39600" numCol="1" rtlCol="0" anchor="ctr" anchorCtr="0" compatLnSpc="1">
              <a:prstTxWarp prst="textNoShape">
                <a:avLst/>
              </a:prstTxWarp>
              <a:noAutofit/>
            </a:bodyPr>
            <a:lstStyle/>
            <a:p>
              <a:pPr marL="0" marR="0" lvl="0" indent="0" algn="ctr" defTabSz="801688" rtl="0" eaLnBrk="1" fontAlgn="base" latinLnBrk="0" hangingPunct="1">
                <a:lnSpc>
                  <a:spcPct val="100000"/>
                </a:lnSpc>
                <a:spcBef>
                  <a:spcPct val="0"/>
                </a:spcBef>
                <a:spcAft>
                  <a:spcPct val="0"/>
                </a:spcAft>
                <a:buClrTx/>
                <a:buSzTx/>
                <a:buFontTx/>
                <a:buNone/>
                <a:tabLst/>
                <a:defRPr/>
              </a:pPr>
              <a:r>
                <a:rPr kumimoji="0" lang="zh-CN" altLang="en-US" sz="1000" b="1" i="0" u="none" strike="noStrike" kern="0" cap="none" spc="0" normalizeH="0" baseline="0" noProof="0" dirty="0" smtClean="0">
                  <a:ln>
                    <a:noFill/>
                  </a:ln>
                  <a:solidFill>
                    <a:srgbClr val="C00000"/>
                  </a:solidFill>
                  <a:effectLst/>
                  <a:uLnTx/>
                  <a:uFillTx/>
                  <a:latin typeface="+mn-lt"/>
                  <a:ea typeface="+mn-ea"/>
                </a:rPr>
                <a:t>系统母盘</a:t>
              </a:r>
              <a:r>
                <a:rPr kumimoji="0" lang="en-US" altLang="zh-CN" sz="1000" b="1" i="0" u="none" strike="noStrike" kern="0" cap="none" spc="0" normalizeH="0" baseline="0" noProof="0" dirty="0" smtClean="0">
                  <a:ln>
                    <a:noFill/>
                  </a:ln>
                  <a:solidFill>
                    <a:srgbClr val="C00000"/>
                  </a:solidFill>
                  <a:effectLst/>
                  <a:uLnTx/>
                  <a:uFillTx/>
                  <a:latin typeface="+mn-lt"/>
                  <a:ea typeface="+mn-ea"/>
                </a:rPr>
                <a:t>(</a:t>
              </a:r>
              <a:r>
                <a:rPr kumimoji="0" lang="zh-CN" altLang="en-US" sz="1000" b="1" i="0" u="none" strike="noStrike" kern="0" cap="none" spc="0" normalizeH="0" baseline="0" noProof="0" dirty="0" smtClean="0">
                  <a:ln>
                    <a:noFill/>
                  </a:ln>
                  <a:solidFill>
                    <a:srgbClr val="C00000"/>
                  </a:solidFill>
                  <a:effectLst/>
                  <a:uLnTx/>
                  <a:uFillTx/>
                  <a:latin typeface="+mn-lt"/>
                  <a:ea typeface="+mn-ea"/>
                </a:rPr>
                <a:t>压缩去重</a:t>
              </a:r>
              <a:r>
                <a:rPr kumimoji="0" lang="en-US" altLang="zh-CN" sz="1000" b="1" i="0" u="none" strike="noStrike" kern="0" cap="none" spc="0" normalizeH="0" baseline="0" noProof="0" dirty="0" smtClean="0">
                  <a:ln>
                    <a:noFill/>
                  </a:ln>
                  <a:solidFill>
                    <a:srgbClr val="C00000"/>
                  </a:solidFill>
                  <a:effectLst/>
                  <a:uLnTx/>
                  <a:uFillTx/>
                  <a:latin typeface="+mn-lt"/>
                  <a:ea typeface="+mn-ea"/>
                </a:rPr>
                <a:t>)</a:t>
              </a:r>
              <a:endParaRPr kumimoji="0" lang="zh-CN" altLang="en-US" sz="1000" b="1" i="0" u="none" strike="noStrike" kern="0" cap="none" spc="0" normalizeH="0" baseline="0" noProof="0" dirty="0" smtClean="0">
                <a:ln>
                  <a:noFill/>
                </a:ln>
                <a:solidFill>
                  <a:srgbClr val="C00000"/>
                </a:solidFill>
                <a:effectLst/>
                <a:uLnTx/>
                <a:uFillTx/>
                <a:latin typeface="+mn-lt"/>
                <a:ea typeface="+mn-ea"/>
              </a:endParaRPr>
            </a:p>
          </p:txBody>
        </p:sp>
        <p:sp>
          <p:nvSpPr>
            <p:cNvPr id="71" name="流程图: 磁盘 70"/>
            <p:cNvSpPr/>
            <p:nvPr/>
          </p:nvSpPr>
          <p:spPr bwMode="auto">
            <a:xfrm>
              <a:off x="4529480" y="2175271"/>
              <a:ext cx="562193" cy="251012"/>
            </a:xfrm>
            <a:prstGeom prst="flowChartMagneticDisk">
              <a:avLst/>
            </a:prstGeom>
            <a:solidFill>
              <a:srgbClr val="FFFFFF"/>
            </a:solidFill>
            <a:ln w="9525" cap="flat" cmpd="sng" algn="ctr">
              <a:solidFill>
                <a:srgbClr val="4BACC6">
                  <a:lumMod val="75000"/>
                </a:srgbClr>
              </a:solidFill>
              <a:prstDash val="sysDash"/>
              <a:round/>
              <a:headEnd type="none" w="med" len="med"/>
              <a:tailEnd type="none" w="med" len="med"/>
            </a:ln>
            <a:effectLst>
              <a:innerShdw blurRad="63500" dist="50800" dir="13500000">
                <a:srgbClr val="4F81BD">
                  <a:alpha val="50000"/>
                </a:srgbClr>
              </a:innerShdw>
            </a:effectLst>
          </p:spPr>
          <p:txBody>
            <a:bodyPr vert="horz" wrap="square" lIns="79200" tIns="39600" rIns="79200" bIns="39600" numCol="1" rtlCol="0" anchor="ctr" anchorCtr="0" compatLnSpc="1">
              <a:prstTxWarp prst="textNoShape">
                <a:avLst/>
              </a:prstTxWarp>
              <a:noAutofit/>
            </a:bodyPr>
            <a:lstStyle/>
            <a:p>
              <a:pPr marL="0" marR="0" lvl="0" indent="0" algn="ctr" defTabSz="801688" rtl="0" eaLnBrk="1" fontAlgn="base" latinLnBrk="0" hangingPunct="1">
                <a:lnSpc>
                  <a:spcPct val="100000"/>
                </a:lnSpc>
                <a:spcBef>
                  <a:spcPct val="0"/>
                </a:spcBef>
                <a:spcAft>
                  <a:spcPct val="0"/>
                </a:spcAft>
                <a:buClrTx/>
                <a:buSzTx/>
                <a:buFontTx/>
                <a:buNone/>
                <a:tabLst/>
                <a:defRPr/>
              </a:pPr>
              <a:r>
                <a:rPr kumimoji="0" lang="zh-CN" altLang="en-US" sz="1000" b="1" i="0" u="none" strike="noStrike" kern="0" cap="none" spc="0" normalizeH="0" baseline="0" noProof="0" dirty="0" smtClean="0">
                  <a:ln>
                    <a:noFill/>
                  </a:ln>
                  <a:solidFill>
                    <a:srgbClr val="C0504D">
                      <a:lumMod val="75000"/>
                    </a:srgbClr>
                  </a:solidFill>
                  <a:effectLst/>
                  <a:uLnTx/>
                  <a:uFillTx/>
                  <a:latin typeface="+mn-lt"/>
                  <a:ea typeface="+mn-ea"/>
                </a:rPr>
                <a:t>差分盘</a:t>
              </a:r>
            </a:p>
          </p:txBody>
        </p:sp>
        <p:sp>
          <p:nvSpPr>
            <p:cNvPr id="72" name="流程图: 磁盘 71"/>
            <p:cNvSpPr/>
            <p:nvPr/>
          </p:nvSpPr>
          <p:spPr bwMode="auto">
            <a:xfrm>
              <a:off x="5415864" y="2177738"/>
              <a:ext cx="594896" cy="254993"/>
            </a:xfrm>
            <a:prstGeom prst="flowChartMagneticDisk">
              <a:avLst/>
            </a:prstGeom>
            <a:solidFill>
              <a:srgbClr val="FFFFFF"/>
            </a:solidFill>
            <a:ln w="9525" cap="flat" cmpd="sng" algn="ctr">
              <a:solidFill>
                <a:srgbClr val="4BACC6">
                  <a:lumMod val="75000"/>
                </a:srgbClr>
              </a:solidFill>
              <a:prstDash val="sysDash"/>
              <a:round/>
              <a:headEnd type="none" w="med" len="med"/>
              <a:tailEnd type="none" w="med" len="med"/>
            </a:ln>
            <a:effectLst>
              <a:innerShdw blurRad="63500" dist="50800" dir="13500000">
                <a:srgbClr val="4F81BD">
                  <a:alpha val="50000"/>
                </a:srgbClr>
              </a:innerShdw>
            </a:effectLst>
          </p:spPr>
          <p:txBody>
            <a:bodyPr vert="horz" wrap="square" lIns="79200" tIns="39600" rIns="79200" bIns="39600" numCol="1" rtlCol="0" anchor="ctr" anchorCtr="0" compatLnSpc="1">
              <a:prstTxWarp prst="textNoShape">
                <a:avLst/>
              </a:prstTxWarp>
              <a:noAutofit/>
            </a:bodyPr>
            <a:lstStyle/>
            <a:p>
              <a:pPr marL="0" marR="0" lvl="0" indent="0" algn="ctr" defTabSz="801688" rtl="0" eaLnBrk="1" fontAlgn="base" latinLnBrk="0" hangingPunct="1">
                <a:lnSpc>
                  <a:spcPct val="100000"/>
                </a:lnSpc>
                <a:spcBef>
                  <a:spcPct val="0"/>
                </a:spcBef>
                <a:spcAft>
                  <a:spcPct val="0"/>
                </a:spcAft>
                <a:buClrTx/>
                <a:buSzTx/>
                <a:buFontTx/>
                <a:buNone/>
                <a:tabLst/>
                <a:defRPr/>
              </a:pPr>
              <a:r>
                <a:rPr kumimoji="0" lang="zh-CN" altLang="en-US" sz="1050" b="1" i="0" u="none" strike="noStrike" kern="0" cap="none" spc="0" normalizeH="0" baseline="0" noProof="0" dirty="0" smtClean="0">
                  <a:ln>
                    <a:noFill/>
                  </a:ln>
                  <a:solidFill>
                    <a:srgbClr val="C0504D">
                      <a:lumMod val="75000"/>
                    </a:srgbClr>
                  </a:solidFill>
                  <a:effectLst/>
                  <a:uLnTx/>
                  <a:uFillTx/>
                  <a:latin typeface="+mn-lt"/>
                  <a:ea typeface="+mn-ea"/>
                </a:rPr>
                <a:t>差分盘</a:t>
              </a:r>
            </a:p>
          </p:txBody>
        </p:sp>
        <p:cxnSp>
          <p:nvCxnSpPr>
            <p:cNvPr id="73" name="直接箭头连接符 8"/>
            <p:cNvCxnSpPr>
              <a:endCxn id="66" idx="1"/>
            </p:cNvCxnSpPr>
            <p:nvPr/>
          </p:nvCxnSpPr>
          <p:spPr bwMode="auto">
            <a:xfrm>
              <a:off x="6065878" y="1868373"/>
              <a:ext cx="18467" cy="1821287"/>
            </a:xfrm>
            <a:prstGeom prst="straightConnector1">
              <a:avLst/>
            </a:prstGeom>
            <a:noFill/>
            <a:ln w="22225" cap="flat" cmpd="sng" algn="ctr">
              <a:solidFill>
                <a:srgbClr val="00B050"/>
              </a:solidFill>
              <a:prstDash val="sysDash"/>
              <a:round/>
              <a:headEnd type="arrow"/>
              <a:tailEnd type="arrow"/>
            </a:ln>
            <a:effectLst/>
          </p:spPr>
        </p:cxnSp>
        <p:cxnSp>
          <p:nvCxnSpPr>
            <p:cNvPr id="74" name="直接箭头连接符 73"/>
            <p:cNvCxnSpPr/>
            <p:nvPr/>
          </p:nvCxnSpPr>
          <p:spPr>
            <a:xfrm flipH="1">
              <a:off x="5208470" y="1905412"/>
              <a:ext cx="383621" cy="511094"/>
            </a:xfrm>
            <a:prstGeom prst="straightConnector1">
              <a:avLst/>
            </a:prstGeom>
            <a:noFill/>
            <a:ln w="22225" cap="flat" cmpd="sng" algn="ctr">
              <a:solidFill>
                <a:srgbClr val="C0504D">
                  <a:lumMod val="75000"/>
                </a:srgbClr>
              </a:solidFill>
              <a:prstDash val="sysDash"/>
              <a:round/>
              <a:headEnd type="arrow" w="med" len="med"/>
              <a:tailEnd type="none" w="med" len="med"/>
            </a:ln>
            <a:effectLst/>
          </p:spPr>
        </p:cxnSp>
        <p:cxnSp>
          <p:nvCxnSpPr>
            <p:cNvPr id="75" name="直接箭头连接符 74"/>
            <p:cNvCxnSpPr/>
            <p:nvPr/>
          </p:nvCxnSpPr>
          <p:spPr>
            <a:xfrm>
              <a:off x="4056744" y="1873486"/>
              <a:ext cx="472737" cy="559878"/>
            </a:xfrm>
            <a:prstGeom prst="straightConnector1">
              <a:avLst/>
            </a:prstGeom>
            <a:noFill/>
            <a:ln w="22225" cap="flat" cmpd="sng" algn="ctr">
              <a:solidFill>
                <a:srgbClr val="C0504D">
                  <a:lumMod val="75000"/>
                </a:srgbClr>
              </a:solidFill>
              <a:prstDash val="sysDash"/>
              <a:round/>
              <a:headEnd type="arrow" w="med" len="med"/>
              <a:tailEnd type="none" w="med" len="med"/>
            </a:ln>
            <a:effectLst/>
          </p:spPr>
        </p:cxnSp>
        <p:cxnSp>
          <p:nvCxnSpPr>
            <p:cNvPr id="76" name="直接箭头连接符 75"/>
            <p:cNvCxnSpPr/>
            <p:nvPr/>
          </p:nvCxnSpPr>
          <p:spPr>
            <a:xfrm>
              <a:off x="5120403" y="1859601"/>
              <a:ext cx="21357" cy="611862"/>
            </a:xfrm>
            <a:prstGeom prst="straightConnector1">
              <a:avLst/>
            </a:prstGeom>
            <a:noFill/>
            <a:ln w="22225" cap="flat" cmpd="sng" algn="ctr">
              <a:solidFill>
                <a:srgbClr val="C0504D">
                  <a:lumMod val="75000"/>
                </a:srgbClr>
              </a:solidFill>
              <a:prstDash val="sysDash"/>
              <a:round/>
              <a:headEnd type="arrow" w="med" len="med"/>
              <a:tailEnd type="none" w="med" len="med"/>
            </a:ln>
            <a:effectLst/>
          </p:spPr>
        </p:cxnSp>
        <p:cxnSp>
          <p:nvCxnSpPr>
            <p:cNvPr id="77" name="直接箭头连接符 76"/>
            <p:cNvCxnSpPr/>
            <p:nvPr/>
          </p:nvCxnSpPr>
          <p:spPr>
            <a:xfrm flipH="1" flipV="1">
              <a:off x="3938559" y="1874600"/>
              <a:ext cx="5583" cy="356869"/>
            </a:xfrm>
            <a:prstGeom prst="straightConnector1">
              <a:avLst/>
            </a:prstGeom>
            <a:noFill/>
            <a:ln w="22225" cap="flat" cmpd="sng" algn="ctr">
              <a:solidFill>
                <a:srgbClr val="7030A0"/>
              </a:solidFill>
              <a:prstDash val="sysDash"/>
              <a:round/>
              <a:headEnd type="arrow" w="med" len="med"/>
              <a:tailEnd type="arrow" w="med" len="med"/>
            </a:ln>
            <a:effectLst/>
          </p:spPr>
        </p:cxnSp>
        <p:cxnSp>
          <p:nvCxnSpPr>
            <p:cNvPr id="78" name="直接箭头连接符 77"/>
            <p:cNvCxnSpPr/>
            <p:nvPr/>
          </p:nvCxnSpPr>
          <p:spPr>
            <a:xfrm flipH="1" flipV="1">
              <a:off x="4701175" y="1871480"/>
              <a:ext cx="5583" cy="356869"/>
            </a:xfrm>
            <a:prstGeom prst="straightConnector1">
              <a:avLst/>
            </a:prstGeom>
            <a:noFill/>
            <a:ln w="22225" cap="flat" cmpd="sng" algn="ctr">
              <a:solidFill>
                <a:srgbClr val="7030A0"/>
              </a:solidFill>
              <a:prstDash val="sysDash"/>
              <a:round/>
              <a:headEnd type="arrow" w="med" len="med"/>
              <a:tailEnd type="arrow" w="med" len="med"/>
            </a:ln>
            <a:effectLst/>
          </p:spPr>
        </p:cxnSp>
        <p:cxnSp>
          <p:nvCxnSpPr>
            <p:cNvPr id="79" name="直接箭头连接符 78"/>
            <p:cNvCxnSpPr/>
            <p:nvPr/>
          </p:nvCxnSpPr>
          <p:spPr>
            <a:xfrm flipH="1" flipV="1">
              <a:off x="5770417" y="1871480"/>
              <a:ext cx="5583" cy="356869"/>
            </a:xfrm>
            <a:prstGeom prst="straightConnector1">
              <a:avLst/>
            </a:prstGeom>
            <a:noFill/>
            <a:ln w="22225" cap="flat" cmpd="sng" algn="ctr">
              <a:solidFill>
                <a:srgbClr val="7030A0"/>
              </a:solidFill>
              <a:prstDash val="sysDash"/>
              <a:round/>
              <a:headEnd type="arrow" w="med" len="med"/>
              <a:tailEnd type="arrow" w="med" len="med"/>
            </a:ln>
            <a:effectLst/>
          </p:spPr>
        </p:cxnSp>
        <p:sp>
          <p:nvSpPr>
            <p:cNvPr id="80" name="矩形 79"/>
            <p:cNvSpPr/>
            <p:nvPr/>
          </p:nvSpPr>
          <p:spPr>
            <a:xfrm>
              <a:off x="6043719" y="1931478"/>
              <a:ext cx="376712" cy="954107"/>
            </a:xfrm>
            <a:prstGeom prst="rect">
              <a:avLst/>
            </a:prstGeom>
          </p:spPr>
          <p:txBody>
            <a:bodyPr wrap="square">
              <a:spAutoFit/>
            </a:bodyPr>
            <a:lstStyle/>
            <a:p>
              <a:pPr marL="0" marR="0" lvl="0" indent="0" algn="ctr" defTabSz="801688"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smtClean="0">
                  <a:ln>
                    <a:noFill/>
                  </a:ln>
                  <a:solidFill>
                    <a:sysClr val="windowText" lastClr="000000"/>
                  </a:solidFill>
                  <a:effectLst/>
                  <a:uLnTx/>
                  <a:uFillTx/>
                  <a:latin typeface="+mn-lt"/>
                  <a:ea typeface="+mn-ea"/>
                </a:rPr>
                <a:t>内</a:t>
              </a:r>
              <a:endParaRPr kumimoji="0" lang="en-US" altLang="zh-CN" sz="1400" b="0" i="0" u="none" strike="noStrike" kern="0" cap="none" spc="0" normalizeH="0" baseline="0" noProof="0" dirty="0" smtClean="0">
                <a:ln>
                  <a:noFill/>
                </a:ln>
                <a:solidFill>
                  <a:sysClr val="windowText" lastClr="000000"/>
                </a:solidFill>
                <a:effectLst/>
                <a:uLnTx/>
                <a:uFillTx/>
                <a:latin typeface="+mn-lt"/>
                <a:ea typeface="+mn-ea"/>
              </a:endParaRPr>
            </a:p>
            <a:p>
              <a:pPr marL="0" marR="0" lvl="0" indent="0" algn="ctr" defTabSz="801688"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smtClean="0">
                  <a:ln>
                    <a:noFill/>
                  </a:ln>
                  <a:solidFill>
                    <a:sysClr val="windowText" lastClr="000000"/>
                  </a:solidFill>
                  <a:effectLst/>
                  <a:uLnTx/>
                  <a:uFillTx/>
                  <a:latin typeface="+mn-lt"/>
                  <a:ea typeface="+mn-ea"/>
                </a:rPr>
                <a:t>存</a:t>
              </a:r>
              <a:endParaRPr kumimoji="0" lang="en-US" altLang="zh-CN" sz="1400" b="0" i="0" u="none" strike="noStrike" kern="0" cap="none" spc="0" normalizeH="0" baseline="0" noProof="0" dirty="0" smtClean="0">
                <a:ln>
                  <a:noFill/>
                </a:ln>
                <a:solidFill>
                  <a:sysClr val="windowText" lastClr="000000"/>
                </a:solidFill>
                <a:effectLst/>
                <a:uLnTx/>
                <a:uFillTx/>
                <a:latin typeface="+mn-lt"/>
                <a:ea typeface="+mn-ea"/>
              </a:endParaRPr>
            </a:p>
            <a:p>
              <a:pPr marL="0" marR="0" lvl="0" indent="0" algn="ctr" defTabSz="801688"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smtClean="0">
                  <a:ln>
                    <a:noFill/>
                  </a:ln>
                  <a:solidFill>
                    <a:sysClr val="windowText" lastClr="000000"/>
                  </a:solidFill>
                  <a:effectLst/>
                  <a:uLnTx/>
                  <a:uFillTx/>
                  <a:latin typeface="+mn-lt"/>
                  <a:ea typeface="+mn-ea"/>
                </a:rPr>
                <a:t>资</a:t>
              </a:r>
              <a:endParaRPr kumimoji="0" lang="en-US" altLang="zh-CN" sz="1400" b="0" i="0" u="none" strike="noStrike" kern="0" cap="none" spc="0" normalizeH="0" baseline="0" noProof="0" dirty="0" smtClean="0">
                <a:ln>
                  <a:noFill/>
                </a:ln>
                <a:solidFill>
                  <a:sysClr val="windowText" lastClr="000000"/>
                </a:solidFill>
                <a:effectLst/>
                <a:uLnTx/>
                <a:uFillTx/>
                <a:latin typeface="+mn-lt"/>
                <a:ea typeface="+mn-ea"/>
              </a:endParaRPr>
            </a:p>
            <a:p>
              <a:pPr marL="0" marR="0" lvl="0" indent="0" algn="ctr" defTabSz="801688"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smtClean="0">
                  <a:ln>
                    <a:noFill/>
                  </a:ln>
                  <a:solidFill>
                    <a:sysClr val="windowText" lastClr="000000"/>
                  </a:solidFill>
                  <a:effectLst/>
                  <a:uLnTx/>
                  <a:uFillTx/>
                  <a:latin typeface="+mn-lt"/>
                  <a:ea typeface="+mn-ea"/>
                </a:rPr>
                <a:t>源</a:t>
              </a:r>
              <a:endParaRPr kumimoji="0" lang="zh-CN" altLang="en-US" sz="1800" b="0" i="0" u="none" strike="noStrike" kern="0" cap="none" spc="0" normalizeH="0" baseline="0" noProof="0" dirty="0" smtClean="0">
                <a:ln>
                  <a:noFill/>
                </a:ln>
                <a:solidFill>
                  <a:sysClr val="windowText" lastClr="000000"/>
                </a:solidFill>
                <a:effectLst/>
                <a:uLnTx/>
                <a:uFillTx/>
                <a:latin typeface="+mn-lt"/>
                <a:ea typeface="+mn-ea"/>
              </a:endParaRPr>
            </a:p>
          </p:txBody>
        </p:sp>
      </p:grpSp>
    </p:spTree>
    <p:extLst>
      <p:ext uri="{BB962C8B-B14F-4D97-AF65-F5344CB8AC3E}">
        <p14:creationId xmlns:p14="http://schemas.microsoft.com/office/powerpoint/2010/main" val="3683999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全内存桌面方案简介</a:t>
            </a:r>
            <a:endParaRPr lang="en-US" dirty="0"/>
          </a:p>
        </p:txBody>
      </p:sp>
      <p:sp>
        <p:nvSpPr>
          <p:cNvPr id="3" name="文本占位符 2"/>
          <p:cNvSpPr>
            <a:spLocks noGrp="1"/>
          </p:cNvSpPr>
          <p:nvPr>
            <p:ph type="body" sz="quarter" idx="10"/>
          </p:nvPr>
        </p:nvSpPr>
        <p:spPr/>
        <p:txBody>
          <a:bodyPr/>
          <a:lstStyle/>
          <a:p>
            <a:r>
              <a:rPr lang="zh-CN" altLang="en-US" sz="1800" dirty="0" smtClean="0"/>
              <a:t>与传统</a:t>
            </a:r>
            <a:r>
              <a:rPr lang="en-US" sz="1800" dirty="0" smtClean="0"/>
              <a:t>VDI</a:t>
            </a:r>
            <a:r>
              <a:rPr lang="zh-CN" altLang="en-US" sz="1800" dirty="0" smtClean="0"/>
              <a:t>和链接克隆相比，全内存桌面采用的是全盘去重技术，存在以下差异化的优势：</a:t>
            </a:r>
            <a:endParaRPr lang="en-US" sz="1800" dirty="0" smtClean="0"/>
          </a:p>
          <a:p>
            <a:pPr lvl="1"/>
            <a:r>
              <a:rPr lang="zh-CN" altLang="en-US" sz="1600" dirty="0" smtClean="0"/>
              <a:t>永远在线重删系统数据，最大限度提高存储空间利用率，不存在链接克隆只能去重母卷数据，后续子卷数据无法去重的问题。</a:t>
            </a:r>
            <a:endParaRPr lang="en-US" sz="1600" dirty="0" smtClean="0"/>
          </a:p>
          <a:p>
            <a:pPr lvl="1"/>
            <a:r>
              <a:rPr lang="zh-CN" altLang="en-US" sz="1600" dirty="0" smtClean="0"/>
              <a:t>没有性能老化的问题，所有系统盘数据始终在内存中，不存在链接克隆会将后续子卷数据保存在存储磁盘中。</a:t>
            </a:r>
            <a:endParaRPr lang="en-US" sz="1600" dirty="0" smtClean="0"/>
          </a:p>
          <a:p>
            <a:pPr lvl="1"/>
            <a:r>
              <a:rPr lang="zh-CN" altLang="en-US" sz="1600" dirty="0" smtClean="0"/>
              <a:t>全内存桌面采用内存做主存介质，在提升用户体验的同时最大程度减少了用户的存储资源，简化后续运维。</a:t>
            </a:r>
            <a:endParaRPr lang="en-US" sz="1600" dirty="0" smtClean="0"/>
          </a:p>
          <a:p>
            <a:pPr lvl="1"/>
            <a:r>
              <a:rPr lang="en-US" sz="1600" dirty="0" smtClean="0"/>
              <a:t>IO Tailor</a:t>
            </a:r>
            <a:r>
              <a:rPr lang="zh-CN" altLang="en-US" sz="1600" dirty="0" smtClean="0"/>
              <a:t>的去重压缩方案针对</a:t>
            </a:r>
            <a:r>
              <a:rPr lang="en-US" sz="1600" dirty="0" smtClean="0"/>
              <a:t>VDI</a:t>
            </a:r>
            <a:r>
              <a:rPr lang="zh-CN" altLang="en-US" sz="1600" dirty="0" smtClean="0"/>
              <a:t>和内存介质进行专门优化，去重压缩的同时，还保证了数据交互实时性和一致性；并采用高效的空间管理算法解决小块数据存储问题，极大降低内存空间管理消耗。</a:t>
            </a:r>
            <a:endParaRPr lang="en-US" sz="1600" dirty="0" smtClean="0"/>
          </a:p>
          <a:p>
            <a:pPr lvl="1"/>
            <a:r>
              <a:rPr lang="zh-CN" altLang="en-US" sz="1600" dirty="0" smtClean="0"/>
              <a:t>提供应急磁盘保障机制，确保一旦出现内存空间用尽时业务不中断。</a:t>
            </a:r>
            <a:endParaRPr lang="en-US" sz="1600" dirty="0" smtClean="0"/>
          </a:p>
          <a:p>
            <a:endParaRPr lang="en-US" sz="1800" dirty="0"/>
          </a:p>
        </p:txBody>
      </p:sp>
    </p:spTree>
    <p:extLst>
      <p:ext uri="{BB962C8B-B14F-4D97-AF65-F5344CB8AC3E}">
        <p14:creationId xmlns:p14="http://schemas.microsoft.com/office/powerpoint/2010/main" val="204128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总体方案概述</a:t>
            </a:r>
            <a:endParaRPr lang="en-US" dirty="0"/>
          </a:p>
        </p:txBody>
      </p:sp>
      <p:pic>
        <p:nvPicPr>
          <p:cNvPr id="4" name="图片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650" y="1376364"/>
            <a:ext cx="7848600" cy="4911164"/>
          </a:xfrm>
          <a:prstGeom prst="rect">
            <a:avLst/>
          </a:prstGeom>
          <a:noFill/>
        </p:spPr>
      </p:pic>
    </p:spTree>
    <p:extLst>
      <p:ext uri="{BB962C8B-B14F-4D97-AF65-F5344CB8AC3E}">
        <p14:creationId xmlns:p14="http://schemas.microsoft.com/office/powerpoint/2010/main" val="2333731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UC&amp;C母版初稿">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noFill/>
          <a:miter lim="800000"/>
          <a:headEnd/>
          <a:tailEnd/>
        </a:ln>
      </a:spPr>
      <a:bodyPr wrap="none" lIns="99980" tIns="49986" rIns="99980" bIns="49986">
        <a:spAutoFit/>
      </a:bodyPr>
      <a:lstStyle>
        <a:defPPr algn="ctr" defTabSz="1001649" eaLnBrk="0" hangingPunct="0">
          <a:defRPr sz="1400" dirty="0" smtClean="0">
            <a:solidFill>
              <a:srgbClr val="000000"/>
            </a:solidFill>
            <a:latin typeface="+mn-lt"/>
            <a:ea typeface="+mn-ea"/>
            <a:cs typeface="Arial"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nd">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自定义设计方案 13">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4">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5">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6">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333E8A2F07A74D848136A2C03778F8" ma:contentTypeVersion="0" ma:contentTypeDescription="Create a new document." ma:contentTypeScope="" ma:versionID="23803ba2584bac4d8dcab8923b6ec393">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3878E5-D200-44BD-8310-FFEF2C2CF03B}"/>
</file>

<file path=customXml/itemProps2.xml><?xml version="1.0" encoding="utf-8"?>
<ds:datastoreItem xmlns:ds="http://schemas.openxmlformats.org/officeDocument/2006/customXml" ds:itemID="{EAE3093B-232B-4C15-AB25-7F1FBE134870}"/>
</file>

<file path=customXml/itemProps3.xml><?xml version="1.0" encoding="utf-8"?>
<ds:datastoreItem xmlns:ds="http://schemas.openxmlformats.org/officeDocument/2006/customXml" ds:itemID="{723E6701-3943-4A44-84F3-F772B5088830}"/>
</file>

<file path=docProps/app.xml><?xml version="1.0" encoding="utf-8"?>
<Properties xmlns="http://schemas.openxmlformats.org/officeDocument/2006/extended-properties" xmlns:vt="http://schemas.openxmlformats.org/officeDocument/2006/docPropsVTypes">
  <Template/>
  <TotalTime>62569</TotalTime>
  <Words>2649</Words>
  <Application>Microsoft Office PowerPoint</Application>
  <PresentationFormat>全屏显示(4:3)</PresentationFormat>
  <Paragraphs>146</Paragraphs>
  <Slides>21</Slides>
  <Notes>21</Notes>
  <HiddenSlides>1</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21</vt:i4>
      </vt:variant>
    </vt:vector>
  </HeadingPairs>
  <TitlesOfParts>
    <vt:vector size="34" baseType="lpstr">
      <vt:lpstr>Arial Unicode MS</vt:lpstr>
      <vt:lpstr>MS PGothic</vt:lpstr>
      <vt:lpstr>黑体</vt:lpstr>
      <vt:lpstr>华文细黑</vt:lpstr>
      <vt:lpstr>宋体</vt:lpstr>
      <vt:lpstr>Arial</vt:lpstr>
      <vt:lpstr>Calibri</vt:lpstr>
      <vt:lpstr>FrutigerNext LT Light</vt:lpstr>
      <vt:lpstr>FrutigerNext LT Medium</vt:lpstr>
      <vt:lpstr>FrutigerNext LT Regular</vt:lpstr>
      <vt:lpstr>Wingdings</vt:lpstr>
      <vt:lpstr>1#UC&amp;C母版初稿</vt:lpstr>
      <vt:lpstr>End</vt:lpstr>
      <vt:lpstr>PowerPoint 演示文稿</vt:lpstr>
      <vt:lpstr>全内存桌面技术与方案</vt:lpstr>
      <vt:lpstr>PowerPoint 演示文稿</vt:lpstr>
      <vt:lpstr>PowerPoint 演示文稿</vt:lpstr>
      <vt:lpstr>PowerPoint 演示文稿</vt:lpstr>
      <vt:lpstr>全内存桌面产生背景</vt:lpstr>
      <vt:lpstr>全内存桌面方案简介</vt:lpstr>
      <vt:lpstr>全内存桌面方案简介</vt:lpstr>
      <vt:lpstr>总体方案概述</vt:lpstr>
      <vt:lpstr>IO Tailor介绍</vt:lpstr>
      <vt:lpstr>方案架构 (1/2)</vt:lpstr>
      <vt:lpstr>方案架构 (2/2)</vt:lpstr>
      <vt:lpstr>PowerPoint 演示文稿</vt:lpstr>
      <vt:lpstr>内存占用</vt:lpstr>
      <vt:lpstr>内存规划</vt:lpstr>
      <vt:lpstr>内存规划</vt:lpstr>
      <vt:lpstr>磁盘规划</vt:lpstr>
      <vt:lpstr>适用场景 - 安全上网</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hongfeilongzjhw</cp:lastModifiedBy>
  <cp:revision>2326</cp:revision>
  <dcterms:created xsi:type="dcterms:W3CDTF">2003-08-21T06:48:56Z</dcterms:created>
  <dcterms:modified xsi:type="dcterms:W3CDTF">2017-12-19T06:59:18Z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(3)zk/DvbQ/j5jvARbRf5aoaTErR3gZrPTizGQEszgab0McAzxOP99rUhDxVJt9sSo2e3V0um3y
abstsR/j6chRlT0QdHCZZh8LVGG1u+ucKg09aEu9sJteTv0XFDpCqR6rx09NHaFx39iMMZSf
NK/EvKbuMiz2RznQlujhhCFgw5rM0SMBf6VbUOHHgin6UKbAxZSj9QcBQW9bJ1zdU8+SWzzW
MY1pJfhxRxD6nQPp9H</vt:lpwstr>
  </property>
  <property fmtid="{D5CDD505-2E9C-101B-9397-08002B2CF9AE}" pid="18" name="_2015_ms_pID_7253431">
    <vt:lpwstr>xpvBaQNpP1v7kVFW8s1PBiYnbJRC2kVmAmCSyhKfXpwqU2uGortHsq
RdkpXx/NN1APSgR77aK2naZ2c5d+Peu8bEzNLjk6uvsHvYmdvgFmh/DwYBvYtPPkiFhP2H2c
SkBZH2efpv/zHz/x9k4E2eEcomTJJ9i7y/4fUzLxOz+2n6gw58+WPHYVYofA/xwyUEPnvfqU
HKnxU0UGEw85k8CFCKnlxjjSSjJ5r5oVXSHn</vt:lpwstr>
  </property>
  <property fmtid="{D5CDD505-2E9C-101B-9397-08002B2CF9AE}" pid="19" name="_2015_ms_pID_7253432">
    <vt:lpwstr>Y9zEGPXi+iAJJHJsIG+6BWSy1TtHMPU7PKWO
A6Sj2KQKBtiRGVPH+u7VmTxWPdocBQ==</vt:lpwstr>
  </property>
  <property fmtid="{D5CDD505-2E9C-101B-9397-08002B2CF9AE}" pid="20" name="ContentTypeId">
    <vt:lpwstr>0x01010077333E8A2F07A74D848136A2C03778F8</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1513666739</vt:lpwstr>
  </property>
</Properties>
</file>