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32"/>
  </p:notesMasterIdLst>
  <p:handoutMasterIdLst>
    <p:handoutMasterId r:id="rId33"/>
  </p:handoutMasterIdLst>
  <p:sldIdLst>
    <p:sldId id="286" r:id="rId6"/>
    <p:sldId id="257" r:id="rId7"/>
    <p:sldId id="285" r:id="rId8"/>
    <p:sldId id="258" r:id="rId9"/>
    <p:sldId id="259" r:id="rId10"/>
    <p:sldId id="260" r:id="rId11"/>
    <p:sldId id="261" r:id="rId12"/>
    <p:sldId id="262" r:id="rId13"/>
    <p:sldId id="263" r:id="rId14"/>
    <p:sldId id="280" r:id="rId15"/>
    <p:sldId id="265" r:id="rId16"/>
    <p:sldId id="266" r:id="rId17"/>
    <p:sldId id="267" r:id="rId18"/>
    <p:sldId id="268" r:id="rId19"/>
    <p:sldId id="269" r:id="rId20"/>
    <p:sldId id="270" r:id="rId21"/>
    <p:sldId id="271" r:id="rId22"/>
    <p:sldId id="282" r:id="rId23"/>
    <p:sldId id="272" r:id="rId24"/>
    <p:sldId id="281" r:id="rId25"/>
    <p:sldId id="274" r:id="rId26"/>
    <p:sldId id="275" r:id="rId27"/>
    <p:sldId id="276" r:id="rId28"/>
    <p:sldId id="277" r:id="rId29"/>
    <p:sldId id="278" r:id="rId30"/>
    <p:sldId id="279" r:id="rId31"/>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userDrawn="1">
          <p15:clr>
            <a:srgbClr val="A4A3A4"/>
          </p15:clr>
        </p15:guide>
        <p15:guide id="2" orient="horz" pos="867" userDrawn="1">
          <p15:clr>
            <a:srgbClr val="A4A3A4"/>
          </p15:clr>
        </p15:guide>
        <p15:guide id="3" orient="horz" pos="3929" userDrawn="1">
          <p15:clr>
            <a:srgbClr val="A4A3A4"/>
          </p15:clr>
        </p15:guide>
        <p15:guide id="4" pos="2880" userDrawn="1">
          <p15:clr>
            <a:srgbClr val="A4A3A4"/>
          </p15:clr>
        </p15:guide>
        <p15:guide id="5" pos="476" userDrawn="1">
          <p15:clr>
            <a:srgbClr val="A4A3A4"/>
          </p15:clr>
        </p15:guide>
        <p15:guide id="6" pos="5420" userDrawn="1">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shuqianzjhw" initials="s" lastIdx="1" clrIdx="3">
    <p:extLst>
      <p:ext uri="{19B8F6BF-5375-455C-9EA6-DF929625EA0E}">
        <p15:presenceInfo xmlns:p15="http://schemas.microsoft.com/office/powerpoint/2012/main" userId="S-1-5-21-147214757-305610072-1517763936-4986496" providerId="AD"/>
      </p:ext>
    </p:extLst>
  </p:cmAuthor>
  <p:cmAuthor id="4" name="zhouyuanzjhw" initials="z" lastIdx="5" clrIdx="4">
    <p:extLst>
      <p:ext uri="{19B8F6BF-5375-455C-9EA6-DF929625EA0E}">
        <p15:presenceInfo xmlns:p15="http://schemas.microsoft.com/office/powerpoint/2012/main" userId="S-1-5-21-147214757-305610072-1517763936-31698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68" autoAdjust="0"/>
    <p:restoredTop sz="90490" autoAdjust="0"/>
  </p:normalViewPr>
  <p:slideViewPr>
    <p:cSldViewPr showGuides="1">
      <p:cViewPr varScale="1">
        <p:scale>
          <a:sx n="97" d="100"/>
          <a:sy n="97" d="100"/>
        </p:scale>
        <p:origin x="1200" y="90"/>
      </p:cViewPr>
      <p:guideLst>
        <p:guide orient="horz" pos="2341"/>
        <p:guide orient="horz" pos="867"/>
        <p:guide orient="horz" pos="3929"/>
        <p:guide pos="2880"/>
        <p:guide pos="476"/>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48" d="100"/>
          <a:sy n="48" d="100"/>
        </p:scale>
        <p:origin x="2898" y="60"/>
      </p:cViewPr>
      <p:guideLst>
        <p:guide orient="horz" pos="3087"/>
        <p:guide orient="horz" pos="479"/>
        <p:guide orient="horz" pos="2928"/>
        <p:guide orient="horz" pos="5967"/>
        <p:guide orient="horz" pos="3246"/>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4"/>
            <a:ext cx="5676900" cy="4864894"/>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2015.7.4</a:t>
            </a:r>
          </a:p>
          <a:p>
            <a:pPr lvl="1"/>
            <a:r>
              <a:rPr lang="zh-CN" altLang="en-US" smtClean="0"/>
              <a:t>调整版权和页码对齐，位于参考线</a:t>
            </a:r>
            <a:r>
              <a:rPr lang="en-US" altLang="zh-CN" smtClean="0"/>
              <a:t>8.5</a:t>
            </a:r>
            <a:r>
              <a:rPr lang="zh-CN" altLang="en-US" smtClean="0"/>
              <a:t>到</a:t>
            </a:r>
            <a:r>
              <a:rPr lang="en-US" altLang="zh-CN" smtClean="0"/>
              <a:t>8.9</a:t>
            </a:r>
            <a:r>
              <a:rPr lang="zh-CN" altLang="en-US" smtClean="0"/>
              <a:t>之间。</a:t>
            </a:r>
          </a:p>
          <a:p>
            <a:pPr lvl="1"/>
            <a:r>
              <a:rPr lang="zh-CN" altLang="en-US" smtClean="0"/>
              <a:t>调整编辑框行距为单倍行距。</a:t>
            </a:r>
            <a:endParaRPr lang="en-US" altLang="zh-CN" smtClean="0"/>
          </a:p>
          <a:p>
            <a:pPr lvl="0"/>
            <a:r>
              <a:rPr lang="en-US" altLang="zh-CN" smtClean="0"/>
              <a:t>2015.7.9</a:t>
            </a:r>
          </a:p>
          <a:p>
            <a:pPr lvl="1"/>
            <a:r>
              <a:rPr lang="zh-CN" altLang="en-US" smtClean="0"/>
              <a:t>删除此页课程版本后的“</a:t>
            </a:r>
            <a:r>
              <a:rPr lang="en-US" altLang="zh-CN" smtClean="0"/>
              <a:t>ISSUE</a:t>
            </a:r>
            <a:r>
              <a:rPr lang="zh-CN" altLang="en-US" smtClean="0"/>
              <a:t>”。</a:t>
            </a:r>
            <a:endParaRPr lang="en-US" altLang="zh-CN" smtClean="0"/>
          </a:p>
          <a:p>
            <a:pPr lvl="1"/>
            <a:r>
              <a:rPr lang="zh-CN" altLang="en-US" smtClean="0"/>
              <a:t>新增“产品版本”和“课程版本”的示例。</a:t>
            </a:r>
            <a:endParaRPr lang="en-US" altLang="zh-CN" smtClean="0"/>
          </a:p>
          <a:p>
            <a:pPr lvl="0"/>
            <a:r>
              <a:rPr lang="en-US" altLang="zh-CN" smtClean="0"/>
              <a:t>2015.8.3</a:t>
            </a:r>
          </a:p>
          <a:p>
            <a:pPr lvl="1"/>
            <a:r>
              <a:rPr lang="zh-CN" altLang="en-US" smtClean="0"/>
              <a:t>调整母板主体和备注，段落格式为“允许标点溢出边界”。</a:t>
            </a:r>
            <a:endParaRPr lang="en-US" altLang="zh-CN" smtClean="0"/>
          </a:p>
          <a:p>
            <a:pPr lvl="0"/>
            <a:r>
              <a:rPr lang="en-US" altLang="zh-CN" smtClean="0"/>
              <a:t>2015.8.4</a:t>
            </a:r>
          </a:p>
          <a:p>
            <a:pPr lvl="1"/>
            <a:r>
              <a:rPr lang="zh-CN" altLang="en-US" smtClean="0"/>
              <a:t>删除缩略语页；</a:t>
            </a:r>
            <a:endParaRPr lang="en-US" altLang="zh-CN" smtClean="0"/>
          </a:p>
          <a:p>
            <a:pPr lvl="1"/>
            <a:r>
              <a:rPr lang="zh-CN" altLang="en-US" smtClean="0"/>
              <a:t>重命名版式“</a:t>
            </a:r>
            <a:r>
              <a:rPr lang="en-US" altLang="zh-CN" smtClean="0"/>
              <a:t>8#</a:t>
            </a:r>
            <a:r>
              <a:rPr lang="zh-CN" altLang="en-US" smtClean="0"/>
              <a:t>空白”为“</a:t>
            </a:r>
            <a:r>
              <a:rPr lang="en-US" altLang="zh-CN" smtClean="0"/>
              <a:t>8#</a:t>
            </a:r>
            <a:r>
              <a:rPr lang="zh-CN" altLang="en-US" smtClean="0"/>
              <a:t>仅标题”。</a:t>
            </a:r>
            <a:endParaRPr lang="en-US" altLang="zh-CN" smtClean="0"/>
          </a:p>
          <a:p>
            <a:r>
              <a:rPr lang="en-US" altLang="zh-CN" smtClean="0"/>
              <a:t>2015.9.2</a:t>
            </a:r>
          </a:p>
          <a:p>
            <a:pPr lvl="1"/>
            <a:r>
              <a:rPr lang="zh-CN" altLang="en-US" smtClean="0"/>
              <a:t>新增备注模板，备注页正上方添加页眉，显示本章标题。</a:t>
            </a:r>
            <a:endParaRPr lang="en-US" altLang="zh-CN" smtClean="0"/>
          </a:p>
          <a:p>
            <a:pPr lvl="0"/>
            <a:r>
              <a:rPr lang="en-US" altLang="zh-CN" smtClean="0"/>
              <a:t>2015.9.14</a:t>
            </a:r>
          </a:p>
          <a:p>
            <a:pPr lvl="1"/>
            <a:r>
              <a:rPr lang="zh-CN" altLang="en-US" smtClean="0"/>
              <a:t>删除“谢谢”那页的白色“谢谢”。</a:t>
            </a:r>
            <a:endParaRPr lang="en-US" altLang="zh-CN" smtClean="0"/>
          </a:p>
          <a:p>
            <a:pPr lvl="0"/>
            <a:r>
              <a:rPr lang="en-US" altLang="zh-CN" smtClean="0"/>
              <a:t>2017.11.8</a:t>
            </a:r>
          </a:p>
          <a:p>
            <a:pPr lvl="1"/>
            <a:r>
              <a:rPr lang="zh-CN" altLang="en-US" smtClean="0"/>
              <a:t>调整母版中标题宽度。</a:t>
            </a:r>
            <a:endParaRPr lang="en-US" altLang="zh-CN" smtClean="0"/>
          </a:p>
          <a:p>
            <a:r>
              <a:rPr lang="en-US" altLang="zh-CN" smtClean="0"/>
              <a:t>2017.12.8</a:t>
            </a:r>
          </a:p>
          <a:p>
            <a:pPr lvl="1"/>
            <a:r>
              <a:rPr lang="zh-CN" altLang="en-US" smtClean="0"/>
              <a:t>适当拉长了备注页文本框长度，防止</a:t>
            </a:r>
            <a:r>
              <a:rPr lang="en-US" altLang="zh-CN" smtClean="0"/>
              <a:t>2013</a:t>
            </a:r>
            <a:r>
              <a:rPr lang="zh-CN" altLang="en-US" smtClean="0"/>
              <a:t>版后的</a:t>
            </a:r>
            <a:r>
              <a:rPr lang="en-US" altLang="zh-CN" smtClean="0"/>
              <a:t>PPT</a:t>
            </a:r>
            <a:r>
              <a:rPr lang="zh-CN" altLang="en-US" smtClean="0"/>
              <a:t>会自动换页。</a:t>
            </a:r>
            <a:endParaRPr lang="en-US" altLang="zh-CN" dirty="0" smtClean="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865220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871879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在虚拟桌面中使用专业图形处理软件，是业界的一个技术难点。主要原因是：普通的虚拟机只提供计算、存储资源，无法提供显卡资源，因而无法支持需要图形加速的软件应用。</a:t>
            </a:r>
            <a:endParaRPr lang="en-US" altLang="zh-CN" smtClean="0"/>
          </a:p>
          <a:p>
            <a:r>
              <a:rPr lang="zh-CN" altLang="en-US" smtClean="0"/>
              <a:t>华为桌面云解决方案提供</a:t>
            </a:r>
            <a:r>
              <a:rPr lang="en-US" altLang="zh-CN" smtClean="0"/>
              <a:t>GPU</a:t>
            </a:r>
            <a:r>
              <a:rPr lang="zh-CN" altLang="en-US" smtClean="0"/>
              <a:t>直通（虚拟机独享模式），以及</a:t>
            </a:r>
            <a:r>
              <a:rPr lang="en-US" altLang="zh-CN" smtClean="0"/>
              <a:t>GPU</a:t>
            </a:r>
            <a:r>
              <a:rPr lang="zh-CN" altLang="en-US" smtClean="0"/>
              <a:t>硬件虚拟化方案。</a:t>
            </a:r>
            <a:endParaRPr lang="en-US" altLang="zh-CN" smtClean="0"/>
          </a:p>
          <a:p>
            <a:r>
              <a:rPr lang="en-US" altLang="zh-CN" smtClean="0"/>
              <a:t>GPU</a:t>
            </a:r>
            <a:r>
              <a:rPr lang="zh-CN" altLang="en-US" smtClean="0"/>
              <a:t>英文全称</a:t>
            </a:r>
            <a:r>
              <a:rPr lang="en-US" altLang="zh-CN" smtClean="0"/>
              <a:t>Graphic Processing Unit</a:t>
            </a:r>
            <a:r>
              <a:rPr lang="zh-CN" altLang="en-US" smtClean="0"/>
              <a:t>，中文翻译为“图形处理器”。</a:t>
            </a:r>
            <a:endParaRPr lang="en-US" altLang="zh-CN"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351364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GPU</a:t>
            </a:r>
            <a:r>
              <a:rPr lang="zh-CN" altLang="zh-CN" smtClean="0"/>
              <a:t>直通技术是将每个物理</a:t>
            </a:r>
            <a:r>
              <a:rPr lang="en-US" altLang="zh-CN" smtClean="0"/>
              <a:t>GPU</a:t>
            </a:r>
            <a:r>
              <a:rPr lang="zh-CN" altLang="zh-CN" smtClean="0"/>
              <a:t>绑定给一个虚拟机，该虚拟机独享</a:t>
            </a:r>
            <a:r>
              <a:rPr lang="en-US" altLang="zh-CN" smtClean="0"/>
              <a:t>GPU</a:t>
            </a:r>
            <a:r>
              <a:rPr lang="zh-CN" altLang="zh-CN" smtClean="0"/>
              <a:t>卡，通过驱动直接访问</a:t>
            </a:r>
            <a:r>
              <a:rPr lang="en-US" altLang="zh-CN" smtClean="0"/>
              <a:t>GPU</a:t>
            </a:r>
            <a:r>
              <a:rPr lang="zh-CN" altLang="zh-CN" smtClean="0"/>
              <a:t>。华为</a:t>
            </a:r>
            <a:r>
              <a:rPr lang="en-US" altLang="zh-CN" smtClean="0"/>
              <a:t>GPU</a:t>
            </a:r>
            <a:r>
              <a:rPr lang="zh-CN" altLang="zh-CN" smtClean="0"/>
              <a:t>直通高清制图特性，利用</a:t>
            </a:r>
            <a:r>
              <a:rPr lang="en-US" altLang="zh-CN" smtClean="0"/>
              <a:t>GPU</a:t>
            </a:r>
            <a:r>
              <a:rPr lang="zh-CN" altLang="zh-CN" smtClean="0"/>
              <a:t>直通技术，使用华为桌面协议</a:t>
            </a:r>
            <a:r>
              <a:rPr lang="en-US" altLang="zh-CN" smtClean="0"/>
              <a:t>HDP</a:t>
            </a:r>
            <a:r>
              <a:rPr lang="zh-CN" altLang="zh-CN" smtClean="0"/>
              <a:t>（</a:t>
            </a:r>
            <a:r>
              <a:rPr lang="en-US" altLang="zh-CN" smtClean="0"/>
              <a:t>Huawei Desktop Protocol</a:t>
            </a:r>
            <a:r>
              <a:rPr lang="zh-CN" altLang="zh-CN" smtClean="0"/>
              <a:t>），使得终端用户通过终端远程接入用户虚拟机获取</a:t>
            </a:r>
            <a:r>
              <a:rPr lang="en-US" altLang="zh-CN" smtClean="0"/>
              <a:t>GPU</a:t>
            </a:r>
            <a:r>
              <a:rPr lang="zh-CN" altLang="zh-CN" smtClean="0"/>
              <a:t>的</a:t>
            </a:r>
            <a:r>
              <a:rPr lang="en-US" altLang="zh-CN" smtClean="0"/>
              <a:t>3D</a:t>
            </a:r>
            <a:r>
              <a:rPr lang="zh-CN" altLang="zh-CN" smtClean="0"/>
              <a:t>加速能力。本特性支持多种类型的显卡，兼容性好，支持符合最新</a:t>
            </a:r>
            <a:r>
              <a:rPr lang="en-US" altLang="zh-CN" smtClean="0"/>
              <a:t>DirectX</a:t>
            </a:r>
            <a:r>
              <a:rPr lang="zh-CN" altLang="zh-CN" smtClean="0"/>
              <a:t>、</a:t>
            </a:r>
            <a:r>
              <a:rPr lang="en-US" altLang="zh-CN" smtClean="0"/>
              <a:t>OpenGL</a:t>
            </a:r>
            <a:r>
              <a:rPr lang="zh-CN" altLang="zh-CN" smtClean="0"/>
              <a:t>规范的</a:t>
            </a:r>
            <a:r>
              <a:rPr lang="en-US" altLang="zh-CN" smtClean="0"/>
              <a:t>3D</a:t>
            </a:r>
            <a:r>
              <a:rPr lang="zh-CN" altLang="zh-CN" smtClean="0"/>
              <a:t>应用。</a:t>
            </a:r>
            <a:endParaRPr lang="en-US" altLang="zh-CN" smtClean="0"/>
          </a:p>
          <a:p>
            <a:r>
              <a:rPr lang="zh-CN" altLang="en-US" smtClean="0"/>
              <a:t>该方案优势是兼容性好，性能高，但成本高，推荐场景：</a:t>
            </a:r>
            <a:endParaRPr lang="en-US" altLang="zh-CN" smtClean="0"/>
          </a:p>
          <a:p>
            <a:pPr lvl="1"/>
            <a:r>
              <a:rPr lang="zh-CN" altLang="en-US" smtClean="0"/>
              <a:t>全媒体编辑中高清视频渲染合成处理或是多轨</a:t>
            </a:r>
            <a:r>
              <a:rPr lang="en-US" altLang="zh-CN" smtClean="0"/>
              <a:t>120M</a:t>
            </a:r>
            <a:r>
              <a:rPr lang="zh-CN" altLang="en-US" smtClean="0"/>
              <a:t>高清视频编辑的场景。</a:t>
            </a:r>
            <a:endParaRPr lang="en-US" altLang="zh-CN" smtClean="0"/>
          </a:p>
          <a:p>
            <a:pPr lvl="1"/>
            <a:r>
              <a:rPr lang="zh-CN" altLang="en-US" smtClean="0"/>
              <a:t>高清制图中复杂图纸编辑、图纸总装或者体验要求苛刻的用户场景。</a:t>
            </a:r>
            <a:endParaRPr lang="en-US" altLang="zh-CN"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38816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虚拟机桌面具备了</a:t>
            </a:r>
            <a:r>
              <a:rPr lang="en-US" dirty="0" smtClean="0"/>
              <a:t>GPU</a:t>
            </a:r>
            <a:r>
              <a:rPr lang="zh-CN" altLang="en-US" dirty="0" smtClean="0"/>
              <a:t>图形加速能力，图形软件可以使用</a:t>
            </a:r>
            <a:r>
              <a:rPr lang="en-US" dirty="0" smtClean="0"/>
              <a:t>GPU</a:t>
            </a:r>
            <a:r>
              <a:rPr lang="zh-CN" altLang="en-US" dirty="0" smtClean="0"/>
              <a:t>进行硬件渲染，</a:t>
            </a:r>
            <a:r>
              <a:rPr lang="en-US" dirty="0" smtClean="0"/>
              <a:t>GPU</a:t>
            </a:r>
            <a:r>
              <a:rPr lang="zh-CN" altLang="en-US" dirty="0" smtClean="0"/>
              <a:t>将渲染后的位图放入显卡视频缓冲区，将缓冲区内容实时地投送到</a:t>
            </a:r>
            <a:r>
              <a:rPr lang="en-US" dirty="0" smtClean="0"/>
              <a:t>TC</a:t>
            </a:r>
            <a:r>
              <a:rPr lang="zh-CN" altLang="en-US" dirty="0" smtClean="0"/>
              <a:t>侧。华为虚拟机内置显示虚拟桌面技术核心，获取到显示信息后，进行压缩、合并等一系列的处理后，通过</a:t>
            </a:r>
            <a:r>
              <a:rPr lang="en-US" dirty="0" smtClean="0"/>
              <a:t>HDP</a:t>
            </a:r>
            <a:r>
              <a:rPr lang="zh-CN" altLang="en-US" dirty="0" smtClean="0"/>
              <a:t>协议发给客户端，由客户端显示绘图信息。</a:t>
            </a:r>
            <a:endParaRPr lang="en-US" altLang="zh-CN" dirty="0" smtClean="0"/>
          </a:p>
          <a:p>
            <a:r>
              <a:rPr lang="zh-CN" altLang="en-US" dirty="0" smtClean="0"/>
              <a:t>通过虚拟化平台的直通技术可以将显卡直接给虚拟机使用，和物理机接入显卡的效果基本一致，在虚拟机上只要安装了对应显卡的显示驱动，显卡可以为这个虚拟机提供高性能图形的能力。桌面云服务器端程序将捕获桌面图像数据，发送给远程客户端显示。</a:t>
            </a:r>
            <a:endParaRPr lang="en-US" dirty="0" smtClean="0"/>
          </a:p>
          <a:p>
            <a:r>
              <a:rPr lang="zh-CN" altLang="en-US" dirty="0" smtClean="0"/>
              <a:t>华为还专门推出了针对</a:t>
            </a:r>
            <a:r>
              <a:rPr lang="en-US" altLang="zh-CN" dirty="0" smtClean="0"/>
              <a:t>Windows</a:t>
            </a:r>
            <a:r>
              <a:rPr lang="zh-CN" altLang="zh-CN" dirty="0" smtClean="0"/>
              <a:t>图形虚拟机的</a:t>
            </a:r>
            <a:r>
              <a:rPr lang="en-US" altLang="zh-CN" dirty="0" smtClean="0"/>
              <a:t>120M</a:t>
            </a:r>
            <a:r>
              <a:rPr lang="zh-CN" altLang="en-US" dirty="0" smtClean="0"/>
              <a:t>媒资行业高清编辑的</a:t>
            </a:r>
            <a:r>
              <a:rPr lang="en-US" altLang="zh-CN" dirty="0" smtClean="0"/>
              <a:t>HDP Plus</a:t>
            </a:r>
            <a:r>
              <a:rPr lang="zh-CN" altLang="en-US" dirty="0" smtClean="0"/>
              <a:t>解决方案。在该方案中，</a:t>
            </a:r>
            <a:r>
              <a:rPr lang="en-US" altLang="zh-CN" dirty="0" smtClean="0"/>
              <a:t>HDP</a:t>
            </a:r>
            <a:r>
              <a:rPr lang="zh-CN" altLang="en-US" dirty="0" smtClean="0"/>
              <a:t>协议会对</a:t>
            </a:r>
            <a:r>
              <a:rPr lang="en-US" altLang="zh-CN" dirty="0" smtClean="0"/>
              <a:t>GPU</a:t>
            </a:r>
            <a:r>
              <a:rPr lang="zh-CN" altLang="en-US" dirty="0" smtClean="0"/>
              <a:t>渲染后的画面进行实时的全屏数据抓取、识别和压缩等处理，保持相对稳定的高帧率刷新，提供卓越的画面体验。此外，</a:t>
            </a:r>
            <a:r>
              <a:rPr lang="en-US" altLang="zh-CN" dirty="0" smtClean="0"/>
              <a:t>HDP Plus</a:t>
            </a:r>
            <a:r>
              <a:rPr lang="zh-CN" altLang="en-US" dirty="0" smtClean="0"/>
              <a:t>解决方案还提供</a:t>
            </a:r>
            <a:r>
              <a:rPr lang="en-US" altLang="zh-CN" dirty="0" smtClean="0"/>
              <a:t>GPU</a:t>
            </a:r>
            <a:r>
              <a:rPr lang="zh-CN" altLang="en-US" dirty="0" smtClean="0"/>
              <a:t>硬件压缩能力，可将</a:t>
            </a:r>
            <a:r>
              <a:rPr lang="en-US" altLang="zh-CN" dirty="0" smtClean="0"/>
              <a:t>HDP</a:t>
            </a:r>
            <a:r>
              <a:rPr lang="zh-CN" altLang="en-US" dirty="0" smtClean="0"/>
              <a:t>协议内的视频数据压缩工作从</a:t>
            </a:r>
            <a:r>
              <a:rPr lang="en-US" altLang="zh-CN" dirty="0" smtClean="0"/>
              <a:t>CPU</a:t>
            </a:r>
            <a:r>
              <a:rPr lang="zh-CN" altLang="en-US" dirty="0" smtClean="0"/>
              <a:t>转移到</a:t>
            </a:r>
            <a:r>
              <a:rPr lang="en-US" altLang="zh-CN" dirty="0" smtClean="0"/>
              <a:t>GPU</a:t>
            </a:r>
            <a:r>
              <a:rPr lang="zh-CN" altLang="en-US" dirty="0" smtClean="0"/>
              <a:t>，这样既可充分利用</a:t>
            </a:r>
            <a:r>
              <a:rPr lang="en-US" altLang="zh-CN" dirty="0" smtClean="0"/>
              <a:t>GPU</a:t>
            </a:r>
            <a:r>
              <a:rPr lang="zh-CN" altLang="en-US" dirty="0" smtClean="0"/>
              <a:t>的编码能力，又能降低虚拟机对</a:t>
            </a:r>
            <a:r>
              <a:rPr lang="en-US" altLang="zh-CN" dirty="0" smtClean="0"/>
              <a:t>CPU</a:t>
            </a:r>
            <a:r>
              <a:rPr lang="zh-CN" altLang="en-US" dirty="0" smtClean="0"/>
              <a:t>资源的消耗。</a:t>
            </a:r>
            <a:endParaRPr lang="en-US" altLang="zh-CN"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25561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zh-CN" smtClean="0"/>
              <a:t>由于</a:t>
            </a:r>
            <a:r>
              <a:rPr lang="en-US" altLang="zh-CN" smtClean="0"/>
              <a:t>GPU</a:t>
            </a:r>
            <a:r>
              <a:rPr lang="zh-CN" altLang="zh-CN" smtClean="0"/>
              <a:t>直通技术，是虚拟机独占式的使用显卡。一台服务器能够支持多少虚拟机使用</a:t>
            </a:r>
            <a:r>
              <a:rPr lang="en-US" altLang="zh-CN" smtClean="0"/>
              <a:t>GPU</a:t>
            </a:r>
            <a:r>
              <a:rPr lang="zh-CN" altLang="zh-CN" smtClean="0"/>
              <a:t>，受限于单台服务器能够插多少显卡。服务器能够支持显卡的数量受制于</a:t>
            </a:r>
            <a:r>
              <a:rPr lang="en-US" altLang="zh-CN" smtClean="0"/>
              <a:t>PCIE</a:t>
            </a:r>
            <a:r>
              <a:rPr lang="zh-CN" altLang="zh-CN" smtClean="0"/>
              <a:t>总线带宽、空间、散热和供电的制约因素。因此，单台服务器能够支持的</a:t>
            </a:r>
            <a:r>
              <a:rPr lang="en-US" altLang="zh-CN" smtClean="0"/>
              <a:t>GPU</a:t>
            </a:r>
            <a:r>
              <a:rPr lang="zh-CN" altLang="zh-CN" smtClean="0"/>
              <a:t>不会太多，这样导致</a:t>
            </a:r>
            <a:r>
              <a:rPr lang="en-US" altLang="zh-CN" smtClean="0"/>
              <a:t>GPU</a:t>
            </a:r>
            <a:r>
              <a:rPr lang="zh-CN" altLang="zh-CN" smtClean="0"/>
              <a:t>直通的技术比较适合于高性能图形需求比例较低的场景。</a:t>
            </a:r>
          </a:p>
          <a:p>
            <a:r>
              <a:rPr lang="zh-CN" altLang="zh-CN" smtClean="0"/>
              <a:t>从</a:t>
            </a:r>
            <a:r>
              <a:rPr lang="en-US" altLang="zh-CN" smtClean="0"/>
              <a:t>PCIE</a:t>
            </a:r>
            <a:r>
              <a:rPr lang="zh-CN" altLang="zh-CN" smtClean="0"/>
              <a:t>设备直通技术来说，虚拟机使用</a:t>
            </a:r>
            <a:r>
              <a:rPr lang="en-US" altLang="zh-CN" smtClean="0"/>
              <a:t>GPU</a:t>
            </a:r>
            <a:r>
              <a:rPr lang="zh-CN" altLang="zh-CN" smtClean="0"/>
              <a:t>和物理</a:t>
            </a:r>
            <a:r>
              <a:rPr lang="en-US" altLang="zh-CN" smtClean="0"/>
              <a:t>PC</a:t>
            </a:r>
            <a:r>
              <a:rPr lang="zh-CN" altLang="zh-CN" smtClean="0"/>
              <a:t>使用</a:t>
            </a:r>
            <a:r>
              <a:rPr lang="en-US" altLang="zh-CN" smtClean="0"/>
              <a:t>GPU</a:t>
            </a:r>
            <a:r>
              <a:rPr lang="zh-CN" altLang="zh-CN" smtClean="0"/>
              <a:t>不存在区别。在实际测试过程中，物理</a:t>
            </a:r>
            <a:r>
              <a:rPr lang="en-US" altLang="zh-CN" smtClean="0"/>
              <a:t>PC</a:t>
            </a:r>
            <a:r>
              <a:rPr lang="zh-CN" altLang="zh-CN" smtClean="0"/>
              <a:t>能够运行的</a:t>
            </a:r>
            <a:r>
              <a:rPr lang="en-US" altLang="zh-CN" smtClean="0"/>
              <a:t>Pro/E</a:t>
            </a:r>
            <a:r>
              <a:rPr lang="zh-CN" altLang="zh-CN" smtClean="0"/>
              <a:t>、</a:t>
            </a:r>
            <a:r>
              <a:rPr lang="en-US" altLang="zh-CN" smtClean="0"/>
              <a:t>AutoCAD</a:t>
            </a:r>
            <a:r>
              <a:rPr lang="zh-CN" altLang="zh-CN" smtClean="0"/>
              <a:t>、</a:t>
            </a:r>
            <a:r>
              <a:rPr lang="en-US" altLang="zh-CN" smtClean="0"/>
              <a:t>UG</a:t>
            </a:r>
            <a:r>
              <a:rPr lang="zh-CN" altLang="zh-CN" smtClean="0"/>
              <a:t>等软件，在</a:t>
            </a:r>
            <a:r>
              <a:rPr lang="en-US" altLang="zh-CN" smtClean="0"/>
              <a:t>GPU</a:t>
            </a:r>
            <a:r>
              <a:rPr lang="zh-CN" altLang="zh-CN" smtClean="0"/>
              <a:t>直通虚拟机上也能够运行。这些图形软件在虚拟机里运行体验效果与相同配置的物理</a:t>
            </a:r>
            <a:r>
              <a:rPr lang="en-US" altLang="zh-CN" smtClean="0"/>
              <a:t>PC</a:t>
            </a:r>
            <a:r>
              <a:rPr lang="zh-CN" altLang="zh-CN" smtClean="0"/>
              <a:t>体验相当，虚拟机支持</a:t>
            </a:r>
            <a:r>
              <a:rPr lang="en-US" altLang="zh-CN" smtClean="0"/>
              <a:t>GPU</a:t>
            </a:r>
            <a:r>
              <a:rPr lang="zh-CN" altLang="zh-CN" smtClean="0"/>
              <a:t>处理能力与绑定的</a:t>
            </a:r>
            <a:r>
              <a:rPr lang="en-US" altLang="zh-CN" smtClean="0"/>
              <a:t>GPU</a:t>
            </a:r>
            <a:r>
              <a:rPr lang="zh-CN" altLang="zh-CN" smtClean="0"/>
              <a:t>显卡性能一致。</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209042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457905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dirty="0" smtClean="0"/>
              <a:t>虚拟化平台将一块物理显卡虚拟化成多个虚拟显卡，每个</a:t>
            </a:r>
            <a:r>
              <a:rPr lang="en-US" altLang="zh-CN" dirty="0" smtClean="0"/>
              <a:t>GPU</a:t>
            </a:r>
            <a:r>
              <a:rPr lang="zh-CN" altLang="en-US" dirty="0" smtClean="0"/>
              <a:t>虚拟机可以绑定一个</a:t>
            </a:r>
            <a:r>
              <a:rPr lang="en-US" altLang="zh-CN" dirty="0" err="1" smtClean="0"/>
              <a:t>vGPU</a:t>
            </a:r>
            <a:r>
              <a:rPr lang="zh-CN" altLang="en-US" dirty="0" smtClean="0"/>
              <a:t>，满足</a:t>
            </a:r>
            <a:r>
              <a:rPr lang="en-US" altLang="zh-CN" dirty="0" smtClean="0"/>
              <a:t>3D</a:t>
            </a:r>
            <a:r>
              <a:rPr lang="zh-CN" altLang="en-US" dirty="0" smtClean="0"/>
              <a:t>应用的图形渲染需求</a:t>
            </a:r>
          </a:p>
          <a:p>
            <a:r>
              <a:rPr lang="en-US" altLang="zh-CN" dirty="0" smtClean="0"/>
              <a:t>GPU</a:t>
            </a:r>
            <a:r>
              <a:rPr lang="zh-CN" altLang="en-US" dirty="0" smtClean="0"/>
              <a:t>硬件虚拟化虚拟机和</a:t>
            </a:r>
            <a:r>
              <a:rPr lang="en-US" altLang="zh-CN" dirty="0" smtClean="0"/>
              <a:t>GPU</a:t>
            </a:r>
            <a:r>
              <a:rPr lang="zh-CN" altLang="en-US" dirty="0" smtClean="0"/>
              <a:t>直通虚拟机一样，可以通过</a:t>
            </a:r>
            <a:r>
              <a:rPr lang="en-US" altLang="zh-CN" dirty="0" smtClean="0"/>
              <a:t>NVIDIA</a:t>
            </a:r>
            <a:r>
              <a:rPr lang="zh-CN" altLang="en-US" dirty="0" smtClean="0"/>
              <a:t>显卡驱动可以直接访问</a:t>
            </a:r>
            <a:r>
              <a:rPr lang="en-US" altLang="zh-CN" dirty="0" smtClean="0"/>
              <a:t>GPU</a:t>
            </a:r>
            <a:r>
              <a:rPr lang="zh-CN" altLang="en-US" dirty="0" smtClean="0"/>
              <a:t>硬件资源，具有与</a:t>
            </a:r>
            <a:r>
              <a:rPr lang="en-US" altLang="zh-CN" dirty="0" smtClean="0"/>
              <a:t>PC</a:t>
            </a:r>
            <a:r>
              <a:rPr lang="zh-CN" altLang="en-US" dirty="0" smtClean="0"/>
              <a:t>一样的性能和兼容性</a:t>
            </a:r>
          </a:p>
          <a:p>
            <a:pPr lvl="1"/>
            <a:r>
              <a:rPr lang="zh-CN" altLang="en-US" dirty="0" smtClean="0"/>
              <a:t>一块支持</a:t>
            </a:r>
            <a:r>
              <a:rPr lang="en-US" dirty="0" smtClean="0"/>
              <a:t>GPU</a:t>
            </a:r>
            <a:r>
              <a:rPr lang="zh-CN" altLang="en-US" dirty="0" smtClean="0"/>
              <a:t>硬件虚拟化的显卡（</a:t>
            </a:r>
            <a:r>
              <a:rPr lang="en-US" dirty="0" err="1" smtClean="0"/>
              <a:t>Nvidia</a:t>
            </a:r>
            <a:r>
              <a:rPr lang="en-US" dirty="0" smtClean="0"/>
              <a:t> GRID K1/K2</a:t>
            </a:r>
            <a:r>
              <a:rPr lang="zh-CN" altLang="en-US" dirty="0" smtClean="0"/>
              <a:t>）可虚拟成不同类型的多个</a:t>
            </a:r>
            <a:r>
              <a:rPr lang="en-US" dirty="0" err="1" smtClean="0"/>
              <a:t>vGPU</a:t>
            </a:r>
            <a:endParaRPr lang="en-US" dirty="0" smtClean="0"/>
          </a:p>
          <a:p>
            <a:pPr lvl="1"/>
            <a:r>
              <a:rPr lang="zh-CN" altLang="en-US" dirty="0" smtClean="0"/>
              <a:t>每个图形加速虚拟机绑定一个</a:t>
            </a:r>
            <a:r>
              <a:rPr lang="en-US" dirty="0" err="1" smtClean="0"/>
              <a:t>vGPU</a:t>
            </a:r>
            <a:r>
              <a:rPr lang="zh-CN" altLang="en-US" dirty="0" smtClean="0"/>
              <a:t>满足</a:t>
            </a:r>
            <a:r>
              <a:rPr lang="en-US" dirty="0" smtClean="0"/>
              <a:t>3D</a:t>
            </a:r>
            <a:r>
              <a:rPr lang="zh-CN" altLang="en-US" dirty="0" smtClean="0"/>
              <a:t>应用的图形渲染需求 </a:t>
            </a:r>
            <a:endParaRPr lang="en-US" dirty="0" smtClean="0"/>
          </a:p>
          <a:p>
            <a:pPr lvl="1"/>
            <a:r>
              <a:rPr lang="zh-CN" altLang="en-US" dirty="0" smtClean="0"/>
              <a:t>服务器的剩余</a:t>
            </a:r>
            <a:r>
              <a:rPr lang="en-US" dirty="0" smtClean="0"/>
              <a:t>CPU</a:t>
            </a:r>
            <a:r>
              <a:rPr lang="zh-CN" altLang="en-US" dirty="0" smtClean="0"/>
              <a:t>资源可以创建不带</a:t>
            </a:r>
            <a:r>
              <a:rPr lang="en-US" dirty="0" err="1" smtClean="0"/>
              <a:t>vGPU</a:t>
            </a:r>
            <a:r>
              <a:rPr lang="zh-CN" altLang="en-US" dirty="0" smtClean="0"/>
              <a:t>的普通虚拟机 </a:t>
            </a:r>
            <a:endParaRPr lang="en-US" dirty="0" smtClean="0"/>
          </a:p>
          <a:p>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2792747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硬件虚拟</a:t>
            </a:r>
            <a:r>
              <a:rPr lang="en-US" dirty="0" smtClean="0"/>
              <a:t>GPU</a:t>
            </a:r>
            <a:r>
              <a:rPr lang="zh-CN" altLang="en-US" dirty="0" smtClean="0"/>
              <a:t>（</a:t>
            </a:r>
            <a:r>
              <a:rPr lang="en-US" dirty="0" smtClean="0"/>
              <a:t>Virtual GPU</a:t>
            </a:r>
            <a:r>
              <a:rPr lang="zh-CN" altLang="en-US" dirty="0" smtClean="0"/>
              <a:t>）</a:t>
            </a:r>
            <a:endParaRPr lang="en-US" dirty="0" smtClean="0"/>
          </a:p>
          <a:p>
            <a:pPr lvl="1"/>
            <a:r>
              <a:rPr lang="zh-CN" altLang="en-US" dirty="0" smtClean="0"/>
              <a:t>使用虚拟化技术将一个物理</a:t>
            </a:r>
            <a:r>
              <a:rPr lang="en-US" dirty="0" smtClean="0"/>
              <a:t>GPU</a:t>
            </a:r>
            <a:r>
              <a:rPr lang="zh-CN" altLang="en-US" dirty="0" smtClean="0"/>
              <a:t>虚拟成多个供虚拟机使用，与</a:t>
            </a:r>
            <a:r>
              <a:rPr lang="en-US" dirty="0" smtClean="0"/>
              <a:t>GPU</a:t>
            </a:r>
            <a:r>
              <a:rPr lang="zh-CN" altLang="en-US" dirty="0" smtClean="0"/>
              <a:t>共享的软件虚拟化相比，</a:t>
            </a:r>
            <a:r>
              <a:rPr lang="en-US" dirty="0" smtClean="0"/>
              <a:t>GPU</a:t>
            </a:r>
            <a:r>
              <a:rPr lang="zh-CN" altLang="en-US" dirty="0" smtClean="0"/>
              <a:t>硬件虚拟化是在硬件显卡上实现的虚拟化，性能更高。</a:t>
            </a:r>
            <a:r>
              <a:rPr lang="en-US" dirty="0" smtClean="0"/>
              <a:t>GPU</a:t>
            </a:r>
            <a:r>
              <a:rPr lang="zh-CN" altLang="en-US" dirty="0" smtClean="0"/>
              <a:t>硬件虚拟化采用的</a:t>
            </a:r>
            <a:r>
              <a:rPr lang="en-US" dirty="0" smtClean="0"/>
              <a:t>GRID K1/K2</a:t>
            </a:r>
            <a:r>
              <a:rPr lang="zh-CN" altLang="en-US" dirty="0" smtClean="0"/>
              <a:t>是针对数据中心级的功率效率的要求来设计，采用了全新高性能的</a:t>
            </a:r>
            <a:r>
              <a:rPr lang="en-US" dirty="0" smtClean="0"/>
              <a:t>SMX</a:t>
            </a:r>
            <a:r>
              <a:rPr lang="zh-CN" altLang="en-US" dirty="0" smtClean="0"/>
              <a:t>流处理器。</a:t>
            </a:r>
            <a:endParaRPr lang="en-US" dirty="0" smtClean="0"/>
          </a:p>
          <a:p>
            <a:pPr lvl="0"/>
            <a:r>
              <a:rPr lang="zh-CN" altLang="en-US" dirty="0" smtClean="0"/>
              <a:t>高密度并发</a:t>
            </a:r>
            <a:endParaRPr lang="en-US" dirty="0" smtClean="0"/>
          </a:p>
          <a:p>
            <a:pPr lvl="1"/>
            <a:r>
              <a:rPr lang="zh-CN" altLang="en-US" dirty="0" smtClean="0"/>
              <a:t>使用</a:t>
            </a:r>
            <a:r>
              <a:rPr lang="en-US" dirty="0" smtClean="0"/>
              <a:t>GRID</a:t>
            </a:r>
            <a:r>
              <a:rPr lang="zh-CN" altLang="en-US" dirty="0" smtClean="0"/>
              <a:t>显卡优化的多</a:t>
            </a:r>
            <a:r>
              <a:rPr lang="en-US" dirty="0" smtClean="0"/>
              <a:t>GPU</a:t>
            </a:r>
            <a:r>
              <a:rPr lang="zh-CN" altLang="en-US" dirty="0" smtClean="0"/>
              <a:t>设计，最大限度的提高用户密度。一块</a:t>
            </a:r>
            <a:r>
              <a:rPr lang="en-US" dirty="0" smtClean="0"/>
              <a:t>K1</a:t>
            </a:r>
            <a:r>
              <a:rPr lang="zh-CN" altLang="en-US" dirty="0" smtClean="0"/>
              <a:t>显卡有</a:t>
            </a:r>
            <a:r>
              <a:rPr lang="en-US" dirty="0" smtClean="0"/>
              <a:t>4</a:t>
            </a:r>
            <a:r>
              <a:rPr lang="zh-CN" altLang="en-US" dirty="0" smtClean="0"/>
              <a:t>个</a:t>
            </a:r>
            <a:r>
              <a:rPr lang="en-US" dirty="0" smtClean="0"/>
              <a:t>GPU</a:t>
            </a:r>
            <a:r>
              <a:rPr lang="zh-CN" altLang="en-US" dirty="0" smtClean="0"/>
              <a:t>和</a:t>
            </a:r>
            <a:r>
              <a:rPr lang="en-US" dirty="0" smtClean="0"/>
              <a:t>16GB</a:t>
            </a:r>
            <a:r>
              <a:rPr lang="zh-CN" altLang="en-US" dirty="0" smtClean="0"/>
              <a:t>显存，最多可以支持</a:t>
            </a:r>
            <a:r>
              <a:rPr lang="en-US" dirty="0" smtClean="0"/>
              <a:t>32</a:t>
            </a:r>
            <a:r>
              <a:rPr lang="zh-CN" altLang="en-US" dirty="0" smtClean="0"/>
              <a:t>中低端用户；一块</a:t>
            </a:r>
            <a:r>
              <a:rPr lang="en-US" dirty="0" smtClean="0"/>
              <a:t>K2</a:t>
            </a:r>
            <a:r>
              <a:rPr lang="zh-CN" altLang="en-US" dirty="0" smtClean="0"/>
              <a:t>显卡有</a:t>
            </a:r>
            <a:r>
              <a:rPr lang="en-US" dirty="0" smtClean="0"/>
              <a:t>2</a:t>
            </a:r>
            <a:r>
              <a:rPr lang="zh-CN" altLang="en-US" dirty="0" smtClean="0"/>
              <a:t>个</a:t>
            </a:r>
            <a:r>
              <a:rPr lang="en-US" dirty="0" smtClean="0"/>
              <a:t>GPU</a:t>
            </a:r>
            <a:r>
              <a:rPr lang="zh-CN" altLang="en-US" dirty="0" smtClean="0"/>
              <a:t>和</a:t>
            </a:r>
            <a:r>
              <a:rPr lang="en-US" dirty="0" smtClean="0"/>
              <a:t>8GB</a:t>
            </a:r>
            <a:r>
              <a:rPr lang="zh-CN" altLang="en-US" dirty="0" smtClean="0"/>
              <a:t>显存，最多可以支持</a:t>
            </a:r>
            <a:r>
              <a:rPr lang="en-US" dirty="0" smtClean="0"/>
              <a:t>16</a:t>
            </a:r>
            <a:r>
              <a:rPr lang="zh-CN" altLang="en-US" dirty="0" smtClean="0"/>
              <a:t>高端用户。</a:t>
            </a:r>
            <a:endParaRPr lang="en-US" dirty="0" smtClean="0"/>
          </a:p>
          <a:p>
            <a:pPr lvl="0"/>
            <a:r>
              <a:rPr lang="zh-CN" altLang="en-US" dirty="0" smtClean="0"/>
              <a:t>高速图形指令处理（</a:t>
            </a:r>
            <a:r>
              <a:rPr lang="en-US" dirty="0" smtClean="0"/>
              <a:t>NVIDIA </a:t>
            </a:r>
            <a:r>
              <a:rPr lang="en-US" dirty="0" err="1" smtClean="0"/>
              <a:t>vGPU</a:t>
            </a:r>
            <a:r>
              <a:rPr lang="en-US" dirty="0" smtClean="0"/>
              <a:t> Driver</a:t>
            </a:r>
            <a:r>
              <a:rPr lang="zh-CN" altLang="en-US" dirty="0" smtClean="0"/>
              <a:t>、</a:t>
            </a:r>
            <a:r>
              <a:rPr lang="en-US" dirty="0" err="1" smtClean="0"/>
              <a:t>vGPU</a:t>
            </a:r>
            <a:r>
              <a:rPr lang="en-US" dirty="0" smtClean="0"/>
              <a:t> Support</a:t>
            </a:r>
            <a:r>
              <a:rPr lang="zh-CN" altLang="en-US" dirty="0" smtClean="0"/>
              <a:t>）</a:t>
            </a:r>
            <a:endParaRPr lang="en-US" dirty="0" smtClean="0"/>
          </a:p>
          <a:p>
            <a:pPr lvl="1"/>
            <a:r>
              <a:rPr lang="en-US" dirty="0" smtClean="0"/>
              <a:t>GPU</a:t>
            </a:r>
            <a:r>
              <a:rPr lang="zh-CN" altLang="en-US" dirty="0" smtClean="0"/>
              <a:t>硬件虚拟化虚拟机和</a:t>
            </a:r>
            <a:r>
              <a:rPr lang="en-US" dirty="0" smtClean="0"/>
              <a:t>GPU</a:t>
            </a:r>
            <a:r>
              <a:rPr lang="zh-CN" altLang="en-US" dirty="0" smtClean="0"/>
              <a:t>直通虚拟机一样，每个</a:t>
            </a:r>
            <a:r>
              <a:rPr lang="en-US" dirty="0" err="1" smtClean="0"/>
              <a:t>vGPU</a:t>
            </a:r>
            <a:r>
              <a:rPr lang="zh-CN" altLang="en-US" dirty="0" smtClean="0"/>
              <a:t>的虚拟机都可以通过</a:t>
            </a:r>
            <a:r>
              <a:rPr lang="en-US" dirty="0" smtClean="0"/>
              <a:t>NVIDIA</a:t>
            </a:r>
            <a:r>
              <a:rPr lang="zh-CN" altLang="en-US" dirty="0" smtClean="0"/>
              <a:t>的显卡驱动直接访问</a:t>
            </a:r>
            <a:r>
              <a:rPr lang="en-US" dirty="0" smtClean="0"/>
              <a:t>GPU</a:t>
            </a:r>
            <a:r>
              <a:rPr lang="zh-CN" altLang="en-US" dirty="0" smtClean="0"/>
              <a:t>硬件资源，具有与</a:t>
            </a:r>
            <a:r>
              <a:rPr lang="en-US" dirty="0" smtClean="0"/>
              <a:t>PC</a:t>
            </a:r>
            <a:r>
              <a:rPr lang="zh-CN" altLang="en-US" dirty="0" smtClean="0"/>
              <a:t>一样的性能和兼容性。</a:t>
            </a:r>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616005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zh-CN" altLang="en-US" dirty="0" smtClean="0"/>
              <a:t>低时延显示（</a:t>
            </a:r>
            <a:r>
              <a:rPr lang="en-US" dirty="0" smtClean="0"/>
              <a:t>GRID SDK</a:t>
            </a:r>
            <a:r>
              <a:rPr lang="zh-CN" altLang="en-US" dirty="0" smtClean="0"/>
              <a:t>、</a:t>
            </a:r>
            <a:r>
              <a:rPr lang="en-US" dirty="0" smtClean="0"/>
              <a:t>HDP Server</a:t>
            </a:r>
            <a:r>
              <a:rPr lang="zh-CN" altLang="en-US" dirty="0" smtClean="0"/>
              <a:t>）</a:t>
            </a:r>
            <a:endParaRPr lang="en-US" dirty="0" smtClean="0"/>
          </a:p>
          <a:p>
            <a:pPr lvl="1"/>
            <a:r>
              <a:rPr lang="en-US" dirty="0" smtClean="0"/>
              <a:t>HDP</a:t>
            </a:r>
            <a:r>
              <a:rPr lang="zh-CN" altLang="en-US" dirty="0" smtClean="0"/>
              <a:t>使用专用的低延迟的远程显示技术使用显卡硬件抓取虚拟桌面图像减少延迟，并且使用图像识别技术对桌面图像进行识别后采用不同的压缩算法，将虚拟桌面高效压缩编码后发送到</a:t>
            </a:r>
            <a:r>
              <a:rPr lang="en-US" dirty="0" smtClean="0"/>
              <a:t>TC</a:t>
            </a:r>
            <a:r>
              <a:rPr lang="zh-CN" altLang="en-US" dirty="0" smtClean="0"/>
              <a:t>，使用户与虚拟机进行交互时，大大提高用户体验。</a:t>
            </a:r>
            <a:endParaRPr lang="en-US" dirty="0" smtClean="0"/>
          </a:p>
          <a:p>
            <a:pPr lvl="0"/>
            <a:r>
              <a:rPr lang="en-US" dirty="0" smtClean="0"/>
              <a:t>VNC</a:t>
            </a:r>
            <a:r>
              <a:rPr lang="zh-CN" altLang="en-US" dirty="0" smtClean="0"/>
              <a:t>通道显示（</a:t>
            </a:r>
            <a:r>
              <a:rPr lang="en-US" dirty="0" err="1" smtClean="0"/>
              <a:t>vGPU</a:t>
            </a:r>
            <a:r>
              <a:rPr lang="en-US" dirty="0" smtClean="0"/>
              <a:t> FB</a:t>
            </a:r>
            <a:r>
              <a:rPr lang="zh-CN" altLang="en-US" dirty="0" smtClean="0"/>
              <a:t>）</a:t>
            </a:r>
            <a:endParaRPr lang="en-US" dirty="0" smtClean="0"/>
          </a:p>
          <a:p>
            <a:pPr lvl="1"/>
            <a:r>
              <a:rPr lang="zh-CN" altLang="en-US" dirty="0" smtClean="0"/>
              <a:t>使用虚拟化技术从物理</a:t>
            </a:r>
            <a:r>
              <a:rPr lang="en-US" dirty="0" smtClean="0"/>
              <a:t>GPU</a:t>
            </a:r>
            <a:r>
              <a:rPr lang="zh-CN" altLang="en-US" dirty="0" smtClean="0"/>
              <a:t>显存获取渲染的桌面图像数据，在控制台使用</a:t>
            </a:r>
            <a:r>
              <a:rPr lang="en-US" dirty="0" smtClean="0"/>
              <a:t>VNC</a:t>
            </a:r>
            <a:r>
              <a:rPr lang="zh-CN" altLang="en-US" dirty="0" smtClean="0"/>
              <a:t>登录可以对虚拟机进行维护等操作，解决了</a:t>
            </a:r>
            <a:r>
              <a:rPr lang="en-US" dirty="0" smtClean="0"/>
              <a:t>GPU</a:t>
            </a:r>
            <a:r>
              <a:rPr lang="zh-CN" altLang="en-US" dirty="0" smtClean="0"/>
              <a:t>直通因没有</a:t>
            </a:r>
            <a:r>
              <a:rPr lang="en-US" dirty="0" smtClean="0"/>
              <a:t>VNC</a:t>
            </a:r>
            <a:r>
              <a:rPr lang="zh-CN" altLang="en-US" dirty="0" smtClean="0"/>
              <a:t>功能导致用户在网络故障情况束手无策的重大痛点。</a:t>
            </a:r>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45083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97458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图像占位符 2"/>
          <p:cNvSpPr>
            <a:spLocks noGrp="1" noRot="1" noChangeAspect="1"/>
          </p:cNvSpPr>
          <p:nvPr>
            <p:ph type="sldImg"/>
          </p:nvPr>
        </p:nvSpPr>
        <p:spPr/>
      </p:sp>
      <p:sp>
        <p:nvSpPr>
          <p:cNvPr id="4" name="备注占位符 3"/>
          <p:cNvSpPr>
            <a:spLocks noGrp="1"/>
          </p:cNvSpPr>
          <p:nvPr>
            <p:ph type="body" idx="1"/>
          </p:nvPr>
        </p:nvSpPr>
        <p:spPr/>
        <p:txBody>
          <a:bodyPr/>
          <a:lstStyle/>
          <a:p>
            <a:endParaRPr lang="en-US"/>
          </a:p>
        </p:txBody>
      </p:sp>
    </p:spTree>
    <p:extLst>
      <p:ext uri="{BB962C8B-B14F-4D97-AF65-F5344CB8AC3E}">
        <p14:creationId xmlns:p14="http://schemas.microsoft.com/office/powerpoint/2010/main" val="28146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249921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468272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dirty="0"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004656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该图中案例使用的是</a:t>
            </a:r>
            <a:r>
              <a:rPr lang="en-US" altLang="zh-CN" smtClean="0"/>
              <a:t>GPU</a:t>
            </a:r>
            <a:r>
              <a:rPr lang="zh-CN" altLang="en-US" smtClean="0"/>
              <a:t>直通模式</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4120973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参考答案</a:t>
            </a:r>
            <a:endParaRPr lang="en-US" altLang="zh-CN" smtClean="0"/>
          </a:p>
          <a:p>
            <a:pPr lvl="1"/>
            <a:r>
              <a:rPr lang="en-US" altLang="zh-CN" smtClean="0"/>
              <a:t>1. B</a:t>
            </a:r>
          </a:p>
          <a:p>
            <a:pPr lvl="1"/>
            <a:r>
              <a:rPr lang="en-US" altLang="zh-CN" smtClean="0"/>
              <a:t>2. A</a:t>
            </a:r>
            <a:endParaRPr lang="zh-CN" alt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19436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67324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62638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284778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97834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2988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在目前的桌面云场景下一般仅支持普通办公，没有高清制图能力，主要原因是桌面云的部署还在初始阶段，企业的一些高端专业软件未部署到桌面云，高清制图桌面云虚拟机成本也更高，导致桌面云支持高端专业软件的技术研发投入有限，目前普通办公场景下的技术基本都成熟，高清制图桌面方面的技术开始加速发展，各厂商都加大了研发投入并推出了相应的解决方案，如</a:t>
            </a:r>
            <a:r>
              <a:rPr lang="en-US" smtClean="0"/>
              <a:t>Microsoft</a:t>
            </a:r>
            <a:r>
              <a:rPr lang="zh-CN" altLang="en-US" smtClean="0"/>
              <a:t>的</a:t>
            </a:r>
            <a:r>
              <a:rPr lang="en-US" smtClean="0"/>
              <a:t>RemoteFx </a:t>
            </a:r>
            <a:r>
              <a:rPr lang="zh-CN" altLang="en-US" smtClean="0"/>
              <a:t>、</a:t>
            </a:r>
            <a:r>
              <a:rPr lang="en-US" smtClean="0"/>
              <a:t>VMWare</a:t>
            </a:r>
            <a:r>
              <a:rPr lang="zh-CN" altLang="en-US" smtClean="0"/>
              <a:t>的</a:t>
            </a:r>
            <a:r>
              <a:rPr lang="en-US" smtClean="0"/>
              <a:t>vSGA</a:t>
            </a:r>
            <a:r>
              <a:rPr lang="zh-CN" altLang="en-US" smtClean="0"/>
              <a:t>（</a:t>
            </a:r>
            <a:r>
              <a:rPr lang="en-US" smtClean="0"/>
              <a:t>Virtual Shared Graphics Acceleration</a:t>
            </a:r>
            <a:r>
              <a:rPr lang="zh-CN" altLang="en-US" smtClean="0"/>
              <a:t>）和</a:t>
            </a:r>
            <a:r>
              <a:rPr lang="en-US" smtClean="0"/>
              <a:t>vDGA</a:t>
            </a:r>
            <a:r>
              <a:rPr lang="zh-CN" altLang="en-US" smtClean="0"/>
              <a:t>（</a:t>
            </a:r>
            <a:r>
              <a:rPr lang="en-US" smtClean="0"/>
              <a:t>Virtual Dedicated Graphics Adaptor</a:t>
            </a:r>
            <a:r>
              <a:rPr lang="zh-CN" altLang="en-US" smtClean="0"/>
              <a:t>）、</a:t>
            </a:r>
            <a:r>
              <a:rPr lang="en-US" smtClean="0"/>
              <a:t>Citrix</a:t>
            </a:r>
            <a:r>
              <a:rPr lang="zh-CN" altLang="en-US" smtClean="0"/>
              <a:t>的</a:t>
            </a:r>
            <a:r>
              <a:rPr lang="en-US" smtClean="0"/>
              <a:t>HDX 3D Pro</a:t>
            </a:r>
            <a:r>
              <a:rPr lang="zh-CN" altLang="en-US" smtClean="0"/>
              <a:t>、</a:t>
            </a:r>
            <a:r>
              <a:rPr lang="en-US" smtClean="0"/>
              <a:t>Nvidia</a:t>
            </a:r>
            <a:r>
              <a:rPr lang="zh-CN" altLang="en-US" smtClean="0"/>
              <a:t>的</a:t>
            </a:r>
            <a:r>
              <a:rPr lang="en-US" smtClean="0"/>
              <a:t>GPU</a:t>
            </a:r>
            <a:r>
              <a:rPr lang="zh-CN" altLang="en-US" smtClean="0"/>
              <a:t>硬件虚拟化。</a:t>
            </a:r>
            <a:endParaRPr lang="en-US" smtClean="0"/>
          </a:p>
          <a:p>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351443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109987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普通桌面虚拟机的图形处理能力是由</a:t>
            </a:r>
            <a:r>
              <a:rPr lang="en-US" smtClean="0"/>
              <a:t>CPU</a:t>
            </a:r>
            <a:r>
              <a:rPr lang="zh-CN" altLang="en-US" smtClean="0"/>
              <a:t>模拟出来的，这种模拟的软</a:t>
            </a:r>
            <a:r>
              <a:rPr lang="en-US" smtClean="0"/>
              <a:t>GPU</a:t>
            </a:r>
            <a:r>
              <a:rPr lang="zh-CN" altLang="en-US" smtClean="0"/>
              <a:t>不做任何硬件加速。普通桌面虚拟机的界面，主要是</a:t>
            </a:r>
            <a:r>
              <a:rPr lang="en-US" smtClean="0"/>
              <a:t>GDI</a:t>
            </a:r>
            <a:r>
              <a:rPr lang="zh-CN" altLang="en-US" smtClean="0"/>
              <a:t>窗口，都由</a:t>
            </a:r>
            <a:r>
              <a:rPr lang="en-US" smtClean="0"/>
              <a:t>CPU</a:t>
            </a:r>
            <a:r>
              <a:rPr lang="zh-CN" altLang="en-US" smtClean="0"/>
              <a:t>形成位图后，然后再写到模拟</a:t>
            </a:r>
            <a:r>
              <a:rPr lang="en-US" smtClean="0"/>
              <a:t>GPU</a:t>
            </a:r>
            <a:r>
              <a:rPr lang="zh-CN" altLang="en-US" smtClean="0"/>
              <a:t>的视频缓冲区。</a:t>
            </a:r>
            <a:endParaRPr lang="en-US" smtClean="0"/>
          </a:p>
          <a:p>
            <a:r>
              <a:rPr lang="en-US" smtClean="0"/>
              <a:t>TC</a:t>
            </a:r>
            <a:r>
              <a:rPr lang="zh-CN" altLang="en-US" smtClean="0"/>
              <a:t>看到的桌面其实就是</a:t>
            </a:r>
            <a:r>
              <a:rPr lang="en-US" smtClean="0"/>
              <a:t>TC</a:t>
            </a:r>
            <a:r>
              <a:rPr lang="zh-CN" altLang="en-US" smtClean="0"/>
              <a:t>根据</a:t>
            </a:r>
            <a:r>
              <a:rPr lang="en-US" smtClean="0"/>
              <a:t>GDI</a:t>
            </a:r>
            <a:r>
              <a:rPr lang="zh-CN" altLang="en-US" smtClean="0"/>
              <a:t>指令重构的远程桌面，</a:t>
            </a:r>
            <a:r>
              <a:rPr lang="en-US" smtClean="0"/>
              <a:t>GDI</a:t>
            </a:r>
            <a:r>
              <a:rPr lang="zh-CN" altLang="en-US" smtClean="0"/>
              <a:t>指令是由</a:t>
            </a:r>
            <a:r>
              <a:rPr lang="en-US" smtClean="0"/>
              <a:t>Mirror Driver</a:t>
            </a:r>
            <a:r>
              <a:rPr lang="zh-CN" altLang="en-US" smtClean="0"/>
              <a:t>获取的。所以普通桌面虚拟机不能运行图形密集型程序，只能用于图形比较简单的场景，在这种场景中，主要是利用</a:t>
            </a:r>
            <a:r>
              <a:rPr lang="en-US" smtClean="0"/>
              <a:t>CPU</a:t>
            </a:r>
            <a:r>
              <a:rPr lang="zh-CN" altLang="en-US" smtClean="0"/>
              <a:t>的运算能力，进行“软渲染”。</a:t>
            </a:r>
            <a:endParaRPr lang="en-US" smtClean="0"/>
          </a:p>
          <a:p>
            <a:r>
              <a:rPr lang="zh-CN" altLang="en-US" smtClean="0"/>
              <a:t>这种“软渲染”在运行图形软件、高清视频时会遇到各种问题。比如运行</a:t>
            </a:r>
            <a:r>
              <a:rPr lang="en-US" smtClean="0"/>
              <a:t>Windows Aero</a:t>
            </a:r>
            <a:r>
              <a:rPr lang="zh-CN" altLang="en-US" smtClean="0"/>
              <a:t>软件时会出错、有些</a:t>
            </a:r>
            <a:r>
              <a:rPr lang="en-US" smtClean="0"/>
              <a:t>3D</a:t>
            </a:r>
            <a:r>
              <a:rPr lang="zh-CN" altLang="en-US" smtClean="0"/>
              <a:t>软件也安装不上、运行</a:t>
            </a:r>
            <a:r>
              <a:rPr lang="en-US" smtClean="0"/>
              <a:t>Google Earth</a:t>
            </a:r>
            <a:r>
              <a:rPr lang="zh-CN" altLang="en-US" smtClean="0"/>
              <a:t>和播放高清视频有时卡屏非常严重。而具有硬件</a:t>
            </a:r>
            <a:r>
              <a:rPr lang="en-US" smtClean="0"/>
              <a:t>GPU</a:t>
            </a:r>
            <a:r>
              <a:rPr lang="zh-CN" altLang="en-US" smtClean="0"/>
              <a:t>显卡处理能力的图形桌面虚拟机运行这些软件时却非常流畅，色彩艳丽</a:t>
            </a:r>
            <a:endParaRPr lang="en-US" dirty="0"/>
          </a:p>
        </p:txBody>
      </p:sp>
      <p:sp>
        <p:nvSpPr>
          <p:cNvPr id="5" name="幻灯片图像占位符 4"/>
          <p:cNvSpPr>
            <a:spLocks noGrp="1" noRot="1" noChangeAspect="1"/>
          </p:cNvSpPr>
          <p:nvPr>
            <p:ph type="sldImg"/>
          </p:nvPr>
        </p:nvSpPr>
        <p:spPr/>
      </p:sp>
    </p:spTree>
    <p:extLst>
      <p:ext uri="{BB962C8B-B14F-4D97-AF65-F5344CB8AC3E}">
        <p14:creationId xmlns:p14="http://schemas.microsoft.com/office/powerpoint/2010/main" val="197739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en-US"/>
          </a:p>
        </p:txBody>
      </p:sp>
    </p:spTree>
    <p:extLst>
      <p:ext uri="{BB962C8B-B14F-4D97-AF65-F5344CB8AC3E}">
        <p14:creationId xmlns:p14="http://schemas.microsoft.com/office/powerpoint/2010/main" val="334340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755649" y="1417638"/>
          <a:ext cx="7848601" cy="1082675"/>
        </p:xfrm>
        <a:graphic>
          <a:graphicData uri="http://schemas.openxmlformats.org/drawingml/2006/table">
            <a:tbl>
              <a:tblPr/>
              <a:tblGrid>
                <a:gridCol w="2340187"/>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755650" y="2940050"/>
          <a:ext cx="7848600" cy="3038475"/>
        </p:xfrm>
        <a:graphic>
          <a:graphicData uri="http://schemas.openxmlformats.org/drawingml/2006/table">
            <a:tbl>
              <a:tblPr/>
              <a:tblGrid>
                <a:gridCol w="2340186"/>
                <a:gridCol w="1476164"/>
                <a:gridCol w="2268252"/>
                <a:gridCol w="1763998"/>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755650" y="1988840"/>
            <a:ext cx="234018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3095836" y="1988840"/>
            <a:ext cx="1476164"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4572000" y="1988840"/>
            <a:ext cx="2268252" cy="504887"/>
          </a:xfrm>
          <a:prstGeom prst="rect">
            <a:avLst/>
          </a:prstGeom>
        </p:spPr>
        <p:txBody>
          <a:bodyPr anchor="ctr"/>
          <a:lstStyle>
            <a:lvl1pPr algn="ctr">
              <a:lnSpc>
                <a:spcPct val="100000"/>
              </a:lnSpc>
              <a:buNone/>
              <a:defRPr sz="1600"/>
            </a:lvl1pPr>
          </a:lstStyle>
          <a:p>
            <a:pPr lvl="0"/>
            <a:r>
              <a:rPr lang="en-US" altLang="zh-CN" dirty="0" smtClean="0"/>
              <a:t>V5R2</a:t>
            </a:r>
            <a:endParaRPr lang="zh-CN" altLang="en-US" dirty="0"/>
          </a:p>
        </p:txBody>
      </p:sp>
      <p:sp>
        <p:nvSpPr>
          <p:cNvPr id="38" name="文本占位符 7"/>
          <p:cNvSpPr>
            <a:spLocks noGrp="1"/>
          </p:cNvSpPr>
          <p:nvPr>
            <p:ph type="body" sz="quarter" idx="20" hasCustomPrompt="1"/>
          </p:nvPr>
        </p:nvSpPr>
        <p:spPr>
          <a:xfrm>
            <a:off x="6840252" y="1988840"/>
            <a:ext cx="1763998" cy="504887"/>
          </a:xfrm>
          <a:prstGeom prst="rect">
            <a:avLst/>
          </a:prstGeom>
        </p:spPr>
        <p:txBody>
          <a:bodyPr anchor="ctr"/>
          <a:lstStyle>
            <a:lvl1pPr algn="ctr">
              <a:lnSpc>
                <a:spcPct val="100000"/>
              </a:lnSpc>
              <a:buNone/>
              <a:defRPr sz="1600"/>
            </a:lvl1pPr>
          </a:lstStyle>
          <a:p>
            <a:pPr lvl="0"/>
            <a:r>
              <a:rPr lang="en-US" altLang="zh-CN" dirty="0" smtClean="0"/>
              <a:t>V1R1</a:t>
            </a:r>
            <a:endParaRPr lang="zh-CN" altLang="en-US" dirty="0"/>
          </a:p>
        </p:txBody>
      </p:sp>
      <p:sp>
        <p:nvSpPr>
          <p:cNvPr id="43" name="文本占位符 7"/>
          <p:cNvSpPr>
            <a:spLocks noGrp="1"/>
          </p:cNvSpPr>
          <p:nvPr>
            <p:ph type="body" sz="quarter" idx="13" hasCustomPrompt="1"/>
          </p:nvPr>
        </p:nvSpPr>
        <p:spPr>
          <a:xfrm>
            <a:off x="755576" y="353701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3095836" y="353701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4572000" y="353701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6840252" y="3501008"/>
            <a:ext cx="1764196" cy="504056"/>
          </a:xfrm>
          <a:prstGeom prst="rect">
            <a:avLst/>
          </a:prstGeom>
        </p:spPr>
        <p:txBody>
          <a:bodyPr anchor="ctr"/>
          <a:lstStyle>
            <a:lvl1pPr algn="ctr">
              <a:lnSpc>
                <a:spcPct val="100000"/>
              </a:lnSpc>
              <a:buNone/>
              <a:defRPr sz="1600"/>
            </a:lvl1pPr>
          </a:lstStyle>
          <a:p>
            <a:pPr lvl="0"/>
            <a:r>
              <a:rPr lang="zh-CN" altLang="en-US" dirty="0" smtClean="0"/>
              <a:t>新开发</a:t>
            </a:r>
            <a:endParaRPr lang="zh-CN" altLang="en-US" dirty="0"/>
          </a:p>
        </p:txBody>
      </p:sp>
      <p:sp>
        <p:nvSpPr>
          <p:cNvPr id="63" name="Rectangle 2"/>
          <p:cNvSpPr>
            <a:spLocks noChangeArrowheads="1"/>
          </p:cNvSpPr>
          <p:nvPr userDrawn="1"/>
        </p:nvSpPr>
        <p:spPr bwMode="auto">
          <a:xfrm>
            <a:off x="714375" y="609315"/>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9" name="文本占位符 7"/>
          <p:cNvSpPr>
            <a:spLocks noGrp="1"/>
          </p:cNvSpPr>
          <p:nvPr>
            <p:ph type="body" sz="quarter" idx="21" hasCustomPrompt="1"/>
          </p:nvPr>
        </p:nvSpPr>
        <p:spPr>
          <a:xfrm>
            <a:off x="755576" y="4041068"/>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0" name="文本占位符 7"/>
          <p:cNvSpPr>
            <a:spLocks noGrp="1"/>
          </p:cNvSpPr>
          <p:nvPr>
            <p:ph type="body" sz="quarter" idx="22" hasCustomPrompt="1"/>
          </p:nvPr>
        </p:nvSpPr>
        <p:spPr>
          <a:xfrm>
            <a:off x="3095836" y="4041068"/>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1" name="文本占位符 7"/>
          <p:cNvSpPr>
            <a:spLocks noGrp="1"/>
          </p:cNvSpPr>
          <p:nvPr>
            <p:ph type="body" sz="quarter" idx="23" hasCustomPrompt="1"/>
          </p:nvPr>
        </p:nvSpPr>
        <p:spPr>
          <a:xfrm>
            <a:off x="4572000" y="4041068"/>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2" name="文本占位符 7"/>
          <p:cNvSpPr>
            <a:spLocks noGrp="1"/>
          </p:cNvSpPr>
          <p:nvPr>
            <p:ph type="body" sz="quarter" idx="24" hasCustomPrompt="1"/>
          </p:nvPr>
        </p:nvSpPr>
        <p:spPr>
          <a:xfrm>
            <a:off x="6840252" y="4005064"/>
            <a:ext cx="1764196" cy="504056"/>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5" name="文本占位符 7"/>
          <p:cNvSpPr>
            <a:spLocks noGrp="1"/>
          </p:cNvSpPr>
          <p:nvPr>
            <p:ph type="body" sz="quarter" idx="25" hasCustomPrompt="1"/>
          </p:nvPr>
        </p:nvSpPr>
        <p:spPr>
          <a:xfrm>
            <a:off x="755576" y="450912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6" name="文本占位符 7"/>
          <p:cNvSpPr>
            <a:spLocks noGrp="1"/>
          </p:cNvSpPr>
          <p:nvPr>
            <p:ph type="body" sz="quarter" idx="26" hasCustomPrompt="1"/>
          </p:nvPr>
        </p:nvSpPr>
        <p:spPr>
          <a:xfrm>
            <a:off x="3095836" y="450912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67" name="文本占位符 7"/>
          <p:cNvSpPr>
            <a:spLocks noGrp="1"/>
          </p:cNvSpPr>
          <p:nvPr>
            <p:ph type="body" sz="quarter" idx="27" hasCustomPrompt="1"/>
          </p:nvPr>
        </p:nvSpPr>
        <p:spPr>
          <a:xfrm>
            <a:off x="4572000" y="450912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68" name="文本占位符 7"/>
          <p:cNvSpPr>
            <a:spLocks noGrp="1"/>
          </p:cNvSpPr>
          <p:nvPr>
            <p:ph type="body" sz="quarter" idx="28" hasCustomPrompt="1"/>
          </p:nvPr>
        </p:nvSpPr>
        <p:spPr>
          <a:xfrm>
            <a:off x="6840252" y="450912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69" name="文本占位符 7"/>
          <p:cNvSpPr>
            <a:spLocks noGrp="1"/>
          </p:cNvSpPr>
          <p:nvPr>
            <p:ph type="body" sz="quarter" idx="29" hasCustomPrompt="1"/>
          </p:nvPr>
        </p:nvSpPr>
        <p:spPr>
          <a:xfrm>
            <a:off x="755576" y="5049180"/>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0" name="文本占位符 7"/>
          <p:cNvSpPr>
            <a:spLocks noGrp="1"/>
          </p:cNvSpPr>
          <p:nvPr>
            <p:ph type="body" sz="quarter" idx="30" hasCustomPrompt="1"/>
          </p:nvPr>
        </p:nvSpPr>
        <p:spPr>
          <a:xfrm>
            <a:off x="3095836" y="5049180"/>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1" name="文本占位符 7"/>
          <p:cNvSpPr>
            <a:spLocks noGrp="1"/>
          </p:cNvSpPr>
          <p:nvPr>
            <p:ph type="body" sz="quarter" idx="31" hasCustomPrompt="1"/>
          </p:nvPr>
        </p:nvSpPr>
        <p:spPr>
          <a:xfrm>
            <a:off x="4572000" y="5049180"/>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2" name="文本占位符 7"/>
          <p:cNvSpPr>
            <a:spLocks noGrp="1"/>
          </p:cNvSpPr>
          <p:nvPr>
            <p:ph type="body" sz="quarter" idx="32" hasCustomPrompt="1"/>
          </p:nvPr>
        </p:nvSpPr>
        <p:spPr>
          <a:xfrm>
            <a:off x="6840252" y="5049180"/>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
        <p:nvSpPr>
          <p:cNvPr id="73" name="文本占位符 7"/>
          <p:cNvSpPr>
            <a:spLocks noGrp="1"/>
          </p:cNvSpPr>
          <p:nvPr>
            <p:ph type="body" sz="quarter" idx="33" hasCustomPrompt="1"/>
          </p:nvPr>
        </p:nvSpPr>
        <p:spPr>
          <a:xfrm>
            <a:off x="755576" y="5517232"/>
            <a:ext cx="2340260"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4" name="文本占位符 7"/>
          <p:cNvSpPr>
            <a:spLocks noGrp="1"/>
          </p:cNvSpPr>
          <p:nvPr>
            <p:ph type="body" sz="quarter" idx="34" hasCustomPrompt="1"/>
          </p:nvPr>
        </p:nvSpPr>
        <p:spPr>
          <a:xfrm>
            <a:off x="3095836" y="5517232"/>
            <a:ext cx="1476164" cy="468052"/>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75" name="文本占位符 7"/>
          <p:cNvSpPr>
            <a:spLocks noGrp="1"/>
          </p:cNvSpPr>
          <p:nvPr>
            <p:ph type="body" sz="quarter" idx="35" hasCustomPrompt="1"/>
          </p:nvPr>
        </p:nvSpPr>
        <p:spPr>
          <a:xfrm>
            <a:off x="4572000" y="5517232"/>
            <a:ext cx="2268252" cy="468052"/>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76" name="文本占位符 7"/>
          <p:cNvSpPr>
            <a:spLocks noGrp="1"/>
          </p:cNvSpPr>
          <p:nvPr>
            <p:ph type="body" sz="quarter" idx="36" hasCustomPrompt="1"/>
          </p:nvPr>
        </p:nvSpPr>
        <p:spPr>
          <a:xfrm>
            <a:off x="6840252" y="5517232"/>
            <a:ext cx="1764196" cy="468052"/>
          </a:xfrm>
          <a:prstGeom prst="rect">
            <a:avLst/>
          </a:prstGeom>
        </p:spPr>
        <p:txBody>
          <a:bodyPr anchor="ctr"/>
          <a:lstStyle>
            <a:lvl1pPr algn="ctr">
              <a:lnSpc>
                <a:spcPct val="100000"/>
              </a:lnSpc>
              <a:buNone/>
              <a:defRPr sz="1600"/>
            </a:lvl1pPr>
          </a:lstStyle>
          <a:p>
            <a:pPr lvl="0"/>
            <a:r>
              <a:rPr lang="zh-CN" altLang="en-US" dirty="0" smtClean="0"/>
              <a:t>优化</a:t>
            </a:r>
            <a:endParaRPr lang="zh-CN" altLang="en-US" dirty="0"/>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49411"/>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43211"/>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36861"/>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ISSUE</a:t>
                      </a: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extLst/>
          </p:nvPr>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董挺</a:t>
                      </a: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rPr>
                        <a:t>2016/03</a:t>
                      </a: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董挺</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rPr>
                        <a:t>2016/09</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刷新</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蔺子荣</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rPr>
                        <a:t>2017/03</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FrutigerNext LT Regular" pitchFamily="34" charset="0"/>
                          <a:ea typeface="华文细黑" pitchFamily="2" charset="-122"/>
                        </a:rPr>
                        <a:t>刷新</a:t>
                      </a: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dirty="0">
                <a:solidFill>
                  <a:srgbClr val="4D4D4D"/>
                </a:solidFill>
                <a:latin typeface="Arial" charset="0"/>
              </a:rPr>
              <a:t>本页不打印</a:t>
            </a:r>
          </a:p>
        </p:txBody>
      </p:sp>
    </p:spTree>
    <p:extLst>
      <p:ext uri="{BB962C8B-B14F-4D97-AF65-F5344CB8AC3E}">
        <p14:creationId xmlns:p14="http://schemas.microsoft.com/office/powerpoint/2010/main" val="351849828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42012"/>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vl1pPr>
            <a:lvl2pPr eaLnBrk="1" hangingPunct="1">
              <a:defRPr/>
            </a:lvl2pPr>
            <a:lvl3pPr eaLnBrk="1" hangingPunct="1">
              <a:defRPr/>
            </a:lvl3pPr>
            <a:lvl4pPr eaLnBrk="1" hangingPunct="1">
              <a:defRPr/>
            </a:lvl4pPr>
            <a:lvl5pPr eaLnBrk="1" hangingPunct="1">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41644" y="541075"/>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41508" y="532240"/>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037"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marL="0" marR="0" indent="0" algn="l" defTabSz="801688" rtl="0" eaLnBrk="1" fontAlgn="base" latinLnBrk="0" hangingPunct="1">
              <a:lnSpc>
                <a:spcPct val="100000"/>
              </a:lnSpc>
              <a:spcBef>
                <a:spcPct val="0"/>
              </a:spcBef>
              <a:spcAft>
                <a:spcPct val="0"/>
              </a:spcAft>
              <a:buClrTx/>
              <a:buSzTx/>
              <a:buFontTx/>
              <a:buNone/>
              <a:tabLst/>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2017 </a:t>
            </a:r>
            <a:r>
              <a:rPr lang="zh-CN" altLang="en-US" sz="1200" b="0" dirty="0" smtClean="0">
                <a:latin typeface="+mn-lt"/>
                <a:ea typeface="+mn-ea"/>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76" userDrawn="1">
          <p15:clr>
            <a:srgbClr val="F26B43"/>
          </p15:clr>
        </p15:guide>
        <p15:guide id="2" pos="5420" userDrawn="1">
          <p15:clr>
            <a:srgbClr val="F26B43"/>
          </p15:clr>
        </p15:guide>
        <p15:guide id="3" orient="horz" pos="867" userDrawn="1">
          <p15:clr>
            <a:srgbClr val="F26B43"/>
          </p15:clr>
        </p15:guide>
        <p15:guide id="4" orient="horz" pos="3929" userDrawn="1">
          <p15:clr>
            <a:srgbClr val="F26B43"/>
          </p15:clr>
        </p15:guide>
        <p15:guide id="6" orient="horz" pos="2341" userDrawn="1">
          <p15:clr>
            <a:srgbClr val="F26B43"/>
          </p15:clr>
        </p15:guide>
        <p15:guide id="7"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altLang="zh-CN" dirty="0"/>
              <a:t>HC12082</a:t>
            </a:r>
            <a:endParaRPr lang="zh-CN" altLang="zh-CN" dirty="0"/>
          </a:p>
        </p:txBody>
      </p:sp>
      <p:sp>
        <p:nvSpPr>
          <p:cNvPr id="10" name="文本占位符 9"/>
          <p:cNvSpPr>
            <a:spLocks noGrp="1"/>
          </p:cNvSpPr>
          <p:nvPr>
            <p:ph type="body" sz="quarter" idx="18"/>
          </p:nvPr>
        </p:nvSpPr>
        <p:spPr/>
        <p:txBody>
          <a:bodyPr/>
          <a:lstStyle/>
          <a:p>
            <a:r>
              <a:rPr lang="en-US" altLang="zh-CN" dirty="0" smtClean="0"/>
              <a:t>FusionAccess</a:t>
            </a:r>
          </a:p>
        </p:txBody>
      </p:sp>
      <p:sp>
        <p:nvSpPr>
          <p:cNvPr id="14" name="文本占位符 13"/>
          <p:cNvSpPr>
            <a:spLocks noGrp="1"/>
          </p:cNvSpPr>
          <p:nvPr>
            <p:ph type="body" sz="quarter" idx="19"/>
          </p:nvPr>
        </p:nvSpPr>
        <p:spPr/>
        <p:txBody>
          <a:bodyPr/>
          <a:lstStyle/>
          <a:p>
            <a:r>
              <a:rPr lang="en-US" dirty="0" smtClean="0"/>
              <a:t>R6</a:t>
            </a:r>
            <a:endParaRPr lang="en-US" dirty="0"/>
          </a:p>
        </p:txBody>
      </p:sp>
      <p:sp>
        <p:nvSpPr>
          <p:cNvPr id="15" name="文本占位符 14"/>
          <p:cNvSpPr>
            <a:spLocks noGrp="1"/>
          </p:cNvSpPr>
          <p:nvPr>
            <p:ph type="body" sz="quarter" idx="20"/>
          </p:nvPr>
        </p:nvSpPr>
        <p:spPr/>
        <p:txBody>
          <a:bodyPr/>
          <a:lstStyle/>
          <a:p>
            <a:r>
              <a:rPr lang="en-US" dirty="0" smtClean="0"/>
              <a:t>V3.0</a:t>
            </a:r>
            <a:endParaRPr lang="en-US" dirty="0"/>
          </a:p>
        </p:txBody>
      </p:sp>
      <p:sp>
        <p:nvSpPr>
          <p:cNvPr id="3" name="文本占位符 2"/>
          <p:cNvSpPr>
            <a:spLocks noGrp="1"/>
          </p:cNvSpPr>
          <p:nvPr>
            <p:ph type="body" sz="quarter" idx="13"/>
          </p:nvPr>
        </p:nvSpPr>
        <p:spPr/>
        <p:txBody>
          <a:bodyPr/>
          <a:lstStyle/>
          <a:p>
            <a:r>
              <a:rPr lang="zh-CN" altLang="en-US" dirty="0"/>
              <a:t>洪飞泷</a:t>
            </a:r>
            <a:r>
              <a:rPr lang="en-US" altLang="zh-CN" dirty="0" smtClean="0"/>
              <a:t>/wx350110</a:t>
            </a:r>
            <a:endParaRPr lang="zh-CN" altLang="en-US" dirty="0"/>
          </a:p>
        </p:txBody>
      </p:sp>
      <p:sp>
        <p:nvSpPr>
          <p:cNvPr id="4" name="文本占位符 3"/>
          <p:cNvSpPr>
            <a:spLocks noGrp="1"/>
          </p:cNvSpPr>
          <p:nvPr>
            <p:ph type="body" sz="quarter" idx="14"/>
          </p:nvPr>
        </p:nvSpPr>
        <p:spPr/>
        <p:txBody>
          <a:bodyPr/>
          <a:lstStyle/>
          <a:p>
            <a:r>
              <a:rPr lang="en-US" altLang="zh-CN" dirty="0" smtClean="0"/>
              <a:t>2017.11.11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Tree>
    <p:extLst>
      <p:ext uri="{BB962C8B-B14F-4D97-AF65-F5344CB8AC3E}">
        <p14:creationId xmlns:p14="http://schemas.microsoft.com/office/powerpoint/2010/main" val="331272113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华为高清制图桌面概述</a:t>
            </a:r>
            <a:endParaRPr lang="en-US" altLang="zh-CN" dirty="0">
              <a:solidFill>
                <a:schemeClr val="bg1">
                  <a:lumMod val="50000"/>
                </a:schemeClr>
              </a:solidFill>
            </a:endParaRPr>
          </a:p>
          <a:p>
            <a:r>
              <a:rPr lang="zh-CN" altLang="en-US" b="1" dirty="0"/>
              <a:t>华为高清制图桌面方案</a:t>
            </a:r>
            <a:endParaRPr lang="en-US" altLang="zh-CN" b="1" dirty="0"/>
          </a:p>
          <a:p>
            <a:pPr>
              <a:buClr>
                <a:schemeClr val="bg1">
                  <a:lumMod val="50000"/>
                </a:schemeClr>
              </a:buClr>
            </a:pPr>
            <a:r>
              <a:rPr lang="zh-CN" altLang="en-US" dirty="0" smtClean="0">
                <a:solidFill>
                  <a:schemeClr val="bg1">
                    <a:lumMod val="50000"/>
                  </a:schemeClr>
                </a:solidFill>
              </a:rPr>
              <a:t>华为高清制图桌面应用场景</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127403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高清制图特性分类</a:t>
            </a:r>
            <a:endParaRPr lang="en-US" dirty="0"/>
          </a:p>
        </p:txBody>
      </p:sp>
      <p:sp>
        <p:nvSpPr>
          <p:cNvPr id="3" name="文本占位符 2"/>
          <p:cNvSpPr>
            <a:spLocks noGrp="1"/>
          </p:cNvSpPr>
          <p:nvPr>
            <p:ph type="body" sz="quarter" idx="10"/>
          </p:nvPr>
        </p:nvSpPr>
        <p:spPr/>
        <p:txBody>
          <a:bodyPr/>
          <a:lstStyle/>
          <a:p>
            <a:r>
              <a:rPr lang="zh-CN" altLang="en-US" dirty="0" smtClean="0"/>
              <a:t>根据应用场景，高清制图特性又分为如下子特性：</a:t>
            </a:r>
            <a:endParaRPr lang="en-US" altLang="zh-CN" dirty="0" smtClean="0"/>
          </a:p>
          <a:p>
            <a:pPr lvl="1"/>
            <a:r>
              <a:rPr lang="en-US" altLang="zh-CN" dirty="0" smtClean="0"/>
              <a:t>GPU</a:t>
            </a:r>
            <a:r>
              <a:rPr lang="zh-CN" altLang="en-US" dirty="0" smtClean="0"/>
              <a:t>直通</a:t>
            </a:r>
            <a:endParaRPr lang="en-US" altLang="zh-CN" dirty="0" smtClean="0"/>
          </a:p>
          <a:p>
            <a:pPr lvl="1"/>
            <a:r>
              <a:rPr lang="en-US" altLang="zh-CN" dirty="0" smtClean="0"/>
              <a:t>GPU</a:t>
            </a:r>
            <a:r>
              <a:rPr lang="zh-CN" altLang="en-US" dirty="0" smtClean="0"/>
              <a:t>硬件虚拟化</a:t>
            </a:r>
            <a:endParaRPr lang="en-US" altLang="zh-CN" dirty="0" smtClean="0"/>
          </a:p>
          <a:p>
            <a:endParaRPr lang="en-US" dirty="0" smtClean="0"/>
          </a:p>
          <a:p>
            <a:endParaRPr lang="en-US" dirty="0"/>
          </a:p>
        </p:txBody>
      </p:sp>
      <p:grpSp>
        <p:nvGrpSpPr>
          <p:cNvPr id="38" name="组合 37"/>
          <p:cNvGrpSpPr/>
          <p:nvPr/>
        </p:nvGrpSpPr>
        <p:grpSpPr>
          <a:xfrm>
            <a:off x="2891842" y="2852936"/>
            <a:ext cx="5892460" cy="3259563"/>
            <a:chOff x="594539" y="3140968"/>
            <a:chExt cx="5736523" cy="3152093"/>
          </a:xfrm>
        </p:grpSpPr>
        <p:grpSp>
          <p:nvGrpSpPr>
            <p:cNvPr id="4" name="组合 3"/>
            <p:cNvGrpSpPr/>
            <p:nvPr/>
          </p:nvGrpSpPr>
          <p:grpSpPr>
            <a:xfrm>
              <a:off x="594539" y="3140968"/>
              <a:ext cx="2673721" cy="3152093"/>
              <a:chOff x="705066" y="1747773"/>
              <a:chExt cx="3379289" cy="4175184"/>
            </a:xfrm>
          </p:grpSpPr>
          <p:sp>
            <p:nvSpPr>
              <p:cNvPr id="5" name="矩形 4"/>
              <p:cNvSpPr/>
              <p:nvPr/>
            </p:nvSpPr>
            <p:spPr bwMode="auto">
              <a:xfrm>
                <a:off x="890996" y="4502355"/>
                <a:ext cx="3115434" cy="1359474"/>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0" bIns="45720" numCol="1" rtlCol="0" anchor="ctr" anchorCtr="0" compatLnSpc="1">
                <a:prstTxWarp prst="textNoShape">
                  <a:avLst/>
                </a:prstTxWarp>
              </a:bodyPr>
              <a:lstStyle/>
              <a:p>
                <a:endParaRPr lang="zh-CN" altLang="en-US" dirty="0">
                  <a:solidFill>
                    <a:srgbClr val="000000"/>
                  </a:solidFill>
                  <a:latin typeface="+mn-lt"/>
                  <a:ea typeface="+mn-ea"/>
                </a:endParaRPr>
              </a:p>
            </p:txBody>
          </p:sp>
          <p:grpSp>
            <p:nvGrpSpPr>
              <p:cNvPr id="6" name="组合 14"/>
              <p:cNvGrpSpPr>
                <a:grpSpLocks/>
              </p:cNvGrpSpPr>
              <p:nvPr/>
            </p:nvGrpSpPr>
            <p:grpSpPr bwMode="auto">
              <a:xfrm>
                <a:off x="879505" y="3133556"/>
                <a:ext cx="693841" cy="829772"/>
                <a:chOff x="1091318" y="1203750"/>
                <a:chExt cx="489832" cy="815181"/>
              </a:xfrm>
            </p:grpSpPr>
            <p:sp>
              <p:nvSpPr>
                <p:cNvPr id="35"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36"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37" name="TextBox 170"/>
                <p:cNvSpPr txBox="1">
                  <a:spLocks noChangeArrowheads="1"/>
                </p:cNvSpPr>
                <p:nvPr/>
              </p:nvSpPr>
              <p:spPr bwMode="auto">
                <a:xfrm>
                  <a:off x="1091318" y="1286799"/>
                  <a:ext cx="485776" cy="309832"/>
                </a:xfrm>
                <a:prstGeom prst="rect">
                  <a:avLst/>
                </a:prstGeom>
                <a:solidFill>
                  <a:srgbClr val="99CCFF"/>
                </a:solidFill>
                <a:ln w="9525">
                  <a:noFill/>
                  <a:miter lim="800000"/>
                  <a:headEnd/>
                  <a:tailEnd/>
                </a:ln>
              </p:spPr>
              <p:txBody>
                <a:bodyPr wrap="square" lIns="0" tIns="45717" rIns="0" bIns="45717" anchor="ctr">
                  <a:spAutoFit/>
                </a:bodyPr>
                <a:lstStyle/>
                <a:p>
                  <a:pPr algn="ctr">
                    <a:lnSpc>
                      <a:spcPts val="1200"/>
                    </a:lnSpc>
                  </a:pPr>
                  <a:r>
                    <a:rPr lang="zh-CN" altLang="en-US" sz="1200" kern="700" dirty="0" smtClean="0">
                      <a:solidFill>
                        <a:schemeClr val="tx1">
                          <a:lumMod val="75000"/>
                          <a:lumOff val="25000"/>
                        </a:schemeClr>
                      </a:solidFill>
                      <a:latin typeface="+mn-lt"/>
                      <a:ea typeface="+mn-ea"/>
                      <a:cs typeface="Arial" pitchFamily="34" charset="0"/>
                    </a:rPr>
                    <a:t>普通</a:t>
                  </a:r>
                  <a:r>
                    <a:rPr lang="en-US" altLang="zh-CN" sz="1200" kern="700" dirty="0" smtClean="0">
                      <a:solidFill>
                        <a:schemeClr val="tx1">
                          <a:lumMod val="75000"/>
                          <a:lumOff val="25000"/>
                        </a:schemeClr>
                      </a:solidFill>
                      <a:latin typeface="+mn-lt"/>
                      <a:ea typeface="+mn-ea"/>
                      <a:cs typeface="Arial" pitchFamily="34" charset="0"/>
                    </a:rPr>
                    <a:t>VM</a:t>
                  </a:r>
                  <a:endParaRPr lang="zh-CN" altLang="en-US" sz="1200" kern="700" dirty="0">
                    <a:solidFill>
                      <a:schemeClr val="tx1">
                        <a:lumMod val="75000"/>
                        <a:lumOff val="25000"/>
                      </a:schemeClr>
                    </a:solidFill>
                    <a:latin typeface="+mn-lt"/>
                    <a:ea typeface="+mn-ea"/>
                    <a:cs typeface="Arial" pitchFamily="34" charset="0"/>
                  </a:endParaRPr>
                </a:p>
              </p:txBody>
            </p:sp>
          </p:grpSp>
          <p:grpSp>
            <p:nvGrpSpPr>
              <p:cNvPr id="7" name="组合 14"/>
              <p:cNvGrpSpPr>
                <a:grpSpLocks/>
              </p:cNvGrpSpPr>
              <p:nvPr/>
            </p:nvGrpSpPr>
            <p:grpSpPr bwMode="auto">
              <a:xfrm>
                <a:off x="1694015" y="3135240"/>
                <a:ext cx="688094" cy="831460"/>
                <a:chOff x="1095375" y="1203750"/>
                <a:chExt cx="485775" cy="815181"/>
              </a:xfrm>
            </p:grpSpPr>
            <p:sp>
              <p:nvSpPr>
                <p:cNvPr id="32"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33"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34" name="TextBox 170"/>
                <p:cNvSpPr txBox="1">
                  <a:spLocks noChangeArrowheads="1"/>
                </p:cNvSpPr>
                <p:nvPr/>
              </p:nvSpPr>
              <p:spPr bwMode="auto">
                <a:xfrm>
                  <a:off x="1095375" y="1279952"/>
                  <a:ext cx="485775" cy="347855"/>
                </a:xfrm>
                <a:prstGeom prst="rect">
                  <a:avLst/>
                </a:prstGeom>
                <a:solidFill>
                  <a:srgbClr val="C00000"/>
                </a:solidFill>
                <a:ln w="9525">
                  <a:noFill/>
                  <a:miter lim="800000"/>
                  <a:headEnd/>
                  <a:tailEnd/>
                </a:ln>
              </p:spPr>
              <p:txBody>
                <a:bodyPr lIns="0" tIns="45717" rIns="0" bIns="45717">
                  <a:spAutoFit/>
                </a:bodyPr>
                <a:lstStyle/>
                <a:p>
                  <a:pPr algn="ctr"/>
                  <a:r>
                    <a:rPr lang="en-US" altLang="zh-CN" sz="1200" dirty="0" smtClean="0">
                      <a:solidFill>
                        <a:schemeClr val="bg1"/>
                      </a:solidFill>
                      <a:latin typeface="+mn-lt"/>
                      <a:ea typeface="+mn-ea"/>
                      <a:cs typeface="Arial" pitchFamily="34" charset="0"/>
                    </a:rPr>
                    <a:t>GPU VM </a:t>
                  </a:r>
                  <a:endParaRPr lang="zh-CN" altLang="en-US" sz="1200" dirty="0">
                    <a:solidFill>
                      <a:schemeClr val="bg1"/>
                    </a:solidFill>
                    <a:latin typeface="+mn-lt"/>
                    <a:ea typeface="+mn-ea"/>
                    <a:cs typeface="Arial" pitchFamily="34" charset="0"/>
                  </a:endParaRPr>
                </a:p>
              </p:txBody>
            </p:sp>
          </p:grpSp>
          <p:grpSp>
            <p:nvGrpSpPr>
              <p:cNvPr id="8" name="组合 22"/>
              <p:cNvGrpSpPr>
                <a:grpSpLocks/>
              </p:cNvGrpSpPr>
              <p:nvPr/>
            </p:nvGrpSpPr>
            <p:grpSpPr bwMode="auto">
              <a:xfrm>
                <a:off x="2501481" y="3133557"/>
                <a:ext cx="688094" cy="829772"/>
                <a:chOff x="1095375" y="1203750"/>
                <a:chExt cx="485775" cy="815181"/>
              </a:xfrm>
            </p:grpSpPr>
            <p:sp>
              <p:nvSpPr>
                <p:cNvPr id="29"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30"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31" name="TextBox 170"/>
                <p:cNvSpPr txBox="1">
                  <a:spLocks noChangeArrowheads="1"/>
                </p:cNvSpPr>
                <p:nvPr/>
              </p:nvSpPr>
              <p:spPr bwMode="auto">
                <a:xfrm>
                  <a:off x="1095375" y="1279951"/>
                  <a:ext cx="485775" cy="348562"/>
                </a:xfrm>
                <a:prstGeom prst="rect">
                  <a:avLst/>
                </a:prstGeom>
                <a:solidFill>
                  <a:srgbClr val="C00000"/>
                </a:solidFill>
                <a:ln w="9525">
                  <a:noFill/>
                  <a:miter lim="800000"/>
                  <a:headEnd/>
                  <a:tailEnd/>
                </a:ln>
              </p:spPr>
              <p:txBody>
                <a:bodyPr wrap="square" lIns="0" tIns="45717" rIns="0" bIns="45717">
                  <a:spAutoFit/>
                </a:bodyPr>
                <a:lstStyle/>
                <a:p>
                  <a:pPr algn="ctr"/>
                  <a:r>
                    <a:rPr lang="en-US" altLang="zh-CN" sz="1200" dirty="0" smtClean="0">
                      <a:solidFill>
                        <a:schemeClr val="bg1"/>
                      </a:solidFill>
                      <a:latin typeface="+mn-lt"/>
                      <a:ea typeface="+mn-ea"/>
                      <a:cs typeface="Arial" pitchFamily="34" charset="0"/>
                    </a:rPr>
                    <a:t>GPU VM</a:t>
                  </a:r>
                  <a:endParaRPr lang="zh-CN" altLang="en-US" sz="1200" dirty="0">
                    <a:solidFill>
                      <a:schemeClr val="bg1"/>
                    </a:solidFill>
                    <a:latin typeface="+mn-lt"/>
                    <a:ea typeface="+mn-ea"/>
                    <a:cs typeface="Arial" pitchFamily="34" charset="0"/>
                  </a:endParaRPr>
                </a:p>
              </p:txBody>
            </p:sp>
          </p:grpSp>
          <p:grpSp>
            <p:nvGrpSpPr>
              <p:cNvPr id="9" name="组合 14"/>
              <p:cNvGrpSpPr>
                <a:grpSpLocks/>
              </p:cNvGrpSpPr>
              <p:nvPr/>
            </p:nvGrpSpPr>
            <p:grpSpPr bwMode="auto">
              <a:xfrm>
                <a:off x="3309564" y="3135241"/>
                <a:ext cx="688776" cy="831460"/>
                <a:chOff x="1094894" y="1203750"/>
                <a:chExt cx="486256" cy="815181"/>
              </a:xfrm>
            </p:grpSpPr>
            <p:sp>
              <p:nvSpPr>
                <p:cNvPr id="26"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27"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28" name="TextBox 170"/>
                <p:cNvSpPr txBox="1">
                  <a:spLocks noChangeArrowheads="1"/>
                </p:cNvSpPr>
                <p:nvPr/>
              </p:nvSpPr>
              <p:spPr bwMode="auto">
                <a:xfrm>
                  <a:off x="1094894" y="1284978"/>
                  <a:ext cx="486256" cy="349227"/>
                </a:xfrm>
                <a:prstGeom prst="rect">
                  <a:avLst/>
                </a:prstGeom>
                <a:solidFill>
                  <a:srgbClr val="99CCFF"/>
                </a:solidFill>
                <a:ln w="9525">
                  <a:noFill/>
                  <a:miter lim="800000"/>
                  <a:headEnd/>
                  <a:tailEnd/>
                </a:ln>
              </p:spPr>
              <p:txBody>
                <a:bodyPr wrap="square" lIns="0" tIns="46800" rIns="0" bIns="45717">
                  <a:spAutoFit/>
                </a:bodyPr>
                <a:lstStyle/>
                <a:p>
                  <a:pPr algn="ctr"/>
                  <a:r>
                    <a:rPr lang="zh-CN" altLang="en-US" sz="1200" dirty="0" smtClean="0">
                      <a:solidFill>
                        <a:schemeClr val="tx1">
                          <a:lumMod val="75000"/>
                          <a:lumOff val="25000"/>
                        </a:schemeClr>
                      </a:solidFill>
                      <a:latin typeface="+mn-lt"/>
                      <a:ea typeface="+mn-ea"/>
                      <a:cs typeface="Arial" pitchFamily="34" charset="0"/>
                    </a:rPr>
                    <a:t>普通</a:t>
                  </a:r>
                  <a:r>
                    <a:rPr lang="en-US" altLang="zh-CN" sz="1200" dirty="0" smtClean="0">
                      <a:solidFill>
                        <a:schemeClr val="tx1">
                          <a:lumMod val="75000"/>
                          <a:lumOff val="25000"/>
                        </a:schemeClr>
                      </a:solidFill>
                      <a:latin typeface="+mn-lt"/>
                      <a:ea typeface="+mn-ea"/>
                      <a:cs typeface="Arial" pitchFamily="34" charset="0"/>
                    </a:rPr>
                    <a:t>VM</a:t>
                  </a:r>
                  <a:endParaRPr lang="zh-CN" altLang="en-US" sz="1200" dirty="0">
                    <a:solidFill>
                      <a:schemeClr val="tx1">
                        <a:lumMod val="75000"/>
                        <a:lumOff val="25000"/>
                      </a:schemeClr>
                    </a:solidFill>
                    <a:latin typeface="+mn-lt"/>
                    <a:ea typeface="+mn-ea"/>
                    <a:cs typeface="Arial" pitchFamily="34" charset="0"/>
                  </a:endParaRPr>
                </a:p>
              </p:txBody>
            </p:sp>
          </p:grpSp>
          <p:pic>
            <p:nvPicPr>
              <p:cNvPr id="10" name="Picture 12" descr="Wyse Vista Desktop"/>
              <p:cNvPicPr>
                <a:picLocks noChangeAspect="1" noChangeArrowheads="1"/>
              </p:cNvPicPr>
              <p:nvPr/>
            </p:nvPicPr>
            <p:blipFill>
              <a:blip r:embed="rId4" cstate="email"/>
              <a:srcRect/>
              <a:stretch>
                <a:fillRect/>
              </a:stretch>
            </p:blipFill>
            <p:spPr bwMode="auto">
              <a:xfrm>
                <a:off x="2507006" y="1783138"/>
                <a:ext cx="732739" cy="596476"/>
              </a:xfrm>
              <a:prstGeom prst="rect">
                <a:avLst/>
              </a:prstGeom>
              <a:noFill/>
              <a:ln w="9525">
                <a:noFill/>
                <a:miter lim="800000"/>
                <a:headEnd/>
                <a:tailEnd/>
              </a:ln>
            </p:spPr>
          </p:pic>
          <p:pic>
            <p:nvPicPr>
              <p:cNvPr id="11" name="图片 10" descr="computer12.png"/>
              <p:cNvPicPr>
                <a:picLocks noChangeAspect="1"/>
              </p:cNvPicPr>
              <p:nvPr/>
            </p:nvPicPr>
            <p:blipFill>
              <a:blip r:embed="rId5" cstate="print"/>
              <a:stretch>
                <a:fillRect/>
              </a:stretch>
            </p:blipFill>
            <p:spPr>
              <a:xfrm>
                <a:off x="1601655" y="1747773"/>
                <a:ext cx="650251" cy="722501"/>
              </a:xfrm>
              <a:prstGeom prst="rect">
                <a:avLst/>
              </a:prstGeom>
            </p:spPr>
          </p:pic>
          <p:cxnSp>
            <p:nvCxnSpPr>
              <p:cNvPr id="12" name="Straight Arrow Connector 56"/>
              <p:cNvCxnSpPr/>
              <p:nvPr/>
            </p:nvCxnSpPr>
            <p:spPr>
              <a:xfrm flipV="1">
                <a:off x="2022795" y="2452375"/>
                <a:ext cx="0" cy="68168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56"/>
              <p:cNvCxnSpPr/>
              <p:nvPr/>
            </p:nvCxnSpPr>
            <p:spPr>
              <a:xfrm flipV="1">
                <a:off x="2872459" y="2452375"/>
                <a:ext cx="0" cy="68168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07525" y="2347368"/>
                <a:ext cx="1060526" cy="611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388" tIns="45695" rIns="91388" bIns="45695" anchor="ctr">
                <a:spAutoFit/>
              </a:bodyPr>
              <a:lstStyle/>
              <a:p>
                <a:pPr algn="ctr" fontAlgn="base">
                  <a:spcBef>
                    <a:spcPct val="0"/>
                  </a:spcBef>
                  <a:spcAft>
                    <a:spcPct val="0"/>
                  </a:spcAft>
                  <a:defRPr/>
                </a:pPr>
                <a:r>
                  <a:rPr lang="en-US" sz="1200" b="1" dirty="0" smtClean="0">
                    <a:solidFill>
                      <a:srgbClr val="C00000"/>
                    </a:solidFill>
                    <a:sym typeface="Gill Sans" pitchFamily="1" charset="0"/>
                  </a:rPr>
                  <a:t>HDP</a:t>
                </a:r>
              </a:p>
              <a:p>
                <a:pPr algn="ctr" fontAlgn="base">
                  <a:spcBef>
                    <a:spcPct val="0"/>
                  </a:spcBef>
                  <a:spcAft>
                    <a:spcPct val="0"/>
                  </a:spcAft>
                  <a:defRPr/>
                </a:pPr>
                <a:r>
                  <a:rPr lang="en-US" sz="1200" b="1" dirty="0" smtClean="0">
                    <a:solidFill>
                      <a:srgbClr val="C00000"/>
                    </a:solidFill>
                    <a:sym typeface="Gill Sans" pitchFamily="1" charset="0"/>
                  </a:rPr>
                  <a:t>GPU</a:t>
                </a:r>
                <a:r>
                  <a:rPr lang="zh-CN" altLang="en-US" sz="1200" b="1" dirty="0" smtClean="0">
                    <a:solidFill>
                      <a:srgbClr val="C00000"/>
                    </a:solidFill>
                    <a:sym typeface="Gill Sans" pitchFamily="1" charset="0"/>
                  </a:rPr>
                  <a:t>直通</a:t>
                </a:r>
                <a:endParaRPr lang="en-US" sz="1200" b="1" dirty="0">
                  <a:solidFill>
                    <a:srgbClr val="C00000"/>
                  </a:solidFill>
                  <a:sym typeface="Gill Sans" pitchFamily="1" charset="0"/>
                </a:endParaRPr>
              </a:p>
            </p:txBody>
          </p:sp>
          <p:sp>
            <p:nvSpPr>
              <p:cNvPr id="15" name="TextBox 14"/>
              <p:cNvSpPr txBox="1"/>
              <p:nvPr/>
            </p:nvSpPr>
            <p:spPr>
              <a:xfrm>
                <a:off x="3224230" y="1909240"/>
                <a:ext cx="860125" cy="611510"/>
              </a:xfrm>
              <a:prstGeom prst="rect">
                <a:avLst/>
              </a:prstGeom>
              <a:noFill/>
            </p:spPr>
            <p:txBody>
              <a:bodyPr wrap="square" rtlCol="0">
                <a:spAutoFit/>
              </a:bodyPr>
              <a:lstStyle/>
              <a:p>
                <a:pPr>
                  <a:buNone/>
                </a:pPr>
                <a:r>
                  <a:rPr lang="en-US" altLang="zh-CN" sz="1200" dirty="0" smtClean="0">
                    <a:latin typeface="+mn-lt"/>
                    <a:ea typeface="+mn-ea"/>
                  </a:rPr>
                  <a:t>TC</a:t>
                </a:r>
                <a:r>
                  <a:rPr lang="zh-CN" altLang="en-US" sz="1200" dirty="0" smtClean="0">
                    <a:latin typeface="+mn-lt"/>
                    <a:ea typeface="+mn-ea"/>
                  </a:rPr>
                  <a:t>瘦客户端</a:t>
                </a:r>
              </a:p>
            </p:txBody>
          </p:sp>
          <p:sp>
            <p:nvSpPr>
              <p:cNvPr id="16" name="TextBox 15"/>
              <p:cNvSpPr txBox="1"/>
              <p:nvPr/>
            </p:nvSpPr>
            <p:spPr>
              <a:xfrm>
                <a:off x="705066" y="1886660"/>
                <a:ext cx="930921" cy="591348"/>
              </a:xfrm>
              <a:prstGeom prst="rect">
                <a:avLst/>
              </a:prstGeom>
              <a:noFill/>
            </p:spPr>
            <p:txBody>
              <a:bodyPr wrap="square" rtlCol="0">
                <a:spAutoFit/>
              </a:bodyPr>
              <a:lstStyle/>
              <a:p>
                <a:pPr algn="ctr">
                  <a:buNone/>
                </a:pPr>
                <a:r>
                  <a:rPr lang="en-US" altLang="zh-CN" sz="1200" dirty="0" smtClean="0">
                    <a:latin typeface="+mn-lt"/>
                    <a:ea typeface="+mn-ea"/>
                  </a:rPr>
                  <a:t>PC</a:t>
                </a:r>
                <a:r>
                  <a:rPr lang="zh-CN" altLang="en-US" sz="1200" dirty="0" smtClean="0">
                    <a:latin typeface="+mn-lt"/>
                    <a:ea typeface="+mn-ea"/>
                  </a:rPr>
                  <a:t>软客户端</a:t>
                </a:r>
              </a:p>
            </p:txBody>
          </p:sp>
          <p:sp>
            <p:nvSpPr>
              <p:cNvPr id="17" name="矩形 16"/>
              <p:cNvSpPr/>
              <p:nvPr/>
            </p:nvSpPr>
            <p:spPr bwMode="auto">
              <a:xfrm>
                <a:off x="890016" y="4017317"/>
                <a:ext cx="3116414" cy="449074"/>
              </a:xfrm>
              <a:prstGeom prst="rect">
                <a:avLst/>
              </a:prstGeom>
              <a:solidFill>
                <a:schemeClr val="tx1">
                  <a:lumMod val="50000"/>
                  <a:lumOff val="50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lt"/>
                  <a:ea typeface="+mn-ea"/>
                </a:endParaRPr>
              </a:p>
            </p:txBody>
          </p:sp>
          <p:sp>
            <p:nvSpPr>
              <p:cNvPr id="18" name="TextBox 17"/>
              <p:cNvSpPr txBox="1"/>
              <p:nvPr/>
            </p:nvSpPr>
            <p:spPr>
              <a:xfrm>
                <a:off x="1181820" y="4053434"/>
                <a:ext cx="2502580" cy="448440"/>
              </a:xfrm>
              <a:prstGeom prst="rect">
                <a:avLst/>
              </a:prstGeom>
              <a:noFill/>
            </p:spPr>
            <p:txBody>
              <a:bodyPr wrap="square" rtlCol="0">
                <a:spAutoFit/>
              </a:bodyPr>
              <a:lstStyle/>
              <a:p>
                <a:pPr algn="ctr"/>
                <a:r>
                  <a:rPr lang="en-US" altLang="zh-CN" sz="1600" dirty="0" smtClean="0">
                    <a:solidFill>
                      <a:schemeClr val="bg1"/>
                    </a:solidFill>
                    <a:latin typeface="+mn-lt"/>
                    <a:ea typeface="+mn-ea"/>
                  </a:rPr>
                  <a:t>FusionCompute</a:t>
                </a:r>
                <a:endParaRPr lang="zh-CN" altLang="en-US" sz="1600" dirty="0">
                  <a:solidFill>
                    <a:schemeClr val="bg1"/>
                  </a:solidFill>
                  <a:latin typeface="+mn-lt"/>
                  <a:ea typeface="+mn-ea"/>
                </a:endParaRPr>
              </a:p>
            </p:txBody>
          </p:sp>
          <p:cxnSp>
            <p:nvCxnSpPr>
              <p:cNvPr id="19" name="Straight Arrow Connector 56"/>
              <p:cNvCxnSpPr/>
              <p:nvPr/>
            </p:nvCxnSpPr>
            <p:spPr>
              <a:xfrm flipV="1">
                <a:off x="2112593" y="3891707"/>
                <a:ext cx="5452" cy="111174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56"/>
              <p:cNvCxnSpPr/>
              <p:nvPr/>
            </p:nvCxnSpPr>
            <p:spPr>
              <a:xfrm flipV="1">
                <a:off x="2717939" y="3897886"/>
                <a:ext cx="21517" cy="11010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21" name="Picture 29" descr="nvs"/>
              <p:cNvPicPr preferRelativeResize="0">
                <a:picLocks noChangeAspect="1" noChangeArrowheads="1"/>
              </p:cNvPicPr>
              <p:nvPr/>
            </p:nvPicPr>
            <p:blipFill>
              <a:blip r:embed="rId6" cstate="print"/>
              <a:srcRect/>
              <a:stretch>
                <a:fillRect/>
              </a:stretch>
            </p:blipFill>
            <p:spPr bwMode="auto">
              <a:xfrm>
                <a:off x="1284988" y="4869481"/>
                <a:ext cx="426859" cy="639547"/>
              </a:xfrm>
              <a:prstGeom prst="rect">
                <a:avLst/>
              </a:prstGeom>
              <a:noFill/>
              <a:ln w="9525">
                <a:noFill/>
                <a:miter lim="800000"/>
                <a:headEnd/>
                <a:tailEnd/>
              </a:ln>
            </p:spPr>
          </p:pic>
          <p:pic>
            <p:nvPicPr>
              <p:cNvPr id="22" name="Picture 29" descr="nvs"/>
              <p:cNvPicPr preferRelativeResize="0">
                <a:picLocks noChangeAspect="1" noChangeArrowheads="1"/>
              </p:cNvPicPr>
              <p:nvPr/>
            </p:nvPicPr>
            <p:blipFill>
              <a:blip r:embed="rId6" cstate="print"/>
              <a:srcRect/>
              <a:stretch>
                <a:fillRect/>
              </a:stretch>
            </p:blipFill>
            <p:spPr bwMode="auto">
              <a:xfrm>
                <a:off x="1899168" y="4865867"/>
                <a:ext cx="426859" cy="639547"/>
              </a:xfrm>
              <a:prstGeom prst="rect">
                <a:avLst/>
              </a:prstGeom>
              <a:noFill/>
              <a:ln w="9525">
                <a:noFill/>
                <a:miter lim="800000"/>
                <a:headEnd/>
                <a:tailEnd/>
              </a:ln>
            </p:spPr>
          </p:pic>
          <p:pic>
            <p:nvPicPr>
              <p:cNvPr id="23" name="Picture 29" descr="nvs"/>
              <p:cNvPicPr preferRelativeResize="0">
                <a:picLocks noChangeAspect="1" noChangeArrowheads="1"/>
              </p:cNvPicPr>
              <p:nvPr/>
            </p:nvPicPr>
            <p:blipFill>
              <a:blip r:embed="rId6" cstate="print"/>
              <a:srcRect/>
              <a:stretch>
                <a:fillRect/>
              </a:stretch>
            </p:blipFill>
            <p:spPr bwMode="auto">
              <a:xfrm>
                <a:off x="2504509" y="4861317"/>
                <a:ext cx="426859" cy="639547"/>
              </a:xfrm>
              <a:prstGeom prst="rect">
                <a:avLst/>
              </a:prstGeom>
              <a:noFill/>
              <a:ln w="9525">
                <a:noFill/>
                <a:miter lim="800000"/>
                <a:headEnd/>
                <a:tailEnd/>
              </a:ln>
            </p:spPr>
          </p:pic>
          <p:pic>
            <p:nvPicPr>
              <p:cNvPr id="24" name="Picture 29" descr="nvs"/>
              <p:cNvPicPr preferRelativeResize="0">
                <a:picLocks noChangeAspect="1" noChangeArrowheads="1"/>
              </p:cNvPicPr>
              <p:nvPr/>
            </p:nvPicPr>
            <p:blipFill>
              <a:blip r:embed="rId6" cstate="print"/>
              <a:srcRect/>
              <a:stretch>
                <a:fillRect/>
              </a:stretch>
            </p:blipFill>
            <p:spPr bwMode="auto">
              <a:xfrm>
                <a:off x="3118688" y="4857705"/>
                <a:ext cx="426859" cy="639547"/>
              </a:xfrm>
              <a:prstGeom prst="rect">
                <a:avLst/>
              </a:prstGeom>
              <a:noFill/>
              <a:ln w="9525">
                <a:noFill/>
                <a:miter lim="800000"/>
                <a:headEnd/>
                <a:tailEnd/>
              </a:ln>
            </p:spPr>
          </p:pic>
          <p:sp>
            <p:nvSpPr>
              <p:cNvPr id="25" name="TextBox 24"/>
              <p:cNvSpPr txBox="1"/>
              <p:nvPr/>
            </p:nvSpPr>
            <p:spPr>
              <a:xfrm>
                <a:off x="3001738" y="5515283"/>
                <a:ext cx="923925" cy="407674"/>
              </a:xfrm>
              <a:prstGeom prst="rect">
                <a:avLst/>
              </a:prstGeom>
              <a:noFill/>
            </p:spPr>
            <p:txBody>
              <a:bodyPr wrap="square" rtlCol="0">
                <a:spAutoFit/>
              </a:bodyPr>
              <a:lstStyle/>
              <a:p>
                <a:r>
                  <a:rPr lang="zh-CN" altLang="en-US" sz="1400" dirty="0" smtClean="0">
                    <a:solidFill>
                      <a:schemeClr val="accent4">
                        <a:lumMod val="95000"/>
                        <a:lumOff val="5000"/>
                      </a:schemeClr>
                    </a:solidFill>
                    <a:latin typeface="+mn-lt"/>
                    <a:ea typeface="+mn-ea"/>
                  </a:rPr>
                  <a:t>服务器</a:t>
                </a:r>
                <a:endParaRPr lang="zh-CN" altLang="en-US" sz="1400" dirty="0">
                  <a:solidFill>
                    <a:schemeClr val="accent4">
                      <a:lumMod val="95000"/>
                      <a:lumOff val="5000"/>
                    </a:schemeClr>
                  </a:solidFill>
                  <a:latin typeface="+mn-lt"/>
                  <a:ea typeface="+mn-ea"/>
                </a:endParaRPr>
              </a:p>
            </p:txBody>
          </p:sp>
        </p:grpSp>
        <p:grpSp>
          <p:nvGrpSpPr>
            <p:cNvPr id="117" name="组合 116"/>
            <p:cNvGrpSpPr/>
            <p:nvPr/>
          </p:nvGrpSpPr>
          <p:grpSpPr>
            <a:xfrm>
              <a:off x="3238395" y="3140968"/>
              <a:ext cx="3092667" cy="3135014"/>
              <a:chOff x="3670444" y="2960948"/>
              <a:chExt cx="3092667" cy="3063756"/>
            </a:xfrm>
          </p:grpSpPr>
          <p:sp>
            <p:nvSpPr>
              <p:cNvPr id="39" name="矩形 38"/>
              <p:cNvSpPr/>
              <p:nvPr/>
            </p:nvSpPr>
            <p:spPr bwMode="auto">
              <a:xfrm>
                <a:off x="3789117" y="5010010"/>
                <a:ext cx="2691095" cy="1011278"/>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0" bIns="45720" numCol="1" rtlCol="0" anchor="ctr" anchorCtr="0" compatLnSpc="1">
                <a:prstTxWarp prst="textNoShape">
                  <a:avLst/>
                </a:prstTxWarp>
              </a:bodyPr>
              <a:lstStyle/>
              <a:p>
                <a:endParaRPr lang="zh-CN" altLang="en-US" dirty="0">
                  <a:solidFill>
                    <a:srgbClr val="000000"/>
                  </a:solidFill>
                  <a:latin typeface="+mn-lt"/>
                  <a:ea typeface="+mn-ea"/>
                </a:endParaRPr>
              </a:p>
            </p:txBody>
          </p:sp>
          <p:grpSp>
            <p:nvGrpSpPr>
              <p:cNvPr id="40" name="组合 11"/>
              <p:cNvGrpSpPr>
                <a:grpSpLocks/>
              </p:cNvGrpSpPr>
              <p:nvPr/>
            </p:nvGrpSpPr>
            <p:grpSpPr bwMode="auto">
              <a:xfrm>
                <a:off x="3779565" y="3991796"/>
                <a:ext cx="598417" cy="617246"/>
                <a:chOff x="1095375" y="1203750"/>
                <a:chExt cx="489081" cy="815181"/>
              </a:xfrm>
            </p:grpSpPr>
            <p:sp>
              <p:nvSpPr>
                <p:cNvPr id="76"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77" name="Picture 5"/>
                <p:cNvPicPr>
                  <a:picLocks noChangeAspect="1" noChangeArrowheads="1"/>
                </p:cNvPicPr>
                <p:nvPr/>
              </p:nvPicPr>
              <p:blipFill>
                <a:blip r:embed="rId3" cstate="print"/>
                <a:srcRect/>
                <a:stretch>
                  <a:fillRect/>
                </a:stretch>
              </p:blipFill>
              <p:spPr bwMode="auto">
                <a:xfrm>
                  <a:off x="1143002" y="1583568"/>
                  <a:ext cx="401409" cy="396081"/>
                </a:xfrm>
                <a:prstGeom prst="rect">
                  <a:avLst/>
                </a:prstGeom>
                <a:noFill/>
                <a:ln w="9525">
                  <a:noFill/>
                  <a:miter lim="800000"/>
                  <a:headEnd/>
                  <a:tailEnd/>
                </a:ln>
              </p:spPr>
            </p:pic>
            <p:sp>
              <p:nvSpPr>
                <p:cNvPr id="78" name="TextBox 170"/>
                <p:cNvSpPr txBox="1">
                  <a:spLocks noChangeArrowheads="1"/>
                </p:cNvSpPr>
                <p:nvPr/>
              </p:nvSpPr>
              <p:spPr bwMode="auto">
                <a:xfrm>
                  <a:off x="1097562" y="1274502"/>
                  <a:ext cx="486894" cy="345715"/>
                </a:xfrm>
                <a:prstGeom prst="rect">
                  <a:avLst/>
                </a:prstGeom>
                <a:solidFill>
                  <a:srgbClr val="99CCFF"/>
                </a:solidFill>
                <a:ln w="9525">
                  <a:noFill/>
                  <a:miter lim="800000"/>
                  <a:headEnd/>
                  <a:tailEnd/>
                </a:ln>
              </p:spPr>
              <p:txBody>
                <a:bodyPr wrap="square" lIns="0" tIns="45717" rIns="0" bIns="45717">
                  <a:spAutoFit/>
                </a:bodyPr>
                <a:lstStyle/>
                <a:p>
                  <a:pPr algn="ctr"/>
                  <a:r>
                    <a:rPr lang="zh-CN" altLang="en-US" sz="1200" dirty="0" smtClean="0">
                      <a:solidFill>
                        <a:schemeClr val="tx1">
                          <a:lumMod val="75000"/>
                          <a:lumOff val="25000"/>
                        </a:schemeClr>
                      </a:solidFill>
                      <a:latin typeface="+mn-lt"/>
                      <a:ea typeface="+mn-ea"/>
                      <a:cs typeface="Arial" pitchFamily="34" charset="0"/>
                    </a:rPr>
                    <a:t>普通</a:t>
                  </a:r>
                  <a:r>
                    <a:rPr lang="en-US" altLang="zh-CN" sz="1200" dirty="0" smtClean="0">
                      <a:solidFill>
                        <a:schemeClr val="tx1">
                          <a:lumMod val="75000"/>
                          <a:lumOff val="25000"/>
                        </a:schemeClr>
                      </a:solidFill>
                      <a:latin typeface="+mn-lt"/>
                      <a:ea typeface="+mn-ea"/>
                      <a:cs typeface="Arial" pitchFamily="34" charset="0"/>
                    </a:rPr>
                    <a:t>VM</a:t>
                  </a:r>
                  <a:endParaRPr lang="zh-CN" altLang="en-US" sz="1200" dirty="0">
                    <a:solidFill>
                      <a:schemeClr val="tx1">
                        <a:lumMod val="75000"/>
                        <a:lumOff val="25000"/>
                      </a:schemeClr>
                    </a:solidFill>
                    <a:latin typeface="+mn-lt"/>
                    <a:ea typeface="+mn-ea"/>
                    <a:cs typeface="Arial" pitchFamily="34" charset="0"/>
                  </a:endParaRPr>
                </a:p>
              </p:txBody>
            </p:sp>
          </p:grpSp>
          <p:grpSp>
            <p:nvGrpSpPr>
              <p:cNvPr id="41" name="组合 14"/>
              <p:cNvGrpSpPr>
                <a:grpSpLocks/>
              </p:cNvGrpSpPr>
              <p:nvPr/>
            </p:nvGrpSpPr>
            <p:grpSpPr bwMode="auto">
              <a:xfrm>
                <a:off x="4478172" y="3993049"/>
                <a:ext cx="594372" cy="618501"/>
                <a:chOff x="1095375" y="1203750"/>
                <a:chExt cx="485775" cy="815181"/>
              </a:xfrm>
            </p:grpSpPr>
            <p:sp>
              <p:nvSpPr>
                <p:cNvPr id="73"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74"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75" name="TextBox 170"/>
                <p:cNvSpPr txBox="1">
                  <a:spLocks noChangeArrowheads="1"/>
                </p:cNvSpPr>
                <p:nvPr/>
              </p:nvSpPr>
              <p:spPr bwMode="auto">
                <a:xfrm>
                  <a:off x="1095375" y="1279952"/>
                  <a:ext cx="485775" cy="324510"/>
                </a:xfrm>
                <a:prstGeom prst="rect">
                  <a:avLst/>
                </a:prstGeom>
                <a:solidFill>
                  <a:srgbClr val="C00000"/>
                </a:solidFill>
                <a:ln w="9525">
                  <a:noFill/>
                  <a:miter lim="800000"/>
                  <a:headEnd/>
                  <a:tailEnd/>
                </a:ln>
              </p:spPr>
              <p:txBody>
                <a:bodyPr lIns="0" tIns="45717" rIns="0" bIns="45717">
                  <a:spAutoFit/>
                </a:bodyPr>
                <a:lstStyle/>
                <a:p>
                  <a:pPr algn="ctr"/>
                  <a:r>
                    <a:rPr lang="en-US" altLang="zh-CN" sz="1000" dirty="0" smtClean="0">
                      <a:solidFill>
                        <a:schemeClr val="bg1"/>
                      </a:solidFill>
                      <a:latin typeface="+mn-lt"/>
                      <a:ea typeface="+mn-ea"/>
                      <a:cs typeface="Arial" pitchFamily="34" charset="0"/>
                    </a:rPr>
                    <a:t>GPU VM </a:t>
                  </a:r>
                  <a:endParaRPr lang="zh-CN" altLang="en-US" sz="1000" dirty="0">
                    <a:solidFill>
                      <a:schemeClr val="bg1"/>
                    </a:solidFill>
                    <a:latin typeface="+mn-lt"/>
                    <a:ea typeface="+mn-ea"/>
                    <a:cs typeface="Arial" pitchFamily="34" charset="0"/>
                  </a:endParaRPr>
                </a:p>
              </p:txBody>
            </p:sp>
          </p:grpSp>
          <p:grpSp>
            <p:nvGrpSpPr>
              <p:cNvPr id="42" name="组合 19"/>
              <p:cNvGrpSpPr>
                <a:grpSpLocks/>
              </p:cNvGrpSpPr>
              <p:nvPr/>
            </p:nvGrpSpPr>
            <p:grpSpPr bwMode="auto">
              <a:xfrm>
                <a:off x="5175657" y="3991796"/>
                <a:ext cx="594372" cy="617246"/>
                <a:chOff x="1095375" y="1203750"/>
                <a:chExt cx="485775" cy="815181"/>
              </a:xfrm>
            </p:grpSpPr>
            <p:sp>
              <p:nvSpPr>
                <p:cNvPr id="70"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pic>
              <p:nvPicPr>
                <p:cNvPr id="71"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72" name="TextBox 170"/>
                <p:cNvSpPr txBox="1">
                  <a:spLocks noChangeArrowheads="1"/>
                </p:cNvSpPr>
                <p:nvPr/>
              </p:nvSpPr>
              <p:spPr bwMode="auto">
                <a:xfrm>
                  <a:off x="1095375" y="1279952"/>
                  <a:ext cx="485775" cy="325170"/>
                </a:xfrm>
                <a:prstGeom prst="rect">
                  <a:avLst/>
                </a:prstGeom>
                <a:solidFill>
                  <a:srgbClr val="C00000"/>
                </a:solidFill>
                <a:ln w="9525">
                  <a:noFill/>
                  <a:miter lim="800000"/>
                  <a:headEnd/>
                  <a:tailEnd/>
                </a:ln>
              </p:spPr>
              <p:txBody>
                <a:bodyPr lIns="0" tIns="45717" rIns="0" bIns="45717">
                  <a:spAutoFit/>
                </a:bodyPr>
                <a:lstStyle/>
                <a:p>
                  <a:pPr algn="ctr"/>
                  <a:r>
                    <a:rPr lang="en-US" altLang="zh-CN" sz="1000" dirty="0" smtClean="0">
                      <a:solidFill>
                        <a:schemeClr val="bg1"/>
                      </a:solidFill>
                      <a:latin typeface="+mn-lt"/>
                      <a:ea typeface="+mn-ea"/>
                      <a:cs typeface="Arial" pitchFamily="34" charset="0"/>
                    </a:rPr>
                    <a:t>GPU  VM</a:t>
                  </a:r>
                  <a:endParaRPr lang="zh-CN" altLang="en-US" sz="1000" dirty="0">
                    <a:solidFill>
                      <a:schemeClr val="bg1"/>
                    </a:solidFill>
                    <a:latin typeface="+mn-lt"/>
                    <a:ea typeface="+mn-ea"/>
                    <a:cs typeface="Arial" pitchFamily="34" charset="0"/>
                  </a:endParaRPr>
                </a:p>
              </p:txBody>
            </p:sp>
          </p:grpSp>
          <p:grpSp>
            <p:nvGrpSpPr>
              <p:cNvPr id="43" name="组合 14"/>
              <p:cNvGrpSpPr>
                <a:grpSpLocks/>
              </p:cNvGrpSpPr>
              <p:nvPr/>
            </p:nvGrpSpPr>
            <p:grpSpPr bwMode="auto">
              <a:xfrm>
                <a:off x="5873222" y="3993049"/>
                <a:ext cx="595415" cy="618501"/>
                <a:chOff x="1094524" y="1203750"/>
                <a:chExt cx="486627" cy="815181"/>
              </a:xfrm>
            </p:grpSpPr>
            <p:sp>
              <p:nvSpPr>
                <p:cNvPr id="67"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p>
                  <a:endParaRPr lang="zh-CN" altLang="en-US" sz="2000">
                    <a:latin typeface="+mn-lt"/>
                    <a:ea typeface="+mn-ea"/>
                    <a:cs typeface="Arial" pitchFamily="34" charset="0"/>
                  </a:endParaRPr>
                </a:p>
              </p:txBody>
            </p:sp>
            <p:sp>
              <p:nvSpPr>
                <p:cNvPr id="69" name="TextBox 170"/>
                <p:cNvSpPr txBox="1">
                  <a:spLocks noChangeArrowheads="1"/>
                </p:cNvSpPr>
                <p:nvPr/>
              </p:nvSpPr>
              <p:spPr bwMode="auto">
                <a:xfrm>
                  <a:off x="1094524" y="1273890"/>
                  <a:ext cx="486627" cy="306678"/>
                </a:xfrm>
                <a:prstGeom prst="rect">
                  <a:avLst/>
                </a:prstGeom>
                <a:solidFill>
                  <a:srgbClr val="99CCFF"/>
                </a:solidFill>
                <a:ln w="9525">
                  <a:noFill/>
                  <a:miter lim="800000"/>
                  <a:headEnd/>
                  <a:tailEnd/>
                </a:ln>
              </p:spPr>
              <p:txBody>
                <a:bodyPr wrap="square" lIns="0" tIns="45717" rIns="0" bIns="45717">
                  <a:spAutoFit/>
                </a:bodyPr>
                <a:lstStyle/>
                <a:p>
                  <a:pPr algn="ctr"/>
                  <a:r>
                    <a:rPr lang="zh-CN" altLang="en-US" sz="1000" dirty="0" smtClean="0">
                      <a:solidFill>
                        <a:schemeClr val="tx1">
                          <a:lumMod val="75000"/>
                          <a:lumOff val="25000"/>
                        </a:schemeClr>
                      </a:solidFill>
                      <a:latin typeface="+mn-lt"/>
                      <a:ea typeface="+mn-ea"/>
                      <a:cs typeface="Arial" pitchFamily="34" charset="0"/>
                    </a:rPr>
                    <a:t>普通</a:t>
                  </a:r>
                  <a:r>
                    <a:rPr lang="en-US" altLang="zh-CN" sz="1000" dirty="0" smtClean="0">
                      <a:solidFill>
                        <a:schemeClr val="tx1">
                          <a:lumMod val="75000"/>
                          <a:lumOff val="25000"/>
                        </a:schemeClr>
                      </a:solidFill>
                      <a:latin typeface="+mn-lt"/>
                      <a:ea typeface="+mn-ea"/>
                      <a:cs typeface="Arial" pitchFamily="34" charset="0"/>
                    </a:rPr>
                    <a:t>VM</a:t>
                  </a:r>
                  <a:endParaRPr lang="zh-CN" altLang="en-US" sz="1000" dirty="0">
                    <a:solidFill>
                      <a:schemeClr val="tx1">
                        <a:lumMod val="75000"/>
                        <a:lumOff val="25000"/>
                      </a:schemeClr>
                    </a:solidFill>
                    <a:latin typeface="+mn-lt"/>
                    <a:ea typeface="+mn-ea"/>
                    <a:cs typeface="Arial" pitchFamily="34" charset="0"/>
                  </a:endParaRPr>
                </a:p>
              </p:txBody>
            </p:sp>
            <p:pic>
              <p:nvPicPr>
                <p:cNvPr id="68"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grpSp>
          <p:pic>
            <p:nvPicPr>
              <p:cNvPr id="44" name="Picture 12" descr="Wyse Vista Desktop"/>
              <p:cNvPicPr>
                <a:picLocks noChangeAspect="1" noChangeArrowheads="1"/>
              </p:cNvPicPr>
              <p:nvPr/>
            </p:nvPicPr>
            <p:blipFill>
              <a:blip r:embed="rId4" cstate="email"/>
              <a:srcRect/>
              <a:stretch>
                <a:fillRect/>
              </a:stretch>
            </p:blipFill>
            <p:spPr bwMode="auto">
              <a:xfrm>
                <a:off x="5180428" y="2987254"/>
                <a:ext cx="632936" cy="443703"/>
              </a:xfrm>
              <a:prstGeom prst="rect">
                <a:avLst/>
              </a:prstGeom>
              <a:noFill/>
              <a:ln w="9525">
                <a:noFill/>
                <a:miter lim="800000"/>
                <a:headEnd/>
                <a:tailEnd/>
              </a:ln>
            </p:spPr>
          </p:pic>
          <p:pic>
            <p:nvPicPr>
              <p:cNvPr id="45" name="图片 44" descr="computer12.png"/>
              <p:cNvPicPr>
                <a:picLocks noChangeAspect="1"/>
              </p:cNvPicPr>
              <p:nvPr/>
            </p:nvPicPr>
            <p:blipFill>
              <a:blip r:embed="rId5" cstate="print"/>
              <a:stretch>
                <a:fillRect/>
              </a:stretch>
            </p:blipFill>
            <p:spPr>
              <a:xfrm>
                <a:off x="4398391" y="2960948"/>
                <a:ext cx="561683" cy="537450"/>
              </a:xfrm>
              <a:prstGeom prst="rect">
                <a:avLst/>
              </a:prstGeom>
            </p:spPr>
          </p:pic>
          <p:cxnSp>
            <p:nvCxnSpPr>
              <p:cNvPr id="46" name="Straight Arrow Connector 56"/>
              <p:cNvCxnSpPr/>
              <p:nvPr/>
            </p:nvCxnSpPr>
            <p:spPr>
              <a:xfrm flipV="1">
                <a:off x="4734617" y="3485082"/>
                <a:ext cx="0" cy="5070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56"/>
              <p:cNvCxnSpPr/>
              <p:nvPr/>
            </p:nvCxnSpPr>
            <p:spPr>
              <a:xfrm flipV="1">
                <a:off x="5514475" y="3485082"/>
                <a:ext cx="0" cy="50708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21738" y="3471099"/>
                <a:ext cx="956940" cy="4511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388" tIns="45695" rIns="91388" bIns="45695" anchor="ctr">
                <a:spAutoFit/>
              </a:bodyPr>
              <a:lstStyle/>
              <a:p>
                <a:pPr algn="ctr" fontAlgn="base">
                  <a:spcBef>
                    <a:spcPct val="0"/>
                  </a:spcBef>
                  <a:spcAft>
                    <a:spcPct val="0"/>
                  </a:spcAft>
                  <a:defRPr/>
                </a:pPr>
                <a:r>
                  <a:rPr lang="en-US" sz="1200" b="1" dirty="0" smtClean="0">
                    <a:solidFill>
                      <a:srgbClr val="C00000"/>
                    </a:solidFill>
                    <a:sym typeface="Gill Sans" pitchFamily="1" charset="0"/>
                  </a:rPr>
                  <a:t>HDP</a:t>
                </a:r>
              </a:p>
              <a:p>
                <a:pPr algn="ctr" fontAlgn="base">
                  <a:spcBef>
                    <a:spcPct val="0"/>
                  </a:spcBef>
                  <a:spcAft>
                    <a:spcPct val="0"/>
                  </a:spcAft>
                  <a:defRPr/>
                </a:pPr>
                <a:r>
                  <a:rPr lang="en-US" sz="1200" b="1" dirty="0" smtClean="0">
                    <a:solidFill>
                      <a:srgbClr val="C00000"/>
                    </a:solidFill>
                    <a:sym typeface="Gill Sans" pitchFamily="1" charset="0"/>
                  </a:rPr>
                  <a:t>GPU</a:t>
                </a:r>
                <a:r>
                  <a:rPr lang="zh-CN" altLang="en-US" sz="1200" b="1" dirty="0" smtClean="0">
                    <a:solidFill>
                      <a:srgbClr val="C00000"/>
                    </a:solidFill>
                    <a:sym typeface="Gill Sans" pitchFamily="1" charset="0"/>
                  </a:rPr>
                  <a:t>虚拟化</a:t>
                </a:r>
                <a:endParaRPr lang="en-US" sz="1200" b="1" dirty="0">
                  <a:solidFill>
                    <a:srgbClr val="C00000"/>
                  </a:solidFill>
                  <a:sym typeface="Gill Sans" pitchFamily="1" charset="0"/>
                </a:endParaRPr>
              </a:p>
            </p:txBody>
          </p:sp>
          <p:sp>
            <p:nvSpPr>
              <p:cNvPr id="49" name="TextBox 48"/>
              <p:cNvSpPr txBox="1"/>
              <p:nvPr/>
            </p:nvSpPr>
            <p:spPr>
              <a:xfrm>
                <a:off x="5808045" y="3080078"/>
                <a:ext cx="487013" cy="276999"/>
              </a:xfrm>
              <a:prstGeom prst="rect">
                <a:avLst/>
              </a:prstGeom>
              <a:noFill/>
            </p:spPr>
            <p:txBody>
              <a:bodyPr wrap="square" rtlCol="0">
                <a:spAutoFit/>
              </a:bodyPr>
              <a:lstStyle/>
              <a:p>
                <a:pPr>
                  <a:buNone/>
                </a:pPr>
                <a:r>
                  <a:rPr lang="en-US" altLang="zh-CN" sz="1200" dirty="0" smtClean="0">
                    <a:latin typeface="+mn-lt"/>
                    <a:ea typeface="+mn-ea"/>
                  </a:rPr>
                  <a:t>TC</a:t>
                </a:r>
                <a:endParaRPr lang="zh-CN" altLang="en-US" sz="1200" dirty="0" smtClean="0">
                  <a:latin typeface="+mn-lt"/>
                  <a:ea typeface="+mn-ea"/>
                </a:endParaRPr>
              </a:p>
            </p:txBody>
          </p:sp>
          <p:sp>
            <p:nvSpPr>
              <p:cNvPr id="50" name="TextBox 49"/>
              <p:cNvSpPr txBox="1"/>
              <p:nvPr/>
            </p:nvSpPr>
            <p:spPr>
              <a:xfrm>
                <a:off x="3670444" y="3063419"/>
                <a:ext cx="726247" cy="461665"/>
              </a:xfrm>
              <a:prstGeom prst="rect">
                <a:avLst/>
              </a:prstGeom>
              <a:noFill/>
            </p:spPr>
            <p:txBody>
              <a:bodyPr wrap="square" rtlCol="0">
                <a:spAutoFit/>
              </a:bodyPr>
              <a:lstStyle/>
              <a:p>
                <a:pPr algn="ctr">
                  <a:buNone/>
                </a:pPr>
                <a:r>
                  <a:rPr lang="en-US" altLang="zh-CN" sz="1200" dirty="0" smtClean="0">
                    <a:latin typeface="+mn-lt"/>
                    <a:ea typeface="+mn-ea"/>
                  </a:rPr>
                  <a:t>PC</a:t>
                </a:r>
                <a:r>
                  <a:rPr lang="zh-CN" altLang="en-US" sz="1200" dirty="0" smtClean="0">
                    <a:latin typeface="+mn-lt"/>
                    <a:ea typeface="+mn-ea"/>
                  </a:rPr>
                  <a:t>软客户端</a:t>
                </a:r>
              </a:p>
            </p:txBody>
          </p:sp>
          <p:sp>
            <p:nvSpPr>
              <p:cNvPr id="51" name="矩形 50"/>
              <p:cNvSpPr/>
              <p:nvPr/>
            </p:nvSpPr>
            <p:spPr bwMode="auto">
              <a:xfrm>
                <a:off x="3783682" y="4649204"/>
                <a:ext cx="2691941" cy="334054"/>
              </a:xfrm>
              <a:prstGeom prst="rect">
                <a:avLst/>
              </a:prstGeom>
              <a:solidFill>
                <a:schemeClr val="tx1">
                  <a:lumMod val="50000"/>
                  <a:lumOff val="50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lt"/>
                  <a:ea typeface="+mn-ea"/>
                </a:endParaRPr>
              </a:p>
            </p:txBody>
          </p:sp>
          <p:sp>
            <p:nvSpPr>
              <p:cNvPr id="52" name="TextBox 51"/>
              <p:cNvSpPr txBox="1"/>
              <p:nvPr/>
            </p:nvSpPr>
            <p:spPr>
              <a:xfrm>
                <a:off x="4038475" y="4675889"/>
                <a:ext cx="2161715" cy="338554"/>
              </a:xfrm>
              <a:prstGeom prst="rect">
                <a:avLst/>
              </a:prstGeom>
              <a:noFill/>
            </p:spPr>
            <p:txBody>
              <a:bodyPr wrap="square" rtlCol="0">
                <a:spAutoFit/>
              </a:bodyPr>
              <a:lstStyle/>
              <a:p>
                <a:pPr algn="ctr"/>
                <a:r>
                  <a:rPr lang="en-US" altLang="zh-CN" sz="1600" dirty="0" smtClean="0">
                    <a:solidFill>
                      <a:schemeClr val="bg1"/>
                    </a:solidFill>
                    <a:latin typeface="+mn-lt"/>
                    <a:ea typeface="+mn-ea"/>
                  </a:rPr>
                  <a:t>FusionCompute</a:t>
                </a:r>
                <a:endParaRPr lang="zh-CN" altLang="en-US" sz="1600" dirty="0">
                  <a:solidFill>
                    <a:schemeClr val="bg1"/>
                  </a:solidFill>
                  <a:latin typeface="+mn-lt"/>
                  <a:ea typeface="+mn-ea"/>
                </a:endParaRPr>
              </a:p>
            </p:txBody>
          </p:sp>
          <p:cxnSp>
            <p:nvCxnSpPr>
              <p:cNvPr id="53" name="Straight Arrow Connector 56"/>
              <p:cNvCxnSpPr/>
              <p:nvPr/>
            </p:nvCxnSpPr>
            <p:spPr>
              <a:xfrm flipH="1" flipV="1">
                <a:off x="4798525" y="4516220"/>
                <a:ext cx="17852" cy="54543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6"/>
              <p:cNvCxnSpPr/>
              <p:nvPr/>
            </p:nvCxnSpPr>
            <p:spPr>
              <a:xfrm flipH="1" flipV="1">
                <a:off x="5479504" y="4579298"/>
                <a:ext cx="16515" cy="49817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56" name="组合 63"/>
              <p:cNvGrpSpPr/>
              <p:nvPr/>
            </p:nvGrpSpPr>
            <p:grpSpPr>
              <a:xfrm>
                <a:off x="4384718" y="5057765"/>
                <a:ext cx="1545906" cy="339343"/>
                <a:chOff x="1350340" y="3779971"/>
                <a:chExt cx="1789668" cy="456183"/>
              </a:xfrm>
            </p:grpSpPr>
            <p:sp>
              <p:nvSpPr>
                <p:cNvPr id="63" name="AutoShape 130"/>
                <p:cNvSpPr>
                  <a:spLocks noChangeArrowheads="1"/>
                </p:cNvSpPr>
                <p:nvPr/>
              </p:nvSpPr>
              <p:spPr bwMode="auto">
                <a:xfrm>
                  <a:off x="1350340" y="3779971"/>
                  <a:ext cx="1711841" cy="398619"/>
                </a:xfrm>
                <a:prstGeom prst="roundRect">
                  <a:avLst>
                    <a:gd name="adj" fmla="val 16667"/>
                  </a:avLst>
                </a:prstGeom>
                <a:solidFill>
                  <a:schemeClr val="accent1"/>
                </a:solidFill>
                <a:ln w="9525" algn="ctr">
                  <a:solidFill>
                    <a:schemeClr val="bg2"/>
                  </a:solidFill>
                  <a:round/>
                  <a:headEnd/>
                  <a:tailEnd/>
                </a:ln>
                <a:effectLst/>
              </p:spPr>
              <p:txBody>
                <a:bodyPr wrap="none" anchor="ctr"/>
                <a:lstStyle/>
                <a:p>
                  <a:endParaRPr lang="zh-CN" altLang="en-US">
                    <a:solidFill>
                      <a:srgbClr val="000000"/>
                    </a:solidFill>
                    <a:latin typeface="+mn-lt"/>
                    <a:ea typeface="+mn-ea"/>
                  </a:endParaRPr>
                </a:p>
              </p:txBody>
            </p:sp>
            <p:sp>
              <p:nvSpPr>
                <p:cNvPr id="64" name="TextBox 170"/>
                <p:cNvSpPr txBox="1">
                  <a:spLocks noChangeArrowheads="1"/>
                </p:cNvSpPr>
                <p:nvPr/>
              </p:nvSpPr>
              <p:spPr bwMode="auto">
                <a:xfrm>
                  <a:off x="1570335" y="3865061"/>
                  <a:ext cx="489823" cy="234607"/>
                </a:xfrm>
                <a:prstGeom prst="rect">
                  <a:avLst/>
                </a:prstGeom>
                <a:solidFill>
                  <a:srgbClr val="99CCFF"/>
                </a:solidFill>
                <a:ln w="9525">
                  <a:noFill/>
                  <a:miter lim="800000"/>
                  <a:headEnd/>
                  <a:tailEnd/>
                </a:ln>
              </p:spPr>
              <p:txBody>
                <a:bodyPr wrap="square" lIns="0" tIns="0" rIns="0" bIns="0">
                  <a:spAutoFit/>
                </a:bodyPr>
                <a:lstStyle/>
                <a:p>
                  <a:pPr algn="ctr"/>
                  <a:r>
                    <a:rPr lang="en-US" altLang="zh-CN" sz="1200" dirty="0" smtClean="0">
                      <a:solidFill>
                        <a:srgbClr val="000000">
                          <a:lumMod val="75000"/>
                          <a:lumOff val="25000"/>
                        </a:srgbClr>
                      </a:solidFill>
                      <a:latin typeface="+mn-lt"/>
                      <a:ea typeface="+mn-ea"/>
                      <a:cs typeface="Arial" pitchFamily="34" charset="0"/>
                    </a:rPr>
                    <a:t>vGPU</a:t>
                  </a:r>
                  <a:endParaRPr lang="zh-CN" altLang="en-US" sz="1200" dirty="0">
                    <a:solidFill>
                      <a:srgbClr val="000000">
                        <a:lumMod val="75000"/>
                        <a:lumOff val="25000"/>
                      </a:srgbClr>
                    </a:solidFill>
                    <a:latin typeface="+mn-lt"/>
                    <a:ea typeface="+mn-ea"/>
                    <a:cs typeface="Arial" pitchFamily="34" charset="0"/>
                  </a:endParaRPr>
                </a:p>
              </p:txBody>
            </p:sp>
            <p:sp>
              <p:nvSpPr>
                <p:cNvPr id="65" name="TextBox 170"/>
                <p:cNvSpPr txBox="1">
                  <a:spLocks noChangeArrowheads="1"/>
                </p:cNvSpPr>
                <p:nvPr/>
              </p:nvSpPr>
              <p:spPr bwMode="auto">
                <a:xfrm>
                  <a:off x="2421582" y="3870590"/>
                  <a:ext cx="453238" cy="234607"/>
                </a:xfrm>
                <a:prstGeom prst="rect">
                  <a:avLst/>
                </a:prstGeom>
                <a:solidFill>
                  <a:srgbClr val="99CCFF"/>
                </a:solidFill>
                <a:ln w="9525">
                  <a:noFill/>
                  <a:miter lim="800000"/>
                  <a:headEnd/>
                  <a:tailEnd/>
                </a:ln>
              </p:spPr>
              <p:txBody>
                <a:bodyPr wrap="square" lIns="0" tIns="0" rIns="0" bIns="0">
                  <a:spAutoFit/>
                </a:bodyPr>
                <a:lstStyle/>
                <a:p>
                  <a:pPr algn="ctr"/>
                  <a:r>
                    <a:rPr lang="en-US" altLang="zh-CN" sz="1200" dirty="0" smtClean="0">
                      <a:solidFill>
                        <a:srgbClr val="000000">
                          <a:lumMod val="75000"/>
                          <a:lumOff val="25000"/>
                        </a:srgbClr>
                      </a:solidFill>
                      <a:latin typeface="+mn-lt"/>
                      <a:ea typeface="+mn-ea"/>
                      <a:cs typeface="Arial" pitchFamily="34" charset="0"/>
                    </a:rPr>
                    <a:t>vGPU</a:t>
                  </a:r>
                  <a:endParaRPr lang="zh-CN" altLang="en-US" sz="1200" dirty="0">
                    <a:solidFill>
                      <a:srgbClr val="000000">
                        <a:lumMod val="75000"/>
                        <a:lumOff val="25000"/>
                      </a:srgbClr>
                    </a:solidFill>
                    <a:latin typeface="+mn-lt"/>
                    <a:ea typeface="+mn-ea"/>
                    <a:cs typeface="Arial" pitchFamily="34" charset="0"/>
                  </a:endParaRPr>
                </a:p>
              </p:txBody>
            </p:sp>
            <p:sp>
              <p:nvSpPr>
                <p:cNvPr id="66" name="TextBox 65"/>
                <p:cNvSpPr txBox="1"/>
                <p:nvPr/>
              </p:nvSpPr>
              <p:spPr>
                <a:xfrm>
                  <a:off x="2856193" y="3863782"/>
                  <a:ext cx="283815" cy="372372"/>
                </a:xfrm>
                <a:prstGeom prst="rect">
                  <a:avLst/>
                </a:prstGeom>
                <a:noFill/>
              </p:spPr>
              <p:txBody>
                <a:bodyPr wrap="square" rtlCol="0">
                  <a:spAutoFit/>
                </a:bodyPr>
                <a:lstStyle/>
                <a:p>
                  <a:pPr>
                    <a:buNone/>
                  </a:pPr>
                  <a:r>
                    <a:rPr lang="en-US" altLang="zh-CN" sz="1200" dirty="0" smtClean="0">
                      <a:solidFill>
                        <a:schemeClr val="tx1">
                          <a:lumMod val="75000"/>
                          <a:lumOff val="25000"/>
                        </a:schemeClr>
                      </a:solidFill>
                      <a:latin typeface="+mn-lt"/>
                      <a:ea typeface="+mn-ea"/>
                    </a:rPr>
                    <a:t>…</a:t>
                  </a:r>
                  <a:endParaRPr lang="zh-CN" altLang="en-US" sz="1200" dirty="0" smtClean="0">
                    <a:solidFill>
                      <a:schemeClr val="tx1">
                        <a:lumMod val="75000"/>
                        <a:lumOff val="25000"/>
                      </a:schemeClr>
                    </a:solidFill>
                    <a:latin typeface="+mn-lt"/>
                    <a:ea typeface="+mn-ea"/>
                  </a:endParaRPr>
                </a:p>
              </p:txBody>
            </p:sp>
          </p:grpSp>
          <p:cxnSp>
            <p:nvCxnSpPr>
              <p:cNvPr id="57" name="Straight Arrow Connector 56"/>
              <p:cNvCxnSpPr/>
              <p:nvPr/>
            </p:nvCxnSpPr>
            <p:spPr>
              <a:xfrm flipV="1">
                <a:off x="5130393" y="5341115"/>
                <a:ext cx="1315" cy="13182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58" name="组合 87"/>
              <p:cNvGrpSpPr/>
              <p:nvPr/>
            </p:nvGrpSpPr>
            <p:grpSpPr>
              <a:xfrm>
                <a:off x="4397385" y="5465017"/>
                <a:ext cx="1466016" cy="498938"/>
                <a:chOff x="1365005" y="4359345"/>
                <a:chExt cx="1697181" cy="670730"/>
              </a:xfrm>
            </p:grpSpPr>
            <p:grpSp>
              <p:nvGrpSpPr>
                <p:cNvPr id="59" name="组合 62"/>
                <p:cNvGrpSpPr/>
                <p:nvPr/>
              </p:nvGrpSpPr>
              <p:grpSpPr>
                <a:xfrm>
                  <a:off x="1365005" y="4359345"/>
                  <a:ext cx="1697181" cy="670730"/>
                  <a:chOff x="1365005" y="4338084"/>
                  <a:chExt cx="1697181" cy="703186"/>
                </a:xfrm>
              </p:grpSpPr>
              <p:sp>
                <p:nvSpPr>
                  <p:cNvPr id="61" name="AutoShape 130"/>
                  <p:cNvSpPr>
                    <a:spLocks noChangeArrowheads="1"/>
                  </p:cNvSpPr>
                  <p:nvPr/>
                </p:nvSpPr>
                <p:spPr bwMode="auto">
                  <a:xfrm>
                    <a:off x="1365005" y="4338084"/>
                    <a:ext cx="1697181" cy="691116"/>
                  </a:xfrm>
                  <a:prstGeom prst="roundRect">
                    <a:avLst>
                      <a:gd name="adj" fmla="val 16667"/>
                    </a:avLst>
                  </a:prstGeom>
                  <a:solidFill>
                    <a:schemeClr val="accent1"/>
                  </a:solidFill>
                  <a:ln w="9525" algn="ctr">
                    <a:solidFill>
                      <a:schemeClr val="bg2"/>
                    </a:solidFill>
                    <a:round/>
                    <a:headEnd/>
                    <a:tailEnd/>
                  </a:ln>
                  <a:effectLst/>
                </p:spPr>
                <p:txBody>
                  <a:bodyPr wrap="none" anchor="ctr"/>
                  <a:lstStyle/>
                  <a:p>
                    <a:endParaRPr lang="zh-CN" altLang="en-US">
                      <a:solidFill>
                        <a:srgbClr val="000000"/>
                      </a:solidFill>
                      <a:latin typeface="+mn-lt"/>
                      <a:ea typeface="+mn-ea"/>
                    </a:endParaRPr>
                  </a:p>
                </p:txBody>
              </p:sp>
              <p:sp>
                <p:nvSpPr>
                  <p:cNvPr id="62" name="TextBox 170"/>
                  <p:cNvSpPr txBox="1">
                    <a:spLocks noChangeArrowheads="1"/>
                  </p:cNvSpPr>
                  <p:nvPr/>
                </p:nvSpPr>
                <p:spPr bwMode="auto">
                  <a:xfrm>
                    <a:off x="1688984" y="4766259"/>
                    <a:ext cx="1034550" cy="275011"/>
                  </a:xfrm>
                  <a:prstGeom prst="rect">
                    <a:avLst/>
                  </a:prstGeom>
                  <a:solidFill>
                    <a:srgbClr val="99CCFF"/>
                  </a:solidFill>
                  <a:ln w="9525">
                    <a:noFill/>
                    <a:miter lim="800000"/>
                    <a:headEnd/>
                    <a:tailEnd/>
                  </a:ln>
                </p:spPr>
                <p:txBody>
                  <a:bodyPr wrap="square" lIns="18000" tIns="10800" rIns="18000" bIns="10800">
                    <a:spAutoFit/>
                  </a:bodyPr>
                  <a:lstStyle/>
                  <a:p>
                    <a:pPr algn="ctr"/>
                    <a:r>
                      <a:rPr lang="en-US" altLang="zh-CN" sz="1200" dirty="0" smtClean="0">
                        <a:solidFill>
                          <a:schemeClr val="tx1">
                            <a:lumMod val="75000"/>
                            <a:lumOff val="25000"/>
                          </a:schemeClr>
                        </a:solidFill>
                        <a:latin typeface="+mn-lt"/>
                        <a:ea typeface="+mn-ea"/>
                        <a:cs typeface="Arial" pitchFamily="34" charset="0"/>
                      </a:rPr>
                      <a:t>Physical GPU</a:t>
                    </a:r>
                    <a:endParaRPr lang="zh-CN" altLang="en-US" sz="1200" dirty="0">
                      <a:solidFill>
                        <a:schemeClr val="tx1">
                          <a:lumMod val="75000"/>
                          <a:lumOff val="25000"/>
                        </a:schemeClr>
                      </a:solidFill>
                      <a:latin typeface="+mn-lt"/>
                      <a:ea typeface="+mn-ea"/>
                      <a:cs typeface="Arial" pitchFamily="34" charset="0"/>
                    </a:endParaRPr>
                  </a:p>
                </p:txBody>
              </p:sp>
            </p:grpSp>
            <p:pic>
              <p:nvPicPr>
                <p:cNvPr id="60" name="Picture 3"/>
                <p:cNvPicPr>
                  <a:picLocks noChangeAspect="1" noChangeArrowheads="1"/>
                </p:cNvPicPr>
                <p:nvPr/>
              </p:nvPicPr>
              <p:blipFill>
                <a:blip r:embed="rId7" cstate="print"/>
                <a:srcRect/>
                <a:stretch>
                  <a:fillRect/>
                </a:stretch>
              </p:blipFill>
              <p:spPr bwMode="auto">
                <a:xfrm>
                  <a:off x="2052083" y="4412512"/>
                  <a:ext cx="350874" cy="355421"/>
                </a:xfrm>
                <a:prstGeom prst="rect">
                  <a:avLst/>
                </a:prstGeom>
                <a:noFill/>
                <a:ln w="9525">
                  <a:noFill/>
                  <a:miter lim="800000"/>
                  <a:headEnd/>
                  <a:tailEnd/>
                </a:ln>
              </p:spPr>
            </p:pic>
          </p:grpSp>
          <p:sp>
            <p:nvSpPr>
              <p:cNvPr id="55" name="TextBox 54"/>
              <p:cNvSpPr txBox="1"/>
              <p:nvPr/>
            </p:nvSpPr>
            <p:spPr>
              <a:xfrm>
                <a:off x="5827007" y="5716927"/>
                <a:ext cx="936104" cy="307777"/>
              </a:xfrm>
              <a:prstGeom prst="rect">
                <a:avLst/>
              </a:prstGeom>
              <a:noFill/>
            </p:spPr>
            <p:txBody>
              <a:bodyPr wrap="square" rtlCol="0">
                <a:spAutoFit/>
              </a:bodyPr>
              <a:lstStyle/>
              <a:p>
                <a:r>
                  <a:rPr lang="zh-CN" altLang="en-US" sz="1400" dirty="0" smtClean="0">
                    <a:solidFill>
                      <a:schemeClr val="accent4">
                        <a:lumMod val="95000"/>
                        <a:lumOff val="5000"/>
                      </a:schemeClr>
                    </a:solidFill>
                    <a:latin typeface="+mn-lt"/>
                    <a:ea typeface="+mn-ea"/>
                  </a:rPr>
                  <a:t>服务器</a:t>
                </a:r>
                <a:endParaRPr lang="zh-CN" altLang="en-US" sz="1400" dirty="0">
                  <a:solidFill>
                    <a:schemeClr val="accent4">
                      <a:lumMod val="95000"/>
                      <a:lumOff val="5000"/>
                    </a:schemeClr>
                  </a:solidFill>
                  <a:latin typeface="+mn-lt"/>
                  <a:ea typeface="+mn-ea"/>
                </a:endParaRPr>
              </a:p>
            </p:txBody>
          </p:sp>
        </p:grpSp>
      </p:grpSp>
    </p:spTree>
    <p:extLst>
      <p:ext uri="{BB962C8B-B14F-4D97-AF65-F5344CB8AC3E}">
        <p14:creationId xmlns:p14="http://schemas.microsoft.com/office/powerpoint/2010/main" val="1197404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GPU</a:t>
            </a:r>
            <a:r>
              <a:rPr lang="zh-CN" altLang="en-US" dirty="0" smtClean="0"/>
              <a:t>直通图形桌面方案技术原理</a:t>
            </a:r>
            <a:endParaRPr lang="en-US" dirty="0"/>
          </a:p>
        </p:txBody>
      </p:sp>
      <p:sp>
        <p:nvSpPr>
          <p:cNvPr id="3" name="文本占位符 2"/>
          <p:cNvSpPr>
            <a:spLocks noGrp="1"/>
          </p:cNvSpPr>
          <p:nvPr>
            <p:ph type="body" sz="quarter" idx="10"/>
          </p:nvPr>
        </p:nvSpPr>
        <p:spPr/>
        <p:txBody>
          <a:bodyPr/>
          <a:lstStyle/>
          <a:p>
            <a:pPr>
              <a:lnSpc>
                <a:spcPct val="120000"/>
              </a:lnSpc>
            </a:pPr>
            <a:r>
              <a:rPr lang="en-US" sz="1800" dirty="0" smtClean="0"/>
              <a:t>GPU</a:t>
            </a:r>
            <a:r>
              <a:rPr lang="zh-CN" altLang="en-US" sz="1800" dirty="0" smtClean="0"/>
              <a:t>直通图形桌面具有独立显卡能力：</a:t>
            </a:r>
            <a:endParaRPr lang="en-US" sz="1800" dirty="0" smtClean="0"/>
          </a:p>
          <a:p>
            <a:pPr lvl="1">
              <a:lnSpc>
                <a:spcPct val="120000"/>
              </a:lnSpc>
            </a:pPr>
            <a:r>
              <a:rPr lang="zh-CN" altLang="en-US" sz="1600" dirty="0" smtClean="0"/>
              <a:t>每个图形加速虚拟机绑定一个</a:t>
            </a:r>
            <a:r>
              <a:rPr lang="en-US" sz="1600" dirty="0" smtClean="0"/>
              <a:t>GPU</a:t>
            </a:r>
            <a:r>
              <a:rPr lang="zh-CN" altLang="en-US" sz="1600" dirty="0" smtClean="0"/>
              <a:t>满足</a:t>
            </a:r>
            <a:r>
              <a:rPr lang="en-US" sz="1600" dirty="0" smtClean="0"/>
              <a:t>3D</a:t>
            </a:r>
            <a:r>
              <a:rPr lang="zh-CN" altLang="en-US" sz="1600" dirty="0" smtClean="0"/>
              <a:t>应用的图形渲染需求。</a:t>
            </a:r>
            <a:endParaRPr lang="en-US" sz="1600" dirty="0" smtClean="0"/>
          </a:p>
          <a:p>
            <a:pPr lvl="1">
              <a:lnSpc>
                <a:spcPct val="120000"/>
              </a:lnSpc>
            </a:pPr>
            <a:r>
              <a:rPr lang="zh-CN" altLang="en-US" sz="1600" dirty="0" smtClean="0"/>
              <a:t>服务器的剩余</a:t>
            </a:r>
            <a:r>
              <a:rPr lang="en-US" sz="1600" dirty="0" smtClean="0"/>
              <a:t>CPU</a:t>
            </a:r>
            <a:r>
              <a:rPr lang="zh-CN" altLang="en-US" sz="1600" dirty="0" smtClean="0"/>
              <a:t>资源可以创建不带</a:t>
            </a:r>
            <a:r>
              <a:rPr lang="en-US" sz="1600" dirty="0" smtClean="0"/>
              <a:t>GPU</a:t>
            </a:r>
            <a:r>
              <a:rPr lang="zh-CN" altLang="en-US" sz="1600" dirty="0" smtClean="0"/>
              <a:t>的普通虚拟机。</a:t>
            </a:r>
            <a:endParaRPr lang="en-US" sz="1600" dirty="0" smtClean="0"/>
          </a:p>
          <a:p>
            <a:pPr>
              <a:lnSpc>
                <a:spcPct val="120000"/>
              </a:lnSpc>
            </a:pPr>
            <a:endParaRPr lang="en-US" sz="1800" dirty="0"/>
          </a:p>
        </p:txBody>
      </p:sp>
      <p:grpSp>
        <p:nvGrpSpPr>
          <p:cNvPr id="47" name="组合 46"/>
          <p:cNvGrpSpPr/>
          <p:nvPr/>
        </p:nvGrpSpPr>
        <p:grpSpPr>
          <a:xfrm>
            <a:off x="935596" y="2456892"/>
            <a:ext cx="7524638" cy="3693170"/>
            <a:chOff x="442913" y="1222375"/>
            <a:chExt cx="8258175" cy="4413250"/>
          </a:xfrm>
        </p:grpSpPr>
        <p:pic>
          <p:nvPicPr>
            <p:cNvPr id="4" name="Picture 40" descr="C:\Users\ytx-003\Desktop\page\p17_0008_图层-38.png"/>
            <p:cNvPicPr>
              <a:picLocks noChangeAspect="1" noChangeArrowheads="1"/>
            </p:cNvPicPr>
            <p:nvPr/>
          </p:nvPicPr>
          <p:blipFill>
            <a:blip r:embed="rId3" cstate="print">
              <a:lum bright="30000" contrast="40000"/>
            </a:blip>
            <a:srcRect/>
            <a:stretch>
              <a:fillRect/>
            </a:stretch>
          </p:blipFill>
          <p:spPr bwMode="auto">
            <a:xfrm>
              <a:off x="442913" y="2328863"/>
              <a:ext cx="1897062" cy="154940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27325" y="2090738"/>
              <a:ext cx="1952625" cy="801687"/>
            </a:xfrm>
            <a:prstGeom prst="rect">
              <a:avLst/>
            </a:prstGeom>
            <a:noFill/>
            <a:ln w="9525">
              <a:noFill/>
              <a:miter lim="800000"/>
              <a:headEnd/>
              <a:tailEnd/>
            </a:ln>
          </p:spPr>
        </p:pic>
        <p:pic>
          <p:nvPicPr>
            <p:cNvPr id="6" name="图片 5" descr="u=4267161722,1314351091&amp;fm=23&amp;gp=0.jpg"/>
            <p:cNvPicPr>
              <a:picLocks noChangeAspect="1"/>
            </p:cNvPicPr>
            <p:nvPr/>
          </p:nvPicPr>
          <p:blipFill>
            <a:blip r:embed="rId5" cstate="print"/>
            <a:srcRect/>
            <a:stretch>
              <a:fillRect/>
            </a:stretch>
          </p:blipFill>
          <p:spPr bwMode="auto">
            <a:xfrm>
              <a:off x="4802188" y="1327150"/>
              <a:ext cx="1293812" cy="782638"/>
            </a:xfrm>
            <a:prstGeom prst="rect">
              <a:avLst/>
            </a:prstGeom>
            <a:noFill/>
            <a:ln w="9525">
              <a:noFill/>
              <a:miter lim="800000"/>
              <a:headEnd/>
              <a:tailEnd/>
            </a:ln>
          </p:spPr>
        </p:pic>
        <p:pic>
          <p:nvPicPr>
            <p:cNvPr id="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17800" y="3435350"/>
              <a:ext cx="1952625" cy="801688"/>
            </a:xfrm>
            <a:prstGeom prst="rect">
              <a:avLst/>
            </a:prstGeom>
            <a:noFill/>
            <a:ln w="9525">
              <a:noFill/>
              <a:miter lim="800000"/>
              <a:headEnd/>
              <a:tailEnd/>
            </a:ln>
          </p:spPr>
        </p:pic>
        <p:sp>
          <p:nvSpPr>
            <p:cNvPr id="8" name="TextBox 7"/>
            <p:cNvSpPr txBox="1">
              <a:spLocks noChangeArrowheads="1"/>
            </p:cNvSpPr>
            <p:nvPr/>
          </p:nvSpPr>
          <p:spPr bwMode="auto">
            <a:xfrm>
              <a:off x="3578225" y="2825750"/>
              <a:ext cx="801688" cy="690563"/>
            </a:xfrm>
            <a:prstGeom prst="rect">
              <a:avLst/>
            </a:prstGeom>
            <a:noFill/>
            <a:ln w="9525">
              <a:noFill/>
              <a:miter lim="800000"/>
              <a:headEnd/>
              <a:tailEnd/>
            </a:ln>
          </p:spPr>
          <p:txBody>
            <a:bodyPr vert="eaVert">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4000" b="1">
                  <a:solidFill>
                    <a:schemeClr val="tx1"/>
                  </a:solidFill>
                  <a:latin typeface="Arial" pitchFamily="34" charset="0"/>
                  <a:ea typeface="宋体" pitchFamily="2" charset="-122"/>
                </a:rPr>
                <a:t>...</a:t>
              </a:r>
              <a:endParaRPr lang="zh-CN" altLang="en-US" sz="4000" b="1">
                <a:solidFill>
                  <a:schemeClr val="tx1"/>
                </a:solidFill>
                <a:latin typeface="Arial" pitchFamily="34" charset="0"/>
                <a:ea typeface="宋体" pitchFamily="2" charset="-122"/>
              </a:endParaRPr>
            </a:p>
          </p:txBody>
        </p:sp>
        <p:pic>
          <p:nvPicPr>
            <p:cNvPr id="9" name="图片 8" descr="u=4267161722,1314351091&amp;fm=23&amp;gp=0.jpg"/>
            <p:cNvPicPr>
              <a:picLocks noChangeAspect="1"/>
            </p:cNvPicPr>
            <p:nvPr/>
          </p:nvPicPr>
          <p:blipFill>
            <a:blip r:embed="rId5" cstate="print"/>
            <a:srcRect/>
            <a:stretch>
              <a:fillRect/>
            </a:stretch>
          </p:blipFill>
          <p:spPr bwMode="auto">
            <a:xfrm>
              <a:off x="4781550" y="1222375"/>
              <a:ext cx="1293813" cy="782638"/>
            </a:xfrm>
            <a:prstGeom prst="rect">
              <a:avLst/>
            </a:prstGeom>
            <a:noFill/>
            <a:ln w="9525">
              <a:noFill/>
              <a:miter lim="800000"/>
              <a:headEnd/>
              <a:tailEnd/>
            </a:ln>
          </p:spPr>
        </p:pic>
        <p:pic>
          <p:nvPicPr>
            <p:cNvPr id="10" name="图片 9" descr="u=4267161722,1314351091&amp;fm=23&amp;gp=0.jpg"/>
            <p:cNvPicPr>
              <a:picLocks noChangeAspect="1"/>
            </p:cNvPicPr>
            <p:nvPr/>
          </p:nvPicPr>
          <p:blipFill>
            <a:blip r:embed="rId5" cstate="print"/>
            <a:srcRect/>
            <a:stretch>
              <a:fillRect/>
            </a:stretch>
          </p:blipFill>
          <p:spPr bwMode="auto">
            <a:xfrm>
              <a:off x="4781550" y="1831975"/>
              <a:ext cx="1293813" cy="782638"/>
            </a:xfrm>
            <a:prstGeom prst="rect">
              <a:avLst/>
            </a:prstGeom>
            <a:noFill/>
            <a:ln w="9525">
              <a:noFill/>
              <a:miter lim="800000"/>
              <a:headEnd/>
              <a:tailEnd/>
            </a:ln>
          </p:spPr>
        </p:pic>
        <p:pic>
          <p:nvPicPr>
            <p:cNvPr id="11" name="图片 10" descr="u=4267161722,1314351091&amp;fm=23&amp;gp=0.jpg"/>
            <p:cNvPicPr>
              <a:picLocks noChangeAspect="1"/>
            </p:cNvPicPr>
            <p:nvPr/>
          </p:nvPicPr>
          <p:blipFill>
            <a:blip r:embed="rId5" cstate="print"/>
            <a:srcRect/>
            <a:stretch>
              <a:fillRect/>
            </a:stretch>
          </p:blipFill>
          <p:spPr bwMode="auto">
            <a:xfrm>
              <a:off x="4757738" y="2405063"/>
              <a:ext cx="1293812" cy="782637"/>
            </a:xfrm>
            <a:prstGeom prst="rect">
              <a:avLst/>
            </a:prstGeom>
            <a:noFill/>
            <a:ln w="9525">
              <a:noFill/>
              <a:miter lim="800000"/>
              <a:headEnd/>
              <a:tailEnd/>
            </a:ln>
          </p:spPr>
        </p:pic>
        <p:pic>
          <p:nvPicPr>
            <p:cNvPr id="12" name="图片 11" descr="u=4267161722,1314351091&amp;fm=23&amp;gp=0.jpg"/>
            <p:cNvPicPr>
              <a:picLocks noChangeAspect="1"/>
            </p:cNvPicPr>
            <p:nvPr/>
          </p:nvPicPr>
          <p:blipFill>
            <a:blip r:embed="rId5" cstate="print"/>
            <a:srcRect/>
            <a:stretch>
              <a:fillRect/>
            </a:stretch>
          </p:blipFill>
          <p:spPr bwMode="auto">
            <a:xfrm>
              <a:off x="4757738" y="2982913"/>
              <a:ext cx="1293812" cy="784225"/>
            </a:xfrm>
            <a:prstGeom prst="rect">
              <a:avLst/>
            </a:prstGeom>
            <a:noFill/>
            <a:ln w="9525">
              <a:noFill/>
              <a:miter lim="800000"/>
              <a:headEnd/>
              <a:tailEnd/>
            </a:ln>
          </p:spPr>
        </p:pic>
        <p:sp>
          <p:nvSpPr>
            <p:cNvPr id="13" name="左大括号 12"/>
            <p:cNvSpPr>
              <a:spLocks/>
            </p:cNvSpPr>
            <p:nvPr/>
          </p:nvSpPr>
          <p:spPr bwMode="auto">
            <a:xfrm>
              <a:off x="2543175" y="2005013"/>
              <a:ext cx="173038" cy="2116137"/>
            </a:xfrm>
            <a:prstGeom prst="leftBrace">
              <a:avLst>
                <a:gd name="adj1" fmla="val 8379"/>
                <a:gd name="adj2" fmla="val 50000"/>
              </a:avLst>
            </a:prstGeom>
            <a:noFill/>
            <a:ln w="9525" algn="ctr">
              <a:solidFill>
                <a:schemeClr val="tx1"/>
              </a:solid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sp>
          <p:nvSpPr>
            <p:cNvPr id="14" name="左大括号 13"/>
            <p:cNvSpPr>
              <a:spLocks/>
            </p:cNvSpPr>
            <p:nvPr/>
          </p:nvSpPr>
          <p:spPr bwMode="auto">
            <a:xfrm>
              <a:off x="4779963" y="1409700"/>
              <a:ext cx="173037" cy="2116138"/>
            </a:xfrm>
            <a:prstGeom prst="leftBrace">
              <a:avLst>
                <a:gd name="adj1" fmla="val 8379"/>
                <a:gd name="adj2" fmla="val 50000"/>
              </a:avLst>
            </a:prstGeom>
            <a:noFill/>
            <a:ln w="9525" algn="ctr">
              <a:solidFill>
                <a:schemeClr val="tx1"/>
              </a:solid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sp>
          <p:nvSpPr>
            <p:cNvPr id="15" name="右箭头 14"/>
            <p:cNvSpPr>
              <a:spLocks noChangeArrowheads="1"/>
            </p:cNvSpPr>
            <p:nvPr/>
          </p:nvSpPr>
          <p:spPr bwMode="auto">
            <a:xfrm>
              <a:off x="6049963" y="1447800"/>
              <a:ext cx="393700" cy="242888"/>
            </a:xfrm>
            <a:prstGeom prst="rightArrow">
              <a:avLst>
                <a:gd name="adj1" fmla="val 50000"/>
                <a:gd name="adj2" fmla="val 50061"/>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grpSp>
          <p:nvGrpSpPr>
            <p:cNvPr id="16" name="组合 15"/>
            <p:cNvGrpSpPr>
              <a:grpSpLocks/>
            </p:cNvGrpSpPr>
            <p:nvPr/>
          </p:nvGrpSpPr>
          <p:grpSpPr bwMode="auto">
            <a:xfrm>
              <a:off x="6535738" y="1335088"/>
              <a:ext cx="688975" cy="471487"/>
              <a:chOff x="6088284" y="3303588"/>
              <a:chExt cx="688197" cy="623888"/>
            </a:xfrm>
          </p:grpSpPr>
          <p:sp>
            <p:nvSpPr>
              <p:cNvPr id="44" name="Freeform 404"/>
              <p:cNvSpPr>
                <a:spLocks noEditPoints="1"/>
              </p:cNvSpPr>
              <p:nvPr/>
            </p:nvSpPr>
            <p:spPr bwMode="auto">
              <a:xfrm>
                <a:off x="6100206" y="3303588"/>
                <a:ext cx="676275" cy="541338"/>
              </a:xfrm>
              <a:custGeom>
                <a:avLst/>
                <a:gdLst>
                  <a:gd name="T0" fmla="*/ 673100 w 426"/>
                  <a:gd name="T1" fmla="*/ 36513 h 341"/>
                  <a:gd name="T2" fmla="*/ 669925 w 426"/>
                  <a:gd name="T3" fmla="*/ 30163 h 341"/>
                  <a:gd name="T4" fmla="*/ 665163 w 426"/>
                  <a:gd name="T5" fmla="*/ 22225 h 341"/>
                  <a:gd name="T6" fmla="*/ 660400 w 426"/>
                  <a:gd name="T7" fmla="*/ 17463 h 341"/>
                  <a:gd name="T8" fmla="*/ 654050 w 426"/>
                  <a:gd name="T9" fmla="*/ 11113 h 341"/>
                  <a:gd name="T10" fmla="*/ 649288 w 426"/>
                  <a:gd name="T11" fmla="*/ 7938 h 341"/>
                  <a:gd name="T12" fmla="*/ 641350 w 426"/>
                  <a:gd name="T13" fmla="*/ 4763 h 341"/>
                  <a:gd name="T14" fmla="*/ 635000 w 426"/>
                  <a:gd name="T15" fmla="*/ 3175 h 341"/>
                  <a:gd name="T16" fmla="*/ 625475 w 426"/>
                  <a:gd name="T17" fmla="*/ 0 h 341"/>
                  <a:gd name="T18" fmla="*/ 50800 w 426"/>
                  <a:gd name="T19" fmla="*/ 0 h 341"/>
                  <a:gd name="T20" fmla="*/ 44450 w 426"/>
                  <a:gd name="T21" fmla="*/ 3175 h 341"/>
                  <a:gd name="T22" fmla="*/ 36513 w 426"/>
                  <a:gd name="T23" fmla="*/ 4763 h 341"/>
                  <a:gd name="T24" fmla="*/ 28575 w 426"/>
                  <a:gd name="T25" fmla="*/ 7938 h 341"/>
                  <a:gd name="T26" fmla="*/ 22225 w 426"/>
                  <a:gd name="T27" fmla="*/ 11113 h 341"/>
                  <a:gd name="T28" fmla="*/ 17463 w 426"/>
                  <a:gd name="T29" fmla="*/ 17463 h 341"/>
                  <a:gd name="T30" fmla="*/ 11112 w 426"/>
                  <a:gd name="T31" fmla="*/ 22225 h 341"/>
                  <a:gd name="T32" fmla="*/ 7938 w 426"/>
                  <a:gd name="T33" fmla="*/ 30163 h 341"/>
                  <a:gd name="T34" fmla="*/ 4763 w 426"/>
                  <a:gd name="T35" fmla="*/ 36513 h 341"/>
                  <a:gd name="T36" fmla="*/ 1588 w 426"/>
                  <a:gd name="T37" fmla="*/ 44450 h 341"/>
                  <a:gd name="T38" fmla="*/ 0 w 426"/>
                  <a:gd name="T39" fmla="*/ 50800 h 341"/>
                  <a:gd name="T40" fmla="*/ 0 w 426"/>
                  <a:gd name="T41" fmla="*/ 469900 h 341"/>
                  <a:gd name="T42" fmla="*/ 1588 w 426"/>
                  <a:gd name="T43" fmla="*/ 476250 h 341"/>
                  <a:gd name="T44" fmla="*/ 4763 w 426"/>
                  <a:gd name="T45" fmla="*/ 484188 h 341"/>
                  <a:gd name="T46" fmla="*/ 7938 w 426"/>
                  <a:gd name="T47" fmla="*/ 490538 h 341"/>
                  <a:gd name="T48" fmla="*/ 11112 w 426"/>
                  <a:gd name="T49" fmla="*/ 498475 h 341"/>
                  <a:gd name="T50" fmla="*/ 17463 w 426"/>
                  <a:gd name="T51" fmla="*/ 503238 h 341"/>
                  <a:gd name="T52" fmla="*/ 22225 w 426"/>
                  <a:gd name="T53" fmla="*/ 509588 h 341"/>
                  <a:gd name="T54" fmla="*/ 28575 w 426"/>
                  <a:gd name="T55" fmla="*/ 512763 h 341"/>
                  <a:gd name="T56" fmla="*/ 36513 w 426"/>
                  <a:gd name="T57" fmla="*/ 515938 h 341"/>
                  <a:gd name="T58" fmla="*/ 44450 w 426"/>
                  <a:gd name="T59" fmla="*/ 517525 h 341"/>
                  <a:gd name="T60" fmla="*/ 50800 w 426"/>
                  <a:gd name="T61" fmla="*/ 519113 h 341"/>
                  <a:gd name="T62" fmla="*/ 230188 w 426"/>
                  <a:gd name="T63" fmla="*/ 541338 h 341"/>
                  <a:gd name="T64" fmla="*/ 623888 w 426"/>
                  <a:gd name="T65" fmla="*/ 519113 h 341"/>
                  <a:gd name="T66" fmla="*/ 631825 w 426"/>
                  <a:gd name="T67" fmla="*/ 519113 h 341"/>
                  <a:gd name="T68" fmla="*/ 638175 w 426"/>
                  <a:gd name="T69" fmla="*/ 517525 h 341"/>
                  <a:gd name="T70" fmla="*/ 646113 w 426"/>
                  <a:gd name="T71" fmla="*/ 514350 h 341"/>
                  <a:gd name="T72" fmla="*/ 652463 w 426"/>
                  <a:gd name="T73" fmla="*/ 511175 h 341"/>
                  <a:gd name="T74" fmla="*/ 658813 w 426"/>
                  <a:gd name="T75" fmla="*/ 504825 h 341"/>
                  <a:gd name="T76" fmla="*/ 663575 w 426"/>
                  <a:gd name="T77" fmla="*/ 500063 h 341"/>
                  <a:gd name="T78" fmla="*/ 668338 w 426"/>
                  <a:gd name="T79" fmla="*/ 495300 h 341"/>
                  <a:gd name="T80" fmla="*/ 673100 w 426"/>
                  <a:gd name="T81" fmla="*/ 487363 h 341"/>
                  <a:gd name="T82" fmla="*/ 674688 w 426"/>
                  <a:gd name="T83" fmla="*/ 481013 h 341"/>
                  <a:gd name="T84" fmla="*/ 676275 w 426"/>
                  <a:gd name="T85" fmla="*/ 471488 h 341"/>
                  <a:gd name="T86" fmla="*/ 676275 w 426"/>
                  <a:gd name="T87" fmla="*/ 49213 h 341"/>
                  <a:gd name="T88" fmla="*/ 674688 w 426"/>
                  <a:gd name="T89" fmla="*/ 41275 h 341"/>
                  <a:gd name="T90" fmla="*/ 61913 w 426"/>
                  <a:gd name="T91" fmla="*/ 53975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45" name="Freeform 406"/>
              <p:cNvSpPr>
                <a:spLocks/>
              </p:cNvSpPr>
              <p:nvPr/>
            </p:nvSpPr>
            <p:spPr bwMode="auto">
              <a:xfrm>
                <a:off x="6258956" y="3867151"/>
                <a:ext cx="358775" cy="60325"/>
              </a:xfrm>
              <a:custGeom>
                <a:avLst/>
                <a:gdLst>
                  <a:gd name="T0" fmla="*/ 0 w 226"/>
                  <a:gd name="T1" fmla="*/ 17462 h 38"/>
                  <a:gd name="T2" fmla="*/ 0 w 226"/>
                  <a:gd name="T3" fmla="*/ 17462 h 38"/>
                  <a:gd name="T4" fmla="*/ 23812 w 226"/>
                  <a:gd name="T5" fmla="*/ 0 h 38"/>
                  <a:gd name="T6" fmla="*/ 338138 w 226"/>
                  <a:gd name="T7" fmla="*/ 0 h 38"/>
                  <a:gd name="T8" fmla="*/ 358775 w 226"/>
                  <a:gd name="T9" fmla="*/ 17462 h 38"/>
                  <a:gd name="T10" fmla="*/ 358775 w 226"/>
                  <a:gd name="T11" fmla="*/ 60325 h 38"/>
                  <a:gd name="T12" fmla="*/ 0 w 226"/>
                  <a:gd name="T13" fmla="*/ 60325 h 38"/>
                  <a:gd name="T14" fmla="*/ 0 w 226"/>
                  <a:gd name="T15" fmla="*/ 17462 h 38"/>
                  <a:gd name="T16" fmla="*/ 0 w 226"/>
                  <a:gd name="T17" fmla="*/ 17462 h 38"/>
                  <a:gd name="T18" fmla="*/ 0 w 226"/>
                  <a:gd name="T19" fmla="*/ 1746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46" name="TextBox 18"/>
              <p:cNvSpPr txBox="1">
                <a:spLocks noChangeArrowheads="1"/>
              </p:cNvSpPr>
              <p:nvPr/>
            </p:nvSpPr>
            <p:spPr bwMode="auto">
              <a:xfrm>
                <a:off x="6088284" y="3338674"/>
                <a:ext cx="671331" cy="48666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b="1" dirty="0">
                    <a:solidFill>
                      <a:srgbClr val="00B0F0"/>
                    </a:solidFill>
                    <a:latin typeface="+mn-lt"/>
                    <a:ea typeface="宋体" pitchFamily="2" charset="-122"/>
                  </a:rPr>
                  <a:t>VM</a:t>
                </a:r>
                <a:endParaRPr lang="zh-CN" altLang="en-US" sz="1400" b="1" dirty="0">
                  <a:solidFill>
                    <a:srgbClr val="00B0F0"/>
                  </a:solidFill>
                  <a:latin typeface="+mn-lt"/>
                  <a:ea typeface="宋体" pitchFamily="2" charset="-122"/>
                </a:endParaRPr>
              </a:p>
            </p:txBody>
          </p:sp>
        </p:grpSp>
        <p:sp>
          <p:nvSpPr>
            <p:cNvPr id="17" name="右箭头 16"/>
            <p:cNvSpPr>
              <a:spLocks noChangeArrowheads="1"/>
            </p:cNvSpPr>
            <p:nvPr/>
          </p:nvSpPr>
          <p:spPr bwMode="auto">
            <a:xfrm>
              <a:off x="6064250" y="2039938"/>
              <a:ext cx="393700" cy="242887"/>
            </a:xfrm>
            <a:prstGeom prst="rightArrow">
              <a:avLst>
                <a:gd name="adj1" fmla="val 50000"/>
                <a:gd name="adj2" fmla="val 50061"/>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grpSp>
          <p:nvGrpSpPr>
            <p:cNvPr id="18" name="组合 17"/>
            <p:cNvGrpSpPr>
              <a:grpSpLocks/>
            </p:cNvGrpSpPr>
            <p:nvPr/>
          </p:nvGrpSpPr>
          <p:grpSpPr bwMode="auto">
            <a:xfrm>
              <a:off x="6526213" y="1966913"/>
              <a:ext cx="688975" cy="471487"/>
              <a:chOff x="6088284" y="3303588"/>
              <a:chExt cx="688197" cy="623888"/>
            </a:xfrm>
          </p:grpSpPr>
          <p:sp>
            <p:nvSpPr>
              <p:cNvPr id="41" name="Freeform 404"/>
              <p:cNvSpPr>
                <a:spLocks noEditPoints="1"/>
              </p:cNvSpPr>
              <p:nvPr/>
            </p:nvSpPr>
            <p:spPr bwMode="auto">
              <a:xfrm>
                <a:off x="6100206" y="3303588"/>
                <a:ext cx="676275" cy="541338"/>
              </a:xfrm>
              <a:custGeom>
                <a:avLst/>
                <a:gdLst>
                  <a:gd name="T0" fmla="*/ 673100 w 426"/>
                  <a:gd name="T1" fmla="*/ 36513 h 341"/>
                  <a:gd name="T2" fmla="*/ 669925 w 426"/>
                  <a:gd name="T3" fmla="*/ 30163 h 341"/>
                  <a:gd name="T4" fmla="*/ 665163 w 426"/>
                  <a:gd name="T5" fmla="*/ 22225 h 341"/>
                  <a:gd name="T6" fmla="*/ 660400 w 426"/>
                  <a:gd name="T7" fmla="*/ 17463 h 341"/>
                  <a:gd name="T8" fmla="*/ 654050 w 426"/>
                  <a:gd name="T9" fmla="*/ 11113 h 341"/>
                  <a:gd name="T10" fmla="*/ 649288 w 426"/>
                  <a:gd name="T11" fmla="*/ 7938 h 341"/>
                  <a:gd name="T12" fmla="*/ 641350 w 426"/>
                  <a:gd name="T13" fmla="*/ 4763 h 341"/>
                  <a:gd name="T14" fmla="*/ 635000 w 426"/>
                  <a:gd name="T15" fmla="*/ 3175 h 341"/>
                  <a:gd name="T16" fmla="*/ 625475 w 426"/>
                  <a:gd name="T17" fmla="*/ 0 h 341"/>
                  <a:gd name="T18" fmla="*/ 50800 w 426"/>
                  <a:gd name="T19" fmla="*/ 0 h 341"/>
                  <a:gd name="T20" fmla="*/ 44450 w 426"/>
                  <a:gd name="T21" fmla="*/ 3175 h 341"/>
                  <a:gd name="T22" fmla="*/ 36513 w 426"/>
                  <a:gd name="T23" fmla="*/ 4763 h 341"/>
                  <a:gd name="T24" fmla="*/ 28575 w 426"/>
                  <a:gd name="T25" fmla="*/ 7938 h 341"/>
                  <a:gd name="T26" fmla="*/ 22225 w 426"/>
                  <a:gd name="T27" fmla="*/ 11113 h 341"/>
                  <a:gd name="T28" fmla="*/ 17463 w 426"/>
                  <a:gd name="T29" fmla="*/ 17463 h 341"/>
                  <a:gd name="T30" fmla="*/ 11112 w 426"/>
                  <a:gd name="T31" fmla="*/ 22225 h 341"/>
                  <a:gd name="T32" fmla="*/ 7938 w 426"/>
                  <a:gd name="T33" fmla="*/ 30163 h 341"/>
                  <a:gd name="T34" fmla="*/ 4763 w 426"/>
                  <a:gd name="T35" fmla="*/ 36513 h 341"/>
                  <a:gd name="T36" fmla="*/ 1588 w 426"/>
                  <a:gd name="T37" fmla="*/ 44450 h 341"/>
                  <a:gd name="T38" fmla="*/ 0 w 426"/>
                  <a:gd name="T39" fmla="*/ 50800 h 341"/>
                  <a:gd name="T40" fmla="*/ 0 w 426"/>
                  <a:gd name="T41" fmla="*/ 469900 h 341"/>
                  <a:gd name="T42" fmla="*/ 1588 w 426"/>
                  <a:gd name="T43" fmla="*/ 476250 h 341"/>
                  <a:gd name="T44" fmla="*/ 4763 w 426"/>
                  <a:gd name="T45" fmla="*/ 484188 h 341"/>
                  <a:gd name="T46" fmla="*/ 7938 w 426"/>
                  <a:gd name="T47" fmla="*/ 490538 h 341"/>
                  <a:gd name="T48" fmla="*/ 11112 w 426"/>
                  <a:gd name="T49" fmla="*/ 498475 h 341"/>
                  <a:gd name="T50" fmla="*/ 17463 w 426"/>
                  <a:gd name="T51" fmla="*/ 503238 h 341"/>
                  <a:gd name="T52" fmla="*/ 22225 w 426"/>
                  <a:gd name="T53" fmla="*/ 509588 h 341"/>
                  <a:gd name="T54" fmla="*/ 28575 w 426"/>
                  <a:gd name="T55" fmla="*/ 512763 h 341"/>
                  <a:gd name="T56" fmla="*/ 36513 w 426"/>
                  <a:gd name="T57" fmla="*/ 515938 h 341"/>
                  <a:gd name="T58" fmla="*/ 44450 w 426"/>
                  <a:gd name="T59" fmla="*/ 517525 h 341"/>
                  <a:gd name="T60" fmla="*/ 50800 w 426"/>
                  <a:gd name="T61" fmla="*/ 519113 h 341"/>
                  <a:gd name="T62" fmla="*/ 230188 w 426"/>
                  <a:gd name="T63" fmla="*/ 541338 h 341"/>
                  <a:gd name="T64" fmla="*/ 623888 w 426"/>
                  <a:gd name="T65" fmla="*/ 519113 h 341"/>
                  <a:gd name="T66" fmla="*/ 631825 w 426"/>
                  <a:gd name="T67" fmla="*/ 519113 h 341"/>
                  <a:gd name="T68" fmla="*/ 638175 w 426"/>
                  <a:gd name="T69" fmla="*/ 517525 h 341"/>
                  <a:gd name="T70" fmla="*/ 646113 w 426"/>
                  <a:gd name="T71" fmla="*/ 514350 h 341"/>
                  <a:gd name="T72" fmla="*/ 652463 w 426"/>
                  <a:gd name="T73" fmla="*/ 511175 h 341"/>
                  <a:gd name="T74" fmla="*/ 658813 w 426"/>
                  <a:gd name="T75" fmla="*/ 504825 h 341"/>
                  <a:gd name="T76" fmla="*/ 663575 w 426"/>
                  <a:gd name="T77" fmla="*/ 500063 h 341"/>
                  <a:gd name="T78" fmla="*/ 668338 w 426"/>
                  <a:gd name="T79" fmla="*/ 495300 h 341"/>
                  <a:gd name="T80" fmla="*/ 673100 w 426"/>
                  <a:gd name="T81" fmla="*/ 487363 h 341"/>
                  <a:gd name="T82" fmla="*/ 674688 w 426"/>
                  <a:gd name="T83" fmla="*/ 481013 h 341"/>
                  <a:gd name="T84" fmla="*/ 676275 w 426"/>
                  <a:gd name="T85" fmla="*/ 471488 h 341"/>
                  <a:gd name="T86" fmla="*/ 676275 w 426"/>
                  <a:gd name="T87" fmla="*/ 49213 h 341"/>
                  <a:gd name="T88" fmla="*/ 674688 w 426"/>
                  <a:gd name="T89" fmla="*/ 41275 h 341"/>
                  <a:gd name="T90" fmla="*/ 61913 w 426"/>
                  <a:gd name="T91" fmla="*/ 53975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42" name="Freeform 406"/>
              <p:cNvSpPr>
                <a:spLocks/>
              </p:cNvSpPr>
              <p:nvPr/>
            </p:nvSpPr>
            <p:spPr bwMode="auto">
              <a:xfrm>
                <a:off x="6258956" y="3867151"/>
                <a:ext cx="358775" cy="60325"/>
              </a:xfrm>
              <a:custGeom>
                <a:avLst/>
                <a:gdLst>
                  <a:gd name="T0" fmla="*/ 0 w 226"/>
                  <a:gd name="T1" fmla="*/ 17462 h 38"/>
                  <a:gd name="T2" fmla="*/ 0 w 226"/>
                  <a:gd name="T3" fmla="*/ 17462 h 38"/>
                  <a:gd name="T4" fmla="*/ 23812 w 226"/>
                  <a:gd name="T5" fmla="*/ 0 h 38"/>
                  <a:gd name="T6" fmla="*/ 338138 w 226"/>
                  <a:gd name="T7" fmla="*/ 0 h 38"/>
                  <a:gd name="T8" fmla="*/ 358775 w 226"/>
                  <a:gd name="T9" fmla="*/ 17462 h 38"/>
                  <a:gd name="T10" fmla="*/ 358775 w 226"/>
                  <a:gd name="T11" fmla="*/ 60325 h 38"/>
                  <a:gd name="T12" fmla="*/ 0 w 226"/>
                  <a:gd name="T13" fmla="*/ 60325 h 38"/>
                  <a:gd name="T14" fmla="*/ 0 w 226"/>
                  <a:gd name="T15" fmla="*/ 17462 h 38"/>
                  <a:gd name="T16" fmla="*/ 0 w 226"/>
                  <a:gd name="T17" fmla="*/ 17462 h 38"/>
                  <a:gd name="T18" fmla="*/ 0 w 226"/>
                  <a:gd name="T19" fmla="*/ 1746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43" name="TextBox 28"/>
              <p:cNvSpPr txBox="1">
                <a:spLocks noChangeArrowheads="1"/>
              </p:cNvSpPr>
              <p:nvPr/>
            </p:nvSpPr>
            <p:spPr bwMode="auto">
              <a:xfrm>
                <a:off x="6088284" y="3338674"/>
                <a:ext cx="671331" cy="48666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b="1" dirty="0">
                    <a:solidFill>
                      <a:srgbClr val="00B0F0"/>
                    </a:solidFill>
                    <a:latin typeface="+mn-lt"/>
                    <a:ea typeface="宋体" pitchFamily="2" charset="-122"/>
                  </a:rPr>
                  <a:t>VM</a:t>
                </a:r>
                <a:endParaRPr lang="zh-CN" altLang="en-US" sz="1400" b="1" dirty="0">
                  <a:solidFill>
                    <a:srgbClr val="00B0F0"/>
                  </a:solidFill>
                  <a:latin typeface="+mn-lt"/>
                  <a:ea typeface="宋体" pitchFamily="2" charset="-122"/>
                </a:endParaRPr>
              </a:p>
            </p:txBody>
          </p:sp>
        </p:grpSp>
        <p:sp>
          <p:nvSpPr>
            <p:cNvPr id="19" name="右箭头 18"/>
            <p:cNvSpPr>
              <a:spLocks noChangeArrowheads="1"/>
            </p:cNvSpPr>
            <p:nvPr/>
          </p:nvSpPr>
          <p:spPr bwMode="auto">
            <a:xfrm>
              <a:off x="6054725" y="2620963"/>
              <a:ext cx="393700" cy="242887"/>
            </a:xfrm>
            <a:prstGeom prst="rightArrow">
              <a:avLst>
                <a:gd name="adj1" fmla="val 50000"/>
                <a:gd name="adj2" fmla="val 50061"/>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grpSp>
          <p:nvGrpSpPr>
            <p:cNvPr id="20" name="组合 19"/>
            <p:cNvGrpSpPr>
              <a:grpSpLocks/>
            </p:cNvGrpSpPr>
            <p:nvPr/>
          </p:nvGrpSpPr>
          <p:grpSpPr bwMode="auto">
            <a:xfrm>
              <a:off x="6516689" y="2535238"/>
              <a:ext cx="688974" cy="471487"/>
              <a:chOff x="6088285" y="3303588"/>
              <a:chExt cx="688196" cy="623888"/>
            </a:xfrm>
          </p:grpSpPr>
          <p:sp>
            <p:nvSpPr>
              <p:cNvPr id="38" name="Freeform 404"/>
              <p:cNvSpPr>
                <a:spLocks noEditPoints="1"/>
              </p:cNvSpPr>
              <p:nvPr/>
            </p:nvSpPr>
            <p:spPr bwMode="auto">
              <a:xfrm>
                <a:off x="6100206" y="3303588"/>
                <a:ext cx="676275" cy="541338"/>
              </a:xfrm>
              <a:custGeom>
                <a:avLst/>
                <a:gdLst>
                  <a:gd name="T0" fmla="*/ 673100 w 426"/>
                  <a:gd name="T1" fmla="*/ 36513 h 341"/>
                  <a:gd name="T2" fmla="*/ 669925 w 426"/>
                  <a:gd name="T3" fmla="*/ 30163 h 341"/>
                  <a:gd name="T4" fmla="*/ 665163 w 426"/>
                  <a:gd name="T5" fmla="*/ 22225 h 341"/>
                  <a:gd name="T6" fmla="*/ 660400 w 426"/>
                  <a:gd name="T7" fmla="*/ 17463 h 341"/>
                  <a:gd name="T8" fmla="*/ 654050 w 426"/>
                  <a:gd name="T9" fmla="*/ 11113 h 341"/>
                  <a:gd name="T10" fmla="*/ 649288 w 426"/>
                  <a:gd name="T11" fmla="*/ 7938 h 341"/>
                  <a:gd name="T12" fmla="*/ 641350 w 426"/>
                  <a:gd name="T13" fmla="*/ 4763 h 341"/>
                  <a:gd name="T14" fmla="*/ 635000 w 426"/>
                  <a:gd name="T15" fmla="*/ 3175 h 341"/>
                  <a:gd name="T16" fmla="*/ 625475 w 426"/>
                  <a:gd name="T17" fmla="*/ 0 h 341"/>
                  <a:gd name="T18" fmla="*/ 50800 w 426"/>
                  <a:gd name="T19" fmla="*/ 0 h 341"/>
                  <a:gd name="T20" fmla="*/ 44450 w 426"/>
                  <a:gd name="T21" fmla="*/ 3175 h 341"/>
                  <a:gd name="T22" fmla="*/ 36513 w 426"/>
                  <a:gd name="T23" fmla="*/ 4763 h 341"/>
                  <a:gd name="T24" fmla="*/ 28575 w 426"/>
                  <a:gd name="T25" fmla="*/ 7938 h 341"/>
                  <a:gd name="T26" fmla="*/ 22225 w 426"/>
                  <a:gd name="T27" fmla="*/ 11113 h 341"/>
                  <a:gd name="T28" fmla="*/ 17463 w 426"/>
                  <a:gd name="T29" fmla="*/ 17463 h 341"/>
                  <a:gd name="T30" fmla="*/ 11112 w 426"/>
                  <a:gd name="T31" fmla="*/ 22225 h 341"/>
                  <a:gd name="T32" fmla="*/ 7938 w 426"/>
                  <a:gd name="T33" fmla="*/ 30163 h 341"/>
                  <a:gd name="T34" fmla="*/ 4763 w 426"/>
                  <a:gd name="T35" fmla="*/ 36513 h 341"/>
                  <a:gd name="T36" fmla="*/ 1588 w 426"/>
                  <a:gd name="T37" fmla="*/ 44450 h 341"/>
                  <a:gd name="T38" fmla="*/ 0 w 426"/>
                  <a:gd name="T39" fmla="*/ 50800 h 341"/>
                  <a:gd name="T40" fmla="*/ 0 w 426"/>
                  <a:gd name="T41" fmla="*/ 469900 h 341"/>
                  <a:gd name="T42" fmla="*/ 1588 w 426"/>
                  <a:gd name="T43" fmla="*/ 476250 h 341"/>
                  <a:gd name="T44" fmla="*/ 4763 w 426"/>
                  <a:gd name="T45" fmla="*/ 484188 h 341"/>
                  <a:gd name="T46" fmla="*/ 7938 w 426"/>
                  <a:gd name="T47" fmla="*/ 490538 h 341"/>
                  <a:gd name="T48" fmla="*/ 11112 w 426"/>
                  <a:gd name="T49" fmla="*/ 498475 h 341"/>
                  <a:gd name="T50" fmla="*/ 17463 w 426"/>
                  <a:gd name="T51" fmla="*/ 503238 h 341"/>
                  <a:gd name="T52" fmla="*/ 22225 w 426"/>
                  <a:gd name="T53" fmla="*/ 509588 h 341"/>
                  <a:gd name="T54" fmla="*/ 28575 w 426"/>
                  <a:gd name="T55" fmla="*/ 512763 h 341"/>
                  <a:gd name="T56" fmla="*/ 36513 w 426"/>
                  <a:gd name="T57" fmla="*/ 515938 h 341"/>
                  <a:gd name="T58" fmla="*/ 44450 w 426"/>
                  <a:gd name="T59" fmla="*/ 517525 h 341"/>
                  <a:gd name="T60" fmla="*/ 50800 w 426"/>
                  <a:gd name="T61" fmla="*/ 519113 h 341"/>
                  <a:gd name="T62" fmla="*/ 230188 w 426"/>
                  <a:gd name="T63" fmla="*/ 541338 h 341"/>
                  <a:gd name="T64" fmla="*/ 623888 w 426"/>
                  <a:gd name="T65" fmla="*/ 519113 h 341"/>
                  <a:gd name="T66" fmla="*/ 631825 w 426"/>
                  <a:gd name="T67" fmla="*/ 519113 h 341"/>
                  <a:gd name="T68" fmla="*/ 638175 w 426"/>
                  <a:gd name="T69" fmla="*/ 517525 h 341"/>
                  <a:gd name="T70" fmla="*/ 646113 w 426"/>
                  <a:gd name="T71" fmla="*/ 514350 h 341"/>
                  <a:gd name="T72" fmla="*/ 652463 w 426"/>
                  <a:gd name="T73" fmla="*/ 511175 h 341"/>
                  <a:gd name="T74" fmla="*/ 658813 w 426"/>
                  <a:gd name="T75" fmla="*/ 504825 h 341"/>
                  <a:gd name="T76" fmla="*/ 663575 w 426"/>
                  <a:gd name="T77" fmla="*/ 500063 h 341"/>
                  <a:gd name="T78" fmla="*/ 668338 w 426"/>
                  <a:gd name="T79" fmla="*/ 495300 h 341"/>
                  <a:gd name="T80" fmla="*/ 673100 w 426"/>
                  <a:gd name="T81" fmla="*/ 487363 h 341"/>
                  <a:gd name="T82" fmla="*/ 674688 w 426"/>
                  <a:gd name="T83" fmla="*/ 481013 h 341"/>
                  <a:gd name="T84" fmla="*/ 676275 w 426"/>
                  <a:gd name="T85" fmla="*/ 471488 h 341"/>
                  <a:gd name="T86" fmla="*/ 676275 w 426"/>
                  <a:gd name="T87" fmla="*/ 49213 h 341"/>
                  <a:gd name="T88" fmla="*/ 674688 w 426"/>
                  <a:gd name="T89" fmla="*/ 41275 h 341"/>
                  <a:gd name="T90" fmla="*/ 61913 w 426"/>
                  <a:gd name="T91" fmla="*/ 53975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39" name="Freeform 406"/>
              <p:cNvSpPr>
                <a:spLocks/>
              </p:cNvSpPr>
              <p:nvPr/>
            </p:nvSpPr>
            <p:spPr bwMode="auto">
              <a:xfrm>
                <a:off x="6258956" y="3867151"/>
                <a:ext cx="358775" cy="60325"/>
              </a:xfrm>
              <a:custGeom>
                <a:avLst/>
                <a:gdLst>
                  <a:gd name="T0" fmla="*/ 0 w 226"/>
                  <a:gd name="T1" fmla="*/ 17462 h 38"/>
                  <a:gd name="T2" fmla="*/ 0 w 226"/>
                  <a:gd name="T3" fmla="*/ 17462 h 38"/>
                  <a:gd name="T4" fmla="*/ 23812 w 226"/>
                  <a:gd name="T5" fmla="*/ 0 h 38"/>
                  <a:gd name="T6" fmla="*/ 338138 w 226"/>
                  <a:gd name="T7" fmla="*/ 0 h 38"/>
                  <a:gd name="T8" fmla="*/ 358775 w 226"/>
                  <a:gd name="T9" fmla="*/ 17462 h 38"/>
                  <a:gd name="T10" fmla="*/ 358775 w 226"/>
                  <a:gd name="T11" fmla="*/ 60325 h 38"/>
                  <a:gd name="T12" fmla="*/ 0 w 226"/>
                  <a:gd name="T13" fmla="*/ 60325 h 38"/>
                  <a:gd name="T14" fmla="*/ 0 w 226"/>
                  <a:gd name="T15" fmla="*/ 17462 h 38"/>
                  <a:gd name="T16" fmla="*/ 0 w 226"/>
                  <a:gd name="T17" fmla="*/ 17462 h 38"/>
                  <a:gd name="T18" fmla="*/ 0 w 226"/>
                  <a:gd name="T19" fmla="*/ 1746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40" name="TextBox 33"/>
              <p:cNvSpPr txBox="1">
                <a:spLocks noChangeArrowheads="1"/>
              </p:cNvSpPr>
              <p:nvPr/>
            </p:nvSpPr>
            <p:spPr bwMode="auto">
              <a:xfrm>
                <a:off x="6088285" y="3338674"/>
                <a:ext cx="671331" cy="486667"/>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b="1" dirty="0">
                    <a:solidFill>
                      <a:srgbClr val="00B0F0"/>
                    </a:solidFill>
                    <a:latin typeface="+mn-lt"/>
                    <a:ea typeface="宋体" pitchFamily="2" charset="-122"/>
                  </a:rPr>
                  <a:t>VM</a:t>
                </a:r>
                <a:endParaRPr lang="zh-CN" altLang="en-US" sz="1400" b="1" dirty="0">
                  <a:solidFill>
                    <a:srgbClr val="00B0F0"/>
                  </a:solidFill>
                  <a:latin typeface="+mn-lt"/>
                  <a:ea typeface="宋体" pitchFamily="2" charset="-122"/>
                </a:endParaRPr>
              </a:p>
            </p:txBody>
          </p:sp>
        </p:grpSp>
        <p:sp>
          <p:nvSpPr>
            <p:cNvPr id="21" name="右箭头 20"/>
            <p:cNvSpPr>
              <a:spLocks noChangeArrowheads="1"/>
            </p:cNvSpPr>
            <p:nvPr/>
          </p:nvSpPr>
          <p:spPr bwMode="auto">
            <a:xfrm>
              <a:off x="6065838" y="3184525"/>
              <a:ext cx="393700" cy="242888"/>
            </a:xfrm>
            <a:prstGeom prst="rightArrow">
              <a:avLst>
                <a:gd name="adj1" fmla="val 50000"/>
                <a:gd name="adj2" fmla="val 50061"/>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grpSp>
          <p:nvGrpSpPr>
            <p:cNvPr id="22" name="组合 21"/>
            <p:cNvGrpSpPr>
              <a:grpSpLocks/>
            </p:cNvGrpSpPr>
            <p:nvPr/>
          </p:nvGrpSpPr>
          <p:grpSpPr bwMode="auto">
            <a:xfrm>
              <a:off x="6529388" y="3111500"/>
              <a:ext cx="687387" cy="471488"/>
              <a:chOff x="6088284" y="3303588"/>
              <a:chExt cx="688197" cy="623888"/>
            </a:xfrm>
          </p:grpSpPr>
          <p:sp>
            <p:nvSpPr>
              <p:cNvPr id="35" name="Freeform 404"/>
              <p:cNvSpPr>
                <a:spLocks noEditPoints="1"/>
              </p:cNvSpPr>
              <p:nvPr/>
            </p:nvSpPr>
            <p:spPr bwMode="auto">
              <a:xfrm>
                <a:off x="6100206" y="3303588"/>
                <a:ext cx="676275" cy="541338"/>
              </a:xfrm>
              <a:custGeom>
                <a:avLst/>
                <a:gdLst>
                  <a:gd name="T0" fmla="*/ 673100 w 426"/>
                  <a:gd name="T1" fmla="*/ 36513 h 341"/>
                  <a:gd name="T2" fmla="*/ 669925 w 426"/>
                  <a:gd name="T3" fmla="*/ 30163 h 341"/>
                  <a:gd name="T4" fmla="*/ 665163 w 426"/>
                  <a:gd name="T5" fmla="*/ 22225 h 341"/>
                  <a:gd name="T6" fmla="*/ 660400 w 426"/>
                  <a:gd name="T7" fmla="*/ 17463 h 341"/>
                  <a:gd name="T8" fmla="*/ 654050 w 426"/>
                  <a:gd name="T9" fmla="*/ 11113 h 341"/>
                  <a:gd name="T10" fmla="*/ 649288 w 426"/>
                  <a:gd name="T11" fmla="*/ 7938 h 341"/>
                  <a:gd name="T12" fmla="*/ 641350 w 426"/>
                  <a:gd name="T13" fmla="*/ 4763 h 341"/>
                  <a:gd name="T14" fmla="*/ 635000 w 426"/>
                  <a:gd name="T15" fmla="*/ 3175 h 341"/>
                  <a:gd name="T16" fmla="*/ 625475 w 426"/>
                  <a:gd name="T17" fmla="*/ 0 h 341"/>
                  <a:gd name="T18" fmla="*/ 50800 w 426"/>
                  <a:gd name="T19" fmla="*/ 0 h 341"/>
                  <a:gd name="T20" fmla="*/ 44450 w 426"/>
                  <a:gd name="T21" fmla="*/ 3175 h 341"/>
                  <a:gd name="T22" fmla="*/ 36513 w 426"/>
                  <a:gd name="T23" fmla="*/ 4763 h 341"/>
                  <a:gd name="T24" fmla="*/ 28575 w 426"/>
                  <a:gd name="T25" fmla="*/ 7938 h 341"/>
                  <a:gd name="T26" fmla="*/ 22225 w 426"/>
                  <a:gd name="T27" fmla="*/ 11113 h 341"/>
                  <a:gd name="T28" fmla="*/ 17463 w 426"/>
                  <a:gd name="T29" fmla="*/ 17463 h 341"/>
                  <a:gd name="T30" fmla="*/ 11112 w 426"/>
                  <a:gd name="T31" fmla="*/ 22225 h 341"/>
                  <a:gd name="T32" fmla="*/ 7938 w 426"/>
                  <a:gd name="T33" fmla="*/ 30163 h 341"/>
                  <a:gd name="T34" fmla="*/ 4763 w 426"/>
                  <a:gd name="T35" fmla="*/ 36513 h 341"/>
                  <a:gd name="T36" fmla="*/ 1588 w 426"/>
                  <a:gd name="T37" fmla="*/ 44450 h 341"/>
                  <a:gd name="T38" fmla="*/ 0 w 426"/>
                  <a:gd name="T39" fmla="*/ 50800 h 341"/>
                  <a:gd name="T40" fmla="*/ 0 w 426"/>
                  <a:gd name="T41" fmla="*/ 469900 h 341"/>
                  <a:gd name="T42" fmla="*/ 1588 w 426"/>
                  <a:gd name="T43" fmla="*/ 476250 h 341"/>
                  <a:gd name="T44" fmla="*/ 4763 w 426"/>
                  <a:gd name="T45" fmla="*/ 484188 h 341"/>
                  <a:gd name="T46" fmla="*/ 7938 w 426"/>
                  <a:gd name="T47" fmla="*/ 490538 h 341"/>
                  <a:gd name="T48" fmla="*/ 11112 w 426"/>
                  <a:gd name="T49" fmla="*/ 498475 h 341"/>
                  <a:gd name="T50" fmla="*/ 17463 w 426"/>
                  <a:gd name="T51" fmla="*/ 503238 h 341"/>
                  <a:gd name="T52" fmla="*/ 22225 w 426"/>
                  <a:gd name="T53" fmla="*/ 509588 h 341"/>
                  <a:gd name="T54" fmla="*/ 28575 w 426"/>
                  <a:gd name="T55" fmla="*/ 512763 h 341"/>
                  <a:gd name="T56" fmla="*/ 36513 w 426"/>
                  <a:gd name="T57" fmla="*/ 515938 h 341"/>
                  <a:gd name="T58" fmla="*/ 44450 w 426"/>
                  <a:gd name="T59" fmla="*/ 517525 h 341"/>
                  <a:gd name="T60" fmla="*/ 50800 w 426"/>
                  <a:gd name="T61" fmla="*/ 519113 h 341"/>
                  <a:gd name="T62" fmla="*/ 230188 w 426"/>
                  <a:gd name="T63" fmla="*/ 541338 h 341"/>
                  <a:gd name="T64" fmla="*/ 623888 w 426"/>
                  <a:gd name="T65" fmla="*/ 519113 h 341"/>
                  <a:gd name="T66" fmla="*/ 631825 w 426"/>
                  <a:gd name="T67" fmla="*/ 519113 h 341"/>
                  <a:gd name="T68" fmla="*/ 638175 w 426"/>
                  <a:gd name="T69" fmla="*/ 517525 h 341"/>
                  <a:gd name="T70" fmla="*/ 646113 w 426"/>
                  <a:gd name="T71" fmla="*/ 514350 h 341"/>
                  <a:gd name="T72" fmla="*/ 652463 w 426"/>
                  <a:gd name="T73" fmla="*/ 511175 h 341"/>
                  <a:gd name="T74" fmla="*/ 658813 w 426"/>
                  <a:gd name="T75" fmla="*/ 504825 h 341"/>
                  <a:gd name="T76" fmla="*/ 663575 w 426"/>
                  <a:gd name="T77" fmla="*/ 500063 h 341"/>
                  <a:gd name="T78" fmla="*/ 668338 w 426"/>
                  <a:gd name="T79" fmla="*/ 495300 h 341"/>
                  <a:gd name="T80" fmla="*/ 673100 w 426"/>
                  <a:gd name="T81" fmla="*/ 487363 h 341"/>
                  <a:gd name="T82" fmla="*/ 674688 w 426"/>
                  <a:gd name="T83" fmla="*/ 481013 h 341"/>
                  <a:gd name="T84" fmla="*/ 676275 w 426"/>
                  <a:gd name="T85" fmla="*/ 471488 h 341"/>
                  <a:gd name="T86" fmla="*/ 676275 w 426"/>
                  <a:gd name="T87" fmla="*/ 49213 h 341"/>
                  <a:gd name="T88" fmla="*/ 674688 w 426"/>
                  <a:gd name="T89" fmla="*/ 41275 h 341"/>
                  <a:gd name="T90" fmla="*/ 61913 w 426"/>
                  <a:gd name="T91" fmla="*/ 53975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36" name="Freeform 406"/>
              <p:cNvSpPr>
                <a:spLocks/>
              </p:cNvSpPr>
              <p:nvPr/>
            </p:nvSpPr>
            <p:spPr bwMode="auto">
              <a:xfrm>
                <a:off x="6258956" y="3867151"/>
                <a:ext cx="358775" cy="60325"/>
              </a:xfrm>
              <a:custGeom>
                <a:avLst/>
                <a:gdLst>
                  <a:gd name="T0" fmla="*/ 0 w 226"/>
                  <a:gd name="T1" fmla="*/ 17462 h 38"/>
                  <a:gd name="T2" fmla="*/ 0 w 226"/>
                  <a:gd name="T3" fmla="*/ 17462 h 38"/>
                  <a:gd name="T4" fmla="*/ 23812 w 226"/>
                  <a:gd name="T5" fmla="*/ 0 h 38"/>
                  <a:gd name="T6" fmla="*/ 338138 w 226"/>
                  <a:gd name="T7" fmla="*/ 0 h 38"/>
                  <a:gd name="T8" fmla="*/ 358775 w 226"/>
                  <a:gd name="T9" fmla="*/ 17462 h 38"/>
                  <a:gd name="T10" fmla="*/ 358775 w 226"/>
                  <a:gd name="T11" fmla="*/ 60325 h 38"/>
                  <a:gd name="T12" fmla="*/ 0 w 226"/>
                  <a:gd name="T13" fmla="*/ 60325 h 38"/>
                  <a:gd name="T14" fmla="*/ 0 w 226"/>
                  <a:gd name="T15" fmla="*/ 17462 h 38"/>
                  <a:gd name="T16" fmla="*/ 0 w 226"/>
                  <a:gd name="T17" fmla="*/ 17462 h 38"/>
                  <a:gd name="T18" fmla="*/ 0 w 226"/>
                  <a:gd name="T19" fmla="*/ 17462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37" name="TextBox 38"/>
              <p:cNvSpPr txBox="1">
                <a:spLocks noChangeArrowheads="1"/>
              </p:cNvSpPr>
              <p:nvPr/>
            </p:nvSpPr>
            <p:spPr bwMode="auto">
              <a:xfrm>
                <a:off x="6088284" y="3338674"/>
                <a:ext cx="671331" cy="486666"/>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b="1" dirty="0">
                    <a:solidFill>
                      <a:srgbClr val="00B0F0"/>
                    </a:solidFill>
                    <a:latin typeface="+mn-lt"/>
                    <a:ea typeface="宋体" pitchFamily="2" charset="-122"/>
                  </a:rPr>
                  <a:t>VM</a:t>
                </a:r>
                <a:endParaRPr lang="zh-CN" altLang="en-US" sz="1400" b="1" dirty="0">
                  <a:solidFill>
                    <a:srgbClr val="00B0F0"/>
                  </a:solidFill>
                  <a:latin typeface="+mn-lt"/>
                  <a:ea typeface="宋体" pitchFamily="2" charset="-122"/>
                </a:endParaRPr>
              </a:p>
            </p:txBody>
          </p:sp>
        </p:grpSp>
        <p:sp>
          <p:nvSpPr>
            <p:cNvPr id="23" name="圆角矩形 22"/>
            <p:cNvSpPr/>
            <p:nvPr/>
          </p:nvSpPr>
          <p:spPr bwMode="auto">
            <a:xfrm>
              <a:off x="4625975" y="4051300"/>
              <a:ext cx="4075113" cy="1584325"/>
            </a:xfrm>
            <a:prstGeom prst="roundRect">
              <a:avLst>
                <a:gd name="adj" fmla="val 497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defRPr/>
              </a:pPr>
              <a:endParaRPr lang="zh-CN" altLang="en-US" sz="3200" b="0" smtClean="0">
                <a:latin typeface="FrutigerNext LT Regular" pitchFamily="34" charset="0"/>
                <a:ea typeface="黑体" pitchFamily="2" charset="-122"/>
              </a:endParaRPr>
            </a:p>
          </p:txBody>
        </p:sp>
        <p:sp>
          <p:nvSpPr>
            <p:cNvPr id="24" name="矩形 23"/>
            <p:cNvSpPr/>
            <p:nvPr/>
          </p:nvSpPr>
          <p:spPr bwMode="auto">
            <a:xfrm>
              <a:off x="4951413" y="4179888"/>
              <a:ext cx="1087437" cy="93662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defRPr/>
              </a:pPr>
              <a:r>
                <a:rPr lang="en-US" altLang="zh-CN" sz="1400" b="0" dirty="0" smtClean="0">
                  <a:latin typeface="FrutigerNext LT Regular" pitchFamily="34" charset="0"/>
                  <a:ea typeface="黑体" pitchFamily="2" charset="-122"/>
                </a:rPr>
                <a:t>Hypervisor</a:t>
              </a:r>
              <a:endParaRPr lang="zh-CN" altLang="en-US" sz="1400" b="0" dirty="0" smtClean="0">
                <a:latin typeface="FrutigerNext LT Regular" pitchFamily="34" charset="0"/>
                <a:ea typeface="黑体" pitchFamily="2" charset="-122"/>
              </a:endParaRPr>
            </a:p>
          </p:txBody>
        </p:sp>
        <p:cxnSp>
          <p:nvCxnSpPr>
            <p:cNvPr id="25" name="直接箭头连接符 24"/>
            <p:cNvCxnSpPr/>
            <p:nvPr/>
          </p:nvCxnSpPr>
          <p:spPr bwMode="auto">
            <a:xfrm>
              <a:off x="5100638" y="4619625"/>
              <a:ext cx="0" cy="693738"/>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26" name="矩形 25"/>
            <p:cNvSpPr>
              <a:spLocks noChangeArrowheads="1"/>
            </p:cNvSpPr>
            <p:nvPr/>
          </p:nvSpPr>
          <p:spPr bwMode="auto">
            <a:xfrm>
              <a:off x="4846638" y="5314950"/>
              <a:ext cx="577850" cy="276225"/>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sz="1400" dirty="0">
                  <a:solidFill>
                    <a:schemeClr val="tx1"/>
                  </a:solidFill>
                  <a:ea typeface="黑体" pitchFamily="49" charset="-122"/>
                </a:rPr>
                <a:t>GPU</a:t>
              </a:r>
              <a:endParaRPr lang="zh-CN" altLang="en-US" sz="1400" dirty="0">
                <a:solidFill>
                  <a:schemeClr val="tx1"/>
                </a:solidFill>
                <a:ea typeface="黑体" pitchFamily="49" charset="-122"/>
              </a:endParaRPr>
            </a:p>
          </p:txBody>
        </p:sp>
        <p:sp>
          <p:nvSpPr>
            <p:cNvPr id="27" name="矩形 26"/>
            <p:cNvSpPr>
              <a:spLocks noChangeArrowheads="1"/>
            </p:cNvSpPr>
            <p:nvPr/>
          </p:nvSpPr>
          <p:spPr bwMode="auto">
            <a:xfrm>
              <a:off x="5543550" y="5318125"/>
              <a:ext cx="577850" cy="276225"/>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sz="1400" dirty="0">
                  <a:solidFill>
                    <a:schemeClr val="tx1"/>
                  </a:solidFill>
                  <a:ea typeface="黑体" pitchFamily="49" charset="-122"/>
                </a:rPr>
                <a:t>GPU</a:t>
              </a:r>
              <a:endParaRPr lang="zh-CN" altLang="en-US" sz="1400" dirty="0">
                <a:solidFill>
                  <a:schemeClr val="tx1"/>
                </a:solidFill>
                <a:ea typeface="黑体" pitchFamily="49" charset="-122"/>
              </a:endParaRPr>
            </a:p>
          </p:txBody>
        </p:sp>
        <p:cxnSp>
          <p:nvCxnSpPr>
            <p:cNvPr id="28" name="直接连接符 27"/>
            <p:cNvCxnSpPr/>
            <p:nvPr/>
          </p:nvCxnSpPr>
          <p:spPr bwMode="auto">
            <a:xfrm>
              <a:off x="5113338" y="4619625"/>
              <a:ext cx="1470025"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9" name="矩形 28"/>
            <p:cNvSpPr>
              <a:spLocks noChangeArrowheads="1"/>
            </p:cNvSpPr>
            <p:nvPr/>
          </p:nvSpPr>
          <p:spPr bwMode="auto">
            <a:xfrm>
              <a:off x="6596063" y="4359275"/>
              <a:ext cx="1792287" cy="352425"/>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sz="1400" dirty="0">
                  <a:solidFill>
                    <a:schemeClr val="tx1"/>
                  </a:solidFill>
                  <a:ea typeface="黑体" pitchFamily="49" charset="-122"/>
                </a:rPr>
                <a:t>                       VM</a:t>
              </a:r>
              <a:endParaRPr lang="zh-CN" altLang="en-US" sz="1400" dirty="0">
                <a:solidFill>
                  <a:schemeClr val="tx1"/>
                </a:solidFill>
                <a:ea typeface="黑体" pitchFamily="49" charset="-122"/>
              </a:endParaRPr>
            </a:p>
          </p:txBody>
        </p:sp>
        <p:sp>
          <p:nvSpPr>
            <p:cNvPr id="30" name="矩形 29"/>
            <p:cNvSpPr>
              <a:spLocks noChangeArrowheads="1"/>
            </p:cNvSpPr>
            <p:nvPr/>
          </p:nvSpPr>
          <p:spPr bwMode="auto">
            <a:xfrm>
              <a:off x="6617769" y="4411748"/>
              <a:ext cx="1175788" cy="256005"/>
            </a:xfrm>
            <a:prstGeom prst="rect">
              <a:avLst/>
            </a:prstGeom>
            <a:solidFill>
              <a:schemeClr val="accent1"/>
            </a:solidFill>
            <a:ln w="9525" algn="ctr">
              <a:solidFill>
                <a:schemeClr val="tx1"/>
              </a:solid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r>
                <a:rPr lang="en-US" altLang="zh-CN" dirty="0" smtClean="0">
                  <a:solidFill>
                    <a:schemeClr val="tx1"/>
                  </a:solidFill>
                  <a:ea typeface="黑体" pitchFamily="49" charset="-122"/>
                </a:rPr>
                <a:t>NVIDIA Driver</a:t>
              </a:r>
            </a:p>
          </p:txBody>
        </p:sp>
        <p:sp>
          <p:nvSpPr>
            <p:cNvPr id="31" name="矩形 30"/>
            <p:cNvSpPr>
              <a:spLocks noChangeArrowheads="1"/>
            </p:cNvSpPr>
            <p:nvPr/>
          </p:nvSpPr>
          <p:spPr bwMode="auto">
            <a:xfrm>
              <a:off x="6597650" y="4800600"/>
              <a:ext cx="1792288" cy="354013"/>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a:solidFill>
                    <a:schemeClr val="tx1"/>
                  </a:solidFill>
                  <a:ea typeface="黑体" pitchFamily="49" charset="-122"/>
                </a:rPr>
                <a:t>                       </a:t>
              </a:r>
              <a:r>
                <a:rPr lang="en-US" altLang="zh-CN" dirty="0" smtClean="0">
                  <a:solidFill>
                    <a:schemeClr val="tx1"/>
                  </a:solidFill>
                  <a:ea typeface="黑体" pitchFamily="49" charset="-122"/>
                </a:rPr>
                <a:t>    </a:t>
              </a:r>
              <a:r>
                <a:rPr lang="en-US" altLang="zh-CN" sz="1400" dirty="0" smtClean="0">
                  <a:solidFill>
                    <a:schemeClr val="tx1"/>
                  </a:solidFill>
                  <a:ea typeface="黑体" pitchFamily="49" charset="-122"/>
                </a:rPr>
                <a:t>VM</a:t>
              </a:r>
              <a:endParaRPr lang="zh-CN" altLang="en-US" sz="1400" dirty="0">
                <a:solidFill>
                  <a:schemeClr val="tx1"/>
                </a:solidFill>
                <a:ea typeface="黑体" pitchFamily="49" charset="-122"/>
              </a:endParaRPr>
            </a:p>
          </p:txBody>
        </p:sp>
        <p:sp>
          <p:nvSpPr>
            <p:cNvPr id="32" name="矩形 31"/>
            <p:cNvSpPr>
              <a:spLocks noChangeArrowheads="1"/>
            </p:cNvSpPr>
            <p:nvPr/>
          </p:nvSpPr>
          <p:spPr bwMode="auto">
            <a:xfrm>
              <a:off x="6629862" y="4826388"/>
              <a:ext cx="1172612" cy="280210"/>
            </a:xfrm>
            <a:prstGeom prst="rect">
              <a:avLst/>
            </a:prstGeom>
            <a:solidFill>
              <a:schemeClr val="accent1"/>
            </a:solidFill>
            <a:ln w="9525" algn="ctr">
              <a:solidFill>
                <a:schemeClr val="tx1"/>
              </a:solid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r>
                <a:rPr lang="en-US" altLang="zh-CN" dirty="0" smtClean="0">
                  <a:solidFill>
                    <a:schemeClr val="tx1"/>
                  </a:solidFill>
                  <a:ea typeface="黑体" pitchFamily="49" charset="-122"/>
                </a:rPr>
                <a:t>NVIDIA Driver</a:t>
              </a:r>
            </a:p>
          </p:txBody>
        </p:sp>
        <p:cxnSp>
          <p:nvCxnSpPr>
            <p:cNvPr id="33" name="直接连接符 32"/>
            <p:cNvCxnSpPr/>
            <p:nvPr/>
          </p:nvCxnSpPr>
          <p:spPr bwMode="auto">
            <a:xfrm>
              <a:off x="5761038" y="5024438"/>
              <a:ext cx="846137" cy="1587"/>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直接箭头连接符 33"/>
            <p:cNvCxnSpPr/>
            <p:nvPr/>
          </p:nvCxnSpPr>
          <p:spPr bwMode="auto">
            <a:xfrm>
              <a:off x="5761038" y="5013325"/>
              <a:ext cx="1587" cy="315913"/>
            </a:xfrm>
            <a:prstGeom prst="straightConnector1">
              <a:avLst/>
            </a:prstGeom>
            <a:ln>
              <a:headEnd type="none" w="med" len="med"/>
              <a:tailEnd type="arrow"/>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665582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GPU</a:t>
            </a:r>
            <a:r>
              <a:rPr lang="zh-CN" altLang="en-US" smtClean="0"/>
              <a:t>直通图形桌面方案技术原理</a:t>
            </a:r>
            <a:endParaRPr lang="en-US" dirty="0"/>
          </a:p>
        </p:txBody>
      </p:sp>
      <p:sp>
        <p:nvSpPr>
          <p:cNvPr id="3" name="文本占位符 2"/>
          <p:cNvSpPr>
            <a:spLocks noGrp="1"/>
          </p:cNvSpPr>
          <p:nvPr>
            <p:ph type="body" sz="quarter" idx="10"/>
          </p:nvPr>
        </p:nvSpPr>
        <p:spPr/>
        <p:txBody>
          <a:bodyPr/>
          <a:lstStyle/>
          <a:p>
            <a:r>
              <a:rPr lang="en-US" smtClean="0"/>
              <a:t>GPU</a:t>
            </a:r>
            <a:r>
              <a:rPr lang="zh-CN" altLang="en-US" smtClean="0"/>
              <a:t>直通实现方式：</a:t>
            </a:r>
            <a:endParaRPr lang="en-US" dirty="0"/>
          </a:p>
        </p:txBody>
      </p:sp>
      <p:pic>
        <p:nvPicPr>
          <p:cNvPr id="4" name="图片 3"/>
          <p:cNvPicPr/>
          <p:nvPr/>
        </p:nvPicPr>
        <p:blipFill>
          <a:blip r:embed="rId3" cstate="print"/>
          <a:srcRect/>
          <a:stretch>
            <a:fillRect/>
          </a:stretch>
        </p:blipFill>
        <p:spPr bwMode="auto">
          <a:xfrm>
            <a:off x="1583668" y="2024844"/>
            <a:ext cx="6372707" cy="4067584"/>
          </a:xfrm>
          <a:prstGeom prst="rect">
            <a:avLst/>
          </a:prstGeom>
          <a:noFill/>
          <a:ln w="9525">
            <a:noFill/>
            <a:miter lim="800000"/>
            <a:headEnd/>
            <a:tailEnd/>
          </a:ln>
        </p:spPr>
      </p:pic>
    </p:spTree>
    <p:extLst>
      <p:ext uri="{BB962C8B-B14F-4D97-AF65-F5344CB8AC3E}">
        <p14:creationId xmlns:p14="http://schemas.microsoft.com/office/powerpoint/2010/main" val="1935295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应用配置建议</a:t>
            </a:r>
            <a:endParaRPr lang="zh-CN" altLang="en-US" dirty="0"/>
          </a:p>
        </p:txBody>
      </p:sp>
      <p:sp>
        <p:nvSpPr>
          <p:cNvPr id="3" name="文本占位符 2"/>
          <p:cNvSpPr>
            <a:spLocks noGrp="1"/>
          </p:cNvSpPr>
          <p:nvPr>
            <p:ph type="body" sz="quarter" idx="10"/>
          </p:nvPr>
        </p:nvSpPr>
        <p:spPr/>
        <p:txBody>
          <a:bodyPr/>
          <a:lstStyle/>
          <a:p>
            <a:r>
              <a:rPr lang="zh-CN" altLang="en-US" dirty="0" smtClean="0"/>
              <a:t>直通图形桌面配套关系考虑要素：</a:t>
            </a:r>
            <a:endParaRPr lang="en-US" altLang="zh-CN" dirty="0" smtClean="0"/>
          </a:p>
          <a:p>
            <a:endParaRPr lang="en-US" altLang="zh-CN" dirty="0" smtClean="0"/>
          </a:p>
          <a:p>
            <a:endParaRPr lang="en-US" altLang="zh-CN" dirty="0" smtClean="0"/>
          </a:p>
          <a:p>
            <a:endParaRPr lang="en-US" altLang="zh-CN" dirty="0" smtClean="0"/>
          </a:p>
          <a:p>
            <a:r>
              <a:rPr lang="zh-CN" altLang="en-US" dirty="0" smtClean="0"/>
              <a:t>软件兼容性：</a:t>
            </a:r>
            <a:endParaRPr lang="en-US" altLang="zh-CN" dirty="0" smtClean="0"/>
          </a:p>
          <a:p>
            <a:pPr lvl="1"/>
            <a:r>
              <a:rPr lang="zh-CN" altLang="zh-CN" dirty="0" smtClean="0"/>
              <a:t>从</a:t>
            </a:r>
            <a:r>
              <a:rPr lang="en-US" altLang="zh-CN" dirty="0" smtClean="0"/>
              <a:t>PCIE</a:t>
            </a:r>
            <a:r>
              <a:rPr lang="zh-CN" altLang="zh-CN" dirty="0" smtClean="0"/>
              <a:t>设备直通技术来说，虚拟机使用</a:t>
            </a:r>
            <a:r>
              <a:rPr lang="en-US" altLang="zh-CN" dirty="0" smtClean="0"/>
              <a:t>GPU</a:t>
            </a:r>
            <a:r>
              <a:rPr lang="zh-CN" altLang="zh-CN" dirty="0" smtClean="0"/>
              <a:t>和物理</a:t>
            </a:r>
            <a:r>
              <a:rPr lang="en-US" altLang="zh-CN" dirty="0" smtClean="0"/>
              <a:t>PC</a:t>
            </a:r>
            <a:r>
              <a:rPr lang="zh-CN" altLang="zh-CN" dirty="0" smtClean="0"/>
              <a:t>使用</a:t>
            </a:r>
            <a:r>
              <a:rPr lang="en-US" altLang="zh-CN" dirty="0" smtClean="0"/>
              <a:t>GPU</a:t>
            </a:r>
            <a:r>
              <a:rPr lang="zh-CN" altLang="zh-CN" dirty="0" smtClean="0"/>
              <a:t>不存在区别</a:t>
            </a:r>
            <a:r>
              <a:rPr lang="zh-CN" altLang="en-US" dirty="0" smtClean="0"/>
              <a:t>，用户体验相同。</a:t>
            </a:r>
            <a:endParaRPr lang="en-US" altLang="zh-CN" dirty="0" smtClean="0"/>
          </a:p>
          <a:p>
            <a:pPr lvl="1"/>
            <a:r>
              <a:rPr lang="zh-CN" altLang="en-US" dirty="0" smtClean="0"/>
              <a:t>实际项目，先进行测试验证。</a:t>
            </a:r>
            <a:endParaRPr lang="en-US" altLang="zh-CN" dirty="0" smtClean="0"/>
          </a:p>
          <a:p>
            <a:pPr lvl="1"/>
            <a:endParaRPr lang="zh-CN" altLang="en-US" dirty="0"/>
          </a:p>
        </p:txBody>
      </p:sp>
      <p:sp>
        <p:nvSpPr>
          <p:cNvPr id="4" name="圆角矩形 3"/>
          <p:cNvSpPr/>
          <p:nvPr/>
        </p:nvSpPr>
        <p:spPr bwMode="auto">
          <a:xfrm>
            <a:off x="1151620" y="2348880"/>
            <a:ext cx="1332148" cy="432048"/>
          </a:xfrm>
          <a:prstGeom prst="round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zh-CN" altLang="en-US" sz="2000" dirty="0">
                <a:solidFill>
                  <a:schemeClr val="bg1"/>
                </a:solidFill>
                <a:latin typeface="+mn-ea"/>
                <a:ea typeface="+mn-ea"/>
              </a:rPr>
              <a:t>服务器</a:t>
            </a:r>
            <a:endParaRPr kumimoji="0" lang="zh-CN" altLang="en-US" sz="2000" b="0" i="0" u="none" strike="noStrike" cap="none" normalizeH="0" baseline="0" dirty="0" smtClean="0">
              <a:ln>
                <a:noFill/>
              </a:ln>
              <a:solidFill>
                <a:schemeClr val="bg1"/>
              </a:solidFill>
              <a:effectLst/>
              <a:latin typeface="+mn-ea"/>
              <a:ea typeface="+mn-ea"/>
            </a:endParaRPr>
          </a:p>
        </p:txBody>
      </p:sp>
      <p:sp>
        <p:nvSpPr>
          <p:cNvPr id="6" name="圆角矩形 5"/>
          <p:cNvSpPr/>
          <p:nvPr/>
        </p:nvSpPr>
        <p:spPr bwMode="auto">
          <a:xfrm>
            <a:off x="2663788" y="2348880"/>
            <a:ext cx="1332148" cy="432048"/>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mn-lt"/>
                <a:ea typeface="+mn-ea"/>
              </a:rPr>
              <a:t>CPU</a:t>
            </a:r>
            <a:endParaRPr kumimoji="0" lang="zh-CN" altLang="en-US" sz="2000" b="0" i="0" u="none" strike="noStrike" cap="none" normalizeH="0" baseline="0" dirty="0" smtClean="0">
              <a:ln>
                <a:noFill/>
              </a:ln>
              <a:solidFill>
                <a:schemeClr val="bg1"/>
              </a:solidFill>
              <a:effectLst/>
              <a:latin typeface="+mn-lt"/>
              <a:ea typeface="+mn-ea"/>
            </a:endParaRPr>
          </a:p>
        </p:txBody>
      </p:sp>
      <p:sp>
        <p:nvSpPr>
          <p:cNvPr id="7" name="圆角矩形 6"/>
          <p:cNvSpPr/>
          <p:nvPr/>
        </p:nvSpPr>
        <p:spPr bwMode="auto">
          <a:xfrm>
            <a:off x="4187536" y="2348880"/>
            <a:ext cx="1332148" cy="432048"/>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ea"/>
                <a:ea typeface="+mn-ea"/>
              </a:rPr>
              <a:t>桌面</a:t>
            </a:r>
            <a:r>
              <a:rPr kumimoji="0" lang="en-US" altLang="zh-CN" sz="2000" b="0" i="0" u="none" strike="noStrike" cap="none" normalizeH="0" baseline="0" dirty="0" smtClean="0">
                <a:ln>
                  <a:noFill/>
                </a:ln>
                <a:solidFill>
                  <a:schemeClr val="bg1"/>
                </a:solidFill>
                <a:effectLst/>
                <a:latin typeface="+mn-lt"/>
                <a:ea typeface="+mn-ea"/>
              </a:rPr>
              <a:t>OS</a:t>
            </a:r>
            <a:endParaRPr kumimoji="0" lang="zh-CN" altLang="en-US" sz="2000" b="0" i="0" u="none" strike="noStrike" cap="none" normalizeH="0" baseline="0" dirty="0" smtClean="0">
              <a:ln>
                <a:noFill/>
              </a:ln>
              <a:solidFill>
                <a:schemeClr val="bg1"/>
              </a:solidFill>
              <a:effectLst/>
              <a:latin typeface="+mn-lt"/>
              <a:ea typeface="+mn-ea"/>
            </a:endParaRPr>
          </a:p>
        </p:txBody>
      </p:sp>
      <p:sp>
        <p:nvSpPr>
          <p:cNvPr id="9" name="圆角矩形 8"/>
          <p:cNvSpPr/>
          <p:nvPr/>
        </p:nvSpPr>
        <p:spPr bwMode="auto">
          <a:xfrm>
            <a:off x="2680855" y="3017005"/>
            <a:ext cx="1332148" cy="432048"/>
          </a:xfrm>
          <a:prstGeom prst="round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ea"/>
                <a:ea typeface="+mn-ea"/>
              </a:rPr>
              <a:t>桌面规格</a:t>
            </a:r>
          </a:p>
        </p:txBody>
      </p:sp>
      <p:sp>
        <p:nvSpPr>
          <p:cNvPr id="10" name="圆角矩形 9"/>
          <p:cNvSpPr/>
          <p:nvPr/>
        </p:nvSpPr>
        <p:spPr bwMode="auto">
          <a:xfrm>
            <a:off x="4213612" y="3032956"/>
            <a:ext cx="1332148" cy="432048"/>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ea"/>
                <a:ea typeface="+mn-ea"/>
              </a:rPr>
              <a:t>网络带宽</a:t>
            </a:r>
          </a:p>
        </p:txBody>
      </p:sp>
      <p:sp>
        <p:nvSpPr>
          <p:cNvPr id="11" name="圆角矩形 10"/>
          <p:cNvSpPr/>
          <p:nvPr/>
        </p:nvSpPr>
        <p:spPr bwMode="auto">
          <a:xfrm>
            <a:off x="1161015" y="3017005"/>
            <a:ext cx="1332148" cy="432048"/>
          </a:xfrm>
          <a:prstGeom prst="round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bg1"/>
                </a:solidFill>
                <a:effectLst/>
                <a:latin typeface="+mn-ea"/>
                <a:ea typeface="+mn-ea"/>
              </a:rPr>
              <a:t>配套</a:t>
            </a:r>
            <a:r>
              <a:rPr kumimoji="0" lang="en-US" altLang="zh-CN" sz="2000" b="0" i="0" u="none" strike="noStrike" cap="none" normalizeH="0" baseline="0" dirty="0" smtClean="0">
                <a:ln>
                  <a:noFill/>
                </a:ln>
                <a:solidFill>
                  <a:schemeClr val="bg1"/>
                </a:solidFill>
                <a:effectLst/>
                <a:latin typeface="+mn-lt"/>
                <a:ea typeface="+mn-ea"/>
              </a:rPr>
              <a:t>TC</a:t>
            </a:r>
            <a:endParaRPr kumimoji="0" lang="zh-CN" altLang="en-US" sz="2000" b="0" i="0" u="none" strike="noStrike" cap="none" normalizeH="0" baseline="0" dirty="0" smtClean="0">
              <a:ln>
                <a:noFill/>
              </a:ln>
              <a:solidFill>
                <a:schemeClr val="bg1"/>
              </a:solidFill>
              <a:effectLst/>
              <a:latin typeface="+mn-lt"/>
              <a:ea typeface="+mn-ea"/>
            </a:endParaRPr>
          </a:p>
        </p:txBody>
      </p:sp>
      <p:sp>
        <p:nvSpPr>
          <p:cNvPr id="12" name="圆角矩形 11"/>
          <p:cNvSpPr/>
          <p:nvPr/>
        </p:nvSpPr>
        <p:spPr bwMode="auto">
          <a:xfrm>
            <a:off x="6264188" y="2672916"/>
            <a:ext cx="1332148" cy="432048"/>
          </a:xfrm>
          <a:prstGeom prst="roundRect">
            <a:avLst/>
          </a:prstGeom>
          <a:solidFill>
            <a:srgbClr val="FF090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mn-lt"/>
                <a:ea typeface="+mn-ea"/>
              </a:rPr>
              <a:t>GPU</a:t>
            </a:r>
            <a:endParaRPr kumimoji="0" lang="zh-CN" altLang="en-US" sz="2000" b="0" i="0" u="none" strike="noStrike" cap="none" normalizeH="0" baseline="0" dirty="0" smtClean="0">
              <a:ln>
                <a:noFill/>
              </a:ln>
              <a:solidFill>
                <a:schemeClr val="bg1"/>
              </a:solidFill>
              <a:effectLst/>
              <a:latin typeface="+mn-lt"/>
              <a:ea typeface="+mn-ea"/>
            </a:endParaRPr>
          </a:p>
        </p:txBody>
      </p:sp>
    </p:spTree>
    <p:extLst>
      <p:ext uri="{BB962C8B-B14F-4D97-AF65-F5344CB8AC3E}">
        <p14:creationId xmlns:p14="http://schemas.microsoft.com/office/powerpoint/2010/main" val="5303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GPU</a:t>
            </a:r>
            <a:r>
              <a:rPr lang="zh-CN" altLang="en-US" smtClean="0"/>
              <a:t>直通图形桌面方案应用约束</a:t>
            </a:r>
            <a:endParaRPr lang="en-US" dirty="0"/>
          </a:p>
        </p:txBody>
      </p:sp>
      <p:sp>
        <p:nvSpPr>
          <p:cNvPr id="3" name="文本占位符 2"/>
          <p:cNvSpPr>
            <a:spLocks noGrp="1"/>
          </p:cNvSpPr>
          <p:nvPr>
            <p:ph type="body" sz="quarter" idx="10"/>
          </p:nvPr>
        </p:nvSpPr>
        <p:spPr/>
        <p:txBody>
          <a:bodyPr/>
          <a:lstStyle/>
          <a:p>
            <a:r>
              <a:rPr lang="en-US" altLang="zh-CN" sz="2000" dirty="0" smtClean="0"/>
              <a:t>GPU</a:t>
            </a:r>
            <a:r>
              <a:rPr lang="zh-CN" altLang="zh-CN" sz="2000" dirty="0" smtClean="0"/>
              <a:t>卡和虚拟机是一对一的关系，即同一时间一个</a:t>
            </a:r>
            <a:r>
              <a:rPr lang="en-US" altLang="zh-CN" sz="2000" dirty="0" smtClean="0"/>
              <a:t>GPU</a:t>
            </a:r>
            <a:r>
              <a:rPr lang="zh-CN" altLang="zh-CN" sz="2000" dirty="0" smtClean="0"/>
              <a:t>卡只能直通给一台虚拟机。</a:t>
            </a:r>
          </a:p>
          <a:p>
            <a:r>
              <a:rPr lang="zh-CN" altLang="zh-CN" sz="2000" dirty="0" smtClean="0"/>
              <a:t>绑定了</a:t>
            </a:r>
            <a:r>
              <a:rPr lang="en-US" altLang="zh-CN" sz="2000" dirty="0" smtClean="0"/>
              <a:t>GPU</a:t>
            </a:r>
            <a:r>
              <a:rPr lang="zh-CN" altLang="zh-CN" sz="2000" dirty="0" smtClean="0"/>
              <a:t>的虚拟机不能进行迁移</a:t>
            </a:r>
            <a:r>
              <a:rPr lang="en-US" altLang="zh-CN" sz="2000" dirty="0" smtClean="0"/>
              <a:t>(</a:t>
            </a:r>
            <a:r>
              <a:rPr lang="zh-CN" altLang="zh-CN" sz="2000" dirty="0" smtClean="0"/>
              <a:t>包括磁盘迁移</a:t>
            </a:r>
            <a:r>
              <a:rPr lang="en-US" altLang="zh-CN" sz="2000" dirty="0" smtClean="0"/>
              <a:t>)</a:t>
            </a:r>
            <a:r>
              <a:rPr lang="zh-CN" altLang="zh-CN" sz="2000" dirty="0" smtClean="0"/>
              <a:t>以及</a:t>
            </a:r>
            <a:r>
              <a:rPr lang="en-US" altLang="zh-CN" sz="2000" dirty="0" smtClean="0"/>
              <a:t>HA</a:t>
            </a:r>
            <a:r>
              <a:rPr lang="zh-CN" altLang="zh-CN" sz="2000" dirty="0" smtClean="0"/>
              <a:t>。</a:t>
            </a:r>
          </a:p>
          <a:p>
            <a:r>
              <a:rPr lang="en-US" altLang="zh-CN" sz="2000" dirty="0" smtClean="0"/>
              <a:t>GPU</a:t>
            </a:r>
            <a:r>
              <a:rPr lang="zh-CN" altLang="zh-CN" sz="2000" dirty="0" smtClean="0"/>
              <a:t>直通虚拟机不支持内存复用功能。</a:t>
            </a:r>
          </a:p>
          <a:p>
            <a:r>
              <a:rPr lang="en-US" altLang="zh-CN" sz="2000" dirty="0" smtClean="0"/>
              <a:t>GPU</a:t>
            </a:r>
            <a:r>
              <a:rPr lang="zh-CN" altLang="zh-CN" sz="2000" dirty="0" smtClean="0"/>
              <a:t>直通虚拟机不支持休眠和唤醒功能。</a:t>
            </a:r>
          </a:p>
          <a:p>
            <a:r>
              <a:rPr lang="en-US" altLang="zh-CN" sz="2000" dirty="0" smtClean="0"/>
              <a:t>GPU</a:t>
            </a:r>
            <a:r>
              <a:rPr lang="zh-CN" altLang="zh-CN" sz="2000" dirty="0" smtClean="0"/>
              <a:t>直通的虚拟机不能创建和恢复内存快照。</a:t>
            </a:r>
          </a:p>
          <a:p>
            <a:r>
              <a:rPr lang="en-US" altLang="zh-CN" sz="2000" dirty="0" smtClean="0"/>
              <a:t>GPU</a:t>
            </a:r>
            <a:r>
              <a:rPr lang="zh-CN" altLang="zh-CN" sz="2000" dirty="0" smtClean="0"/>
              <a:t>直通的虚拟机不支持通过</a:t>
            </a:r>
            <a:r>
              <a:rPr lang="en-US" altLang="zh-CN" sz="2000" dirty="0" smtClean="0"/>
              <a:t>VNC</a:t>
            </a:r>
            <a:r>
              <a:rPr lang="zh-CN" altLang="zh-CN" sz="2000" dirty="0" smtClean="0"/>
              <a:t>方式登录。</a:t>
            </a:r>
          </a:p>
          <a:p>
            <a:r>
              <a:rPr lang="zh-CN" altLang="zh-CN" sz="2000" dirty="0" smtClean="0"/>
              <a:t>非</a:t>
            </a:r>
            <a:r>
              <a:rPr lang="en-US" altLang="zh-CN" sz="2000" dirty="0" smtClean="0"/>
              <a:t>HDP Plus</a:t>
            </a:r>
            <a:r>
              <a:rPr lang="zh-CN" altLang="zh-CN" sz="2000" dirty="0" smtClean="0"/>
              <a:t>模式不支持</a:t>
            </a:r>
            <a:r>
              <a:rPr lang="en-US" altLang="zh-CN" sz="2000" dirty="0" smtClean="0"/>
              <a:t>Aero</a:t>
            </a:r>
            <a:r>
              <a:rPr lang="zh-CN" altLang="zh-CN" sz="2000" dirty="0" smtClean="0"/>
              <a:t>效果。</a:t>
            </a:r>
          </a:p>
          <a:p>
            <a:r>
              <a:rPr lang="en-US" altLang="zh-CN" sz="2000" dirty="0" smtClean="0"/>
              <a:t>HDP Plus</a:t>
            </a:r>
            <a:r>
              <a:rPr lang="zh-CN" altLang="zh-CN" sz="2000" dirty="0" smtClean="0"/>
              <a:t>模式只支持</a:t>
            </a:r>
            <a:r>
              <a:rPr lang="en-US" altLang="zh-CN" sz="2000" dirty="0" smtClean="0"/>
              <a:t>Windows</a:t>
            </a:r>
            <a:r>
              <a:rPr lang="zh-CN" altLang="zh-CN" sz="2000" dirty="0" smtClean="0"/>
              <a:t>客户端接入。</a:t>
            </a:r>
          </a:p>
          <a:p>
            <a:pPr lvl="0"/>
            <a:endParaRPr lang="en-US" sz="2000" dirty="0"/>
          </a:p>
        </p:txBody>
      </p:sp>
    </p:spTree>
    <p:extLst>
      <p:ext uri="{BB962C8B-B14F-4D97-AF65-F5344CB8AC3E}">
        <p14:creationId xmlns:p14="http://schemas.microsoft.com/office/powerpoint/2010/main" val="225139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GPU</a:t>
            </a:r>
            <a:r>
              <a:rPr lang="zh-CN" altLang="en-US" smtClean="0"/>
              <a:t>硬件虚拟化图形桌面方案技术原理</a:t>
            </a:r>
            <a:endParaRPr lang="en-US" altLang="zh-CN" dirty="0" smtClean="0"/>
          </a:p>
        </p:txBody>
      </p:sp>
      <p:sp>
        <p:nvSpPr>
          <p:cNvPr id="3" name="文本占位符 2"/>
          <p:cNvSpPr>
            <a:spLocks noGrp="1"/>
          </p:cNvSpPr>
          <p:nvPr>
            <p:ph type="body" sz="quarter" idx="10"/>
          </p:nvPr>
        </p:nvSpPr>
        <p:spPr/>
        <p:txBody>
          <a:bodyPr/>
          <a:lstStyle/>
          <a:p>
            <a:r>
              <a:rPr lang="en-US" dirty="0" smtClean="0"/>
              <a:t>GPU</a:t>
            </a:r>
            <a:r>
              <a:rPr lang="zh-CN" altLang="en-US" dirty="0" smtClean="0"/>
              <a:t>硬件虚拟化使用单个显卡为多个图形桌面提供显卡能力。 </a:t>
            </a:r>
            <a:endParaRPr lang="en-US" dirty="0" smtClean="0"/>
          </a:p>
        </p:txBody>
      </p:sp>
      <p:grpSp>
        <p:nvGrpSpPr>
          <p:cNvPr id="64" name="组合 63"/>
          <p:cNvGrpSpPr/>
          <p:nvPr/>
        </p:nvGrpSpPr>
        <p:grpSpPr>
          <a:xfrm>
            <a:off x="827584" y="1843146"/>
            <a:ext cx="7672152" cy="4358162"/>
            <a:chOff x="176213" y="718709"/>
            <a:chExt cx="8791575" cy="5374116"/>
          </a:xfrm>
        </p:grpSpPr>
        <p:pic>
          <p:nvPicPr>
            <p:cNvPr id="4" name="Picture 40" descr="C:\Users\ytx-003\Desktop\page\p17_0008_图层-38.png"/>
            <p:cNvPicPr>
              <a:picLocks noChangeAspect="1" noChangeArrowheads="1"/>
            </p:cNvPicPr>
            <p:nvPr/>
          </p:nvPicPr>
          <p:blipFill>
            <a:blip r:embed="rId3" cstate="print">
              <a:lum bright="30000" contrast="40000"/>
            </a:blip>
            <a:srcRect/>
            <a:stretch>
              <a:fillRect/>
            </a:stretch>
          </p:blipFill>
          <p:spPr bwMode="auto">
            <a:xfrm>
              <a:off x="176213" y="1752600"/>
              <a:ext cx="1898650" cy="1549400"/>
            </a:xfrm>
            <a:prstGeom prst="rect">
              <a:avLst/>
            </a:prstGeom>
            <a:noFill/>
            <a:ln w="9525">
              <a:noFill/>
              <a:miter lim="800000"/>
              <a:headEnd/>
              <a:tailEnd/>
            </a:ln>
          </p:spPr>
        </p:pic>
        <p:pic>
          <p:nvPicPr>
            <p:cNvPr id="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60625" y="1514475"/>
              <a:ext cx="1952625" cy="80327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451100" y="2859088"/>
              <a:ext cx="1952625" cy="803275"/>
            </a:xfrm>
            <a:prstGeom prst="rect">
              <a:avLst/>
            </a:prstGeom>
            <a:noFill/>
            <a:ln w="9525">
              <a:noFill/>
              <a:miter lim="800000"/>
              <a:headEnd/>
              <a:tailEnd/>
            </a:ln>
          </p:spPr>
        </p:pic>
        <p:sp>
          <p:nvSpPr>
            <p:cNvPr id="7" name="左大括号 6"/>
            <p:cNvSpPr>
              <a:spLocks/>
            </p:cNvSpPr>
            <p:nvPr/>
          </p:nvSpPr>
          <p:spPr bwMode="auto">
            <a:xfrm>
              <a:off x="2276475" y="1428750"/>
              <a:ext cx="174625" cy="2117725"/>
            </a:xfrm>
            <a:prstGeom prst="leftBrace">
              <a:avLst>
                <a:gd name="adj1" fmla="val 8309"/>
                <a:gd name="adj2" fmla="val 50000"/>
              </a:avLst>
            </a:prstGeom>
            <a:noFill/>
            <a:ln w="9525" algn="ctr">
              <a:solidFill>
                <a:schemeClr val="tx1"/>
              </a:solid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grpSp>
          <p:nvGrpSpPr>
            <p:cNvPr id="8" name="组合 7"/>
            <p:cNvGrpSpPr>
              <a:grpSpLocks/>
            </p:cNvGrpSpPr>
            <p:nvPr/>
          </p:nvGrpSpPr>
          <p:grpSpPr bwMode="auto">
            <a:xfrm>
              <a:off x="7913688" y="965200"/>
              <a:ext cx="687387" cy="473075"/>
              <a:chOff x="6088284" y="3303588"/>
              <a:chExt cx="688197" cy="623888"/>
            </a:xfrm>
          </p:grpSpPr>
          <p:sp>
            <p:nvSpPr>
              <p:cNvPr id="61" name="Freeform 404"/>
              <p:cNvSpPr>
                <a:spLocks noEditPoints="1"/>
              </p:cNvSpPr>
              <p:nvPr/>
            </p:nvSpPr>
            <p:spPr bwMode="auto">
              <a:xfrm>
                <a:off x="6100206" y="3303588"/>
                <a:ext cx="676275" cy="541338"/>
              </a:xfrm>
              <a:custGeom>
                <a:avLst/>
                <a:gdLst>
                  <a:gd name="T0" fmla="*/ 1068546341 w 426"/>
                  <a:gd name="T1" fmla="*/ 57964445 h 341"/>
                  <a:gd name="T2" fmla="*/ 1063506030 w 426"/>
                  <a:gd name="T3" fmla="*/ 47883802 h 341"/>
                  <a:gd name="T4" fmla="*/ 1055946357 w 426"/>
                  <a:gd name="T5" fmla="*/ 35282220 h 341"/>
                  <a:gd name="T6" fmla="*/ 1048385096 w 426"/>
                  <a:gd name="T7" fmla="*/ 27722541 h 341"/>
                  <a:gd name="T8" fmla="*/ 1038304474 w 426"/>
                  <a:gd name="T9" fmla="*/ 17641904 h 341"/>
                  <a:gd name="T10" fmla="*/ 1030744802 w 426"/>
                  <a:gd name="T11" fmla="*/ 12601585 h 341"/>
                  <a:gd name="T12" fmla="*/ 1018143230 w 426"/>
                  <a:gd name="T13" fmla="*/ 7561270 h 341"/>
                  <a:gd name="T14" fmla="*/ 1008062608 w 426"/>
                  <a:gd name="T15" fmla="*/ 5040317 h 341"/>
                  <a:gd name="T16" fmla="*/ 992941675 w 426"/>
                  <a:gd name="T17" fmla="*/ 0 h 341"/>
                  <a:gd name="T18" fmla="*/ 80645002 w 426"/>
                  <a:gd name="T19" fmla="*/ 0 h 341"/>
                  <a:gd name="T20" fmla="*/ 70564380 w 426"/>
                  <a:gd name="T21" fmla="*/ 5040317 h 341"/>
                  <a:gd name="T22" fmla="*/ 57964396 w 426"/>
                  <a:gd name="T23" fmla="*/ 7561270 h 341"/>
                  <a:gd name="T24" fmla="*/ 45362812 w 426"/>
                  <a:gd name="T25" fmla="*/ 12601585 h 341"/>
                  <a:gd name="T26" fmla="*/ 35282190 w 426"/>
                  <a:gd name="T27" fmla="*/ 17641904 h 341"/>
                  <a:gd name="T28" fmla="*/ 27722517 w 426"/>
                  <a:gd name="T29" fmla="*/ 27722541 h 341"/>
                  <a:gd name="T30" fmla="*/ 17640301 w 426"/>
                  <a:gd name="T31" fmla="*/ 35282220 h 341"/>
                  <a:gd name="T32" fmla="*/ 12601574 w 426"/>
                  <a:gd name="T33" fmla="*/ 47883802 h 341"/>
                  <a:gd name="T34" fmla="*/ 7561263 w 426"/>
                  <a:gd name="T35" fmla="*/ 57964445 h 341"/>
                  <a:gd name="T36" fmla="*/ 2520950 w 426"/>
                  <a:gd name="T37" fmla="*/ 70564440 h 341"/>
                  <a:gd name="T38" fmla="*/ 0 w 426"/>
                  <a:gd name="T39" fmla="*/ 80645070 h 341"/>
                  <a:gd name="T40" fmla="*/ 0 w 426"/>
                  <a:gd name="T41" fmla="*/ 745966870 h 341"/>
                  <a:gd name="T42" fmla="*/ 2520950 w 426"/>
                  <a:gd name="T43" fmla="*/ 756047501 h 341"/>
                  <a:gd name="T44" fmla="*/ 7561263 w 426"/>
                  <a:gd name="T45" fmla="*/ 768649083 h 341"/>
                  <a:gd name="T46" fmla="*/ 12601574 w 426"/>
                  <a:gd name="T47" fmla="*/ 778729714 h 341"/>
                  <a:gd name="T48" fmla="*/ 17640301 w 426"/>
                  <a:gd name="T49" fmla="*/ 791329709 h 341"/>
                  <a:gd name="T50" fmla="*/ 27722517 w 426"/>
                  <a:gd name="T51" fmla="*/ 798890975 h 341"/>
                  <a:gd name="T52" fmla="*/ 35282190 w 426"/>
                  <a:gd name="T53" fmla="*/ 808971606 h 341"/>
                  <a:gd name="T54" fmla="*/ 45362812 w 426"/>
                  <a:gd name="T55" fmla="*/ 814011921 h 341"/>
                  <a:gd name="T56" fmla="*/ 57964396 w 426"/>
                  <a:gd name="T57" fmla="*/ 819052237 h 341"/>
                  <a:gd name="T58" fmla="*/ 70564380 w 426"/>
                  <a:gd name="T59" fmla="*/ 821571601 h 341"/>
                  <a:gd name="T60" fmla="*/ 80645002 w 426"/>
                  <a:gd name="T61" fmla="*/ 824092552 h 341"/>
                  <a:gd name="T62" fmla="*/ 365423445 w 426"/>
                  <a:gd name="T63" fmla="*/ 859374958 h 341"/>
                  <a:gd name="T64" fmla="*/ 990422313 w 426"/>
                  <a:gd name="T65" fmla="*/ 824092552 h 341"/>
                  <a:gd name="T66" fmla="*/ 1003022297 w 426"/>
                  <a:gd name="T67" fmla="*/ 824092552 h 341"/>
                  <a:gd name="T68" fmla="*/ 1013102919 w 426"/>
                  <a:gd name="T69" fmla="*/ 821571601 h 341"/>
                  <a:gd name="T70" fmla="*/ 1025704490 w 426"/>
                  <a:gd name="T71" fmla="*/ 816531285 h 341"/>
                  <a:gd name="T72" fmla="*/ 1035785113 w 426"/>
                  <a:gd name="T73" fmla="*/ 811490970 h 341"/>
                  <a:gd name="T74" fmla="*/ 1045865735 w 426"/>
                  <a:gd name="T75" fmla="*/ 801410339 h 341"/>
                  <a:gd name="T76" fmla="*/ 1053425408 w 426"/>
                  <a:gd name="T77" fmla="*/ 793850660 h 341"/>
                  <a:gd name="T78" fmla="*/ 1060986668 w 426"/>
                  <a:gd name="T79" fmla="*/ 786289393 h 341"/>
                  <a:gd name="T80" fmla="*/ 1068546341 w 426"/>
                  <a:gd name="T81" fmla="*/ 773689399 h 341"/>
                  <a:gd name="T82" fmla="*/ 1071067290 w 426"/>
                  <a:gd name="T83" fmla="*/ 763608768 h 341"/>
                  <a:gd name="T84" fmla="*/ 1073586652 w 426"/>
                  <a:gd name="T85" fmla="*/ 748487822 h 341"/>
                  <a:gd name="T86" fmla="*/ 1073586652 w 426"/>
                  <a:gd name="T87" fmla="*/ 78125706 h 341"/>
                  <a:gd name="T88" fmla="*/ 1071067290 w 426"/>
                  <a:gd name="T89" fmla="*/ 65524124 h 341"/>
                  <a:gd name="T90" fmla="*/ 98286884 w 426"/>
                  <a:gd name="T91" fmla="*/ 85685386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62" name="Freeform 406"/>
              <p:cNvSpPr>
                <a:spLocks/>
              </p:cNvSpPr>
              <p:nvPr/>
            </p:nvSpPr>
            <p:spPr bwMode="auto">
              <a:xfrm>
                <a:off x="6258956" y="3867151"/>
                <a:ext cx="358775" cy="60325"/>
              </a:xfrm>
              <a:custGeom>
                <a:avLst/>
                <a:gdLst>
                  <a:gd name="T0" fmla="*/ 0 w 226"/>
                  <a:gd name="T1" fmla="*/ 27720926 h 38"/>
                  <a:gd name="T2" fmla="*/ 0 w 226"/>
                  <a:gd name="T3" fmla="*/ 27720926 h 38"/>
                  <a:gd name="T4" fmla="*/ 37801552 w 226"/>
                  <a:gd name="T5" fmla="*/ 0 h 38"/>
                  <a:gd name="T6" fmla="*/ 536794128 w 226"/>
                  <a:gd name="T7" fmla="*/ 0 h 38"/>
                  <a:gd name="T8" fmla="*/ 569555357 w 226"/>
                  <a:gd name="T9" fmla="*/ 27720926 h 38"/>
                  <a:gd name="T10" fmla="*/ 569555357 w 226"/>
                  <a:gd name="T11" fmla="*/ 95765924 h 38"/>
                  <a:gd name="T12" fmla="*/ 0 w 226"/>
                  <a:gd name="T13" fmla="*/ 95765924 h 38"/>
                  <a:gd name="T14" fmla="*/ 0 w 226"/>
                  <a:gd name="T15" fmla="*/ 27720926 h 38"/>
                  <a:gd name="T16" fmla="*/ 0 w 226"/>
                  <a:gd name="T17" fmla="*/ 27720926 h 38"/>
                  <a:gd name="T18" fmla="*/ 0 w 226"/>
                  <a:gd name="T19" fmla="*/ 2772092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63" name="TextBox 18"/>
              <p:cNvSpPr txBox="1">
                <a:spLocks noChangeArrowheads="1"/>
              </p:cNvSpPr>
              <p:nvPr/>
            </p:nvSpPr>
            <p:spPr bwMode="auto">
              <a:xfrm>
                <a:off x="6088284" y="3338674"/>
                <a:ext cx="671331" cy="500514"/>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dirty="0">
                    <a:solidFill>
                      <a:srgbClr val="00B0F0"/>
                    </a:solidFill>
                  </a:rPr>
                  <a:t>VM</a:t>
                </a:r>
                <a:endParaRPr lang="zh-CN" altLang="en-US" dirty="0">
                  <a:solidFill>
                    <a:srgbClr val="00B0F0"/>
                  </a:solidFill>
                </a:endParaRPr>
              </a:p>
            </p:txBody>
          </p:sp>
        </p:grpSp>
        <p:grpSp>
          <p:nvGrpSpPr>
            <p:cNvPr id="9" name="组合 8"/>
            <p:cNvGrpSpPr>
              <a:grpSpLocks/>
            </p:cNvGrpSpPr>
            <p:nvPr/>
          </p:nvGrpSpPr>
          <p:grpSpPr bwMode="auto">
            <a:xfrm>
              <a:off x="7904163" y="1597025"/>
              <a:ext cx="687387" cy="471488"/>
              <a:chOff x="6088284" y="3303588"/>
              <a:chExt cx="688197" cy="623888"/>
            </a:xfrm>
          </p:grpSpPr>
          <p:sp>
            <p:nvSpPr>
              <p:cNvPr id="58" name="Freeform 404"/>
              <p:cNvSpPr>
                <a:spLocks noEditPoints="1"/>
              </p:cNvSpPr>
              <p:nvPr/>
            </p:nvSpPr>
            <p:spPr bwMode="auto">
              <a:xfrm>
                <a:off x="6100206" y="3303588"/>
                <a:ext cx="676275" cy="541338"/>
              </a:xfrm>
              <a:custGeom>
                <a:avLst/>
                <a:gdLst>
                  <a:gd name="T0" fmla="*/ 1068546341 w 426"/>
                  <a:gd name="T1" fmla="*/ 57964445 h 341"/>
                  <a:gd name="T2" fmla="*/ 1063506030 w 426"/>
                  <a:gd name="T3" fmla="*/ 47883802 h 341"/>
                  <a:gd name="T4" fmla="*/ 1055946357 w 426"/>
                  <a:gd name="T5" fmla="*/ 35282220 h 341"/>
                  <a:gd name="T6" fmla="*/ 1048385096 w 426"/>
                  <a:gd name="T7" fmla="*/ 27722541 h 341"/>
                  <a:gd name="T8" fmla="*/ 1038304474 w 426"/>
                  <a:gd name="T9" fmla="*/ 17641904 h 341"/>
                  <a:gd name="T10" fmla="*/ 1030744802 w 426"/>
                  <a:gd name="T11" fmla="*/ 12601585 h 341"/>
                  <a:gd name="T12" fmla="*/ 1018143230 w 426"/>
                  <a:gd name="T13" fmla="*/ 7561270 h 341"/>
                  <a:gd name="T14" fmla="*/ 1008062608 w 426"/>
                  <a:gd name="T15" fmla="*/ 5040317 h 341"/>
                  <a:gd name="T16" fmla="*/ 992941675 w 426"/>
                  <a:gd name="T17" fmla="*/ 0 h 341"/>
                  <a:gd name="T18" fmla="*/ 80645002 w 426"/>
                  <a:gd name="T19" fmla="*/ 0 h 341"/>
                  <a:gd name="T20" fmla="*/ 70564380 w 426"/>
                  <a:gd name="T21" fmla="*/ 5040317 h 341"/>
                  <a:gd name="T22" fmla="*/ 57964396 w 426"/>
                  <a:gd name="T23" fmla="*/ 7561270 h 341"/>
                  <a:gd name="T24" fmla="*/ 45362812 w 426"/>
                  <a:gd name="T25" fmla="*/ 12601585 h 341"/>
                  <a:gd name="T26" fmla="*/ 35282190 w 426"/>
                  <a:gd name="T27" fmla="*/ 17641904 h 341"/>
                  <a:gd name="T28" fmla="*/ 27722517 w 426"/>
                  <a:gd name="T29" fmla="*/ 27722541 h 341"/>
                  <a:gd name="T30" fmla="*/ 17640301 w 426"/>
                  <a:gd name="T31" fmla="*/ 35282220 h 341"/>
                  <a:gd name="T32" fmla="*/ 12601574 w 426"/>
                  <a:gd name="T33" fmla="*/ 47883802 h 341"/>
                  <a:gd name="T34" fmla="*/ 7561263 w 426"/>
                  <a:gd name="T35" fmla="*/ 57964445 h 341"/>
                  <a:gd name="T36" fmla="*/ 2520950 w 426"/>
                  <a:gd name="T37" fmla="*/ 70564440 h 341"/>
                  <a:gd name="T38" fmla="*/ 0 w 426"/>
                  <a:gd name="T39" fmla="*/ 80645070 h 341"/>
                  <a:gd name="T40" fmla="*/ 0 w 426"/>
                  <a:gd name="T41" fmla="*/ 745966870 h 341"/>
                  <a:gd name="T42" fmla="*/ 2520950 w 426"/>
                  <a:gd name="T43" fmla="*/ 756047501 h 341"/>
                  <a:gd name="T44" fmla="*/ 7561263 w 426"/>
                  <a:gd name="T45" fmla="*/ 768649083 h 341"/>
                  <a:gd name="T46" fmla="*/ 12601574 w 426"/>
                  <a:gd name="T47" fmla="*/ 778729714 h 341"/>
                  <a:gd name="T48" fmla="*/ 17640301 w 426"/>
                  <a:gd name="T49" fmla="*/ 791329709 h 341"/>
                  <a:gd name="T50" fmla="*/ 27722517 w 426"/>
                  <a:gd name="T51" fmla="*/ 798890975 h 341"/>
                  <a:gd name="T52" fmla="*/ 35282190 w 426"/>
                  <a:gd name="T53" fmla="*/ 808971606 h 341"/>
                  <a:gd name="T54" fmla="*/ 45362812 w 426"/>
                  <a:gd name="T55" fmla="*/ 814011921 h 341"/>
                  <a:gd name="T56" fmla="*/ 57964396 w 426"/>
                  <a:gd name="T57" fmla="*/ 819052237 h 341"/>
                  <a:gd name="T58" fmla="*/ 70564380 w 426"/>
                  <a:gd name="T59" fmla="*/ 821571601 h 341"/>
                  <a:gd name="T60" fmla="*/ 80645002 w 426"/>
                  <a:gd name="T61" fmla="*/ 824092552 h 341"/>
                  <a:gd name="T62" fmla="*/ 365423445 w 426"/>
                  <a:gd name="T63" fmla="*/ 859374958 h 341"/>
                  <a:gd name="T64" fmla="*/ 990422313 w 426"/>
                  <a:gd name="T65" fmla="*/ 824092552 h 341"/>
                  <a:gd name="T66" fmla="*/ 1003022297 w 426"/>
                  <a:gd name="T67" fmla="*/ 824092552 h 341"/>
                  <a:gd name="T68" fmla="*/ 1013102919 w 426"/>
                  <a:gd name="T69" fmla="*/ 821571601 h 341"/>
                  <a:gd name="T70" fmla="*/ 1025704490 w 426"/>
                  <a:gd name="T71" fmla="*/ 816531285 h 341"/>
                  <a:gd name="T72" fmla="*/ 1035785113 w 426"/>
                  <a:gd name="T73" fmla="*/ 811490970 h 341"/>
                  <a:gd name="T74" fmla="*/ 1045865735 w 426"/>
                  <a:gd name="T75" fmla="*/ 801410339 h 341"/>
                  <a:gd name="T76" fmla="*/ 1053425408 w 426"/>
                  <a:gd name="T77" fmla="*/ 793850660 h 341"/>
                  <a:gd name="T78" fmla="*/ 1060986668 w 426"/>
                  <a:gd name="T79" fmla="*/ 786289393 h 341"/>
                  <a:gd name="T80" fmla="*/ 1068546341 w 426"/>
                  <a:gd name="T81" fmla="*/ 773689399 h 341"/>
                  <a:gd name="T82" fmla="*/ 1071067290 w 426"/>
                  <a:gd name="T83" fmla="*/ 763608768 h 341"/>
                  <a:gd name="T84" fmla="*/ 1073586652 w 426"/>
                  <a:gd name="T85" fmla="*/ 748487822 h 341"/>
                  <a:gd name="T86" fmla="*/ 1073586652 w 426"/>
                  <a:gd name="T87" fmla="*/ 78125706 h 341"/>
                  <a:gd name="T88" fmla="*/ 1071067290 w 426"/>
                  <a:gd name="T89" fmla="*/ 65524124 h 341"/>
                  <a:gd name="T90" fmla="*/ 98286884 w 426"/>
                  <a:gd name="T91" fmla="*/ 85685386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59" name="Freeform 406"/>
              <p:cNvSpPr>
                <a:spLocks/>
              </p:cNvSpPr>
              <p:nvPr/>
            </p:nvSpPr>
            <p:spPr bwMode="auto">
              <a:xfrm>
                <a:off x="6258956" y="3867151"/>
                <a:ext cx="358775" cy="60325"/>
              </a:xfrm>
              <a:custGeom>
                <a:avLst/>
                <a:gdLst>
                  <a:gd name="T0" fmla="*/ 0 w 226"/>
                  <a:gd name="T1" fmla="*/ 27720926 h 38"/>
                  <a:gd name="T2" fmla="*/ 0 w 226"/>
                  <a:gd name="T3" fmla="*/ 27720926 h 38"/>
                  <a:gd name="T4" fmla="*/ 37801552 w 226"/>
                  <a:gd name="T5" fmla="*/ 0 h 38"/>
                  <a:gd name="T6" fmla="*/ 536794128 w 226"/>
                  <a:gd name="T7" fmla="*/ 0 h 38"/>
                  <a:gd name="T8" fmla="*/ 569555357 w 226"/>
                  <a:gd name="T9" fmla="*/ 27720926 h 38"/>
                  <a:gd name="T10" fmla="*/ 569555357 w 226"/>
                  <a:gd name="T11" fmla="*/ 95765924 h 38"/>
                  <a:gd name="T12" fmla="*/ 0 w 226"/>
                  <a:gd name="T13" fmla="*/ 95765924 h 38"/>
                  <a:gd name="T14" fmla="*/ 0 w 226"/>
                  <a:gd name="T15" fmla="*/ 27720926 h 38"/>
                  <a:gd name="T16" fmla="*/ 0 w 226"/>
                  <a:gd name="T17" fmla="*/ 27720926 h 38"/>
                  <a:gd name="T18" fmla="*/ 0 w 226"/>
                  <a:gd name="T19" fmla="*/ 2772092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60" name="TextBox 28"/>
              <p:cNvSpPr txBox="1">
                <a:spLocks noChangeArrowheads="1"/>
              </p:cNvSpPr>
              <p:nvPr/>
            </p:nvSpPr>
            <p:spPr bwMode="auto">
              <a:xfrm>
                <a:off x="6088284" y="3338674"/>
                <a:ext cx="671331" cy="5021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dirty="0">
                    <a:solidFill>
                      <a:srgbClr val="00B0F0"/>
                    </a:solidFill>
                  </a:rPr>
                  <a:t>VM</a:t>
                </a:r>
                <a:endParaRPr lang="zh-CN" altLang="en-US" sz="1400" dirty="0">
                  <a:solidFill>
                    <a:srgbClr val="00B0F0"/>
                  </a:solidFill>
                </a:endParaRPr>
              </a:p>
            </p:txBody>
          </p:sp>
        </p:grpSp>
        <p:grpSp>
          <p:nvGrpSpPr>
            <p:cNvPr id="10" name="组合 9"/>
            <p:cNvGrpSpPr>
              <a:grpSpLocks/>
            </p:cNvGrpSpPr>
            <p:nvPr/>
          </p:nvGrpSpPr>
          <p:grpSpPr bwMode="auto">
            <a:xfrm>
              <a:off x="7894638" y="2165350"/>
              <a:ext cx="687387" cy="471488"/>
              <a:chOff x="6088284" y="3303588"/>
              <a:chExt cx="688197" cy="623888"/>
            </a:xfrm>
          </p:grpSpPr>
          <p:sp>
            <p:nvSpPr>
              <p:cNvPr id="55" name="Freeform 404"/>
              <p:cNvSpPr>
                <a:spLocks noEditPoints="1"/>
              </p:cNvSpPr>
              <p:nvPr/>
            </p:nvSpPr>
            <p:spPr bwMode="auto">
              <a:xfrm>
                <a:off x="6100206" y="3303588"/>
                <a:ext cx="676275" cy="541338"/>
              </a:xfrm>
              <a:custGeom>
                <a:avLst/>
                <a:gdLst>
                  <a:gd name="T0" fmla="*/ 1068546341 w 426"/>
                  <a:gd name="T1" fmla="*/ 57964445 h 341"/>
                  <a:gd name="T2" fmla="*/ 1063506030 w 426"/>
                  <a:gd name="T3" fmla="*/ 47883802 h 341"/>
                  <a:gd name="T4" fmla="*/ 1055946357 w 426"/>
                  <a:gd name="T5" fmla="*/ 35282220 h 341"/>
                  <a:gd name="T6" fmla="*/ 1048385096 w 426"/>
                  <a:gd name="T7" fmla="*/ 27722541 h 341"/>
                  <a:gd name="T8" fmla="*/ 1038304474 w 426"/>
                  <a:gd name="T9" fmla="*/ 17641904 h 341"/>
                  <a:gd name="T10" fmla="*/ 1030744802 w 426"/>
                  <a:gd name="T11" fmla="*/ 12601585 h 341"/>
                  <a:gd name="T12" fmla="*/ 1018143230 w 426"/>
                  <a:gd name="T13" fmla="*/ 7561270 h 341"/>
                  <a:gd name="T14" fmla="*/ 1008062608 w 426"/>
                  <a:gd name="T15" fmla="*/ 5040317 h 341"/>
                  <a:gd name="T16" fmla="*/ 992941675 w 426"/>
                  <a:gd name="T17" fmla="*/ 0 h 341"/>
                  <a:gd name="T18" fmla="*/ 80645002 w 426"/>
                  <a:gd name="T19" fmla="*/ 0 h 341"/>
                  <a:gd name="T20" fmla="*/ 70564380 w 426"/>
                  <a:gd name="T21" fmla="*/ 5040317 h 341"/>
                  <a:gd name="T22" fmla="*/ 57964396 w 426"/>
                  <a:gd name="T23" fmla="*/ 7561270 h 341"/>
                  <a:gd name="T24" fmla="*/ 45362812 w 426"/>
                  <a:gd name="T25" fmla="*/ 12601585 h 341"/>
                  <a:gd name="T26" fmla="*/ 35282190 w 426"/>
                  <a:gd name="T27" fmla="*/ 17641904 h 341"/>
                  <a:gd name="T28" fmla="*/ 27722517 w 426"/>
                  <a:gd name="T29" fmla="*/ 27722541 h 341"/>
                  <a:gd name="T30" fmla="*/ 17640301 w 426"/>
                  <a:gd name="T31" fmla="*/ 35282220 h 341"/>
                  <a:gd name="T32" fmla="*/ 12601574 w 426"/>
                  <a:gd name="T33" fmla="*/ 47883802 h 341"/>
                  <a:gd name="T34" fmla="*/ 7561263 w 426"/>
                  <a:gd name="T35" fmla="*/ 57964445 h 341"/>
                  <a:gd name="T36" fmla="*/ 2520950 w 426"/>
                  <a:gd name="T37" fmla="*/ 70564440 h 341"/>
                  <a:gd name="T38" fmla="*/ 0 w 426"/>
                  <a:gd name="T39" fmla="*/ 80645070 h 341"/>
                  <a:gd name="T40" fmla="*/ 0 w 426"/>
                  <a:gd name="T41" fmla="*/ 745966870 h 341"/>
                  <a:gd name="T42" fmla="*/ 2520950 w 426"/>
                  <a:gd name="T43" fmla="*/ 756047501 h 341"/>
                  <a:gd name="T44" fmla="*/ 7561263 w 426"/>
                  <a:gd name="T45" fmla="*/ 768649083 h 341"/>
                  <a:gd name="T46" fmla="*/ 12601574 w 426"/>
                  <a:gd name="T47" fmla="*/ 778729714 h 341"/>
                  <a:gd name="T48" fmla="*/ 17640301 w 426"/>
                  <a:gd name="T49" fmla="*/ 791329709 h 341"/>
                  <a:gd name="T50" fmla="*/ 27722517 w 426"/>
                  <a:gd name="T51" fmla="*/ 798890975 h 341"/>
                  <a:gd name="T52" fmla="*/ 35282190 w 426"/>
                  <a:gd name="T53" fmla="*/ 808971606 h 341"/>
                  <a:gd name="T54" fmla="*/ 45362812 w 426"/>
                  <a:gd name="T55" fmla="*/ 814011921 h 341"/>
                  <a:gd name="T56" fmla="*/ 57964396 w 426"/>
                  <a:gd name="T57" fmla="*/ 819052237 h 341"/>
                  <a:gd name="T58" fmla="*/ 70564380 w 426"/>
                  <a:gd name="T59" fmla="*/ 821571601 h 341"/>
                  <a:gd name="T60" fmla="*/ 80645002 w 426"/>
                  <a:gd name="T61" fmla="*/ 824092552 h 341"/>
                  <a:gd name="T62" fmla="*/ 365423445 w 426"/>
                  <a:gd name="T63" fmla="*/ 859374958 h 341"/>
                  <a:gd name="T64" fmla="*/ 990422313 w 426"/>
                  <a:gd name="T65" fmla="*/ 824092552 h 341"/>
                  <a:gd name="T66" fmla="*/ 1003022297 w 426"/>
                  <a:gd name="T67" fmla="*/ 824092552 h 341"/>
                  <a:gd name="T68" fmla="*/ 1013102919 w 426"/>
                  <a:gd name="T69" fmla="*/ 821571601 h 341"/>
                  <a:gd name="T70" fmla="*/ 1025704490 w 426"/>
                  <a:gd name="T71" fmla="*/ 816531285 h 341"/>
                  <a:gd name="T72" fmla="*/ 1035785113 w 426"/>
                  <a:gd name="T73" fmla="*/ 811490970 h 341"/>
                  <a:gd name="T74" fmla="*/ 1045865735 w 426"/>
                  <a:gd name="T75" fmla="*/ 801410339 h 341"/>
                  <a:gd name="T76" fmla="*/ 1053425408 w 426"/>
                  <a:gd name="T77" fmla="*/ 793850660 h 341"/>
                  <a:gd name="T78" fmla="*/ 1060986668 w 426"/>
                  <a:gd name="T79" fmla="*/ 786289393 h 341"/>
                  <a:gd name="T80" fmla="*/ 1068546341 w 426"/>
                  <a:gd name="T81" fmla="*/ 773689399 h 341"/>
                  <a:gd name="T82" fmla="*/ 1071067290 w 426"/>
                  <a:gd name="T83" fmla="*/ 763608768 h 341"/>
                  <a:gd name="T84" fmla="*/ 1073586652 w 426"/>
                  <a:gd name="T85" fmla="*/ 748487822 h 341"/>
                  <a:gd name="T86" fmla="*/ 1073586652 w 426"/>
                  <a:gd name="T87" fmla="*/ 78125706 h 341"/>
                  <a:gd name="T88" fmla="*/ 1071067290 w 426"/>
                  <a:gd name="T89" fmla="*/ 65524124 h 341"/>
                  <a:gd name="T90" fmla="*/ 98286884 w 426"/>
                  <a:gd name="T91" fmla="*/ 85685386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56" name="Freeform 406"/>
              <p:cNvSpPr>
                <a:spLocks/>
              </p:cNvSpPr>
              <p:nvPr/>
            </p:nvSpPr>
            <p:spPr bwMode="auto">
              <a:xfrm>
                <a:off x="6258956" y="3867151"/>
                <a:ext cx="358775" cy="60325"/>
              </a:xfrm>
              <a:custGeom>
                <a:avLst/>
                <a:gdLst>
                  <a:gd name="T0" fmla="*/ 0 w 226"/>
                  <a:gd name="T1" fmla="*/ 27720926 h 38"/>
                  <a:gd name="T2" fmla="*/ 0 w 226"/>
                  <a:gd name="T3" fmla="*/ 27720926 h 38"/>
                  <a:gd name="T4" fmla="*/ 37801552 w 226"/>
                  <a:gd name="T5" fmla="*/ 0 h 38"/>
                  <a:gd name="T6" fmla="*/ 536794128 w 226"/>
                  <a:gd name="T7" fmla="*/ 0 h 38"/>
                  <a:gd name="T8" fmla="*/ 569555357 w 226"/>
                  <a:gd name="T9" fmla="*/ 27720926 h 38"/>
                  <a:gd name="T10" fmla="*/ 569555357 w 226"/>
                  <a:gd name="T11" fmla="*/ 95765924 h 38"/>
                  <a:gd name="T12" fmla="*/ 0 w 226"/>
                  <a:gd name="T13" fmla="*/ 95765924 h 38"/>
                  <a:gd name="T14" fmla="*/ 0 w 226"/>
                  <a:gd name="T15" fmla="*/ 27720926 h 38"/>
                  <a:gd name="T16" fmla="*/ 0 w 226"/>
                  <a:gd name="T17" fmla="*/ 27720926 h 38"/>
                  <a:gd name="T18" fmla="*/ 0 w 226"/>
                  <a:gd name="T19" fmla="*/ 2772092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57" name="TextBox 33"/>
              <p:cNvSpPr txBox="1">
                <a:spLocks noChangeArrowheads="1"/>
              </p:cNvSpPr>
              <p:nvPr/>
            </p:nvSpPr>
            <p:spPr bwMode="auto">
              <a:xfrm>
                <a:off x="6088284" y="3338674"/>
                <a:ext cx="671331" cy="5021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dirty="0">
                    <a:solidFill>
                      <a:srgbClr val="00B0F0"/>
                    </a:solidFill>
                  </a:rPr>
                  <a:t>VM</a:t>
                </a:r>
                <a:endParaRPr lang="zh-CN" altLang="en-US" sz="1400" dirty="0">
                  <a:solidFill>
                    <a:srgbClr val="00B0F0"/>
                  </a:solidFill>
                </a:endParaRPr>
              </a:p>
            </p:txBody>
          </p:sp>
        </p:grpSp>
        <p:sp>
          <p:nvSpPr>
            <p:cNvPr id="11" name="矩形 10"/>
            <p:cNvSpPr/>
            <p:nvPr/>
          </p:nvSpPr>
          <p:spPr bwMode="auto">
            <a:xfrm>
              <a:off x="5121275" y="5300663"/>
              <a:ext cx="1368425" cy="396875"/>
            </a:xfrm>
            <a:prstGeom prst="rect">
              <a:avLst/>
            </a:prstGeom>
            <a:solidFill>
              <a:srgbClr val="92D050"/>
            </a:solidFill>
            <a:ln/>
            <a:effectLst>
              <a:outerShdw blurRad="50800" dist="38100" dir="13500000" algn="br" rotWithShape="0">
                <a:prstClr val="black">
                  <a:alpha val="40000"/>
                </a:prstClr>
              </a:outerShdw>
            </a:effectLst>
            <a:ex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a:buClr>
                  <a:srgbClr val="CC9900"/>
                </a:buClr>
                <a:defRPr/>
              </a:pPr>
              <a:endParaRPr lang="zh-CN" altLang="en-US" sz="900" b="1" dirty="0" smtClean="0">
                <a:solidFill>
                  <a:schemeClr val="bg1"/>
                </a:solidFill>
                <a:latin typeface="Arial" charset="0"/>
              </a:endParaRPr>
            </a:p>
          </p:txBody>
        </p:sp>
        <p:grpSp>
          <p:nvGrpSpPr>
            <p:cNvPr id="12" name="组合 11"/>
            <p:cNvGrpSpPr>
              <a:grpSpLocks/>
            </p:cNvGrpSpPr>
            <p:nvPr/>
          </p:nvGrpSpPr>
          <p:grpSpPr bwMode="auto">
            <a:xfrm>
              <a:off x="7905750" y="2741613"/>
              <a:ext cx="688975" cy="471487"/>
              <a:chOff x="6088284" y="3303590"/>
              <a:chExt cx="688197" cy="623886"/>
            </a:xfrm>
          </p:grpSpPr>
          <p:sp>
            <p:nvSpPr>
              <p:cNvPr id="52" name="Freeform 404"/>
              <p:cNvSpPr>
                <a:spLocks noEditPoints="1"/>
              </p:cNvSpPr>
              <p:nvPr/>
            </p:nvSpPr>
            <p:spPr bwMode="auto">
              <a:xfrm>
                <a:off x="6100206" y="3303590"/>
                <a:ext cx="676275" cy="541338"/>
              </a:xfrm>
              <a:custGeom>
                <a:avLst/>
                <a:gdLst>
                  <a:gd name="T0" fmla="*/ 1068546341 w 426"/>
                  <a:gd name="T1" fmla="*/ 57964445 h 341"/>
                  <a:gd name="T2" fmla="*/ 1063506030 w 426"/>
                  <a:gd name="T3" fmla="*/ 47883802 h 341"/>
                  <a:gd name="T4" fmla="*/ 1055946357 w 426"/>
                  <a:gd name="T5" fmla="*/ 35282220 h 341"/>
                  <a:gd name="T6" fmla="*/ 1048385096 w 426"/>
                  <a:gd name="T7" fmla="*/ 27722541 h 341"/>
                  <a:gd name="T8" fmla="*/ 1038304474 w 426"/>
                  <a:gd name="T9" fmla="*/ 17641904 h 341"/>
                  <a:gd name="T10" fmla="*/ 1030744802 w 426"/>
                  <a:gd name="T11" fmla="*/ 12601585 h 341"/>
                  <a:gd name="T12" fmla="*/ 1018143230 w 426"/>
                  <a:gd name="T13" fmla="*/ 7561270 h 341"/>
                  <a:gd name="T14" fmla="*/ 1008062608 w 426"/>
                  <a:gd name="T15" fmla="*/ 5040317 h 341"/>
                  <a:gd name="T16" fmla="*/ 992941675 w 426"/>
                  <a:gd name="T17" fmla="*/ 0 h 341"/>
                  <a:gd name="T18" fmla="*/ 80645002 w 426"/>
                  <a:gd name="T19" fmla="*/ 0 h 341"/>
                  <a:gd name="T20" fmla="*/ 70564380 w 426"/>
                  <a:gd name="T21" fmla="*/ 5040317 h 341"/>
                  <a:gd name="T22" fmla="*/ 57964396 w 426"/>
                  <a:gd name="T23" fmla="*/ 7561270 h 341"/>
                  <a:gd name="T24" fmla="*/ 45362812 w 426"/>
                  <a:gd name="T25" fmla="*/ 12601585 h 341"/>
                  <a:gd name="T26" fmla="*/ 35282190 w 426"/>
                  <a:gd name="T27" fmla="*/ 17641904 h 341"/>
                  <a:gd name="T28" fmla="*/ 27722517 w 426"/>
                  <a:gd name="T29" fmla="*/ 27722541 h 341"/>
                  <a:gd name="T30" fmla="*/ 17640301 w 426"/>
                  <a:gd name="T31" fmla="*/ 35282220 h 341"/>
                  <a:gd name="T32" fmla="*/ 12601574 w 426"/>
                  <a:gd name="T33" fmla="*/ 47883802 h 341"/>
                  <a:gd name="T34" fmla="*/ 7561263 w 426"/>
                  <a:gd name="T35" fmla="*/ 57964445 h 341"/>
                  <a:gd name="T36" fmla="*/ 2520950 w 426"/>
                  <a:gd name="T37" fmla="*/ 70564440 h 341"/>
                  <a:gd name="T38" fmla="*/ 0 w 426"/>
                  <a:gd name="T39" fmla="*/ 80645070 h 341"/>
                  <a:gd name="T40" fmla="*/ 0 w 426"/>
                  <a:gd name="T41" fmla="*/ 745966870 h 341"/>
                  <a:gd name="T42" fmla="*/ 2520950 w 426"/>
                  <a:gd name="T43" fmla="*/ 756047501 h 341"/>
                  <a:gd name="T44" fmla="*/ 7561263 w 426"/>
                  <a:gd name="T45" fmla="*/ 768649083 h 341"/>
                  <a:gd name="T46" fmla="*/ 12601574 w 426"/>
                  <a:gd name="T47" fmla="*/ 778729714 h 341"/>
                  <a:gd name="T48" fmla="*/ 17640301 w 426"/>
                  <a:gd name="T49" fmla="*/ 791329709 h 341"/>
                  <a:gd name="T50" fmla="*/ 27722517 w 426"/>
                  <a:gd name="T51" fmla="*/ 798890975 h 341"/>
                  <a:gd name="T52" fmla="*/ 35282190 w 426"/>
                  <a:gd name="T53" fmla="*/ 808971606 h 341"/>
                  <a:gd name="T54" fmla="*/ 45362812 w 426"/>
                  <a:gd name="T55" fmla="*/ 814011921 h 341"/>
                  <a:gd name="T56" fmla="*/ 57964396 w 426"/>
                  <a:gd name="T57" fmla="*/ 819052237 h 341"/>
                  <a:gd name="T58" fmla="*/ 70564380 w 426"/>
                  <a:gd name="T59" fmla="*/ 821571601 h 341"/>
                  <a:gd name="T60" fmla="*/ 80645002 w 426"/>
                  <a:gd name="T61" fmla="*/ 824092552 h 341"/>
                  <a:gd name="T62" fmla="*/ 365423445 w 426"/>
                  <a:gd name="T63" fmla="*/ 859374958 h 341"/>
                  <a:gd name="T64" fmla="*/ 990422313 w 426"/>
                  <a:gd name="T65" fmla="*/ 824092552 h 341"/>
                  <a:gd name="T66" fmla="*/ 1003022297 w 426"/>
                  <a:gd name="T67" fmla="*/ 824092552 h 341"/>
                  <a:gd name="T68" fmla="*/ 1013102919 w 426"/>
                  <a:gd name="T69" fmla="*/ 821571601 h 341"/>
                  <a:gd name="T70" fmla="*/ 1025704490 w 426"/>
                  <a:gd name="T71" fmla="*/ 816531285 h 341"/>
                  <a:gd name="T72" fmla="*/ 1035785113 w 426"/>
                  <a:gd name="T73" fmla="*/ 811490970 h 341"/>
                  <a:gd name="T74" fmla="*/ 1045865735 w 426"/>
                  <a:gd name="T75" fmla="*/ 801410339 h 341"/>
                  <a:gd name="T76" fmla="*/ 1053425408 w 426"/>
                  <a:gd name="T77" fmla="*/ 793850660 h 341"/>
                  <a:gd name="T78" fmla="*/ 1060986668 w 426"/>
                  <a:gd name="T79" fmla="*/ 786289393 h 341"/>
                  <a:gd name="T80" fmla="*/ 1068546341 w 426"/>
                  <a:gd name="T81" fmla="*/ 773689399 h 341"/>
                  <a:gd name="T82" fmla="*/ 1071067290 w 426"/>
                  <a:gd name="T83" fmla="*/ 763608768 h 341"/>
                  <a:gd name="T84" fmla="*/ 1073586652 w 426"/>
                  <a:gd name="T85" fmla="*/ 748487822 h 341"/>
                  <a:gd name="T86" fmla="*/ 1073586652 w 426"/>
                  <a:gd name="T87" fmla="*/ 78125706 h 341"/>
                  <a:gd name="T88" fmla="*/ 1071067290 w 426"/>
                  <a:gd name="T89" fmla="*/ 65524124 h 341"/>
                  <a:gd name="T90" fmla="*/ 98286884 w 426"/>
                  <a:gd name="T91" fmla="*/ 85685386 h 3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341"/>
                  <a:gd name="T140" fmla="*/ 426 w 426"/>
                  <a:gd name="T141" fmla="*/ 341 h 3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341">
                    <a:moveTo>
                      <a:pt x="425" y="26"/>
                    </a:moveTo>
                    <a:lnTo>
                      <a:pt x="425" y="24"/>
                    </a:lnTo>
                    <a:lnTo>
                      <a:pt x="424" y="23"/>
                    </a:lnTo>
                    <a:lnTo>
                      <a:pt x="424" y="21"/>
                    </a:lnTo>
                    <a:lnTo>
                      <a:pt x="422" y="20"/>
                    </a:lnTo>
                    <a:lnTo>
                      <a:pt x="422" y="19"/>
                    </a:lnTo>
                    <a:lnTo>
                      <a:pt x="421" y="17"/>
                    </a:lnTo>
                    <a:lnTo>
                      <a:pt x="420" y="15"/>
                    </a:lnTo>
                    <a:lnTo>
                      <a:pt x="419" y="14"/>
                    </a:lnTo>
                    <a:lnTo>
                      <a:pt x="418" y="13"/>
                    </a:lnTo>
                    <a:lnTo>
                      <a:pt x="417" y="12"/>
                    </a:lnTo>
                    <a:lnTo>
                      <a:pt x="416" y="11"/>
                    </a:lnTo>
                    <a:lnTo>
                      <a:pt x="415" y="9"/>
                    </a:lnTo>
                    <a:lnTo>
                      <a:pt x="413" y="8"/>
                    </a:lnTo>
                    <a:lnTo>
                      <a:pt x="412" y="7"/>
                    </a:lnTo>
                    <a:lnTo>
                      <a:pt x="411" y="6"/>
                    </a:lnTo>
                    <a:lnTo>
                      <a:pt x="410" y="6"/>
                    </a:lnTo>
                    <a:lnTo>
                      <a:pt x="409" y="5"/>
                    </a:lnTo>
                    <a:lnTo>
                      <a:pt x="407" y="4"/>
                    </a:lnTo>
                    <a:lnTo>
                      <a:pt x="405" y="4"/>
                    </a:lnTo>
                    <a:lnTo>
                      <a:pt x="404" y="3"/>
                    </a:lnTo>
                    <a:lnTo>
                      <a:pt x="402" y="3"/>
                    </a:lnTo>
                    <a:lnTo>
                      <a:pt x="401" y="2"/>
                    </a:lnTo>
                    <a:lnTo>
                      <a:pt x="400" y="2"/>
                    </a:lnTo>
                    <a:lnTo>
                      <a:pt x="398" y="2"/>
                    </a:lnTo>
                    <a:lnTo>
                      <a:pt x="396" y="0"/>
                    </a:lnTo>
                    <a:lnTo>
                      <a:pt x="394" y="0"/>
                    </a:lnTo>
                    <a:lnTo>
                      <a:pt x="393" y="0"/>
                    </a:lnTo>
                    <a:lnTo>
                      <a:pt x="34" y="0"/>
                    </a:lnTo>
                    <a:lnTo>
                      <a:pt x="32" y="0"/>
                    </a:lnTo>
                    <a:lnTo>
                      <a:pt x="31" y="0"/>
                    </a:lnTo>
                    <a:lnTo>
                      <a:pt x="29" y="2"/>
                    </a:lnTo>
                    <a:lnTo>
                      <a:pt x="28" y="2"/>
                    </a:lnTo>
                    <a:lnTo>
                      <a:pt x="25" y="2"/>
                    </a:lnTo>
                    <a:lnTo>
                      <a:pt x="24" y="3"/>
                    </a:lnTo>
                    <a:lnTo>
                      <a:pt x="23" y="3"/>
                    </a:lnTo>
                    <a:lnTo>
                      <a:pt x="21" y="4"/>
                    </a:lnTo>
                    <a:lnTo>
                      <a:pt x="20" y="4"/>
                    </a:lnTo>
                    <a:lnTo>
                      <a:pt x="18" y="5"/>
                    </a:lnTo>
                    <a:lnTo>
                      <a:pt x="16" y="6"/>
                    </a:lnTo>
                    <a:lnTo>
                      <a:pt x="15" y="6"/>
                    </a:lnTo>
                    <a:lnTo>
                      <a:pt x="14" y="7"/>
                    </a:lnTo>
                    <a:lnTo>
                      <a:pt x="13" y="8"/>
                    </a:lnTo>
                    <a:lnTo>
                      <a:pt x="12" y="9"/>
                    </a:lnTo>
                    <a:lnTo>
                      <a:pt x="11" y="11"/>
                    </a:lnTo>
                    <a:lnTo>
                      <a:pt x="9" y="12"/>
                    </a:lnTo>
                    <a:lnTo>
                      <a:pt x="8" y="13"/>
                    </a:lnTo>
                    <a:lnTo>
                      <a:pt x="7" y="14"/>
                    </a:lnTo>
                    <a:lnTo>
                      <a:pt x="6" y="15"/>
                    </a:lnTo>
                    <a:lnTo>
                      <a:pt x="5" y="17"/>
                    </a:lnTo>
                    <a:lnTo>
                      <a:pt x="5" y="19"/>
                    </a:lnTo>
                    <a:lnTo>
                      <a:pt x="4" y="20"/>
                    </a:lnTo>
                    <a:lnTo>
                      <a:pt x="3" y="21"/>
                    </a:lnTo>
                    <a:lnTo>
                      <a:pt x="3" y="23"/>
                    </a:lnTo>
                    <a:lnTo>
                      <a:pt x="3" y="24"/>
                    </a:lnTo>
                    <a:lnTo>
                      <a:pt x="1" y="26"/>
                    </a:lnTo>
                    <a:lnTo>
                      <a:pt x="1" y="28"/>
                    </a:lnTo>
                    <a:lnTo>
                      <a:pt x="1" y="29"/>
                    </a:lnTo>
                    <a:lnTo>
                      <a:pt x="0" y="31"/>
                    </a:lnTo>
                    <a:lnTo>
                      <a:pt x="0" y="32"/>
                    </a:lnTo>
                    <a:lnTo>
                      <a:pt x="0" y="34"/>
                    </a:lnTo>
                    <a:lnTo>
                      <a:pt x="0" y="293"/>
                    </a:lnTo>
                    <a:lnTo>
                      <a:pt x="0" y="296"/>
                    </a:lnTo>
                    <a:lnTo>
                      <a:pt x="0" y="297"/>
                    </a:lnTo>
                    <a:lnTo>
                      <a:pt x="1" y="299"/>
                    </a:lnTo>
                    <a:lnTo>
                      <a:pt x="1" y="300"/>
                    </a:lnTo>
                    <a:lnTo>
                      <a:pt x="1" y="303"/>
                    </a:lnTo>
                    <a:lnTo>
                      <a:pt x="3" y="304"/>
                    </a:lnTo>
                    <a:lnTo>
                      <a:pt x="3" y="305"/>
                    </a:lnTo>
                    <a:lnTo>
                      <a:pt x="3" y="307"/>
                    </a:lnTo>
                    <a:lnTo>
                      <a:pt x="4" y="308"/>
                    </a:lnTo>
                    <a:lnTo>
                      <a:pt x="5" y="309"/>
                    </a:lnTo>
                    <a:lnTo>
                      <a:pt x="5" y="312"/>
                    </a:lnTo>
                    <a:lnTo>
                      <a:pt x="6" y="313"/>
                    </a:lnTo>
                    <a:lnTo>
                      <a:pt x="7" y="314"/>
                    </a:lnTo>
                    <a:lnTo>
                      <a:pt x="8" y="315"/>
                    </a:lnTo>
                    <a:lnTo>
                      <a:pt x="9" y="316"/>
                    </a:lnTo>
                    <a:lnTo>
                      <a:pt x="11" y="317"/>
                    </a:lnTo>
                    <a:lnTo>
                      <a:pt x="12" y="318"/>
                    </a:lnTo>
                    <a:lnTo>
                      <a:pt x="13" y="320"/>
                    </a:lnTo>
                    <a:lnTo>
                      <a:pt x="14" y="321"/>
                    </a:lnTo>
                    <a:lnTo>
                      <a:pt x="15" y="322"/>
                    </a:lnTo>
                    <a:lnTo>
                      <a:pt x="16" y="323"/>
                    </a:lnTo>
                    <a:lnTo>
                      <a:pt x="18" y="323"/>
                    </a:lnTo>
                    <a:lnTo>
                      <a:pt x="20" y="324"/>
                    </a:lnTo>
                    <a:lnTo>
                      <a:pt x="21" y="325"/>
                    </a:lnTo>
                    <a:lnTo>
                      <a:pt x="23" y="325"/>
                    </a:lnTo>
                    <a:lnTo>
                      <a:pt x="24" y="326"/>
                    </a:lnTo>
                    <a:lnTo>
                      <a:pt x="25" y="326"/>
                    </a:lnTo>
                    <a:lnTo>
                      <a:pt x="28" y="326"/>
                    </a:lnTo>
                    <a:lnTo>
                      <a:pt x="29" y="327"/>
                    </a:lnTo>
                    <a:lnTo>
                      <a:pt x="31" y="327"/>
                    </a:lnTo>
                    <a:lnTo>
                      <a:pt x="32" y="327"/>
                    </a:lnTo>
                    <a:lnTo>
                      <a:pt x="34" y="327"/>
                    </a:lnTo>
                    <a:lnTo>
                      <a:pt x="145" y="327"/>
                    </a:lnTo>
                    <a:lnTo>
                      <a:pt x="145" y="341"/>
                    </a:lnTo>
                    <a:lnTo>
                      <a:pt x="281" y="341"/>
                    </a:lnTo>
                    <a:lnTo>
                      <a:pt x="281" y="327"/>
                    </a:lnTo>
                    <a:lnTo>
                      <a:pt x="393" y="327"/>
                    </a:lnTo>
                    <a:lnTo>
                      <a:pt x="394" y="327"/>
                    </a:lnTo>
                    <a:lnTo>
                      <a:pt x="396" y="327"/>
                    </a:lnTo>
                    <a:lnTo>
                      <a:pt x="398" y="327"/>
                    </a:lnTo>
                    <a:lnTo>
                      <a:pt x="400" y="326"/>
                    </a:lnTo>
                    <a:lnTo>
                      <a:pt x="401" y="326"/>
                    </a:lnTo>
                    <a:lnTo>
                      <a:pt x="402" y="326"/>
                    </a:lnTo>
                    <a:lnTo>
                      <a:pt x="404" y="325"/>
                    </a:lnTo>
                    <a:lnTo>
                      <a:pt x="405" y="325"/>
                    </a:lnTo>
                    <a:lnTo>
                      <a:pt x="407" y="324"/>
                    </a:lnTo>
                    <a:lnTo>
                      <a:pt x="409" y="323"/>
                    </a:lnTo>
                    <a:lnTo>
                      <a:pt x="410" y="323"/>
                    </a:lnTo>
                    <a:lnTo>
                      <a:pt x="411" y="322"/>
                    </a:lnTo>
                    <a:lnTo>
                      <a:pt x="412" y="321"/>
                    </a:lnTo>
                    <a:lnTo>
                      <a:pt x="413" y="320"/>
                    </a:lnTo>
                    <a:lnTo>
                      <a:pt x="415" y="318"/>
                    </a:lnTo>
                    <a:lnTo>
                      <a:pt x="416" y="317"/>
                    </a:lnTo>
                    <a:lnTo>
                      <a:pt x="417" y="316"/>
                    </a:lnTo>
                    <a:lnTo>
                      <a:pt x="418" y="315"/>
                    </a:lnTo>
                    <a:lnTo>
                      <a:pt x="419" y="314"/>
                    </a:lnTo>
                    <a:lnTo>
                      <a:pt x="420" y="313"/>
                    </a:lnTo>
                    <a:lnTo>
                      <a:pt x="421" y="312"/>
                    </a:lnTo>
                    <a:lnTo>
                      <a:pt x="422" y="309"/>
                    </a:lnTo>
                    <a:lnTo>
                      <a:pt x="422" y="308"/>
                    </a:lnTo>
                    <a:lnTo>
                      <a:pt x="424" y="307"/>
                    </a:lnTo>
                    <a:lnTo>
                      <a:pt x="424" y="305"/>
                    </a:lnTo>
                    <a:lnTo>
                      <a:pt x="425" y="304"/>
                    </a:lnTo>
                    <a:lnTo>
                      <a:pt x="425" y="303"/>
                    </a:lnTo>
                    <a:lnTo>
                      <a:pt x="426" y="300"/>
                    </a:lnTo>
                    <a:lnTo>
                      <a:pt x="426" y="299"/>
                    </a:lnTo>
                    <a:lnTo>
                      <a:pt x="426" y="297"/>
                    </a:lnTo>
                    <a:lnTo>
                      <a:pt x="426" y="296"/>
                    </a:lnTo>
                    <a:lnTo>
                      <a:pt x="426" y="32"/>
                    </a:lnTo>
                    <a:lnTo>
                      <a:pt x="426" y="31"/>
                    </a:lnTo>
                    <a:lnTo>
                      <a:pt x="426" y="29"/>
                    </a:lnTo>
                    <a:lnTo>
                      <a:pt x="426" y="28"/>
                    </a:lnTo>
                    <a:lnTo>
                      <a:pt x="425" y="26"/>
                    </a:lnTo>
                    <a:close/>
                    <a:moveTo>
                      <a:pt x="387" y="293"/>
                    </a:moveTo>
                    <a:lnTo>
                      <a:pt x="39" y="293"/>
                    </a:lnTo>
                    <a:lnTo>
                      <a:pt x="39" y="34"/>
                    </a:lnTo>
                    <a:lnTo>
                      <a:pt x="387" y="34"/>
                    </a:lnTo>
                    <a:lnTo>
                      <a:pt x="387" y="293"/>
                    </a:lnTo>
                    <a:close/>
                  </a:path>
                </a:pathLst>
              </a:custGeom>
              <a:solidFill>
                <a:srgbClr val="65AADD"/>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53" name="Freeform 406"/>
              <p:cNvSpPr>
                <a:spLocks/>
              </p:cNvSpPr>
              <p:nvPr/>
            </p:nvSpPr>
            <p:spPr bwMode="auto">
              <a:xfrm>
                <a:off x="6258956" y="3867151"/>
                <a:ext cx="358775" cy="60325"/>
              </a:xfrm>
              <a:custGeom>
                <a:avLst/>
                <a:gdLst>
                  <a:gd name="T0" fmla="*/ 0 w 226"/>
                  <a:gd name="T1" fmla="*/ 27720926 h 38"/>
                  <a:gd name="T2" fmla="*/ 0 w 226"/>
                  <a:gd name="T3" fmla="*/ 27720926 h 38"/>
                  <a:gd name="T4" fmla="*/ 37801552 w 226"/>
                  <a:gd name="T5" fmla="*/ 0 h 38"/>
                  <a:gd name="T6" fmla="*/ 536794128 w 226"/>
                  <a:gd name="T7" fmla="*/ 0 h 38"/>
                  <a:gd name="T8" fmla="*/ 569555357 w 226"/>
                  <a:gd name="T9" fmla="*/ 27720926 h 38"/>
                  <a:gd name="T10" fmla="*/ 569555357 w 226"/>
                  <a:gd name="T11" fmla="*/ 95765924 h 38"/>
                  <a:gd name="T12" fmla="*/ 0 w 226"/>
                  <a:gd name="T13" fmla="*/ 95765924 h 38"/>
                  <a:gd name="T14" fmla="*/ 0 w 226"/>
                  <a:gd name="T15" fmla="*/ 27720926 h 38"/>
                  <a:gd name="T16" fmla="*/ 0 w 226"/>
                  <a:gd name="T17" fmla="*/ 27720926 h 38"/>
                  <a:gd name="T18" fmla="*/ 0 w 226"/>
                  <a:gd name="T19" fmla="*/ 2772092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6"/>
                  <a:gd name="T31" fmla="*/ 0 h 38"/>
                  <a:gd name="T32" fmla="*/ 226 w 226"/>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6" h="38">
                    <a:moveTo>
                      <a:pt x="0" y="11"/>
                    </a:moveTo>
                    <a:lnTo>
                      <a:pt x="0" y="11"/>
                    </a:lnTo>
                    <a:lnTo>
                      <a:pt x="15" y="0"/>
                    </a:lnTo>
                    <a:lnTo>
                      <a:pt x="213" y="0"/>
                    </a:lnTo>
                    <a:lnTo>
                      <a:pt x="226" y="11"/>
                    </a:lnTo>
                    <a:lnTo>
                      <a:pt x="226" y="38"/>
                    </a:lnTo>
                    <a:lnTo>
                      <a:pt x="0" y="38"/>
                    </a:lnTo>
                    <a:lnTo>
                      <a:pt x="0" y="11"/>
                    </a:lnTo>
                    <a:close/>
                  </a:path>
                </a:pathLst>
              </a:custGeom>
              <a:solidFill>
                <a:srgbClr val="0063B0"/>
              </a:solidFill>
              <a:ln w="9525">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endParaRPr lang="zh-CN" altLang="en-US"/>
              </a:p>
            </p:txBody>
          </p:sp>
          <p:sp>
            <p:nvSpPr>
              <p:cNvPr id="54" name="TextBox 38"/>
              <p:cNvSpPr txBox="1">
                <a:spLocks noChangeArrowheads="1"/>
              </p:cNvSpPr>
              <p:nvPr/>
            </p:nvSpPr>
            <p:spPr bwMode="auto">
              <a:xfrm>
                <a:off x="6088284" y="3338675"/>
                <a:ext cx="671331" cy="502199"/>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1400" dirty="0">
                    <a:solidFill>
                      <a:srgbClr val="00B0F0"/>
                    </a:solidFill>
                  </a:rPr>
                  <a:t>VM</a:t>
                </a:r>
                <a:endParaRPr lang="zh-CN" altLang="en-US" dirty="0">
                  <a:solidFill>
                    <a:srgbClr val="00B0F0"/>
                  </a:solidFill>
                </a:endParaRPr>
              </a:p>
            </p:txBody>
          </p:sp>
        </p:grpSp>
        <p:sp>
          <p:nvSpPr>
            <p:cNvPr id="13" name="圆角矩形 12"/>
            <p:cNvSpPr/>
            <p:nvPr/>
          </p:nvSpPr>
          <p:spPr bwMode="auto">
            <a:xfrm>
              <a:off x="3992563" y="3573463"/>
              <a:ext cx="4975225" cy="2519362"/>
            </a:xfrm>
            <a:prstGeom prst="roundRect">
              <a:avLst>
                <a:gd name="adj" fmla="val 4973"/>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defRPr/>
              </a:pPr>
              <a:endParaRPr lang="zh-CN" altLang="en-US" sz="3200" smtClean="0">
                <a:solidFill>
                  <a:schemeClr val="tx1"/>
                </a:solidFill>
                <a:ea typeface="黑体" pitchFamily="2" charset="-122"/>
              </a:endParaRPr>
            </a:p>
          </p:txBody>
        </p:sp>
        <p:sp>
          <p:nvSpPr>
            <p:cNvPr id="14" name="矩形 13"/>
            <p:cNvSpPr/>
            <p:nvPr/>
          </p:nvSpPr>
          <p:spPr bwMode="auto">
            <a:xfrm>
              <a:off x="4337050" y="5229225"/>
              <a:ext cx="3671888" cy="72072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defRPr/>
              </a:pPr>
              <a:endParaRPr lang="zh-CN" altLang="en-US" dirty="0" smtClean="0">
                <a:solidFill>
                  <a:schemeClr val="tx1"/>
                </a:solidFill>
                <a:ea typeface="黑体" pitchFamily="2" charset="-122"/>
              </a:endParaRPr>
            </a:p>
          </p:txBody>
        </p:sp>
        <p:sp>
          <p:nvSpPr>
            <p:cNvPr id="15" name="矩形 14"/>
            <p:cNvSpPr/>
            <p:nvPr/>
          </p:nvSpPr>
          <p:spPr bwMode="auto">
            <a:xfrm>
              <a:off x="5073650" y="5300663"/>
              <a:ext cx="1368425" cy="541337"/>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endParaRPr lang="zh-CN" altLang="en-US" sz="900" dirty="0" smtClean="0">
                <a:latin typeface="Arial" charset="0"/>
              </a:endParaRPr>
            </a:p>
          </p:txBody>
        </p:sp>
        <p:sp>
          <p:nvSpPr>
            <p:cNvPr id="16" name="矩形 15"/>
            <p:cNvSpPr/>
            <p:nvPr/>
          </p:nvSpPr>
          <p:spPr bwMode="auto">
            <a:xfrm>
              <a:off x="3992563" y="3828574"/>
              <a:ext cx="1382063" cy="68696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defRPr/>
              </a:pPr>
              <a:r>
                <a:rPr lang="en-US" altLang="zh-CN" dirty="0" smtClean="0">
                  <a:solidFill>
                    <a:schemeClr val="tx1"/>
                  </a:solidFill>
                  <a:ea typeface="黑体" pitchFamily="2" charset="-122"/>
                </a:rPr>
                <a:t>Hypervisor</a:t>
              </a:r>
              <a:endParaRPr lang="zh-CN" altLang="en-US" dirty="0" smtClean="0">
                <a:solidFill>
                  <a:schemeClr val="tx1"/>
                </a:solidFill>
                <a:ea typeface="黑体" pitchFamily="2" charset="-122"/>
              </a:endParaRPr>
            </a:p>
          </p:txBody>
        </p:sp>
        <p:sp>
          <p:nvSpPr>
            <p:cNvPr id="17" name="矩形 16"/>
            <p:cNvSpPr/>
            <p:nvPr/>
          </p:nvSpPr>
          <p:spPr bwMode="auto">
            <a:xfrm>
              <a:off x="5157788" y="5373688"/>
              <a:ext cx="546896" cy="186372"/>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lIns="0" tIns="0" rIns="0" bIns="0"/>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100" b="1" dirty="0" smtClean="0"/>
            </a:p>
          </p:txBody>
        </p:sp>
        <p:sp>
          <p:nvSpPr>
            <p:cNvPr id="18" name="矩形 17"/>
            <p:cNvSpPr/>
            <p:nvPr/>
          </p:nvSpPr>
          <p:spPr bwMode="auto">
            <a:xfrm>
              <a:off x="5792788" y="5373688"/>
              <a:ext cx="504825" cy="215900"/>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lIns="0" tIns="0" rIns="0" bIns="0"/>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100" b="1" dirty="0" smtClean="0"/>
            </a:p>
          </p:txBody>
        </p:sp>
        <p:sp>
          <p:nvSpPr>
            <p:cNvPr id="19" name="矩形 18"/>
            <p:cNvSpPr>
              <a:spLocks noChangeArrowheads="1"/>
            </p:cNvSpPr>
            <p:nvPr/>
          </p:nvSpPr>
          <p:spPr bwMode="auto">
            <a:xfrm>
              <a:off x="5649913" y="3644900"/>
              <a:ext cx="1584325" cy="323850"/>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a:solidFill>
                    <a:schemeClr val="tx1"/>
                  </a:solidFill>
                  <a:ea typeface="黑体" pitchFamily="49" charset="-122"/>
                </a:rPr>
                <a:t>                       VM</a:t>
              </a:r>
              <a:endParaRPr lang="zh-CN" altLang="en-US" dirty="0">
                <a:solidFill>
                  <a:schemeClr val="tx1"/>
                </a:solidFill>
                <a:ea typeface="黑体" pitchFamily="49" charset="-122"/>
              </a:endParaRPr>
            </a:p>
          </p:txBody>
        </p:sp>
        <p:sp>
          <p:nvSpPr>
            <p:cNvPr id="20" name="矩形 19"/>
            <p:cNvSpPr>
              <a:spLocks noChangeArrowheads="1"/>
            </p:cNvSpPr>
            <p:nvPr/>
          </p:nvSpPr>
          <p:spPr bwMode="auto">
            <a:xfrm>
              <a:off x="5683251" y="3684822"/>
              <a:ext cx="1065565" cy="232154"/>
            </a:xfrm>
            <a:prstGeom prst="rect">
              <a:avLst/>
            </a:prstGeom>
            <a:solidFill>
              <a:schemeClr val="accent1"/>
            </a:solidFill>
            <a:ln w="9525" algn="ctr">
              <a:solidFill>
                <a:schemeClr val="tx1"/>
              </a:solidFill>
              <a:round/>
              <a:headEnd/>
              <a:tailEnd/>
            </a:ln>
          </p:spPr>
          <p:txBody>
            <a:bodyPr lIns="0" tIns="0" rIns="0" bIns="0" anchor="b"/>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lnSpc>
                  <a:spcPts val="1200"/>
                </a:lnSpc>
              </a:pPr>
              <a:r>
                <a:rPr lang="en-US" altLang="zh-CN" dirty="0" smtClean="0">
                  <a:solidFill>
                    <a:schemeClr val="tx1"/>
                  </a:solidFill>
                  <a:ea typeface="黑体" pitchFamily="49" charset="-122"/>
                </a:rPr>
                <a:t>NVIDIA Driver</a:t>
              </a:r>
              <a:endParaRPr lang="zh-CN" altLang="en-US" dirty="0">
                <a:solidFill>
                  <a:schemeClr val="tx1"/>
                </a:solidFill>
                <a:ea typeface="黑体" pitchFamily="49" charset="-122"/>
              </a:endParaRPr>
            </a:p>
          </p:txBody>
        </p:sp>
        <p:sp>
          <p:nvSpPr>
            <p:cNvPr id="21" name="矩形 20"/>
            <p:cNvSpPr>
              <a:spLocks noChangeArrowheads="1"/>
            </p:cNvSpPr>
            <p:nvPr/>
          </p:nvSpPr>
          <p:spPr bwMode="auto">
            <a:xfrm>
              <a:off x="5792788" y="4005263"/>
              <a:ext cx="1620837" cy="323850"/>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a:solidFill>
                    <a:schemeClr val="tx1"/>
                  </a:solidFill>
                  <a:ea typeface="黑体" pitchFamily="49" charset="-122"/>
                </a:rPr>
                <a:t>                       VM</a:t>
              </a:r>
              <a:endParaRPr lang="zh-CN" altLang="en-US" dirty="0">
                <a:solidFill>
                  <a:schemeClr val="tx1"/>
                </a:solidFill>
                <a:ea typeface="黑体" pitchFamily="49" charset="-122"/>
              </a:endParaRPr>
            </a:p>
          </p:txBody>
        </p:sp>
        <p:sp>
          <p:nvSpPr>
            <p:cNvPr id="22" name="矩形 21"/>
            <p:cNvSpPr>
              <a:spLocks noChangeArrowheads="1"/>
            </p:cNvSpPr>
            <p:nvPr/>
          </p:nvSpPr>
          <p:spPr bwMode="auto">
            <a:xfrm>
              <a:off x="5835650" y="4050560"/>
              <a:ext cx="1106752" cy="242041"/>
            </a:xfrm>
            <a:prstGeom prst="rect">
              <a:avLst/>
            </a:prstGeom>
            <a:solidFill>
              <a:schemeClr val="accent1"/>
            </a:solidFill>
            <a:ln w="9525" algn="ctr">
              <a:solidFill>
                <a:schemeClr val="tx1"/>
              </a:solidFill>
              <a:round/>
              <a:headEnd/>
              <a:tailEnd/>
            </a:ln>
          </p:spPr>
          <p:txBody>
            <a:bodyPr lIns="18000" tIns="10800" rIns="18000" bIns="10800"/>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smtClean="0">
                  <a:solidFill>
                    <a:schemeClr val="tx1"/>
                  </a:solidFill>
                  <a:ea typeface="黑体" pitchFamily="49" charset="-122"/>
                </a:rPr>
                <a:t>NVIDIA Driver</a:t>
              </a:r>
              <a:endParaRPr lang="zh-CN" altLang="en-US" sz="1050" dirty="0">
                <a:solidFill>
                  <a:schemeClr val="tx1"/>
                </a:solidFill>
                <a:ea typeface="黑体" pitchFamily="49" charset="-122"/>
              </a:endParaRPr>
            </a:p>
          </p:txBody>
        </p:sp>
        <p:pic>
          <p:nvPicPr>
            <p:cNvPr id="23" name="Picture 3" descr="U:\NVIDIA\Remoting &amp; Virtualization\Monterey\Key Visuals\GRID_K2-3qtr.png"/>
            <p:cNvPicPr>
              <a:picLocks noChangeAspect="1" noChangeArrowheads="1"/>
            </p:cNvPicPr>
            <p:nvPr/>
          </p:nvPicPr>
          <p:blipFill>
            <a:blip r:embed="rId5" cstate="print"/>
            <a:srcRect/>
            <a:stretch>
              <a:fillRect/>
            </a:stretch>
          </p:blipFill>
          <p:spPr bwMode="auto">
            <a:xfrm>
              <a:off x="4346575" y="1557338"/>
              <a:ext cx="823913" cy="588962"/>
            </a:xfrm>
            <a:prstGeom prst="rect">
              <a:avLst/>
            </a:prstGeom>
            <a:noFill/>
            <a:ln w="9525">
              <a:noFill/>
              <a:miter lim="800000"/>
              <a:headEnd/>
              <a:tailEnd/>
            </a:ln>
          </p:spPr>
        </p:pic>
        <p:cxnSp>
          <p:nvCxnSpPr>
            <p:cNvPr id="24" name="形状 67"/>
            <p:cNvCxnSpPr>
              <a:cxnSpLocks noChangeShapeType="1"/>
              <a:stCxn id="20" idx="1"/>
              <a:endCxn id="17" idx="0"/>
            </p:cNvCxnSpPr>
            <p:nvPr/>
          </p:nvCxnSpPr>
          <p:spPr bwMode="auto">
            <a:xfrm rot="10800000" flipV="1">
              <a:off x="5431236" y="3800899"/>
              <a:ext cx="252015" cy="1572789"/>
            </a:xfrm>
            <a:prstGeom prst="bentConnector2">
              <a:avLst/>
            </a:prstGeom>
            <a:noFill/>
            <a:ln w="19050">
              <a:solidFill>
                <a:schemeClr val="accent1"/>
              </a:solidFill>
              <a:miter lim="800000"/>
              <a:headEnd type="arrow" w="med" len="med"/>
              <a:tailEnd type="arrow" w="med" len="med"/>
            </a:ln>
          </p:spPr>
        </p:cxnSp>
        <p:cxnSp>
          <p:nvCxnSpPr>
            <p:cNvPr id="25" name="直接箭头连接符 24"/>
            <p:cNvCxnSpPr>
              <a:cxnSpLocks noChangeShapeType="1"/>
            </p:cNvCxnSpPr>
            <p:nvPr/>
          </p:nvCxnSpPr>
          <p:spPr bwMode="auto">
            <a:xfrm>
              <a:off x="4713288" y="4437063"/>
              <a:ext cx="15875" cy="792162"/>
            </a:xfrm>
            <a:prstGeom prst="straightConnector1">
              <a:avLst/>
            </a:prstGeom>
            <a:noFill/>
            <a:ln w="19050">
              <a:solidFill>
                <a:schemeClr val="accent1"/>
              </a:solidFill>
              <a:round/>
              <a:headEnd type="arrow" w="med" len="med"/>
              <a:tailEnd type="arrow" w="med" len="med"/>
            </a:ln>
          </p:spPr>
        </p:cxnSp>
        <p:sp>
          <p:nvSpPr>
            <p:cNvPr id="26" name="矩形 25"/>
            <p:cNvSpPr/>
            <p:nvPr/>
          </p:nvSpPr>
          <p:spPr bwMode="auto">
            <a:xfrm>
              <a:off x="4003401" y="4178668"/>
              <a:ext cx="1373065" cy="254900"/>
            </a:xfrm>
            <a:prstGeom prst="rect">
              <a:avLst/>
            </a:prstGeom>
            <a:solidFill>
              <a:srgbClr val="92D050"/>
            </a:solidFill>
            <a:ln/>
            <a:effectLst>
              <a:outerShdw blurRad="50800" dist="38100" dir="13500000" algn="br" rotWithShape="0">
                <a:prstClr val="black">
                  <a:alpha val="40000"/>
                </a:prstClr>
              </a:outerShdw>
            </a:effectLst>
            <a:extLst/>
          </p:spPr>
          <p:style>
            <a:lnRef idx="1">
              <a:schemeClr val="accent3"/>
            </a:lnRef>
            <a:fillRef idx="1003">
              <a:schemeClr val="lt2"/>
            </a:fillRef>
            <a:effectRef idx="2">
              <a:schemeClr val="accent3"/>
            </a:effectRef>
            <a:fontRef idx="minor">
              <a:schemeClr val="lt1"/>
            </a:fontRef>
          </p:style>
          <p:txBody>
            <a:bodyPr lIns="0" tIns="10800" rIns="0" bIns="10800"/>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a:buClr>
                  <a:srgbClr val="CC9900"/>
                </a:buClr>
                <a:defRPr/>
              </a:pPr>
              <a:r>
                <a:rPr lang="en-US" altLang="zh-CN" b="1" dirty="0" smtClean="0">
                  <a:solidFill>
                    <a:schemeClr val="tx1"/>
                  </a:solidFill>
                </a:rPr>
                <a:t>vGPU</a:t>
              </a:r>
              <a:r>
                <a:rPr lang="en-US" altLang="zh-CN" b="1" dirty="0" smtClean="0">
                  <a:solidFill>
                    <a:schemeClr val="tx1"/>
                  </a:solidFill>
                  <a:latin typeface="Arial" charset="0"/>
                </a:rPr>
                <a:t> </a:t>
              </a:r>
              <a:r>
                <a:rPr lang="en-US" altLang="zh-CN" b="1" dirty="0" smtClean="0">
                  <a:solidFill>
                    <a:schemeClr val="tx1"/>
                  </a:solidFill>
                </a:rPr>
                <a:t>Manager</a:t>
              </a:r>
              <a:endParaRPr lang="zh-CN" altLang="en-US" sz="1050" b="1" dirty="0" smtClean="0">
                <a:solidFill>
                  <a:schemeClr val="tx1"/>
                </a:solidFill>
              </a:endParaRPr>
            </a:p>
          </p:txBody>
        </p:sp>
        <p:cxnSp>
          <p:nvCxnSpPr>
            <p:cNvPr id="27" name="直接箭头连接符 26"/>
            <p:cNvCxnSpPr>
              <a:cxnSpLocks noChangeShapeType="1"/>
            </p:cNvCxnSpPr>
            <p:nvPr/>
          </p:nvCxnSpPr>
          <p:spPr bwMode="auto">
            <a:xfrm>
              <a:off x="6010275" y="4292600"/>
              <a:ext cx="0" cy="1081088"/>
            </a:xfrm>
            <a:prstGeom prst="straightConnector1">
              <a:avLst/>
            </a:prstGeom>
            <a:noFill/>
            <a:ln w="19050">
              <a:solidFill>
                <a:schemeClr val="accent1"/>
              </a:solidFill>
              <a:round/>
              <a:headEnd type="arrow" w="med" len="med"/>
              <a:tailEnd type="arrow" w="med" len="med"/>
            </a:ln>
          </p:spPr>
        </p:cxnSp>
        <p:sp>
          <p:nvSpPr>
            <p:cNvPr id="28" name="TextBox 77"/>
            <p:cNvSpPr txBox="1">
              <a:spLocks noChangeArrowheads="1"/>
            </p:cNvSpPr>
            <p:nvPr/>
          </p:nvSpPr>
          <p:spPr bwMode="auto">
            <a:xfrm>
              <a:off x="4269581" y="5211582"/>
              <a:ext cx="792162" cy="79700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b="1" dirty="0"/>
                <a:t>NV GRID K1/K2</a:t>
              </a:r>
              <a:endParaRPr lang="zh-CN" altLang="en-US" b="1" dirty="0"/>
            </a:p>
          </p:txBody>
        </p:sp>
        <p:sp>
          <p:nvSpPr>
            <p:cNvPr id="29" name="TextBox 77"/>
            <p:cNvSpPr txBox="1">
              <a:spLocks noChangeArrowheads="1"/>
            </p:cNvSpPr>
            <p:nvPr/>
          </p:nvSpPr>
          <p:spPr bwMode="auto">
            <a:xfrm>
              <a:off x="5209597" y="5589589"/>
              <a:ext cx="1320231" cy="227714"/>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b="1" dirty="0"/>
                <a:t>Physical GPU</a:t>
              </a:r>
              <a:endParaRPr lang="zh-CN" altLang="en-US" b="1" dirty="0"/>
            </a:p>
          </p:txBody>
        </p:sp>
        <p:sp>
          <p:nvSpPr>
            <p:cNvPr id="30" name="矩形 29"/>
            <p:cNvSpPr/>
            <p:nvPr/>
          </p:nvSpPr>
          <p:spPr bwMode="auto">
            <a:xfrm>
              <a:off x="6584950" y="5300663"/>
              <a:ext cx="1344613" cy="541337"/>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endParaRPr lang="zh-CN" altLang="en-US" sz="900" dirty="0" smtClean="0">
                <a:latin typeface="Arial" charset="0"/>
              </a:endParaRPr>
            </a:p>
          </p:txBody>
        </p:sp>
        <p:sp>
          <p:nvSpPr>
            <p:cNvPr id="31" name="矩形 30"/>
            <p:cNvSpPr/>
            <p:nvPr/>
          </p:nvSpPr>
          <p:spPr bwMode="auto">
            <a:xfrm>
              <a:off x="6669088" y="5373688"/>
              <a:ext cx="504825" cy="215900"/>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lIns="0" tIns="0" rIns="0" bIns="0"/>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100" b="1" dirty="0" smtClean="0"/>
            </a:p>
          </p:txBody>
        </p:sp>
        <p:sp>
          <p:nvSpPr>
            <p:cNvPr id="32" name="矩形 31"/>
            <p:cNvSpPr/>
            <p:nvPr/>
          </p:nvSpPr>
          <p:spPr bwMode="auto">
            <a:xfrm>
              <a:off x="7281863" y="5373688"/>
              <a:ext cx="503237" cy="215900"/>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lIns="0" tIns="0" rIns="0" bIns="0"/>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100" b="1" dirty="0" smtClean="0"/>
            </a:p>
          </p:txBody>
        </p:sp>
        <p:sp>
          <p:nvSpPr>
            <p:cNvPr id="33" name="矩形 32"/>
            <p:cNvSpPr>
              <a:spLocks noChangeArrowheads="1"/>
            </p:cNvSpPr>
            <p:nvPr/>
          </p:nvSpPr>
          <p:spPr bwMode="auto">
            <a:xfrm>
              <a:off x="6521450" y="4365625"/>
              <a:ext cx="1547813" cy="323850"/>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a:solidFill>
                    <a:schemeClr val="tx1"/>
                  </a:solidFill>
                  <a:ea typeface="黑体" pitchFamily="49" charset="-122"/>
                </a:rPr>
                <a:t>                      </a:t>
              </a:r>
              <a:r>
                <a:rPr lang="en-US" altLang="zh-CN" dirty="0" smtClean="0">
                  <a:solidFill>
                    <a:schemeClr val="tx1"/>
                  </a:solidFill>
                  <a:ea typeface="黑体" pitchFamily="49" charset="-122"/>
                </a:rPr>
                <a:t>VM</a:t>
              </a:r>
              <a:endParaRPr lang="zh-CN" altLang="en-US" dirty="0">
                <a:solidFill>
                  <a:schemeClr val="tx1"/>
                </a:solidFill>
                <a:ea typeface="黑体" pitchFamily="49" charset="-122"/>
              </a:endParaRPr>
            </a:p>
          </p:txBody>
        </p:sp>
        <p:sp>
          <p:nvSpPr>
            <p:cNvPr id="34" name="矩形 33"/>
            <p:cNvSpPr>
              <a:spLocks noChangeArrowheads="1"/>
            </p:cNvSpPr>
            <p:nvPr/>
          </p:nvSpPr>
          <p:spPr bwMode="auto">
            <a:xfrm>
              <a:off x="6564313" y="4405736"/>
              <a:ext cx="1079462" cy="247226"/>
            </a:xfrm>
            <a:prstGeom prst="rect">
              <a:avLst/>
            </a:prstGeom>
            <a:solidFill>
              <a:schemeClr val="accent1"/>
            </a:solidFill>
            <a:ln w="9525" algn="ctr">
              <a:solidFill>
                <a:schemeClr val="tx1"/>
              </a:solidFill>
              <a:round/>
              <a:headEnd/>
              <a:tailEnd/>
            </a:ln>
          </p:spPr>
          <p:txBody>
            <a:bodyPr lIns="18000" tIns="10800" rIns="18000" bIns="10800"/>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smtClean="0">
                  <a:solidFill>
                    <a:schemeClr val="tx1"/>
                  </a:solidFill>
                  <a:ea typeface="黑体" pitchFamily="49" charset="-122"/>
                </a:rPr>
                <a:t>NVIDIA Driver</a:t>
              </a:r>
              <a:endParaRPr lang="zh-CN" altLang="en-US" sz="1050" dirty="0">
                <a:solidFill>
                  <a:schemeClr val="tx1"/>
                </a:solidFill>
                <a:ea typeface="黑体" pitchFamily="49" charset="-122"/>
              </a:endParaRPr>
            </a:p>
          </p:txBody>
        </p:sp>
        <p:sp>
          <p:nvSpPr>
            <p:cNvPr id="35" name="矩形 34"/>
            <p:cNvSpPr>
              <a:spLocks noChangeArrowheads="1"/>
            </p:cNvSpPr>
            <p:nvPr/>
          </p:nvSpPr>
          <p:spPr bwMode="auto">
            <a:xfrm>
              <a:off x="7242175" y="4760912"/>
              <a:ext cx="1511300" cy="323851"/>
            </a:xfrm>
            <a:prstGeom prst="rect">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a:solidFill>
                    <a:schemeClr val="tx1"/>
                  </a:solidFill>
                  <a:ea typeface="黑体" pitchFamily="49" charset="-122"/>
                </a:rPr>
                <a:t>                      </a:t>
              </a:r>
              <a:r>
                <a:rPr lang="en-US" altLang="zh-CN" dirty="0" smtClean="0">
                  <a:solidFill>
                    <a:schemeClr val="tx1"/>
                  </a:solidFill>
                  <a:ea typeface="黑体" pitchFamily="49" charset="-122"/>
                </a:rPr>
                <a:t>VM</a:t>
              </a:r>
              <a:endParaRPr lang="zh-CN" altLang="en-US" dirty="0">
                <a:solidFill>
                  <a:schemeClr val="tx1"/>
                </a:solidFill>
                <a:ea typeface="黑体" pitchFamily="49" charset="-122"/>
              </a:endParaRPr>
            </a:p>
          </p:txBody>
        </p:sp>
        <p:sp>
          <p:nvSpPr>
            <p:cNvPr id="36" name="矩形 35"/>
            <p:cNvSpPr>
              <a:spLocks noChangeArrowheads="1"/>
            </p:cNvSpPr>
            <p:nvPr/>
          </p:nvSpPr>
          <p:spPr bwMode="auto">
            <a:xfrm>
              <a:off x="7281863" y="4805310"/>
              <a:ext cx="1063285" cy="244528"/>
            </a:xfrm>
            <a:prstGeom prst="rect">
              <a:avLst/>
            </a:prstGeom>
            <a:solidFill>
              <a:schemeClr val="accent1"/>
            </a:solidFill>
            <a:ln w="9525" algn="ctr">
              <a:solidFill>
                <a:schemeClr val="tx1"/>
              </a:solidFill>
              <a:round/>
              <a:headEnd/>
              <a:tailEnd/>
            </a:ln>
          </p:spPr>
          <p:txBody>
            <a:bodyPr lIns="18000" tIns="10800" rIns="18000" bIns="10800"/>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r>
                <a:rPr lang="en-US" altLang="zh-CN" dirty="0" smtClean="0">
                  <a:solidFill>
                    <a:schemeClr val="tx1"/>
                  </a:solidFill>
                  <a:ea typeface="黑体" pitchFamily="49" charset="-122"/>
                </a:rPr>
                <a:t>NVIDIA Driver</a:t>
              </a:r>
              <a:endParaRPr lang="zh-CN" altLang="en-US" dirty="0">
                <a:solidFill>
                  <a:schemeClr val="tx1"/>
                </a:solidFill>
                <a:ea typeface="黑体" pitchFamily="49" charset="-122"/>
              </a:endParaRPr>
            </a:p>
          </p:txBody>
        </p:sp>
        <p:cxnSp>
          <p:nvCxnSpPr>
            <p:cNvPr id="37" name="直接箭头连接符 36"/>
            <p:cNvCxnSpPr>
              <a:cxnSpLocks noChangeShapeType="1"/>
            </p:cNvCxnSpPr>
            <p:nvPr/>
          </p:nvCxnSpPr>
          <p:spPr bwMode="auto">
            <a:xfrm>
              <a:off x="6873875" y="4652963"/>
              <a:ext cx="0" cy="720725"/>
            </a:xfrm>
            <a:prstGeom prst="straightConnector1">
              <a:avLst/>
            </a:prstGeom>
            <a:noFill/>
            <a:ln w="19050">
              <a:solidFill>
                <a:schemeClr val="accent1"/>
              </a:solidFill>
              <a:round/>
              <a:headEnd type="arrow" w="med" len="med"/>
              <a:tailEnd type="arrow" w="med" len="med"/>
            </a:ln>
          </p:spPr>
        </p:cxnSp>
        <p:cxnSp>
          <p:nvCxnSpPr>
            <p:cNvPr id="38" name="直接箭头连接符 37"/>
            <p:cNvCxnSpPr>
              <a:cxnSpLocks noChangeShapeType="1"/>
            </p:cNvCxnSpPr>
            <p:nvPr/>
          </p:nvCxnSpPr>
          <p:spPr bwMode="auto">
            <a:xfrm>
              <a:off x="7521575" y="5013325"/>
              <a:ext cx="0" cy="360363"/>
            </a:xfrm>
            <a:prstGeom prst="straightConnector1">
              <a:avLst/>
            </a:prstGeom>
            <a:noFill/>
            <a:ln w="19050">
              <a:solidFill>
                <a:schemeClr val="accent1"/>
              </a:solidFill>
              <a:round/>
              <a:headEnd type="arrow" w="med" len="med"/>
              <a:tailEnd type="arrow" w="med" len="med"/>
            </a:ln>
          </p:spPr>
        </p:cxnSp>
        <p:sp>
          <p:nvSpPr>
            <p:cNvPr id="39" name="矩形 38"/>
            <p:cNvSpPr/>
            <p:nvPr/>
          </p:nvSpPr>
          <p:spPr bwMode="auto">
            <a:xfrm>
              <a:off x="5792788" y="765175"/>
              <a:ext cx="973137" cy="2232025"/>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defTabSz="1001713">
                <a:defRPr/>
              </a:pPr>
              <a:endParaRPr lang="zh-CN" altLang="en-US" dirty="0" smtClean="0">
                <a:solidFill>
                  <a:schemeClr val="tx1"/>
                </a:solidFill>
                <a:ea typeface="黑体" pitchFamily="2" charset="-122"/>
              </a:endParaRPr>
            </a:p>
          </p:txBody>
        </p:sp>
        <p:sp>
          <p:nvSpPr>
            <p:cNvPr id="40" name="右箭头 39"/>
            <p:cNvSpPr>
              <a:spLocks noChangeArrowheads="1"/>
            </p:cNvSpPr>
            <p:nvPr/>
          </p:nvSpPr>
          <p:spPr bwMode="auto">
            <a:xfrm>
              <a:off x="5289550" y="1817688"/>
              <a:ext cx="393700" cy="242887"/>
            </a:xfrm>
            <a:prstGeom prst="rightArrow">
              <a:avLst>
                <a:gd name="adj1" fmla="val 50000"/>
                <a:gd name="adj2" fmla="val 50061"/>
              </a:avLst>
            </a:prstGeom>
            <a:solidFill>
              <a:srgbClr val="92D050"/>
            </a:solidFill>
            <a:ln w="9525" algn="ctr">
              <a:noFill/>
              <a:round/>
              <a:headEnd/>
              <a:tailEnd/>
            </a:ln>
          </p:spPr>
          <p:txBody>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defTabSz="1001713"/>
              <a:endParaRPr lang="zh-CN" altLang="en-US" sz="3200">
                <a:solidFill>
                  <a:schemeClr val="tx1"/>
                </a:solidFill>
                <a:ea typeface="黑体" pitchFamily="49" charset="-122"/>
              </a:endParaRPr>
            </a:p>
          </p:txBody>
        </p:sp>
        <p:sp>
          <p:nvSpPr>
            <p:cNvPr id="41" name="TextBox 77"/>
            <p:cNvSpPr txBox="1">
              <a:spLocks noChangeArrowheads="1"/>
            </p:cNvSpPr>
            <p:nvPr/>
          </p:nvSpPr>
          <p:spPr bwMode="auto">
            <a:xfrm>
              <a:off x="5794642" y="718709"/>
              <a:ext cx="1022183" cy="569286"/>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b="1" dirty="0"/>
                <a:t>NV GRID K1/K2</a:t>
              </a:r>
              <a:endParaRPr lang="zh-CN" altLang="en-US" b="1" dirty="0"/>
            </a:p>
          </p:txBody>
        </p:sp>
        <p:sp>
          <p:nvSpPr>
            <p:cNvPr id="42" name="矩形 41"/>
            <p:cNvSpPr/>
            <p:nvPr/>
          </p:nvSpPr>
          <p:spPr bwMode="auto">
            <a:xfrm>
              <a:off x="5937250" y="1268413"/>
              <a:ext cx="720725" cy="288925"/>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000" b="1" dirty="0" smtClean="0"/>
            </a:p>
          </p:txBody>
        </p:sp>
        <p:sp>
          <p:nvSpPr>
            <p:cNvPr id="43" name="矩形 42"/>
            <p:cNvSpPr/>
            <p:nvPr/>
          </p:nvSpPr>
          <p:spPr bwMode="auto">
            <a:xfrm>
              <a:off x="5937250" y="1700213"/>
              <a:ext cx="720725" cy="288925"/>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100" b="1" dirty="0" smtClean="0"/>
            </a:p>
          </p:txBody>
        </p:sp>
        <p:sp>
          <p:nvSpPr>
            <p:cNvPr id="44" name="矩形 43"/>
            <p:cNvSpPr/>
            <p:nvPr/>
          </p:nvSpPr>
          <p:spPr bwMode="auto">
            <a:xfrm>
              <a:off x="5937250" y="2133600"/>
              <a:ext cx="720725" cy="287338"/>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b="1" dirty="0" smtClean="0"/>
            </a:p>
          </p:txBody>
        </p:sp>
        <p:sp>
          <p:nvSpPr>
            <p:cNvPr id="45" name="矩形 44"/>
            <p:cNvSpPr/>
            <p:nvPr/>
          </p:nvSpPr>
          <p:spPr bwMode="auto">
            <a:xfrm>
              <a:off x="5937250" y="2565400"/>
              <a:ext cx="720725" cy="287338"/>
            </a:xfrm>
            <a:prstGeom prst="rect">
              <a:avLst/>
            </a:prstGeom>
            <a:solidFill>
              <a:srgbClr val="92D050"/>
            </a:solidFill>
            <a:ln/>
            <a:effectLst>
              <a:outerShdw blurRad="50800" dist="38100" dir="13500000" algn="br" rotWithShape="0">
                <a:prstClr val="black">
                  <a:alpha val="40000"/>
                </a:prstClr>
              </a:outerShdw>
            </a:effectLst>
          </p:spPr>
          <p:style>
            <a:lnRef idx="1">
              <a:schemeClr val="accent3"/>
            </a:lnRef>
            <a:fillRef idx="1003">
              <a:schemeClr val="lt2"/>
            </a:fillRef>
            <a:effectRef idx="2">
              <a:schemeClr val="accent3"/>
            </a:effectRef>
            <a:fontRef idx="minor">
              <a:schemeClr val="lt1"/>
            </a:fontRef>
          </p:style>
          <p:txBody>
            <a:bodyPr/>
            <a:lstStyle>
              <a:defPPr>
                <a:defRPr lang="en-US"/>
              </a:defPPr>
              <a:lvl1pPr algn="l" rtl="0" fontAlgn="base">
                <a:spcBef>
                  <a:spcPct val="0"/>
                </a:spcBef>
                <a:spcAft>
                  <a:spcPct val="0"/>
                </a:spcAft>
                <a:defRPr sz="1200" kern="1200">
                  <a:solidFill>
                    <a:schemeClr val="lt1"/>
                  </a:solidFill>
                  <a:latin typeface="+mn-lt"/>
                  <a:ea typeface="+mn-ea"/>
                  <a:cs typeface="+mn-cs"/>
                </a:defRPr>
              </a:lvl1pPr>
              <a:lvl2pPr marL="457200" algn="l" rtl="0" fontAlgn="base">
                <a:spcBef>
                  <a:spcPct val="0"/>
                </a:spcBef>
                <a:spcAft>
                  <a:spcPct val="0"/>
                </a:spcAft>
                <a:defRPr sz="1200" kern="1200">
                  <a:solidFill>
                    <a:schemeClr val="lt1"/>
                  </a:solidFill>
                  <a:latin typeface="+mn-lt"/>
                  <a:ea typeface="+mn-ea"/>
                  <a:cs typeface="+mn-cs"/>
                </a:defRPr>
              </a:lvl2pPr>
              <a:lvl3pPr marL="914400" algn="l" rtl="0" fontAlgn="base">
                <a:spcBef>
                  <a:spcPct val="0"/>
                </a:spcBef>
                <a:spcAft>
                  <a:spcPct val="0"/>
                </a:spcAft>
                <a:defRPr sz="1200" kern="1200">
                  <a:solidFill>
                    <a:schemeClr val="lt1"/>
                  </a:solidFill>
                  <a:latin typeface="+mn-lt"/>
                  <a:ea typeface="+mn-ea"/>
                  <a:cs typeface="+mn-cs"/>
                </a:defRPr>
              </a:lvl3pPr>
              <a:lvl4pPr marL="1371600" algn="l" rtl="0" fontAlgn="base">
                <a:spcBef>
                  <a:spcPct val="0"/>
                </a:spcBef>
                <a:spcAft>
                  <a:spcPct val="0"/>
                </a:spcAft>
                <a:defRPr sz="1200" kern="1200">
                  <a:solidFill>
                    <a:schemeClr val="lt1"/>
                  </a:solidFill>
                  <a:latin typeface="+mn-lt"/>
                  <a:ea typeface="+mn-ea"/>
                  <a:cs typeface="+mn-cs"/>
                </a:defRPr>
              </a:lvl4pPr>
              <a:lvl5pPr marL="1828800" algn="l" rtl="0" fontAlgn="base">
                <a:spcBef>
                  <a:spcPct val="0"/>
                </a:spcBef>
                <a:spcAft>
                  <a:spcPct val="0"/>
                </a:spcAft>
                <a:defRPr sz="12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pPr algn="ctr" defTabSz="1001713">
                <a:buClr>
                  <a:srgbClr val="CC9900"/>
                </a:buClr>
                <a:defRPr/>
              </a:pPr>
              <a:r>
                <a:rPr lang="en-US" altLang="zh-CN" b="1" dirty="0" smtClean="0"/>
                <a:t>vGPU</a:t>
              </a:r>
              <a:endParaRPr lang="zh-CN" altLang="en-US" sz="1000" b="1" dirty="0" smtClean="0"/>
            </a:p>
          </p:txBody>
        </p:sp>
        <p:cxnSp>
          <p:nvCxnSpPr>
            <p:cNvPr id="46" name="直接箭头连接符 45"/>
            <p:cNvCxnSpPr>
              <a:cxnSpLocks noChangeShapeType="1"/>
              <a:stCxn id="45" idx="3"/>
              <a:endCxn id="54" idx="1"/>
            </p:cNvCxnSpPr>
            <p:nvPr/>
          </p:nvCxnSpPr>
          <p:spPr bwMode="auto">
            <a:xfrm>
              <a:off x="6657976" y="2709069"/>
              <a:ext cx="1247774" cy="248822"/>
            </a:xfrm>
            <a:prstGeom prst="straightConnector1">
              <a:avLst/>
            </a:prstGeom>
            <a:noFill/>
            <a:ln w="19050" algn="ctr">
              <a:solidFill>
                <a:schemeClr val="tx1"/>
              </a:solidFill>
              <a:round/>
              <a:headEnd/>
              <a:tailEnd type="arrow" w="med" len="med"/>
            </a:ln>
          </p:spPr>
        </p:cxnSp>
        <p:cxnSp>
          <p:nvCxnSpPr>
            <p:cNvPr id="47" name="直接箭头连接符 46"/>
            <p:cNvCxnSpPr>
              <a:cxnSpLocks noChangeShapeType="1"/>
              <a:stCxn id="44" idx="3"/>
              <a:endCxn id="57" idx="1"/>
            </p:cNvCxnSpPr>
            <p:nvPr/>
          </p:nvCxnSpPr>
          <p:spPr bwMode="auto">
            <a:xfrm>
              <a:off x="6657976" y="2277269"/>
              <a:ext cx="1236662" cy="104360"/>
            </a:xfrm>
            <a:prstGeom prst="straightConnector1">
              <a:avLst/>
            </a:prstGeom>
            <a:noFill/>
            <a:ln w="19050" algn="ctr">
              <a:solidFill>
                <a:schemeClr val="tx1"/>
              </a:solidFill>
              <a:round/>
              <a:headEnd/>
              <a:tailEnd type="arrow" w="med" len="med"/>
            </a:ln>
          </p:spPr>
        </p:cxnSp>
        <p:cxnSp>
          <p:nvCxnSpPr>
            <p:cNvPr id="48" name="直接箭头连接符 47"/>
            <p:cNvCxnSpPr>
              <a:cxnSpLocks noChangeShapeType="1"/>
              <a:stCxn id="43" idx="3"/>
              <a:endCxn id="60" idx="1"/>
            </p:cNvCxnSpPr>
            <p:nvPr/>
          </p:nvCxnSpPr>
          <p:spPr bwMode="auto">
            <a:xfrm flipV="1">
              <a:off x="6657976" y="1813303"/>
              <a:ext cx="1246187" cy="31373"/>
            </a:xfrm>
            <a:prstGeom prst="straightConnector1">
              <a:avLst/>
            </a:prstGeom>
            <a:noFill/>
            <a:ln w="19050" algn="ctr">
              <a:solidFill>
                <a:schemeClr val="tx1"/>
              </a:solidFill>
              <a:round/>
              <a:headEnd/>
              <a:tailEnd type="arrow" w="med" len="med"/>
            </a:ln>
          </p:spPr>
        </p:cxnSp>
        <p:cxnSp>
          <p:nvCxnSpPr>
            <p:cNvPr id="49" name="直接箭头连接符 48"/>
            <p:cNvCxnSpPr>
              <a:cxnSpLocks noChangeShapeType="1"/>
              <a:stCxn id="42" idx="3"/>
              <a:endCxn id="63" idx="1"/>
            </p:cNvCxnSpPr>
            <p:nvPr/>
          </p:nvCxnSpPr>
          <p:spPr bwMode="auto">
            <a:xfrm flipV="1">
              <a:off x="6657976" y="1181567"/>
              <a:ext cx="1255713" cy="231309"/>
            </a:xfrm>
            <a:prstGeom prst="straightConnector1">
              <a:avLst/>
            </a:prstGeom>
            <a:noFill/>
            <a:ln w="19050" algn="ctr">
              <a:solidFill>
                <a:schemeClr val="tx1"/>
              </a:solidFill>
              <a:round/>
              <a:headEnd/>
              <a:tailEnd type="arrow" w="med" len="med"/>
            </a:ln>
          </p:spPr>
        </p:cxnSp>
        <p:sp>
          <p:nvSpPr>
            <p:cNvPr id="50" name="TextBox 7"/>
            <p:cNvSpPr txBox="1">
              <a:spLocks noChangeArrowheads="1"/>
            </p:cNvSpPr>
            <p:nvPr/>
          </p:nvSpPr>
          <p:spPr bwMode="auto">
            <a:xfrm>
              <a:off x="2976563" y="2249488"/>
              <a:ext cx="800100" cy="690562"/>
            </a:xfrm>
            <a:prstGeom prst="rect">
              <a:avLst/>
            </a:prstGeom>
            <a:noFill/>
            <a:ln w="9525">
              <a:noFill/>
              <a:miter lim="800000"/>
              <a:headEnd/>
              <a:tailEnd/>
            </a:ln>
          </p:spPr>
          <p:txBody>
            <a:bodyPr vert="eaVert">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pPr algn="ctr"/>
              <a:r>
                <a:rPr lang="en-US" altLang="zh-CN" sz="4000">
                  <a:solidFill>
                    <a:schemeClr val="tx1"/>
                  </a:solidFill>
                </a:rPr>
                <a:t>...</a:t>
              </a:r>
              <a:endParaRPr lang="zh-CN" altLang="en-US" sz="4000">
                <a:solidFill>
                  <a:schemeClr val="tx1"/>
                </a:solidFill>
              </a:endParaRPr>
            </a:p>
          </p:txBody>
        </p:sp>
        <p:sp>
          <p:nvSpPr>
            <p:cNvPr id="51" name="TextBox 77"/>
            <p:cNvSpPr txBox="1">
              <a:spLocks noChangeArrowheads="1"/>
            </p:cNvSpPr>
            <p:nvPr/>
          </p:nvSpPr>
          <p:spPr bwMode="auto">
            <a:xfrm>
              <a:off x="6729107" y="5582744"/>
              <a:ext cx="1109969" cy="227714"/>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2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2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2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2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200" kern="1200">
                  <a:solidFill>
                    <a:schemeClr val="bg1"/>
                  </a:solidFill>
                  <a:latin typeface="FrutigerNext LT Regular" pitchFamily="34" charset="0"/>
                  <a:ea typeface="MS PGothic" pitchFamily="34" charset="-128"/>
                  <a:cs typeface="+mn-cs"/>
                </a:defRPr>
              </a:lvl9pPr>
            </a:lstStyle>
            <a:p>
              <a:r>
                <a:rPr lang="en-US" altLang="zh-CN" b="1" dirty="0"/>
                <a:t>Physical GPU</a:t>
              </a:r>
              <a:endParaRPr lang="zh-CN" altLang="en-US" b="1" dirty="0"/>
            </a:p>
          </p:txBody>
        </p:sp>
      </p:grpSp>
    </p:spTree>
    <p:extLst>
      <p:ext uri="{BB962C8B-B14F-4D97-AF65-F5344CB8AC3E}">
        <p14:creationId xmlns:p14="http://schemas.microsoft.com/office/powerpoint/2010/main" val="2947082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GPU</a:t>
            </a:r>
            <a:r>
              <a:rPr lang="zh-CN" altLang="en-US" smtClean="0"/>
              <a:t>硬件虚拟化图形桌面方案关键技术</a:t>
            </a:r>
            <a:endParaRPr lang="en-US" dirty="0"/>
          </a:p>
        </p:txBody>
      </p:sp>
      <p:sp>
        <p:nvSpPr>
          <p:cNvPr id="3" name="文本占位符 2"/>
          <p:cNvSpPr>
            <a:spLocks noGrp="1"/>
          </p:cNvSpPr>
          <p:nvPr>
            <p:ph type="body" sz="quarter" idx="10"/>
          </p:nvPr>
        </p:nvSpPr>
        <p:spPr/>
        <p:txBody>
          <a:bodyPr/>
          <a:lstStyle/>
          <a:p>
            <a:r>
              <a:rPr lang="en-US" altLang="zh-CN" dirty="0" smtClean="0"/>
              <a:t>GPU</a:t>
            </a:r>
            <a:r>
              <a:rPr lang="zh-CN" altLang="en-US" dirty="0" smtClean="0"/>
              <a:t>硬件虚拟化图形桌面方案关键技术：</a:t>
            </a:r>
            <a:endParaRPr lang="en-US" altLang="zh-CN" dirty="0" smtClean="0"/>
          </a:p>
          <a:p>
            <a:pPr lvl="1"/>
            <a:r>
              <a:rPr lang="zh-CN" altLang="en-US" dirty="0" smtClean="0"/>
              <a:t>硬件虚拟</a:t>
            </a:r>
            <a:r>
              <a:rPr lang="en-US" dirty="0" smtClean="0"/>
              <a:t>GPU</a:t>
            </a:r>
            <a:r>
              <a:rPr lang="zh-CN" altLang="en-US" dirty="0" smtClean="0"/>
              <a:t>（</a:t>
            </a:r>
            <a:r>
              <a:rPr lang="en-US" dirty="0" smtClean="0"/>
              <a:t>Virtual GPU</a:t>
            </a:r>
            <a:r>
              <a:rPr lang="zh-CN" altLang="en-US" dirty="0" smtClean="0"/>
              <a:t>）</a:t>
            </a:r>
            <a:endParaRPr lang="en-US" dirty="0" smtClean="0"/>
          </a:p>
          <a:p>
            <a:pPr lvl="1"/>
            <a:r>
              <a:rPr lang="zh-CN" altLang="en-US" dirty="0" smtClean="0"/>
              <a:t>高密度并发</a:t>
            </a:r>
            <a:endParaRPr lang="en-US" dirty="0" smtClean="0"/>
          </a:p>
          <a:p>
            <a:pPr lvl="1"/>
            <a:r>
              <a:rPr lang="zh-CN" altLang="en-US" dirty="0" smtClean="0"/>
              <a:t>低时延显示（</a:t>
            </a:r>
            <a:r>
              <a:rPr lang="en-US" dirty="0" smtClean="0"/>
              <a:t>GRID SDK</a:t>
            </a:r>
            <a:r>
              <a:rPr lang="zh-CN" altLang="en-US" dirty="0" smtClean="0"/>
              <a:t>、</a:t>
            </a:r>
            <a:r>
              <a:rPr lang="en-US" dirty="0" smtClean="0"/>
              <a:t>HDP Server</a:t>
            </a:r>
            <a:r>
              <a:rPr lang="zh-CN" altLang="en-US" dirty="0" smtClean="0"/>
              <a:t>）</a:t>
            </a:r>
            <a:endParaRPr lang="en-US" dirty="0" smtClean="0"/>
          </a:p>
          <a:p>
            <a:pPr lvl="1"/>
            <a:r>
              <a:rPr lang="en-US" dirty="0" smtClean="0"/>
              <a:t>VNC</a:t>
            </a:r>
            <a:r>
              <a:rPr lang="zh-CN" altLang="en-US" dirty="0" smtClean="0"/>
              <a:t>通道显示（</a:t>
            </a:r>
            <a:r>
              <a:rPr lang="en-US" dirty="0" err="1" smtClean="0"/>
              <a:t>vGPU</a:t>
            </a:r>
            <a:r>
              <a:rPr lang="en-US" dirty="0" smtClean="0"/>
              <a:t> FB</a:t>
            </a:r>
            <a:r>
              <a:rPr lang="zh-CN" altLang="en-US" dirty="0" smtClean="0"/>
              <a:t>）</a:t>
            </a:r>
            <a:endParaRPr lang="en-US" dirty="0" smtClean="0"/>
          </a:p>
          <a:p>
            <a:endParaRPr lang="en-US" dirty="0"/>
          </a:p>
        </p:txBody>
      </p:sp>
    </p:spTree>
    <p:extLst>
      <p:ext uri="{BB962C8B-B14F-4D97-AF65-F5344CB8AC3E}">
        <p14:creationId xmlns:p14="http://schemas.microsoft.com/office/powerpoint/2010/main" val="1330804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GPU</a:t>
            </a:r>
            <a:r>
              <a:rPr lang="zh-CN" altLang="en-US" smtClean="0"/>
              <a:t>硬件虚拟化图形桌面方案关键技术</a:t>
            </a:r>
            <a:endParaRPr lang="en-US" dirty="0"/>
          </a:p>
        </p:txBody>
      </p:sp>
      <p:sp>
        <p:nvSpPr>
          <p:cNvPr id="3" name="文本占位符 2"/>
          <p:cNvSpPr>
            <a:spLocks noGrp="1"/>
          </p:cNvSpPr>
          <p:nvPr>
            <p:ph type="body" sz="quarter" idx="10"/>
          </p:nvPr>
        </p:nvSpPr>
        <p:spPr/>
        <p:txBody>
          <a:bodyPr/>
          <a:lstStyle/>
          <a:p>
            <a:r>
              <a:rPr lang="en-US" altLang="zh-CN" dirty="0" smtClean="0"/>
              <a:t>GPU</a:t>
            </a:r>
            <a:r>
              <a:rPr lang="zh-CN" altLang="en-US" dirty="0" smtClean="0"/>
              <a:t>硬件虚拟化图形桌面方案关键技术：</a:t>
            </a:r>
            <a:endParaRPr lang="en-US" altLang="zh-CN" dirty="0" smtClean="0"/>
          </a:p>
          <a:p>
            <a:pPr lvl="1"/>
            <a:r>
              <a:rPr lang="zh-CN" altLang="en-US" dirty="0" smtClean="0"/>
              <a:t>硬件虚拟</a:t>
            </a:r>
            <a:r>
              <a:rPr lang="en-US" dirty="0" smtClean="0"/>
              <a:t>GPU</a:t>
            </a:r>
            <a:r>
              <a:rPr lang="zh-CN" altLang="en-US" dirty="0" smtClean="0"/>
              <a:t>（</a:t>
            </a:r>
            <a:r>
              <a:rPr lang="en-US" dirty="0" smtClean="0"/>
              <a:t>Virtual GPU</a:t>
            </a:r>
            <a:r>
              <a:rPr lang="zh-CN" altLang="en-US" dirty="0" smtClean="0"/>
              <a:t>）</a:t>
            </a:r>
            <a:endParaRPr lang="en-US" dirty="0" smtClean="0"/>
          </a:p>
          <a:p>
            <a:pPr lvl="1"/>
            <a:r>
              <a:rPr lang="zh-CN" altLang="en-US" dirty="0" smtClean="0"/>
              <a:t>高密度并发</a:t>
            </a:r>
            <a:endParaRPr lang="en-US" dirty="0" smtClean="0"/>
          </a:p>
          <a:p>
            <a:pPr lvl="1"/>
            <a:r>
              <a:rPr lang="zh-CN" altLang="en-US" dirty="0" smtClean="0"/>
              <a:t>低时延显示（</a:t>
            </a:r>
            <a:r>
              <a:rPr lang="en-US" dirty="0" smtClean="0"/>
              <a:t>GRID SDK</a:t>
            </a:r>
            <a:r>
              <a:rPr lang="zh-CN" altLang="en-US" dirty="0" smtClean="0"/>
              <a:t>、</a:t>
            </a:r>
            <a:r>
              <a:rPr lang="en-US" dirty="0" smtClean="0"/>
              <a:t>HDP Server</a:t>
            </a:r>
            <a:r>
              <a:rPr lang="zh-CN" altLang="en-US" dirty="0" smtClean="0"/>
              <a:t>）</a:t>
            </a:r>
            <a:endParaRPr lang="en-US" dirty="0" smtClean="0"/>
          </a:p>
          <a:p>
            <a:pPr lvl="1"/>
            <a:r>
              <a:rPr lang="en-US" dirty="0" smtClean="0"/>
              <a:t>VNC</a:t>
            </a:r>
            <a:r>
              <a:rPr lang="zh-CN" altLang="en-US" dirty="0" smtClean="0"/>
              <a:t>通道显示（</a:t>
            </a:r>
            <a:r>
              <a:rPr lang="en-US" dirty="0" err="1" smtClean="0"/>
              <a:t>vGPU</a:t>
            </a:r>
            <a:r>
              <a:rPr lang="en-US" dirty="0" smtClean="0"/>
              <a:t> FB</a:t>
            </a:r>
            <a:r>
              <a:rPr lang="zh-CN" altLang="en-US" dirty="0" smtClean="0"/>
              <a:t>）</a:t>
            </a:r>
            <a:endParaRPr lang="en-US" dirty="0" smtClean="0"/>
          </a:p>
          <a:p>
            <a:endParaRPr lang="en-US" dirty="0"/>
          </a:p>
        </p:txBody>
      </p:sp>
    </p:spTree>
    <p:extLst>
      <p:ext uri="{BB962C8B-B14F-4D97-AF65-F5344CB8AC3E}">
        <p14:creationId xmlns:p14="http://schemas.microsoft.com/office/powerpoint/2010/main" val="345009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GPU</a:t>
            </a:r>
            <a:r>
              <a:rPr lang="zh-CN" altLang="en-US" smtClean="0"/>
              <a:t>硬件虚拟化图形桌面方案应用约束</a:t>
            </a:r>
            <a:endParaRPr lang="en-US" dirty="0"/>
          </a:p>
        </p:txBody>
      </p:sp>
      <p:sp>
        <p:nvSpPr>
          <p:cNvPr id="3" name="文本占位符 2"/>
          <p:cNvSpPr>
            <a:spLocks noGrp="1"/>
          </p:cNvSpPr>
          <p:nvPr>
            <p:ph type="body" sz="quarter" idx="10"/>
          </p:nvPr>
        </p:nvSpPr>
        <p:spPr/>
        <p:txBody>
          <a:bodyPr/>
          <a:lstStyle/>
          <a:p>
            <a:pPr lvl="0"/>
            <a:r>
              <a:rPr lang="zh-CN" altLang="en-US" smtClean="0"/>
              <a:t>绑定了</a:t>
            </a:r>
            <a:r>
              <a:rPr lang="en-US" smtClean="0"/>
              <a:t>vGPU</a:t>
            </a:r>
            <a:r>
              <a:rPr lang="zh-CN" altLang="en-US" smtClean="0"/>
              <a:t>的虚拟机不能进行迁移</a:t>
            </a:r>
            <a:r>
              <a:rPr lang="en-US" smtClean="0"/>
              <a:t>(</a:t>
            </a:r>
            <a:r>
              <a:rPr lang="zh-CN" altLang="en-US" smtClean="0"/>
              <a:t>包括磁盘迁移</a:t>
            </a:r>
            <a:r>
              <a:rPr lang="en-US" smtClean="0"/>
              <a:t>)</a:t>
            </a:r>
            <a:r>
              <a:rPr lang="zh-CN" altLang="en-US" smtClean="0"/>
              <a:t>以及</a:t>
            </a:r>
            <a:r>
              <a:rPr lang="en-US" smtClean="0"/>
              <a:t>HA</a:t>
            </a:r>
            <a:r>
              <a:rPr lang="zh-CN" altLang="en-US" smtClean="0"/>
              <a:t>。</a:t>
            </a:r>
            <a:endParaRPr lang="en-US" smtClean="0"/>
          </a:p>
          <a:p>
            <a:pPr lvl="0"/>
            <a:r>
              <a:rPr lang="zh-CN" altLang="en-US" smtClean="0"/>
              <a:t>同一</a:t>
            </a:r>
            <a:r>
              <a:rPr lang="en-US" smtClean="0"/>
              <a:t>pGPU</a:t>
            </a:r>
            <a:r>
              <a:rPr lang="zh-CN" altLang="en-US" smtClean="0"/>
              <a:t>同时只支持一种类型的</a:t>
            </a:r>
            <a:r>
              <a:rPr lang="en-US" smtClean="0"/>
              <a:t>vGPU</a:t>
            </a:r>
            <a:r>
              <a:rPr lang="zh-CN" altLang="en-US" smtClean="0"/>
              <a:t>。</a:t>
            </a:r>
            <a:endParaRPr lang="en-US" smtClean="0"/>
          </a:p>
          <a:p>
            <a:pPr lvl="0"/>
            <a:r>
              <a:rPr lang="en-US" smtClean="0"/>
              <a:t>GPU</a:t>
            </a:r>
            <a:r>
              <a:rPr lang="zh-CN" altLang="en-US" smtClean="0"/>
              <a:t>硬件虚拟化的虚拟机不支持内存复用功能。</a:t>
            </a:r>
            <a:endParaRPr lang="en-US" smtClean="0"/>
          </a:p>
          <a:p>
            <a:endParaRPr lang="en-US" dirty="0"/>
          </a:p>
        </p:txBody>
      </p:sp>
    </p:spTree>
    <p:extLst>
      <p:ext uri="{BB962C8B-B14F-4D97-AF65-F5344CB8AC3E}">
        <p14:creationId xmlns:p14="http://schemas.microsoft.com/office/powerpoint/2010/main" val="31102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755650" y="1419225"/>
            <a:ext cx="4608438" cy="1470025"/>
          </a:xfrm>
        </p:spPr>
        <p:txBody>
          <a:bodyPr/>
          <a:lstStyle/>
          <a:p>
            <a:r>
              <a:rPr lang="en-US" altLang="zh-CN" dirty="0" smtClean="0"/>
              <a:t>GPU</a:t>
            </a:r>
            <a:r>
              <a:rPr lang="zh-CN" altLang="en-US" dirty="0" smtClean="0"/>
              <a:t>虚拟化与直通技术与方案</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97411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buClr>
                <a:schemeClr val="bg1">
                  <a:lumMod val="50000"/>
                </a:schemeClr>
              </a:buClr>
            </a:pPr>
            <a:r>
              <a:rPr lang="zh-CN" altLang="en-US" dirty="0">
                <a:solidFill>
                  <a:schemeClr val="bg1">
                    <a:lumMod val="50000"/>
                  </a:schemeClr>
                </a:solidFill>
              </a:rPr>
              <a:t>华为高清制图桌面概述</a:t>
            </a:r>
            <a:endParaRPr lang="en-US" altLang="zh-CN" dirty="0">
              <a:solidFill>
                <a:schemeClr val="bg1">
                  <a:lumMod val="50000"/>
                </a:schemeClr>
              </a:solidFill>
            </a:endParaRPr>
          </a:p>
          <a:p>
            <a:pPr>
              <a:buClr>
                <a:schemeClr val="bg1">
                  <a:lumMod val="50000"/>
                </a:schemeClr>
              </a:buClr>
            </a:pPr>
            <a:r>
              <a:rPr lang="zh-CN" altLang="en-US" dirty="0">
                <a:solidFill>
                  <a:schemeClr val="bg1">
                    <a:lumMod val="50000"/>
                  </a:schemeClr>
                </a:solidFill>
              </a:rPr>
              <a:t>华为高清制图桌面方案</a:t>
            </a:r>
            <a:endParaRPr lang="en-US" altLang="zh-CN" dirty="0">
              <a:solidFill>
                <a:schemeClr val="bg1">
                  <a:lumMod val="50000"/>
                </a:schemeClr>
              </a:solidFill>
            </a:endParaRPr>
          </a:p>
          <a:p>
            <a:r>
              <a:rPr lang="zh-CN" altLang="en-US" b="1" dirty="0"/>
              <a:t>华为高清制图桌面应用场景</a:t>
            </a:r>
            <a:endParaRPr lang="en-US" altLang="zh-CN" b="1" dirty="0"/>
          </a:p>
          <a:p>
            <a:endParaRPr lang="zh-CN" altLang="en-US" dirty="0"/>
          </a:p>
        </p:txBody>
      </p:sp>
    </p:spTree>
    <p:extLst>
      <p:ext uri="{BB962C8B-B14F-4D97-AF65-F5344CB8AC3E}">
        <p14:creationId xmlns:p14="http://schemas.microsoft.com/office/powerpoint/2010/main" val="3833297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制图主要应用场景</a:t>
            </a:r>
            <a:endParaRPr lang="en-US" altLang="zh-CN" dirty="0"/>
          </a:p>
        </p:txBody>
      </p:sp>
      <p:sp>
        <p:nvSpPr>
          <p:cNvPr id="4" name="文本占位符 3"/>
          <p:cNvSpPr>
            <a:spLocks noGrp="1"/>
          </p:cNvSpPr>
          <p:nvPr>
            <p:ph type="body" sz="quarter" idx="10"/>
          </p:nvPr>
        </p:nvSpPr>
        <p:spPr/>
        <p:txBody>
          <a:bodyPr/>
          <a:lstStyle/>
          <a:p>
            <a:r>
              <a:rPr lang="en-US" altLang="zh-CN" dirty="0" smtClean="0"/>
              <a:t>Designer</a:t>
            </a:r>
            <a:r>
              <a:rPr lang="zh-CN" altLang="en-US" dirty="0" smtClean="0"/>
              <a:t>：</a:t>
            </a:r>
            <a:r>
              <a:rPr lang="en-US" altLang="zh-CN" dirty="0" smtClean="0"/>
              <a:t>3D</a:t>
            </a:r>
            <a:r>
              <a:rPr lang="zh-CN" altLang="en-US" dirty="0" smtClean="0"/>
              <a:t>图形总装设计师（计算、渲染密集型 ）</a:t>
            </a:r>
            <a:endParaRPr lang="en-US" altLang="zh-CN" dirty="0" smtClean="0"/>
          </a:p>
          <a:p>
            <a:r>
              <a:rPr lang="en-US" altLang="zh-CN" dirty="0" smtClean="0"/>
              <a:t>Power user</a:t>
            </a:r>
            <a:r>
              <a:rPr lang="zh-CN" altLang="en-US" dirty="0" smtClean="0"/>
              <a:t>：</a:t>
            </a:r>
            <a:r>
              <a:rPr lang="en-US" altLang="zh-CN" dirty="0" smtClean="0"/>
              <a:t>3D</a:t>
            </a:r>
            <a:r>
              <a:rPr lang="zh-CN" altLang="en-US" dirty="0" smtClean="0"/>
              <a:t>图形部件设计人员（计算、渲染中载）</a:t>
            </a:r>
            <a:endParaRPr lang="en-US" altLang="zh-CN" dirty="0" smtClean="0"/>
          </a:p>
          <a:p>
            <a:r>
              <a:rPr lang="en-US" altLang="zh-CN" dirty="0" smtClean="0"/>
              <a:t>Knowledge worker</a:t>
            </a:r>
            <a:r>
              <a:rPr lang="zh-CN" altLang="en-US" dirty="0" smtClean="0"/>
              <a:t>：轻量级</a:t>
            </a:r>
            <a:r>
              <a:rPr lang="en-US" altLang="zh-CN" dirty="0" smtClean="0"/>
              <a:t>3D</a:t>
            </a:r>
            <a:r>
              <a:rPr lang="zh-CN" altLang="en-US" dirty="0" smtClean="0"/>
              <a:t>图形用户（无特殊性能要求）</a:t>
            </a:r>
            <a:endParaRPr lang="en-US" altLang="zh-CN" dirty="0" smtClean="0"/>
          </a:p>
          <a:p>
            <a:endParaRPr lang="zh-CN" altLang="en-US" dirty="0"/>
          </a:p>
        </p:txBody>
      </p:sp>
      <p:graphicFrame>
        <p:nvGraphicFramePr>
          <p:cNvPr id="13" name="表格 12"/>
          <p:cNvGraphicFramePr>
            <a:graphicFrameLocks noGrp="1"/>
          </p:cNvGraphicFramePr>
          <p:nvPr>
            <p:extLst>
              <p:ext uri="{D42A27DB-BD31-4B8C-83A1-F6EECF244321}">
                <p14:modId xmlns:p14="http://schemas.microsoft.com/office/powerpoint/2010/main" val="2363103669"/>
              </p:ext>
            </p:extLst>
          </p:nvPr>
        </p:nvGraphicFramePr>
        <p:xfrm>
          <a:off x="755650" y="3062088"/>
          <a:ext cx="7848600" cy="3175200"/>
        </p:xfrm>
        <a:graphic>
          <a:graphicData uri="http://schemas.openxmlformats.org/drawingml/2006/table">
            <a:tbl>
              <a:tblPr firstRow="1" bandRow="1"/>
              <a:tblGrid>
                <a:gridCol w="1116049"/>
                <a:gridCol w="2988332"/>
                <a:gridCol w="3744219"/>
              </a:tblGrid>
              <a:tr h="432000">
                <a:tc>
                  <a:txBody>
                    <a:bodyPr/>
                    <a:lstStyle/>
                    <a:p>
                      <a:endParaRPr lang="en-US" dirty="0">
                        <a:latin typeface="+mn-lt"/>
                        <a:ea typeface="+mn-ea"/>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b="1" dirty="0" smtClean="0">
                          <a:latin typeface="+mn-lt"/>
                          <a:ea typeface="+mn-ea"/>
                        </a:rPr>
                        <a:t>GPU</a:t>
                      </a:r>
                      <a:r>
                        <a:rPr lang="zh-CN" altLang="en-US" b="1" dirty="0" smtClean="0">
                          <a:latin typeface="+mn-lt"/>
                          <a:ea typeface="+mn-ea"/>
                        </a:rPr>
                        <a:t>直通</a:t>
                      </a:r>
                      <a:r>
                        <a:rPr lang="en-US" altLang="zh-CN" b="1" dirty="0" smtClean="0">
                          <a:latin typeface="+mn-lt"/>
                          <a:ea typeface="+mn-ea"/>
                        </a:rPr>
                        <a:t>-Windows</a:t>
                      </a:r>
                      <a:endParaRPr lang="en-US" b="1" dirty="0">
                        <a:latin typeface="+mn-lt"/>
                        <a:ea typeface="+mn-ea"/>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b="1" dirty="0" smtClean="0">
                          <a:latin typeface="+mn-lt"/>
                          <a:ea typeface="+mn-ea"/>
                        </a:rPr>
                        <a:t>GPU</a:t>
                      </a:r>
                      <a:r>
                        <a:rPr lang="zh-CN" altLang="en-US" b="1" dirty="0" smtClean="0">
                          <a:latin typeface="+mn-lt"/>
                          <a:ea typeface="+mn-ea"/>
                        </a:rPr>
                        <a:t>硬件虚拟化</a:t>
                      </a:r>
                      <a:r>
                        <a:rPr lang="en-US" altLang="zh-CN" b="1" dirty="0" smtClean="0">
                          <a:latin typeface="+mn-lt"/>
                          <a:ea typeface="+mn-ea"/>
                        </a:rPr>
                        <a:t>-Windows</a:t>
                      </a:r>
                      <a:endParaRPr lang="en-US" b="1" dirty="0">
                        <a:latin typeface="+mn-lt"/>
                        <a:ea typeface="+mn-ea"/>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0000">
                <a:tc>
                  <a:txBody>
                    <a:bodyPr/>
                    <a:lstStyle/>
                    <a:p>
                      <a:r>
                        <a:rPr lang="zh-CN" altLang="en-US" b="1" dirty="0" smtClean="0">
                          <a:latin typeface="+mn-lt"/>
                          <a:ea typeface="+mn-ea"/>
                        </a:rPr>
                        <a:t>方案特点</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rPr>
                        <a:t>用户独享</a:t>
                      </a:r>
                      <a:r>
                        <a:rPr lang="en-US" altLang="zh-CN" sz="1600" dirty="0" smtClean="0">
                          <a:latin typeface="+mn-lt"/>
                          <a:ea typeface="+mn-ea"/>
                        </a:rPr>
                        <a:t>GPU</a:t>
                      </a:r>
                      <a:r>
                        <a:rPr lang="zh-CN" altLang="en-US" sz="1600" dirty="0" smtClean="0">
                          <a:latin typeface="+mn-lt"/>
                          <a:ea typeface="+mn-ea"/>
                        </a:rPr>
                        <a:t>，相当于独立显卡</a:t>
                      </a:r>
                      <a:endParaRPr lang="en-US" sz="1600" dirty="0">
                        <a:latin typeface="+mn-lt"/>
                        <a:ea typeface="+mn-ea"/>
                      </a:endParaRPr>
                    </a:p>
                  </a:txBody>
                  <a:tcPr anchor="ctr"/>
                </a:tc>
                <a:tc>
                  <a:txBody>
                    <a:bodyPr/>
                    <a:lstStyle/>
                    <a:p>
                      <a:r>
                        <a:rPr lang="zh-CN" altLang="en-US" sz="1600" dirty="0" smtClean="0">
                          <a:latin typeface="+mn-lt"/>
                          <a:ea typeface="+mn-ea"/>
                        </a:rPr>
                        <a:t>将硬件</a:t>
                      </a:r>
                      <a:r>
                        <a:rPr lang="en-US" altLang="zh-CN" sz="1600" dirty="0" smtClean="0">
                          <a:latin typeface="+mn-lt"/>
                          <a:ea typeface="+mn-ea"/>
                        </a:rPr>
                        <a:t>GPU</a:t>
                      </a:r>
                      <a:r>
                        <a:rPr lang="zh-CN" altLang="en-US" sz="1600" dirty="0" smtClean="0">
                          <a:latin typeface="+mn-lt"/>
                          <a:ea typeface="+mn-ea"/>
                        </a:rPr>
                        <a:t>虚拟化成多个</a:t>
                      </a:r>
                      <a:r>
                        <a:rPr lang="en-US" altLang="zh-CN" sz="1600" dirty="0" err="1" smtClean="0">
                          <a:latin typeface="+mn-lt"/>
                          <a:ea typeface="+mn-ea"/>
                        </a:rPr>
                        <a:t>vGPU</a:t>
                      </a:r>
                      <a:r>
                        <a:rPr lang="zh-CN" altLang="en-US" sz="1600" dirty="0" smtClean="0">
                          <a:latin typeface="+mn-lt"/>
                          <a:ea typeface="+mn-ea"/>
                        </a:rPr>
                        <a:t>，每个用户独占一个</a:t>
                      </a:r>
                      <a:r>
                        <a:rPr lang="en-US" altLang="zh-CN" sz="1600" dirty="0" err="1" smtClean="0">
                          <a:latin typeface="+mn-lt"/>
                          <a:ea typeface="+mn-ea"/>
                        </a:rPr>
                        <a:t>vGPU</a:t>
                      </a:r>
                      <a:endParaRPr lang="en-US" sz="1600" dirty="0">
                        <a:latin typeface="+mn-lt"/>
                        <a:ea typeface="+mn-ea"/>
                      </a:endParaRPr>
                    </a:p>
                  </a:txBody>
                  <a:tcPr anchor="ctr">
                    <a:lnR w="28575" cap="flat" cmpd="sng" algn="ctr">
                      <a:solidFill>
                        <a:schemeClr val="tx1"/>
                      </a:solidFill>
                      <a:prstDash val="solid"/>
                      <a:round/>
                      <a:headEnd type="none" w="med" len="med"/>
                      <a:tailEnd type="none" w="med" len="med"/>
                    </a:lnR>
                  </a:tcPr>
                </a:tc>
              </a:tr>
              <a:tr h="576000">
                <a:tc>
                  <a:txBody>
                    <a:bodyPr/>
                    <a:lstStyle/>
                    <a:p>
                      <a:r>
                        <a:rPr lang="zh-CN" altLang="en-US" b="1" dirty="0" smtClean="0">
                          <a:latin typeface="+mn-lt"/>
                          <a:ea typeface="+mn-ea"/>
                        </a:rPr>
                        <a:t>用户类型</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r>
                        <a:rPr lang="en-US" sz="1600" dirty="0" smtClean="0">
                          <a:latin typeface="+mn-lt"/>
                          <a:ea typeface="+mn-ea"/>
                        </a:rPr>
                        <a:t>D</a:t>
                      </a:r>
                      <a:r>
                        <a:rPr lang="en-US" altLang="zh-CN" sz="1600" dirty="0" smtClean="0">
                          <a:latin typeface="+mn-lt"/>
                          <a:ea typeface="+mn-ea"/>
                        </a:rPr>
                        <a:t>esigner</a:t>
                      </a:r>
                      <a:r>
                        <a:rPr lang="zh-CN" altLang="en-US" sz="1600" dirty="0" smtClean="0">
                          <a:latin typeface="+mn-lt"/>
                          <a:ea typeface="+mn-ea"/>
                        </a:rPr>
                        <a:t>，</a:t>
                      </a:r>
                      <a:r>
                        <a:rPr lang="en-US" altLang="zh-CN" sz="1600" dirty="0" smtClean="0">
                          <a:latin typeface="+mn-lt"/>
                          <a:ea typeface="+mn-ea"/>
                        </a:rPr>
                        <a:t>Power user</a:t>
                      </a:r>
                      <a:endParaRPr lang="en-US" sz="1600" dirty="0">
                        <a:latin typeface="+mn-lt"/>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ea typeface="+mn-ea"/>
                        </a:rPr>
                        <a:t>D</a:t>
                      </a:r>
                      <a:r>
                        <a:rPr lang="en-US" altLang="zh-CN" sz="1600" dirty="0" smtClean="0">
                          <a:latin typeface="+mn-lt"/>
                          <a:ea typeface="+mn-ea"/>
                        </a:rPr>
                        <a:t>esigner</a:t>
                      </a:r>
                      <a:r>
                        <a:rPr lang="zh-CN" altLang="en-US" sz="1600" dirty="0" smtClean="0">
                          <a:latin typeface="+mn-lt"/>
                          <a:ea typeface="+mn-ea"/>
                        </a:rPr>
                        <a:t>，</a:t>
                      </a:r>
                      <a:r>
                        <a:rPr lang="en-US" altLang="zh-CN" sz="1600" dirty="0" smtClean="0">
                          <a:latin typeface="+mn-lt"/>
                          <a:ea typeface="+mn-ea"/>
                        </a:rPr>
                        <a:t>Power user</a:t>
                      </a:r>
                      <a:r>
                        <a:rPr lang="zh-CN" altLang="en-US" sz="1600" dirty="0" smtClean="0">
                          <a:latin typeface="+mn-lt"/>
                          <a:ea typeface="+mn-ea"/>
                        </a:rPr>
                        <a:t>， </a:t>
                      </a:r>
                      <a:r>
                        <a:rPr lang="en-US" altLang="zh-CN" sz="1600" dirty="0" smtClean="0">
                          <a:latin typeface="+mn-lt"/>
                          <a:ea typeface="+mn-ea"/>
                        </a:rPr>
                        <a:t>Knowledge</a:t>
                      </a:r>
                      <a:r>
                        <a:rPr lang="en-US" altLang="zh-CN" sz="1600" baseline="0" dirty="0" smtClean="0">
                          <a:latin typeface="+mn-lt"/>
                          <a:ea typeface="+mn-ea"/>
                        </a:rPr>
                        <a:t> worker</a:t>
                      </a:r>
                      <a:endParaRPr lang="en-US" sz="1600" dirty="0" smtClean="0">
                        <a:latin typeface="+mn-lt"/>
                        <a:ea typeface="+mn-ea"/>
                      </a:endParaRPr>
                    </a:p>
                  </a:txBody>
                  <a:tcPr anchor="ctr">
                    <a:lnR w="28575" cap="flat" cmpd="sng" algn="ctr">
                      <a:solidFill>
                        <a:schemeClr val="tx1"/>
                      </a:solidFill>
                      <a:prstDash val="solid"/>
                      <a:round/>
                      <a:headEnd type="none" w="med" len="med"/>
                      <a:tailEnd type="none" w="med" len="med"/>
                    </a:lnR>
                  </a:tcPr>
                </a:tc>
              </a:tr>
              <a:tr h="540000">
                <a:tc>
                  <a:txBody>
                    <a:bodyPr/>
                    <a:lstStyle/>
                    <a:p>
                      <a:r>
                        <a:rPr lang="zh-CN" altLang="en-US" b="1" dirty="0" smtClean="0">
                          <a:latin typeface="+mn-lt"/>
                          <a:ea typeface="+mn-ea"/>
                        </a:rPr>
                        <a:t>适用场景</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285750" indent="-285750">
                        <a:buClr>
                          <a:srgbClr val="808080"/>
                        </a:buClr>
                        <a:buSzPct val="50000"/>
                        <a:buFont typeface="Wingdings" panose="05000000000000000000" pitchFamily="2" charset="2"/>
                        <a:buChar char="p"/>
                      </a:pPr>
                      <a:r>
                        <a:rPr lang="zh-CN" altLang="en-US" sz="1600" dirty="0" smtClean="0">
                          <a:latin typeface="+mn-lt"/>
                          <a:ea typeface="+mn-ea"/>
                        </a:rPr>
                        <a:t>复杂图纸编辑，图纸总装</a:t>
                      </a:r>
                      <a:endParaRPr lang="en-US" altLang="zh-CN" sz="1600" dirty="0" smtClean="0">
                        <a:latin typeface="+mn-lt"/>
                        <a:ea typeface="+mn-ea"/>
                      </a:endParaRPr>
                    </a:p>
                    <a:p>
                      <a:pPr marL="285750" indent="-285750">
                        <a:buClr>
                          <a:srgbClr val="808080"/>
                        </a:buClr>
                        <a:buSzPct val="50000"/>
                        <a:buFont typeface="Wingdings" panose="05000000000000000000" pitchFamily="2" charset="2"/>
                        <a:buChar char="p"/>
                      </a:pPr>
                      <a:r>
                        <a:rPr lang="zh-CN" altLang="en-US" sz="1600" dirty="0" smtClean="0">
                          <a:latin typeface="+mn-lt"/>
                          <a:ea typeface="+mn-ea"/>
                        </a:rPr>
                        <a:t>复杂视频编辑，中高端游戏</a:t>
                      </a:r>
                      <a:endParaRPr lang="en-US" sz="1600" dirty="0">
                        <a:latin typeface="+mn-lt"/>
                        <a:ea typeface="+mn-ea"/>
                      </a:endParaRPr>
                    </a:p>
                  </a:txBody>
                  <a:tcPr anchor="ctr"/>
                </a:tc>
                <a:tc>
                  <a:txBody>
                    <a:bodyPr/>
                    <a:lstStyle/>
                    <a:p>
                      <a:pPr marL="285750" indent="-285750" algn="l" defTabSz="914400" rtl="0" eaLnBrk="1" latinLnBrk="0" hangingPunct="1">
                        <a:buClr>
                          <a:srgbClr val="808080"/>
                        </a:buClr>
                        <a:buSzPct val="50000"/>
                        <a:buFont typeface="Wingdings" panose="05000000000000000000" pitchFamily="2" charset="2"/>
                        <a:buChar char="p"/>
                      </a:pPr>
                      <a:r>
                        <a:rPr lang="zh-CN" altLang="en-US" sz="1600" kern="1200" dirty="0" smtClean="0">
                          <a:solidFill>
                            <a:schemeClr val="tx1"/>
                          </a:solidFill>
                          <a:latin typeface="+mn-lt"/>
                          <a:ea typeface="+mn-ea"/>
                          <a:cs typeface="+mn-cs"/>
                        </a:rPr>
                        <a:t>中等复杂度图纸编辑</a:t>
                      </a:r>
                      <a:endParaRPr lang="en-US" altLang="zh-CN" sz="1600" kern="1200" dirty="0" smtClean="0">
                        <a:solidFill>
                          <a:schemeClr val="tx1"/>
                        </a:solidFill>
                        <a:latin typeface="+mn-lt"/>
                        <a:ea typeface="+mn-ea"/>
                        <a:cs typeface="+mn-cs"/>
                      </a:endParaRPr>
                    </a:p>
                    <a:p>
                      <a:pPr marL="285750" indent="-285750" algn="l" defTabSz="914400" rtl="0" eaLnBrk="1" latinLnBrk="0" hangingPunct="1">
                        <a:buClr>
                          <a:srgbClr val="808080"/>
                        </a:buClr>
                        <a:buSzPct val="50000"/>
                        <a:buFont typeface="Wingdings" panose="05000000000000000000" pitchFamily="2" charset="2"/>
                        <a:buChar char="p"/>
                      </a:pPr>
                      <a:r>
                        <a:rPr lang="zh-CN" altLang="en-US" sz="1600" kern="1200" dirty="0" smtClean="0">
                          <a:solidFill>
                            <a:schemeClr val="tx1"/>
                          </a:solidFill>
                          <a:latin typeface="+mn-lt"/>
                          <a:ea typeface="+mn-ea"/>
                          <a:cs typeface="+mn-cs"/>
                        </a:rPr>
                        <a:t>视频编辑，中端游戏</a:t>
                      </a:r>
                      <a:endParaRPr lang="en-US" sz="1600" kern="1200" dirty="0" smtClean="0">
                        <a:solidFill>
                          <a:schemeClr val="tx1"/>
                        </a:solidFill>
                        <a:latin typeface="+mn-lt"/>
                        <a:ea typeface="+mn-ea"/>
                        <a:cs typeface="+mn-cs"/>
                      </a:endParaRPr>
                    </a:p>
                  </a:txBody>
                  <a:tcPr anchor="ctr">
                    <a:lnR w="28575" cap="flat" cmpd="sng" algn="ctr">
                      <a:solidFill>
                        <a:schemeClr val="tx1"/>
                      </a:solidFill>
                      <a:prstDash val="solid"/>
                      <a:round/>
                      <a:headEnd type="none" w="med" len="med"/>
                      <a:tailEnd type="none" w="med" len="med"/>
                    </a:lnR>
                  </a:tcPr>
                </a:tc>
              </a:tr>
              <a:tr h="360000">
                <a:tc>
                  <a:txBody>
                    <a:bodyPr/>
                    <a:lstStyle/>
                    <a:p>
                      <a:r>
                        <a:rPr lang="zh-CN" altLang="en-US" b="1" dirty="0" smtClean="0">
                          <a:latin typeface="+mn-lt"/>
                          <a:ea typeface="+mn-ea"/>
                        </a:rPr>
                        <a:t>操作系统</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285750" indent="-285750">
                        <a:buClr>
                          <a:srgbClr val="808080"/>
                        </a:buClr>
                        <a:buSzPct val="50000"/>
                        <a:buFont typeface="Wingdings" panose="05000000000000000000" pitchFamily="2" charset="2"/>
                        <a:buChar char="p"/>
                      </a:pPr>
                      <a:r>
                        <a:rPr lang="en-US" sz="1600" dirty="0" smtClean="0">
                          <a:latin typeface="+mn-lt"/>
                          <a:ea typeface="+mn-ea"/>
                        </a:rPr>
                        <a:t>W</a:t>
                      </a:r>
                      <a:r>
                        <a:rPr lang="en-US" altLang="zh-CN" sz="1600" dirty="0" smtClean="0">
                          <a:latin typeface="+mn-lt"/>
                          <a:ea typeface="+mn-ea"/>
                        </a:rPr>
                        <a:t>indows 7/10</a:t>
                      </a:r>
                      <a:endParaRPr lang="en-US" sz="1600" dirty="0">
                        <a:latin typeface="+mn-lt"/>
                        <a:ea typeface="+mn-ea"/>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
                          <a:srgbClr val="808080"/>
                        </a:buClr>
                        <a:buSzPct val="50000"/>
                        <a:buFont typeface="Wingdings" panose="05000000000000000000" pitchFamily="2" charset="2"/>
                        <a:buChar char="p"/>
                        <a:tabLst/>
                        <a:defRPr/>
                      </a:pPr>
                      <a:r>
                        <a:rPr lang="en-US" sz="1600" kern="1200" dirty="0" smtClean="0">
                          <a:solidFill>
                            <a:schemeClr val="tx1"/>
                          </a:solidFill>
                          <a:latin typeface="+mn-lt"/>
                          <a:ea typeface="+mn-ea"/>
                          <a:cs typeface="+mn-cs"/>
                        </a:rPr>
                        <a:t>W</a:t>
                      </a:r>
                      <a:r>
                        <a:rPr lang="en-US" altLang="zh-CN" sz="1600" kern="1200" dirty="0" smtClean="0">
                          <a:solidFill>
                            <a:schemeClr val="tx1"/>
                          </a:solidFill>
                          <a:latin typeface="+mn-lt"/>
                          <a:ea typeface="+mn-ea"/>
                          <a:cs typeface="+mn-cs"/>
                        </a:rPr>
                        <a:t>indows 7/10</a:t>
                      </a:r>
                      <a:endParaRPr lang="en-US" sz="1600" kern="1200" dirty="0" smtClean="0">
                        <a:solidFill>
                          <a:schemeClr val="tx1"/>
                        </a:solidFill>
                        <a:latin typeface="+mn-lt"/>
                        <a:ea typeface="+mn-ea"/>
                        <a:cs typeface="+mn-cs"/>
                      </a:endParaRPr>
                    </a:p>
                  </a:txBody>
                  <a:tcPr anchor="ctr">
                    <a:lnR w="28575" cap="flat" cmpd="sng" algn="ctr">
                      <a:solidFill>
                        <a:schemeClr val="tx1"/>
                      </a:solidFill>
                      <a:prstDash val="solid"/>
                      <a:round/>
                      <a:headEnd type="none" w="med" len="med"/>
                      <a:tailEnd type="none" w="med" len="med"/>
                    </a:lnR>
                  </a:tcPr>
                </a:tc>
              </a:tr>
              <a:tr h="612000">
                <a:tc>
                  <a:txBody>
                    <a:bodyPr/>
                    <a:lstStyle/>
                    <a:p>
                      <a:r>
                        <a:rPr lang="en-US" b="1" dirty="0" smtClean="0">
                          <a:latin typeface="+mn-lt"/>
                          <a:ea typeface="+mn-ea"/>
                        </a:rPr>
                        <a:t>O</a:t>
                      </a:r>
                      <a:r>
                        <a:rPr lang="en-US" altLang="zh-CN" b="1" dirty="0" smtClean="0">
                          <a:latin typeface="+mn-lt"/>
                          <a:ea typeface="+mn-ea"/>
                        </a:rPr>
                        <a:t>penGL</a:t>
                      </a:r>
                      <a:r>
                        <a:rPr lang="zh-CN" altLang="en-US" b="1" dirty="0" smtClean="0">
                          <a:latin typeface="+mn-lt"/>
                          <a:ea typeface="+mn-ea"/>
                        </a:rPr>
                        <a:t>、</a:t>
                      </a:r>
                      <a:r>
                        <a:rPr lang="en-US" altLang="zh-CN" b="1" dirty="0" smtClean="0">
                          <a:latin typeface="+mn-lt"/>
                          <a:ea typeface="+mn-ea"/>
                        </a:rPr>
                        <a:t>DirectX</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Clr>
                          <a:srgbClr val="808080"/>
                        </a:buClr>
                        <a:buSzPct val="50000"/>
                        <a:buFont typeface="Wingdings" panose="05000000000000000000" pitchFamily="2" charset="2"/>
                        <a:buChar char="p"/>
                      </a:pPr>
                      <a:r>
                        <a:rPr lang="en-US" sz="1600" kern="1200" dirty="0" smtClean="0">
                          <a:solidFill>
                            <a:schemeClr val="tx1"/>
                          </a:solidFill>
                          <a:latin typeface="+mn-lt"/>
                          <a:ea typeface="+mn-ea"/>
                          <a:cs typeface="+mn-cs"/>
                        </a:rPr>
                        <a:t>O</a:t>
                      </a:r>
                      <a:r>
                        <a:rPr lang="en-US" altLang="zh-CN" sz="1600" kern="1200" dirty="0" smtClean="0">
                          <a:solidFill>
                            <a:schemeClr val="tx1"/>
                          </a:solidFill>
                          <a:latin typeface="+mn-lt"/>
                          <a:ea typeface="+mn-ea"/>
                          <a:cs typeface="+mn-cs"/>
                        </a:rPr>
                        <a:t>penGL 4.4</a:t>
                      </a:r>
                    </a:p>
                    <a:p>
                      <a:pPr marL="285750" indent="-285750" algn="l" defTabSz="914400" rtl="0" eaLnBrk="1" latinLnBrk="0" hangingPunct="1">
                        <a:buClr>
                          <a:srgbClr val="808080"/>
                        </a:buClr>
                        <a:buSzPct val="50000"/>
                        <a:buFont typeface="Wingdings" panose="05000000000000000000" pitchFamily="2" charset="2"/>
                        <a:buChar char="p"/>
                      </a:pPr>
                      <a:r>
                        <a:rPr lang="en-US" sz="1600" kern="1200" dirty="0" smtClean="0">
                          <a:solidFill>
                            <a:schemeClr val="tx1"/>
                          </a:solidFill>
                          <a:latin typeface="+mn-lt"/>
                          <a:ea typeface="+mn-ea"/>
                          <a:cs typeface="+mn-cs"/>
                        </a:rPr>
                        <a:t>D</a:t>
                      </a:r>
                      <a:r>
                        <a:rPr lang="en-US" altLang="zh-CN" sz="1600" kern="1200" dirty="0" smtClean="0">
                          <a:solidFill>
                            <a:schemeClr val="tx1"/>
                          </a:solidFill>
                          <a:latin typeface="+mn-lt"/>
                          <a:ea typeface="+mn-ea"/>
                          <a:cs typeface="+mn-cs"/>
                        </a:rPr>
                        <a:t>irectX 9/10/11</a:t>
                      </a:r>
                      <a:endParaRPr lang="en-US" sz="1600" kern="1200" dirty="0">
                        <a:solidFill>
                          <a:schemeClr val="tx1"/>
                        </a:solidFill>
                        <a:latin typeface="+mn-lt"/>
                        <a:ea typeface="+mn-ea"/>
                        <a:cs typeface="+mn-cs"/>
                      </a:endParaRPr>
                    </a:p>
                  </a:txBody>
                  <a:tcPr anchor="ctr">
                    <a:lnB w="28575" cap="flat" cmpd="sng" algn="ctr">
                      <a:solidFill>
                        <a:schemeClr val="tx1"/>
                      </a:solidFill>
                      <a:prstDash val="solid"/>
                      <a:round/>
                      <a:headEnd type="none" w="med" len="med"/>
                      <a:tailEnd type="none" w="med" len="med"/>
                    </a:lnB>
                  </a:tcPr>
                </a:tc>
                <a:tc>
                  <a:txBody>
                    <a:bodyPr/>
                    <a:lstStyle/>
                    <a:p>
                      <a:pPr marL="285750" indent="-285750">
                        <a:buClr>
                          <a:srgbClr val="808080"/>
                        </a:buClr>
                        <a:buSzPct val="50000"/>
                        <a:buFont typeface="Wingdings" panose="05000000000000000000" pitchFamily="2" charset="2"/>
                        <a:buChar char="p"/>
                      </a:pPr>
                      <a:r>
                        <a:rPr lang="en-US" sz="1600" dirty="0" smtClean="0">
                          <a:latin typeface="+mn-lt"/>
                          <a:ea typeface="+mn-ea"/>
                        </a:rPr>
                        <a:t>O</a:t>
                      </a:r>
                      <a:r>
                        <a:rPr lang="en-US" altLang="zh-CN" sz="1600" dirty="0" smtClean="0">
                          <a:latin typeface="+mn-lt"/>
                          <a:ea typeface="+mn-ea"/>
                        </a:rPr>
                        <a:t>penGL 4.4</a:t>
                      </a:r>
                    </a:p>
                    <a:p>
                      <a:pPr marL="285750" indent="-285750">
                        <a:buClr>
                          <a:srgbClr val="808080"/>
                        </a:buClr>
                        <a:buSzPct val="50000"/>
                        <a:buFont typeface="Wingdings" panose="05000000000000000000" pitchFamily="2" charset="2"/>
                        <a:buChar char="p"/>
                      </a:pPr>
                      <a:r>
                        <a:rPr lang="en-US" sz="1600" dirty="0" smtClean="0">
                          <a:latin typeface="+mn-lt"/>
                          <a:ea typeface="+mn-ea"/>
                        </a:rPr>
                        <a:t>D</a:t>
                      </a:r>
                      <a:r>
                        <a:rPr lang="en-US" altLang="zh-CN" sz="1600" dirty="0" smtClean="0">
                          <a:latin typeface="+mn-lt"/>
                          <a:ea typeface="+mn-ea"/>
                        </a:rPr>
                        <a:t>irectX 9/10/11</a:t>
                      </a:r>
                      <a:endParaRPr lang="en-US" sz="1600" dirty="0" smtClean="0">
                        <a:latin typeface="+mn-lt"/>
                        <a:ea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14286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全媒体编辑主要应用场景</a:t>
            </a:r>
            <a:endParaRPr lang="en-US" altLang="zh-CN" dirty="0" smtClean="0"/>
          </a:p>
        </p:txBody>
      </p:sp>
      <p:sp>
        <p:nvSpPr>
          <p:cNvPr id="3" name="文本占位符 2"/>
          <p:cNvSpPr>
            <a:spLocks noGrp="1"/>
          </p:cNvSpPr>
          <p:nvPr>
            <p:ph type="body" sz="quarter" idx="10"/>
          </p:nvPr>
        </p:nvSpPr>
        <p:spPr/>
        <p:txBody>
          <a:bodyPr/>
          <a:lstStyle/>
          <a:p>
            <a:r>
              <a:rPr lang="zh-CN" altLang="en-US" smtClean="0"/>
              <a:t>视频渲染合成编辑（计算、渲染密集型 ）</a:t>
            </a:r>
            <a:endParaRPr lang="en-US" smtClean="0"/>
          </a:p>
          <a:p>
            <a:r>
              <a:rPr lang="en-US" smtClean="0"/>
              <a:t>120M</a:t>
            </a:r>
            <a:r>
              <a:rPr lang="zh-CN" altLang="en-US" smtClean="0"/>
              <a:t>级高清编辑（计算、渲染中载）</a:t>
            </a:r>
            <a:endParaRPr lang="en-US" altLang="zh-CN" smtClean="0"/>
          </a:p>
          <a:p>
            <a:r>
              <a:rPr lang="en-US" smtClean="0"/>
              <a:t>25M</a:t>
            </a:r>
            <a:r>
              <a:rPr lang="zh-CN" altLang="en-US" smtClean="0"/>
              <a:t>级标清编辑（计算、渲染轻载）</a:t>
            </a:r>
            <a:endParaRPr lang="en-US" altLang="zh-CN" smtClean="0"/>
          </a:p>
          <a:p>
            <a:pPr lvl="1"/>
            <a:endParaRPr lang="en-US" smtClean="0"/>
          </a:p>
          <a:p>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1257470379"/>
              </p:ext>
            </p:extLst>
          </p:nvPr>
        </p:nvGraphicFramePr>
        <p:xfrm>
          <a:off x="755650" y="3053995"/>
          <a:ext cx="7848600" cy="3172080"/>
        </p:xfrm>
        <a:graphic>
          <a:graphicData uri="http://schemas.openxmlformats.org/drawingml/2006/table">
            <a:tbl>
              <a:tblPr firstRow="1" bandRow="1"/>
              <a:tblGrid>
                <a:gridCol w="1116049"/>
                <a:gridCol w="3420381"/>
                <a:gridCol w="3312170"/>
              </a:tblGrid>
              <a:tr h="432000">
                <a:tc>
                  <a:txBody>
                    <a:bodyPr/>
                    <a:lstStyle/>
                    <a:p>
                      <a:endParaRPr lang="en-US" dirty="0">
                        <a:latin typeface="+mn-lt"/>
                        <a:ea typeface="+mn-ea"/>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b="1" dirty="0" smtClean="0">
                          <a:latin typeface="+mn-lt"/>
                          <a:ea typeface="+mn-ea"/>
                        </a:rPr>
                        <a:t>GPU</a:t>
                      </a:r>
                      <a:r>
                        <a:rPr lang="zh-CN" altLang="en-US" b="1" dirty="0" smtClean="0">
                          <a:latin typeface="+mn-lt"/>
                          <a:ea typeface="+mn-ea"/>
                        </a:rPr>
                        <a:t>直通</a:t>
                      </a:r>
                      <a:r>
                        <a:rPr lang="en-US" altLang="zh-CN" b="1" dirty="0" smtClean="0">
                          <a:latin typeface="+mn-lt"/>
                          <a:ea typeface="+mn-ea"/>
                        </a:rPr>
                        <a:t>-Windows</a:t>
                      </a:r>
                      <a:endParaRPr lang="en-US" b="1" dirty="0">
                        <a:latin typeface="+mn-lt"/>
                        <a:ea typeface="+mn-ea"/>
                      </a:endParaRP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r>
                        <a:rPr lang="en-US" b="1" dirty="0" smtClean="0">
                          <a:latin typeface="+mn-lt"/>
                          <a:ea typeface="+mn-ea"/>
                        </a:rPr>
                        <a:t>GPU</a:t>
                      </a:r>
                      <a:r>
                        <a:rPr lang="zh-CN" altLang="en-US" b="1" dirty="0" smtClean="0">
                          <a:latin typeface="+mn-lt"/>
                          <a:ea typeface="+mn-ea"/>
                        </a:rPr>
                        <a:t>硬件虚拟化</a:t>
                      </a:r>
                      <a:r>
                        <a:rPr lang="en-US" altLang="zh-CN" b="1" dirty="0" smtClean="0">
                          <a:latin typeface="+mn-lt"/>
                          <a:ea typeface="+mn-ea"/>
                        </a:rPr>
                        <a:t>-Windows</a:t>
                      </a:r>
                      <a:endParaRPr lang="en-US" b="1" dirty="0">
                        <a:latin typeface="+mn-lt"/>
                        <a:ea typeface="+mn-ea"/>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r>
              <a:tr h="540000">
                <a:tc>
                  <a:txBody>
                    <a:bodyPr/>
                    <a:lstStyle/>
                    <a:p>
                      <a:r>
                        <a:rPr lang="zh-CN" altLang="en-US" b="1" dirty="0" smtClean="0">
                          <a:latin typeface="+mn-lt"/>
                          <a:ea typeface="+mn-ea"/>
                        </a:rPr>
                        <a:t>方案特点</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rPr>
                        <a:t>用户独享</a:t>
                      </a:r>
                      <a:r>
                        <a:rPr lang="en-US" altLang="zh-CN" sz="1600" dirty="0" smtClean="0">
                          <a:latin typeface="+mn-lt"/>
                          <a:ea typeface="+mn-ea"/>
                        </a:rPr>
                        <a:t>GPU</a:t>
                      </a:r>
                      <a:r>
                        <a:rPr lang="zh-CN" altLang="en-US" sz="1600" dirty="0" smtClean="0">
                          <a:latin typeface="+mn-lt"/>
                          <a:ea typeface="+mn-ea"/>
                        </a:rPr>
                        <a:t>，相当于独立显卡</a:t>
                      </a:r>
                      <a:endParaRPr lang="en-US" sz="1600" dirty="0">
                        <a:latin typeface="+mn-lt"/>
                        <a:ea typeface="+mn-ea"/>
                      </a:endParaRPr>
                    </a:p>
                  </a:txBody>
                  <a:tcPr anchor="ctr"/>
                </a:tc>
                <a:tc>
                  <a:txBody>
                    <a:bodyPr/>
                    <a:lstStyle/>
                    <a:p>
                      <a:r>
                        <a:rPr lang="zh-CN" altLang="en-US" sz="1600" dirty="0" smtClean="0">
                          <a:latin typeface="+mn-lt"/>
                          <a:ea typeface="+mn-ea"/>
                        </a:rPr>
                        <a:t>将硬件</a:t>
                      </a:r>
                      <a:r>
                        <a:rPr lang="en-US" altLang="zh-CN" sz="1600" dirty="0" smtClean="0">
                          <a:latin typeface="+mn-lt"/>
                          <a:ea typeface="+mn-ea"/>
                        </a:rPr>
                        <a:t>GPU</a:t>
                      </a:r>
                      <a:r>
                        <a:rPr lang="zh-CN" altLang="en-US" sz="1600" dirty="0" smtClean="0">
                          <a:latin typeface="+mn-lt"/>
                          <a:ea typeface="+mn-ea"/>
                        </a:rPr>
                        <a:t>虚拟化成多个</a:t>
                      </a:r>
                      <a:r>
                        <a:rPr lang="en-US" altLang="zh-CN" sz="1600" dirty="0" err="1" smtClean="0">
                          <a:latin typeface="+mn-lt"/>
                          <a:ea typeface="+mn-ea"/>
                        </a:rPr>
                        <a:t>vGPU</a:t>
                      </a:r>
                      <a:r>
                        <a:rPr lang="zh-CN" altLang="en-US" sz="1600" dirty="0" smtClean="0">
                          <a:latin typeface="+mn-lt"/>
                          <a:ea typeface="+mn-ea"/>
                        </a:rPr>
                        <a:t>，每个用户独占一个</a:t>
                      </a:r>
                      <a:r>
                        <a:rPr lang="en-US" altLang="zh-CN" sz="1600" dirty="0" err="1" smtClean="0">
                          <a:latin typeface="+mn-lt"/>
                          <a:ea typeface="+mn-ea"/>
                        </a:rPr>
                        <a:t>vGPU</a:t>
                      </a:r>
                      <a:endParaRPr lang="en-US" sz="1600" dirty="0">
                        <a:latin typeface="+mn-lt"/>
                        <a:ea typeface="+mn-ea"/>
                      </a:endParaRPr>
                    </a:p>
                  </a:txBody>
                  <a:tcPr anchor="ctr">
                    <a:lnR w="28575" cap="flat" cmpd="sng" algn="ctr">
                      <a:solidFill>
                        <a:schemeClr val="tx1"/>
                      </a:solidFill>
                      <a:prstDash val="solid"/>
                      <a:round/>
                      <a:headEnd type="none" w="med" len="med"/>
                      <a:tailEnd type="none" w="med" len="med"/>
                    </a:lnR>
                  </a:tcPr>
                </a:tc>
              </a:tr>
              <a:tr h="576000">
                <a:tc>
                  <a:txBody>
                    <a:bodyPr/>
                    <a:lstStyle/>
                    <a:p>
                      <a:r>
                        <a:rPr lang="zh-CN" altLang="en-US" b="1" dirty="0" smtClean="0">
                          <a:latin typeface="+mn-lt"/>
                          <a:ea typeface="+mn-ea"/>
                        </a:rPr>
                        <a:t>用户类型</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r>
                        <a:rPr lang="zh-CN" altLang="en-US" sz="1600" dirty="0" smtClean="0">
                          <a:latin typeface="+mn-lt"/>
                          <a:ea typeface="+mn-ea"/>
                        </a:rPr>
                        <a:t>高清渲染合成，</a:t>
                      </a:r>
                      <a:r>
                        <a:rPr lang="en-US" altLang="zh-CN" sz="1600" dirty="0" smtClean="0">
                          <a:latin typeface="+mn-lt"/>
                          <a:ea typeface="+mn-ea"/>
                        </a:rPr>
                        <a:t>120M</a:t>
                      </a:r>
                      <a:r>
                        <a:rPr lang="zh-CN" altLang="en-US" sz="1600" dirty="0" smtClean="0">
                          <a:latin typeface="+mn-lt"/>
                          <a:ea typeface="+mn-ea"/>
                        </a:rPr>
                        <a:t>高清编辑</a:t>
                      </a:r>
                      <a:endParaRPr lang="en-US" sz="1600" dirty="0">
                        <a:latin typeface="+mn-lt"/>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mn-lt"/>
                          <a:ea typeface="+mn-ea"/>
                        </a:rPr>
                        <a:t>120M</a:t>
                      </a:r>
                      <a:r>
                        <a:rPr lang="zh-CN" altLang="en-US" sz="1600" dirty="0" smtClean="0">
                          <a:latin typeface="+mn-lt"/>
                          <a:ea typeface="+mn-ea"/>
                        </a:rPr>
                        <a:t>高清编辑，</a:t>
                      </a:r>
                      <a:r>
                        <a:rPr lang="en-US" altLang="zh-CN" sz="1600" dirty="0" smtClean="0">
                          <a:latin typeface="+mn-lt"/>
                          <a:ea typeface="+mn-ea"/>
                        </a:rPr>
                        <a:t>25M</a:t>
                      </a:r>
                      <a:r>
                        <a:rPr lang="zh-CN" altLang="en-US" sz="1600" dirty="0" smtClean="0">
                          <a:latin typeface="+mn-lt"/>
                          <a:ea typeface="+mn-ea"/>
                        </a:rPr>
                        <a:t>标清编辑</a:t>
                      </a:r>
                      <a:endParaRPr lang="en-US" sz="1600" dirty="0" smtClean="0">
                        <a:latin typeface="+mn-lt"/>
                        <a:ea typeface="+mn-ea"/>
                      </a:endParaRPr>
                    </a:p>
                  </a:txBody>
                  <a:tcPr anchor="ctr">
                    <a:lnR w="28575" cap="flat" cmpd="sng" algn="ctr">
                      <a:solidFill>
                        <a:schemeClr val="tx1"/>
                      </a:solidFill>
                      <a:prstDash val="solid"/>
                      <a:round/>
                      <a:headEnd type="none" w="med" len="med"/>
                      <a:tailEnd type="none" w="med" len="med"/>
                    </a:lnR>
                  </a:tcPr>
                </a:tc>
              </a:tr>
              <a:tr h="540000">
                <a:tc>
                  <a:txBody>
                    <a:bodyPr/>
                    <a:lstStyle/>
                    <a:p>
                      <a:r>
                        <a:rPr lang="zh-CN" altLang="en-US" b="1" dirty="0" smtClean="0">
                          <a:latin typeface="+mn-lt"/>
                          <a:ea typeface="+mn-ea"/>
                        </a:rPr>
                        <a:t>适用场景</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285750" indent="-285750">
                        <a:buClr>
                          <a:srgbClr val="808080"/>
                        </a:buClr>
                        <a:buSzPct val="50000"/>
                        <a:buFont typeface="Wingdings" panose="05000000000000000000" pitchFamily="2" charset="2"/>
                        <a:buChar char="p"/>
                      </a:pPr>
                      <a:r>
                        <a:rPr lang="zh-CN" altLang="en-US" sz="1600" dirty="0" smtClean="0">
                          <a:latin typeface="+mn-lt"/>
                          <a:ea typeface="+mn-ea"/>
                        </a:rPr>
                        <a:t>剪辑、特效、渲染合成后期处理</a:t>
                      </a:r>
                      <a:endParaRPr lang="en-US" altLang="zh-CN" sz="1600" dirty="0" smtClean="0">
                        <a:latin typeface="+mn-lt"/>
                        <a:ea typeface="+mn-ea"/>
                      </a:endParaRPr>
                    </a:p>
                    <a:p>
                      <a:pPr marL="285750" indent="-285750">
                        <a:buClr>
                          <a:srgbClr val="808080"/>
                        </a:buClr>
                        <a:buSzPct val="50000"/>
                        <a:buFont typeface="Wingdings" panose="05000000000000000000" pitchFamily="2" charset="2"/>
                        <a:buChar char="p"/>
                      </a:pPr>
                      <a:r>
                        <a:rPr lang="zh-CN" altLang="en-US" sz="1600" dirty="0" smtClean="0">
                          <a:latin typeface="+mn-lt"/>
                          <a:ea typeface="+mn-ea"/>
                        </a:rPr>
                        <a:t>多轨</a:t>
                      </a:r>
                      <a:r>
                        <a:rPr lang="en-US" altLang="zh-CN" sz="1600" dirty="0" smtClean="0">
                          <a:latin typeface="+mn-lt"/>
                          <a:ea typeface="+mn-ea"/>
                        </a:rPr>
                        <a:t>120M</a:t>
                      </a:r>
                      <a:r>
                        <a:rPr lang="zh-CN" altLang="en-US" sz="1600" dirty="0" smtClean="0">
                          <a:latin typeface="+mn-lt"/>
                          <a:ea typeface="+mn-ea"/>
                        </a:rPr>
                        <a:t>级复杂视频编辑</a:t>
                      </a:r>
                      <a:endParaRPr lang="en-US" sz="1600" dirty="0">
                        <a:latin typeface="+mn-lt"/>
                        <a:ea typeface="+mn-ea"/>
                      </a:endParaRPr>
                    </a:p>
                  </a:txBody>
                  <a:tcPr anchor="ctr"/>
                </a:tc>
                <a:tc>
                  <a:txBody>
                    <a:bodyPr/>
                    <a:lstStyle/>
                    <a:p>
                      <a:pPr marL="285750" indent="-285750">
                        <a:buClr>
                          <a:srgbClr val="808080"/>
                        </a:buClr>
                        <a:buSzPct val="50000"/>
                        <a:buFont typeface="Wingdings" panose="05000000000000000000" pitchFamily="2" charset="2"/>
                        <a:buChar char="p"/>
                      </a:pPr>
                      <a:r>
                        <a:rPr lang="zh-CN" altLang="en-US" sz="1600" dirty="0" smtClean="0">
                          <a:latin typeface="+mn-lt"/>
                          <a:ea typeface="+mn-ea"/>
                        </a:rPr>
                        <a:t>多轨</a:t>
                      </a:r>
                      <a:r>
                        <a:rPr lang="en-US" altLang="zh-CN" sz="1600" dirty="0" smtClean="0">
                          <a:latin typeface="+mn-lt"/>
                          <a:ea typeface="+mn-ea"/>
                        </a:rPr>
                        <a:t>120M</a:t>
                      </a:r>
                      <a:r>
                        <a:rPr lang="zh-CN" altLang="en-US" sz="1600" dirty="0" smtClean="0">
                          <a:latin typeface="+mn-lt"/>
                          <a:ea typeface="+mn-ea"/>
                        </a:rPr>
                        <a:t>高清视频的编辑</a:t>
                      </a:r>
                      <a:endParaRPr lang="en-US" sz="1600" dirty="0" smtClean="0">
                        <a:latin typeface="+mn-lt"/>
                        <a:ea typeface="+mn-ea"/>
                      </a:endParaRPr>
                    </a:p>
                    <a:p>
                      <a:pPr marL="285750" indent="-285750" algn="l" defTabSz="914400" rtl="0" eaLnBrk="1" latinLnBrk="0" hangingPunct="1">
                        <a:buClr>
                          <a:srgbClr val="808080"/>
                        </a:buClr>
                        <a:buSzPct val="50000"/>
                        <a:buFont typeface="Wingdings" panose="05000000000000000000" pitchFamily="2" charset="2"/>
                        <a:buChar char="p"/>
                      </a:pPr>
                      <a:r>
                        <a:rPr lang="zh-CN" altLang="en-US" sz="1600" kern="1200" dirty="0" smtClean="0">
                          <a:solidFill>
                            <a:schemeClr val="tx1"/>
                          </a:solidFill>
                          <a:latin typeface="+mn-lt"/>
                          <a:ea typeface="+mn-ea"/>
                          <a:cs typeface="+mn-cs"/>
                        </a:rPr>
                        <a:t>多轨</a:t>
                      </a:r>
                      <a:r>
                        <a:rPr lang="en-US" altLang="zh-CN" sz="1600" kern="1200" dirty="0" smtClean="0">
                          <a:solidFill>
                            <a:schemeClr val="tx1"/>
                          </a:solidFill>
                          <a:latin typeface="+mn-lt"/>
                          <a:ea typeface="+mn-ea"/>
                          <a:cs typeface="+mn-cs"/>
                        </a:rPr>
                        <a:t>25M</a:t>
                      </a:r>
                      <a:r>
                        <a:rPr lang="zh-CN" altLang="en-US" sz="1600" kern="1200" dirty="0" smtClean="0">
                          <a:solidFill>
                            <a:schemeClr val="tx1"/>
                          </a:solidFill>
                          <a:latin typeface="+mn-lt"/>
                          <a:ea typeface="+mn-ea"/>
                          <a:cs typeface="+mn-cs"/>
                        </a:rPr>
                        <a:t>标清视频的编辑</a:t>
                      </a:r>
                      <a:endParaRPr lang="en-US" sz="1600" kern="1200" dirty="0" smtClean="0">
                        <a:solidFill>
                          <a:schemeClr val="tx1"/>
                        </a:solidFill>
                        <a:latin typeface="+mn-lt"/>
                        <a:ea typeface="+mn-ea"/>
                        <a:cs typeface="+mn-cs"/>
                      </a:endParaRPr>
                    </a:p>
                  </a:txBody>
                  <a:tcPr anchor="ctr">
                    <a:lnR w="28575" cap="flat" cmpd="sng" algn="ctr">
                      <a:solidFill>
                        <a:schemeClr val="tx1"/>
                      </a:solidFill>
                      <a:prstDash val="solid"/>
                      <a:round/>
                      <a:headEnd type="none" w="med" len="med"/>
                      <a:tailEnd type="none" w="med" len="med"/>
                    </a:lnR>
                  </a:tcPr>
                </a:tc>
              </a:tr>
              <a:tr h="360000">
                <a:tc>
                  <a:txBody>
                    <a:bodyPr/>
                    <a:lstStyle/>
                    <a:p>
                      <a:r>
                        <a:rPr lang="zh-CN" altLang="en-US" b="1" dirty="0" smtClean="0">
                          <a:latin typeface="+mn-lt"/>
                          <a:ea typeface="+mn-ea"/>
                        </a:rPr>
                        <a:t>操作系统</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tcPr>
                </a:tc>
                <a:tc>
                  <a:txBody>
                    <a:bodyPr/>
                    <a:lstStyle/>
                    <a:p>
                      <a:pPr marL="285750" indent="-285750">
                        <a:buClr>
                          <a:srgbClr val="808080"/>
                        </a:buClr>
                        <a:buSzPct val="50000"/>
                        <a:buFont typeface="Wingdings" panose="05000000000000000000" pitchFamily="2" charset="2"/>
                        <a:buChar char="p"/>
                      </a:pPr>
                      <a:r>
                        <a:rPr lang="en-US" sz="1600" dirty="0" smtClean="0">
                          <a:latin typeface="+mn-lt"/>
                          <a:ea typeface="+mn-ea"/>
                        </a:rPr>
                        <a:t>W</a:t>
                      </a:r>
                      <a:r>
                        <a:rPr lang="en-US" altLang="zh-CN" sz="1600" dirty="0" smtClean="0">
                          <a:latin typeface="+mn-lt"/>
                          <a:ea typeface="+mn-ea"/>
                        </a:rPr>
                        <a:t>indows 7/10</a:t>
                      </a:r>
                      <a:endParaRPr lang="en-US" sz="1600" dirty="0">
                        <a:latin typeface="+mn-lt"/>
                        <a:ea typeface="+mn-ea"/>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
                          <a:srgbClr val="808080"/>
                        </a:buClr>
                        <a:buSzPct val="50000"/>
                        <a:buFont typeface="Wingdings" panose="05000000000000000000" pitchFamily="2" charset="2"/>
                        <a:buChar char="p"/>
                        <a:tabLst/>
                        <a:defRPr/>
                      </a:pPr>
                      <a:r>
                        <a:rPr lang="en-US" sz="1600" kern="1200" dirty="0" smtClean="0">
                          <a:solidFill>
                            <a:schemeClr val="tx1"/>
                          </a:solidFill>
                          <a:latin typeface="+mn-lt"/>
                          <a:ea typeface="+mn-ea"/>
                          <a:cs typeface="+mn-cs"/>
                        </a:rPr>
                        <a:t>W</a:t>
                      </a:r>
                      <a:r>
                        <a:rPr lang="en-US" altLang="zh-CN" sz="1600" kern="1200" dirty="0" smtClean="0">
                          <a:solidFill>
                            <a:schemeClr val="tx1"/>
                          </a:solidFill>
                          <a:latin typeface="+mn-lt"/>
                          <a:ea typeface="+mn-ea"/>
                          <a:cs typeface="+mn-cs"/>
                        </a:rPr>
                        <a:t>indows 7/10</a:t>
                      </a:r>
                      <a:endParaRPr lang="en-US" sz="1600" kern="1200" dirty="0" smtClean="0">
                        <a:solidFill>
                          <a:schemeClr val="tx1"/>
                        </a:solidFill>
                        <a:latin typeface="+mn-lt"/>
                        <a:ea typeface="+mn-ea"/>
                        <a:cs typeface="+mn-cs"/>
                      </a:endParaRPr>
                    </a:p>
                  </a:txBody>
                  <a:tcPr anchor="ctr">
                    <a:lnR w="28575" cap="flat" cmpd="sng" algn="ctr">
                      <a:solidFill>
                        <a:schemeClr val="tx1"/>
                      </a:solidFill>
                      <a:prstDash val="solid"/>
                      <a:round/>
                      <a:headEnd type="none" w="med" len="med"/>
                      <a:tailEnd type="none" w="med" len="med"/>
                    </a:lnR>
                  </a:tcPr>
                </a:tc>
              </a:tr>
              <a:tr h="612000">
                <a:tc>
                  <a:txBody>
                    <a:bodyPr/>
                    <a:lstStyle/>
                    <a:p>
                      <a:r>
                        <a:rPr lang="en-US" b="1" dirty="0" smtClean="0">
                          <a:latin typeface="+mn-lt"/>
                          <a:ea typeface="+mn-ea"/>
                        </a:rPr>
                        <a:t>O</a:t>
                      </a:r>
                      <a:r>
                        <a:rPr lang="en-US" altLang="zh-CN" b="1" dirty="0" smtClean="0">
                          <a:latin typeface="+mn-lt"/>
                          <a:ea typeface="+mn-ea"/>
                        </a:rPr>
                        <a:t>penGL</a:t>
                      </a:r>
                      <a:r>
                        <a:rPr lang="zh-CN" altLang="en-US" b="1" dirty="0" smtClean="0">
                          <a:latin typeface="+mn-lt"/>
                          <a:ea typeface="+mn-ea"/>
                        </a:rPr>
                        <a:t>、</a:t>
                      </a:r>
                      <a:r>
                        <a:rPr lang="en-US" altLang="zh-CN" b="1" dirty="0" err="1" smtClean="0">
                          <a:latin typeface="+mn-lt"/>
                          <a:ea typeface="+mn-ea"/>
                        </a:rPr>
                        <a:t>DiredX</a:t>
                      </a:r>
                      <a:endParaRPr lang="en-US" b="1" dirty="0">
                        <a:latin typeface="+mn-lt"/>
                        <a:ea typeface="+mn-ea"/>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Clr>
                          <a:srgbClr val="808080"/>
                        </a:buClr>
                        <a:buSzPct val="50000"/>
                        <a:buFont typeface="Wingdings" panose="05000000000000000000" pitchFamily="2" charset="2"/>
                        <a:buChar char="p"/>
                      </a:pPr>
                      <a:r>
                        <a:rPr lang="en-US" sz="1600" kern="1200" dirty="0" smtClean="0">
                          <a:solidFill>
                            <a:schemeClr val="tx1"/>
                          </a:solidFill>
                          <a:latin typeface="+mn-lt"/>
                          <a:ea typeface="+mn-ea"/>
                          <a:cs typeface="+mn-cs"/>
                        </a:rPr>
                        <a:t>O</a:t>
                      </a:r>
                      <a:r>
                        <a:rPr lang="en-US" altLang="zh-CN" sz="1600" kern="1200" dirty="0" smtClean="0">
                          <a:solidFill>
                            <a:schemeClr val="tx1"/>
                          </a:solidFill>
                          <a:latin typeface="+mn-lt"/>
                          <a:ea typeface="+mn-ea"/>
                          <a:cs typeface="+mn-cs"/>
                        </a:rPr>
                        <a:t>penGL 4.4</a:t>
                      </a:r>
                    </a:p>
                    <a:p>
                      <a:pPr marL="285750" indent="-285750" algn="l" defTabSz="914400" rtl="0" eaLnBrk="1" latinLnBrk="0" hangingPunct="1">
                        <a:buClr>
                          <a:srgbClr val="808080"/>
                        </a:buClr>
                        <a:buSzPct val="50000"/>
                        <a:buFont typeface="Wingdings" panose="05000000000000000000" pitchFamily="2" charset="2"/>
                        <a:buChar char="p"/>
                      </a:pPr>
                      <a:r>
                        <a:rPr lang="en-US" sz="1600" kern="1200" dirty="0" err="1" smtClean="0">
                          <a:solidFill>
                            <a:schemeClr val="tx1"/>
                          </a:solidFill>
                          <a:latin typeface="+mn-lt"/>
                          <a:ea typeface="+mn-ea"/>
                          <a:cs typeface="+mn-cs"/>
                        </a:rPr>
                        <a:t>D</a:t>
                      </a:r>
                      <a:r>
                        <a:rPr lang="en-US" altLang="zh-CN" sz="1600" kern="1200" dirty="0" err="1" smtClean="0">
                          <a:solidFill>
                            <a:schemeClr val="tx1"/>
                          </a:solidFill>
                          <a:latin typeface="+mn-lt"/>
                          <a:ea typeface="+mn-ea"/>
                          <a:cs typeface="+mn-cs"/>
                        </a:rPr>
                        <a:t>iredX</a:t>
                      </a:r>
                      <a:r>
                        <a:rPr lang="en-US" altLang="zh-CN" sz="1600" kern="1200" dirty="0" smtClean="0">
                          <a:solidFill>
                            <a:schemeClr val="tx1"/>
                          </a:solidFill>
                          <a:latin typeface="+mn-lt"/>
                          <a:ea typeface="+mn-ea"/>
                          <a:cs typeface="+mn-cs"/>
                        </a:rPr>
                        <a:t> 9/10/11</a:t>
                      </a:r>
                      <a:endParaRPr lang="en-US" sz="1600" kern="1200" dirty="0">
                        <a:solidFill>
                          <a:schemeClr val="tx1"/>
                        </a:solidFill>
                        <a:latin typeface="+mn-lt"/>
                        <a:ea typeface="+mn-ea"/>
                        <a:cs typeface="+mn-cs"/>
                      </a:endParaRPr>
                    </a:p>
                  </a:txBody>
                  <a:tcPr anchor="ctr">
                    <a:lnB w="28575" cap="flat" cmpd="sng" algn="ctr">
                      <a:solidFill>
                        <a:schemeClr val="tx1"/>
                      </a:solidFill>
                      <a:prstDash val="solid"/>
                      <a:round/>
                      <a:headEnd type="none" w="med" len="med"/>
                      <a:tailEnd type="none" w="med" len="med"/>
                    </a:lnB>
                  </a:tcPr>
                </a:tc>
                <a:tc>
                  <a:txBody>
                    <a:bodyPr/>
                    <a:lstStyle/>
                    <a:p>
                      <a:pPr marL="285750" indent="-285750">
                        <a:buClr>
                          <a:srgbClr val="808080"/>
                        </a:buClr>
                        <a:buSzPct val="50000"/>
                        <a:buFont typeface="Wingdings" panose="05000000000000000000" pitchFamily="2" charset="2"/>
                        <a:buChar char="p"/>
                      </a:pPr>
                      <a:r>
                        <a:rPr lang="en-US" sz="1600" dirty="0" smtClean="0">
                          <a:latin typeface="+mn-lt"/>
                          <a:ea typeface="+mn-ea"/>
                        </a:rPr>
                        <a:t>O</a:t>
                      </a:r>
                      <a:r>
                        <a:rPr lang="en-US" altLang="zh-CN" sz="1600" dirty="0" smtClean="0">
                          <a:latin typeface="+mn-lt"/>
                          <a:ea typeface="+mn-ea"/>
                        </a:rPr>
                        <a:t>penGL 4.4</a:t>
                      </a:r>
                    </a:p>
                    <a:p>
                      <a:pPr marL="285750" indent="-285750">
                        <a:buClr>
                          <a:srgbClr val="808080"/>
                        </a:buClr>
                        <a:buSzPct val="50000"/>
                        <a:buFont typeface="Wingdings" panose="05000000000000000000" pitchFamily="2" charset="2"/>
                        <a:buChar char="p"/>
                      </a:pPr>
                      <a:r>
                        <a:rPr lang="en-US" sz="1600" dirty="0" err="1" smtClean="0">
                          <a:latin typeface="+mn-lt"/>
                          <a:ea typeface="+mn-ea"/>
                        </a:rPr>
                        <a:t>D</a:t>
                      </a:r>
                      <a:r>
                        <a:rPr lang="en-US" altLang="zh-CN" sz="1600" dirty="0" err="1" smtClean="0">
                          <a:latin typeface="+mn-lt"/>
                          <a:ea typeface="+mn-ea"/>
                        </a:rPr>
                        <a:t>iredX</a:t>
                      </a:r>
                      <a:r>
                        <a:rPr lang="en-US" altLang="zh-CN" sz="1600" dirty="0" smtClean="0">
                          <a:latin typeface="+mn-lt"/>
                          <a:ea typeface="+mn-ea"/>
                        </a:rPr>
                        <a:t> 9/10/11</a:t>
                      </a:r>
                      <a:endParaRPr lang="en-US" sz="1600" dirty="0" smtClean="0">
                        <a:latin typeface="+mn-lt"/>
                        <a:ea typeface="+mn-ea"/>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8526282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逻辑架构实施</a:t>
            </a:r>
            <a:endParaRPr lang="en-US" altLang="en-US" dirty="0" smtClean="0"/>
          </a:p>
        </p:txBody>
      </p:sp>
      <p:pic>
        <p:nvPicPr>
          <p:cNvPr id="4" name="图片 3"/>
          <p:cNvPicPr/>
          <p:nvPr/>
        </p:nvPicPr>
        <p:blipFill>
          <a:blip r:embed="rId3" cstate="print"/>
          <a:srcRect/>
          <a:stretch>
            <a:fillRect/>
          </a:stretch>
        </p:blipFill>
        <p:spPr bwMode="auto">
          <a:xfrm>
            <a:off x="1018221" y="1497200"/>
            <a:ext cx="7287577" cy="4572508"/>
          </a:xfrm>
          <a:prstGeom prst="rect">
            <a:avLst/>
          </a:prstGeom>
          <a:noFill/>
        </p:spPr>
      </p:pic>
      <p:sp>
        <p:nvSpPr>
          <p:cNvPr id="3" name="矩形 2"/>
          <p:cNvSpPr/>
          <p:nvPr/>
        </p:nvSpPr>
        <p:spPr bwMode="auto">
          <a:xfrm>
            <a:off x="3779911" y="5733256"/>
            <a:ext cx="1764196" cy="2520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223038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mtClean="0"/>
              <a:t>GPU</a:t>
            </a:r>
            <a:r>
              <a:rPr lang="zh-CN" altLang="en-US" smtClean="0"/>
              <a:t>直通桌面，一个物理</a:t>
            </a:r>
            <a:r>
              <a:rPr lang="en-US" altLang="zh-CN" smtClean="0"/>
              <a:t>GPU</a:t>
            </a:r>
            <a:r>
              <a:rPr lang="zh-CN" altLang="en-US" smtClean="0"/>
              <a:t>可以同时直通给多个桌面。</a:t>
            </a:r>
            <a:endParaRPr lang="en-US" altLang="zh-CN" smtClean="0"/>
          </a:p>
          <a:p>
            <a:pPr lvl="1"/>
            <a:r>
              <a:rPr lang="en-US" altLang="zh-CN" smtClean="0"/>
              <a:t>TRUE</a:t>
            </a:r>
          </a:p>
          <a:p>
            <a:pPr lvl="1"/>
            <a:r>
              <a:rPr lang="en-US" altLang="zh-CN" smtClean="0"/>
              <a:t>FALSE</a:t>
            </a:r>
          </a:p>
          <a:p>
            <a:r>
              <a:rPr lang="zh-CN" altLang="en-US" smtClean="0"/>
              <a:t>在复制图纸编辑和图纸总装场景下，建议采用哪种图形桌面？</a:t>
            </a:r>
            <a:endParaRPr lang="en-US" altLang="zh-CN" smtClean="0"/>
          </a:p>
          <a:p>
            <a:pPr lvl="1"/>
            <a:r>
              <a:rPr lang="en-US" altLang="zh-CN" smtClean="0"/>
              <a:t>GPU</a:t>
            </a:r>
            <a:r>
              <a:rPr lang="zh-CN" altLang="en-US" smtClean="0"/>
              <a:t>直通</a:t>
            </a:r>
            <a:endParaRPr lang="en-US" altLang="zh-CN" smtClean="0"/>
          </a:p>
          <a:p>
            <a:pPr lvl="1"/>
            <a:r>
              <a:rPr lang="en-US" altLang="zh-CN" smtClean="0"/>
              <a:t>GPU</a:t>
            </a:r>
            <a:r>
              <a:rPr lang="zh-CN" altLang="en-US" smtClean="0"/>
              <a:t>共享</a:t>
            </a:r>
            <a:endParaRPr lang="en-US" altLang="zh-CN" smtClean="0"/>
          </a:p>
          <a:p>
            <a:pPr lvl="1"/>
            <a:r>
              <a:rPr lang="en-US" altLang="zh-CN" smtClean="0"/>
              <a:t>GPU</a:t>
            </a:r>
            <a:r>
              <a:rPr lang="zh-CN" altLang="en-US" smtClean="0"/>
              <a:t>虚拟化</a:t>
            </a:r>
            <a:endParaRPr lang="en-US" altLang="zh-CN" smtClean="0"/>
          </a:p>
          <a:p>
            <a:pPr lvl="1"/>
            <a:r>
              <a:rPr lang="en-US" altLang="zh-CN" smtClean="0"/>
              <a:t>GPU</a:t>
            </a:r>
            <a:r>
              <a:rPr lang="zh-CN" altLang="en-US" smtClean="0"/>
              <a:t>捆绑</a:t>
            </a:r>
            <a:endParaRPr lang="en-US" altLang="zh-CN" dirty="0" smtClean="0"/>
          </a:p>
        </p:txBody>
      </p:sp>
    </p:spTree>
    <p:extLst>
      <p:ext uri="{BB962C8B-B14F-4D97-AF65-F5344CB8AC3E}">
        <p14:creationId xmlns:p14="http://schemas.microsoft.com/office/powerpoint/2010/main" val="1836771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0"/>
          </p:nvPr>
        </p:nvSpPr>
        <p:spPr/>
        <p:txBody>
          <a:bodyPr/>
          <a:lstStyle/>
          <a:p>
            <a:r>
              <a:rPr lang="zh-CN" altLang="en-US" smtClean="0"/>
              <a:t>高清制图桌面基本概念</a:t>
            </a:r>
            <a:endParaRPr lang="en-US" altLang="zh-CN" smtClean="0"/>
          </a:p>
          <a:p>
            <a:r>
              <a:rPr lang="zh-CN" altLang="en-US" smtClean="0"/>
              <a:t>高清制图桌面实现方式与技术原理</a:t>
            </a:r>
            <a:endParaRPr lang="en-US" altLang="zh-CN" smtClean="0"/>
          </a:p>
          <a:p>
            <a:r>
              <a:rPr lang="zh-CN" altLang="en-US" smtClean="0"/>
              <a:t>高清制图桌面应用场景与解决方案</a:t>
            </a:r>
            <a:endParaRPr lang="en-US" dirty="0"/>
          </a:p>
        </p:txBody>
      </p:sp>
    </p:spTree>
    <p:extLst>
      <p:ext uri="{BB962C8B-B14F-4D97-AF65-F5344CB8AC3E}">
        <p14:creationId xmlns:p14="http://schemas.microsoft.com/office/powerpoint/2010/main" val="2208470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03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t>GPU</a:t>
            </a:r>
            <a:r>
              <a:rPr lang="zh-CN" altLang="en-US" dirty="0" smtClean="0"/>
              <a:t>虚拟化与直通技术是</a:t>
            </a:r>
            <a:r>
              <a:rPr lang="zh-CN" altLang="zh-CN" dirty="0" smtClean="0"/>
              <a:t>华为高</a:t>
            </a:r>
            <a:r>
              <a:rPr lang="zh-CN" altLang="zh-CN" dirty="0"/>
              <a:t>清制图</a:t>
            </a:r>
            <a:r>
              <a:rPr lang="zh-CN" altLang="zh-CN" dirty="0" smtClean="0"/>
              <a:t>桌面</a:t>
            </a:r>
            <a:r>
              <a:rPr lang="zh-CN" altLang="en-US" dirty="0" smtClean="0"/>
              <a:t>的核心技术，该</a:t>
            </a:r>
            <a:r>
              <a:rPr lang="zh-CN" altLang="zh-CN" dirty="0"/>
              <a:t>桌面云解决方案向终端用户提供</a:t>
            </a:r>
            <a:r>
              <a:rPr lang="en-US" altLang="zh-CN" dirty="0"/>
              <a:t>3D</a:t>
            </a:r>
            <a:r>
              <a:rPr lang="zh-CN" altLang="zh-CN" dirty="0"/>
              <a:t>图形处理能力。</a:t>
            </a:r>
            <a:endParaRPr lang="en-US" altLang="zh-CN" dirty="0" smtClean="0"/>
          </a:p>
        </p:txBody>
      </p:sp>
    </p:spTree>
    <p:extLst>
      <p:ext uri="{BB962C8B-B14F-4D97-AF65-F5344CB8AC3E}">
        <p14:creationId xmlns:p14="http://schemas.microsoft.com/office/powerpoint/2010/main" val="4248371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mtClean="0"/>
              <a:t>学完本课程后，您将能够</a:t>
            </a:r>
            <a:r>
              <a:rPr lang="en-US" altLang="zh-CN" smtClean="0"/>
              <a:t>:</a:t>
            </a:r>
          </a:p>
          <a:p>
            <a:pPr lvl="1"/>
            <a:r>
              <a:rPr lang="zh-CN" altLang="en-US" smtClean="0"/>
              <a:t>了解高清制图基本概念</a:t>
            </a:r>
            <a:endParaRPr lang="en-US" altLang="zh-CN" smtClean="0"/>
          </a:p>
          <a:p>
            <a:pPr lvl="1"/>
            <a:r>
              <a:rPr lang="zh-CN" altLang="en-US" smtClean="0"/>
              <a:t>了解高清制图桌面云应用场景</a:t>
            </a:r>
            <a:endParaRPr lang="en-US" altLang="zh-CN" smtClean="0"/>
          </a:p>
          <a:p>
            <a:pPr lvl="1"/>
            <a:r>
              <a:rPr lang="zh-CN" altLang="en-US" smtClean="0"/>
              <a:t>掌握华为桌面云高清制图解决方案</a:t>
            </a:r>
          </a:p>
          <a:p>
            <a:endParaRPr lang="zh-CN" altLang="en-US" dirty="0"/>
          </a:p>
        </p:txBody>
      </p:sp>
    </p:spTree>
    <p:extLst>
      <p:ext uri="{BB962C8B-B14F-4D97-AF65-F5344CB8AC3E}">
        <p14:creationId xmlns:p14="http://schemas.microsoft.com/office/powerpoint/2010/main" val="407017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b="1" dirty="0" smtClean="0"/>
              <a:t>华为高清制图桌面概述</a:t>
            </a:r>
            <a:endParaRPr lang="en-US" altLang="zh-CN" b="1" dirty="0" smtClean="0"/>
          </a:p>
          <a:p>
            <a:pPr>
              <a:buClr>
                <a:schemeClr val="bg1">
                  <a:lumMod val="50000"/>
                </a:schemeClr>
              </a:buClr>
            </a:pPr>
            <a:r>
              <a:rPr lang="zh-CN" altLang="en-US" dirty="0" smtClean="0">
                <a:solidFill>
                  <a:schemeClr val="bg1">
                    <a:lumMod val="50000"/>
                  </a:schemeClr>
                </a:solidFill>
              </a:rPr>
              <a:t>华为高清制图桌面方案</a:t>
            </a:r>
            <a:endParaRPr lang="en-US" altLang="zh-CN" dirty="0" smtClean="0">
              <a:solidFill>
                <a:schemeClr val="bg1">
                  <a:lumMod val="50000"/>
                </a:schemeClr>
              </a:solidFill>
            </a:endParaRPr>
          </a:p>
          <a:p>
            <a:pPr>
              <a:buClr>
                <a:schemeClr val="bg1">
                  <a:lumMod val="50000"/>
                </a:schemeClr>
              </a:buClr>
            </a:pPr>
            <a:r>
              <a:rPr lang="zh-CN" altLang="en-US" dirty="0" smtClean="0">
                <a:solidFill>
                  <a:schemeClr val="bg1">
                    <a:lumMod val="50000"/>
                  </a:schemeClr>
                </a:solidFill>
              </a:rPr>
              <a:t>华为高清制图桌面应用场景</a:t>
            </a:r>
            <a:endParaRPr lang="en-US" altLang="zh-CN" dirty="0" smtClean="0">
              <a:solidFill>
                <a:schemeClr val="bg1">
                  <a:lumMod val="50000"/>
                </a:schemeClr>
              </a:solidFill>
            </a:endParaRPr>
          </a:p>
          <a:p>
            <a:endParaRPr lang="zh-CN" altLang="en-US" dirty="0"/>
          </a:p>
        </p:txBody>
      </p:sp>
    </p:spTree>
    <p:extLst>
      <p:ext uri="{BB962C8B-B14F-4D97-AF65-F5344CB8AC3E}">
        <p14:creationId xmlns:p14="http://schemas.microsoft.com/office/powerpoint/2010/main" val="10232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高清制图桌面简介</a:t>
            </a:r>
            <a:endParaRPr lang="en-US" dirty="0"/>
          </a:p>
        </p:txBody>
      </p:sp>
      <p:sp>
        <p:nvSpPr>
          <p:cNvPr id="3" name="文本占位符 2"/>
          <p:cNvSpPr>
            <a:spLocks noGrp="1"/>
          </p:cNvSpPr>
          <p:nvPr>
            <p:ph type="body" sz="quarter" idx="10"/>
          </p:nvPr>
        </p:nvSpPr>
        <p:spPr/>
        <p:txBody>
          <a:bodyPr/>
          <a:lstStyle/>
          <a:p>
            <a:r>
              <a:rPr lang="zh-CN" altLang="en-US" dirty="0" smtClean="0"/>
              <a:t>高清制图指的是需要显卡辅助来支持的</a:t>
            </a:r>
            <a:r>
              <a:rPr lang="en-US" dirty="0" smtClean="0"/>
              <a:t>3D</a:t>
            </a:r>
            <a:r>
              <a:rPr lang="zh-CN" altLang="en-US" dirty="0" smtClean="0"/>
              <a:t>应用，通常是符合</a:t>
            </a:r>
            <a:r>
              <a:rPr lang="en-US" dirty="0" smtClean="0"/>
              <a:t>DirectX</a:t>
            </a:r>
            <a:r>
              <a:rPr lang="zh-CN" altLang="en-US" dirty="0" smtClean="0"/>
              <a:t>或者</a:t>
            </a:r>
            <a:r>
              <a:rPr lang="en-US" dirty="0" smtClean="0"/>
              <a:t>OpenGL</a:t>
            </a:r>
            <a:r>
              <a:rPr lang="zh-CN" altLang="en-US" dirty="0" smtClean="0"/>
              <a:t>图形技术规范的应用。</a:t>
            </a:r>
            <a:endParaRPr lang="en-US" altLang="zh-CN" dirty="0" smtClean="0"/>
          </a:p>
          <a:p>
            <a:pPr lvl="1"/>
            <a:r>
              <a:rPr lang="zh-CN" altLang="en-US" dirty="0" smtClean="0"/>
              <a:t>普通办公桌面云技术基本成熟，但没有高清制图能力。</a:t>
            </a:r>
            <a:endParaRPr lang="en-US" altLang="zh-CN" dirty="0" smtClean="0"/>
          </a:p>
          <a:p>
            <a:pPr lvl="1"/>
            <a:r>
              <a:rPr lang="zh-CN" altLang="en-US" dirty="0" smtClean="0"/>
              <a:t>高清制图桌面方面的技术开始加速发展。</a:t>
            </a:r>
            <a:endParaRPr lang="en-US" altLang="zh-CN" dirty="0" smtClean="0"/>
          </a:p>
          <a:p>
            <a:endParaRPr lang="en-US" altLang="zh-CN" dirty="0" smtClean="0"/>
          </a:p>
          <a:p>
            <a:endParaRPr lang="en-US" altLang="zh-CN" dirty="0" smtClean="0"/>
          </a:p>
          <a:p>
            <a:endParaRPr lang="en-US" dirty="0"/>
          </a:p>
        </p:txBody>
      </p:sp>
    </p:spTree>
    <p:extLst>
      <p:ext uri="{BB962C8B-B14F-4D97-AF65-F5344CB8AC3E}">
        <p14:creationId xmlns:p14="http://schemas.microsoft.com/office/powerpoint/2010/main" val="4274061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高清制图桌面简介</a:t>
            </a:r>
            <a:endParaRPr lang="en-US" dirty="0"/>
          </a:p>
        </p:txBody>
      </p:sp>
      <p:sp>
        <p:nvSpPr>
          <p:cNvPr id="3" name="文本占位符 2"/>
          <p:cNvSpPr>
            <a:spLocks noGrp="1"/>
          </p:cNvSpPr>
          <p:nvPr>
            <p:ph type="body" sz="quarter" idx="10"/>
          </p:nvPr>
        </p:nvSpPr>
        <p:spPr>
          <a:xfrm>
            <a:off x="684214" y="1376363"/>
            <a:ext cx="3157168" cy="3924300"/>
          </a:xfrm>
        </p:spPr>
        <p:txBody>
          <a:bodyPr/>
          <a:lstStyle/>
          <a:p>
            <a:r>
              <a:rPr lang="zh-CN" altLang="en-US" sz="1600" dirty="0" smtClean="0"/>
              <a:t>华为高清制图桌面，即桌面云解决方案向终端用户提供的</a:t>
            </a:r>
            <a:r>
              <a:rPr lang="en-US" sz="1600" dirty="0" smtClean="0"/>
              <a:t>3D</a:t>
            </a:r>
            <a:r>
              <a:rPr lang="zh-CN" altLang="en-US" sz="1600" dirty="0" smtClean="0"/>
              <a:t>的图形处理能力。本特性支持多种高清制图软件，包括主流</a:t>
            </a:r>
            <a:r>
              <a:rPr lang="en-US" sz="1600" dirty="0" smtClean="0"/>
              <a:t>CAD</a:t>
            </a:r>
            <a:r>
              <a:rPr lang="zh-CN" altLang="en-US" sz="1600" dirty="0" smtClean="0"/>
              <a:t>（</a:t>
            </a:r>
            <a:r>
              <a:rPr lang="en-US" sz="1600" dirty="0" smtClean="0"/>
              <a:t>Computer Aided Design</a:t>
            </a:r>
            <a:r>
              <a:rPr lang="zh-CN" altLang="en-US" sz="1600" dirty="0" smtClean="0"/>
              <a:t>）软件、常用</a:t>
            </a:r>
            <a:r>
              <a:rPr lang="en-US" sz="1600" dirty="0" smtClean="0"/>
              <a:t>GIS</a:t>
            </a:r>
            <a:r>
              <a:rPr lang="zh-CN" altLang="en-US" sz="1600" dirty="0" smtClean="0"/>
              <a:t>（</a:t>
            </a:r>
            <a:r>
              <a:rPr lang="en-US" sz="1600" dirty="0" smtClean="0"/>
              <a:t>Geographic Information System</a:t>
            </a:r>
            <a:r>
              <a:rPr lang="zh-CN" altLang="en-US" sz="1600" dirty="0" smtClean="0"/>
              <a:t>）、</a:t>
            </a:r>
            <a:r>
              <a:rPr lang="en-US" sz="1600" dirty="0" smtClean="0"/>
              <a:t>3D</a:t>
            </a:r>
            <a:r>
              <a:rPr lang="zh-CN" altLang="en-US" sz="1600" dirty="0" smtClean="0"/>
              <a:t>游戏软件、全媒体视频编辑软件等，能满足多领域客户（如工程、制造、油气、汽车、医疗、游戏、媒资等行业）对高清制图处理的需求。</a:t>
            </a:r>
            <a:endParaRPr lang="en-US" sz="1600" dirty="0" smtClean="0"/>
          </a:p>
          <a:p>
            <a:endParaRPr lang="en-US" sz="1600" dirty="0"/>
          </a:p>
        </p:txBody>
      </p:sp>
      <p:grpSp>
        <p:nvGrpSpPr>
          <p:cNvPr id="70" name="组合 69"/>
          <p:cNvGrpSpPr/>
          <p:nvPr/>
        </p:nvGrpSpPr>
        <p:grpSpPr>
          <a:xfrm>
            <a:off x="3875675" y="1484784"/>
            <a:ext cx="4728575" cy="4361283"/>
            <a:chOff x="2234746" y="1248358"/>
            <a:chExt cx="4728575" cy="4361283"/>
          </a:xfrm>
        </p:grpSpPr>
        <p:sp>
          <p:nvSpPr>
            <p:cNvPr id="4" name="矩形 3"/>
            <p:cNvSpPr/>
            <p:nvPr/>
          </p:nvSpPr>
          <p:spPr bwMode="auto">
            <a:xfrm>
              <a:off x="2240489" y="4250167"/>
              <a:ext cx="4722832" cy="1359474"/>
            </a:xfrm>
            <a:prstGeom prst="rect">
              <a:avLst/>
            </a:prstGeom>
            <a:solidFill>
              <a:schemeClr val="bg1">
                <a:lumMod val="85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0" bIns="45720" numCol="1" rtlCol="0" anchor="ctr"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a:solidFill>
                  <a:srgbClr val="000000"/>
                </a:solidFill>
                <a:latin typeface="+mn-lt"/>
                <a:ea typeface="+mn-ea"/>
              </a:endParaRPr>
            </a:p>
          </p:txBody>
        </p:sp>
        <p:grpSp>
          <p:nvGrpSpPr>
            <p:cNvPr id="5" name="组合 4"/>
            <p:cNvGrpSpPr>
              <a:grpSpLocks/>
            </p:cNvGrpSpPr>
            <p:nvPr/>
          </p:nvGrpSpPr>
          <p:grpSpPr bwMode="auto">
            <a:xfrm>
              <a:off x="2234746" y="2881369"/>
              <a:ext cx="688097" cy="829772"/>
              <a:chOff x="1095373" y="1203750"/>
              <a:chExt cx="485777" cy="815181"/>
            </a:xfrm>
          </p:grpSpPr>
          <p:sp>
            <p:nvSpPr>
              <p:cNvPr id="67"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sz="2000">
                  <a:latin typeface="+mn-lt"/>
                  <a:ea typeface="+mn-ea"/>
                  <a:cs typeface="Arial" pitchFamily="34" charset="0"/>
                </a:endParaRPr>
              </a:p>
            </p:txBody>
          </p:sp>
          <p:pic>
            <p:nvPicPr>
              <p:cNvPr id="68"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69" name="TextBox 170"/>
              <p:cNvSpPr txBox="1">
                <a:spLocks noChangeArrowheads="1"/>
              </p:cNvSpPr>
              <p:nvPr/>
            </p:nvSpPr>
            <p:spPr bwMode="auto">
              <a:xfrm>
                <a:off x="1095373" y="1279951"/>
                <a:ext cx="485775" cy="211650"/>
              </a:xfrm>
              <a:prstGeom prst="rect">
                <a:avLst/>
              </a:prstGeom>
              <a:solidFill>
                <a:schemeClr val="accent1">
                  <a:lumMod val="75000"/>
                </a:schemeClr>
              </a:solidFill>
              <a:ln w="9525">
                <a:noFill/>
                <a:miter lim="800000"/>
                <a:headEnd/>
                <a:tailEnd/>
              </a:ln>
            </p:spPr>
            <p:txBody>
              <a:bodyPr lIns="91433" tIns="45717" rIns="91433" bIns="4571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endParaRPr lang="zh-CN" altLang="en-US" sz="800" dirty="0">
                  <a:solidFill>
                    <a:schemeClr val="tx1">
                      <a:lumMod val="75000"/>
                      <a:lumOff val="25000"/>
                    </a:schemeClr>
                  </a:solidFill>
                  <a:latin typeface="+mn-lt"/>
                  <a:ea typeface="+mn-ea"/>
                  <a:cs typeface="Arial" pitchFamily="34" charset="0"/>
                </a:endParaRPr>
              </a:p>
            </p:txBody>
          </p:sp>
        </p:grpSp>
        <p:grpSp>
          <p:nvGrpSpPr>
            <p:cNvPr id="6" name="组合 5"/>
            <p:cNvGrpSpPr>
              <a:grpSpLocks/>
            </p:cNvGrpSpPr>
            <p:nvPr/>
          </p:nvGrpSpPr>
          <p:grpSpPr bwMode="auto">
            <a:xfrm>
              <a:off x="3043508" y="2883053"/>
              <a:ext cx="688094" cy="831459"/>
              <a:chOff x="1095375" y="1203750"/>
              <a:chExt cx="485775" cy="815181"/>
            </a:xfrm>
          </p:grpSpPr>
          <p:sp>
            <p:nvSpPr>
              <p:cNvPr id="64"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sz="2000">
                  <a:latin typeface="+mn-lt"/>
                  <a:ea typeface="+mn-ea"/>
                  <a:cs typeface="Arial" pitchFamily="34" charset="0"/>
                </a:endParaRPr>
              </a:p>
            </p:txBody>
          </p:sp>
          <p:pic>
            <p:nvPicPr>
              <p:cNvPr id="65"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66" name="TextBox 170"/>
              <p:cNvSpPr txBox="1">
                <a:spLocks noChangeArrowheads="1"/>
              </p:cNvSpPr>
              <p:nvPr/>
            </p:nvSpPr>
            <p:spPr bwMode="auto">
              <a:xfrm>
                <a:off x="1095375" y="1279952"/>
                <a:ext cx="485775" cy="241395"/>
              </a:xfrm>
              <a:prstGeom prst="rect">
                <a:avLst/>
              </a:prstGeom>
              <a:solidFill>
                <a:srgbClr val="C00000"/>
              </a:solidFill>
              <a:ln w="9525">
                <a:noFill/>
                <a:miter lim="800000"/>
                <a:headEnd/>
                <a:tailEnd/>
              </a:ln>
            </p:spPr>
            <p:txBody>
              <a:bodyPr lIns="0" tIns="45717" rIns="0" bIns="4571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1000" dirty="0" smtClean="0">
                    <a:solidFill>
                      <a:schemeClr val="bg1"/>
                    </a:solidFill>
                    <a:latin typeface="+mn-lt"/>
                    <a:ea typeface="+mn-ea"/>
                    <a:cs typeface="Arial" pitchFamily="34" charset="0"/>
                  </a:rPr>
                  <a:t>3D VM </a:t>
                </a:r>
                <a:endParaRPr lang="zh-CN" altLang="en-US" sz="1000" dirty="0">
                  <a:solidFill>
                    <a:schemeClr val="bg1"/>
                  </a:solidFill>
                  <a:latin typeface="+mn-lt"/>
                  <a:ea typeface="+mn-ea"/>
                  <a:cs typeface="Arial" pitchFamily="34" charset="0"/>
                </a:endParaRPr>
              </a:p>
            </p:txBody>
          </p:sp>
        </p:grpSp>
        <p:grpSp>
          <p:nvGrpSpPr>
            <p:cNvPr id="7" name="组合 6"/>
            <p:cNvGrpSpPr>
              <a:grpSpLocks/>
            </p:cNvGrpSpPr>
            <p:nvPr/>
          </p:nvGrpSpPr>
          <p:grpSpPr bwMode="auto">
            <a:xfrm>
              <a:off x="3850974" y="2881369"/>
              <a:ext cx="688094" cy="829772"/>
              <a:chOff x="1095375" y="1203750"/>
              <a:chExt cx="485775" cy="815181"/>
            </a:xfrm>
          </p:grpSpPr>
          <p:sp>
            <p:nvSpPr>
              <p:cNvPr id="61"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sz="2000">
                  <a:latin typeface="+mn-lt"/>
                  <a:ea typeface="+mn-ea"/>
                  <a:cs typeface="Arial" pitchFamily="34" charset="0"/>
                </a:endParaRPr>
              </a:p>
            </p:txBody>
          </p:sp>
          <p:pic>
            <p:nvPicPr>
              <p:cNvPr id="62"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63" name="TextBox 170"/>
              <p:cNvSpPr txBox="1">
                <a:spLocks noChangeArrowheads="1"/>
              </p:cNvSpPr>
              <p:nvPr/>
            </p:nvSpPr>
            <p:spPr bwMode="auto">
              <a:xfrm>
                <a:off x="1095375" y="1279951"/>
                <a:ext cx="485775" cy="241885"/>
              </a:xfrm>
              <a:prstGeom prst="rect">
                <a:avLst/>
              </a:prstGeom>
              <a:solidFill>
                <a:srgbClr val="C00000"/>
              </a:solidFill>
              <a:ln w="9525">
                <a:noFill/>
                <a:miter lim="800000"/>
                <a:headEnd/>
                <a:tailEnd/>
              </a:ln>
            </p:spPr>
            <p:txBody>
              <a:bodyPr lIns="0" tIns="45717" rIns="0" bIns="4571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1000" dirty="0" smtClean="0">
                    <a:solidFill>
                      <a:schemeClr val="bg1"/>
                    </a:solidFill>
                    <a:latin typeface="+mn-lt"/>
                    <a:ea typeface="+mn-ea"/>
                    <a:cs typeface="Arial" pitchFamily="34" charset="0"/>
                  </a:rPr>
                  <a:t>3D  VM</a:t>
                </a:r>
                <a:endParaRPr lang="zh-CN" altLang="en-US" sz="1000" dirty="0">
                  <a:solidFill>
                    <a:schemeClr val="bg1"/>
                  </a:solidFill>
                  <a:latin typeface="+mn-lt"/>
                  <a:ea typeface="+mn-ea"/>
                  <a:cs typeface="Arial" pitchFamily="34" charset="0"/>
                </a:endParaRPr>
              </a:p>
            </p:txBody>
          </p:sp>
        </p:grpSp>
        <p:pic>
          <p:nvPicPr>
            <p:cNvPr id="8" name="Picture 12" descr="Wyse Vista Desktop"/>
            <p:cNvPicPr>
              <a:picLocks noChangeAspect="1" noChangeArrowheads="1"/>
            </p:cNvPicPr>
            <p:nvPr/>
          </p:nvPicPr>
          <p:blipFill>
            <a:blip r:embed="rId4" cstate="email"/>
            <a:srcRect/>
            <a:stretch>
              <a:fillRect/>
            </a:stretch>
          </p:blipFill>
          <p:spPr bwMode="auto">
            <a:xfrm>
              <a:off x="3856497" y="1523368"/>
              <a:ext cx="732739" cy="596476"/>
            </a:xfrm>
            <a:prstGeom prst="rect">
              <a:avLst/>
            </a:prstGeom>
            <a:noFill/>
            <a:ln w="9525">
              <a:noFill/>
              <a:miter lim="800000"/>
              <a:headEnd/>
              <a:tailEnd/>
            </a:ln>
          </p:spPr>
        </p:pic>
        <p:pic>
          <p:nvPicPr>
            <p:cNvPr id="9" name="图片 8" descr="computer12.png"/>
            <p:cNvPicPr>
              <a:picLocks noChangeAspect="1"/>
            </p:cNvPicPr>
            <p:nvPr/>
          </p:nvPicPr>
          <p:blipFill>
            <a:blip r:embed="rId5" cstate="print"/>
            <a:stretch>
              <a:fillRect/>
            </a:stretch>
          </p:blipFill>
          <p:spPr>
            <a:xfrm>
              <a:off x="2951146" y="1495586"/>
              <a:ext cx="650251" cy="722501"/>
            </a:xfrm>
            <a:prstGeom prst="rect">
              <a:avLst/>
            </a:prstGeom>
          </p:spPr>
        </p:pic>
        <p:cxnSp>
          <p:nvCxnSpPr>
            <p:cNvPr id="10" name="Straight Arrow Connector 56"/>
            <p:cNvCxnSpPr/>
            <p:nvPr/>
          </p:nvCxnSpPr>
          <p:spPr>
            <a:xfrm flipV="1">
              <a:off x="3372288" y="2200186"/>
              <a:ext cx="0" cy="681683"/>
            </a:xfrm>
            <a:prstGeom prst="straightConnector1">
              <a:avLst/>
            </a:prstGeom>
            <a:ln w="28575">
              <a:solidFill>
                <a:srgbClr val="000099"/>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56"/>
            <p:cNvCxnSpPr/>
            <p:nvPr/>
          </p:nvCxnSpPr>
          <p:spPr>
            <a:xfrm flipV="1">
              <a:off x="4221952" y="2200186"/>
              <a:ext cx="0" cy="681683"/>
            </a:xfrm>
            <a:prstGeom prst="straightConnector1">
              <a:avLst/>
            </a:prstGeom>
            <a:ln w="28575">
              <a:solidFill>
                <a:srgbClr val="000099"/>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23"/>
            <p:cNvSpPr txBox="1"/>
            <p:nvPr/>
          </p:nvSpPr>
          <p:spPr>
            <a:xfrm>
              <a:off x="3257018" y="2170096"/>
              <a:ext cx="1060526" cy="461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388" tIns="45695" rIns="91388" bIns="45695" anchor="ctr">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base">
                <a:spcBef>
                  <a:spcPct val="0"/>
                </a:spcBef>
                <a:spcAft>
                  <a:spcPct val="0"/>
                </a:spcAft>
                <a:defRPr/>
              </a:pPr>
              <a:r>
                <a:rPr lang="en-US" sz="1200" b="1" dirty="0" smtClean="0">
                  <a:solidFill>
                    <a:srgbClr val="C00000"/>
                  </a:solidFill>
                  <a:sym typeface="Gill Sans" pitchFamily="1" charset="0"/>
                </a:rPr>
                <a:t>HDP</a:t>
              </a:r>
            </a:p>
            <a:p>
              <a:pPr algn="ctr" fontAlgn="base">
                <a:spcBef>
                  <a:spcPct val="0"/>
                </a:spcBef>
                <a:spcAft>
                  <a:spcPct val="0"/>
                </a:spcAft>
                <a:defRPr/>
              </a:pPr>
              <a:r>
                <a:rPr lang="en-US" sz="1200" b="1" dirty="0" smtClean="0">
                  <a:solidFill>
                    <a:srgbClr val="C00000"/>
                  </a:solidFill>
                  <a:sym typeface="Gill Sans" pitchFamily="1" charset="0"/>
                </a:rPr>
                <a:t>GPU</a:t>
              </a:r>
              <a:r>
                <a:rPr lang="zh-CN" altLang="en-US" sz="1200" b="1" dirty="0" smtClean="0">
                  <a:solidFill>
                    <a:srgbClr val="C00000"/>
                  </a:solidFill>
                  <a:sym typeface="Gill Sans" pitchFamily="1" charset="0"/>
                </a:rPr>
                <a:t>共享</a:t>
              </a:r>
              <a:endParaRPr lang="en-US" sz="1200" b="1" dirty="0">
                <a:solidFill>
                  <a:srgbClr val="C00000"/>
                </a:solidFill>
                <a:sym typeface="Gill Sans" pitchFamily="1" charset="0"/>
              </a:endParaRPr>
            </a:p>
          </p:txBody>
        </p:sp>
        <p:sp>
          <p:nvSpPr>
            <p:cNvPr id="13" name="TextBox 24"/>
            <p:cNvSpPr txBox="1"/>
            <p:nvPr/>
          </p:nvSpPr>
          <p:spPr>
            <a:xfrm>
              <a:off x="4614041" y="1248358"/>
              <a:ext cx="837112" cy="276999"/>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buNone/>
              </a:pPr>
              <a:r>
                <a:rPr lang="zh-CN" altLang="en-US" sz="1200" dirty="0" smtClean="0">
                  <a:solidFill>
                    <a:schemeClr val="tx1">
                      <a:lumMod val="75000"/>
                      <a:lumOff val="25000"/>
                    </a:schemeClr>
                  </a:solidFill>
                  <a:latin typeface="+mn-lt"/>
                  <a:ea typeface="+mn-ea"/>
                </a:rPr>
                <a:t>瘦客户机</a:t>
              </a:r>
            </a:p>
          </p:txBody>
        </p:sp>
        <p:sp>
          <p:nvSpPr>
            <p:cNvPr id="14" name="TextBox 25"/>
            <p:cNvSpPr txBox="1"/>
            <p:nvPr/>
          </p:nvSpPr>
          <p:spPr>
            <a:xfrm>
              <a:off x="2783057" y="1248358"/>
              <a:ext cx="1011912" cy="276999"/>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buNone/>
              </a:pPr>
              <a:r>
                <a:rPr lang="en-US" altLang="zh-CN" sz="1200" dirty="0" smtClean="0">
                  <a:solidFill>
                    <a:schemeClr val="tx1">
                      <a:lumMod val="75000"/>
                      <a:lumOff val="25000"/>
                    </a:schemeClr>
                  </a:solidFill>
                  <a:latin typeface="+mn-lt"/>
                  <a:ea typeface="+mn-ea"/>
                </a:rPr>
                <a:t>PC</a:t>
              </a:r>
              <a:r>
                <a:rPr lang="zh-CN" altLang="en-US" sz="1200" dirty="0" smtClean="0">
                  <a:solidFill>
                    <a:schemeClr val="tx1">
                      <a:lumMod val="75000"/>
                      <a:lumOff val="25000"/>
                    </a:schemeClr>
                  </a:solidFill>
                  <a:latin typeface="+mn-lt"/>
                  <a:ea typeface="+mn-ea"/>
                </a:rPr>
                <a:t> </a:t>
              </a:r>
              <a:r>
                <a:rPr lang="en-US" altLang="zh-CN" sz="1200" dirty="0" smtClean="0">
                  <a:solidFill>
                    <a:schemeClr val="tx1">
                      <a:lumMod val="75000"/>
                      <a:lumOff val="25000"/>
                    </a:schemeClr>
                  </a:solidFill>
                  <a:latin typeface="+mn-lt"/>
                  <a:ea typeface="+mn-ea"/>
                </a:rPr>
                <a:t>Client</a:t>
              </a:r>
              <a:endParaRPr lang="zh-CN" altLang="en-US" sz="1200" dirty="0" smtClean="0">
                <a:solidFill>
                  <a:schemeClr val="tx1">
                    <a:lumMod val="75000"/>
                    <a:lumOff val="25000"/>
                  </a:schemeClr>
                </a:solidFill>
                <a:latin typeface="+mn-lt"/>
                <a:ea typeface="+mn-ea"/>
              </a:endParaRPr>
            </a:p>
          </p:txBody>
        </p:sp>
        <p:sp>
          <p:nvSpPr>
            <p:cNvPr id="15" name="矩形 14"/>
            <p:cNvSpPr/>
            <p:nvPr/>
          </p:nvSpPr>
          <p:spPr bwMode="auto">
            <a:xfrm>
              <a:off x="2239509" y="3765130"/>
              <a:ext cx="4723812" cy="449073"/>
            </a:xfrm>
            <a:prstGeom prst="rect">
              <a:avLst/>
            </a:prstGeom>
            <a:solidFill>
              <a:schemeClr val="tx1">
                <a:lumMod val="50000"/>
                <a:lumOff val="50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mn-lt"/>
                <a:ea typeface="+mn-ea"/>
              </a:endParaRPr>
            </a:p>
          </p:txBody>
        </p:sp>
        <p:sp>
          <p:nvSpPr>
            <p:cNvPr id="16" name="TextBox 27"/>
            <p:cNvSpPr txBox="1"/>
            <p:nvPr/>
          </p:nvSpPr>
          <p:spPr>
            <a:xfrm>
              <a:off x="2858865" y="3801248"/>
              <a:ext cx="2502580" cy="33855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1600" dirty="0" smtClean="0">
                  <a:solidFill>
                    <a:schemeClr val="bg1"/>
                  </a:solidFill>
                  <a:latin typeface="+mn-lt"/>
                  <a:ea typeface="+mn-ea"/>
                </a:rPr>
                <a:t>FusionCompute</a:t>
              </a:r>
              <a:endParaRPr lang="zh-CN" altLang="en-US" sz="1600" dirty="0">
                <a:solidFill>
                  <a:schemeClr val="bg1"/>
                </a:solidFill>
                <a:latin typeface="+mn-lt"/>
                <a:ea typeface="+mn-ea"/>
              </a:endParaRPr>
            </a:p>
          </p:txBody>
        </p:sp>
        <p:cxnSp>
          <p:nvCxnSpPr>
            <p:cNvPr id="17" name="Straight Arrow Connector 56"/>
            <p:cNvCxnSpPr/>
            <p:nvPr/>
          </p:nvCxnSpPr>
          <p:spPr>
            <a:xfrm flipH="1" flipV="1">
              <a:off x="2396005" y="3681741"/>
              <a:ext cx="7017" cy="8741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235182" y="2953681"/>
              <a:ext cx="697627" cy="215444"/>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800" dirty="0" smtClean="0">
                  <a:solidFill>
                    <a:schemeClr val="tx1">
                      <a:lumMod val="75000"/>
                      <a:lumOff val="25000"/>
                    </a:schemeClr>
                  </a:solidFill>
                  <a:latin typeface="+mn-lt"/>
                  <a:ea typeface="+mn-ea"/>
                  <a:cs typeface="Arial" pitchFamily="34" charset="0"/>
                </a:rPr>
                <a:t>GPU</a:t>
              </a:r>
              <a:r>
                <a:rPr lang="zh-CN" altLang="en-US" sz="800" dirty="0" smtClean="0">
                  <a:solidFill>
                    <a:schemeClr val="tx1">
                      <a:lumMod val="75000"/>
                      <a:lumOff val="25000"/>
                    </a:schemeClr>
                  </a:solidFill>
                  <a:latin typeface="+mn-lt"/>
                  <a:ea typeface="+mn-ea"/>
                  <a:cs typeface="Arial" pitchFamily="34" charset="0"/>
                </a:rPr>
                <a:t> </a:t>
              </a:r>
              <a:r>
                <a:rPr lang="en-US" altLang="zh-CN" sz="800" dirty="0" smtClean="0">
                  <a:solidFill>
                    <a:schemeClr val="tx1">
                      <a:lumMod val="75000"/>
                      <a:lumOff val="25000"/>
                    </a:schemeClr>
                  </a:solidFill>
                  <a:latin typeface="+mn-lt"/>
                  <a:ea typeface="+mn-ea"/>
                  <a:cs typeface="Arial" pitchFamily="34" charset="0"/>
                </a:rPr>
                <a:t>SERVER</a:t>
              </a:r>
              <a:endParaRPr lang="zh-CN" altLang="en-US" sz="800" dirty="0">
                <a:solidFill>
                  <a:schemeClr val="tx1">
                    <a:lumMod val="75000"/>
                    <a:lumOff val="25000"/>
                  </a:schemeClr>
                </a:solidFill>
                <a:latin typeface="+mn-lt"/>
                <a:ea typeface="+mn-ea"/>
                <a:cs typeface="Arial" pitchFamily="34" charset="0"/>
              </a:endParaRPr>
            </a:p>
          </p:txBody>
        </p:sp>
        <p:pic>
          <p:nvPicPr>
            <p:cNvPr id="19" name="Picture 29" descr="nvs"/>
            <p:cNvPicPr preferRelativeResize="0">
              <a:picLocks noChangeAspect="1" noChangeArrowheads="1"/>
            </p:cNvPicPr>
            <p:nvPr/>
          </p:nvPicPr>
          <p:blipFill>
            <a:blip r:embed="rId6" cstate="print"/>
            <a:srcRect/>
            <a:stretch>
              <a:fillRect/>
            </a:stretch>
          </p:blipFill>
          <p:spPr bwMode="auto">
            <a:xfrm>
              <a:off x="2394261" y="4617294"/>
              <a:ext cx="426859" cy="639547"/>
            </a:xfrm>
            <a:prstGeom prst="rect">
              <a:avLst/>
            </a:prstGeom>
            <a:noFill/>
            <a:ln w="9525">
              <a:noFill/>
              <a:miter lim="800000"/>
              <a:headEnd/>
              <a:tailEnd/>
            </a:ln>
          </p:spPr>
        </p:pic>
        <p:pic>
          <p:nvPicPr>
            <p:cNvPr id="20" name="Picture 29" descr="nvs"/>
            <p:cNvPicPr preferRelativeResize="0">
              <a:picLocks noChangeAspect="1" noChangeArrowheads="1"/>
            </p:cNvPicPr>
            <p:nvPr/>
          </p:nvPicPr>
          <p:blipFill>
            <a:blip r:embed="rId6" cstate="print"/>
            <a:srcRect/>
            <a:stretch>
              <a:fillRect/>
            </a:stretch>
          </p:blipFill>
          <p:spPr bwMode="auto">
            <a:xfrm>
              <a:off x="4731073" y="4597768"/>
              <a:ext cx="426859" cy="639547"/>
            </a:xfrm>
            <a:prstGeom prst="rect">
              <a:avLst/>
            </a:prstGeom>
            <a:noFill/>
            <a:ln w="9525">
              <a:noFill/>
              <a:miter lim="800000"/>
              <a:headEnd/>
              <a:tailEnd/>
            </a:ln>
          </p:spPr>
        </p:pic>
        <p:cxnSp>
          <p:nvCxnSpPr>
            <p:cNvPr id="21" name="直接连接符 20"/>
            <p:cNvCxnSpPr/>
            <p:nvPr/>
          </p:nvCxnSpPr>
          <p:spPr bwMode="auto">
            <a:xfrm>
              <a:off x="2298247" y="4555865"/>
              <a:ext cx="4644000" cy="0"/>
            </a:xfrm>
            <a:prstGeom prst="line">
              <a:avLst/>
            </a:prstGeom>
            <a:ln w="57150">
              <a:solidFill>
                <a:srgbClr val="C0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2" name="TextBox 34"/>
            <p:cNvSpPr txBox="1"/>
            <p:nvPr/>
          </p:nvSpPr>
          <p:spPr>
            <a:xfrm>
              <a:off x="4095180" y="5243782"/>
              <a:ext cx="851917" cy="33855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zh-CN" altLang="en-US" sz="1600" dirty="0" smtClean="0">
                  <a:latin typeface="+mn-lt"/>
                  <a:ea typeface="+mn-ea"/>
                </a:rPr>
                <a:t>服务器</a:t>
              </a:r>
              <a:endParaRPr lang="zh-CN" altLang="en-US" sz="1600" dirty="0">
                <a:latin typeface="+mn-lt"/>
                <a:ea typeface="+mn-ea"/>
              </a:endParaRPr>
            </a:p>
          </p:txBody>
        </p:sp>
        <p:cxnSp>
          <p:nvCxnSpPr>
            <p:cNvPr id="23" name="Straight Arrow Connector 56"/>
            <p:cNvCxnSpPr/>
            <p:nvPr/>
          </p:nvCxnSpPr>
          <p:spPr>
            <a:xfrm flipH="1" flipV="1">
              <a:off x="2691280" y="3671156"/>
              <a:ext cx="7017" cy="8741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H="1">
              <a:off x="2479222" y="3740950"/>
              <a:ext cx="9525" cy="836083"/>
            </a:xfrm>
            <a:prstGeom prst="straightConnector1">
              <a:avLst/>
            </a:prstGeom>
            <a:ln w="28575">
              <a:solidFill>
                <a:srgbClr val="000099"/>
              </a:solidFill>
              <a:prstDash val="sys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bwMode="auto">
            <a:xfrm flipH="1">
              <a:off x="2793547" y="3730367"/>
              <a:ext cx="9525" cy="836083"/>
            </a:xfrm>
            <a:prstGeom prst="straightConnector1">
              <a:avLst/>
            </a:prstGeom>
            <a:ln w="28575">
              <a:solidFill>
                <a:srgbClr val="000099"/>
              </a:solidFill>
              <a:prstDash val="sysDash"/>
              <a:tailEnd type="arrow"/>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6" name="任意多边形 25"/>
            <p:cNvSpPr/>
            <p:nvPr/>
          </p:nvSpPr>
          <p:spPr bwMode="auto">
            <a:xfrm rot="10630529">
              <a:off x="2803073" y="3569852"/>
              <a:ext cx="1514475" cy="375708"/>
            </a:xfrm>
            <a:custGeom>
              <a:avLst/>
              <a:gdLst>
                <a:gd name="connsiteX0" fmla="*/ 0 w 1514475"/>
                <a:gd name="connsiteY0" fmla="*/ 296862 h 338137"/>
                <a:gd name="connsiteX1" fmla="*/ 685800 w 1514475"/>
                <a:gd name="connsiteY1" fmla="*/ 1587 h 338137"/>
                <a:gd name="connsiteX2" fmla="*/ 1390650 w 1514475"/>
                <a:gd name="connsiteY2" fmla="*/ 287337 h 338137"/>
                <a:gd name="connsiteX3" fmla="*/ 1428750 w 1514475"/>
                <a:gd name="connsiteY3" fmla="*/ 306387 h 338137"/>
              </a:gdLst>
              <a:ahLst/>
              <a:cxnLst>
                <a:cxn ang="0">
                  <a:pos x="connsiteX0" y="connsiteY0"/>
                </a:cxn>
                <a:cxn ang="0">
                  <a:pos x="connsiteX1" y="connsiteY1"/>
                </a:cxn>
                <a:cxn ang="0">
                  <a:pos x="connsiteX2" y="connsiteY2"/>
                </a:cxn>
                <a:cxn ang="0">
                  <a:pos x="connsiteX3" y="connsiteY3"/>
                </a:cxn>
              </a:cxnLst>
              <a:rect l="l" t="t" r="r" b="b"/>
              <a:pathLst>
                <a:path w="1514475" h="338137">
                  <a:moveTo>
                    <a:pt x="0" y="296862"/>
                  </a:moveTo>
                  <a:cubicBezTo>
                    <a:pt x="227012" y="150018"/>
                    <a:pt x="454025" y="3175"/>
                    <a:pt x="685800" y="1587"/>
                  </a:cubicBezTo>
                  <a:cubicBezTo>
                    <a:pt x="917575" y="0"/>
                    <a:pt x="1266825" y="236537"/>
                    <a:pt x="1390650" y="287337"/>
                  </a:cubicBezTo>
                  <a:cubicBezTo>
                    <a:pt x="1514475" y="338137"/>
                    <a:pt x="1471612" y="322262"/>
                    <a:pt x="1428750" y="306387"/>
                  </a:cubicBezTo>
                </a:path>
              </a:pathLst>
            </a:custGeom>
            <a:ln w="28575">
              <a:solidFill>
                <a:srgbClr val="000099"/>
              </a:solidFill>
              <a:prstDash val="sysDash"/>
              <a:headEnd type="triangl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a:p>
          </p:txBody>
        </p:sp>
        <p:sp>
          <p:nvSpPr>
            <p:cNvPr id="27" name="任意多边形 26"/>
            <p:cNvSpPr/>
            <p:nvPr/>
          </p:nvSpPr>
          <p:spPr bwMode="auto">
            <a:xfrm>
              <a:off x="2435855" y="2628180"/>
              <a:ext cx="908406" cy="245376"/>
            </a:xfrm>
            <a:custGeom>
              <a:avLst/>
              <a:gdLst>
                <a:gd name="connsiteX0" fmla="*/ 0 w 1514475"/>
                <a:gd name="connsiteY0" fmla="*/ 296862 h 338137"/>
                <a:gd name="connsiteX1" fmla="*/ 685800 w 1514475"/>
                <a:gd name="connsiteY1" fmla="*/ 1587 h 338137"/>
                <a:gd name="connsiteX2" fmla="*/ 1390650 w 1514475"/>
                <a:gd name="connsiteY2" fmla="*/ 287337 h 338137"/>
                <a:gd name="connsiteX3" fmla="*/ 1428750 w 1514475"/>
                <a:gd name="connsiteY3" fmla="*/ 306387 h 338137"/>
              </a:gdLst>
              <a:ahLst/>
              <a:cxnLst>
                <a:cxn ang="0">
                  <a:pos x="connsiteX0" y="connsiteY0"/>
                </a:cxn>
                <a:cxn ang="0">
                  <a:pos x="connsiteX1" y="connsiteY1"/>
                </a:cxn>
                <a:cxn ang="0">
                  <a:pos x="connsiteX2" y="connsiteY2"/>
                </a:cxn>
                <a:cxn ang="0">
                  <a:pos x="connsiteX3" y="connsiteY3"/>
                </a:cxn>
              </a:cxnLst>
              <a:rect l="l" t="t" r="r" b="b"/>
              <a:pathLst>
                <a:path w="1514475" h="338137">
                  <a:moveTo>
                    <a:pt x="0" y="296862"/>
                  </a:moveTo>
                  <a:cubicBezTo>
                    <a:pt x="227012" y="150018"/>
                    <a:pt x="454025" y="3175"/>
                    <a:pt x="685800" y="1587"/>
                  </a:cubicBezTo>
                  <a:cubicBezTo>
                    <a:pt x="917575" y="0"/>
                    <a:pt x="1266825" y="236537"/>
                    <a:pt x="1390650" y="287337"/>
                  </a:cubicBezTo>
                  <a:cubicBezTo>
                    <a:pt x="1514475" y="338137"/>
                    <a:pt x="1471612" y="322262"/>
                    <a:pt x="1428750" y="306387"/>
                  </a:cubicBezTo>
                </a:path>
              </a:pathLst>
            </a:custGeom>
            <a:ln w="28575">
              <a:solidFill>
                <a:srgbClr val="000099"/>
              </a:solidFill>
              <a:prstDash val="sysDash"/>
              <a:headEnd type="triangle" w="med" len="med"/>
              <a:tailEnd type="triangl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algn="l" rtl="0" fontAlgn="base">
                <a:spcBef>
                  <a:spcPct val="0"/>
                </a:spcBef>
                <a:spcAft>
                  <a:spcPct val="0"/>
                </a:spcAft>
                <a:defRPr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mn-lt"/>
                  <a:ea typeface="+mn-ea"/>
                  <a:cs typeface="+mn-cs"/>
                </a:defRPr>
              </a:lvl2pPr>
              <a:lvl3pPr marL="914400" algn="l" rtl="0" fontAlgn="base">
                <a:spcBef>
                  <a:spcPct val="0"/>
                </a:spcBef>
                <a:spcAft>
                  <a:spcPct val="0"/>
                </a:spcAft>
                <a:defRPr kern="1200">
                  <a:solidFill>
                    <a:schemeClr val="tx1"/>
                  </a:solidFill>
                  <a:latin typeface="+mn-lt"/>
                  <a:ea typeface="+mn-ea"/>
                  <a:cs typeface="+mn-cs"/>
                </a:defRPr>
              </a:lvl3pPr>
              <a:lvl4pPr marL="1371600" algn="l" rtl="0" fontAlgn="base">
                <a:spcBef>
                  <a:spcPct val="0"/>
                </a:spcBef>
                <a:spcAft>
                  <a:spcPct val="0"/>
                </a:spcAft>
                <a:defRPr kern="1200">
                  <a:solidFill>
                    <a:schemeClr val="tx1"/>
                  </a:solidFill>
                  <a:latin typeface="+mn-lt"/>
                  <a:ea typeface="+mn-ea"/>
                  <a:cs typeface="+mn-cs"/>
                </a:defRPr>
              </a:lvl4pPr>
              <a:lvl5pPr marL="1828800" algn="l"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zh-CN" altLang="en-US"/>
            </a:p>
          </p:txBody>
        </p:sp>
        <p:grpSp>
          <p:nvGrpSpPr>
            <p:cNvPr id="28" name="组合 27"/>
            <p:cNvGrpSpPr>
              <a:grpSpLocks/>
            </p:cNvGrpSpPr>
            <p:nvPr/>
          </p:nvGrpSpPr>
          <p:grpSpPr bwMode="auto">
            <a:xfrm>
              <a:off x="4623294" y="2871040"/>
              <a:ext cx="688094" cy="829772"/>
              <a:chOff x="1095375" y="1203750"/>
              <a:chExt cx="485775" cy="815181"/>
            </a:xfrm>
          </p:grpSpPr>
          <p:sp>
            <p:nvSpPr>
              <p:cNvPr id="58"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sz="2000">
                  <a:latin typeface="+mn-lt"/>
                  <a:ea typeface="+mn-ea"/>
                  <a:cs typeface="Arial" pitchFamily="34" charset="0"/>
                </a:endParaRPr>
              </a:p>
            </p:txBody>
          </p:sp>
          <p:pic>
            <p:nvPicPr>
              <p:cNvPr id="59"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60" name="TextBox 170"/>
              <p:cNvSpPr txBox="1">
                <a:spLocks noChangeArrowheads="1"/>
              </p:cNvSpPr>
              <p:nvPr/>
            </p:nvSpPr>
            <p:spPr bwMode="auto">
              <a:xfrm>
                <a:off x="1095375" y="1279951"/>
                <a:ext cx="485775" cy="241885"/>
              </a:xfrm>
              <a:prstGeom prst="rect">
                <a:avLst/>
              </a:prstGeom>
              <a:solidFill>
                <a:srgbClr val="C00000"/>
              </a:solidFill>
              <a:ln w="9525">
                <a:noFill/>
                <a:miter lim="800000"/>
                <a:headEnd/>
                <a:tailEnd/>
              </a:ln>
            </p:spPr>
            <p:txBody>
              <a:bodyPr lIns="0" tIns="45717" rIns="0" bIns="4571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1000" dirty="0" smtClean="0">
                    <a:solidFill>
                      <a:schemeClr val="bg1"/>
                    </a:solidFill>
                    <a:latin typeface="+mn-lt"/>
                    <a:ea typeface="+mn-ea"/>
                    <a:cs typeface="Arial" pitchFamily="34" charset="0"/>
                  </a:rPr>
                  <a:t>3D  VM</a:t>
                </a:r>
                <a:endParaRPr lang="zh-CN" altLang="en-US" sz="1000" dirty="0">
                  <a:solidFill>
                    <a:schemeClr val="bg1"/>
                  </a:solidFill>
                  <a:latin typeface="+mn-lt"/>
                  <a:ea typeface="+mn-ea"/>
                  <a:cs typeface="Arial" pitchFamily="34" charset="0"/>
                </a:endParaRPr>
              </a:p>
            </p:txBody>
          </p:sp>
        </p:grpSp>
        <p:cxnSp>
          <p:nvCxnSpPr>
            <p:cNvPr id="29" name="Straight Arrow Connector 56"/>
            <p:cNvCxnSpPr/>
            <p:nvPr/>
          </p:nvCxnSpPr>
          <p:spPr>
            <a:xfrm flipV="1">
              <a:off x="4955527" y="2189857"/>
              <a:ext cx="0" cy="68168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56"/>
            <p:cNvCxnSpPr>
              <a:endCxn id="58" idx="2"/>
            </p:cNvCxnSpPr>
            <p:nvPr/>
          </p:nvCxnSpPr>
          <p:spPr>
            <a:xfrm flipH="1" flipV="1">
              <a:off x="4967341" y="3700812"/>
              <a:ext cx="8881" cy="828361"/>
            </a:xfrm>
            <a:prstGeom prst="straightConnector1">
              <a:avLst/>
            </a:prstGeom>
            <a:ln w="28575">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Picture 12" descr="Wyse Vista Desktop"/>
            <p:cNvPicPr>
              <a:picLocks noChangeAspect="1" noChangeArrowheads="1"/>
            </p:cNvPicPr>
            <p:nvPr/>
          </p:nvPicPr>
          <p:blipFill>
            <a:blip r:embed="rId4" cstate="email"/>
            <a:srcRect/>
            <a:stretch>
              <a:fillRect/>
            </a:stretch>
          </p:blipFill>
          <p:spPr bwMode="auto">
            <a:xfrm>
              <a:off x="4608150" y="1523201"/>
              <a:ext cx="732739" cy="596476"/>
            </a:xfrm>
            <a:prstGeom prst="rect">
              <a:avLst/>
            </a:prstGeom>
            <a:noFill/>
            <a:ln w="9525">
              <a:noFill/>
              <a:miter lim="800000"/>
              <a:headEnd/>
              <a:tailEnd/>
            </a:ln>
          </p:spPr>
        </p:pic>
        <p:sp>
          <p:nvSpPr>
            <p:cNvPr id="32" name="TextBox 52"/>
            <p:cNvSpPr txBox="1"/>
            <p:nvPr/>
          </p:nvSpPr>
          <p:spPr>
            <a:xfrm>
              <a:off x="4827485" y="2190763"/>
              <a:ext cx="1060526" cy="4616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388" tIns="45695" rIns="91388" bIns="45695" anchor="ctr">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base">
                <a:spcBef>
                  <a:spcPct val="0"/>
                </a:spcBef>
                <a:spcAft>
                  <a:spcPct val="0"/>
                </a:spcAft>
                <a:defRPr/>
              </a:pPr>
              <a:r>
                <a:rPr lang="en-US" sz="1200" b="1" dirty="0" smtClean="0">
                  <a:solidFill>
                    <a:srgbClr val="C00000"/>
                  </a:solidFill>
                  <a:sym typeface="Gill Sans" pitchFamily="1" charset="0"/>
                </a:rPr>
                <a:t>HDP</a:t>
              </a:r>
            </a:p>
            <a:p>
              <a:pPr algn="ctr" fontAlgn="base">
                <a:spcBef>
                  <a:spcPct val="0"/>
                </a:spcBef>
                <a:spcAft>
                  <a:spcPct val="0"/>
                </a:spcAft>
                <a:defRPr/>
              </a:pPr>
              <a:r>
                <a:rPr lang="en-US" sz="1200" b="1" dirty="0" smtClean="0">
                  <a:solidFill>
                    <a:srgbClr val="C00000"/>
                  </a:solidFill>
                  <a:sym typeface="Gill Sans" pitchFamily="1" charset="0"/>
                </a:rPr>
                <a:t>GPU</a:t>
              </a:r>
              <a:r>
                <a:rPr lang="zh-CN" altLang="en-US" sz="1200" b="1" dirty="0" smtClean="0">
                  <a:solidFill>
                    <a:srgbClr val="C00000"/>
                  </a:solidFill>
                  <a:sym typeface="Gill Sans" pitchFamily="1" charset="0"/>
                </a:rPr>
                <a:t>直通</a:t>
              </a:r>
              <a:endParaRPr lang="en-US" sz="1200" b="1" dirty="0">
                <a:solidFill>
                  <a:srgbClr val="C00000"/>
                </a:solidFill>
                <a:sym typeface="Gill Sans" pitchFamily="1" charset="0"/>
              </a:endParaRPr>
            </a:p>
          </p:txBody>
        </p:sp>
        <p:pic>
          <p:nvPicPr>
            <p:cNvPr id="33" name="Picture 29" descr="nvs"/>
            <p:cNvPicPr preferRelativeResize="0">
              <a:picLocks noChangeAspect="1" noChangeArrowheads="1"/>
            </p:cNvPicPr>
            <p:nvPr/>
          </p:nvPicPr>
          <p:blipFill>
            <a:blip r:embed="rId6" cstate="print"/>
            <a:srcRect/>
            <a:stretch>
              <a:fillRect/>
            </a:stretch>
          </p:blipFill>
          <p:spPr bwMode="auto">
            <a:xfrm>
              <a:off x="3189840" y="4606962"/>
              <a:ext cx="426859" cy="639547"/>
            </a:xfrm>
            <a:prstGeom prst="rect">
              <a:avLst/>
            </a:prstGeom>
            <a:noFill/>
            <a:ln w="9525">
              <a:noFill/>
              <a:miter lim="800000"/>
              <a:headEnd/>
              <a:tailEnd/>
            </a:ln>
          </p:spPr>
        </p:pic>
        <p:pic>
          <p:nvPicPr>
            <p:cNvPr id="34" name="Picture 29" descr="nvs"/>
            <p:cNvPicPr preferRelativeResize="0">
              <a:picLocks noChangeAspect="1" noChangeArrowheads="1"/>
            </p:cNvPicPr>
            <p:nvPr/>
          </p:nvPicPr>
          <p:blipFill>
            <a:blip r:embed="rId6" cstate="print"/>
            <a:srcRect/>
            <a:stretch>
              <a:fillRect/>
            </a:stretch>
          </p:blipFill>
          <p:spPr bwMode="auto">
            <a:xfrm>
              <a:off x="3962173" y="4604380"/>
              <a:ext cx="426859" cy="639547"/>
            </a:xfrm>
            <a:prstGeom prst="rect">
              <a:avLst/>
            </a:prstGeom>
            <a:noFill/>
            <a:ln w="9525">
              <a:noFill/>
              <a:miter lim="800000"/>
              <a:headEnd/>
              <a:tailEnd/>
            </a:ln>
          </p:spPr>
        </p:pic>
        <p:grpSp>
          <p:nvGrpSpPr>
            <p:cNvPr id="35" name="组合 34"/>
            <p:cNvGrpSpPr>
              <a:grpSpLocks/>
            </p:cNvGrpSpPr>
            <p:nvPr/>
          </p:nvGrpSpPr>
          <p:grpSpPr bwMode="auto">
            <a:xfrm>
              <a:off x="5483139" y="2866858"/>
              <a:ext cx="688094" cy="829772"/>
              <a:chOff x="1095375" y="1203750"/>
              <a:chExt cx="485775" cy="815181"/>
            </a:xfrm>
          </p:grpSpPr>
          <p:sp>
            <p:nvSpPr>
              <p:cNvPr id="55"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sz="2000">
                  <a:latin typeface="+mn-lt"/>
                  <a:ea typeface="+mn-ea"/>
                  <a:cs typeface="Arial" pitchFamily="34" charset="0"/>
                </a:endParaRPr>
              </a:p>
            </p:txBody>
          </p:sp>
          <p:pic>
            <p:nvPicPr>
              <p:cNvPr id="56"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57" name="TextBox 170"/>
              <p:cNvSpPr txBox="1">
                <a:spLocks noChangeArrowheads="1"/>
              </p:cNvSpPr>
              <p:nvPr/>
            </p:nvSpPr>
            <p:spPr bwMode="auto">
              <a:xfrm>
                <a:off x="1095375" y="1279951"/>
                <a:ext cx="485775" cy="241885"/>
              </a:xfrm>
              <a:prstGeom prst="rect">
                <a:avLst/>
              </a:prstGeom>
              <a:solidFill>
                <a:srgbClr val="C00000"/>
              </a:solidFill>
              <a:ln w="9525">
                <a:noFill/>
                <a:miter lim="800000"/>
                <a:headEnd/>
                <a:tailEnd/>
              </a:ln>
            </p:spPr>
            <p:txBody>
              <a:bodyPr lIns="0" tIns="45717" rIns="0" bIns="4571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1000" dirty="0" smtClean="0">
                    <a:solidFill>
                      <a:schemeClr val="bg1"/>
                    </a:solidFill>
                    <a:latin typeface="+mn-lt"/>
                    <a:ea typeface="+mn-ea"/>
                    <a:cs typeface="Arial" pitchFamily="34" charset="0"/>
                  </a:rPr>
                  <a:t>3D  VM</a:t>
                </a:r>
                <a:endParaRPr lang="zh-CN" altLang="en-US" sz="1000" dirty="0">
                  <a:solidFill>
                    <a:schemeClr val="bg1"/>
                  </a:solidFill>
                  <a:latin typeface="+mn-lt"/>
                  <a:ea typeface="+mn-ea"/>
                  <a:cs typeface="Arial" pitchFamily="34" charset="0"/>
                </a:endParaRPr>
              </a:p>
            </p:txBody>
          </p:sp>
        </p:grpSp>
        <p:sp>
          <p:nvSpPr>
            <p:cNvPr id="36" name="矩形 35"/>
            <p:cNvSpPr/>
            <p:nvPr/>
          </p:nvSpPr>
          <p:spPr bwMode="auto">
            <a:xfrm>
              <a:off x="5235129" y="4632734"/>
              <a:ext cx="1728192" cy="684000"/>
            </a:xfrm>
            <a:prstGeom prst="rect">
              <a:avLst/>
            </a:prstGeom>
            <a:gradFill>
              <a:gsLst>
                <a:gs pos="0">
                  <a:srgbClr val="DDEBCF"/>
                </a:gs>
                <a:gs pos="50000">
                  <a:srgbClr val="9CB86E"/>
                </a:gs>
                <a:gs pos="100000">
                  <a:srgbClr val="156B13"/>
                </a:gs>
              </a:gsLst>
              <a:lin ang="5400000" scaled="0"/>
            </a:gradFill>
            <a:ln>
              <a:noFill/>
            </a:ln>
            <a:effectLst>
              <a:innerShdw blurRad="63500" dist="50800" dir="13500000">
                <a:prstClr val="black">
                  <a:alpha val="50000"/>
                </a:prstClr>
              </a:inn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zh-CN" altLang="en-US" sz="1800" b="1" i="0" u="none" strike="noStrike" cap="none" normalizeH="0" baseline="0" dirty="0" smtClean="0">
                <a:ln>
                  <a:noFill/>
                </a:ln>
                <a:solidFill>
                  <a:schemeClr val="bg1"/>
                </a:solidFill>
                <a:effectLst/>
                <a:latin typeface="+mn-lt"/>
                <a:ea typeface="+mn-ea"/>
              </a:endParaRPr>
            </a:p>
          </p:txBody>
        </p:sp>
        <p:grpSp>
          <p:nvGrpSpPr>
            <p:cNvPr id="37" name="组合 36"/>
            <p:cNvGrpSpPr>
              <a:grpSpLocks/>
            </p:cNvGrpSpPr>
            <p:nvPr/>
          </p:nvGrpSpPr>
          <p:grpSpPr bwMode="auto">
            <a:xfrm>
              <a:off x="6275227" y="2866858"/>
              <a:ext cx="688094" cy="829772"/>
              <a:chOff x="1095375" y="1203750"/>
              <a:chExt cx="485775" cy="815181"/>
            </a:xfrm>
          </p:grpSpPr>
          <p:sp>
            <p:nvSpPr>
              <p:cNvPr id="52" name="Rectangle 8"/>
              <p:cNvSpPr>
                <a:spLocks noChangeArrowheads="1"/>
              </p:cNvSpPr>
              <p:nvPr/>
            </p:nvSpPr>
            <p:spPr bwMode="auto">
              <a:xfrm>
                <a:off x="1095375" y="1203750"/>
                <a:ext cx="485775" cy="815181"/>
              </a:xfrm>
              <a:prstGeom prst="rect">
                <a:avLst/>
              </a:prstGeom>
              <a:gradFill rotWithShape="0">
                <a:gsLst>
                  <a:gs pos="0">
                    <a:srgbClr val="DCDCDC"/>
                  </a:gs>
                  <a:gs pos="100000">
                    <a:srgbClr val="B4B4B4"/>
                  </a:gs>
                </a:gsLst>
                <a:lin ang="5400000"/>
              </a:gradFill>
              <a:ln w="9525" algn="ctr">
                <a:solidFill>
                  <a:srgbClr val="B4B4B4"/>
                </a:solidFill>
                <a:round/>
                <a:headEnd/>
                <a:tailEnd/>
              </a:ln>
            </p:spPr>
            <p:txBody>
              <a:bodyPr wrap="none" lIns="91391" tIns="45698" rIns="91391" bIns="4569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endParaRPr lang="zh-CN" altLang="en-US" sz="2000">
                  <a:latin typeface="+mn-lt"/>
                  <a:ea typeface="+mn-ea"/>
                  <a:cs typeface="Arial" pitchFamily="34" charset="0"/>
                </a:endParaRPr>
              </a:p>
            </p:txBody>
          </p:sp>
          <p:pic>
            <p:nvPicPr>
              <p:cNvPr id="53" name="Picture 5"/>
              <p:cNvPicPr>
                <a:picLocks noChangeAspect="1" noChangeArrowheads="1"/>
              </p:cNvPicPr>
              <p:nvPr/>
            </p:nvPicPr>
            <p:blipFill>
              <a:blip r:embed="rId3" cstate="print"/>
              <a:srcRect/>
              <a:stretch>
                <a:fillRect/>
              </a:stretch>
            </p:blipFill>
            <p:spPr bwMode="auto">
              <a:xfrm>
                <a:off x="1143001" y="1583568"/>
                <a:ext cx="401409" cy="396081"/>
              </a:xfrm>
              <a:prstGeom prst="rect">
                <a:avLst/>
              </a:prstGeom>
              <a:noFill/>
              <a:ln w="9525">
                <a:noFill/>
                <a:miter lim="800000"/>
                <a:headEnd/>
                <a:tailEnd/>
              </a:ln>
            </p:spPr>
          </p:pic>
          <p:sp>
            <p:nvSpPr>
              <p:cNvPr id="54" name="TextBox 170"/>
              <p:cNvSpPr txBox="1">
                <a:spLocks noChangeArrowheads="1"/>
              </p:cNvSpPr>
              <p:nvPr/>
            </p:nvSpPr>
            <p:spPr bwMode="auto">
              <a:xfrm>
                <a:off x="1095375" y="1279951"/>
                <a:ext cx="485775" cy="241885"/>
              </a:xfrm>
              <a:prstGeom prst="rect">
                <a:avLst/>
              </a:prstGeom>
              <a:solidFill>
                <a:srgbClr val="C00000"/>
              </a:solidFill>
              <a:ln w="9525">
                <a:noFill/>
                <a:miter lim="800000"/>
                <a:headEnd/>
                <a:tailEnd/>
              </a:ln>
            </p:spPr>
            <p:txBody>
              <a:bodyPr lIns="0" tIns="45717" rIns="0" bIns="45717">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a:r>
                  <a:rPr lang="en-US" altLang="zh-CN" sz="1000" dirty="0" smtClean="0">
                    <a:solidFill>
                      <a:schemeClr val="bg1"/>
                    </a:solidFill>
                    <a:latin typeface="+mn-lt"/>
                    <a:ea typeface="+mn-ea"/>
                    <a:cs typeface="Arial" pitchFamily="34" charset="0"/>
                  </a:rPr>
                  <a:t>3D  VM</a:t>
                </a:r>
                <a:endParaRPr lang="zh-CN" altLang="en-US" sz="1000" dirty="0">
                  <a:solidFill>
                    <a:schemeClr val="bg1"/>
                  </a:solidFill>
                  <a:latin typeface="+mn-lt"/>
                  <a:ea typeface="+mn-ea"/>
                  <a:cs typeface="Arial" pitchFamily="34" charset="0"/>
                </a:endParaRPr>
              </a:p>
            </p:txBody>
          </p:sp>
        </p:grpSp>
        <p:sp>
          <p:nvSpPr>
            <p:cNvPr id="38" name="矩形 37"/>
            <p:cNvSpPr/>
            <p:nvPr/>
          </p:nvSpPr>
          <p:spPr bwMode="auto">
            <a:xfrm>
              <a:off x="5523161" y="4705362"/>
              <a:ext cx="1368152" cy="468000"/>
            </a:xfrm>
            <a:prstGeom prst="rect">
              <a:avLst/>
            </a:prstGeom>
            <a:solidFill>
              <a:srgbClr val="00B0F0"/>
            </a:solidFill>
            <a:ln/>
            <a:effectLst>
              <a:outerShdw blurRad="50800" dist="38100" dir="13500000" algn="br"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style>
            <a:lnRef idx="1">
              <a:schemeClr val="accent3"/>
            </a:lnRef>
            <a:fillRef idx="1003">
              <a:schemeClr val="lt2"/>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buClr>
                  <a:srgbClr val="CC9900"/>
                </a:buClr>
              </a:pPr>
              <a:endParaRPr lang="zh-CN" altLang="en-US" b="1" dirty="0" smtClean="0">
                <a:solidFill>
                  <a:schemeClr val="bg1"/>
                </a:solidFill>
              </a:endParaRPr>
            </a:p>
          </p:txBody>
        </p:sp>
        <p:sp>
          <p:nvSpPr>
            <p:cNvPr id="39" name="矩形 38"/>
            <p:cNvSpPr/>
            <p:nvPr/>
          </p:nvSpPr>
          <p:spPr bwMode="auto">
            <a:xfrm>
              <a:off x="5235129" y="3876678"/>
              <a:ext cx="1152000" cy="252000"/>
            </a:xfrm>
            <a:prstGeom prst="rect">
              <a:avLst/>
            </a:prstGeom>
            <a:solidFill>
              <a:srgbClr val="92D050"/>
            </a:solidFill>
            <a:ln/>
            <a:effectLst>
              <a:outerShdw blurRad="50800" dist="38100" dir="13500000" algn="br" rotWithShape="0">
                <a:prstClr val="black">
                  <a:alpha val="40000"/>
                </a:prstClr>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style>
            <a:lnRef idx="1">
              <a:schemeClr val="accent3"/>
            </a:lnRef>
            <a:fillRef idx="1003">
              <a:schemeClr val="lt2"/>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buClr>
                  <a:srgbClr val="CC9900"/>
                </a:buClr>
              </a:pPr>
              <a:r>
                <a:rPr lang="en-US" altLang="zh-CN" sz="1050" b="1" dirty="0" smtClean="0">
                  <a:solidFill>
                    <a:schemeClr val="bg1"/>
                  </a:solidFill>
                </a:rPr>
                <a:t>vGPU Manager</a:t>
              </a:r>
              <a:endParaRPr lang="zh-CN" altLang="en-US" sz="1050" b="1" dirty="0" smtClean="0">
                <a:solidFill>
                  <a:schemeClr val="bg1"/>
                </a:solidFill>
              </a:endParaRPr>
            </a:p>
          </p:txBody>
        </p:sp>
        <p:cxnSp>
          <p:nvCxnSpPr>
            <p:cNvPr id="40" name="Straight Arrow Connector 56"/>
            <p:cNvCxnSpPr/>
            <p:nvPr/>
          </p:nvCxnSpPr>
          <p:spPr>
            <a:xfrm flipH="1" flipV="1">
              <a:off x="5874320" y="3696630"/>
              <a:ext cx="8881" cy="828361"/>
            </a:xfrm>
            <a:prstGeom prst="straightConnector1">
              <a:avLst/>
            </a:prstGeom>
            <a:ln w="28575">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56"/>
            <p:cNvCxnSpPr/>
            <p:nvPr/>
          </p:nvCxnSpPr>
          <p:spPr>
            <a:xfrm flipH="1" flipV="1">
              <a:off x="6738416" y="3696630"/>
              <a:ext cx="8881" cy="828361"/>
            </a:xfrm>
            <a:prstGeom prst="straightConnector1">
              <a:avLst/>
            </a:prstGeom>
            <a:ln w="28575">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61"/>
            <p:cNvSpPr txBox="1"/>
            <p:nvPr/>
          </p:nvSpPr>
          <p:spPr>
            <a:xfrm>
              <a:off x="5523161" y="5136790"/>
              <a:ext cx="1188000" cy="40011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en-US" altLang="zh-CN" sz="1000" dirty="0" smtClean="0">
                  <a:solidFill>
                    <a:schemeClr val="accent3"/>
                  </a:solidFill>
                  <a:latin typeface="+mn-lt"/>
                  <a:ea typeface="+mn-ea"/>
                </a:rPr>
                <a:t>NVIDIA GRID K1/K2</a:t>
              </a:r>
              <a:endParaRPr lang="zh-CN" altLang="en-US" sz="1000" dirty="0">
                <a:solidFill>
                  <a:schemeClr val="accent3"/>
                </a:solidFill>
                <a:latin typeface="+mn-lt"/>
                <a:ea typeface="+mn-ea"/>
              </a:endParaRPr>
            </a:p>
          </p:txBody>
        </p:sp>
        <p:pic>
          <p:nvPicPr>
            <p:cNvPr id="43" name="图片 42" descr="computer12.png"/>
            <p:cNvPicPr>
              <a:picLocks noChangeAspect="1"/>
            </p:cNvPicPr>
            <p:nvPr/>
          </p:nvPicPr>
          <p:blipFill>
            <a:blip r:embed="rId5" cstate="print"/>
            <a:stretch>
              <a:fillRect/>
            </a:stretch>
          </p:blipFill>
          <p:spPr>
            <a:xfrm>
              <a:off x="6313070" y="1464382"/>
              <a:ext cx="650251" cy="722501"/>
            </a:xfrm>
            <a:prstGeom prst="rect">
              <a:avLst/>
            </a:prstGeom>
          </p:spPr>
        </p:pic>
        <p:cxnSp>
          <p:nvCxnSpPr>
            <p:cNvPr id="44" name="Straight Arrow Connector 56"/>
            <p:cNvCxnSpPr/>
            <p:nvPr/>
          </p:nvCxnSpPr>
          <p:spPr>
            <a:xfrm flipV="1">
              <a:off x="5883201" y="2184462"/>
              <a:ext cx="0" cy="68168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56"/>
            <p:cNvCxnSpPr/>
            <p:nvPr/>
          </p:nvCxnSpPr>
          <p:spPr>
            <a:xfrm flipV="1">
              <a:off x="6603281" y="2184462"/>
              <a:ext cx="0" cy="68168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56"/>
            <p:cNvCxnSpPr/>
            <p:nvPr/>
          </p:nvCxnSpPr>
          <p:spPr>
            <a:xfrm flipV="1">
              <a:off x="5379145" y="4128678"/>
              <a:ext cx="1" cy="503436"/>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47" name="Picture 12" descr="Wyse Vista Desktop"/>
            <p:cNvPicPr>
              <a:picLocks noChangeAspect="1" noChangeArrowheads="1"/>
            </p:cNvPicPr>
            <p:nvPr/>
          </p:nvPicPr>
          <p:blipFill>
            <a:blip r:embed="rId4" cstate="email"/>
            <a:srcRect/>
            <a:stretch>
              <a:fillRect/>
            </a:stretch>
          </p:blipFill>
          <p:spPr bwMode="auto">
            <a:xfrm>
              <a:off x="5451153" y="1536390"/>
              <a:ext cx="732739" cy="596476"/>
            </a:xfrm>
            <a:prstGeom prst="rect">
              <a:avLst/>
            </a:prstGeom>
            <a:noFill/>
            <a:ln w="9525">
              <a:noFill/>
              <a:miter lim="800000"/>
              <a:headEnd/>
              <a:tailEnd/>
            </a:ln>
          </p:spPr>
        </p:pic>
        <p:sp>
          <p:nvSpPr>
            <p:cNvPr id="48" name="矩形 47"/>
            <p:cNvSpPr/>
            <p:nvPr/>
          </p:nvSpPr>
          <p:spPr bwMode="auto">
            <a:xfrm>
              <a:off x="5631233" y="4740774"/>
              <a:ext cx="540000" cy="252000"/>
            </a:xfrm>
            <a:prstGeom prst="rect">
              <a:avLst/>
            </a:prstGeom>
            <a:solidFill>
              <a:srgbClr val="92D050"/>
            </a:solidFill>
            <a:ln>
              <a:noFill/>
            </a:ln>
            <a:effectLst>
              <a:innerShdw blurRad="63500" dist="50800" dir="13500000">
                <a:prstClr val="black">
                  <a:alpha val="50000"/>
                </a:prstClr>
              </a:inn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indent="0" algn="ctr" defTabSz="914400" eaLnBrk="1" latinLnBrk="0" hangingPunct="1">
                <a:lnSpc>
                  <a:spcPct val="100000"/>
                </a:lnSpc>
                <a:buClr>
                  <a:srgbClr val="CC9900"/>
                </a:buClr>
                <a:buSzTx/>
                <a:tabLst/>
              </a:pPr>
              <a:r>
                <a:rPr lang="en-US" altLang="zh-CN" sz="1000" b="1" dirty="0" smtClean="0">
                  <a:solidFill>
                    <a:schemeClr val="bg1"/>
                  </a:solidFill>
                  <a:latin typeface="+mn-lt"/>
                  <a:ea typeface="+mn-ea"/>
                </a:rPr>
                <a:t>vGPU</a:t>
              </a:r>
              <a:endParaRPr lang="zh-CN" altLang="en-US" sz="1000" b="1" dirty="0" smtClean="0">
                <a:solidFill>
                  <a:schemeClr val="bg1"/>
                </a:solidFill>
                <a:latin typeface="+mn-lt"/>
                <a:ea typeface="+mn-ea"/>
              </a:endParaRPr>
            </a:p>
          </p:txBody>
        </p:sp>
        <p:sp>
          <p:nvSpPr>
            <p:cNvPr id="49" name="矩形 48"/>
            <p:cNvSpPr/>
            <p:nvPr/>
          </p:nvSpPr>
          <p:spPr bwMode="auto">
            <a:xfrm>
              <a:off x="6315249" y="4740774"/>
              <a:ext cx="540000" cy="252000"/>
            </a:xfrm>
            <a:prstGeom prst="rect">
              <a:avLst/>
            </a:prstGeom>
            <a:solidFill>
              <a:srgbClr val="92D050"/>
            </a:solidFill>
            <a:ln>
              <a:noFill/>
            </a:ln>
            <a:effectLst>
              <a:innerShdw blurRad="63500" dist="50800" dir="13500000">
                <a:prstClr val="black">
                  <a:alpha val="50000"/>
                </a:prstClr>
              </a:inn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indent="0" algn="ctr" defTabSz="914400" eaLnBrk="1" latinLnBrk="0" hangingPunct="1">
                <a:lnSpc>
                  <a:spcPct val="100000"/>
                </a:lnSpc>
                <a:buClr>
                  <a:srgbClr val="CC9900"/>
                </a:buClr>
                <a:buSzTx/>
                <a:tabLst/>
              </a:pPr>
              <a:r>
                <a:rPr lang="en-US" altLang="zh-CN" sz="1000" b="1" dirty="0" smtClean="0">
                  <a:solidFill>
                    <a:schemeClr val="bg1"/>
                  </a:solidFill>
                  <a:latin typeface="+mn-lt"/>
                  <a:ea typeface="+mn-ea"/>
                </a:rPr>
                <a:t>vGPU</a:t>
              </a:r>
              <a:endParaRPr lang="zh-CN" altLang="en-US" sz="1000" b="1" dirty="0" smtClean="0">
                <a:solidFill>
                  <a:schemeClr val="bg1"/>
                </a:solidFill>
                <a:latin typeface="+mn-lt"/>
                <a:ea typeface="+mn-ea"/>
              </a:endParaRPr>
            </a:p>
          </p:txBody>
        </p:sp>
        <p:sp>
          <p:nvSpPr>
            <p:cNvPr id="50" name="TextBox 80"/>
            <p:cNvSpPr txBox="1"/>
            <p:nvPr/>
          </p:nvSpPr>
          <p:spPr>
            <a:xfrm>
              <a:off x="5955209" y="4962577"/>
              <a:ext cx="495672" cy="246221"/>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r>
                <a:rPr lang="en-US" altLang="zh-CN" sz="1000" b="1" dirty="0" smtClean="0">
                  <a:solidFill>
                    <a:schemeClr val="accent3"/>
                  </a:solidFill>
                  <a:latin typeface="+mn-lt"/>
                  <a:ea typeface="+mn-ea"/>
                </a:rPr>
                <a:t>pGPU</a:t>
              </a:r>
              <a:endParaRPr lang="zh-CN" altLang="en-US" sz="1000" b="1" dirty="0">
                <a:solidFill>
                  <a:schemeClr val="accent3"/>
                </a:solidFill>
                <a:latin typeface="+mn-lt"/>
                <a:ea typeface="+mn-ea"/>
              </a:endParaRPr>
            </a:p>
          </p:txBody>
        </p:sp>
        <p:sp>
          <p:nvSpPr>
            <p:cNvPr id="51" name="TextBox 52"/>
            <p:cNvSpPr txBox="1"/>
            <p:nvPr/>
          </p:nvSpPr>
          <p:spPr>
            <a:xfrm>
              <a:off x="5739185" y="2092129"/>
              <a:ext cx="999231" cy="646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388" tIns="45695" rIns="91388" bIns="45695" anchor="ctr">
              <a:sp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base">
                <a:spcBef>
                  <a:spcPct val="0"/>
                </a:spcBef>
                <a:spcAft>
                  <a:spcPct val="0"/>
                </a:spcAft>
                <a:defRPr/>
              </a:pPr>
              <a:r>
                <a:rPr lang="en-US" sz="1200" b="1" dirty="0" smtClean="0">
                  <a:solidFill>
                    <a:srgbClr val="C00000"/>
                  </a:solidFill>
                  <a:sym typeface="Gill Sans" pitchFamily="1" charset="0"/>
                </a:rPr>
                <a:t>HDP</a:t>
              </a:r>
            </a:p>
            <a:p>
              <a:pPr algn="ctr" fontAlgn="base">
                <a:spcBef>
                  <a:spcPct val="0"/>
                </a:spcBef>
                <a:spcAft>
                  <a:spcPct val="0"/>
                </a:spcAft>
                <a:defRPr/>
              </a:pPr>
              <a:r>
                <a:rPr lang="en-US" sz="1200" b="1" dirty="0" smtClean="0">
                  <a:solidFill>
                    <a:srgbClr val="C00000"/>
                  </a:solidFill>
                  <a:sym typeface="Gill Sans" pitchFamily="1" charset="0"/>
                </a:rPr>
                <a:t>GPU</a:t>
              </a:r>
              <a:r>
                <a:rPr lang="zh-CN" altLang="en-US" sz="1200" b="1" dirty="0" smtClean="0">
                  <a:solidFill>
                    <a:srgbClr val="C00000"/>
                  </a:solidFill>
                  <a:sym typeface="Gill Sans" pitchFamily="1" charset="0"/>
                </a:rPr>
                <a:t>硬件  虚拟化</a:t>
              </a:r>
              <a:endParaRPr lang="en-US" sz="1200" b="1" dirty="0">
                <a:solidFill>
                  <a:srgbClr val="C00000"/>
                </a:solidFill>
                <a:sym typeface="Gill Sans" pitchFamily="1" charset="0"/>
              </a:endParaRPr>
            </a:p>
          </p:txBody>
        </p:sp>
      </p:grpSp>
    </p:spTree>
    <p:extLst>
      <p:ext uri="{BB962C8B-B14F-4D97-AF65-F5344CB8AC3E}">
        <p14:creationId xmlns:p14="http://schemas.microsoft.com/office/powerpoint/2010/main" val="1801520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8459788" cy="868363"/>
          </a:xfrm>
        </p:spPr>
        <p:txBody>
          <a:bodyPr/>
          <a:lstStyle/>
          <a:p>
            <a:r>
              <a:rPr lang="zh-CN" altLang="en-US" dirty="0" smtClean="0"/>
              <a:t>普通桌面虚拟机和图形桌面虚拟机的区别</a:t>
            </a:r>
            <a:endParaRPr lang="en-US" dirty="0"/>
          </a:p>
        </p:txBody>
      </p:sp>
      <p:sp>
        <p:nvSpPr>
          <p:cNvPr id="3" name="文本占位符 2"/>
          <p:cNvSpPr>
            <a:spLocks noGrp="1"/>
          </p:cNvSpPr>
          <p:nvPr>
            <p:ph type="body" sz="quarter" idx="10"/>
          </p:nvPr>
        </p:nvSpPr>
        <p:spPr/>
        <p:txBody>
          <a:bodyPr/>
          <a:lstStyle/>
          <a:p>
            <a:r>
              <a:rPr lang="zh-CN" altLang="en-US" sz="1800" dirty="0" smtClean="0"/>
              <a:t>普通桌面虚拟机的图形处理能力是由</a:t>
            </a:r>
            <a:r>
              <a:rPr lang="en-US" sz="1800" dirty="0" smtClean="0"/>
              <a:t>CPU</a:t>
            </a:r>
            <a:r>
              <a:rPr lang="zh-CN" altLang="en-US" sz="1800" dirty="0" smtClean="0"/>
              <a:t>模拟出来的，这种模拟的软</a:t>
            </a:r>
            <a:r>
              <a:rPr lang="en-US" sz="1800" dirty="0" smtClean="0"/>
              <a:t>GPU</a:t>
            </a:r>
            <a:r>
              <a:rPr lang="zh-CN" altLang="en-US" sz="1800" dirty="0" smtClean="0"/>
              <a:t>不做任何硬件加速。</a:t>
            </a:r>
            <a:endParaRPr lang="en-US" altLang="zh-CN" sz="1800" dirty="0" smtClean="0"/>
          </a:p>
          <a:p>
            <a:r>
              <a:rPr lang="zh-CN" altLang="en-US" sz="1800" dirty="0" smtClean="0"/>
              <a:t>普通桌面虚拟机不能运行图形密集型程序，只能用于图形比较简单的场景。</a:t>
            </a:r>
            <a:endParaRPr lang="en-US" sz="1800" dirty="0"/>
          </a:p>
        </p:txBody>
      </p:sp>
      <p:pic>
        <p:nvPicPr>
          <p:cNvPr id="4" name="图片 3" descr="Windows Aero"/>
          <p:cNvPicPr/>
          <p:nvPr/>
        </p:nvPicPr>
        <p:blipFill>
          <a:blip r:embed="rId3" cstate="print"/>
          <a:srcRect/>
          <a:stretch>
            <a:fillRect/>
          </a:stretch>
        </p:blipFill>
        <p:spPr bwMode="auto">
          <a:xfrm>
            <a:off x="1331640" y="2708920"/>
            <a:ext cx="6840686" cy="3062089"/>
          </a:xfrm>
          <a:prstGeom prst="rect">
            <a:avLst/>
          </a:prstGeom>
          <a:noFill/>
          <a:ln w="9525">
            <a:noFill/>
            <a:miter lim="800000"/>
            <a:headEnd/>
            <a:tailEnd/>
          </a:ln>
        </p:spPr>
      </p:pic>
      <p:sp>
        <p:nvSpPr>
          <p:cNvPr id="5121" name="Rectangle 1"/>
          <p:cNvSpPr>
            <a:spLocks noChangeArrowheads="1"/>
          </p:cNvSpPr>
          <p:nvPr/>
        </p:nvSpPr>
        <p:spPr bwMode="auto">
          <a:xfrm>
            <a:off x="1763490" y="5867956"/>
            <a:ext cx="684076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4" defTabSz="914400" rtl="0" eaLnBrk="1" fontAlgn="base" latinLnBrk="0" hangingPunct="1">
              <a:lnSpc>
                <a:spcPct val="100000"/>
              </a:lnSpc>
              <a:spcBef>
                <a:spcPct val="0"/>
              </a:spcBef>
              <a:spcAft>
                <a:spcPct val="0"/>
              </a:spcAft>
              <a:buClrTx/>
              <a:buSzPct val="100000"/>
              <a:tabLst/>
            </a:pPr>
            <a:r>
              <a:rPr kumimoji="0" lang="zh-CN" altLang="en-US" sz="1800" b="0" i="0" u="none" strike="noStrike" cap="none" normalizeH="0" baseline="0" dirty="0" smtClean="0">
                <a:ln>
                  <a:noFill/>
                </a:ln>
                <a:solidFill>
                  <a:srgbClr val="000000"/>
                </a:solidFill>
                <a:effectLst/>
                <a:latin typeface="+mn-lt"/>
                <a:ea typeface="+mn-ea"/>
                <a:cs typeface="Times New Roman" pitchFamily="18" charset="0"/>
              </a:rPr>
              <a:t>普通桌面虚拟机与图形桌面虚拟机运行</a:t>
            </a:r>
            <a:r>
              <a:rPr kumimoji="0" lang="en-US" altLang="zh-CN" sz="1800" b="0" i="0" u="none" strike="noStrike" cap="none" normalizeH="0" baseline="0" dirty="0" smtClean="0">
                <a:ln>
                  <a:noFill/>
                </a:ln>
                <a:solidFill>
                  <a:srgbClr val="000000"/>
                </a:solidFill>
                <a:effectLst/>
                <a:latin typeface="+mn-lt"/>
                <a:ea typeface="+mn-ea"/>
                <a:cs typeface="Times New Roman" pitchFamily="18" charset="0"/>
              </a:rPr>
              <a:t>Windows Aero</a:t>
            </a:r>
            <a:r>
              <a:rPr kumimoji="0" lang="zh-CN" altLang="en-US" sz="1800" b="0" i="0" u="none" strike="noStrike" cap="none" normalizeH="0" baseline="0" dirty="0" smtClean="0">
                <a:ln>
                  <a:noFill/>
                </a:ln>
                <a:solidFill>
                  <a:srgbClr val="000000"/>
                </a:solidFill>
                <a:effectLst/>
                <a:latin typeface="+mn-lt"/>
                <a:ea typeface="+mn-ea"/>
                <a:cs typeface="Times New Roman" pitchFamily="18" charset="0"/>
              </a:rPr>
              <a:t>的差别</a:t>
            </a:r>
            <a:endParaRPr kumimoji="0" lang="zh-CN" altLang="en-US" sz="4000" b="0" i="0" u="none" strike="noStrike" cap="none" normalizeH="0" baseline="0" dirty="0" smtClean="0">
              <a:ln>
                <a:noFill/>
              </a:ln>
              <a:solidFill>
                <a:schemeClr val="tx1"/>
              </a:solidFill>
              <a:effectLst/>
              <a:latin typeface="+mn-lt"/>
              <a:ea typeface="+mn-ea"/>
              <a:cs typeface="Arial" pitchFamily="34" charset="0"/>
            </a:endParaRPr>
          </a:p>
        </p:txBody>
      </p:sp>
    </p:spTree>
    <p:extLst>
      <p:ext uri="{BB962C8B-B14F-4D97-AF65-F5344CB8AC3E}">
        <p14:creationId xmlns:p14="http://schemas.microsoft.com/office/powerpoint/2010/main" val="1896378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8459788" cy="868363"/>
          </a:xfrm>
        </p:spPr>
        <p:txBody>
          <a:bodyPr/>
          <a:lstStyle/>
          <a:p>
            <a:r>
              <a:rPr lang="zh-CN" altLang="en-US" dirty="0" smtClean="0"/>
              <a:t>普通桌面虚拟机和图形桌面虚拟机的区别</a:t>
            </a:r>
            <a:endParaRPr lang="en-US" dirty="0"/>
          </a:p>
        </p:txBody>
      </p:sp>
      <p:sp>
        <p:nvSpPr>
          <p:cNvPr id="18" name="文本占位符 17"/>
          <p:cNvSpPr>
            <a:spLocks noGrp="1"/>
          </p:cNvSpPr>
          <p:nvPr>
            <p:ph type="body" sz="quarter" idx="10"/>
          </p:nvPr>
        </p:nvSpPr>
        <p:spPr>
          <a:xfrm>
            <a:off x="6870700" y="1376363"/>
            <a:ext cx="1733550" cy="3924300"/>
          </a:xfrm>
        </p:spPr>
        <p:txBody>
          <a:bodyPr/>
          <a:lstStyle/>
          <a:p>
            <a:r>
              <a:rPr lang="zh-CN" altLang="en-US" sz="1600" dirty="0"/>
              <a:t>普通桌面虚拟机与图形桌面虚拟机运行专业</a:t>
            </a:r>
            <a:r>
              <a:rPr lang="en-US" altLang="zh-CN" sz="1600" dirty="0"/>
              <a:t>3D</a:t>
            </a:r>
            <a:r>
              <a:rPr lang="zh-CN" altLang="en-US" sz="1600" dirty="0"/>
              <a:t>软件的</a:t>
            </a:r>
            <a:r>
              <a:rPr lang="zh-CN" altLang="en-US" sz="1600" dirty="0" smtClean="0"/>
              <a:t>差别。</a:t>
            </a:r>
            <a:endParaRPr lang="zh-CN" altLang="en-US" sz="1600" dirty="0"/>
          </a:p>
          <a:p>
            <a:endParaRPr lang="zh-CN" altLang="en-US" sz="1600" dirty="0"/>
          </a:p>
          <a:p>
            <a:endParaRPr lang="zh-CN" altLang="en-US" sz="1600" dirty="0"/>
          </a:p>
          <a:p>
            <a:r>
              <a:rPr lang="zh-CN" altLang="en-US" sz="1600" dirty="0"/>
              <a:t>普通桌面虚拟机与图形桌面虚拟机运行</a:t>
            </a:r>
            <a:r>
              <a:rPr lang="en-US" altLang="zh-CN" sz="1600" dirty="0"/>
              <a:t>Google Earth</a:t>
            </a:r>
            <a:r>
              <a:rPr lang="zh-CN" altLang="en-US" sz="1600" dirty="0"/>
              <a:t>的</a:t>
            </a:r>
            <a:r>
              <a:rPr lang="zh-CN" altLang="en-US" sz="1600" dirty="0" smtClean="0"/>
              <a:t>差别。</a:t>
            </a:r>
            <a:endParaRPr lang="zh-CN" altLang="en-US" sz="1600" dirty="0"/>
          </a:p>
          <a:p>
            <a:endParaRPr lang="en-US" sz="1600" dirty="0"/>
          </a:p>
        </p:txBody>
      </p:sp>
      <p:pic>
        <p:nvPicPr>
          <p:cNvPr id="4" name="图片 3"/>
          <p:cNvPicPr/>
          <p:nvPr/>
        </p:nvPicPr>
        <p:blipFill>
          <a:blip r:embed="rId3" cstate="print"/>
          <a:srcRect/>
          <a:stretch>
            <a:fillRect/>
          </a:stretch>
        </p:blipFill>
        <p:spPr bwMode="auto">
          <a:xfrm>
            <a:off x="765175" y="1389785"/>
            <a:ext cx="6105525" cy="2381049"/>
          </a:xfrm>
          <a:prstGeom prst="rect">
            <a:avLst/>
          </a:prstGeom>
          <a:noFill/>
          <a:ln w="9525">
            <a:noFill/>
            <a:miter lim="800000"/>
            <a:headEnd/>
            <a:tailEnd/>
          </a:ln>
        </p:spPr>
      </p:pic>
      <p:pic>
        <p:nvPicPr>
          <p:cNvPr id="5" name="图片 4"/>
          <p:cNvPicPr/>
          <p:nvPr/>
        </p:nvPicPr>
        <p:blipFill>
          <a:blip r:embed="rId4" cstate="print"/>
          <a:srcRect/>
          <a:stretch>
            <a:fillRect/>
          </a:stretch>
        </p:blipFill>
        <p:spPr bwMode="auto">
          <a:xfrm>
            <a:off x="766886" y="3837711"/>
            <a:ext cx="6115050" cy="2399578"/>
          </a:xfrm>
          <a:prstGeom prst="rect">
            <a:avLst/>
          </a:prstGeom>
          <a:noFill/>
          <a:ln w="9525">
            <a:noFill/>
            <a:miter lim="800000"/>
            <a:headEnd/>
            <a:tailEnd/>
          </a:ln>
        </p:spPr>
      </p:pic>
    </p:spTree>
    <p:extLst>
      <p:ext uri="{BB962C8B-B14F-4D97-AF65-F5344CB8AC3E}">
        <p14:creationId xmlns:p14="http://schemas.microsoft.com/office/powerpoint/2010/main" val="255629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333E8A2F07A74D848136A2C03778F8" ma:contentTypeVersion="0" ma:contentTypeDescription="Create a new document." ma:contentTypeScope="" ma:versionID="23803ba2584bac4d8dcab8923b6ec3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E6701-3943-4A44-84F3-F772B5088830}"/>
</file>

<file path=customXml/itemProps2.xml><?xml version="1.0" encoding="utf-8"?>
<ds:datastoreItem xmlns:ds="http://schemas.openxmlformats.org/officeDocument/2006/customXml" ds:itemID="{EAE3093B-232B-4C15-AB25-7F1FBE134870}"/>
</file>

<file path=customXml/itemProps3.xml><?xml version="1.0" encoding="utf-8"?>
<ds:datastoreItem xmlns:ds="http://schemas.openxmlformats.org/officeDocument/2006/customXml" ds:itemID="{0A0AB8D5-7A92-4FE6-9719-B8F7C74807B4}"/>
</file>

<file path=docProps/app.xml><?xml version="1.0" encoding="utf-8"?>
<Properties xmlns="http://schemas.openxmlformats.org/officeDocument/2006/extended-properties" xmlns:vt="http://schemas.openxmlformats.org/officeDocument/2006/docPropsVTypes">
  <Template/>
  <TotalTime>62589</TotalTime>
  <Words>2835</Words>
  <Application>Microsoft Office PowerPoint</Application>
  <PresentationFormat>全屏显示(4:3)</PresentationFormat>
  <Paragraphs>290</Paragraphs>
  <Slides>26</Slides>
  <Notes>26</Notes>
  <HiddenSlides>2</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26</vt:i4>
      </vt:variant>
    </vt:vector>
  </HeadingPairs>
  <TitlesOfParts>
    <vt:vector size="39" baseType="lpstr">
      <vt:lpstr>Gill Sans</vt:lpstr>
      <vt:lpstr>MS PGothic</vt:lpstr>
      <vt:lpstr>黑体</vt:lpstr>
      <vt:lpstr>华文细黑</vt:lpstr>
      <vt:lpstr>宋体</vt:lpstr>
      <vt:lpstr>Arial</vt:lpstr>
      <vt:lpstr>FrutigerNext LT Light</vt:lpstr>
      <vt:lpstr>FrutigerNext LT Medium</vt:lpstr>
      <vt:lpstr>FrutigerNext LT Regular</vt:lpstr>
      <vt:lpstr>Times New Roman</vt:lpstr>
      <vt:lpstr>Wingdings</vt:lpstr>
      <vt:lpstr>1#UC&amp;C母版初稿</vt:lpstr>
      <vt:lpstr>End</vt:lpstr>
      <vt:lpstr>PowerPoint 演示文稿</vt:lpstr>
      <vt:lpstr>GPU虚拟化与直通技术与方案</vt:lpstr>
      <vt:lpstr>PowerPoint 演示文稿</vt:lpstr>
      <vt:lpstr>PowerPoint 演示文稿</vt:lpstr>
      <vt:lpstr>PowerPoint 演示文稿</vt:lpstr>
      <vt:lpstr>高清制图桌面简介</vt:lpstr>
      <vt:lpstr>高清制图桌面简介</vt:lpstr>
      <vt:lpstr>普通桌面虚拟机和图形桌面虚拟机的区别</vt:lpstr>
      <vt:lpstr>普通桌面虚拟机和图形桌面虚拟机的区别</vt:lpstr>
      <vt:lpstr>PowerPoint 演示文稿</vt:lpstr>
      <vt:lpstr>高清制图特性分类</vt:lpstr>
      <vt:lpstr>GPU直通图形桌面方案技术原理</vt:lpstr>
      <vt:lpstr>GPU直通图形桌面方案技术原理</vt:lpstr>
      <vt:lpstr>应用配置建议</vt:lpstr>
      <vt:lpstr>GPU直通图形桌面方案应用约束</vt:lpstr>
      <vt:lpstr>GPU硬件虚拟化图形桌面方案技术原理</vt:lpstr>
      <vt:lpstr>GPU硬件虚拟化图形桌面方案关键技术</vt:lpstr>
      <vt:lpstr>GPU硬件虚拟化图形桌面方案关键技术</vt:lpstr>
      <vt:lpstr>GPU硬件虚拟化图形桌面方案应用约束</vt:lpstr>
      <vt:lpstr>PowerPoint 演示文稿</vt:lpstr>
      <vt:lpstr>制图主要应用场景</vt:lpstr>
      <vt:lpstr>全媒体编辑主要应用场景</vt:lpstr>
      <vt:lpstr>逻辑架构实施</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hongfeilongzjhw</cp:lastModifiedBy>
  <cp:revision>2341</cp:revision>
  <dcterms:created xsi:type="dcterms:W3CDTF">2003-08-21T06:48:56Z</dcterms:created>
  <dcterms:modified xsi:type="dcterms:W3CDTF">2017-12-19T05:58:00Z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(3)xLfNje7BkFReMQYLXW+Q8ZdHzJlxK1uS+BmqvtsgChwyFBRerTO4Xf8yiVH6fQ2b9ShOIILM
TgYY9fs0UPVUoEorakGREEDW0ADzOQ8abp5eRYRmdHJh6CMkzUmM/4vK6EQfkvsdIqTJWLdz
eOsXK6C0r8Sb5PqV8XarZkULqWguzbZW1i4bAceMW4Vac6JH0NPsqJvwRuuYSN/Ol8WQP6Xl
O7AtzSkya1o/I4tqtI</vt:lpwstr>
  </property>
  <property fmtid="{D5CDD505-2E9C-101B-9397-08002B2CF9AE}" pid="18" name="_2015_ms_pID_7253431">
    <vt:lpwstr>Iyek29BKlTSkjz75AkHJncppgycz6PEdXKMGmTn2ErsDJP1Ci1ec5f
h7xDl3K7+Oyrhdk3jfCdz3/bf/pSmM0WjtC0Z+ih8GWd7nNpDbLqv73ETw3+zRJ0WG5rf5AB
KVhWLrDudDKgowQinLlbJqlKX8Vg65ZC/zLMMvno1TZbLAN16y6E3KLPBsYsfrx102YzQcVh
BKatYCfCzzFQvbl61iJhIL+iecEV1V7pYPwJ</vt:lpwstr>
  </property>
  <property fmtid="{D5CDD505-2E9C-101B-9397-08002B2CF9AE}" pid="19" name="_2015_ms_pID_7253432">
    <vt:lpwstr>I0v4JxcXhqEK4HTX2TeJ0+VzJwLwMKF5Fr3h
2H09Hk2cnvfMjrZfDhvXuIQCpHlnlg==</vt:lpwstr>
  </property>
  <property fmtid="{D5CDD505-2E9C-101B-9397-08002B2CF9AE}" pid="20" name="ContentTypeId">
    <vt:lpwstr>0x01010077333E8A2F07A74D848136A2C03778F8</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1513662259</vt:lpwstr>
  </property>
</Properties>
</file>