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57"/>
  </p:notesMasterIdLst>
  <p:handoutMasterIdLst>
    <p:handoutMasterId r:id="rId58"/>
  </p:handoutMasterIdLst>
  <p:sldIdLst>
    <p:sldId id="317" r:id="rId6"/>
    <p:sldId id="257" r:id="rId7"/>
    <p:sldId id="316" r:id="rId8"/>
    <p:sldId id="258" r:id="rId9"/>
    <p:sldId id="259" r:id="rId10"/>
    <p:sldId id="310" r:id="rId11"/>
    <p:sldId id="309" r:id="rId12"/>
    <p:sldId id="308" r:id="rId13"/>
    <p:sldId id="262" r:id="rId14"/>
    <p:sldId id="307" r:id="rId15"/>
    <p:sldId id="264" r:id="rId16"/>
    <p:sldId id="265" r:id="rId17"/>
    <p:sldId id="311" r:id="rId18"/>
    <p:sldId id="267" r:id="rId19"/>
    <p:sldId id="304" r:id="rId20"/>
    <p:sldId id="269" r:id="rId21"/>
    <p:sldId id="270" r:id="rId22"/>
    <p:sldId id="271" r:id="rId23"/>
    <p:sldId id="305" r:id="rId24"/>
    <p:sldId id="273" r:id="rId25"/>
    <p:sldId id="274" r:id="rId26"/>
    <p:sldId id="275" r:id="rId27"/>
    <p:sldId id="312"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306" r:id="rId47"/>
    <p:sldId id="296" r:id="rId48"/>
    <p:sldId id="297" r:id="rId49"/>
    <p:sldId id="298" r:id="rId50"/>
    <p:sldId id="299" r:id="rId51"/>
    <p:sldId id="300" r:id="rId52"/>
    <p:sldId id="301" r:id="rId53"/>
    <p:sldId id="313" r:id="rId54"/>
    <p:sldId id="302" r:id="rId55"/>
    <p:sldId id="303" r:id="rId56"/>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06"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zhouyuanzjhw" initials="z" lastIdx="13" clrIdx="3">
    <p:extLst>
      <p:ext uri="{19B8F6BF-5375-455C-9EA6-DF929625EA0E}">
        <p15:presenceInfo xmlns:p15="http://schemas.microsoft.com/office/powerpoint/2012/main" userId="S-1-5-21-147214757-305610072-1517763936-3169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0000"/>
    <a:srgbClr val="FF0909"/>
    <a:srgbClr val="810000"/>
    <a:srgbClr val="990000"/>
    <a:srgbClr val="CF6B63"/>
    <a:srgbClr val="E7CCC7"/>
    <a:srgbClr val="FFC1C1"/>
    <a:srgbClr val="EE0000"/>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6107" autoAdjust="0"/>
  </p:normalViewPr>
  <p:slideViewPr>
    <p:cSldViewPr showGuides="1">
      <p:cViewPr varScale="1">
        <p:scale>
          <a:sx n="72" d="100"/>
          <a:sy n="72" d="100"/>
        </p:scale>
        <p:origin x="1014" y="66"/>
      </p:cViewPr>
      <p:guideLst>
        <p:guide orient="horz" pos="2341"/>
        <p:guide orient="horz" pos="867"/>
        <p:guide orient="horz" pos="3906"/>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2" d="100"/>
          <a:sy n="52" d="100"/>
        </p:scale>
        <p:origin x="3182" y="55"/>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790736214494685"/>
          <c:y val="3.3887657040625678E-2"/>
          <c:w val="0.78820929618931235"/>
          <c:h val="0.66614353838840279"/>
        </c:manualLayout>
      </c:layout>
      <c:lineChart>
        <c:grouping val="standard"/>
        <c:varyColors val="0"/>
        <c:ser>
          <c:idx val="0"/>
          <c:order val="0"/>
          <c:tx>
            <c:strRef>
              <c:f>'Huawei rank'!$C$1</c:f>
              <c:strCache>
                <c:ptCount val="1"/>
                <c:pt idx="0">
                  <c:v>completed bps</c:v>
                </c:pt>
              </c:strCache>
            </c:strRef>
          </c:tx>
          <c:marker>
            <c:symbol val="none"/>
          </c:marker>
          <c:cat>
            <c:strRef>
              <c:f>'Huawei rank'!$B$2:$B$10</c:f>
              <c:strCache>
                <c:ptCount val="9"/>
                <c:pt idx="0">
                  <c:v>Grizzly</c:v>
                </c:pt>
                <c:pt idx="1">
                  <c:v>Havana</c:v>
                </c:pt>
                <c:pt idx="2">
                  <c:v>Icehouse</c:v>
                </c:pt>
                <c:pt idx="3">
                  <c:v>Juno</c:v>
                </c:pt>
                <c:pt idx="4">
                  <c:v>Kilo</c:v>
                </c:pt>
                <c:pt idx="5">
                  <c:v>Liberty</c:v>
                </c:pt>
                <c:pt idx="6">
                  <c:v>Mitaka</c:v>
                </c:pt>
                <c:pt idx="7">
                  <c:v>Newton</c:v>
                </c:pt>
                <c:pt idx="8">
                  <c:v>Ocata</c:v>
                </c:pt>
              </c:strCache>
            </c:strRef>
          </c:cat>
          <c:val>
            <c:numRef>
              <c:f>'Huawei rank'!$C$2:$C$10</c:f>
              <c:numCache>
                <c:formatCode>General</c:formatCode>
                <c:ptCount val="9"/>
                <c:pt idx="0">
                  <c:v>31</c:v>
                </c:pt>
                <c:pt idx="1">
                  <c:v>32</c:v>
                </c:pt>
                <c:pt idx="2">
                  <c:v>36</c:v>
                </c:pt>
                <c:pt idx="3">
                  <c:v>8</c:v>
                </c:pt>
                <c:pt idx="4">
                  <c:v>7</c:v>
                </c:pt>
                <c:pt idx="5">
                  <c:v>5</c:v>
                </c:pt>
                <c:pt idx="6">
                  <c:v>5</c:v>
                </c:pt>
                <c:pt idx="7">
                  <c:v>6</c:v>
                </c:pt>
                <c:pt idx="8">
                  <c:v>1</c:v>
                </c:pt>
              </c:numCache>
            </c:numRef>
          </c:val>
          <c:smooth val="0"/>
        </c:ser>
        <c:ser>
          <c:idx val="1"/>
          <c:order val="1"/>
          <c:tx>
            <c:strRef>
              <c:f>'Huawei rank'!$D$1</c:f>
              <c:strCache>
                <c:ptCount val="1"/>
                <c:pt idx="0">
                  <c:v>resolved bugs</c:v>
                </c:pt>
              </c:strCache>
            </c:strRef>
          </c:tx>
          <c:marker>
            <c:symbol val="none"/>
          </c:marker>
          <c:cat>
            <c:strRef>
              <c:f>'Huawei rank'!$B$2:$B$10</c:f>
              <c:strCache>
                <c:ptCount val="9"/>
                <c:pt idx="0">
                  <c:v>Grizzly</c:v>
                </c:pt>
                <c:pt idx="1">
                  <c:v>Havana</c:v>
                </c:pt>
                <c:pt idx="2">
                  <c:v>Icehouse</c:v>
                </c:pt>
                <c:pt idx="3">
                  <c:v>Juno</c:v>
                </c:pt>
                <c:pt idx="4">
                  <c:v>Kilo</c:v>
                </c:pt>
                <c:pt idx="5">
                  <c:v>Liberty</c:v>
                </c:pt>
                <c:pt idx="6">
                  <c:v>Mitaka</c:v>
                </c:pt>
                <c:pt idx="7">
                  <c:v>Newton</c:v>
                </c:pt>
                <c:pt idx="8">
                  <c:v>Ocata</c:v>
                </c:pt>
              </c:strCache>
            </c:strRef>
          </c:cat>
          <c:val>
            <c:numRef>
              <c:f>'Huawei rank'!$D$2:$D$10</c:f>
              <c:numCache>
                <c:formatCode>General</c:formatCode>
                <c:ptCount val="9"/>
                <c:pt idx="0">
                  <c:v>41</c:v>
                </c:pt>
                <c:pt idx="1">
                  <c:v>11</c:v>
                </c:pt>
                <c:pt idx="2">
                  <c:v>7</c:v>
                </c:pt>
                <c:pt idx="3">
                  <c:v>8</c:v>
                </c:pt>
                <c:pt idx="4">
                  <c:v>7</c:v>
                </c:pt>
                <c:pt idx="5">
                  <c:v>6</c:v>
                </c:pt>
                <c:pt idx="6">
                  <c:v>8</c:v>
                </c:pt>
                <c:pt idx="7">
                  <c:v>8</c:v>
                </c:pt>
                <c:pt idx="8">
                  <c:v>4</c:v>
                </c:pt>
              </c:numCache>
            </c:numRef>
          </c:val>
          <c:smooth val="0"/>
        </c:ser>
        <c:ser>
          <c:idx val="2"/>
          <c:order val="2"/>
          <c:tx>
            <c:strRef>
              <c:f>'Huawei rank'!$E$1</c:f>
              <c:strCache>
                <c:ptCount val="1"/>
                <c:pt idx="0">
                  <c:v>reviews</c:v>
                </c:pt>
              </c:strCache>
            </c:strRef>
          </c:tx>
          <c:marker>
            <c:symbol val="none"/>
          </c:marker>
          <c:cat>
            <c:strRef>
              <c:f>'Huawei rank'!$B$2:$B$10</c:f>
              <c:strCache>
                <c:ptCount val="9"/>
                <c:pt idx="0">
                  <c:v>Grizzly</c:v>
                </c:pt>
                <c:pt idx="1">
                  <c:v>Havana</c:v>
                </c:pt>
                <c:pt idx="2">
                  <c:v>Icehouse</c:v>
                </c:pt>
                <c:pt idx="3">
                  <c:v>Juno</c:v>
                </c:pt>
                <c:pt idx="4">
                  <c:v>Kilo</c:v>
                </c:pt>
                <c:pt idx="5">
                  <c:v>Liberty</c:v>
                </c:pt>
                <c:pt idx="6">
                  <c:v>Mitaka</c:v>
                </c:pt>
                <c:pt idx="7">
                  <c:v>Newton</c:v>
                </c:pt>
                <c:pt idx="8">
                  <c:v>Ocata</c:v>
                </c:pt>
              </c:strCache>
            </c:strRef>
          </c:cat>
          <c:val>
            <c:numRef>
              <c:f>'Huawei rank'!$E$2:$E$10</c:f>
              <c:numCache>
                <c:formatCode>General</c:formatCode>
                <c:ptCount val="9"/>
                <c:pt idx="0">
                  <c:v>60</c:v>
                </c:pt>
                <c:pt idx="1">
                  <c:v>19</c:v>
                </c:pt>
                <c:pt idx="2">
                  <c:v>15</c:v>
                </c:pt>
                <c:pt idx="3">
                  <c:v>13</c:v>
                </c:pt>
                <c:pt idx="4">
                  <c:v>13</c:v>
                </c:pt>
                <c:pt idx="5">
                  <c:v>6</c:v>
                </c:pt>
                <c:pt idx="6">
                  <c:v>6</c:v>
                </c:pt>
                <c:pt idx="7">
                  <c:v>7</c:v>
                </c:pt>
                <c:pt idx="8">
                  <c:v>6</c:v>
                </c:pt>
              </c:numCache>
            </c:numRef>
          </c:val>
          <c:smooth val="0"/>
        </c:ser>
        <c:ser>
          <c:idx val="3"/>
          <c:order val="3"/>
          <c:tx>
            <c:strRef>
              <c:f>'Huawei rank'!$F$1</c:f>
              <c:strCache>
                <c:ptCount val="1"/>
                <c:pt idx="0">
                  <c:v>lines of code</c:v>
                </c:pt>
              </c:strCache>
            </c:strRef>
          </c:tx>
          <c:marker>
            <c:symbol val="none"/>
          </c:marker>
          <c:cat>
            <c:strRef>
              <c:f>'Huawei rank'!$B$2:$B$10</c:f>
              <c:strCache>
                <c:ptCount val="9"/>
                <c:pt idx="0">
                  <c:v>Grizzly</c:v>
                </c:pt>
                <c:pt idx="1">
                  <c:v>Havana</c:v>
                </c:pt>
                <c:pt idx="2">
                  <c:v>Icehouse</c:v>
                </c:pt>
                <c:pt idx="3">
                  <c:v>Juno</c:v>
                </c:pt>
                <c:pt idx="4">
                  <c:v>Kilo</c:v>
                </c:pt>
                <c:pt idx="5">
                  <c:v>Liberty</c:v>
                </c:pt>
                <c:pt idx="6">
                  <c:v>Mitaka</c:v>
                </c:pt>
                <c:pt idx="7">
                  <c:v>Newton</c:v>
                </c:pt>
                <c:pt idx="8">
                  <c:v>Ocata</c:v>
                </c:pt>
              </c:strCache>
            </c:strRef>
          </c:cat>
          <c:val>
            <c:numRef>
              <c:f>'Huawei rank'!$F$2:$F$10</c:f>
              <c:numCache>
                <c:formatCode>General</c:formatCode>
                <c:ptCount val="9"/>
                <c:pt idx="0">
                  <c:v>26</c:v>
                </c:pt>
                <c:pt idx="1">
                  <c:v>20</c:v>
                </c:pt>
                <c:pt idx="2">
                  <c:v>20</c:v>
                </c:pt>
                <c:pt idx="3">
                  <c:v>21</c:v>
                </c:pt>
                <c:pt idx="4">
                  <c:v>14</c:v>
                </c:pt>
                <c:pt idx="5">
                  <c:v>8</c:v>
                </c:pt>
                <c:pt idx="6">
                  <c:v>10</c:v>
                </c:pt>
                <c:pt idx="7">
                  <c:v>12</c:v>
                </c:pt>
                <c:pt idx="8">
                  <c:v>7</c:v>
                </c:pt>
              </c:numCache>
            </c:numRef>
          </c:val>
          <c:smooth val="0"/>
        </c:ser>
        <c:ser>
          <c:idx val="4"/>
          <c:order val="4"/>
          <c:tx>
            <c:strRef>
              <c:f>'Huawei rank'!$G$1</c:f>
              <c:strCache>
                <c:ptCount val="1"/>
                <c:pt idx="0">
                  <c:v>commits</c:v>
                </c:pt>
              </c:strCache>
            </c:strRef>
          </c:tx>
          <c:marker>
            <c:symbol val="none"/>
          </c:marker>
          <c:cat>
            <c:strRef>
              <c:f>'Huawei rank'!$B$2:$B$10</c:f>
              <c:strCache>
                <c:ptCount val="9"/>
                <c:pt idx="0">
                  <c:v>Grizzly</c:v>
                </c:pt>
                <c:pt idx="1">
                  <c:v>Havana</c:v>
                </c:pt>
                <c:pt idx="2">
                  <c:v>Icehouse</c:v>
                </c:pt>
                <c:pt idx="3">
                  <c:v>Juno</c:v>
                </c:pt>
                <c:pt idx="4">
                  <c:v>Kilo</c:v>
                </c:pt>
                <c:pt idx="5">
                  <c:v>Liberty</c:v>
                </c:pt>
                <c:pt idx="6">
                  <c:v>Mitaka</c:v>
                </c:pt>
                <c:pt idx="7">
                  <c:v>Newton</c:v>
                </c:pt>
                <c:pt idx="8">
                  <c:v>Ocata</c:v>
                </c:pt>
              </c:strCache>
            </c:strRef>
          </c:cat>
          <c:val>
            <c:numRef>
              <c:f>'Huawei rank'!$G$2:$G$10</c:f>
              <c:numCache>
                <c:formatCode>General</c:formatCode>
                <c:ptCount val="9"/>
                <c:pt idx="0">
                  <c:v>60</c:v>
                </c:pt>
                <c:pt idx="1">
                  <c:v>16</c:v>
                </c:pt>
                <c:pt idx="2">
                  <c:v>12</c:v>
                </c:pt>
                <c:pt idx="3">
                  <c:v>13</c:v>
                </c:pt>
                <c:pt idx="4">
                  <c:v>13</c:v>
                </c:pt>
                <c:pt idx="5">
                  <c:v>6</c:v>
                </c:pt>
                <c:pt idx="6">
                  <c:v>7</c:v>
                </c:pt>
                <c:pt idx="7">
                  <c:v>11</c:v>
                </c:pt>
                <c:pt idx="8">
                  <c:v>6</c:v>
                </c:pt>
              </c:numCache>
            </c:numRef>
          </c:val>
          <c:smooth val="0"/>
        </c:ser>
        <c:dLbls>
          <c:showLegendKey val="0"/>
          <c:showVal val="0"/>
          <c:showCatName val="0"/>
          <c:showSerName val="0"/>
          <c:showPercent val="0"/>
          <c:showBubbleSize val="0"/>
        </c:dLbls>
        <c:smooth val="0"/>
        <c:axId val="771232144"/>
        <c:axId val="771231752"/>
      </c:lineChart>
      <c:catAx>
        <c:axId val="771232144"/>
        <c:scaling>
          <c:orientation val="minMax"/>
        </c:scaling>
        <c:delete val="0"/>
        <c:axPos val="t"/>
        <c:numFmt formatCode="General" sourceLinked="0"/>
        <c:majorTickMark val="none"/>
        <c:minorTickMark val="none"/>
        <c:tickLblPos val="nextTo"/>
        <c:crossAx val="771231752"/>
        <c:crosses val="autoZero"/>
        <c:auto val="1"/>
        <c:lblAlgn val="ctr"/>
        <c:lblOffset val="100"/>
        <c:noMultiLvlLbl val="0"/>
      </c:catAx>
      <c:valAx>
        <c:axId val="771231752"/>
        <c:scaling>
          <c:orientation val="maxMin"/>
        </c:scaling>
        <c:delete val="0"/>
        <c:axPos val="l"/>
        <c:majorGridlines/>
        <c:title>
          <c:tx>
            <c:rich>
              <a:bodyPr/>
              <a:lstStyle/>
              <a:p>
                <a:pPr>
                  <a:defRPr sz="1600"/>
                </a:pPr>
                <a:r>
                  <a:rPr lang="zh-CN" altLang="en-US" sz="1600" dirty="0" smtClean="0"/>
                  <a:t>贡献排名</a:t>
                </a:r>
                <a:endParaRPr lang="en-US" sz="1600" dirty="0"/>
              </a:p>
            </c:rich>
          </c:tx>
          <c:overlay val="0"/>
        </c:title>
        <c:numFmt formatCode="General" sourceLinked="1"/>
        <c:majorTickMark val="none"/>
        <c:minorTickMark val="none"/>
        <c:tickLblPos val="nextTo"/>
        <c:crossAx val="771232144"/>
        <c:crosses val="autoZero"/>
        <c:crossBetween val="between"/>
      </c:valAx>
      <c:dTable>
        <c:showHorzBorder val="1"/>
        <c:showVertBorder val="1"/>
        <c:showOutline val="1"/>
        <c:showKeys val="1"/>
      </c:dTable>
    </c:plotArea>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30290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04447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992188" y="768350"/>
            <a:ext cx="5114925" cy="3836988"/>
          </a:xfrm>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347048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en-US" altLang="zh-CN" smtClean="0"/>
              <a:t>Bps</a:t>
            </a:r>
            <a:r>
              <a:rPr lang="zh-CN" altLang="en-US" smtClean="0"/>
              <a:t>：</a:t>
            </a:r>
            <a:r>
              <a:rPr lang="en-US" altLang="zh-CN" smtClean="0"/>
              <a:t>blueprints</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927302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备注占位符 2"/>
          <p:cNvSpPr>
            <a:spLocks noGrp="1"/>
          </p:cNvSpPr>
          <p:nvPr>
            <p:ph type="body" idx="1"/>
          </p:nvPr>
        </p:nvSpPr>
        <p:spPr/>
        <p:txBody>
          <a:bodyPr/>
          <a:lstStyle/>
          <a:p>
            <a:r>
              <a:rPr lang="en-US" altLang="zh-CN" smtClean="0"/>
              <a:t>http://www.openstack.org/software/project-navigator</a:t>
            </a:r>
          </a:p>
          <a:p>
            <a:endParaRPr lang="zh-CN" altLang="en-US"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003683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538482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4027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963200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269821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064683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34387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160336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522195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889469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390322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373847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5" name="Rectangle 1"/>
          <p:cNvSpPr>
            <a:spLocks noGrp="1" noRot="1" noChangeAspect="1" noChangeArrowheads="1" noTextEdit="1"/>
          </p:cNvSpPr>
          <p:nvPr>
            <p:ph type="sldImg"/>
          </p:nvPr>
        </p:nvSpPr>
        <p:spPr>
          <a:xfrm>
            <a:off x="990600" y="776288"/>
            <a:ext cx="5118100" cy="3838575"/>
          </a:xfrm>
          <a:solidFill>
            <a:srgbClr val="FFFFFF"/>
          </a:solidFill>
          <a:ln/>
        </p:spPr>
      </p:sp>
      <p:sp>
        <p:nvSpPr>
          <p:cNvPr id="74756" name="Rectangle 2"/>
          <p:cNvSpPr>
            <a:spLocks noGrp="1" noChangeArrowheads="1"/>
          </p:cNvSpPr>
          <p:nvPr>
            <p:ph type="body" idx="1"/>
          </p:nvPr>
        </p:nvSpPr>
        <p:spPr>
          <a:xfrm>
            <a:off x="711200" y="4860925"/>
            <a:ext cx="5678488"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t"/>
          <a:lstStyle/>
          <a:p>
            <a:pPr marL="0" indent="0">
              <a:buNone/>
            </a:pPr>
            <a:endParaRPr lang="zh-CN" altLang="zh-CN" dirty="0" smtClean="0"/>
          </a:p>
        </p:txBody>
      </p:sp>
    </p:spTree>
    <p:extLst>
      <p:ext uri="{BB962C8B-B14F-4D97-AF65-F5344CB8AC3E}">
        <p14:creationId xmlns:p14="http://schemas.microsoft.com/office/powerpoint/2010/main" val="3359975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956487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4002591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227518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300" smtClean="0"/>
              <a:t>volume_type</a:t>
            </a:r>
            <a:r>
              <a:rPr lang="zh-CN" altLang="en-US" sz="1300" smtClean="0"/>
              <a:t>以外还有</a:t>
            </a:r>
            <a:r>
              <a:rPr lang="en-US" altLang="zh-CN" sz="1300" smtClean="0"/>
              <a:t>schejuler_hint</a:t>
            </a:r>
            <a:r>
              <a:rPr lang="zh-CN" altLang="en-US" sz="1300" smtClean="0"/>
              <a:t>等方式。</a:t>
            </a:r>
            <a:endParaRPr lang="zh-CN" altLang="en-US" smtClean="0"/>
          </a:p>
        </p:txBody>
      </p:sp>
    </p:spTree>
    <p:extLst>
      <p:ext uri="{BB962C8B-B14F-4D97-AF65-F5344CB8AC3E}">
        <p14:creationId xmlns:p14="http://schemas.microsoft.com/office/powerpoint/2010/main" val="990073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44217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8259409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887200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369317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291104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6429248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728036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235753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047712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305544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410129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07659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6433147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2818827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7631946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备注占位符 2"/>
          <p:cNvSpPr>
            <a:spLocks noGrp="1"/>
          </p:cNvSpPr>
          <p:nvPr>
            <p:ph type="body" idx="1"/>
          </p:nvPr>
        </p:nvSpPr>
        <p:spPr/>
        <p:txBody>
          <a:bodyPr/>
          <a:lstStyle/>
          <a:p>
            <a:r>
              <a:rPr lang="zh-CN" altLang="en-US" dirty="0" smtClean="0"/>
              <a:t>基于</a:t>
            </a:r>
            <a:r>
              <a:rPr lang="en-US" altLang="zh-CN" dirty="0" smtClean="0"/>
              <a:t>OpenStack</a:t>
            </a:r>
            <a:r>
              <a:rPr lang="zh-CN" altLang="en-US" dirty="0" smtClean="0"/>
              <a:t>的</a:t>
            </a:r>
            <a:r>
              <a:rPr lang="en-US" altLang="zh-CN" dirty="0" smtClean="0"/>
              <a:t>FusionSphere</a:t>
            </a:r>
            <a:r>
              <a:rPr lang="zh-CN" altLang="en-US" dirty="0" smtClean="0"/>
              <a:t>基础设施云平台，从功能上可以分为</a:t>
            </a:r>
            <a:r>
              <a:rPr lang="en-US" altLang="zh-CN" dirty="0" smtClean="0"/>
              <a:t>OpenStack</a:t>
            </a:r>
            <a:r>
              <a:rPr lang="zh-CN" altLang="en-US" dirty="0" smtClean="0"/>
              <a:t>、</a:t>
            </a:r>
            <a:r>
              <a:rPr lang="en-US" altLang="zh-CN" dirty="0" smtClean="0"/>
              <a:t>FusionCompute</a:t>
            </a:r>
            <a:r>
              <a:rPr lang="zh-CN" altLang="en-US" dirty="0" smtClean="0"/>
              <a:t>、</a:t>
            </a:r>
            <a:r>
              <a:rPr lang="en-US" altLang="zh-CN" dirty="0" smtClean="0"/>
              <a:t>FusionStorage</a:t>
            </a:r>
            <a:r>
              <a:rPr lang="zh-CN" altLang="en-US" dirty="0" smtClean="0"/>
              <a:t>、</a:t>
            </a:r>
            <a:r>
              <a:rPr lang="en-US" altLang="zh-CN" dirty="0" err="1" smtClean="0"/>
              <a:t>FusionNetwork</a:t>
            </a:r>
            <a:r>
              <a:rPr lang="zh-CN" altLang="en-US" dirty="0" smtClean="0"/>
              <a:t>、</a:t>
            </a:r>
            <a:r>
              <a:rPr lang="en-US" altLang="zh-CN" dirty="0" smtClean="0"/>
              <a:t>OpenStack OM</a:t>
            </a:r>
            <a:r>
              <a:rPr lang="zh-CN" altLang="en-US" smtClean="0"/>
              <a:t>几大部分。</a:t>
            </a:r>
            <a:endParaRPr lang="zh-CN" altLang="en-US"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8246513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006951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992188" y="768350"/>
            <a:ext cx="5114925" cy="3836988"/>
          </a:xfrm>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772949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FusionSphere </a:t>
            </a:r>
            <a:r>
              <a:rPr lang="zh-CN" altLang="en-US" smtClean="0"/>
              <a:t>云平台解决方案是基于</a:t>
            </a:r>
            <a:r>
              <a:rPr lang="en-US" altLang="zh-CN" smtClean="0"/>
              <a:t>OpenStack</a:t>
            </a:r>
            <a:r>
              <a:rPr lang="zh-CN" altLang="en-US" smtClean="0"/>
              <a:t>社区版本进行构建</a:t>
            </a:r>
            <a:r>
              <a:rPr lang="en-US" altLang="zh-CN" smtClean="0"/>
              <a:t>, </a:t>
            </a:r>
            <a:r>
              <a:rPr lang="zh-CN" altLang="en-US" smtClean="0"/>
              <a:t>通过</a:t>
            </a:r>
            <a:r>
              <a:rPr lang="en-US" altLang="zh-CN" smtClean="0"/>
              <a:t>OpenStack</a:t>
            </a:r>
            <a:r>
              <a:rPr lang="zh-CN" altLang="en-US" smtClean="0"/>
              <a:t>的插件机制</a:t>
            </a:r>
            <a:r>
              <a:rPr lang="en-US" altLang="zh-CN" smtClean="0"/>
              <a:t>FusionCompute</a:t>
            </a:r>
            <a:r>
              <a:rPr lang="zh-CN" altLang="en-US" smtClean="0"/>
              <a:t>、</a:t>
            </a:r>
            <a:r>
              <a:rPr lang="en-US" altLang="zh-CN" smtClean="0"/>
              <a:t> FusionStorage</a:t>
            </a:r>
            <a:r>
              <a:rPr lang="zh-CN" altLang="en-US" smtClean="0"/>
              <a:t>、</a:t>
            </a:r>
            <a:r>
              <a:rPr lang="en-US" altLang="zh-CN" smtClean="0"/>
              <a:t> FusionNetwork</a:t>
            </a:r>
            <a:r>
              <a:rPr lang="zh-CN" altLang="en-US" smtClean="0"/>
              <a:t>插件可与原生</a:t>
            </a:r>
            <a:r>
              <a:rPr lang="en-US" altLang="zh-CN" smtClean="0"/>
              <a:t>OpenStack</a:t>
            </a:r>
            <a:r>
              <a:rPr lang="zh-CN" altLang="en-US" smtClean="0"/>
              <a:t>无逢对接</a:t>
            </a:r>
            <a:r>
              <a:rPr lang="en-US" altLang="zh-CN" smtClean="0"/>
              <a:t>, FusionSphere</a:t>
            </a:r>
            <a:r>
              <a:rPr lang="zh-CN" altLang="en-US" smtClean="0"/>
              <a:t>是基于</a:t>
            </a:r>
            <a:r>
              <a:rPr lang="en-US" altLang="zh-CN" smtClean="0"/>
              <a:t>OpenStack</a:t>
            </a:r>
            <a:r>
              <a:rPr lang="zh-CN" altLang="en-US" smtClean="0"/>
              <a:t>的商用云平台、</a:t>
            </a:r>
            <a:endParaRPr lang="zh-CN" altLang="en-US"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9752085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6276153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备注占位符 2"/>
          <p:cNvSpPr>
            <a:spLocks noGrp="1"/>
          </p:cNvSpPr>
          <p:nvPr>
            <p:ph type="body" idx="1"/>
          </p:nvPr>
        </p:nvSpPr>
        <p:spPr/>
        <p:txBody>
          <a:bodyPr/>
          <a:lstStyle/>
          <a:p>
            <a:r>
              <a:rPr lang="zh-CN" altLang="en-US" smtClean="0"/>
              <a:t>体现级联层利用了虚拟化层的主机复制容灾</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038962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1.C</a:t>
            </a:r>
          </a:p>
          <a:p>
            <a:pPr lvl="1"/>
            <a:r>
              <a:rPr lang="en-US" altLang="zh-CN" smtClean="0"/>
              <a:t>2.C</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39241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16611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592619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7027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251561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600243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229389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17634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9823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www.openstack.org/foundation/companies/" TargetMode="Externa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docs.openstack.org/developer/neutron/" TargetMode="External"/><Relationship Id="rId3" Type="http://schemas.openxmlformats.org/officeDocument/2006/relationships/hyperlink" Target="http://www.openstack.org/software/openstack-dashboard/" TargetMode="External"/><Relationship Id="rId7" Type="http://schemas.openxmlformats.org/officeDocument/2006/relationships/hyperlink" Target="http://www.openstack.org/software/openstack-networking/"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hyperlink" Target="http://docs.openstack.org/developer/nova/" TargetMode="External"/><Relationship Id="rId5" Type="http://schemas.openxmlformats.org/officeDocument/2006/relationships/hyperlink" Target="http://www.openstack.org/software/openstack-compute/" TargetMode="External"/><Relationship Id="rId10" Type="http://schemas.openxmlformats.org/officeDocument/2006/relationships/hyperlink" Target="http://docs.openstack.org/developer/swift/" TargetMode="External"/><Relationship Id="rId4" Type="http://schemas.openxmlformats.org/officeDocument/2006/relationships/hyperlink" Target="http://docs.openstack.org/developer/horizon/" TargetMode="External"/><Relationship Id="rId9" Type="http://schemas.openxmlformats.org/officeDocument/2006/relationships/hyperlink" Target="http://www.openstack.org/software/openstack-storage/"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docs.openstack.org/developer/ceilometer/" TargetMode="External"/><Relationship Id="rId3" Type="http://schemas.openxmlformats.org/officeDocument/2006/relationships/hyperlink" Target="http://www.openstack.org/software/openstack-storage/" TargetMode="External"/><Relationship Id="rId7" Type="http://schemas.openxmlformats.org/officeDocument/2006/relationships/hyperlink" Target="http://docs.openstack.org/developer/glance/"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hyperlink" Target="http://docs.openstack.org/developer/keystone/" TargetMode="External"/><Relationship Id="rId5" Type="http://schemas.openxmlformats.org/officeDocument/2006/relationships/hyperlink" Target="http://www.openstack.org/software/openstack-shared-services/" TargetMode="External"/><Relationship Id="rId4" Type="http://schemas.openxmlformats.org/officeDocument/2006/relationships/hyperlink" Target="http://docs.openstack.org/developer/cinder/" TargetMode="External"/><Relationship Id="rId9" Type="http://schemas.openxmlformats.org/officeDocument/2006/relationships/hyperlink" Target="http://docs.openstack.org/developer/hea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smtClean="0"/>
              <a:t>HC12083</a:t>
            </a:r>
            <a:endParaRPr lang="zh-CN" altLang="zh-CN" dirty="0"/>
          </a:p>
        </p:txBody>
      </p:sp>
      <p:sp>
        <p:nvSpPr>
          <p:cNvPr id="10" name="文本占位符 9"/>
          <p:cNvSpPr>
            <a:spLocks noGrp="1"/>
          </p:cNvSpPr>
          <p:nvPr>
            <p:ph type="body" sz="quarter" idx="18"/>
          </p:nvPr>
        </p:nvSpPr>
        <p:spPr/>
        <p:txBody>
          <a:bodyPr/>
          <a:lstStyle/>
          <a:p>
            <a:r>
              <a:rPr lang="en-US" altLang="zh-CN" dirty="0" smtClean="0"/>
              <a:t>FusionSphere</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优化</a:t>
            </a:r>
            <a:endParaRPr lang="en-US" altLang="zh-CN" dirty="0" smtClean="0"/>
          </a:p>
        </p:txBody>
      </p:sp>
    </p:spTree>
    <p:extLst>
      <p:ext uri="{BB962C8B-B14F-4D97-AF65-F5344CB8AC3E}">
        <p14:creationId xmlns:p14="http://schemas.microsoft.com/office/powerpoint/2010/main" val="6263829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OpenStack</a:t>
            </a:r>
            <a:r>
              <a:rPr lang="zh-CN" altLang="en-US" smtClean="0"/>
              <a:t>的设计与开发</a:t>
            </a:r>
            <a:endParaRPr lang="en-US" dirty="0"/>
          </a:p>
        </p:txBody>
      </p:sp>
      <p:sp>
        <p:nvSpPr>
          <p:cNvPr id="21506" name="内容占位符 2"/>
          <p:cNvSpPr>
            <a:spLocks noGrp="1"/>
          </p:cNvSpPr>
          <p:nvPr>
            <p:ph type="body" sz="quarter" idx="10"/>
          </p:nvPr>
        </p:nvSpPr>
        <p:spPr/>
        <p:txBody>
          <a:bodyPr/>
          <a:lstStyle/>
          <a:p>
            <a:r>
              <a:rPr lang="zh-CN" altLang="en-US" dirty="0" smtClean="0"/>
              <a:t>每年两个大版本，分别在</a:t>
            </a:r>
            <a:r>
              <a:rPr lang="en-US" altLang="zh-CN" dirty="0" smtClean="0"/>
              <a:t>4</a:t>
            </a:r>
            <a:r>
              <a:rPr lang="zh-CN" altLang="en-US" dirty="0" smtClean="0"/>
              <a:t>月和</a:t>
            </a:r>
            <a:r>
              <a:rPr lang="en-US" altLang="zh-CN" dirty="0" smtClean="0"/>
              <a:t>10</a:t>
            </a:r>
            <a:r>
              <a:rPr lang="zh-CN" altLang="en-US" dirty="0" smtClean="0"/>
              <a:t>月中旬发布。</a:t>
            </a:r>
            <a:endParaRPr lang="en-US" altLang="zh-CN" dirty="0" smtClean="0"/>
          </a:p>
          <a:p>
            <a:r>
              <a:rPr lang="zh-CN" altLang="en-US" dirty="0" smtClean="0"/>
              <a:t>约</a:t>
            </a:r>
            <a:r>
              <a:rPr lang="en-US" altLang="zh-CN" dirty="0" smtClean="0"/>
              <a:t>70%</a:t>
            </a:r>
            <a:r>
              <a:rPr lang="zh-CN" altLang="en-US" dirty="0" smtClean="0"/>
              <a:t>的代码（核心逻辑）使用</a:t>
            </a:r>
            <a:r>
              <a:rPr lang="en-US" altLang="zh-CN" dirty="0" smtClean="0"/>
              <a:t>Python</a:t>
            </a:r>
            <a:r>
              <a:rPr lang="zh-CN" altLang="en-US" dirty="0" smtClean="0"/>
              <a:t>开发。</a:t>
            </a:r>
            <a:endParaRPr lang="en-US" altLang="zh-CN" dirty="0" smtClean="0"/>
          </a:p>
          <a:p>
            <a:r>
              <a:rPr lang="en-US" altLang="zh-CN" dirty="0" smtClean="0"/>
              <a:t>Apache 2.0 License</a:t>
            </a:r>
            <a:r>
              <a:rPr lang="zh-CN" altLang="en-US" dirty="0" smtClean="0"/>
              <a:t>，商业友好。</a:t>
            </a:r>
            <a:endParaRPr lang="en-US" altLang="zh-CN" dirty="0" smtClean="0"/>
          </a:p>
        </p:txBody>
      </p:sp>
      <p:pic>
        <p:nvPicPr>
          <p:cNvPr id="2150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713" y="3212976"/>
            <a:ext cx="7983537" cy="277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8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OpenStack</a:t>
            </a:r>
            <a:r>
              <a:rPr lang="zh-CN" altLang="en-US" smtClean="0"/>
              <a:t>典型商业模式及厂商举例</a:t>
            </a:r>
            <a:endParaRPr lang="en-US" dirty="0"/>
          </a:p>
        </p:txBody>
      </p:sp>
      <p:sp>
        <p:nvSpPr>
          <p:cNvPr id="13314" name="内容占位符 2"/>
          <p:cNvSpPr>
            <a:spLocks noGrp="1"/>
          </p:cNvSpPr>
          <p:nvPr>
            <p:ph type="body" sz="quarter" idx="10"/>
          </p:nvPr>
        </p:nvSpPr>
        <p:spPr>
          <a:xfrm>
            <a:off x="684212" y="1304764"/>
            <a:ext cx="7920037" cy="3924300"/>
          </a:xfrm>
        </p:spPr>
        <p:txBody>
          <a:bodyPr/>
          <a:lstStyle/>
          <a:p>
            <a:pPr>
              <a:lnSpc>
                <a:spcPct val="130000"/>
              </a:lnSpc>
            </a:pPr>
            <a:r>
              <a:rPr lang="zh-CN" altLang="en-US" sz="1800" dirty="0" smtClean="0"/>
              <a:t>整体解决方案提供商</a:t>
            </a:r>
            <a:endParaRPr lang="en-US" altLang="zh-CN" sz="1800" dirty="0" smtClean="0"/>
          </a:p>
          <a:p>
            <a:pPr lvl="1">
              <a:lnSpc>
                <a:spcPct val="130000"/>
              </a:lnSpc>
            </a:pPr>
            <a:r>
              <a:rPr lang="zh-CN" altLang="en-US" sz="1600" dirty="0" smtClean="0"/>
              <a:t>代表：</a:t>
            </a:r>
            <a:r>
              <a:rPr lang="en-US" altLang="zh-CN" sz="1600" dirty="0" smtClean="0"/>
              <a:t>HP</a:t>
            </a:r>
            <a:r>
              <a:rPr lang="zh-CN" altLang="en-US" sz="1600" dirty="0" smtClean="0"/>
              <a:t>、华为、</a:t>
            </a:r>
            <a:r>
              <a:rPr lang="en-US" altLang="zh-CN" sz="1600" dirty="0" err="1" smtClean="0"/>
              <a:t>Mirantis</a:t>
            </a:r>
            <a:r>
              <a:rPr lang="zh-CN" altLang="en-US" sz="1600" dirty="0" smtClean="0"/>
              <a:t>、</a:t>
            </a:r>
            <a:r>
              <a:rPr lang="en-US" altLang="zh-CN" sz="1600" dirty="0" smtClean="0"/>
              <a:t>IBM</a:t>
            </a:r>
            <a:r>
              <a:rPr lang="zh-CN" altLang="en-US" sz="1600" dirty="0" smtClean="0"/>
              <a:t>、</a:t>
            </a:r>
            <a:r>
              <a:rPr lang="en-US" altLang="zh-CN" sz="1600" dirty="0" smtClean="0"/>
              <a:t>Oracle</a:t>
            </a:r>
          </a:p>
          <a:p>
            <a:pPr>
              <a:lnSpc>
                <a:spcPct val="130000"/>
              </a:lnSpc>
            </a:pPr>
            <a:r>
              <a:rPr lang="zh-CN" altLang="en-US" sz="1800" dirty="0" smtClean="0"/>
              <a:t>公有云运营商</a:t>
            </a:r>
            <a:endParaRPr lang="en-US" altLang="zh-CN" sz="1800" dirty="0" smtClean="0"/>
          </a:p>
          <a:p>
            <a:pPr lvl="1">
              <a:lnSpc>
                <a:spcPct val="130000"/>
              </a:lnSpc>
            </a:pPr>
            <a:r>
              <a:rPr lang="zh-CN" altLang="en-US" sz="1600" dirty="0" smtClean="0"/>
              <a:t>代表：</a:t>
            </a:r>
            <a:r>
              <a:rPr lang="en-US" altLang="zh-CN" sz="1600" dirty="0" smtClean="0"/>
              <a:t>Rackspace</a:t>
            </a:r>
            <a:r>
              <a:rPr lang="zh-CN" altLang="en-US" sz="1600" dirty="0" smtClean="0"/>
              <a:t>、华为</a:t>
            </a:r>
            <a:endParaRPr lang="en-US" altLang="zh-CN" sz="1600" dirty="0" smtClean="0"/>
          </a:p>
          <a:p>
            <a:pPr>
              <a:lnSpc>
                <a:spcPct val="130000"/>
              </a:lnSpc>
            </a:pPr>
            <a:r>
              <a:rPr lang="zh-CN" altLang="en-US" sz="1800" dirty="0" smtClean="0"/>
              <a:t>发行版厂商</a:t>
            </a:r>
            <a:endParaRPr lang="en-US" altLang="zh-CN" sz="1800" dirty="0" smtClean="0"/>
          </a:p>
          <a:p>
            <a:pPr lvl="1">
              <a:lnSpc>
                <a:spcPct val="130000"/>
              </a:lnSpc>
            </a:pPr>
            <a:r>
              <a:rPr lang="zh-CN" altLang="en-US" sz="1600" dirty="0" smtClean="0"/>
              <a:t>代表：</a:t>
            </a:r>
            <a:r>
              <a:rPr lang="en-US" altLang="zh-CN" sz="1600" dirty="0" smtClean="0"/>
              <a:t>Red</a:t>
            </a:r>
            <a:r>
              <a:rPr lang="zh-CN" altLang="en-US" sz="1600" dirty="0" smtClean="0"/>
              <a:t> </a:t>
            </a:r>
            <a:r>
              <a:rPr lang="en-US" altLang="zh-CN" sz="1600" dirty="0" smtClean="0"/>
              <a:t>Hat</a:t>
            </a:r>
            <a:r>
              <a:rPr lang="zh-CN" altLang="en-US" sz="1600" dirty="0" smtClean="0"/>
              <a:t>、</a:t>
            </a:r>
            <a:r>
              <a:rPr lang="en-US" altLang="zh-CN" sz="1600" dirty="0" smtClean="0"/>
              <a:t>Canonical</a:t>
            </a:r>
            <a:r>
              <a:rPr lang="zh-CN" altLang="en-US" sz="1600" dirty="0" smtClean="0"/>
              <a:t>、</a:t>
            </a:r>
            <a:r>
              <a:rPr lang="en-US" altLang="zh-CN" sz="1600" dirty="0" smtClean="0"/>
              <a:t>SUSE</a:t>
            </a:r>
          </a:p>
          <a:p>
            <a:pPr>
              <a:lnSpc>
                <a:spcPct val="130000"/>
              </a:lnSpc>
            </a:pPr>
            <a:r>
              <a:rPr lang="zh-CN" altLang="en-US" sz="1800" dirty="0" smtClean="0"/>
              <a:t>系统软件厂商</a:t>
            </a:r>
            <a:endParaRPr lang="en-US" altLang="zh-CN" sz="1800" dirty="0" smtClean="0"/>
          </a:p>
          <a:p>
            <a:pPr lvl="1">
              <a:lnSpc>
                <a:spcPct val="130000"/>
              </a:lnSpc>
            </a:pPr>
            <a:r>
              <a:rPr lang="zh-CN" altLang="en-US" sz="1600" dirty="0" smtClean="0"/>
              <a:t>代表：</a:t>
            </a:r>
            <a:r>
              <a:rPr lang="en-US" altLang="zh-CN" sz="1600" dirty="0" smtClean="0"/>
              <a:t>VMware</a:t>
            </a:r>
          </a:p>
          <a:p>
            <a:pPr>
              <a:lnSpc>
                <a:spcPct val="130000"/>
              </a:lnSpc>
            </a:pPr>
            <a:r>
              <a:rPr lang="zh-CN" altLang="en-US" sz="1800" dirty="0" smtClean="0"/>
              <a:t>硬件设备厂商</a:t>
            </a:r>
            <a:endParaRPr lang="en-US" altLang="zh-CN" sz="1800" dirty="0" smtClean="0"/>
          </a:p>
          <a:p>
            <a:pPr lvl="1">
              <a:lnSpc>
                <a:spcPct val="130000"/>
              </a:lnSpc>
            </a:pPr>
            <a:r>
              <a:rPr lang="zh-CN" altLang="en-US" sz="1600" dirty="0" smtClean="0"/>
              <a:t>代表：</a:t>
            </a:r>
            <a:r>
              <a:rPr lang="en-US" altLang="zh-CN" sz="1600" dirty="0" smtClean="0"/>
              <a:t>Dell/EMC</a:t>
            </a:r>
            <a:r>
              <a:rPr lang="zh-CN" altLang="en-US" sz="1600" dirty="0" smtClean="0"/>
              <a:t>、</a:t>
            </a:r>
            <a:r>
              <a:rPr lang="en-US" altLang="zh-CN" sz="1600" dirty="0" smtClean="0"/>
              <a:t>Cisco</a:t>
            </a:r>
          </a:p>
          <a:p>
            <a:pPr>
              <a:lnSpc>
                <a:spcPct val="130000"/>
              </a:lnSpc>
            </a:pPr>
            <a:r>
              <a:rPr lang="zh-CN" altLang="en-US" sz="1800" dirty="0" smtClean="0"/>
              <a:t>应用及管理组件厂商</a:t>
            </a:r>
            <a:endParaRPr lang="en-US" altLang="zh-CN" sz="1800" dirty="0" smtClean="0"/>
          </a:p>
          <a:p>
            <a:pPr lvl="1">
              <a:lnSpc>
                <a:spcPct val="130000"/>
              </a:lnSpc>
            </a:pPr>
            <a:r>
              <a:rPr lang="zh-CN" altLang="en-US" sz="1600" dirty="0" smtClean="0"/>
              <a:t>代表：</a:t>
            </a:r>
            <a:r>
              <a:rPr lang="en-US" altLang="zh-CN" sz="1600" dirty="0" err="1" smtClean="0"/>
              <a:t>Tesora</a:t>
            </a:r>
            <a:r>
              <a:rPr lang="zh-CN" altLang="en-US" sz="1600" dirty="0" smtClean="0"/>
              <a:t>、</a:t>
            </a:r>
            <a:r>
              <a:rPr lang="en-US" altLang="zh-CN" sz="1600" dirty="0" smtClean="0"/>
              <a:t>Parallels</a:t>
            </a:r>
            <a:endParaRPr lang="zh-CN" altLang="en-US" sz="1600" dirty="0" smtClean="0"/>
          </a:p>
        </p:txBody>
      </p:sp>
    </p:spTree>
    <p:extLst>
      <p:ext uri="{BB962C8B-B14F-4D97-AF65-F5344CB8AC3E}">
        <p14:creationId xmlns:p14="http://schemas.microsoft.com/office/powerpoint/2010/main" val="419031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61" y="3314963"/>
            <a:ext cx="3527425" cy="24844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0" name="矩形 49"/>
          <p:cNvSpPr/>
          <p:nvPr/>
        </p:nvSpPr>
        <p:spPr bwMode="auto">
          <a:xfrm>
            <a:off x="4714973" y="4845627"/>
            <a:ext cx="3887788" cy="877888"/>
          </a:xfrm>
          <a:prstGeom prst="rect">
            <a:avLst/>
          </a:prstGeom>
          <a:solidFill>
            <a:srgbClr val="FFC000"/>
          </a:solidFill>
          <a:ln>
            <a:solidFill>
              <a:srgbClr val="FFFF00"/>
            </a:solidFill>
          </a:ln>
          <a:extLst/>
        </p:spPr>
        <p:style>
          <a:lnRef idx="2">
            <a:schemeClr val="accent1"/>
          </a:lnRef>
          <a:fillRef idx="1">
            <a:schemeClr val="lt1"/>
          </a:fillRef>
          <a:effectRef idx="0">
            <a:schemeClr val="accent1"/>
          </a:effectRef>
          <a:fontRef idx="minor">
            <a:schemeClr val="dk1"/>
          </a:fontRef>
        </p:style>
        <p:txBody>
          <a:bodyPr lIns="252000" tIns="54000" rIns="252000" bIns="54000"/>
          <a:lstStyle/>
          <a:p>
            <a:pPr algn="ctr" fontAlgn="base">
              <a:buClr>
                <a:srgbClr val="CC9900"/>
              </a:buClr>
              <a:defRPr/>
            </a:pPr>
            <a:r>
              <a:rPr lang="zh-CN" altLang="en-US" sz="1600" dirty="0">
                <a:solidFill>
                  <a:schemeClr val="tx1"/>
                </a:solidFill>
              </a:rPr>
              <a:t>华为是中国内地目前唯一的</a:t>
            </a:r>
            <a:r>
              <a:rPr lang="en-US" altLang="zh-CN" sz="1600" dirty="0">
                <a:solidFill>
                  <a:schemeClr val="tx1"/>
                </a:solidFill>
              </a:rPr>
              <a:t>OpenStack</a:t>
            </a:r>
            <a:r>
              <a:rPr lang="zh-CN" altLang="en-US" sz="1600" dirty="0">
                <a:solidFill>
                  <a:schemeClr val="tx1"/>
                </a:solidFill>
              </a:rPr>
              <a:t>基金会</a:t>
            </a:r>
            <a:r>
              <a:rPr lang="zh-CN" altLang="en-US" sz="1600" dirty="0">
                <a:solidFill>
                  <a:srgbClr val="FF0000"/>
                </a:solidFill>
              </a:rPr>
              <a:t>金牌会员</a:t>
            </a:r>
            <a:r>
              <a:rPr lang="zh-CN" altLang="en-US" sz="1600" dirty="0">
                <a:solidFill>
                  <a:schemeClr val="tx1"/>
                </a:solidFill>
              </a:rPr>
              <a:t>，积极参与开发并回馈社区</a:t>
            </a:r>
          </a:p>
        </p:txBody>
      </p:sp>
      <p:sp>
        <p:nvSpPr>
          <p:cNvPr id="329" name="TextBox 328"/>
          <p:cNvSpPr txBox="1"/>
          <p:nvPr/>
        </p:nvSpPr>
        <p:spPr>
          <a:xfrm>
            <a:off x="292100" y="114300"/>
            <a:ext cx="8507413" cy="463550"/>
          </a:xfrm>
          <a:prstGeom prst="rect">
            <a:avLst/>
          </a:prstGeom>
        </p:spPr>
        <p:txBody>
          <a:bodyPr lIns="75459" tIns="37729" rIns="75459" bIns="37729"/>
          <a:lstStyle/>
          <a:p>
            <a:pPr>
              <a:defRPr/>
            </a:pPr>
            <a:endParaRPr lang="zh-CN" altLang="en-US" sz="2000" b="1" dirty="0">
              <a:solidFill>
                <a:srgbClr val="990000"/>
              </a:solidFill>
              <a:latin typeface="微软雅黑" pitchFamily="34" charset="-122"/>
              <a:ea typeface="微软雅黑" pitchFamily="34" charset="-122"/>
              <a:cs typeface="+mj-cs"/>
            </a:endParaRPr>
          </a:p>
        </p:txBody>
      </p:sp>
      <p:sp>
        <p:nvSpPr>
          <p:cNvPr id="14341" name="矩形 39"/>
          <p:cNvSpPr>
            <a:spLocks noChangeArrowheads="1"/>
          </p:cNvSpPr>
          <p:nvPr/>
        </p:nvSpPr>
        <p:spPr bwMode="auto">
          <a:xfrm>
            <a:off x="4641456" y="5773140"/>
            <a:ext cx="40348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r>
              <a:rPr lang="en-US" altLang="zh-CN" sz="1400" dirty="0">
                <a:latin typeface="+mn-lt"/>
                <a:ea typeface="+mn-ea"/>
                <a:hlinkClick r:id="rId4"/>
              </a:rPr>
              <a:t>http://www.openstack.org/foundation/companies/</a:t>
            </a:r>
            <a:endParaRPr lang="zh-CN" altLang="en-US" sz="1400" dirty="0">
              <a:latin typeface="+mn-lt"/>
              <a:ea typeface="+mn-ea"/>
            </a:endParaRPr>
          </a:p>
        </p:txBody>
      </p:sp>
      <p:sp>
        <p:nvSpPr>
          <p:cNvPr id="14342" name="矩形 40"/>
          <p:cNvSpPr>
            <a:spLocks noChangeArrowheads="1"/>
          </p:cNvSpPr>
          <p:nvPr/>
        </p:nvSpPr>
        <p:spPr bwMode="auto">
          <a:xfrm>
            <a:off x="754161" y="1479550"/>
            <a:ext cx="2918247" cy="24622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marL="228600" indent="-228600"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Font typeface="FrutigerNext LT Medium" pitchFamily="34" charset="0"/>
              <a:buAutoNum type="arabicPeriod"/>
            </a:pPr>
            <a:r>
              <a:rPr lang="en-US" altLang="zh-CN" sz="1600" b="1" dirty="0">
                <a:latin typeface="+mn-lt"/>
                <a:ea typeface="+mn-ea"/>
              </a:rPr>
              <a:t>Platinum Members(8)</a:t>
            </a:r>
          </a:p>
        </p:txBody>
      </p:sp>
      <p:sp>
        <p:nvSpPr>
          <p:cNvPr id="14343" name="矩形 41"/>
          <p:cNvSpPr>
            <a:spLocks noChangeArrowheads="1"/>
          </p:cNvSpPr>
          <p:nvPr/>
        </p:nvSpPr>
        <p:spPr bwMode="auto">
          <a:xfrm>
            <a:off x="754161" y="3027362"/>
            <a:ext cx="2918247" cy="24622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marL="228600" indent="-228600"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Font typeface="FrutigerNext LT Medium" pitchFamily="34" charset="0"/>
              <a:buAutoNum type="arabicPeriod" startAt="2"/>
            </a:pPr>
            <a:r>
              <a:rPr lang="en-US" altLang="zh-CN" sz="1600" b="1">
                <a:latin typeface="+mn-lt"/>
                <a:ea typeface="+mn-ea"/>
              </a:rPr>
              <a:t>Gold Members(18)</a:t>
            </a:r>
          </a:p>
        </p:txBody>
      </p:sp>
      <p:sp>
        <p:nvSpPr>
          <p:cNvPr id="14344" name="矩形 42"/>
          <p:cNvSpPr>
            <a:spLocks noChangeArrowheads="1"/>
          </p:cNvSpPr>
          <p:nvPr/>
        </p:nvSpPr>
        <p:spPr bwMode="auto">
          <a:xfrm>
            <a:off x="4462562" y="1479550"/>
            <a:ext cx="2916238" cy="246221"/>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marL="228600" indent="-228600"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Font typeface="FrutigerNext LT Medium" pitchFamily="34" charset="0"/>
              <a:buAutoNum type="arabicPeriod" startAt="3"/>
            </a:pPr>
            <a:r>
              <a:rPr lang="en-US" altLang="zh-CN" sz="1600" b="1">
                <a:latin typeface="+mn-lt"/>
                <a:ea typeface="+mn-ea"/>
              </a:rPr>
              <a:t>Corporate Sponsors</a:t>
            </a:r>
          </a:p>
        </p:txBody>
      </p:sp>
      <p:pic>
        <p:nvPicPr>
          <p:cNvPr id="45" name="Picture 6"/>
          <p:cNvPicPr>
            <a:picLocks noChangeAspect="1" noChangeArrowheads="1"/>
          </p:cNvPicPr>
          <p:nvPr/>
        </p:nvPicPr>
        <p:blipFill>
          <a:blip r:embed="rId5"/>
          <a:stretch>
            <a:fillRect/>
          </a:stretch>
        </p:blipFill>
        <p:spPr bwMode="auto">
          <a:xfrm>
            <a:off x="754161" y="1767151"/>
            <a:ext cx="3527425" cy="1189037"/>
          </a:xfrm>
          <a:prstGeom prst="rect">
            <a:avLst/>
          </a:prstGeom>
          <a:solidFill>
            <a:srgbClr val="00B0F0"/>
          </a:solidFill>
          <a:ln w="9525">
            <a:solidFill>
              <a:schemeClr val="bg1">
                <a:lumMod val="50000"/>
              </a:schemeClr>
            </a:solidFill>
            <a:miter lim="800000"/>
            <a:headEnd/>
            <a:tailEnd/>
          </a:ln>
        </p:spPr>
      </p:pic>
      <p:pic>
        <p:nvPicPr>
          <p:cNvPr id="47" name="Picture 8"/>
          <p:cNvPicPr>
            <a:picLocks noChangeAspect="1" noChangeArrowheads="1"/>
          </p:cNvPicPr>
          <p:nvPr/>
        </p:nvPicPr>
        <p:blipFill>
          <a:blip r:embed="rId6"/>
          <a:srcRect/>
          <a:stretch>
            <a:fillRect/>
          </a:stretch>
        </p:blipFill>
        <p:spPr bwMode="auto">
          <a:xfrm>
            <a:off x="4467324" y="1767151"/>
            <a:ext cx="4135437" cy="2874962"/>
          </a:xfrm>
          <a:prstGeom prst="rect">
            <a:avLst/>
          </a:prstGeom>
          <a:solidFill>
            <a:srgbClr val="00B0F0"/>
          </a:solidFill>
          <a:ln w="9525">
            <a:solidFill>
              <a:schemeClr val="bg1">
                <a:lumMod val="50000"/>
              </a:schemeClr>
            </a:solidFill>
            <a:miter lim="800000"/>
            <a:headEnd/>
            <a:tailEnd/>
          </a:ln>
        </p:spPr>
      </p:pic>
      <p:sp>
        <p:nvSpPr>
          <p:cNvPr id="14347" name="椭圆 11"/>
          <p:cNvSpPr>
            <a:spLocks noChangeArrowheads="1"/>
          </p:cNvSpPr>
          <p:nvPr/>
        </p:nvSpPr>
        <p:spPr bwMode="auto">
          <a:xfrm>
            <a:off x="2517874" y="4216663"/>
            <a:ext cx="504825" cy="42386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800">
              <a:solidFill>
                <a:srgbClr val="FF0000"/>
              </a:solidFill>
              <a:latin typeface="+mn-lt"/>
              <a:ea typeface="+mn-ea"/>
            </a:endParaRPr>
          </a:p>
        </p:txBody>
      </p:sp>
      <p:sp>
        <p:nvSpPr>
          <p:cNvPr id="14348" name="标题 12"/>
          <p:cNvSpPr>
            <a:spLocks noGrp="1"/>
          </p:cNvSpPr>
          <p:nvPr>
            <p:ph type="title"/>
          </p:nvPr>
        </p:nvSpPr>
        <p:spPr/>
        <p:txBody>
          <a:bodyPr/>
          <a:lstStyle/>
          <a:p>
            <a:r>
              <a:rPr lang="en-US" altLang="zh-CN" smtClean="0"/>
              <a:t>OpenStack</a:t>
            </a:r>
            <a:r>
              <a:rPr lang="zh-CN" altLang="en-US" smtClean="0"/>
              <a:t>的生态系统</a:t>
            </a:r>
            <a:endParaRPr lang="zh-CN" altLang="en-US" dirty="0" smtClean="0"/>
          </a:p>
        </p:txBody>
      </p:sp>
    </p:spTree>
    <p:extLst>
      <p:ext uri="{BB962C8B-B14F-4D97-AF65-F5344CB8AC3E}">
        <p14:creationId xmlns:p14="http://schemas.microsoft.com/office/powerpoint/2010/main" val="232926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图表 16"/>
          <p:cNvGraphicFramePr/>
          <p:nvPr>
            <p:extLst>
              <p:ext uri="{D42A27DB-BD31-4B8C-83A1-F6EECF244321}">
                <p14:modId xmlns:p14="http://schemas.microsoft.com/office/powerpoint/2010/main" val="3204371022"/>
              </p:ext>
            </p:extLst>
          </p:nvPr>
        </p:nvGraphicFramePr>
        <p:xfrm>
          <a:off x="1007604" y="1376363"/>
          <a:ext cx="7128792" cy="4845397"/>
        </p:xfrm>
        <a:graphic>
          <a:graphicData uri="http://schemas.openxmlformats.org/drawingml/2006/chart">
            <c:chart xmlns:c="http://schemas.openxmlformats.org/drawingml/2006/chart" xmlns:r="http://schemas.openxmlformats.org/officeDocument/2006/relationships" r:id="rId3"/>
          </a:graphicData>
        </a:graphic>
      </p:graphicFrame>
      <p:sp>
        <p:nvSpPr>
          <p:cNvPr id="3" name="标题 2"/>
          <p:cNvSpPr>
            <a:spLocks noGrp="1"/>
          </p:cNvSpPr>
          <p:nvPr>
            <p:ph type="title"/>
          </p:nvPr>
        </p:nvSpPr>
        <p:spPr/>
        <p:txBody>
          <a:bodyPr/>
          <a:lstStyle/>
          <a:p>
            <a:r>
              <a:rPr lang="zh-CN" altLang="en-US" smtClean="0"/>
              <a:t>华为已经成为社区的主要贡献者</a:t>
            </a:r>
            <a:endParaRPr lang="en-US" dirty="0"/>
          </a:p>
        </p:txBody>
      </p:sp>
    </p:spTree>
    <p:extLst>
      <p:ext uri="{BB962C8B-B14F-4D97-AF65-F5344CB8AC3E}">
        <p14:creationId xmlns:p14="http://schemas.microsoft.com/office/powerpoint/2010/main" val="3070465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54"/>
          <p:cNvGrpSpPr>
            <a:grpSpLocks/>
          </p:cNvGrpSpPr>
          <p:nvPr/>
        </p:nvGrpSpPr>
        <p:grpSpPr bwMode="auto">
          <a:xfrm>
            <a:off x="827088" y="1843088"/>
            <a:ext cx="7669212" cy="3454400"/>
            <a:chOff x="395536" y="1842519"/>
            <a:chExt cx="8280920" cy="3455317"/>
          </a:xfrm>
        </p:grpSpPr>
        <p:sp>
          <p:nvSpPr>
            <p:cNvPr id="5" name="矩形 4"/>
            <p:cNvSpPr/>
            <p:nvPr/>
          </p:nvSpPr>
          <p:spPr bwMode="auto">
            <a:xfrm>
              <a:off x="683508" y="4626145"/>
              <a:ext cx="791924" cy="576416"/>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Nova</a:t>
              </a:r>
              <a:endParaRPr lang="zh-CN" altLang="en-US" sz="1600" b="1" dirty="0">
                <a:solidFill>
                  <a:schemeClr val="bg1"/>
                </a:solidFill>
                <a:latin typeface="+mn-lt"/>
                <a:ea typeface="+mn-ea"/>
                <a:cs typeface="Arial" pitchFamily="34" charset="0"/>
              </a:endParaRPr>
            </a:p>
          </p:txBody>
        </p:sp>
        <p:sp>
          <p:nvSpPr>
            <p:cNvPr id="7" name="矩形 6"/>
            <p:cNvSpPr/>
            <p:nvPr/>
          </p:nvSpPr>
          <p:spPr bwMode="auto">
            <a:xfrm>
              <a:off x="1663986" y="4626145"/>
              <a:ext cx="791924" cy="576416"/>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Cinder</a:t>
              </a:r>
              <a:endParaRPr lang="zh-CN" altLang="en-US" sz="1600" b="1" dirty="0">
                <a:solidFill>
                  <a:schemeClr val="bg1"/>
                </a:solidFill>
                <a:latin typeface="+mn-lt"/>
                <a:ea typeface="+mn-ea"/>
                <a:cs typeface="Arial" pitchFamily="34" charset="0"/>
              </a:endParaRPr>
            </a:p>
          </p:txBody>
        </p:sp>
        <p:sp>
          <p:nvSpPr>
            <p:cNvPr id="8" name="矩形 7"/>
            <p:cNvSpPr/>
            <p:nvPr/>
          </p:nvSpPr>
          <p:spPr bwMode="auto">
            <a:xfrm>
              <a:off x="2644463" y="4626145"/>
              <a:ext cx="899913" cy="576416"/>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Glance</a:t>
              </a:r>
              <a:endParaRPr lang="zh-CN" altLang="en-US" sz="1600" b="1" dirty="0">
                <a:solidFill>
                  <a:schemeClr val="bg1"/>
                </a:solidFill>
                <a:latin typeface="+mn-lt"/>
                <a:ea typeface="+mn-ea"/>
                <a:cs typeface="Arial" pitchFamily="34" charset="0"/>
              </a:endParaRPr>
            </a:p>
          </p:txBody>
        </p:sp>
        <p:sp>
          <p:nvSpPr>
            <p:cNvPr id="9" name="矩形 8"/>
            <p:cNvSpPr/>
            <p:nvPr/>
          </p:nvSpPr>
          <p:spPr bwMode="auto">
            <a:xfrm>
              <a:off x="3741501" y="4626145"/>
              <a:ext cx="1007903" cy="576416"/>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Neutron</a:t>
              </a:r>
              <a:endParaRPr lang="zh-CN" altLang="en-US" sz="1600" b="1" dirty="0">
                <a:solidFill>
                  <a:schemeClr val="bg1"/>
                </a:solidFill>
                <a:latin typeface="+mn-lt"/>
                <a:ea typeface="+mn-ea"/>
                <a:cs typeface="Arial" pitchFamily="34" charset="0"/>
              </a:endParaRPr>
            </a:p>
          </p:txBody>
        </p:sp>
        <p:sp>
          <p:nvSpPr>
            <p:cNvPr id="10" name="矩形 9"/>
            <p:cNvSpPr/>
            <p:nvPr/>
          </p:nvSpPr>
          <p:spPr bwMode="auto">
            <a:xfrm>
              <a:off x="4932815" y="4626145"/>
              <a:ext cx="1007903" cy="576416"/>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Ironic</a:t>
              </a:r>
              <a:endParaRPr lang="zh-CN" altLang="en-US" sz="1600" b="1" dirty="0">
                <a:solidFill>
                  <a:schemeClr val="bg1"/>
                </a:solidFill>
                <a:latin typeface="+mn-lt"/>
                <a:ea typeface="+mn-ea"/>
                <a:cs typeface="Arial" pitchFamily="34" charset="0"/>
              </a:endParaRPr>
            </a:p>
          </p:txBody>
        </p:sp>
        <p:sp>
          <p:nvSpPr>
            <p:cNvPr id="11" name="矩形 10"/>
            <p:cNvSpPr/>
            <p:nvPr/>
          </p:nvSpPr>
          <p:spPr bwMode="auto">
            <a:xfrm>
              <a:off x="6084704" y="4626145"/>
              <a:ext cx="1007903" cy="576416"/>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Manila</a:t>
              </a:r>
              <a:endParaRPr lang="zh-CN" altLang="en-US" sz="1600" b="1" dirty="0">
                <a:solidFill>
                  <a:schemeClr val="bg1"/>
                </a:solidFill>
                <a:latin typeface="+mn-lt"/>
                <a:ea typeface="+mn-ea"/>
                <a:cs typeface="Arial" pitchFamily="34" charset="0"/>
              </a:endParaRPr>
            </a:p>
          </p:txBody>
        </p:sp>
        <p:sp>
          <p:nvSpPr>
            <p:cNvPr id="12" name="矩形 11"/>
            <p:cNvSpPr/>
            <p:nvPr/>
          </p:nvSpPr>
          <p:spPr bwMode="auto">
            <a:xfrm>
              <a:off x="1475432" y="2322071"/>
              <a:ext cx="1007903" cy="576415"/>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Heat</a:t>
              </a:r>
              <a:endParaRPr lang="zh-CN" altLang="en-US" sz="1600" b="1" dirty="0">
                <a:solidFill>
                  <a:schemeClr val="bg1"/>
                </a:solidFill>
                <a:latin typeface="+mn-lt"/>
                <a:ea typeface="+mn-ea"/>
                <a:cs typeface="Arial" pitchFamily="34" charset="0"/>
              </a:endParaRPr>
            </a:p>
          </p:txBody>
        </p:sp>
        <p:sp>
          <p:nvSpPr>
            <p:cNvPr id="13" name="矩形 12"/>
            <p:cNvSpPr/>
            <p:nvPr/>
          </p:nvSpPr>
          <p:spPr bwMode="auto">
            <a:xfrm>
              <a:off x="2771308" y="2322071"/>
              <a:ext cx="1007903" cy="576415"/>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Mistral</a:t>
              </a:r>
              <a:endParaRPr lang="zh-CN" altLang="en-US" sz="1600" b="1" dirty="0">
                <a:solidFill>
                  <a:schemeClr val="bg1"/>
                </a:solidFill>
                <a:latin typeface="+mn-lt"/>
                <a:ea typeface="+mn-ea"/>
                <a:cs typeface="Arial" pitchFamily="34" charset="0"/>
              </a:endParaRPr>
            </a:p>
          </p:txBody>
        </p:sp>
        <p:sp>
          <p:nvSpPr>
            <p:cNvPr id="14" name="矩形 13"/>
            <p:cNvSpPr/>
            <p:nvPr/>
          </p:nvSpPr>
          <p:spPr bwMode="auto">
            <a:xfrm>
              <a:off x="4067184" y="2322071"/>
              <a:ext cx="1009617" cy="576415"/>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Congress</a:t>
              </a:r>
              <a:endParaRPr lang="zh-CN" altLang="en-US" sz="1600" b="1" dirty="0">
                <a:solidFill>
                  <a:schemeClr val="bg1"/>
                </a:solidFill>
                <a:latin typeface="+mn-lt"/>
                <a:ea typeface="+mn-ea"/>
                <a:cs typeface="Arial" pitchFamily="34" charset="0"/>
              </a:endParaRPr>
            </a:p>
          </p:txBody>
        </p:sp>
        <p:sp>
          <p:nvSpPr>
            <p:cNvPr id="15" name="矩形 14"/>
            <p:cNvSpPr/>
            <p:nvPr/>
          </p:nvSpPr>
          <p:spPr bwMode="auto">
            <a:xfrm>
              <a:off x="7380580" y="3474902"/>
              <a:ext cx="1223883" cy="574828"/>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err="1">
                  <a:solidFill>
                    <a:schemeClr val="bg1"/>
                  </a:solidFill>
                  <a:latin typeface="+mn-lt"/>
                  <a:ea typeface="+mn-ea"/>
                  <a:cs typeface="Arial" pitchFamily="34" charset="0"/>
                </a:rPr>
                <a:t>Ceilometer</a:t>
              </a:r>
              <a:endParaRPr lang="zh-CN" altLang="en-US" sz="1600" b="1" dirty="0">
                <a:solidFill>
                  <a:schemeClr val="bg1"/>
                </a:solidFill>
                <a:latin typeface="+mn-lt"/>
                <a:ea typeface="+mn-ea"/>
                <a:cs typeface="Arial" pitchFamily="34" charset="0"/>
              </a:endParaRPr>
            </a:p>
          </p:txBody>
        </p:sp>
        <p:sp>
          <p:nvSpPr>
            <p:cNvPr id="16" name="矩形 15"/>
            <p:cNvSpPr/>
            <p:nvPr/>
          </p:nvSpPr>
          <p:spPr bwMode="auto">
            <a:xfrm>
              <a:off x="7380580" y="4626145"/>
              <a:ext cx="1079896" cy="576416"/>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Rally</a:t>
              </a:r>
              <a:endParaRPr lang="zh-CN" altLang="en-US" sz="1600" b="1" dirty="0">
                <a:solidFill>
                  <a:schemeClr val="bg1"/>
                </a:solidFill>
                <a:latin typeface="+mn-lt"/>
                <a:ea typeface="+mn-ea"/>
                <a:cs typeface="Arial" pitchFamily="34" charset="0"/>
              </a:endParaRPr>
            </a:p>
          </p:txBody>
        </p:sp>
        <p:sp>
          <p:nvSpPr>
            <p:cNvPr id="17" name="矩形 16"/>
            <p:cNvSpPr/>
            <p:nvPr/>
          </p:nvSpPr>
          <p:spPr bwMode="auto">
            <a:xfrm>
              <a:off x="5364773" y="2322071"/>
              <a:ext cx="1007903" cy="576415"/>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Magnum</a:t>
              </a:r>
              <a:endParaRPr lang="zh-CN" altLang="en-US" sz="1600" b="1" dirty="0">
                <a:solidFill>
                  <a:schemeClr val="bg1"/>
                </a:solidFill>
                <a:latin typeface="+mn-lt"/>
                <a:ea typeface="+mn-ea"/>
                <a:cs typeface="Arial" pitchFamily="34" charset="0"/>
              </a:endParaRPr>
            </a:p>
          </p:txBody>
        </p:sp>
        <p:sp>
          <p:nvSpPr>
            <p:cNvPr id="18" name="矩形 17"/>
            <p:cNvSpPr/>
            <p:nvPr/>
          </p:nvSpPr>
          <p:spPr bwMode="auto">
            <a:xfrm>
              <a:off x="7380580" y="2322071"/>
              <a:ext cx="1079896" cy="576415"/>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Horizon</a:t>
              </a:r>
              <a:endParaRPr lang="zh-CN" altLang="en-US" sz="1600" b="1" dirty="0">
                <a:solidFill>
                  <a:schemeClr val="bg1"/>
                </a:solidFill>
                <a:latin typeface="+mn-lt"/>
                <a:ea typeface="+mn-ea"/>
                <a:cs typeface="Arial" pitchFamily="34" charset="0"/>
              </a:endParaRPr>
            </a:p>
          </p:txBody>
        </p:sp>
        <p:sp>
          <p:nvSpPr>
            <p:cNvPr id="19" name="矩形 18"/>
            <p:cNvSpPr/>
            <p:nvPr/>
          </p:nvSpPr>
          <p:spPr bwMode="auto">
            <a:xfrm>
              <a:off x="2587897" y="3474902"/>
              <a:ext cx="3097418" cy="574828"/>
            </a:xfrm>
            <a:prstGeom prst="rect">
              <a:avLst/>
            </a:prstGeom>
            <a:solidFill>
              <a:srgbClr val="00B0F0"/>
            </a:solidFill>
            <a:ln>
              <a:solidFill>
                <a:schemeClr val="bg1">
                  <a:lumMod val="95000"/>
                </a:schemeClr>
              </a:solidFill>
            </a:ln>
            <a:effectLst/>
            <a:extLst>
              <a:ext uri="{909E8E84-426E-40dd-AFC4-6F175D3DCCD1}"/>
              <a:ext uri="{AF507438-7753-43e0-B8FC-AC1667EBCBE1}"/>
            </a:extLst>
          </p:spPr>
          <p:txBody>
            <a:bodyPr lIns="36000" tIns="36000" rIns="36000" bIns="36000" anchor="ctr"/>
            <a:lstStyle/>
            <a:p>
              <a:pPr algn="ctr" fontAlgn="base">
                <a:buClr>
                  <a:srgbClr val="CC9900"/>
                </a:buClr>
                <a:defRPr/>
              </a:pPr>
              <a:r>
                <a:rPr lang="en-US" altLang="zh-CN" sz="1600" b="1" dirty="0">
                  <a:solidFill>
                    <a:schemeClr val="bg1"/>
                  </a:solidFill>
                  <a:latin typeface="+mn-lt"/>
                  <a:ea typeface="+mn-ea"/>
                  <a:cs typeface="Arial" pitchFamily="34" charset="0"/>
                </a:rPr>
                <a:t>OpenStack Cascading</a:t>
              </a:r>
              <a:endParaRPr lang="zh-CN" altLang="en-US" sz="1600" b="1" dirty="0">
                <a:solidFill>
                  <a:schemeClr val="bg1"/>
                </a:solidFill>
                <a:latin typeface="+mn-lt"/>
                <a:ea typeface="+mn-ea"/>
                <a:cs typeface="Arial" pitchFamily="34" charset="0"/>
              </a:endParaRPr>
            </a:p>
          </p:txBody>
        </p:sp>
        <p:cxnSp>
          <p:nvCxnSpPr>
            <p:cNvPr id="21" name="直接连接符 20"/>
            <p:cNvCxnSpPr/>
            <p:nvPr/>
          </p:nvCxnSpPr>
          <p:spPr bwMode="auto">
            <a:xfrm>
              <a:off x="395536" y="2993762"/>
              <a:ext cx="8280920" cy="0"/>
            </a:xfrm>
            <a:prstGeom prst="line">
              <a:avLst/>
            </a:prstGeom>
            <a:ln w="19050">
              <a:solidFill>
                <a:schemeClr val="tx1">
                  <a:lumMod val="50000"/>
                  <a:lumOff val="50000"/>
                </a:schemeClr>
              </a:solidFill>
            </a:ln>
            <a:extLst>
              <a:ext uri="{909E8E84-426E-40dd-AFC4-6F175D3DCCD1}"/>
              <a:ext uri="{91240B29-F687-4f45-9708-019B960494DF}"/>
              <a:ext uri="{AF507438-7753-43e0-B8FC-AC1667EBCBE1}"/>
            </a:extLst>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bwMode="auto">
            <a:xfrm>
              <a:off x="395536" y="4146592"/>
              <a:ext cx="8280920" cy="0"/>
            </a:xfrm>
            <a:prstGeom prst="line">
              <a:avLst/>
            </a:prstGeom>
            <a:ln w="19050">
              <a:solidFill>
                <a:schemeClr val="tx1">
                  <a:lumMod val="50000"/>
                  <a:lumOff val="50000"/>
                </a:schemeClr>
              </a:solidFill>
            </a:ln>
            <a:extLst>
              <a:ext uri="{909E8E84-426E-40dd-AFC4-6F175D3DCCD1}"/>
              <a:ext uri="{91240B29-F687-4f45-9708-019B960494DF}"/>
              <a:ext uri="{AF507438-7753-43e0-B8FC-AC1667EBCBE1}"/>
            </a:extLst>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bwMode="auto">
            <a:xfrm>
              <a:off x="395536" y="5297836"/>
              <a:ext cx="8280920" cy="0"/>
            </a:xfrm>
            <a:prstGeom prst="line">
              <a:avLst/>
            </a:prstGeom>
            <a:ln w="19050">
              <a:solidFill>
                <a:schemeClr val="tx1">
                  <a:lumMod val="50000"/>
                  <a:lumOff val="50000"/>
                </a:schemeClr>
              </a:solidFill>
            </a:ln>
            <a:extLst>
              <a:ext uri="{909E8E84-426E-40dd-AFC4-6F175D3DCCD1}"/>
              <a:ext uri="{91240B29-F687-4f45-9708-019B960494DF}"/>
              <a:ext uri="{AF507438-7753-43e0-B8FC-AC1667EBCBE1}"/>
            </a:extLst>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bwMode="auto">
            <a:xfrm>
              <a:off x="395536" y="1842519"/>
              <a:ext cx="8280920" cy="0"/>
            </a:xfrm>
            <a:prstGeom prst="line">
              <a:avLst/>
            </a:prstGeom>
            <a:ln w="19050">
              <a:solidFill>
                <a:schemeClr val="tx1">
                  <a:lumMod val="50000"/>
                  <a:lumOff val="50000"/>
                </a:schemeClr>
              </a:solidFill>
            </a:ln>
            <a:extLst>
              <a:ext uri="{909E8E84-426E-40dd-AFC4-6F175D3DCCD1}"/>
              <a:ext uri="{91240B29-F687-4f45-9708-019B960494DF}"/>
              <a:ext uri="{AF507438-7753-43e0-B8FC-AC1667EBCBE1}"/>
            </a:extLst>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bwMode="auto">
            <a:xfrm>
              <a:off x="395536" y="1842519"/>
              <a:ext cx="0" cy="3455317"/>
            </a:xfrm>
            <a:prstGeom prst="line">
              <a:avLst/>
            </a:prstGeom>
            <a:ln w="19050">
              <a:solidFill>
                <a:schemeClr val="tx1">
                  <a:lumMod val="50000"/>
                  <a:lumOff val="50000"/>
                </a:schemeClr>
              </a:solidFill>
            </a:ln>
            <a:extLst>
              <a:ext uri="{909E8E84-426E-40dd-AFC4-6F175D3DCCD1}"/>
              <a:ext uri="{91240B29-F687-4f45-9708-019B960494DF}"/>
              <a:ext uri="{AF507438-7753-43e0-B8FC-AC1667EBCBE1}"/>
            </a:extLst>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bwMode="auto">
            <a:xfrm>
              <a:off x="7236594" y="1842519"/>
              <a:ext cx="0" cy="3455317"/>
            </a:xfrm>
            <a:prstGeom prst="line">
              <a:avLst/>
            </a:prstGeom>
            <a:ln w="19050">
              <a:solidFill>
                <a:schemeClr val="tx1">
                  <a:lumMod val="50000"/>
                  <a:lumOff val="50000"/>
                </a:schemeClr>
              </a:solidFill>
            </a:ln>
            <a:extLst>
              <a:ext uri="{909E8E84-426E-40dd-AFC4-6F175D3DCCD1}"/>
              <a:ext uri="{91240B29-F687-4f45-9708-019B960494DF}"/>
              <a:ext uri="{AF507438-7753-43e0-B8FC-AC1667EBCBE1}"/>
            </a:extLst>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bwMode="auto">
            <a:xfrm>
              <a:off x="8676456" y="1842519"/>
              <a:ext cx="0" cy="3455317"/>
            </a:xfrm>
            <a:prstGeom prst="line">
              <a:avLst/>
            </a:prstGeom>
            <a:ln w="19050">
              <a:solidFill>
                <a:schemeClr val="tx1">
                  <a:lumMod val="50000"/>
                  <a:lumOff val="50000"/>
                </a:schemeClr>
              </a:solidFill>
            </a:ln>
            <a:extLst>
              <a:ext uri="{909E8E84-426E-40dd-AFC4-6F175D3DCCD1}"/>
              <a:ext uri="{91240B29-F687-4f45-9708-019B960494DF}"/>
              <a:ext uri="{AF507438-7753-43e0-B8FC-AC1667EBCBE1}"/>
            </a:extLst>
          </p:spPr>
          <p:style>
            <a:lnRef idx="1">
              <a:schemeClr val="dk1"/>
            </a:lnRef>
            <a:fillRef idx="0">
              <a:schemeClr val="dk1"/>
            </a:fillRef>
            <a:effectRef idx="0">
              <a:schemeClr val="dk1"/>
            </a:effectRef>
            <a:fontRef idx="minor">
              <a:schemeClr val="tx1"/>
            </a:fontRef>
          </p:style>
        </p:cxnSp>
        <p:sp>
          <p:nvSpPr>
            <p:cNvPr id="16409" name="TextBox 34"/>
            <p:cNvSpPr txBox="1">
              <a:spLocks noChangeArrowheads="1"/>
            </p:cNvSpPr>
            <p:nvPr/>
          </p:nvSpPr>
          <p:spPr bwMode="auto">
            <a:xfrm>
              <a:off x="2987824" y="1842519"/>
              <a:ext cx="19442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en-US" altLang="zh-CN" sz="1600">
                  <a:latin typeface="+mn-lt"/>
                  <a:ea typeface="+mn-ea"/>
                  <a:cs typeface="Arial" panose="020B0604020202020204" pitchFamily="34" charset="0"/>
                </a:rPr>
                <a:t>IaaS+ services</a:t>
              </a:r>
              <a:endParaRPr lang="zh-CN" altLang="en-US" sz="1600">
                <a:latin typeface="+mn-lt"/>
                <a:ea typeface="+mn-ea"/>
                <a:cs typeface="Arial" panose="020B0604020202020204" pitchFamily="34" charset="0"/>
              </a:endParaRPr>
            </a:p>
          </p:txBody>
        </p:sp>
        <p:sp>
          <p:nvSpPr>
            <p:cNvPr id="16410" name="TextBox 35"/>
            <p:cNvSpPr txBox="1">
              <a:spLocks noChangeArrowheads="1"/>
            </p:cNvSpPr>
            <p:nvPr/>
          </p:nvSpPr>
          <p:spPr bwMode="auto">
            <a:xfrm>
              <a:off x="2372519" y="2981906"/>
              <a:ext cx="34563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en-US" altLang="zh-CN" sz="1600">
                  <a:latin typeface="+mn-lt"/>
                  <a:ea typeface="+mn-ea"/>
                  <a:cs typeface="Arial" panose="020B0604020202020204" pitchFamily="34" charset="0"/>
                </a:rPr>
                <a:t>Infrastructure enhancement</a:t>
              </a:r>
              <a:endParaRPr lang="zh-CN" altLang="en-US" sz="1600">
                <a:latin typeface="+mn-lt"/>
                <a:ea typeface="+mn-ea"/>
                <a:cs typeface="Arial" panose="020B0604020202020204" pitchFamily="34" charset="0"/>
              </a:endParaRPr>
            </a:p>
          </p:txBody>
        </p:sp>
        <p:sp>
          <p:nvSpPr>
            <p:cNvPr id="16411" name="TextBox 36"/>
            <p:cNvSpPr txBox="1">
              <a:spLocks noChangeArrowheads="1"/>
            </p:cNvSpPr>
            <p:nvPr/>
          </p:nvSpPr>
          <p:spPr bwMode="auto">
            <a:xfrm>
              <a:off x="2267744" y="4133678"/>
              <a:ext cx="34563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en-US" altLang="zh-CN" sz="1600" dirty="0">
                  <a:latin typeface="+mn-lt"/>
                  <a:ea typeface="+mn-ea"/>
                  <a:cs typeface="Arial" panose="020B0604020202020204" pitchFamily="34" charset="0"/>
                </a:rPr>
                <a:t>Classical </a:t>
              </a:r>
              <a:r>
                <a:rPr lang="en-US" altLang="zh-CN" sz="1600" dirty="0" err="1">
                  <a:latin typeface="+mn-lt"/>
                  <a:ea typeface="+mn-ea"/>
                  <a:cs typeface="Arial" panose="020B0604020202020204" pitchFamily="34" charset="0"/>
                </a:rPr>
                <a:t>IaaS</a:t>
              </a:r>
              <a:r>
                <a:rPr lang="en-US" altLang="zh-CN" sz="1600" dirty="0">
                  <a:latin typeface="+mn-lt"/>
                  <a:ea typeface="+mn-ea"/>
                  <a:cs typeface="Arial" panose="020B0604020202020204" pitchFamily="34" charset="0"/>
                </a:rPr>
                <a:t> services</a:t>
              </a:r>
              <a:endParaRPr lang="zh-CN" altLang="en-US" sz="1600" dirty="0">
                <a:latin typeface="+mn-lt"/>
                <a:ea typeface="+mn-ea"/>
                <a:cs typeface="Arial" panose="020B0604020202020204" pitchFamily="34" charset="0"/>
              </a:endParaRPr>
            </a:p>
          </p:txBody>
        </p:sp>
        <p:sp>
          <p:nvSpPr>
            <p:cNvPr id="16412" name="TextBox 37"/>
            <p:cNvSpPr txBox="1">
              <a:spLocks noChangeArrowheads="1"/>
            </p:cNvSpPr>
            <p:nvPr/>
          </p:nvSpPr>
          <p:spPr bwMode="auto">
            <a:xfrm>
              <a:off x="7380312" y="1842519"/>
              <a:ext cx="1080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en-US" altLang="zh-CN" sz="1600">
                  <a:latin typeface="+mn-lt"/>
                  <a:ea typeface="+mn-ea"/>
                  <a:cs typeface="Arial" panose="020B0604020202020204" pitchFamily="34" charset="0"/>
                </a:rPr>
                <a:t>Portal</a:t>
              </a:r>
              <a:endParaRPr lang="zh-CN" altLang="en-US" sz="1600">
                <a:latin typeface="+mn-lt"/>
                <a:ea typeface="+mn-ea"/>
                <a:cs typeface="Arial" panose="020B0604020202020204" pitchFamily="34" charset="0"/>
              </a:endParaRPr>
            </a:p>
          </p:txBody>
        </p:sp>
        <p:sp>
          <p:nvSpPr>
            <p:cNvPr id="16413" name="TextBox 38"/>
            <p:cNvSpPr txBox="1">
              <a:spLocks noChangeArrowheads="1"/>
            </p:cNvSpPr>
            <p:nvPr/>
          </p:nvSpPr>
          <p:spPr bwMode="auto">
            <a:xfrm>
              <a:off x="7380312" y="2994291"/>
              <a:ext cx="1080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en-US" altLang="zh-CN" sz="1600">
                  <a:latin typeface="+mn-lt"/>
                  <a:ea typeface="+mn-ea"/>
                  <a:cs typeface="Arial" panose="020B0604020202020204" pitchFamily="34" charset="0"/>
                </a:rPr>
                <a:t>O&amp;M</a:t>
              </a:r>
              <a:endParaRPr lang="zh-CN" altLang="en-US" sz="1600">
                <a:latin typeface="+mn-lt"/>
                <a:ea typeface="+mn-ea"/>
                <a:cs typeface="Arial" panose="020B0604020202020204" pitchFamily="34" charset="0"/>
              </a:endParaRPr>
            </a:p>
          </p:txBody>
        </p:sp>
        <p:sp>
          <p:nvSpPr>
            <p:cNvPr id="16414" name="TextBox 39"/>
            <p:cNvSpPr txBox="1">
              <a:spLocks noChangeArrowheads="1"/>
            </p:cNvSpPr>
            <p:nvPr/>
          </p:nvSpPr>
          <p:spPr bwMode="auto">
            <a:xfrm>
              <a:off x="7380312" y="4133678"/>
              <a:ext cx="1080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en-US" altLang="zh-CN" sz="1600" dirty="0">
                  <a:latin typeface="+mn-lt"/>
                  <a:ea typeface="+mn-ea"/>
                  <a:cs typeface="Arial" panose="020B0604020202020204" pitchFamily="34" charset="0"/>
                </a:rPr>
                <a:t>Testing</a:t>
              </a:r>
              <a:endParaRPr lang="zh-CN" altLang="en-US" sz="1600" dirty="0">
                <a:latin typeface="+mn-lt"/>
                <a:ea typeface="+mn-ea"/>
                <a:cs typeface="Arial" panose="020B0604020202020204" pitchFamily="34" charset="0"/>
              </a:endParaRPr>
            </a:p>
          </p:txBody>
        </p:sp>
      </p:grpSp>
      <p:sp>
        <p:nvSpPr>
          <p:cNvPr id="3" name="标题 2"/>
          <p:cNvSpPr>
            <a:spLocks noGrp="1"/>
          </p:cNvSpPr>
          <p:nvPr>
            <p:ph type="title"/>
          </p:nvPr>
        </p:nvSpPr>
        <p:spPr/>
        <p:txBody>
          <a:bodyPr/>
          <a:lstStyle/>
          <a:p>
            <a:r>
              <a:rPr lang="zh-CN" altLang="en-US" smtClean="0"/>
              <a:t>华为社区贡献分布于各个技术领域</a:t>
            </a:r>
            <a:endParaRPr lang="en-US" dirty="0"/>
          </a:p>
        </p:txBody>
      </p:sp>
    </p:spTree>
    <p:extLst>
      <p:ext uri="{BB962C8B-B14F-4D97-AF65-F5344CB8AC3E}">
        <p14:creationId xmlns:p14="http://schemas.microsoft.com/office/powerpoint/2010/main" val="1502469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pPr>
              <a:buClr>
                <a:schemeClr val="bg1">
                  <a:lumMod val="50000"/>
                </a:schemeClr>
              </a:buClr>
            </a:pPr>
            <a:r>
              <a:rPr lang="en-US" altLang="zh-CN" dirty="0">
                <a:solidFill>
                  <a:schemeClr val="bg1">
                    <a:lumMod val="50000"/>
                  </a:schemeClr>
                </a:solidFill>
              </a:rPr>
              <a:t>OpenStack</a:t>
            </a:r>
            <a:r>
              <a:rPr lang="zh-CN" altLang="en-US" dirty="0">
                <a:solidFill>
                  <a:schemeClr val="bg1">
                    <a:lumMod val="50000"/>
                  </a:schemeClr>
                </a:solidFill>
              </a:rPr>
              <a:t>项目概述</a:t>
            </a:r>
            <a:endParaRPr lang="en-US" altLang="zh-CN" dirty="0">
              <a:solidFill>
                <a:schemeClr val="bg1">
                  <a:lumMod val="50000"/>
                </a:schemeClr>
              </a:solidFill>
            </a:endParaRPr>
          </a:p>
          <a:p>
            <a:r>
              <a:rPr lang="en-US" altLang="zh-CN" b="1" dirty="0"/>
              <a:t>OpenStack</a:t>
            </a:r>
            <a:r>
              <a:rPr lang="zh-CN" altLang="en-US" b="1" dirty="0"/>
              <a:t>与传统虚拟化</a:t>
            </a:r>
            <a:endParaRPr lang="en-US" altLang="zh-CN" b="1" dirty="0"/>
          </a:p>
          <a:p>
            <a:pPr>
              <a:buClr>
                <a:schemeClr val="bg1">
                  <a:lumMod val="50000"/>
                </a:schemeClr>
              </a:buClr>
            </a:pPr>
            <a:r>
              <a:rPr lang="en-US" altLang="zh-CN" dirty="0" smtClean="0">
                <a:solidFill>
                  <a:schemeClr val="bg1">
                    <a:lumMod val="50000"/>
                  </a:schemeClr>
                </a:solidFill>
              </a:rPr>
              <a:t>OpenStack</a:t>
            </a:r>
            <a:r>
              <a:rPr lang="zh-CN" altLang="en-US" dirty="0" smtClean="0">
                <a:solidFill>
                  <a:schemeClr val="bg1">
                    <a:lumMod val="50000"/>
                  </a:schemeClr>
                </a:solidFill>
              </a:rPr>
              <a:t>架构与组件</a:t>
            </a:r>
            <a:endParaRPr lang="en-US" altLang="zh-CN" dirty="0" smtClean="0">
              <a:solidFill>
                <a:schemeClr val="bg1">
                  <a:lumMod val="50000"/>
                </a:schemeClr>
              </a:solidFill>
            </a:endParaRPr>
          </a:p>
          <a:p>
            <a:pPr>
              <a:buClr>
                <a:schemeClr val="bg1">
                  <a:lumMod val="50000"/>
                </a:schemeClr>
              </a:buClr>
            </a:pPr>
            <a:r>
              <a:rPr lang="en-US" altLang="zh-CN" dirty="0" err="1" smtClean="0">
                <a:solidFill>
                  <a:schemeClr val="bg1">
                    <a:lumMod val="50000"/>
                  </a:schemeClr>
                </a:solidFill>
              </a:rPr>
              <a:t>FusionSphere</a:t>
            </a:r>
            <a:r>
              <a:rPr lang="en-US" altLang="zh-CN" dirty="0" smtClean="0">
                <a:solidFill>
                  <a:schemeClr val="bg1">
                    <a:lumMod val="50000"/>
                  </a:schemeClr>
                </a:solidFill>
              </a:rPr>
              <a:t> OpenStack</a:t>
            </a:r>
          </a:p>
        </p:txBody>
      </p:sp>
    </p:spTree>
    <p:extLst>
      <p:ext uri="{BB962C8B-B14F-4D97-AF65-F5344CB8AC3E}">
        <p14:creationId xmlns:p14="http://schemas.microsoft.com/office/powerpoint/2010/main" val="2668637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smtClean="0"/>
              <a:t>OpenStack</a:t>
            </a:r>
            <a:r>
              <a:rPr lang="zh-CN" altLang="en-US" smtClean="0"/>
              <a:t>不是虚拟化</a:t>
            </a:r>
            <a:endParaRPr lang="en-US" dirty="0"/>
          </a:p>
        </p:txBody>
      </p:sp>
      <p:sp>
        <p:nvSpPr>
          <p:cNvPr id="18434" name="内容占位符 2"/>
          <p:cNvSpPr>
            <a:spLocks noGrp="1"/>
          </p:cNvSpPr>
          <p:nvPr>
            <p:ph type="body" sz="quarter" idx="10"/>
          </p:nvPr>
        </p:nvSpPr>
        <p:spPr>
          <a:xfrm>
            <a:off x="684213" y="1376363"/>
            <a:ext cx="8064251" cy="3924300"/>
          </a:xfrm>
        </p:spPr>
        <p:txBody>
          <a:bodyPr/>
          <a:lstStyle/>
          <a:p>
            <a:r>
              <a:rPr lang="en-US" altLang="zh-CN" sz="2000" dirty="0" smtClean="0"/>
              <a:t>OpenStack</a:t>
            </a:r>
            <a:r>
              <a:rPr lang="zh-CN" altLang="en-US" sz="2000" dirty="0" smtClean="0"/>
              <a:t>的架构定位与技术范畴：</a:t>
            </a:r>
            <a:endParaRPr lang="en-US" altLang="zh-CN" sz="2000" dirty="0" smtClean="0"/>
          </a:p>
          <a:p>
            <a:pPr lvl="1"/>
            <a:r>
              <a:rPr lang="en-US" altLang="zh-CN" sz="1800" dirty="0" smtClean="0"/>
              <a:t>OpenStack</a:t>
            </a:r>
            <a:r>
              <a:rPr lang="zh-CN" altLang="en-US" sz="1800" dirty="0" smtClean="0"/>
              <a:t>只是系统的控制面</a:t>
            </a:r>
            <a:endParaRPr lang="en-US" altLang="zh-CN" sz="1800" dirty="0" smtClean="0"/>
          </a:p>
          <a:p>
            <a:pPr lvl="1"/>
            <a:r>
              <a:rPr lang="en-US" altLang="zh-CN" sz="1800" dirty="0" smtClean="0"/>
              <a:t>OpenStack</a:t>
            </a:r>
            <a:r>
              <a:rPr lang="zh-CN" altLang="en-US" sz="1800" dirty="0" smtClean="0"/>
              <a:t>不包括系统的数据面组件，如</a:t>
            </a:r>
            <a:r>
              <a:rPr lang="en-US" altLang="zh-CN" sz="1800" dirty="0" smtClean="0"/>
              <a:t>hypervisor</a:t>
            </a:r>
            <a:r>
              <a:rPr lang="zh-CN" altLang="en-US" sz="1800" dirty="0" smtClean="0"/>
              <a:t>、存储和网络设备等</a:t>
            </a:r>
            <a:endParaRPr lang="en-US" altLang="zh-CN" sz="1800" dirty="0" smtClean="0"/>
          </a:p>
          <a:p>
            <a:r>
              <a:rPr lang="zh-CN" altLang="en-US" sz="2000" dirty="0" smtClean="0"/>
              <a:t>云和虚拟化有着关键的区别：</a:t>
            </a:r>
            <a:endParaRPr lang="en-US" altLang="zh-CN" sz="2000" dirty="0" smtClean="0"/>
          </a:p>
        </p:txBody>
      </p:sp>
      <p:pic>
        <p:nvPicPr>
          <p:cNvPr id="870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988" y="3392488"/>
            <a:ext cx="5738812"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27088" y="5903913"/>
            <a:ext cx="7489825" cy="307975"/>
          </a:xfrm>
          <a:prstGeom prst="rect">
            <a:avLst/>
          </a:prstGeom>
          <a:noFill/>
        </p:spPr>
        <p:txBody>
          <a:bodyPr>
            <a:spAutoFit/>
          </a:bodyPr>
          <a:lstStyle/>
          <a:p>
            <a:pPr algn="ctr">
              <a:defRPr/>
            </a:pPr>
            <a:r>
              <a:rPr lang="zh-CN" altLang="en-US" sz="1400" dirty="0">
                <a:latin typeface="+mn-ea"/>
                <a:ea typeface="+mn-ea"/>
              </a:rPr>
              <a:t>虚拟化是实现云计算的技术支撑手段之一，但并非云计算的核心关注点。</a:t>
            </a:r>
          </a:p>
        </p:txBody>
      </p:sp>
    </p:spTree>
    <p:extLst>
      <p:ext uri="{BB962C8B-B14F-4D97-AF65-F5344CB8AC3E}">
        <p14:creationId xmlns:p14="http://schemas.microsoft.com/office/powerpoint/2010/main" val="3057958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additive="base">
                                        <p:cTn id="7" dur="500" fill="hold"/>
                                        <p:tgtEl>
                                          <p:spTgt spid="87042"/>
                                        </p:tgtEl>
                                        <p:attrNameLst>
                                          <p:attrName>ppt_x</p:attrName>
                                        </p:attrNameLst>
                                      </p:cBhvr>
                                      <p:tavLst>
                                        <p:tav tm="0">
                                          <p:val>
                                            <p:strVal val="#ppt_x"/>
                                          </p:val>
                                        </p:tav>
                                        <p:tav tm="100000">
                                          <p:val>
                                            <p:strVal val="#ppt_x"/>
                                          </p:val>
                                        </p:tav>
                                      </p:tavLst>
                                    </p:anim>
                                    <p:anim calcmode="lin" valueType="num">
                                      <p:cBhvr additive="base">
                                        <p:cTn id="8" dur="500" fill="hold"/>
                                        <p:tgtEl>
                                          <p:spTgt spid="870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OpenStack</a:t>
            </a:r>
            <a:r>
              <a:rPr lang="zh-CN" altLang="en-US" smtClean="0"/>
              <a:t>不是云</a:t>
            </a:r>
            <a:endParaRPr lang="en-US" dirty="0"/>
          </a:p>
        </p:txBody>
      </p:sp>
      <p:sp>
        <p:nvSpPr>
          <p:cNvPr id="19458" name="内容占位符 2"/>
          <p:cNvSpPr>
            <a:spLocks noGrp="1"/>
          </p:cNvSpPr>
          <p:nvPr>
            <p:ph type="body" sz="quarter" idx="10"/>
          </p:nvPr>
        </p:nvSpPr>
        <p:spPr/>
        <p:txBody>
          <a:bodyPr/>
          <a:lstStyle/>
          <a:p>
            <a:r>
              <a:rPr lang="en-US" altLang="zh-CN" sz="2000" dirty="0" smtClean="0"/>
              <a:t>OpenStack</a:t>
            </a:r>
            <a:r>
              <a:rPr lang="zh-CN" altLang="en-US" sz="2000" dirty="0" smtClean="0"/>
              <a:t>只是构建云的关键组件：</a:t>
            </a:r>
            <a:endParaRPr lang="en-US" altLang="zh-CN" sz="2000" dirty="0" smtClean="0"/>
          </a:p>
          <a:p>
            <a:pPr lvl="1"/>
            <a:r>
              <a:rPr lang="zh-CN" altLang="en-US" sz="1800" dirty="0" smtClean="0"/>
              <a:t>内核、骨干、框架、总线</a:t>
            </a:r>
            <a:endParaRPr lang="en-US" altLang="zh-CN" sz="1800" dirty="0" smtClean="0"/>
          </a:p>
          <a:p>
            <a:r>
              <a:rPr lang="zh-CN" altLang="en-US" sz="2000" dirty="0" smtClean="0"/>
              <a:t>为了构建一个云，我们还需要很多东西。</a:t>
            </a:r>
            <a:endParaRPr lang="en-US" altLang="zh-CN" sz="2000" dirty="0" smtClean="0"/>
          </a:p>
        </p:txBody>
      </p:sp>
      <p:pic>
        <p:nvPicPr>
          <p:cNvPr id="194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855" y="2961457"/>
            <a:ext cx="7524750" cy="327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64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p:cNvSpPr>
            <a:spLocks noGrp="1"/>
          </p:cNvSpPr>
          <p:nvPr>
            <p:ph type="title"/>
          </p:nvPr>
        </p:nvSpPr>
        <p:spPr/>
        <p:txBody>
          <a:bodyPr/>
          <a:lstStyle/>
          <a:p>
            <a:r>
              <a:rPr lang="en-US" altLang="zh-CN" smtClean="0"/>
              <a:t>OpenStack</a:t>
            </a:r>
            <a:r>
              <a:rPr lang="zh-CN" altLang="en-US" smtClean="0"/>
              <a:t>与</a:t>
            </a:r>
            <a:r>
              <a:rPr lang="en-US" altLang="zh-CN" smtClean="0"/>
              <a:t>AWS</a:t>
            </a:r>
            <a:endParaRPr lang="zh-CN" altLang="en-US" dirty="0" smtClean="0"/>
          </a:p>
        </p:txBody>
      </p:sp>
      <p:sp>
        <p:nvSpPr>
          <p:cNvPr id="20483" name="内容占位符 3"/>
          <p:cNvSpPr>
            <a:spLocks noGrp="1"/>
          </p:cNvSpPr>
          <p:nvPr>
            <p:ph type="body" sz="quarter" idx="10"/>
          </p:nvPr>
        </p:nvSpPr>
        <p:spPr/>
        <p:txBody>
          <a:bodyPr/>
          <a:lstStyle/>
          <a:p>
            <a:r>
              <a:rPr lang="en-US" altLang="zh-CN" smtClean="0"/>
              <a:t>AWS </a:t>
            </a:r>
            <a:r>
              <a:rPr lang="zh-CN" altLang="en-US" smtClean="0"/>
              <a:t>公有云标杆</a:t>
            </a:r>
            <a:endParaRPr lang="en-US" altLang="zh-CN" smtClean="0"/>
          </a:p>
          <a:p>
            <a:r>
              <a:rPr lang="en-US" altLang="zh-CN" smtClean="0"/>
              <a:t>OpenStack </a:t>
            </a:r>
            <a:r>
              <a:rPr lang="zh-CN" altLang="en-US" smtClean="0"/>
              <a:t>公有云与私有云</a:t>
            </a:r>
            <a:endParaRPr lang="zh-CN" altLang="en-US" dirty="0" smtClean="0"/>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740" y="5364163"/>
            <a:ext cx="20526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8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905" y="4953000"/>
            <a:ext cx="1584325"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8" name="表格 7"/>
          <p:cNvGraphicFramePr>
            <a:graphicFrameLocks noGrp="1"/>
          </p:cNvGraphicFramePr>
          <p:nvPr>
            <p:extLst>
              <p:ext uri="{D42A27DB-BD31-4B8C-83A1-F6EECF244321}">
                <p14:modId xmlns:p14="http://schemas.microsoft.com/office/powerpoint/2010/main" val="3235469469"/>
              </p:ext>
            </p:extLst>
          </p:nvPr>
        </p:nvGraphicFramePr>
        <p:xfrm>
          <a:off x="1007604" y="2544149"/>
          <a:ext cx="7128340" cy="2378078"/>
        </p:xfrm>
        <a:graphic>
          <a:graphicData uri="http://schemas.openxmlformats.org/drawingml/2006/table">
            <a:tbl>
              <a:tblPr firstRow="1" bandRow="1"/>
              <a:tblGrid>
                <a:gridCol w="1800000"/>
                <a:gridCol w="1800000"/>
                <a:gridCol w="3528340"/>
              </a:tblGrid>
              <a:tr h="365858">
                <a:tc>
                  <a:txBody>
                    <a:bodyPr/>
                    <a:lstStyle/>
                    <a:p>
                      <a:pPr algn="ctr"/>
                      <a:r>
                        <a:rPr lang="en-US" altLang="zh-CN" sz="1800" b="1" dirty="0" smtClean="0"/>
                        <a:t>AWS</a:t>
                      </a:r>
                      <a:endParaRPr lang="zh-CN" altLang="en-US" sz="1800" b="1" dirty="0"/>
                    </a:p>
                  </a:txBody>
                  <a:tcPr marL="91439" marR="91439" marT="45732" marB="45732"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800" b="1" dirty="0" smtClean="0"/>
                        <a:t>OpenStack</a:t>
                      </a:r>
                      <a:endParaRPr lang="zh-CN" altLang="en-US" sz="1800" b="1" dirty="0"/>
                    </a:p>
                  </a:txBody>
                  <a:tcPr marL="91439" marR="91439" marT="45732" marB="45732"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t>功能</a:t>
                      </a:r>
                      <a:endParaRPr lang="zh-CN" altLang="en-US" sz="1800" b="1" dirty="0"/>
                    </a:p>
                  </a:txBody>
                  <a:tcPr marL="91439" marR="91439" marT="45732" marB="45732"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335370">
                <a:tc>
                  <a:txBody>
                    <a:bodyPr/>
                    <a:lstStyle/>
                    <a:p>
                      <a:pPr algn="ctr"/>
                      <a:r>
                        <a:rPr lang="en-US" altLang="zh-CN" sz="1600" dirty="0" smtClean="0"/>
                        <a:t>EC2</a:t>
                      </a:r>
                      <a:endParaRPr lang="zh-CN" altLang="en-US" sz="1600" dirty="0"/>
                    </a:p>
                  </a:txBody>
                  <a:tcPr marL="91439" marR="91439" marT="45732" marB="45732" anchor="ctr">
                    <a:lnL w="28575" cap="flat" cmpd="sng" algn="ctr">
                      <a:solidFill>
                        <a:schemeClr val="tx1"/>
                      </a:solidFill>
                      <a:prstDash val="solid"/>
                      <a:round/>
                      <a:headEnd type="none" w="med" len="med"/>
                      <a:tailEnd type="none" w="med" len="med"/>
                    </a:lnL>
                  </a:tcPr>
                </a:tc>
                <a:tc>
                  <a:txBody>
                    <a:bodyPr/>
                    <a:lstStyle/>
                    <a:p>
                      <a:pPr algn="ctr"/>
                      <a:r>
                        <a:rPr lang="en-US" altLang="zh-CN" sz="1600" dirty="0" smtClean="0"/>
                        <a:t>Nova</a:t>
                      </a:r>
                      <a:endParaRPr lang="zh-CN" altLang="en-US" sz="1600" dirty="0"/>
                    </a:p>
                  </a:txBody>
                  <a:tcPr marL="91439" marR="91439" marT="45732" marB="45732" anchor="ctr"/>
                </a:tc>
                <a:tc>
                  <a:txBody>
                    <a:bodyPr/>
                    <a:lstStyle/>
                    <a:p>
                      <a:pPr algn="ctr"/>
                      <a:r>
                        <a:rPr lang="zh-CN" altLang="en-US" sz="1600" dirty="0" smtClean="0"/>
                        <a:t>计算管理组件</a:t>
                      </a:r>
                      <a:endParaRPr lang="zh-CN" altLang="en-US" sz="1600" dirty="0"/>
                    </a:p>
                  </a:txBody>
                  <a:tcPr marL="91439" marR="91439" marT="45732" marB="45732" anchor="ctr">
                    <a:lnR w="28575" cap="flat" cmpd="sng" algn="ctr">
                      <a:solidFill>
                        <a:schemeClr val="tx1"/>
                      </a:solidFill>
                      <a:prstDash val="solid"/>
                      <a:round/>
                      <a:headEnd type="none" w="med" len="med"/>
                      <a:tailEnd type="none" w="med" len="med"/>
                    </a:lnR>
                  </a:tcPr>
                </a:tc>
              </a:tr>
              <a:tr h="335370">
                <a:tc>
                  <a:txBody>
                    <a:bodyPr/>
                    <a:lstStyle/>
                    <a:p>
                      <a:pPr algn="ctr"/>
                      <a:r>
                        <a:rPr lang="en-US" altLang="zh-CN" sz="1600" dirty="0" smtClean="0"/>
                        <a:t>VPC</a:t>
                      </a:r>
                      <a:endParaRPr lang="zh-CN" altLang="en-US" sz="1600" dirty="0"/>
                    </a:p>
                  </a:txBody>
                  <a:tcPr marL="91439" marR="91439" marT="45732" marB="45732" anchor="ctr">
                    <a:lnL w="28575" cap="flat" cmpd="sng" algn="ctr">
                      <a:solidFill>
                        <a:schemeClr val="tx1"/>
                      </a:solidFill>
                      <a:prstDash val="solid"/>
                      <a:round/>
                      <a:headEnd type="none" w="med" len="med"/>
                      <a:tailEnd type="none" w="med" len="med"/>
                    </a:lnL>
                  </a:tcPr>
                </a:tc>
                <a:tc>
                  <a:txBody>
                    <a:bodyPr/>
                    <a:lstStyle/>
                    <a:p>
                      <a:pPr algn="ctr"/>
                      <a:r>
                        <a:rPr lang="en-US" altLang="zh-CN" sz="1600" dirty="0" smtClean="0"/>
                        <a:t>Neutron</a:t>
                      </a:r>
                      <a:endParaRPr lang="zh-CN" altLang="en-US" sz="1600" dirty="0"/>
                    </a:p>
                  </a:txBody>
                  <a:tcPr marL="91439" marR="91439" marT="45732" marB="45732" anchor="ctr"/>
                </a:tc>
                <a:tc>
                  <a:txBody>
                    <a:bodyPr/>
                    <a:lstStyle/>
                    <a:p>
                      <a:pPr algn="ctr"/>
                      <a:r>
                        <a:rPr lang="zh-CN" altLang="en-US" sz="1600" dirty="0" smtClean="0"/>
                        <a:t>网络管理组件</a:t>
                      </a:r>
                      <a:endParaRPr lang="zh-CN" altLang="en-US" sz="1600" dirty="0"/>
                    </a:p>
                  </a:txBody>
                  <a:tcPr marL="91439" marR="91439" marT="45732" marB="45732" anchor="ctr">
                    <a:lnR w="28575" cap="flat" cmpd="sng" algn="ctr">
                      <a:solidFill>
                        <a:schemeClr val="tx1"/>
                      </a:solidFill>
                      <a:prstDash val="solid"/>
                      <a:round/>
                      <a:headEnd type="none" w="med" len="med"/>
                      <a:tailEnd type="none" w="med" len="med"/>
                    </a:lnR>
                  </a:tcPr>
                </a:tc>
              </a:tr>
              <a:tr h="335370">
                <a:tc>
                  <a:txBody>
                    <a:bodyPr/>
                    <a:lstStyle/>
                    <a:p>
                      <a:pPr algn="ctr"/>
                      <a:r>
                        <a:rPr lang="en-US" altLang="zh-CN" sz="1600" dirty="0" smtClean="0"/>
                        <a:t>S3</a:t>
                      </a:r>
                      <a:endParaRPr lang="zh-CN" altLang="en-US" sz="1600" dirty="0"/>
                    </a:p>
                  </a:txBody>
                  <a:tcPr marL="91439" marR="91439" marT="45732" marB="45732" anchor="ctr">
                    <a:lnL w="28575" cap="flat" cmpd="sng" algn="ctr">
                      <a:solidFill>
                        <a:schemeClr val="tx1"/>
                      </a:solidFill>
                      <a:prstDash val="solid"/>
                      <a:round/>
                      <a:headEnd type="none" w="med" len="med"/>
                      <a:tailEnd type="none" w="med" len="med"/>
                    </a:lnL>
                  </a:tcPr>
                </a:tc>
                <a:tc>
                  <a:txBody>
                    <a:bodyPr/>
                    <a:lstStyle/>
                    <a:p>
                      <a:pPr algn="ctr"/>
                      <a:r>
                        <a:rPr lang="en-US" altLang="zh-CN" sz="1600" dirty="0" smtClean="0"/>
                        <a:t>Swift</a:t>
                      </a:r>
                      <a:endParaRPr lang="zh-CN" altLang="en-US" sz="1600" dirty="0"/>
                    </a:p>
                  </a:txBody>
                  <a:tcPr marL="91439" marR="91439" marT="45732" marB="45732" anchor="ctr"/>
                </a:tc>
                <a:tc>
                  <a:txBody>
                    <a:bodyPr/>
                    <a:lstStyle/>
                    <a:p>
                      <a:pPr algn="ctr"/>
                      <a:r>
                        <a:rPr lang="zh-CN" altLang="en-US" sz="1600" dirty="0" smtClean="0"/>
                        <a:t>对象存储组件</a:t>
                      </a:r>
                      <a:endParaRPr lang="zh-CN" altLang="en-US" sz="1600" dirty="0"/>
                    </a:p>
                  </a:txBody>
                  <a:tcPr marL="91439" marR="91439" marT="45732" marB="45732" anchor="ctr">
                    <a:lnR w="28575" cap="flat" cmpd="sng" algn="ctr">
                      <a:solidFill>
                        <a:schemeClr val="tx1"/>
                      </a:solidFill>
                      <a:prstDash val="solid"/>
                      <a:round/>
                      <a:headEnd type="none" w="med" len="med"/>
                      <a:tailEnd type="none" w="med" len="med"/>
                    </a:lnR>
                  </a:tcPr>
                </a:tc>
              </a:tr>
              <a:tr h="335370">
                <a:tc>
                  <a:txBody>
                    <a:bodyPr/>
                    <a:lstStyle/>
                    <a:p>
                      <a:pPr algn="ctr"/>
                      <a:r>
                        <a:rPr lang="en-US" altLang="zh-CN" sz="1600" dirty="0" smtClean="0"/>
                        <a:t>IAM</a:t>
                      </a:r>
                      <a:endParaRPr lang="zh-CN" altLang="en-US" sz="1600" dirty="0"/>
                    </a:p>
                  </a:txBody>
                  <a:tcPr marL="91439" marR="91439" marT="45732" marB="45732" anchor="ctr">
                    <a:lnL w="28575" cap="flat" cmpd="sng" algn="ctr">
                      <a:solidFill>
                        <a:schemeClr val="tx1"/>
                      </a:solidFill>
                      <a:prstDash val="solid"/>
                      <a:round/>
                      <a:headEnd type="none" w="med" len="med"/>
                      <a:tailEnd type="none" w="med" len="med"/>
                    </a:lnL>
                  </a:tcPr>
                </a:tc>
                <a:tc>
                  <a:txBody>
                    <a:bodyPr/>
                    <a:lstStyle/>
                    <a:p>
                      <a:pPr algn="ctr"/>
                      <a:r>
                        <a:rPr lang="en-US" altLang="zh-CN" sz="1600" dirty="0" smtClean="0"/>
                        <a:t>Keystone</a:t>
                      </a:r>
                      <a:endParaRPr lang="zh-CN" altLang="en-US" sz="1600" dirty="0"/>
                    </a:p>
                  </a:txBody>
                  <a:tcPr marL="91439" marR="91439" marT="45732" marB="45732" anchor="ctr"/>
                </a:tc>
                <a:tc>
                  <a:txBody>
                    <a:bodyPr/>
                    <a:lstStyle/>
                    <a:p>
                      <a:pPr algn="ctr"/>
                      <a:r>
                        <a:rPr lang="zh-CN" altLang="en-US" sz="1600" dirty="0" smtClean="0"/>
                        <a:t>身份认证和授权组件</a:t>
                      </a:r>
                      <a:endParaRPr lang="zh-CN" altLang="en-US" sz="1600" dirty="0"/>
                    </a:p>
                  </a:txBody>
                  <a:tcPr marL="91439" marR="91439" marT="45732" marB="45732" anchor="ctr">
                    <a:lnR w="28575" cap="flat" cmpd="sng" algn="ctr">
                      <a:solidFill>
                        <a:schemeClr val="tx1"/>
                      </a:solidFill>
                      <a:prstDash val="solid"/>
                      <a:round/>
                      <a:headEnd type="none" w="med" len="med"/>
                      <a:tailEnd type="none" w="med" len="med"/>
                    </a:lnR>
                  </a:tcPr>
                </a:tc>
              </a:tr>
              <a:tr h="335370">
                <a:tc>
                  <a:txBody>
                    <a:bodyPr/>
                    <a:lstStyle/>
                    <a:p>
                      <a:pPr algn="ctr"/>
                      <a:r>
                        <a:rPr lang="en-US" altLang="zh-CN" sz="1600" dirty="0" smtClean="0"/>
                        <a:t>EBS</a:t>
                      </a:r>
                      <a:endParaRPr lang="zh-CN" altLang="en-US" sz="1600" dirty="0"/>
                    </a:p>
                  </a:txBody>
                  <a:tcPr marL="91439" marR="91439" marT="45732" marB="45732" anchor="ctr">
                    <a:lnL w="28575" cap="flat" cmpd="sng" algn="ctr">
                      <a:solidFill>
                        <a:schemeClr val="tx1"/>
                      </a:solidFill>
                      <a:prstDash val="solid"/>
                      <a:round/>
                      <a:headEnd type="none" w="med" len="med"/>
                      <a:tailEnd type="none" w="med" len="med"/>
                    </a:lnL>
                  </a:tcPr>
                </a:tc>
                <a:tc>
                  <a:txBody>
                    <a:bodyPr/>
                    <a:lstStyle/>
                    <a:p>
                      <a:pPr algn="ctr"/>
                      <a:r>
                        <a:rPr lang="en-US" altLang="zh-CN" sz="1600" dirty="0" smtClean="0"/>
                        <a:t>Cinder</a:t>
                      </a:r>
                      <a:endParaRPr lang="zh-CN" altLang="en-US" sz="1600" dirty="0"/>
                    </a:p>
                  </a:txBody>
                  <a:tcPr marL="91439" marR="91439" marT="45732" marB="45732" anchor="ctr"/>
                </a:tc>
                <a:tc>
                  <a:txBody>
                    <a:bodyPr/>
                    <a:lstStyle/>
                    <a:p>
                      <a:pPr algn="ctr"/>
                      <a:r>
                        <a:rPr lang="zh-CN" altLang="en-US" sz="1600" dirty="0" smtClean="0"/>
                        <a:t>存储管理组件</a:t>
                      </a:r>
                      <a:endParaRPr lang="zh-CN" altLang="en-US" sz="1600" dirty="0"/>
                    </a:p>
                  </a:txBody>
                  <a:tcPr marL="91439" marR="91439" marT="45732" marB="45732" anchor="ctr">
                    <a:lnR w="28575" cap="flat" cmpd="sng" algn="ctr">
                      <a:solidFill>
                        <a:schemeClr val="tx1"/>
                      </a:solidFill>
                      <a:prstDash val="solid"/>
                      <a:round/>
                      <a:headEnd type="none" w="med" len="med"/>
                      <a:tailEnd type="none" w="med" len="med"/>
                    </a:lnR>
                  </a:tcPr>
                </a:tc>
              </a:tr>
              <a:tr h="335370">
                <a:tc>
                  <a:txBody>
                    <a:bodyPr/>
                    <a:lstStyle/>
                    <a:p>
                      <a:pPr algn="ctr"/>
                      <a:r>
                        <a:rPr lang="en-US" altLang="zh-CN" sz="1600" dirty="0" smtClean="0"/>
                        <a:t>…</a:t>
                      </a:r>
                      <a:endParaRPr lang="zh-CN" altLang="en-US" sz="1600" dirty="0"/>
                    </a:p>
                  </a:txBody>
                  <a:tcPr marL="91439" marR="91439" marT="45732" marB="45732"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smtClean="0"/>
                        <a:t>…</a:t>
                      </a:r>
                      <a:endParaRPr lang="zh-CN" altLang="en-US" sz="1600" dirty="0"/>
                    </a:p>
                  </a:txBody>
                  <a:tcPr marL="91439" marR="91439" marT="45732" marB="45732" anchor="ctr">
                    <a:lnB w="28575" cap="flat" cmpd="sng" algn="ctr">
                      <a:solidFill>
                        <a:schemeClr val="tx1"/>
                      </a:solidFill>
                      <a:prstDash val="solid"/>
                      <a:round/>
                      <a:headEnd type="none" w="med" len="med"/>
                      <a:tailEnd type="none" w="med" len="med"/>
                    </a:lnB>
                  </a:tcPr>
                </a:tc>
                <a:tc>
                  <a:txBody>
                    <a:bodyPr/>
                    <a:lstStyle/>
                    <a:p>
                      <a:pPr algn="ctr"/>
                      <a:r>
                        <a:rPr lang="en-US" altLang="zh-CN" sz="1600" dirty="0" smtClean="0"/>
                        <a:t>…</a:t>
                      </a:r>
                      <a:endParaRPr lang="zh-CN" altLang="en-US" sz="1600" dirty="0"/>
                    </a:p>
                  </a:txBody>
                  <a:tcPr marL="91439" marR="91439" marT="45732" marB="45732"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15105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pPr>
              <a:buClr>
                <a:schemeClr val="bg1">
                  <a:lumMod val="50000"/>
                </a:schemeClr>
              </a:buClr>
            </a:pPr>
            <a:r>
              <a:rPr lang="en-US" altLang="zh-CN" dirty="0">
                <a:solidFill>
                  <a:schemeClr val="bg1">
                    <a:lumMod val="50000"/>
                  </a:schemeClr>
                </a:solidFill>
              </a:rPr>
              <a:t>OpenStack</a:t>
            </a:r>
            <a:r>
              <a:rPr lang="zh-CN" altLang="en-US" dirty="0">
                <a:solidFill>
                  <a:schemeClr val="bg1">
                    <a:lumMod val="50000"/>
                  </a:schemeClr>
                </a:solidFill>
              </a:rPr>
              <a:t>项目概述</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OpenStack</a:t>
            </a:r>
            <a:r>
              <a:rPr lang="zh-CN" altLang="en-US" dirty="0">
                <a:solidFill>
                  <a:schemeClr val="bg1">
                    <a:lumMod val="50000"/>
                  </a:schemeClr>
                </a:solidFill>
              </a:rPr>
              <a:t>与传统虚拟化</a:t>
            </a:r>
            <a:endParaRPr lang="en-US" altLang="zh-CN" dirty="0">
              <a:solidFill>
                <a:schemeClr val="bg1">
                  <a:lumMod val="50000"/>
                </a:schemeClr>
              </a:solidFill>
            </a:endParaRPr>
          </a:p>
          <a:p>
            <a:r>
              <a:rPr lang="en-US" altLang="zh-CN" b="1" dirty="0"/>
              <a:t>OpenStack</a:t>
            </a:r>
            <a:r>
              <a:rPr lang="zh-CN" altLang="en-US" b="1" dirty="0"/>
              <a:t>架构与组件</a:t>
            </a:r>
            <a:endParaRPr lang="en-US" altLang="zh-CN" b="1" dirty="0"/>
          </a:p>
          <a:p>
            <a:pPr>
              <a:buClr>
                <a:schemeClr val="bg1">
                  <a:lumMod val="50000"/>
                </a:schemeClr>
              </a:buClr>
            </a:pPr>
            <a:r>
              <a:rPr lang="en-US" altLang="zh-CN" dirty="0" err="1" smtClean="0">
                <a:solidFill>
                  <a:schemeClr val="bg1">
                    <a:lumMod val="50000"/>
                  </a:schemeClr>
                </a:solidFill>
              </a:rPr>
              <a:t>FusionSphere</a:t>
            </a:r>
            <a:r>
              <a:rPr lang="en-US" altLang="zh-CN" dirty="0" smtClean="0">
                <a:solidFill>
                  <a:schemeClr val="bg1">
                    <a:lumMod val="50000"/>
                  </a:schemeClr>
                </a:solidFill>
              </a:rPr>
              <a:t> OpenStack</a:t>
            </a:r>
          </a:p>
        </p:txBody>
      </p:sp>
    </p:spTree>
    <p:extLst>
      <p:ext uri="{BB962C8B-B14F-4D97-AF65-F5344CB8AC3E}">
        <p14:creationId xmlns:p14="http://schemas.microsoft.com/office/powerpoint/2010/main" val="226443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8"/>
          <p:cNvSpPr>
            <a:spLocks noGrp="1" noChangeArrowheads="1"/>
          </p:cNvSpPr>
          <p:nvPr>
            <p:ph type="ctrTitle"/>
          </p:nvPr>
        </p:nvSpPr>
        <p:spPr/>
        <p:txBody>
          <a:bodyPr/>
          <a:lstStyle/>
          <a:p>
            <a:r>
              <a:rPr lang="en-US" altLang="zh-CN" dirty="0" smtClean="0"/>
              <a:t>FusionSphere OpenStack</a:t>
            </a:r>
            <a:r>
              <a:rPr lang="zh-CN" altLang="en-US" dirty="0" smtClean="0"/>
              <a:t>概述</a:t>
            </a:r>
          </a:p>
        </p:txBody>
      </p:sp>
      <p:sp>
        <p:nvSpPr>
          <p:cNvPr id="614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843443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390415783"/>
              </p:ext>
            </p:extLst>
          </p:nvPr>
        </p:nvGraphicFramePr>
        <p:xfrm>
          <a:off x="755650" y="1376363"/>
          <a:ext cx="7884000" cy="4860000"/>
        </p:xfrm>
        <a:graphic>
          <a:graphicData uri="http://schemas.openxmlformats.org/drawingml/2006/table">
            <a:tbl>
              <a:tblPr/>
              <a:tblGrid>
                <a:gridCol w="1440000"/>
                <a:gridCol w="1440000"/>
                <a:gridCol w="5004000"/>
              </a:tblGrid>
              <a:tr h="540000">
                <a:tc>
                  <a:txBody>
                    <a:bodyPr/>
                    <a:lstStyle/>
                    <a:p>
                      <a:pPr algn="ctr"/>
                      <a:r>
                        <a:rPr lang="zh-CN" altLang="en-US" sz="1800" b="1" dirty="0" smtClean="0">
                          <a:latin typeface="+mn-lt"/>
                          <a:ea typeface="+mn-ea"/>
                        </a:rPr>
                        <a:t>服务</a:t>
                      </a:r>
                      <a:endParaRPr lang="en-US" sz="1800" b="1"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latin typeface="+mn-lt"/>
                          <a:ea typeface="+mn-ea"/>
                        </a:rPr>
                        <a:t>项目名称</a:t>
                      </a:r>
                      <a:endParaRPr lang="en-US" sz="1800" b="1" dirty="0">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latin typeface="+mn-lt"/>
                          <a:ea typeface="+mn-ea"/>
                        </a:rPr>
                        <a:t>描述</a:t>
                      </a:r>
                      <a:endParaRPr lang="en-US" sz="1800" b="1"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936000">
                <a:tc>
                  <a:txBody>
                    <a:bodyPr/>
                    <a:lstStyle/>
                    <a:p>
                      <a:pPr algn="ctr"/>
                      <a:r>
                        <a:rPr lang="en-US" sz="1600" dirty="0">
                          <a:latin typeface="+mn-lt"/>
                          <a:ea typeface="+mn-ea"/>
                          <a:hlinkClick r:id="rId3"/>
                        </a:rPr>
                        <a:t>Dashboard</a:t>
                      </a:r>
                      <a:endParaRPr lang="en-US" sz="16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ctr"/>
                      <a:r>
                        <a:rPr lang="en-US" sz="1600" dirty="0">
                          <a:latin typeface="+mn-lt"/>
                          <a:ea typeface="+mn-ea"/>
                          <a:hlinkClick r:id="rId4"/>
                        </a:rPr>
                        <a:t>Horizon</a:t>
                      </a:r>
                      <a:endParaRPr lang="en-US" sz="1600" dirty="0">
                        <a:latin typeface="+mn-lt"/>
                        <a:ea typeface="+mn-ea"/>
                      </a:endParaRPr>
                    </a:p>
                  </a:txBody>
                  <a:tcPr marL="72000" marR="72000" marT="0" marB="0" anchor="ctr"/>
                </a:tc>
                <a:tc>
                  <a:txBody>
                    <a:bodyPr/>
                    <a:lstStyle/>
                    <a:p>
                      <a:pPr marL="36000"/>
                      <a:r>
                        <a:rPr lang="zh-CN" altLang="en-US" sz="1600" dirty="0" smtClean="0">
                          <a:latin typeface="+mn-lt"/>
                          <a:ea typeface="+mn-ea"/>
                        </a:rPr>
                        <a:t>提供了一个基于</a:t>
                      </a:r>
                      <a:r>
                        <a:rPr lang="en-US" altLang="zh-CN" sz="1600" dirty="0" smtClean="0">
                          <a:latin typeface="+mn-lt"/>
                          <a:ea typeface="+mn-ea"/>
                        </a:rPr>
                        <a:t>web</a:t>
                      </a:r>
                      <a:r>
                        <a:rPr lang="zh-CN" altLang="en-US" sz="1600" dirty="0" smtClean="0">
                          <a:latin typeface="+mn-lt"/>
                          <a:ea typeface="+mn-ea"/>
                        </a:rPr>
                        <a:t>的自服务门户，与</a:t>
                      </a:r>
                      <a:r>
                        <a:rPr lang="en-US" altLang="zh-CN" sz="1600" dirty="0" smtClean="0">
                          <a:latin typeface="+mn-lt"/>
                          <a:ea typeface="+mn-ea"/>
                        </a:rPr>
                        <a:t>OpenStack</a:t>
                      </a:r>
                      <a:r>
                        <a:rPr lang="zh-CN" altLang="en-US" sz="1600" dirty="0" smtClean="0">
                          <a:latin typeface="+mn-lt"/>
                          <a:ea typeface="+mn-ea"/>
                        </a:rPr>
                        <a:t>底层服务交互，诸如启动一个实例，分配</a:t>
                      </a:r>
                      <a:r>
                        <a:rPr lang="en-US" altLang="zh-CN" sz="1600" dirty="0" smtClean="0">
                          <a:latin typeface="+mn-lt"/>
                          <a:ea typeface="+mn-ea"/>
                        </a:rPr>
                        <a:t>IP</a:t>
                      </a:r>
                      <a:r>
                        <a:rPr lang="zh-CN" altLang="en-US" sz="1600" dirty="0" smtClean="0">
                          <a:latin typeface="+mn-lt"/>
                          <a:ea typeface="+mn-ea"/>
                        </a:rPr>
                        <a:t>地址以及配置访问控制。</a:t>
                      </a:r>
                      <a:endParaRPr 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720000">
                <a:tc>
                  <a:txBody>
                    <a:bodyPr/>
                    <a:lstStyle/>
                    <a:p>
                      <a:pPr algn="ctr"/>
                      <a:r>
                        <a:rPr lang="en-US" sz="1600" dirty="0">
                          <a:latin typeface="+mn-lt"/>
                          <a:ea typeface="+mn-ea"/>
                          <a:hlinkClick r:id="rId5"/>
                        </a:rPr>
                        <a:t>Compute</a:t>
                      </a:r>
                      <a:endParaRPr lang="en-US" sz="16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ctr"/>
                      <a:r>
                        <a:rPr lang="en-US" sz="1600" dirty="0">
                          <a:latin typeface="+mn-lt"/>
                          <a:ea typeface="+mn-ea"/>
                          <a:hlinkClick r:id="rId6"/>
                        </a:rPr>
                        <a:t>Nova</a:t>
                      </a:r>
                      <a:endParaRPr lang="en-US" sz="1600" dirty="0">
                        <a:latin typeface="+mn-lt"/>
                        <a:ea typeface="+mn-ea"/>
                      </a:endParaRPr>
                    </a:p>
                  </a:txBody>
                  <a:tcPr marL="72000" marR="72000" marT="0" marB="0" anchor="ctr"/>
                </a:tc>
                <a:tc>
                  <a:txBody>
                    <a:bodyPr/>
                    <a:lstStyle/>
                    <a:p>
                      <a:pPr marL="36000"/>
                      <a:r>
                        <a:rPr lang="zh-CN" altLang="en-US" sz="1600" dirty="0" smtClean="0">
                          <a:latin typeface="+mn-lt"/>
                          <a:ea typeface="+mn-ea"/>
                        </a:rPr>
                        <a:t>在</a:t>
                      </a:r>
                      <a:r>
                        <a:rPr lang="en-US" altLang="zh-CN" sz="1600" dirty="0" smtClean="0">
                          <a:latin typeface="+mn-lt"/>
                          <a:ea typeface="+mn-ea"/>
                        </a:rPr>
                        <a:t>OpenStack</a:t>
                      </a:r>
                      <a:r>
                        <a:rPr lang="zh-CN" altLang="en-US" sz="1600" dirty="0" smtClean="0">
                          <a:latin typeface="+mn-lt"/>
                          <a:ea typeface="+mn-ea"/>
                        </a:rPr>
                        <a:t>环境中计算实例的生命周期管理。按需响应包括生成、调度、回收虚拟机等操作。</a:t>
                      </a:r>
                      <a:endParaRPr 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936000">
                <a:tc>
                  <a:txBody>
                    <a:bodyPr/>
                    <a:lstStyle/>
                    <a:p>
                      <a:pPr algn="ctr"/>
                      <a:r>
                        <a:rPr lang="en-US" sz="1600">
                          <a:latin typeface="+mn-lt"/>
                          <a:ea typeface="+mn-ea"/>
                          <a:hlinkClick r:id="rId7"/>
                        </a:rPr>
                        <a:t>Networking</a:t>
                      </a:r>
                      <a:endParaRPr lang="en-US" sz="160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ctr"/>
                      <a:r>
                        <a:rPr lang="en-US" sz="1600" dirty="0">
                          <a:latin typeface="+mn-lt"/>
                          <a:ea typeface="+mn-ea"/>
                          <a:hlinkClick r:id="rId8"/>
                        </a:rPr>
                        <a:t>Neutron</a:t>
                      </a:r>
                      <a:endParaRPr lang="en-US" sz="1600" dirty="0">
                        <a:latin typeface="+mn-lt"/>
                        <a:ea typeface="+mn-ea"/>
                      </a:endParaRPr>
                    </a:p>
                  </a:txBody>
                  <a:tcPr marL="72000" marR="72000" marT="0" marB="0" anchor="ctr"/>
                </a:tc>
                <a:tc>
                  <a:txBody>
                    <a:bodyPr/>
                    <a:lstStyle/>
                    <a:p>
                      <a:pPr marL="36000"/>
                      <a:r>
                        <a:rPr lang="zh-CN" altLang="en-US" sz="1600" dirty="0" smtClean="0">
                          <a:latin typeface="+mn-lt"/>
                          <a:ea typeface="+mn-ea"/>
                        </a:rPr>
                        <a:t>确保为其它</a:t>
                      </a:r>
                      <a:r>
                        <a:rPr lang="en-US" altLang="zh-CN" sz="1600" dirty="0" smtClean="0">
                          <a:latin typeface="+mn-lt"/>
                          <a:ea typeface="+mn-ea"/>
                        </a:rPr>
                        <a:t>OpenStack</a:t>
                      </a:r>
                      <a:r>
                        <a:rPr lang="zh-CN" altLang="en-US" sz="1600" dirty="0" smtClean="0">
                          <a:latin typeface="+mn-lt"/>
                          <a:ea typeface="+mn-ea"/>
                        </a:rPr>
                        <a:t>服务提供网络连接即服务，比如</a:t>
                      </a:r>
                      <a:r>
                        <a:rPr lang="en-US" altLang="zh-CN" sz="1600" dirty="0" smtClean="0">
                          <a:latin typeface="+mn-lt"/>
                          <a:ea typeface="+mn-ea"/>
                        </a:rPr>
                        <a:t>OpenStack</a:t>
                      </a:r>
                      <a:r>
                        <a:rPr lang="zh-CN" altLang="en-US" sz="1600" dirty="0" smtClean="0">
                          <a:latin typeface="+mn-lt"/>
                          <a:ea typeface="+mn-ea"/>
                        </a:rPr>
                        <a:t>计算。为用户提供</a:t>
                      </a:r>
                      <a:r>
                        <a:rPr lang="en-US" altLang="zh-CN" sz="1600" dirty="0" smtClean="0">
                          <a:latin typeface="+mn-lt"/>
                          <a:ea typeface="+mn-ea"/>
                        </a:rPr>
                        <a:t>API</a:t>
                      </a:r>
                      <a:r>
                        <a:rPr lang="zh-CN" altLang="en-US" sz="1600" smtClean="0">
                          <a:latin typeface="+mn-lt"/>
                          <a:ea typeface="+mn-ea"/>
                        </a:rPr>
                        <a:t>定义网络。</a:t>
                      </a:r>
                      <a:r>
                        <a:rPr lang="zh-CN" altLang="en-US" sz="1600" dirty="0" smtClean="0">
                          <a:latin typeface="+mn-lt"/>
                          <a:ea typeface="+mn-ea"/>
                        </a:rPr>
                        <a:t>基于插件的架构使其支持众多的网络提供商和技术。</a:t>
                      </a:r>
                      <a:endParaRPr 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728000">
                <a:tc>
                  <a:txBody>
                    <a:bodyPr/>
                    <a:lstStyle/>
                    <a:p>
                      <a:pPr algn="ctr"/>
                      <a:r>
                        <a:rPr lang="en-US" sz="1600" dirty="0">
                          <a:latin typeface="+mn-lt"/>
                          <a:ea typeface="+mn-ea"/>
                          <a:hlinkClick r:id="rId9"/>
                        </a:rPr>
                        <a:t>Object Storage</a:t>
                      </a:r>
                      <a:endParaRPr lang="en-US" sz="16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sz="1600" dirty="0">
                          <a:latin typeface="+mn-lt"/>
                          <a:ea typeface="+mn-ea"/>
                          <a:hlinkClick r:id="rId10"/>
                        </a:rPr>
                        <a:t>Swift</a:t>
                      </a:r>
                      <a:endParaRPr lang="en-US" sz="1600" dirty="0">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r>
                        <a:rPr lang="zh-CN" altLang="en-US" sz="1600" dirty="0" smtClean="0">
                          <a:latin typeface="+mn-lt"/>
                          <a:ea typeface="+mn-ea"/>
                        </a:rPr>
                        <a:t>通过一个 </a:t>
                      </a:r>
                      <a:r>
                        <a:rPr lang="en-US" altLang="zh-CN" sz="1600" dirty="0" err="1" smtClean="0">
                          <a:latin typeface="+mn-lt"/>
                          <a:ea typeface="+mn-ea"/>
                        </a:rPr>
                        <a:t>RESTful</a:t>
                      </a:r>
                      <a:r>
                        <a:rPr lang="en-US" altLang="zh-CN" sz="1600" dirty="0" smtClean="0">
                          <a:latin typeface="+mn-lt"/>
                          <a:ea typeface="+mn-ea"/>
                        </a:rPr>
                        <a:t>,</a:t>
                      </a:r>
                      <a:r>
                        <a:rPr lang="zh-CN" altLang="en-US" sz="1600" dirty="0" smtClean="0">
                          <a:latin typeface="+mn-lt"/>
                          <a:ea typeface="+mn-ea"/>
                        </a:rPr>
                        <a:t>基于</a:t>
                      </a:r>
                      <a:r>
                        <a:rPr lang="en-US" altLang="zh-CN" sz="1600" dirty="0" smtClean="0">
                          <a:latin typeface="+mn-lt"/>
                          <a:ea typeface="+mn-ea"/>
                        </a:rPr>
                        <a:t>HTTP</a:t>
                      </a:r>
                      <a:r>
                        <a:rPr lang="zh-CN" altLang="en-US" sz="1600" dirty="0" smtClean="0">
                          <a:latin typeface="+mn-lt"/>
                          <a:ea typeface="+mn-ea"/>
                        </a:rPr>
                        <a:t>的应用程序接口存储和任意检索的非结构化数据对象。它拥有高容错机制，基于数据复制和可扩展架构。它的实现方式是一个文件服务器的挂载目录。在此种方式下，它写入对象和文件到多个硬盘中，以确保数据是在集群内跨服务器的多份复制。</a:t>
                      </a:r>
                      <a:endParaRPr 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3" name="标题 2"/>
          <p:cNvSpPr>
            <a:spLocks noGrp="1"/>
          </p:cNvSpPr>
          <p:nvPr>
            <p:ph type="title"/>
          </p:nvPr>
        </p:nvSpPr>
        <p:spPr/>
        <p:txBody>
          <a:bodyPr/>
          <a:lstStyle/>
          <a:p>
            <a:r>
              <a:rPr lang="en-US" dirty="0" smtClean="0"/>
              <a:t>OpenStack</a:t>
            </a:r>
            <a:r>
              <a:rPr lang="zh-CN" altLang="en-US" dirty="0" smtClean="0"/>
              <a:t>服务简介 </a:t>
            </a:r>
            <a:r>
              <a:rPr lang="en-US" altLang="zh-CN" dirty="0" smtClean="0"/>
              <a:t>(1/2)</a:t>
            </a:r>
            <a:endParaRPr lang="en-US" dirty="0"/>
          </a:p>
        </p:txBody>
      </p:sp>
    </p:spTree>
    <p:extLst>
      <p:ext uri="{BB962C8B-B14F-4D97-AF65-F5344CB8AC3E}">
        <p14:creationId xmlns:p14="http://schemas.microsoft.com/office/powerpoint/2010/main" val="1164584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628567300"/>
              </p:ext>
            </p:extLst>
          </p:nvPr>
        </p:nvGraphicFramePr>
        <p:xfrm>
          <a:off x="755650" y="1376363"/>
          <a:ext cx="7884000" cy="4788000"/>
        </p:xfrm>
        <a:graphic>
          <a:graphicData uri="http://schemas.openxmlformats.org/drawingml/2006/table">
            <a:tbl>
              <a:tblPr/>
              <a:tblGrid>
                <a:gridCol w="1440000"/>
                <a:gridCol w="1440000"/>
                <a:gridCol w="5004000"/>
              </a:tblGrid>
              <a:tr h="540000">
                <a:tc>
                  <a:txBody>
                    <a:bodyPr/>
                    <a:lstStyle/>
                    <a:p>
                      <a:pPr algn="ctr"/>
                      <a:r>
                        <a:rPr lang="zh-CN" altLang="en-US" sz="1800" b="1" dirty="0" smtClean="0">
                          <a:latin typeface="+mn-lt"/>
                          <a:ea typeface="+mn-ea"/>
                        </a:rPr>
                        <a:t>服务</a:t>
                      </a:r>
                      <a:endParaRPr lang="en-US" sz="1800" b="1"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latin typeface="+mn-lt"/>
                          <a:ea typeface="+mn-ea"/>
                        </a:rPr>
                        <a:t>项目名称</a:t>
                      </a:r>
                      <a:endParaRPr lang="en-US" sz="1800" b="1" dirty="0">
                        <a:latin typeface="+mn-lt"/>
                        <a:ea typeface="+mn-ea"/>
                      </a:endParaRPr>
                    </a:p>
                  </a:txBody>
                  <a:tcPr marL="72000" marR="72000" marT="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800" b="1" dirty="0" smtClean="0">
                          <a:latin typeface="+mn-lt"/>
                          <a:ea typeface="+mn-ea"/>
                        </a:rPr>
                        <a:t>描述</a:t>
                      </a:r>
                      <a:endParaRPr lang="en-US" sz="1800" b="1"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756000">
                <a:tc>
                  <a:txBody>
                    <a:bodyPr/>
                    <a:lstStyle/>
                    <a:p>
                      <a:pPr algn="ctr"/>
                      <a:r>
                        <a:rPr lang="en-US" altLang="zh-CN" sz="1600" dirty="0" smtClean="0">
                          <a:latin typeface="+mn-lt"/>
                          <a:ea typeface="+mn-ea"/>
                          <a:hlinkClick r:id="rId3"/>
                        </a:rPr>
                        <a:t>Block Storage</a:t>
                      </a:r>
                      <a:endParaRPr lang="en-US" altLang="zh-CN" sz="16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ctr"/>
                      <a:r>
                        <a:rPr lang="en-US" sz="1600" dirty="0">
                          <a:latin typeface="+mn-lt"/>
                          <a:ea typeface="+mn-ea"/>
                          <a:hlinkClick r:id="rId4"/>
                        </a:rPr>
                        <a:t>Cinder</a:t>
                      </a:r>
                      <a:endParaRPr lang="en-US" sz="1600" dirty="0">
                        <a:latin typeface="+mn-lt"/>
                        <a:ea typeface="+mn-ea"/>
                      </a:endParaRPr>
                    </a:p>
                  </a:txBody>
                  <a:tcPr marL="72000" marR="72000" marT="0" marB="0" anchor="ctr"/>
                </a:tc>
                <a:tc>
                  <a:txBody>
                    <a:bodyPr/>
                    <a:lstStyle/>
                    <a:p>
                      <a:pPr marL="36000"/>
                      <a:r>
                        <a:rPr lang="zh-CN" altLang="en-US" sz="1600" dirty="0" smtClean="0">
                          <a:latin typeface="+mn-lt"/>
                          <a:ea typeface="+mn-ea"/>
                        </a:rPr>
                        <a:t>为运行实例而提供的持久性块存储。它的可插拔驱动架构的功能有助于创建和管理块存储设备。</a:t>
                      </a:r>
                      <a:endParaRPr 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756000">
                <a:tc>
                  <a:txBody>
                    <a:bodyPr/>
                    <a:lstStyle/>
                    <a:p>
                      <a:pPr algn="ctr"/>
                      <a:r>
                        <a:rPr lang="en-US" sz="1600" dirty="0">
                          <a:latin typeface="+mn-lt"/>
                          <a:ea typeface="+mn-ea"/>
                          <a:hlinkClick r:id="rId5"/>
                        </a:rPr>
                        <a:t>Identity Service</a:t>
                      </a:r>
                      <a:endParaRPr lang="en-US" sz="16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ctr"/>
                      <a:r>
                        <a:rPr lang="en-US" sz="1600" dirty="0">
                          <a:latin typeface="+mn-lt"/>
                          <a:ea typeface="+mn-ea"/>
                          <a:hlinkClick r:id="rId6"/>
                        </a:rPr>
                        <a:t>Keystone</a:t>
                      </a:r>
                      <a:endParaRPr lang="en-US" sz="1600" dirty="0">
                        <a:latin typeface="+mn-lt"/>
                        <a:ea typeface="+mn-ea"/>
                      </a:endParaRPr>
                    </a:p>
                  </a:txBody>
                  <a:tcPr marL="72000" marR="72000" marT="0" marB="0" anchor="ctr"/>
                </a:tc>
                <a:tc>
                  <a:txBody>
                    <a:bodyPr/>
                    <a:lstStyle/>
                    <a:p>
                      <a:pPr marL="36000"/>
                      <a:r>
                        <a:rPr lang="zh-CN" altLang="en-US" sz="1600" dirty="0" smtClean="0">
                          <a:latin typeface="+mn-lt"/>
                          <a:ea typeface="+mn-ea"/>
                        </a:rPr>
                        <a:t>为其他</a:t>
                      </a:r>
                      <a:r>
                        <a:rPr lang="en-US" altLang="zh-CN" sz="1600" dirty="0" smtClean="0">
                          <a:latin typeface="+mn-lt"/>
                          <a:ea typeface="+mn-ea"/>
                        </a:rPr>
                        <a:t>OpenStack</a:t>
                      </a:r>
                      <a:r>
                        <a:rPr lang="zh-CN" altLang="en-US" sz="1600" dirty="0" smtClean="0">
                          <a:latin typeface="+mn-lt"/>
                          <a:ea typeface="+mn-ea"/>
                        </a:rPr>
                        <a:t>服务提供认证和授权服务，为所有的</a:t>
                      </a:r>
                      <a:r>
                        <a:rPr lang="en-US" altLang="zh-CN" sz="1600" dirty="0" smtClean="0">
                          <a:latin typeface="+mn-lt"/>
                          <a:ea typeface="+mn-ea"/>
                        </a:rPr>
                        <a:t>OpenStack</a:t>
                      </a:r>
                      <a:r>
                        <a:rPr lang="zh-CN" altLang="en-US" sz="1600" dirty="0" smtClean="0">
                          <a:latin typeface="+mn-lt"/>
                          <a:ea typeface="+mn-ea"/>
                        </a:rPr>
                        <a:t>服务提供一个端点目录。</a:t>
                      </a:r>
                      <a:endParaRPr 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756000">
                <a:tc>
                  <a:txBody>
                    <a:bodyPr/>
                    <a:lstStyle/>
                    <a:p>
                      <a:pPr algn="ctr"/>
                      <a:r>
                        <a:rPr lang="en-US" sz="1600" dirty="0">
                          <a:latin typeface="+mn-lt"/>
                          <a:ea typeface="+mn-ea"/>
                          <a:hlinkClick r:id="rId5"/>
                        </a:rPr>
                        <a:t>Image Service</a:t>
                      </a:r>
                      <a:endParaRPr lang="en-US" sz="16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ctr"/>
                      <a:r>
                        <a:rPr lang="en-US" sz="1600" dirty="0">
                          <a:latin typeface="+mn-lt"/>
                          <a:ea typeface="+mn-ea"/>
                          <a:hlinkClick r:id="rId7"/>
                        </a:rPr>
                        <a:t>Glance</a:t>
                      </a:r>
                      <a:endParaRPr lang="en-US" sz="1600" dirty="0">
                        <a:latin typeface="+mn-lt"/>
                        <a:ea typeface="+mn-ea"/>
                      </a:endParaRPr>
                    </a:p>
                  </a:txBody>
                  <a:tcPr marL="72000" marR="72000" marT="0" marB="0" anchor="ctr"/>
                </a:tc>
                <a:tc>
                  <a:txBody>
                    <a:bodyPr/>
                    <a:lstStyle/>
                    <a:p>
                      <a:pPr marL="36000"/>
                      <a:r>
                        <a:rPr lang="zh-CN" altLang="en-US" sz="1600" dirty="0" smtClean="0">
                          <a:latin typeface="+mn-lt"/>
                          <a:ea typeface="+mn-ea"/>
                        </a:rPr>
                        <a:t>存储和检索虚拟机磁盘镜像，</a:t>
                      </a:r>
                      <a:r>
                        <a:rPr lang="en-US" altLang="zh-CN" sz="1600" dirty="0" smtClean="0">
                          <a:latin typeface="+mn-lt"/>
                          <a:ea typeface="+mn-ea"/>
                        </a:rPr>
                        <a:t>OpenStack</a:t>
                      </a:r>
                      <a:r>
                        <a:rPr lang="zh-CN" altLang="en-US" sz="1600" dirty="0" smtClean="0">
                          <a:latin typeface="+mn-lt"/>
                          <a:ea typeface="+mn-ea"/>
                        </a:rPr>
                        <a:t>计算会在实例部署时使用此服务。</a:t>
                      </a:r>
                      <a:endParaRPr 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756000">
                <a:tc>
                  <a:txBody>
                    <a:bodyPr/>
                    <a:lstStyle/>
                    <a:p>
                      <a:pPr algn="ctr"/>
                      <a:r>
                        <a:rPr lang="en-US" sz="1600" dirty="0">
                          <a:latin typeface="+mn-lt"/>
                          <a:ea typeface="+mn-ea"/>
                          <a:hlinkClick r:id="rId5"/>
                        </a:rPr>
                        <a:t>Telemetry Service</a:t>
                      </a:r>
                      <a:endParaRPr lang="en-US" sz="16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tcPr>
                </a:tc>
                <a:tc>
                  <a:txBody>
                    <a:bodyPr/>
                    <a:lstStyle/>
                    <a:p>
                      <a:pPr algn="ctr"/>
                      <a:r>
                        <a:rPr lang="en-US" sz="1600" dirty="0">
                          <a:latin typeface="+mn-lt"/>
                          <a:ea typeface="+mn-ea"/>
                          <a:hlinkClick r:id="rId8"/>
                        </a:rPr>
                        <a:t>Ceilometer</a:t>
                      </a:r>
                      <a:endParaRPr lang="en-US" sz="1600" dirty="0">
                        <a:latin typeface="+mn-lt"/>
                        <a:ea typeface="+mn-ea"/>
                      </a:endParaRPr>
                    </a:p>
                  </a:txBody>
                  <a:tcPr marL="72000" marR="72000" marT="0" marB="0" anchor="ctr"/>
                </a:tc>
                <a:tc>
                  <a:txBody>
                    <a:bodyPr/>
                    <a:lstStyle/>
                    <a:p>
                      <a:pPr marL="36000"/>
                      <a:r>
                        <a:rPr lang="zh-CN" altLang="en-US" sz="1600" dirty="0" smtClean="0">
                          <a:latin typeface="+mn-lt"/>
                          <a:ea typeface="+mn-ea"/>
                        </a:rPr>
                        <a:t>为</a:t>
                      </a:r>
                      <a:r>
                        <a:rPr lang="en-US" altLang="zh-CN" sz="1600" dirty="0" smtClean="0">
                          <a:latin typeface="+mn-lt"/>
                          <a:ea typeface="+mn-ea"/>
                        </a:rPr>
                        <a:t>OpenStack</a:t>
                      </a:r>
                      <a:r>
                        <a:rPr lang="zh-CN" altLang="en-US" sz="1600" dirty="0" smtClean="0">
                          <a:latin typeface="+mn-lt"/>
                          <a:ea typeface="+mn-ea"/>
                        </a:rPr>
                        <a:t>云的计费、基准、扩展性以及统计等目的提供监测和计量。</a:t>
                      </a:r>
                      <a:endParaRPr 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tcPr>
                </a:tc>
              </a:tr>
              <a:tr h="1224000">
                <a:tc>
                  <a:txBody>
                    <a:bodyPr/>
                    <a:lstStyle/>
                    <a:p>
                      <a:pPr algn="ctr"/>
                      <a:r>
                        <a:rPr lang="en-US" sz="1600" dirty="0">
                          <a:latin typeface="+mn-lt"/>
                          <a:ea typeface="+mn-ea"/>
                          <a:hlinkClick r:id="rId5"/>
                        </a:rPr>
                        <a:t>Orchestration Service</a:t>
                      </a:r>
                      <a:endParaRPr lang="en-US" sz="1600" dirty="0">
                        <a:latin typeface="+mn-lt"/>
                        <a:ea typeface="+mn-ea"/>
                      </a:endParaRPr>
                    </a:p>
                  </a:txBody>
                  <a:tcPr marL="72000" marR="72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sz="1600" dirty="0">
                          <a:latin typeface="+mn-lt"/>
                          <a:ea typeface="+mn-ea"/>
                          <a:hlinkClick r:id="rId9"/>
                        </a:rPr>
                        <a:t>Heat</a:t>
                      </a:r>
                      <a:endParaRPr lang="en-US" sz="1600" dirty="0">
                        <a:latin typeface="+mn-lt"/>
                        <a:ea typeface="+mn-ea"/>
                      </a:endParaRPr>
                    </a:p>
                  </a:txBody>
                  <a:tcPr marL="72000" marR="72000" marT="0" marB="0" anchor="ctr">
                    <a:lnB w="28575" cap="flat" cmpd="sng" algn="ctr">
                      <a:solidFill>
                        <a:schemeClr val="tx1"/>
                      </a:solidFill>
                      <a:prstDash val="solid"/>
                      <a:round/>
                      <a:headEnd type="none" w="med" len="med"/>
                      <a:tailEnd type="none" w="med" len="med"/>
                    </a:lnB>
                  </a:tcPr>
                </a:tc>
                <a:tc>
                  <a:txBody>
                    <a:bodyPr/>
                    <a:lstStyle/>
                    <a:p>
                      <a:pPr marL="36000"/>
                      <a:r>
                        <a:rPr lang="zh-CN" altLang="en-US" sz="1600" dirty="0" smtClean="0">
                          <a:latin typeface="+mn-lt"/>
                          <a:ea typeface="+mn-ea"/>
                        </a:rPr>
                        <a:t>既可以使用本地模板格式，亦可使用</a:t>
                      </a:r>
                      <a:r>
                        <a:rPr lang="en-US" sz="1600" dirty="0" smtClean="0">
                          <a:latin typeface="+mn-lt"/>
                          <a:ea typeface="+mn-ea"/>
                        </a:rPr>
                        <a:t>AWS </a:t>
                      </a:r>
                      <a:r>
                        <a:rPr lang="en-US" sz="1600" dirty="0" err="1" smtClean="0">
                          <a:latin typeface="+mn-lt"/>
                          <a:ea typeface="+mn-ea"/>
                        </a:rPr>
                        <a:t>CloudFormation</a:t>
                      </a:r>
                      <a:r>
                        <a:rPr lang="zh-CN" altLang="en-US" sz="1600" dirty="0" smtClean="0">
                          <a:latin typeface="+mn-lt"/>
                          <a:ea typeface="+mn-ea"/>
                        </a:rPr>
                        <a:t>模板格式，来编排多个综合的云应用，通过</a:t>
                      </a:r>
                      <a:r>
                        <a:rPr lang="en-US" sz="1600" dirty="0" smtClean="0">
                          <a:latin typeface="+mn-lt"/>
                          <a:ea typeface="+mn-ea"/>
                        </a:rPr>
                        <a:t>OpenStack</a:t>
                      </a:r>
                      <a:r>
                        <a:rPr lang="zh-CN" altLang="en-US" sz="1600" dirty="0" smtClean="0">
                          <a:latin typeface="+mn-lt"/>
                          <a:ea typeface="+mn-ea"/>
                        </a:rPr>
                        <a:t>本地</a:t>
                      </a:r>
                      <a:r>
                        <a:rPr lang="en-US" sz="1600" dirty="0" smtClean="0">
                          <a:latin typeface="+mn-lt"/>
                          <a:ea typeface="+mn-ea"/>
                        </a:rPr>
                        <a:t>REST API</a:t>
                      </a:r>
                      <a:r>
                        <a:rPr lang="zh-CN" altLang="en-US" sz="1600" dirty="0" smtClean="0">
                          <a:latin typeface="+mn-lt"/>
                          <a:ea typeface="+mn-ea"/>
                        </a:rPr>
                        <a:t>或者是</a:t>
                      </a:r>
                      <a:r>
                        <a:rPr lang="en-US" sz="1600" dirty="0" err="1" smtClean="0">
                          <a:latin typeface="+mn-lt"/>
                          <a:ea typeface="+mn-ea"/>
                        </a:rPr>
                        <a:t>CloudFormation</a:t>
                      </a:r>
                      <a:r>
                        <a:rPr lang="zh-CN" altLang="en-US" sz="1600" dirty="0" smtClean="0">
                          <a:latin typeface="+mn-lt"/>
                          <a:ea typeface="+mn-ea"/>
                        </a:rPr>
                        <a:t>相兼容的队列</a:t>
                      </a:r>
                      <a:r>
                        <a:rPr lang="en-US" sz="1600" dirty="0" smtClean="0">
                          <a:latin typeface="+mn-lt"/>
                          <a:ea typeface="+mn-ea"/>
                        </a:rPr>
                        <a:t>API。</a:t>
                      </a:r>
                      <a:endParaRPr lang="en-US" sz="1600" dirty="0">
                        <a:latin typeface="+mn-lt"/>
                        <a:ea typeface="+mn-ea"/>
                      </a:endParaRPr>
                    </a:p>
                  </a:txBody>
                  <a:tcPr marL="72000" marR="72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2" name="标题 1"/>
          <p:cNvSpPr>
            <a:spLocks noGrp="1"/>
          </p:cNvSpPr>
          <p:nvPr>
            <p:ph type="title"/>
          </p:nvPr>
        </p:nvSpPr>
        <p:spPr/>
        <p:txBody>
          <a:bodyPr/>
          <a:lstStyle/>
          <a:p>
            <a:r>
              <a:rPr lang="en-US" smtClean="0"/>
              <a:t>OpenStack</a:t>
            </a:r>
            <a:r>
              <a:rPr lang="zh-CN" altLang="en-US" smtClean="0"/>
              <a:t>服务简介 </a:t>
            </a:r>
            <a:r>
              <a:rPr lang="en-US" altLang="zh-CN" smtClean="0"/>
              <a:t>(2/2)</a:t>
            </a:r>
            <a:endParaRPr lang="en-US" dirty="0"/>
          </a:p>
        </p:txBody>
      </p:sp>
    </p:spTree>
    <p:extLst>
      <p:ext uri="{BB962C8B-B14F-4D97-AF65-F5344CB8AC3E}">
        <p14:creationId xmlns:p14="http://schemas.microsoft.com/office/powerpoint/2010/main" val="4119208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组合 47"/>
          <p:cNvGrpSpPr>
            <a:grpSpLocks noChangeAspect="1"/>
          </p:cNvGrpSpPr>
          <p:nvPr/>
        </p:nvGrpSpPr>
        <p:grpSpPr bwMode="auto">
          <a:xfrm>
            <a:off x="935038" y="1484313"/>
            <a:ext cx="7453312" cy="3833812"/>
            <a:chOff x="-36512" y="1556792"/>
            <a:chExt cx="9180512" cy="3671174"/>
          </a:xfrm>
        </p:grpSpPr>
        <p:sp>
          <p:nvSpPr>
            <p:cNvPr id="4" name="矩形 3"/>
            <p:cNvSpPr/>
            <p:nvPr/>
          </p:nvSpPr>
          <p:spPr bwMode="auto">
            <a:xfrm>
              <a:off x="1404603" y="3294329"/>
              <a:ext cx="1181050" cy="576139"/>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5" name="TextBox 4"/>
            <p:cNvSpPr txBox="1"/>
            <p:nvPr/>
          </p:nvSpPr>
          <p:spPr>
            <a:xfrm>
              <a:off x="1547346" y="3394659"/>
              <a:ext cx="813438" cy="293390"/>
            </a:xfrm>
            <a:prstGeom prst="rect">
              <a:avLst/>
            </a:prstGeom>
            <a:noFill/>
          </p:spPr>
          <p:txBody>
            <a:bodyPr>
              <a:spAutoFit/>
            </a:bodyPr>
            <a:lstStyle/>
            <a:p>
              <a:pPr algn="ctr">
                <a:defRPr/>
              </a:pPr>
              <a:r>
                <a:rPr lang="en-US" altLang="zh-CN" sz="1400" b="1" dirty="0">
                  <a:latin typeface="+mn-lt"/>
                  <a:ea typeface="+mn-ea"/>
                </a:rPr>
                <a:t>Nova</a:t>
              </a:r>
              <a:endParaRPr lang="zh-CN" altLang="en-US" sz="1400" b="1" dirty="0">
                <a:latin typeface="+mn-lt"/>
                <a:ea typeface="+mn-ea"/>
              </a:endParaRPr>
            </a:p>
          </p:txBody>
        </p:sp>
        <p:sp>
          <p:nvSpPr>
            <p:cNvPr id="6" name="矩形 5"/>
            <p:cNvSpPr/>
            <p:nvPr/>
          </p:nvSpPr>
          <p:spPr bwMode="auto">
            <a:xfrm>
              <a:off x="3995483" y="3294329"/>
              <a:ext cx="1183005" cy="576139"/>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7" name="TextBox 6"/>
            <p:cNvSpPr txBox="1"/>
            <p:nvPr/>
          </p:nvSpPr>
          <p:spPr>
            <a:xfrm>
              <a:off x="4140181" y="3394659"/>
              <a:ext cx="885787" cy="501024"/>
            </a:xfrm>
            <a:prstGeom prst="rect">
              <a:avLst/>
            </a:prstGeom>
            <a:noFill/>
          </p:spPr>
          <p:txBody>
            <a:bodyPr>
              <a:spAutoFit/>
            </a:bodyPr>
            <a:lstStyle/>
            <a:p>
              <a:pPr algn="ctr">
                <a:defRPr/>
              </a:pPr>
              <a:r>
                <a:rPr lang="en-US" altLang="zh-CN" sz="1400" b="1" dirty="0">
                  <a:latin typeface="+mn-lt"/>
                  <a:ea typeface="+mn-ea"/>
                </a:rPr>
                <a:t>Cinder</a:t>
              </a:r>
              <a:endParaRPr lang="zh-CN" altLang="en-US" sz="1400" b="1" dirty="0">
                <a:latin typeface="+mn-lt"/>
                <a:ea typeface="+mn-ea"/>
              </a:endParaRPr>
            </a:p>
          </p:txBody>
        </p:sp>
        <p:sp>
          <p:nvSpPr>
            <p:cNvPr id="8" name="矩形 7"/>
            <p:cNvSpPr/>
            <p:nvPr/>
          </p:nvSpPr>
          <p:spPr bwMode="auto">
            <a:xfrm>
              <a:off x="5291900" y="3294329"/>
              <a:ext cx="1183006" cy="576139"/>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9" name="TextBox 8"/>
            <p:cNvSpPr txBox="1"/>
            <p:nvPr/>
          </p:nvSpPr>
          <p:spPr>
            <a:xfrm>
              <a:off x="5364250" y="3394659"/>
              <a:ext cx="1163451" cy="293390"/>
            </a:xfrm>
            <a:prstGeom prst="rect">
              <a:avLst/>
            </a:prstGeom>
            <a:noFill/>
          </p:spPr>
          <p:txBody>
            <a:bodyPr>
              <a:spAutoFit/>
            </a:bodyPr>
            <a:lstStyle/>
            <a:p>
              <a:pPr algn="ctr">
                <a:defRPr/>
              </a:pPr>
              <a:r>
                <a:rPr lang="en-US" altLang="zh-CN" sz="1400" b="1" dirty="0">
                  <a:latin typeface="+mn-lt"/>
                  <a:ea typeface="+mn-ea"/>
                </a:rPr>
                <a:t>Neutron</a:t>
              </a:r>
              <a:endParaRPr lang="zh-CN" altLang="en-US" sz="1400" b="1" dirty="0">
                <a:latin typeface="+mn-lt"/>
                <a:ea typeface="+mn-ea"/>
              </a:endParaRPr>
            </a:p>
          </p:txBody>
        </p:sp>
        <p:sp>
          <p:nvSpPr>
            <p:cNvPr id="10" name="矩形 9"/>
            <p:cNvSpPr/>
            <p:nvPr/>
          </p:nvSpPr>
          <p:spPr bwMode="auto">
            <a:xfrm>
              <a:off x="2699065" y="3294329"/>
              <a:ext cx="1183006" cy="576139"/>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11" name="TextBox 10"/>
            <p:cNvSpPr txBox="1"/>
            <p:nvPr/>
          </p:nvSpPr>
          <p:spPr>
            <a:xfrm>
              <a:off x="2771415" y="3394659"/>
              <a:ext cx="1034396" cy="293390"/>
            </a:xfrm>
            <a:prstGeom prst="rect">
              <a:avLst/>
            </a:prstGeom>
            <a:noFill/>
          </p:spPr>
          <p:txBody>
            <a:bodyPr>
              <a:spAutoFit/>
            </a:bodyPr>
            <a:lstStyle/>
            <a:p>
              <a:pPr algn="ctr">
                <a:defRPr/>
              </a:pPr>
              <a:r>
                <a:rPr lang="en-US" altLang="zh-CN" sz="1400" b="1" dirty="0">
                  <a:latin typeface="+mn-lt"/>
                  <a:ea typeface="+mn-ea"/>
                </a:rPr>
                <a:t>Glance</a:t>
              </a:r>
              <a:endParaRPr lang="zh-CN" altLang="en-US" sz="1400" b="1" dirty="0">
                <a:latin typeface="+mn-lt"/>
                <a:ea typeface="+mn-ea"/>
              </a:endParaRPr>
            </a:p>
          </p:txBody>
        </p:sp>
        <p:sp>
          <p:nvSpPr>
            <p:cNvPr id="12" name="矩形 11"/>
            <p:cNvSpPr/>
            <p:nvPr/>
          </p:nvSpPr>
          <p:spPr bwMode="auto">
            <a:xfrm>
              <a:off x="4212530" y="4148656"/>
              <a:ext cx="1181050" cy="576139"/>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13" name="TextBox 12"/>
            <p:cNvSpPr txBox="1"/>
            <p:nvPr/>
          </p:nvSpPr>
          <p:spPr>
            <a:xfrm>
              <a:off x="4212530" y="4294591"/>
              <a:ext cx="1181050" cy="501024"/>
            </a:xfrm>
            <a:prstGeom prst="rect">
              <a:avLst/>
            </a:prstGeom>
            <a:noFill/>
          </p:spPr>
          <p:txBody>
            <a:bodyPr>
              <a:spAutoFit/>
            </a:bodyPr>
            <a:lstStyle/>
            <a:p>
              <a:pPr algn="ctr">
                <a:defRPr/>
              </a:pPr>
              <a:r>
                <a:rPr lang="en-US" altLang="zh-CN" sz="1400" b="1" dirty="0">
                  <a:latin typeface="+mn-lt"/>
                  <a:ea typeface="+mn-ea"/>
                </a:rPr>
                <a:t>Keystone</a:t>
              </a:r>
              <a:endParaRPr lang="zh-CN" altLang="en-US" sz="1400" b="1" dirty="0">
                <a:latin typeface="+mn-lt"/>
                <a:ea typeface="+mn-ea"/>
              </a:endParaRPr>
            </a:p>
          </p:txBody>
        </p:sp>
        <p:sp>
          <p:nvSpPr>
            <p:cNvPr id="14" name="矩形 13"/>
            <p:cNvSpPr/>
            <p:nvPr/>
          </p:nvSpPr>
          <p:spPr bwMode="auto">
            <a:xfrm>
              <a:off x="7884735" y="1556792"/>
              <a:ext cx="1181050" cy="3168003"/>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15" name="TextBox 14"/>
            <p:cNvSpPr txBox="1"/>
            <p:nvPr/>
          </p:nvSpPr>
          <p:spPr>
            <a:xfrm>
              <a:off x="7957085" y="2996378"/>
              <a:ext cx="1034396" cy="501024"/>
            </a:xfrm>
            <a:prstGeom prst="rect">
              <a:avLst/>
            </a:prstGeom>
            <a:noFill/>
          </p:spPr>
          <p:txBody>
            <a:bodyPr>
              <a:spAutoFit/>
            </a:bodyPr>
            <a:lstStyle/>
            <a:p>
              <a:pPr algn="ctr">
                <a:defRPr/>
              </a:pPr>
              <a:r>
                <a:rPr lang="en-US" altLang="zh-CN" sz="1400" b="1" dirty="0">
                  <a:latin typeface="+mn-lt"/>
                  <a:ea typeface="+mn-ea"/>
                </a:rPr>
                <a:t>Horizon</a:t>
              </a:r>
              <a:endParaRPr lang="zh-CN" altLang="en-US" sz="1400" b="1" dirty="0">
                <a:latin typeface="+mn-lt"/>
                <a:ea typeface="+mn-ea"/>
              </a:endParaRPr>
            </a:p>
          </p:txBody>
        </p:sp>
        <p:sp>
          <p:nvSpPr>
            <p:cNvPr id="16" name="矩形 15"/>
            <p:cNvSpPr/>
            <p:nvPr/>
          </p:nvSpPr>
          <p:spPr bwMode="auto">
            <a:xfrm>
              <a:off x="4787412" y="2420240"/>
              <a:ext cx="1183006" cy="576138"/>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17" name="TextBox 16"/>
            <p:cNvSpPr txBox="1"/>
            <p:nvPr/>
          </p:nvSpPr>
          <p:spPr>
            <a:xfrm>
              <a:off x="4932110" y="2535772"/>
              <a:ext cx="885788" cy="294910"/>
            </a:xfrm>
            <a:prstGeom prst="rect">
              <a:avLst/>
            </a:prstGeom>
            <a:noFill/>
          </p:spPr>
          <p:txBody>
            <a:bodyPr>
              <a:spAutoFit/>
            </a:bodyPr>
            <a:lstStyle/>
            <a:p>
              <a:pPr algn="ctr">
                <a:defRPr/>
              </a:pPr>
              <a:r>
                <a:rPr lang="en-US" altLang="zh-CN" sz="1400" b="1" dirty="0">
                  <a:latin typeface="+mn-lt"/>
                  <a:ea typeface="+mn-ea"/>
                </a:rPr>
                <a:t>Heat</a:t>
              </a:r>
              <a:endParaRPr lang="zh-CN" altLang="en-US" sz="1400" b="1" dirty="0">
                <a:latin typeface="+mn-lt"/>
                <a:ea typeface="+mn-ea"/>
              </a:endParaRPr>
            </a:p>
          </p:txBody>
        </p:sp>
        <p:sp>
          <p:nvSpPr>
            <p:cNvPr id="18" name="矩形 17"/>
            <p:cNvSpPr/>
            <p:nvPr/>
          </p:nvSpPr>
          <p:spPr bwMode="auto">
            <a:xfrm>
              <a:off x="5219551" y="1556792"/>
              <a:ext cx="1183005" cy="576138"/>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19" name="TextBox 18"/>
            <p:cNvSpPr txBox="1"/>
            <p:nvPr/>
          </p:nvSpPr>
          <p:spPr>
            <a:xfrm>
              <a:off x="5291900" y="1673843"/>
              <a:ext cx="1034397" cy="294910"/>
            </a:xfrm>
            <a:prstGeom prst="rect">
              <a:avLst/>
            </a:prstGeom>
            <a:noFill/>
          </p:spPr>
          <p:txBody>
            <a:bodyPr>
              <a:spAutoFit/>
            </a:bodyPr>
            <a:lstStyle/>
            <a:p>
              <a:pPr algn="ctr">
                <a:defRPr/>
              </a:pPr>
              <a:r>
                <a:rPr lang="en-US" altLang="zh-CN" sz="1400" b="1" dirty="0">
                  <a:latin typeface="+mn-lt"/>
                  <a:ea typeface="+mn-ea"/>
                </a:rPr>
                <a:t>Swift</a:t>
              </a:r>
              <a:endParaRPr lang="zh-CN" altLang="en-US" sz="1400" b="1" dirty="0">
                <a:latin typeface="+mn-lt"/>
                <a:ea typeface="+mn-ea"/>
              </a:endParaRPr>
            </a:p>
          </p:txBody>
        </p:sp>
        <p:sp>
          <p:nvSpPr>
            <p:cNvPr id="20" name="矩形 19"/>
            <p:cNvSpPr/>
            <p:nvPr/>
          </p:nvSpPr>
          <p:spPr bwMode="auto">
            <a:xfrm>
              <a:off x="3420601" y="2420240"/>
              <a:ext cx="1181050" cy="576138"/>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21" name="TextBox 20"/>
            <p:cNvSpPr txBox="1"/>
            <p:nvPr/>
          </p:nvSpPr>
          <p:spPr>
            <a:xfrm>
              <a:off x="3348251" y="2535772"/>
              <a:ext cx="1360945" cy="294720"/>
            </a:xfrm>
            <a:prstGeom prst="rect">
              <a:avLst/>
            </a:prstGeom>
            <a:noFill/>
          </p:spPr>
          <p:txBody>
            <a:bodyPr>
              <a:spAutoFit/>
            </a:bodyPr>
            <a:lstStyle/>
            <a:p>
              <a:pPr algn="ctr">
                <a:defRPr/>
              </a:pPr>
              <a:r>
                <a:rPr lang="en-US" altLang="zh-CN" sz="1400" b="1" dirty="0" err="1">
                  <a:latin typeface="+mn-lt"/>
                  <a:ea typeface="+mn-ea"/>
                </a:rPr>
                <a:t>Ceilometer</a:t>
              </a:r>
              <a:endParaRPr lang="zh-CN" altLang="en-US" sz="1400" b="1" dirty="0">
                <a:latin typeface="+mn-lt"/>
                <a:ea typeface="+mn-ea"/>
              </a:endParaRPr>
            </a:p>
          </p:txBody>
        </p:sp>
        <p:sp>
          <p:nvSpPr>
            <p:cNvPr id="22" name="矩形 21"/>
            <p:cNvSpPr/>
            <p:nvPr/>
          </p:nvSpPr>
          <p:spPr bwMode="auto">
            <a:xfrm>
              <a:off x="3852740" y="1556792"/>
              <a:ext cx="1181050" cy="576138"/>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23" name="TextBox 22"/>
            <p:cNvSpPr txBox="1"/>
            <p:nvPr/>
          </p:nvSpPr>
          <p:spPr>
            <a:xfrm>
              <a:off x="3995483" y="1673843"/>
              <a:ext cx="979645" cy="294720"/>
            </a:xfrm>
            <a:prstGeom prst="rect">
              <a:avLst/>
            </a:prstGeom>
            <a:noFill/>
          </p:spPr>
          <p:txBody>
            <a:bodyPr>
              <a:spAutoFit/>
            </a:bodyPr>
            <a:lstStyle/>
            <a:p>
              <a:pPr algn="ctr">
                <a:defRPr/>
              </a:pPr>
              <a:r>
                <a:rPr lang="en-US" altLang="zh-CN" sz="1400" b="1" dirty="0">
                  <a:latin typeface="+mn-lt"/>
                  <a:ea typeface="+mn-ea"/>
                </a:rPr>
                <a:t>Sahara</a:t>
              </a:r>
              <a:endParaRPr lang="zh-CN" altLang="en-US" sz="1400" b="1" dirty="0">
                <a:latin typeface="+mn-lt"/>
                <a:ea typeface="+mn-ea"/>
              </a:endParaRPr>
            </a:p>
          </p:txBody>
        </p:sp>
        <p:sp>
          <p:nvSpPr>
            <p:cNvPr id="24" name="矩形 23"/>
            <p:cNvSpPr/>
            <p:nvPr/>
          </p:nvSpPr>
          <p:spPr bwMode="auto">
            <a:xfrm>
              <a:off x="2483973" y="1556792"/>
              <a:ext cx="1181050" cy="576138"/>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25" name="TextBox 24"/>
            <p:cNvSpPr txBox="1"/>
            <p:nvPr/>
          </p:nvSpPr>
          <p:spPr>
            <a:xfrm>
              <a:off x="2411625" y="1673843"/>
              <a:ext cx="1255354" cy="294910"/>
            </a:xfrm>
            <a:prstGeom prst="rect">
              <a:avLst/>
            </a:prstGeom>
            <a:noFill/>
          </p:spPr>
          <p:txBody>
            <a:bodyPr>
              <a:spAutoFit/>
            </a:bodyPr>
            <a:lstStyle/>
            <a:p>
              <a:pPr algn="ctr">
                <a:defRPr/>
              </a:pPr>
              <a:r>
                <a:rPr lang="en-US" altLang="zh-CN" sz="1400" b="1" dirty="0">
                  <a:latin typeface="+mn-lt"/>
                  <a:ea typeface="+mn-ea"/>
                </a:rPr>
                <a:t>Trove</a:t>
              </a:r>
              <a:endParaRPr lang="zh-CN" altLang="en-US" sz="1400" b="1" dirty="0">
                <a:latin typeface="+mn-lt"/>
                <a:ea typeface="+mn-ea"/>
              </a:endParaRPr>
            </a:p>
          </p:txBody>
        </p:sp>
        <p:cxnSp>
          <p:nvCxnSpPr>
            <p:cNvPr id="27" name="直接连接符 26"/>
            <p:cNvCxnSpPr/>
            <p:nvPr/>
          </p:nvCxnSpPr>
          <p:spPr bwMode="auto">
            <a:xfrm>
              <a:off x="1426113" y="2277346"/>
              <a:ext cx="6427336" cy="0"/>
            </a:xfrm>
            <a:prstGeom prst="line">
              <a:avLst/>
            </a:prstGeom>
            <a:ln w="25400">
              <a:solidFill>
                <a:schemeClr val="bg2">
                  <a:lumMod val="75000"/>
                </a:schemeClr>
              </a:solidFill>
              <a:prstDash val="dash"/>
            </a:ln>
            <a:extLst/>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bwMode="auto">
            <a:xfrm>
              <a:off x="1404603" y="3140794"/>
              <a:ext cx="6425381" cy="0"/>
            </a:xfrm>
            <a:prstGeom prst="line">
              <a:avLst/>
            </a:prstGeom>
            <a:ln w="25400">
              <a:solidFill>
                <a:schemeClr val="bg2">
                  <a:lumMod val="75000"/>
                </a:schemeClr>
              </a:solidFill>
              <a:prstDash val="dash"/>
            </a:ln>
            <a:extLst/>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bwMode="auto">
            <a:xfrm>
              <a:off x="1404603" y="4005761"/>
              <a:ext cx="6425381" cy="0"/>
            </a:xfrm>
            <a:prstGeom prst="line">
              <a:avLst/>
            </a:prstGeom>
            <a:ln w="25400">
              <a:solidFill>
                <a:schemeClr val="bg2">
                  <a:lumMod val="75000"/>
                </a:schemeClr>
              </a:solidFill>
              <a:prstDash val="dash"/>
            </a:ln>
            <a:extLst/>
          </p:spPr>
          <p:style>
            <a:lnRef idx="1">
              <a:schemeClr val="dk1"/>
            </a:lnRef>
            <a:fillRef idx="0">
              <a:schemeClr val="dk1"/>
            </a:fillRef>
            <a:effectRef idx="0">
              <a:schemeClr val="dk1"/>
            </a:effectRef>
            <a:fontRef idx="minor">
              <a:schemeClr val="tx1"/>
            </a:fontRef>
          </p:style>
        </p:cxnSp>
        <p:sp>
          <p:nvSpPr>
            <p:cNvPr id="30" name="椭圆 29"/>
            <p:cNvSpPr/>
            <p:nvPr/>
          </p:nvSpPr>
          <p:spPr bwMode="auto">
            <a:xfrm>
              <a:off x="2051835" y="4221623"/>
              <a:ext cx="1845879" cy="431724"/>
            </a:xfrm>
            <a:prstGeom prst="ellipse">
              <a:avLst/>
            </a:prstGeom>
            <a:solidFill>
              <a:schemeClr val="accent1">
                <a:lumMod val="60000"/>
                <a:lumOff val="40000"/>
              </a:schemeClr>
            </a:solidFill>
            <a:ln>
              <a:solidFill>
                <a:schemeClr val="bg2">
                  <a:lumMod val="75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31" name="TextBox 30"/>
            <p:cNvSpPr txBox="1"/>
            <p:nvPr/>
          </p:nvSpPr>
          <p:spPr>
            <a:xfrm>
              <a:off x="2417490" y="4294591"/>
              <a:ext cx="1183006" cy="501024"/>
            </a:xfrm>
            <a:prstGeom prst="rect">
              <a:avLst/>
            </a:prstGeom>
            <a:noFill/>
          </p:spPr>
          <p:txBody>
            <a:bodyPr>
              <a:spAutoFit/>
            </a:bodyPr>
            <a:lstStyle/>
            <a:p>
              <a:pPr algn="ctr">
                <a:defRPr/>
              </a:pPr>
              <a:r>
                <a:rPr lang="en-US" altLang="zh-CN" sz="1400" b="1" dirty="0">
                  <a:latin typeface="+mn-lt"/>
                  <a:ea typeface="+mn-ea"/>
                </a:rPr>
                <a:t>Database</a:t>
              </a:r>
              <a:endParaRPr lang="zh-CN" altLang="en-US" sz="1400" b="1" dirty="0">
                <a:latin typeface="+mn-lt"/>
                <a:ea typeface="+mn-ea"/>
              </a:endParaRPr>
            </a:p>
          </p:txBody>
        </p:sp>
        <p:sp>
          <p:nvSpPr>
            <p:cNvPr id="32" name="椭圆 31"/>
            <p:cNvSpPr/>
            <p:nvPr/>
          </p:nvSpPr>
          <p:spPr bwMode="auto">
            <a:xfrm>
              <a:off x="5724040" y="4221623"/>
              <a:ext cx="1847834" cy="431724"/>
            </a:xfrm>
            <a:prstGeom prst="ellipse">
              <a:avLst/>
            </a:prstGeom>
            <a:solidFill>
              <a:schemeClr val="accent1">
                <a:lumMod val="60000"/>
                <a:lumOff val="40000"/>
              </a:schemeClr>
            </a:solidFill>
            <a:ln>
              <a:solidFill>
                <a:schemeClr val="bg2">
                  <a:lumMod val="75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33" name="TextBox 32"/>
            <p:cNvSpPr txBox="1"/>
            <p:nvPr/>
          </p:nvSpPr>
          <p:spPr>
            <a:xfrm>
              <a:off x="5796388" y="4221623"/>
              <a:ext cx="1773531" cy="500131"/>
            </a:xfrm>
            <a:prstGeom prst="rect">
              <a:avLst/>
            </a:prstGeom>
            <a:noFill/>
          </p:spPr>
          <p:txBody>
            <a:bodyPr>
              <a:spAutoFit/>
            </a:bodyPr>
            <a:lstStyle/>
            <a:p>
              <a:pPr algn="ctr">
                <a:defRPr/>
              </a:pPr>
              <a:r>
                <a:rPr lang="en-US" altLang="zh-CN" sz="1400" b="1" dirty="0">
                  <a:latin typeface="+mn-lt"/>
                  <a:ea typeface="+mn-ea"/>
                </a:rPr>
                <a:t>Message Queue</a:t>
              </a:r>
              <a:endParaRPr lang="zh-CN" altLang="en-US" sz="1400" b="1" dirty="0">
                <a:latin typeface="+mn-lt"/>
                <a:ea typeface="+mn-ea"/>
              </a:endParaRPr>
            </a:p>
          </p:txBody>
        </p:sp>
        <p:sp>
          <p:nvSpPr>
            <p:cNvPr id="34" name="TextBox 33"/>
            <p:cNvSpPr txBox="1"/>
            <p:nvPr/>
          </p:nvSpPr>
          <p:spPr>
            <a:xfrm>
              <a:off x="-36512" y="4221623"/>
              <a:ext cx="1728557" cy="294910"/>
            </a:xfrm>
            <a:prstGeom prst="rect">
              <a:avLst/>
            </a:prstGeom>
            <a:noFill/>
          </p:spPr>
          <p:txBody>
            <a:bodyPr>
              <a:spAutoFit/>
            </a:bodyPr>
            <a:lstStyle/>
            <a:p>
              <a:pPr algn="ctr">
                <a:defRPr/>
              </a:pPr>
              <a:r>
                <a:rPr lang="zh-CN" altLang="en-US" sz="1400" b="1" dirty="0">
                  <a:latin typeface="+mn-lt"/>
                  <a:ea typeface="+mn-ea"/>
                </a:rPr>
                <a:t>基础公共组件</a:t>
              </a:r>
            </a:p>
          </p:txBody>
        </p:sp>
        <p:sp>
          <p:nvSpPr>
            <p:cNvPr id="35" name="TextBox 34"/>
            <p:cNvSpPr txBox="1"/>
            <p:nvPr/>
          </p:nvSpPr>
          <p:spPr>
            <a:xfrm>
              <a:off x="-36512" y="3429623"/>
              <a:ext cx="1728557" cy="293389"/>
            </a:xfrm>
            <a:prstGeom prst="rect">
              <a:avLst/>
            </a:prstGeom>
            <a:noFill/>
          </p:spPr>
          <p:txBody>
            <a:bodyPr>
              <a:spAutoFit/>
            </a:bodyPr>
            <a:lstStyle/>
            <a:p>
              <a:pPr algn="ctr">
                <a:defRPr/>
              </a:pPr>
              <a:r>
                <a:rPr lang="en-US" altLang="zh-CN" sz="1400" b="1" dirty="0" err="1">
                  <a:latin typeface="+mn-lt"/>
                  <a:ea typeface="+mn-ea"/>
                </a:rPr>
                <a:t>IaaS</a:t>
              </a:r>
              <a:r>
                <a:rPr lang="zh-CN" altLang="en-US" sz="1400" b="1" dirty="0">
                  <a:latin typeface="+mn-lt"/>
                  <a:ea typeface="+mn-ea"/>
                </a:rPr>
                <a:t>服务</a:t>
              </a:r>
            </a:p>
          </p:txBody>
        </p:sp>
        <p:sp>
          <p:nvSpPr>
            <p:cNvPr id="36" name="TextBox 35"/>
            <p:cNvSpPr txBox="1"/>
            <p:nvPr/>
          </p:nvSpPr>
          <p:spPr>
            <a:xfrm>
              <a:off x="-36512" y="2423280"/>
              <a:ext cx="1728557" cy="500131"/>
            </a:xfrm>
            <a:prstGeom prst="rect">
              <a:avLst/>
            </a:prstGeom>
            <a:noFill/>
          </p:spPr>
          <p:txBody>
            <a:bodyPr>
              <a:spAutoFit/>
            </a:bodyPr>
            <a:lstStyle/>
            <a:p>
              <a:pPr algn="ctr">
                <a:defRPr/>
              </a:pPr>
              <a:r>
                <a:rPr lang="zh-CN" altLang="en-US" sz="1400" b="1" dirty="0">
                  <a:latin typeface="+mn-lt"/>
                  <a:ea typeface="+mn-ea"/>
                </a:rPr>
                <a:t>系统管理</a:t>
              </a:r>
              <a:endParaRPr lang="en-US" altLang="zh-CN" sz="1400" b="1" dirty="0">
                <a:latin typeface="+mn-lt"/>
                <a:ea typeface="+mn-ea"/>
              </a:endParaRPr>
            </a:p>
            <a:p>
              <a:pPr algn="ctr">
                <a:defRPr/>
              </a:pPr>
              <a:r>
                <a:rPr lang="zh-CN" altLang="en-US" sz="1400" b="1" dirty="0">
                  <a:latin typeface="+mn-lt"/>
                  <a:ea typeface="+mn-ea"/>
                </a:rPr>
                <a:t>及自动化</a:t>
              </a:r>
            </a:p>
          </p:txBody>
        </p:sp>
        <p:sp>
          <p:nvSpPr>
            <p:cNvPr id="37" name="TextBox 36"/>
            <p:cNvSpPr txBox="1"/>
            <p:nvPr/>
          </p:nvSpPr>
          <p:spPr>
            <a:xfrm>
              <a:off x="-36512" y="1619118"/>
              <a:ext cx="1728557" cy="294910"/>
            </a:xfrm>
            <a:prstGeom prst="rect">
              <a:avLst/>
            </a:prstGeom>
            <a:noFill/>
          </p:spPr>
          <p:txBody>
            <a:bodyPr>
              <a:spAutoFit/>
            </a:bodyPr>
            <a:lstStyle/>
            <a:p>
              <a:pPr algn="ctr">
                <a:defRPr/>
              </a:pPr>
              <a:r>
                <a:rPr lang="en-US" altLang="zh-CN" sz="1400" b="1" dirty="0" err="1">
                  <a:latin typeface="+mn-lt"/>
                  <a:ea typeface="+mn-ea"/>
                </a:rPr>
                <a:t>IaaS</a:t>
              </a:r>
              <a:r>
                <a:rPr lang="en-US" altLang="zh-CN" sz="1400" b="1" dirty="0">
                  <a:latin typeface="+mn-lt"/>
                  <a:ea typeface="+mn-ea"/>
                </a:rPr>
                <a:t>+</a:t>
              </a:r>
              <a:r>
                <a:rPr lang="zh-CN" altLang="en-US" sz="1400" b="1" dirty="0">
                  <a:latin typeface="+mn-lt"/>
                  <a:ea typeface="+mn-ea"/>
                </a:rPr>
                <a:t>服务</a:t>
              </a:r>
            </a:p>
          </p:txBody>
        </p:sp>
        <p:sp>
          <p:nvSpPr>
            <p:cNvPr id="39" name="TextBox 38"/>
            <p:cNvSpPr txBox="1"/>
            <p:nvPr/>
          </p:nvSpPr>
          <p:spPr>
            <a:xfrm>
              <a:off x="7740037" y="4726315"/>
              <a:ext cx="1403963" cy="501651"/>
            </a:xfrm>
            <a:prstGeom prst="rect">
              <a:avLst/>
            </a:prstGeom>
            <a:noFill/>
          </p:spPr>
          <p:txBody>
            <a:bodyPr>
              <a:spAutoFit/>
            </a:bodyPr>
            <a:lstStyle/>
            <a:p>
              <a:pPr algn="ctr">
                <a:defRPr/>
              </a:pPr>
              <a:r>
                <a:rPr lang="zh-CN" altLang="en-US" sz="1400" b="1" dirty="0">
                  <a:latin typeface="+mn-lt"/>
                  <a:ea typeface="+mn-ea"/>
                </a:rPr>
                <a:t>图形化</a:t>
              </a:r>
              <a:endParaRPr lang="en-US" altLang="zh-CN" sz="1400" b="1" dirty="0">
                <a:latin typeface="+mn-lt"/>
                <a:ea typeface="+mn-ea"/>
              </a:endParaRPr>
            </a:p>
            <a:p>
              <a:pPr algn="ctr">
                <a:defRPr/>
              </a:pPr>
              <a:r>
                <a:rPr lang="zh-CN" altLang="en-US" sz="1400" b="1" dirty="0">
                  <a:latin typeface="+mn-lt"/>
                  <a:ea typeface="+mn-ea"/>
                </a:rPr>
                <a:t>人机界面</a:t>
              </a:r>
            </a:p>
          </p:txBody>
        </p:sp>
        <p:sp>
          <p:nvSpPr>
            <p:cNvPr id="40" name="TextBox 39"/>
            <p:cNvSpPr txBox="1"/>
            <p:nvPr/>
          </p:nvSpPr>
          <p:spPr>
            <a:xfrm>
              <a:off x="6228528" y="1628239"/>
              <a:ext cx="960091" cy="294910"/>
            </a:xfrm>
            <a:prstGeom prst="rect">
              <a:avLst/>
            </a:prstGeom>
            <a:noFill/>
          </p:spPr>
          <p:txBody>
            <a:bodyPr>
              <a:spAutoFit/>
            </a:bodyPr>
            <a:lstStyle/>
            <a:p>
              <a:pPr algn="ctr">
                <a:defRPr/>
              </a:pPr>
              <a:r>
                <a:rPr lang="en-US" altLang="zh-CN" sz="1400" b="1" dirty="0">
                  <a:latin typeface="+mn-lt"/>
                  <a:ea typeface="+mn-ea"/>
                </a:rPr>
                <a:t>……</a:t>
              </a:r>
              <a:endParaRPr lang="zh-CN" altLang="en-US" sz="1400" b="1" dirty="0">
                <a:latin typeface="+mn-lt"/>
                <a:ea typeface="+mn-ea"/>
              </a:endParaRPr>
            </a:p>
          </p:txBody>
        </p:sp>
        <p:sp>
          <p:nvSpPr>
            <p:cNvPr id="41" name="TextBox 40"/>
            <p:cNvSpPr txBox="1"/>
            <p:nvPr/>
          </p:nvSpPr>
          <p:spPr>
            <a:xfrm>
              <a:off x="5868738" y="2493208"/>
              <a:ext cx="960091" cy="294910"/>
            </a:xfrm>
            <a:prstGeom prst="rect">
              <a:avLst/>
            </a:prstGeom>
            <a:noFill/>
          </p:spPr>
          <p:txBody>
            <a:bodyPr>
              <a:spAutoFit/>
            </a:bodyPr>
            <a:lstStyle/>
            <a:p>
              <a:pPr algn="ctr">
                <a:defRPr/>
              </a:pPr>
              <a:r>
                <a:rPr lang="en-US" altLang="zh-CN" sz="1400" b="1" dirty="0">
                  <a:latin typeface="+mn-lt"/>
                  <a:ea typeface="+mn-ea"/>
                </a:rPr>
                <a:t>……</a:t>
              </a:r>
              <a:endParaRPr lang="zh-CN" altLang="en-US" sz="1400" b="1" dirty="0">
                <a:latin typeface="+mn-lt"/>
                <a:ea typeface="+mn-ea"/>
              </a:endParaRPr>
            </a:p>
          </p:txBody>
        </p:sp>
        <p:sp>
          <p:nvSpPr>
            <p:cNvPr id="42" name="矩形 41"/>
            <p:cNvSpPr/>
            <p:nvPr/>
          </p:nvSpPr>
          <p:spPr bwMode="auto">
            <a:xfrm>
              <a:off x="6588318" y="3285208"/>
              <a:ext cx="1181050" cy="576139"/>
            </a:xfrm>
            <a:prstGeom prst="rect">
              <a:avLst/>
            </a:prstGeom>
            <a:solidFill>
              <a:srgbClr val="4BD0FF"/>
            </a:solidFill>
            <a:ln>
              <a:solidFill>
                <a:schemeClr val="tx1">
                  <a:lumMod val="50000"/>
                  <a:lumOff val="50000"/>
                </a:schemeClr>
              </a:solidFill>
            </a:ln>
            <a:effectLst/>
            <a:extLst/>
          </p:spPr>
          <p:txBody>
            <a:bodyPr/>
            <a:lstStyle/>
            <a:p>
              <a:pPr fontAlgn="base">
                <a:buClr>
                  <a:srgbClr val="CC9900"/>
                </a:buClr>
                <a:defRPr/>
              </a:pPr>
              <a:endParaRPr lang="zh-CN" altLang="en-US" sz="1400" dirty="0">
                <a:latin typeface="+mn-lt"/>
                <a:ea typeface="+mn-ea"/>
              </a:endParaRPr>
            </a:p>
          </p:txBody>
        </p:sp>
        <p:sp>
          <p:nvSpPr>
            <p:cNvPr id="43" name="TextBox 42"/>
            <p:cNvSpPr txBox="1"/>
            <p:nvPr/>
          </p:nvSpPr>
          <p:spPr>
            <a:xfrm>
              <a:off x="6660666" y="3384018"/>
              <a:ext cx="1034397" cy="294910"/>
            </a:xfrm>
            <a:prstGeom prst="rect">
              <a:avLst/>
            </a:prstGeom>
            <a:noFill/>
          </p:spPr>
          <p:txBody>
            <a:bodyPr>
              <a:spAutoFit/>
            </a:bodyPr>
            <a:lstStyle/>
            <a:p>
              <a:pPr algn="ctr">
                <a:defRPr/>
              </a:pPr>
              <a:r>
                <a:rPr lang="en-US" altLang="zh-CN" sz="1400" b="1" dirty="0">
                  <a:latin typeface="+mn-lt"/>
                  <a:ea typeface="+mn-ea"/>
                </a:rPr>
                <a:t>Ironic</a:t>
              </a:r>
              <a:endParaRPr lang="zh-CN" altLang="en-US" sz="1400" b="1" dirty="0">
                <a:latin typeface="+mn-lt"/>
                <a:ea typeface="+mn-ea"/>
              </a:endParaRPr>
            </a:p>
          </p:txBody>
        </p:sp>
      </p:grpSp>
      <p:sp>
        <p:nvSpPr>
          <p:cNvPr id="2" name="标题 1"/>
          <p:cNvSpPr>
            <a:spLocks noGrp="1"/>
          </p:cNvSpPr>
          <p:nvPr>
            <p:ph type="title"/>
          </p:nvPr>
        </p:nvSpPr>
        <p:spPr/>
        <p:txBody>
          <a:bodyPr/>
          <a:lstStyle/>
          <a:p>
            <a:r>
              <a:rPr lang="en-US" smtClean="0"/>
              <a:t>OpenStack</a:t>
            </a:r>
            <a:r>
              <a:rPr lang="zh-CN" altLang="en-US" smtClean="0"/>
              <a:t>的项目分层</a:t>
            </a:r>
            <a:endParaRPr lang="en-US" dirty="0"/>
          </a:p>
        </p:txBody>
      </p:sp>
      <p:sp>
        <p:nvSpPr>
          <p:cNvPr id="46" name="文本占位符 45"/>
          <p:cNvSpPr>
            <a:spLocks noGrp="1"/>
          </p:cNvSpPr>
          <p:nvPr>
            <p:ph type="body" sz="quarter" idx="10"/>
          </p:nvPr>
        </p:nvSpPr>
        <p:spPr>
          <a:xfrm>
            <a:off x="771525" y="5264118"/>
            <a:ext cx="7920037" cy="1093788"/>
          </a:xfrm>
        </p:spPr>
        <p:txBody>
          <a:bodyPr/>
          <a:lstStyle/>
          <a:p>
            <a:r>
              <a:rPr lang="zh-CN" altLang="en-US" sz="2000" dirty="0"/>
              <a:t>截至目前，</a:t>
            </a:r>
            <a:r>
              <a:rPr lang="en-US" altLang="zh-CN" sz="2000" dirty="0"/>
              <a:t>OpenStack</a:t>
            </a:r>
            <a:r>
              <a:rPr lang="zh-CN" altLang="en-US" sz="2000" dirty="0"/>
              <a:t>项目涵盖了</a:t>
            </a:r>
            <a:r>
              <a:rPr lang="en-US" altLang="zh-CN" sz="2000" dirty="0" err="1"/>
              <a:t>IaaS</a:t>
            </a:r>
            <a:r>
              <a:rPr lang="zh-CN" altLang="en-US" sz="2000" dirty="0"/>
              <a:t>层常用的服务类型、部分系统管理及自动化相关服务，和一些重要的</a:t>
            </a:r>
            <a:r>
              <a:rPr lang="en-US" altLang="zh-CN" sz="2000" dirty="0" err="1"/>
              <a:t>IaaS</a:t>
            </a:r>
            <a:r>
              <a:rPr lang="en-US" altLang="zh-CN" sz="2000" dirty="0"/>
              <a:t>+</a:t>
            </a:r>
            <a:r>
              <a:rPr lang="zh-CN" altLang="en-US" sz="2000" dirty="0"/>
              <a:t>服务。</a:t>
            </a:r>
          </a:p>
          <a:p>
            <a:endParaRPr lang="en-US" sz="2000" dirty="0"/>
          </a:p>
        </p:txBody>
      </p:sp>
    </p:spTree>
    <p:extLst>
      <p:ext uri="{BB962C8B-B14F-4D97-AF65-F5344CB8AC3E}">
        <p14:creationId xmlns:p14="http://schemas.microsoft.com/office/powerpoint/2010/main" val="321332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OpenStack</a:t>
            </a:r>
            <a:r>
              <a:rPr lang="zh-CN" altLang="en-US" smtClean="0"/>
              <a:t>各主要项目间相互关系</a:t>
            </a:r>
            <a:endParaRPr lang="zh-CN" altLang="en-US" dirty="0" smtClean="0"/>
          </a:p>
        </p:txBody>
      </p:sp>
      <p:grpSp>
        <p:nvGrpSpPr>
          <p:cNvPr id="47107" name="组合 19"/>
          <p:cNvGrpSpPr>
            <a:grpSpLocks/>
          </p:cNvGrpSpPr>
          <p:nvPr/>
        </p:nvGrpSpPr>
        <p:grpSpPr bwMode="auto">
          <a:xfrm>
            <a:off x="785813" y="1376363"/>
            <a:ext cx="7926649" cy="4824412"/>
            <a:chOff x="764055" y="1164008"/>
            <a:chExt cx="7121457" cy="3738537"/>
          </a:xfrm>
          <a:solidFill>
            <a:srgbClr val="00B0F0"/>
          </a:solidFill>
        </p:grpSpPr>
        <p:pic>
          <p:nvPicPr>
            <p:cNvPr id="47108" name="Picture 2" descr="D:\Work\DOPRA V3\中信银行\openstack-arch-grizzly-conceptual-v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375" y="1492358"/>
              <a:ext cx="4711164" cy="3410187"/>
            </a:xfrm>
            <a:prstGeom prst="rect">
              <a:avLst/>
            </a:prstGeom>
            <a:grpFill/>
            <a:ln w="9525">
              <a:solidFill>
                <a:srgbClr val="000000"/>
              </a:solidFill>
              <a:miter lim="800000"/>
              <a:headEnd/>
              <a:tailEnd/>
            </a:ln>
            <a:extLst/>
          </p:spPr>
        </p:pic>
        <p:sp>
          <p:nvSpPr>
            <p:cNvPr id="14" name="Rectangular Callout 7"/>
            <p:cNvSpPr/>
            <p:nvPr/>
          </p:nvSpPr>
          <p:spPr bwMode="auto">
            <a:xfrm>
              <a:off x="764055" y="4302214"/>
              <a:ext cx="1719556" cy="238041"/>
            </a:xfrm>
            <a:prstGeom prst="wedgeRectCallout">
              <a:avLst>
                <a:gd name="adj1" fmla="val 42429"/>
                <a:gd name="adj2" fmla="val -130142"/>
              </a:avLst>
            </a:prstGeom>
            <a:grpFill/>
            <a:ln w="9525" cap="flat" cmpd="sng" algn="ctr">
              <a:noFill/>
              <a:prstDash val="solid"/>
              <a:round/>
              <a:headEnd type="none" w="med" len="med"/>
              <a:tailEnd type="triangle" w="med" len="med"/>
            </a:ln>
            <a:effectLst/>
          </p:spPr>
          <p:txBody>
            <a:bodyPr wrap="square" lIns="91425" tIns="45712" rIns="91425" bIns="45712">
              <a:spAutoFit/>
            </a:bodyPr>
            <a:lstStyle/>
            <a:p>
              <a:pPr defTabSz="858838" eaLnBrk="1" fontAlgn="auto" hangingPunct="1">
                <a:spcBef>
                  <a:spcPts val="0"/>
                </a:spcBef>
                <a:spcAft>
                  <a:spcPts val="0"/>
                </a:spcAft>
                <a:defRPr/>
              </a:pPr>
              <a:r>
                <a:rPr lang="en-US" altLang="zh-CN" sz="1400" b="1" kern="0" dirty="0" smtClean="0">
                  <a:solidFill>
                    <a:schemeClr val="bg1"/>
                  </a:solidFill>
                  <a:latin typeface="+mn-lt"/>
                  <a:ea typeface="+mn-ea"/>
                  <a:cs typeface="Arial" pitchFamily="34" charset="0"/>
                </a:rPr>
                <a:t>Cinder</a:t>
              </a:r>
              <a:r>
                <a:rPr lang="zh-CN" altLang="en-US" sz="1400" b="1" kern="0" dirty="0" smtClean="0">
                  <a:solidFill>
                    <a:schemeClr val="bg1"/>
                  </a:solidFill>
                  <a:latin typeface="+mn-lt"/>
                  <a:ea typeface="+mn-ea"/>
                  <a:cs typeface="Arial" pitchFamily="34" charset="0"/>
                </a:rPr>
                <a:t>（</a:t>
              </a:r>
              <a:r>
                <a:rPr lang="zh-CN" altLang="en-US" sz="1400" b="1" kern="0" dirty="0">
                  <a:solidFill>
                    <a:schemeClr val="bg1"/>
                  </a:solidFill>
                  <a:latin typeface="+mn-lt"/>
                  <a:ea typeface="+mn-ea"/>
                  <a:cs typeface="Arial" pitchFamily="34" charset="0"/>
                </a:rPr>
                <a:t>块存储管理）</a:t>
              </a:r>
              <a:endParaRPr lang="en-US" altLang="zh-CN" sz="1400" b="1" kern="0" dirty="0">
                <a:solidFill>
                  <a:schemeClr val="bg1"/>
                </a:solidFill>
                <a:latin typeface="+mn-lt"/>
                <a:ea typeface="+mn-ea"/>
                <a:cs typeface="Arial" pitchFamily="34" charset="0"/>
              </a:endParaRPr>
            </a:p>
          </p:txBody>
        </p:sp>
        <p:sp>
          <p:nvSpPr>
            <p:cNvPr id="15" name="Rectangular Callout 8"/>
            <p:cNvSpPr/>
            <p:nvPr/>
          </p:nvSpPr>
          <p:spPr bwMode="auto">
            <a:xfrm>
              <a:off x="764055" y="1656083"/>
              <a:ext cx="1512517" cy="405962"/>
            </a:xfrm>
            <a:prstGeom prst="wedgeRectCallout">
              <a:avLst>
                <a:gd name="adj1" fmla="val 35775"/>
                <a:gd name="adj2" fmla="val 184111"/>
              </a:avLst>
            </a:prstGeom>
            <a:grpFill/>
            <a:ln w="9525" cap="flat" cmpd="sng" algn="ctr">
              <a:noFill/>
              <a:prstDash val="solid"/>
              <a:round/>
              <a:headEnd type="none" w="med" len="med"/>
              <a:tailEnd type="triangle" w="med" len="med"/>
            </a:ln>
            <a:effectLst/>
          </p:spPr>
          <p:txBody>
            <a:bodyPr wrap="square" lIns="91425" tIns="45712" rIns="91425" bIns="45712">
              <a:spAutoFit/>
            </a:bodyPr>
            <a:lstStyle/>
            <a:p>
              <a:pPr algn="ctr" defTabSz="858838" eaLnBrk="1" fontAlgn="t" hangingPunct="1">
                <a:defRPr/>
              </a:pPr>
              <a:r>
                <a:rPr lang="en-US" altLang="zh-CN" sz="1400" b="1" kern="0" dirty="0" smtClean="0">
                  <a:solidFill>
                    <a:schemeClr val="bg1"/>
                  </a:solidFill>
                  <a:latin typeface="+mn-lt"/>
                  <a:ea typeface="+mn-ea"/>
                  <a:cs typeface="Arial" pitchFamily="34" charset="0"/>
                </a:rPr>
                <a:t>Quantum/Neutron</a:t>
              </a:r>
              <a:r>
                <a:rPr lang="zh-CN" altLang="en-US" sz="1400" b="1" kern="0" dirty="0" smtClean="0">
                  <a:solidFill>
                    <a:schemeClr val="bg1"/>
                  </a:solidFill>
                  <a:latin typeface="+mn-lt"/>
                  <a:ea typeface="+mn-ea"/>
                  <a:cs typeface="Arial" pitchFamily="34" charset="0"/>
                </a:rPr>
                <a:t>（</a:t>
              </a:r>
              <a:r>
                <a:rPr lang="zh-CN" altLang="en-US" sz="1400" b="1" kern="0" dirty="0">
                  <a:solidFill>
                    <a:schemeClr val="bg1"/>
                  </a:solidFill>
                  <a:latin typeface="+mn-lt"/>
                  <a:ea typeface="+mn-ea"/>
                  <a:cs typeface="Arial" pitchFamily="34" charset="0"/>
                </a:rPr>
                <a:t>虚拟网络管理）</a:t>
              </a:r>
              <a:endParaRPr lang="en-US" sz="1400" b="1" kern="0" dirty="0">
                <a:solidFill>
                  <a:schemeClr val="bg1"/>
                </a:solidFill>
                <a:latin typeface="+mn-lt"/>
                <a:ea typeface="+mn-ea"/>
                <a:cs typeface="Arial" pitchFamily="34" charset="0"/>
              </a:endParaRPr>
            </a:p>
          </p:txBody>
        </p:sp>
        <p:sp>
          <p:nvSpPr>
            <p:cNvPr id="16" name="Rectangular Callout 9"/>
            <p:cNvSpPr/>
            <p:nvPr/>
          </p:nvSpPr>
          <p:spPr bwMode="auto">
            <a:xfrm>
              <a:off x="4974319" y="1164008"/>
              <a:ext cx="1640221" cy="238490"/>
            </a:xfrm>
            <a:prstGeom prst="wedgeRectCallout">
              <a:avLst>
                <a:gd name="adj1" fmla="val -68589"/>
                <a:gd name="adj2" fmla="val 199018"/>
              </a:avLst>
            </a:prstGeom>
            <a:grpFill/>
            <a:ln w="9525" cap="flat" cmpd="sng" algn="ctr">
              <a:noFill/>
              <a:prstDash val="solid"/>
              <a:round/>
              <a:headEnd type="none" w="med" len="med"/>
              <a:tailEnd type="triangle" w="med" len="med"/>
            </a:ln>
            <a:effectLst/>
          </p:spPr>
          <p:txBody>
            <a:bodyPr wrap="square" lIns="91425" tIns="45712" rIns="91425" bIns="45712">
              <a:spAutoFit/>
            </a:bodyPr>
            <a:lstStyle/>
            <a:p>
              <a:pPr defTabSz="858838" eaLnBrk="1" fontAlgn="auto" hangingPunct="1">
                <a:spcBef>
                  <a:spcPts val="0"/>
                </a:spcBef>
                <a:spcAft>
                  <a:spcPts val="0"/>
                </a:spcAft>
                <a:defRPr/>
              </a:pPr>
              <a:r>
                <a:rPr lang="en-US" altLang="zh-CN" sz="1400" b="1" kern="0" dirty="0" smtClean="0">
                  <a:solidFill>
                    <a:schemeClr val="bg1"/>
                  </a:solidFill>
                  <a:latin typeface="+mn-lt"/>
                  <a:ea typeface="+mn-ea"/>
                  <a:cs typeface="Arial" pitchFamily="34" charset="0"/>
                </a:rPr>
                <a:t>Horizon</a:t>
              </a:r>
              <a:r>
                <a:rPr lang="zh-CN" altLang="en-US" sz="1400" b="1" kern="0" dirty="0" smtClean="0">
                  <a:solidFill>
                    <a:schemeClr val="bg1"/>
                  </a:solidFill>
                  <a:latin typeface="+mn-lt"/>
                  <a:ea typeface="+mn-ea"/>
                  <a:cs typeface="Arial" pitchFamily="34" charset="0"/>
                </a:rPr>
                <a:t>（管理</a:t>
              </a:r>
              <a:r>
                <a:rPr lang="zh-CN" altLang="en-US" sz="1400" b="1" kern="0" dirty="0">
                  <a:solidFill>
                    <a:schemeClr val="bg1"/>
                  </a:solidFill>
                  <a:latin typeface="+mn-lt"/>
                  <a:ea typeface="+mn-ea"/>
                  <a:cs typeface="Arial" pitchFamily="34" charset="0"/>
                </a:rPr>
                <a:t>界面）</a:t>
              </a:r>
              <a:endParaRPr lang="en-US" altLang="zh-CN" sz="1400" b="1" kern="0" dirty="0">
                <a:solidFill>
                  <a:schemeClr val="bg1"/>
                </a:solidFill>
                <a:latin typeface="+mn-lt"/>
                <a:ea typeface="+mn-ea"/>
                <a:cs typeface="Arial" pitchFamily="34" charset="0"/>
              </a:endParaRPr>
            </a:p>
          </p:txBody>
        </p:sp>
        <p:sp>
          <p:nvSpPr>
            <p:cNvPr id="17" name="Rectangular Callout 10"/>
            <p:cNvSpPr/>
            <p:nvPr/>
          </p:nvSpPr>
          <p:spPr bwMode="auto">
            <a:xfrm>
              <a:off x="6462257" y="2567834"/>
              <a:ext cx="1423255" cy="238490"/>
            </a:xfrm>
            <a:prstGeom prst="wedgeRectCallout">
              <a:avLst>
                <a:gd name="adj1" fmla="val -42409"/>
                <a:gd name="adj2" fmla="val 190040"/>
              </a:avLst>
            </a:prstGeom>
            <a:grpFill/>
            <a:ln w="9525" cap="flat" cmpd="sng" algn="ctr">
              <a:noFill/>
              <a:prstDash val="solid"/>
              <a:round/>
              <a:headEnd type="none" w="med" len="med"/>
              <a:tailEnd type="triangle" w="med" len="med"/>
            </a:ln>
            <a:effectLst/>
          </p:spPr>
          <p:txBody>
            <a:bodyPr wrap="square" lIns="91425" tIns="45712" rIns="91425" bIns="45712">
              <a:spAutoFit/>
            </a:bodyPr>
            <a:lstStyle/>
            <a:p>
              <a:pPr defTabSz="858838" eaLnBrk="1" fontAlgn="auto" hangingPunct="1">
                <a:spcBef>
                  <a:spcPts val="0"/>
                </a:spcBef>
                <a:spcAft>
                  <a:spcPts val="0"/>
                </a:spcAft>
                <a:defRPr/>
              </a:pPr>
              <a:r>
                <a:rPr lang="en-US" altLang="zh-CN" sz="1400" b="1" kern="0" dirty="0" smtClean="0">
                  <a:solidFill>
                    <a:schemeClr val="bg1"/>
                  </a:solidFill>
                  <a:latin typeface="+mn-lt"/>
                  <a:ea typeface="+mn-ea"/>
                  <a:cs typeface="Arial" pitchFamily="34" charset="0"/>
                </a:rPr>
                <a:t>Swift</a:t>
              </a:r>
              <a:r>
                <a:rPr lang="zh-CN" altLang="en-US" sz="1400" b="1" kern="0" dirty="0" smtClean="0">
                  <a:solidFill>
                    <a:schemeClr val="bg1"/>
                  </a:solidFill>
                  <a:latin typeface="+mn-lt"/>
                  <a:ea typeface="+mn-ea"/>
                  <a:cs typeface="Arial" pitchFamily="34" charset="0"/>
                </a:rPr>
                <a:t>（</a:t>
              </a:r>
              <a:r>
                <a:rPr lang="zh-CN" altLang="en-US" sz="1400" b="1" kern="0" dirty="0">
                  <a:solidFill>
                    <a:schemeClr val="bg1"/>
                  </a:solidFill>
                  <a:latin typeface="+mn-lt"/>
                  <a:ea typeface="+mn-ea"/>
                  <a:cs typeface="Arial" pitchFamily="34" charset="0"/>
                </a:rPr>
                <a:t>对象存储）</a:t>
              </a:r>
              <a:endParaRPr lang="en-US" altLang="zh-CN" sz="1400" b="1" kern="0" dirty="0">
                <a:solidFill>
                  <a:schemeClr val="bg1"/>
                </a:solidFill>
                <a:latin typeface="+mn-lt"/>
                <a:ea typeface="+mn-ea"/>
                <a:cs typeface="Arial" pitchFamily="34" charset="0"/>
              </a:endParaRPr>
            </a:p>
          </p:txBody>
        </p:sp>
        <p:sp>
          <p:nvSpPr>
            <p:cNvPr id="18" name="Rectangular Callout 11"/>
            <p:cNvSpPr/>
            <p:nvPr/>
          </p:nvSpPr>
          <p:spPr bwMode="auto">
            <a:xfrm>
              <a:off x="5588896" y="2235850"/>
              <a:ext cx="1649680" cy="242125"/>
            </a:xfrm>
            <a:prstGeom prst="wedgeRectCallout">
              <a:avLst>
                <a:gd name="adj1" fmla="val -55824"/>
                <a:gd name="adj2" fmla="val 284123"/>
              </a:avLst>
            </a:prstGeom>
            <a:grpFill/>
            <a:ln w="9525" cap="flat" cmpd="sng" algn="ctr">
              <a:noFill/>
              <a:prstDash val="solid"/>
              <a:round/>
              <a:headEnd type="none" w="med" len="med"/>
              <a:tailEnd type="triangle" w="med" len="med"/>
            </a:ln>
            <a:effectLst/>
          </p:spPr>
          <p:txBody>
            <a:bodyPr wrap="square" lIns="91425" tIns="45712" rIns="91425" bIns="45712">
              <a:spAutoFit/>
            </a:bodyPr>
            <a:lstStyle/>
            <a:p>
              <a:pPr defTabSz="858838" eaLnBrk="1" fontAlgn="auto" hangingPunct="1">
                <a:spcBef>
                  <a:spcPts val="0"/>
                </a:spcBef>
                <a:spcAft>
                  <a:spcPts val="0"/>
                </a:spcAft>
                <a:defRPr/>
              </a:pPr>
              <a:r>
                <a:rPr lang="en-US" altLang="zh-CN" sz="1400" b="1" kern="0" dirty="0" smtClean="0">
                  <a:solidFill>
                    <a:schemeClr val="bg1"/>
                  </a:solidFill>
                  <a:latin typeface="+mn-lt"/>
                  <a:ea typeface="+mn-ea"/>
                  <a:cs typeface="Arial" pitchFamily="34" charset="0"/>
                </a:rPr>
                <a:t>Glance</a:t>
              </a:r>
              <a:r>
                <a:rPr lang="zh-CN" altLang="en-US" sz="1400" b="1" kern="0" dirty="0" smtClean="0">
                  <a:solidFill>
                    <a:schemeClr val="bg1"/>
                  </a:solidFill>
                  <a:latin typeface="+mn-lt"/>
                  <a:ea typeface="+mn-ea"/>
                  <a:cs typeface="Arial" pitchFamily="34" charset="0"/>
                </a:rPr>
                <a:t>（</a:t>
              </a:r>
              <a:r>
                <a:rPr lang="zh-CN" altLang="en-US" sz="1400" b="1" kern="0" dirty="0">
                  <a:solidFill>
                    <a:schemeClr val="bg1"/>
                  </a:solidFill>
                  <a:latin typeface="+mn-lt"/>
                  <a:ea typeface="+mn-ea"/>
                  <a:cs typeface="Arial" pitchFamily="34" charset="0"/>
                </a:rPr>
                <a:t>镜像管理）</a:t>
              </a:r>
              <a:endParaRPr lang="en-US" altLang="zh-CN" sz="1400" b="1" kern="0" dirty="0">
                <a:solidFill>
                  <a:schemeClr val="bg1"/>
                </a:solidFill>
                <a:latin typeface="+mn-lt"/>
                <a:ea typeface="+mn-ea"/>
                <a:cs typeface="Arial" pitchFamily="34" charset="0"/>
              </a:endParaRPr>
            </a:p>
          </p:txBody>
        </p:sp>
        <p:sp>
          <p:nvSpPr>
            <p:cNvPr id="19" name="Rectangular Callout 12"/>
            <p:cNvSpPr/>
            <p:nvPr/>
          </p:nvSpPr>
          <p:spPr bwMode="auto">
            <a:xfrm>
              <a:off x="2354225" y="1823555"/>
              <a:ext cx="1520975" cy="238490"/>
            </a:xfrm>
            <a:prstGeom prst="wedgeRectCallout">
              <a:avLst>
                <a:gd name="adj1" fmla="val 32286"/>
                <a:gd name="adj2" fmla="val 217012"/>
              </a:avLst>
            </a:prstGeom>
            <a:grpFill/>
            <a:ln w="9525" cap="flat" cmpd="sng" algn="ctr">
              <a:noFill/>
              <a:prstDash val="solid"/>
              <a:round/>
              <a:headEnd type="none" w="med" len="med"/>
              <a:tailEnd type="triangle" w="med" len="med"/>
            </a:ln>
            <a:effectLst/>
          </p:spPr>
          <p:txBody>
            <a:bodyPr wrap="square" lIns="91425" tIns="45712" rIns="91425" bIns="45712">
              <a:spAutoFit/>
            </a:bodyPr>
            <a:lstStyle/>
            <a:p>
              <a:pPr defTabSz="858838" eaLnBrk="1" fontAlgn="auto" hangingPunct="1">
                <a:spcBef>
                  <a:spcPts val="0"/>
                </a:spcBef>
                <a:spcAft>
                  <a:spcPts val="0"/>
                </a:spcAft>
                <a:defRPr/>
              </a:pPr>
              <a:r>
                <a:rPr lang="en-US" altLang="zh-CN" sz="1400" b="1" kern="0" dirty="0">
                  <a:solidFill>
                    <a:schemeClr val="bg1"/>
                  </a:solidFill>
                  <a:latin typeface="+mn-lt"/>
                  <a:ea typeface="+mn-ea"/>
                  <a:cs typeface="Arial" pitchFamily="34" charset="0"/>
                </a:rPr>
                <a:t>Nova</a:t>
              </a:r>
              <a:r>
                <a:rPr lang="zh-CN" altLang="en-US" sz="1400" b="1" kern="0" dirty="0">
                  <a:solidFill>
                    <a:schemeClr val="bg1"/>
                  </a:solidFill>
                  <a:latin typeface="+mn-lt"/>
                  <a:ea typeface="+mn-ea"/>
                  <a:cs typeface="Arial" pitchFamily="34" charset="0"/>
                </a:rPr>
                <a:t>（计算管理）</a:t>
              </a:r>
              <a:endParaRPr lang="en-US" altLang="zh-CN" sz="1400" b="1" kern="0" dirty="0">
                <a:solidFill>
                  <a:schemeClr val="bg1"/>
                </a:solidFill>
                <a:latin typeface="+mn-lt"/>
                <a:ea typeface="+mn-ea"/>
                <a:cs typeface="Arial" pitchFamily="34" charset="0"/>
              </a:endParaRPr>
            </a:p>
          </p:txBody>
        </p:sp>
        <p:sp>
          <p:nvSpPr>
            <p:cNvPr id="21" name="Rectangular Callout 7"/>
            <p:cNvSpPr/>
            <p:nvPr/>
          </p:nvSpPr>
          <p:spPr bwMode="auto">
            <a:xfrm>
              <a:off x="2645267" y="4469519"/>
              <a:ext cx="1320699" cy="238490"/>
            </a:xfrm>
            <a:prstGeom prst="wedgeRectCallout">
              <a:avLst>
                <a:gd name="adj1" fmla="val 63731"/>
                <a:gd name="adj2" fmla="val -40688"/>
              </a:avLst>
            </a:prstGeom>
            <a:grpFill/>
            <a:ln w="9525" cap="flat" cmpd="sng" algn="ctr">
              <a:noFill/>
              <a:prstDash val="solid"/>
              <a:round/>
              <a:headEnd type="none" w="med" len="med"/>
              <a:tailEnd type="triangle" w="med" len="med"/>
            </a:ln>
            <a:effectLst/>
          </p:spPr>
          <p:txBody>
            <a:bodyPr lIns="91425" tIns="45712" rIns="91425" bIns="45712">
              <a:spAutoFit/>
            </a:bodyPr>
            <a:lstStyle/>
            <a:p>
              <a:pPr defTabSz="858838" eaLnBrk="1" fontAlgn="auto" hangingPunct="1">
                <a:spcBef>
                  <a:spcPts val="0"/>
                </a:spcBef>
                <a:spcAft>
                  <a:spcPts val="0"/>
                </a:spcAft>
                <a:defRPr/>
              </a:pPr>
              <a:r>
                <a:rPr lang="en-US" altLang="zh-CN" sz="1400" b="1" kern="0" dirty="0">
                  <a:solidFill>
                    <a:schemeClr val="bg1"/>
                  </a:solidFill>
                  <a:latin typeface="+mn-lt"/>
                  <a:ea typeface="+mn-ea"/>
                  <a:cs typeface="Arial" pitchFamily="34" charset="0"/>
                </a:rPr>
                <a:t>Keystone</a:t>
              </a:r>
              <a:r>
                <a:rPr lang="zh-CN" altLang="en-US" sz="1400" b="1" kern="0" dirty="0">
                  <a:solidFill>
                    <a:schemeClr val="bg1"/>
                  </a:solidFill>
                  <a:latin typeface="+mn-lt"/>
                  <a:ea typeface="+mn-ea"/>
                  <a:cs typeface="Arial" pitchFamily="34" charset="0"/>
                </a:rPr>
                <a:t>（鉴权）</a:t>
              </a:r>
              <a:endParaRPr lang="en-US" altLang="zh-CN" sz="1400" b="1" kern="0" dirty="0">
                <a:solidFill>
                  <a:schemeClr val="bg1"/>
                </a:solidFill>
                <a:latin typeface="+mn-lt"/>
                <a:ea typeface="+mn-ea"/>
                <a:cs typeface="Arial" pitchFamily="34" charset="0"/>
              </a:endParaRPr>
            </a:p>
          </p:txBody>
        </p:sp>
      </p:grpSp>
    </p:spTree>
    <p:extLst>
      <p:ext uri="{BB962C8B-B14F-4D97-AF65-F5344CB8AC3E}">
        <p14:creationId xmlns:p14="http://schemas.microsoft.com/office/powerpoint/2010/main" val="1545847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Nova</a:t>
            </a:r>
            <a:r>
              <a:rPr lang="zh-CN" altLang="en-US" smtClean="0"/>
              <a:t>综述</a:t>
            </a:r>
            <a:endParaRPr lang="en-US" dirty="0"/>
          </a:p>
        </p:txBody>
      </p:sp>
      <p:sp>
        <p:nvSpPr>
          <p:cNvPr id="26626" name="内容占位符 2"/>
          <p:cNvSpPr>
            <a:spLocks noGrp="1"/>
          </p:cNvSpPr>
          <p:nvPr>
            <p:ph type="body" sz="quarter" idx="10"/>
          </p:nvPr>
        </p:nvSpPr>
        <p:spPr/>
        <p:txBody>
          <a:bodyPr/>
          <a:lstStyle/>
          <a:p>
            <a:pPr>
              <a:lnSpc>
                <a:spcPct val="120000"/>
              </a:lnSpc>
            </a:pPr>
            <a:r>
              <a:rPr lang="en-US" altLang="zh-CN" sz="1800" dirty="0" smtClean="0"/>
              <a:t>Nova</a:t>
            </a:r>
            <a:r>
              <a:rPr lang="zh-CN" altLang="en-US" sz="1800" dirty="0" smtClean="0"/>
              <a:t>是什么？</a:t>
            </a:r>
            <a:endParaRPr lang="en-US" altLang="zh-CN" sz="1800" dirty="0" smtClean="0"/>
          </a:p>
          <a:p>
            <a:pPr lvl="1">
              <a:lnSpc>
                <a:spcPct val="120000"/>
              </a:lnSpc>
            </a:pPr>
            <a:r>
              <a:rPr lang="en-US" altLang="zh-CN" sz="1600" dirty="0" smtClean="0"/>
              <a:t>OpenStack</a:t>
            </a:r>
            <a:r>
              <a:rPr lang="zh-CN" altLang="en-US" sz="1600" dirty="0" smtClean="0"/>
              <a:t>中提供计算资源服务的项目</a:t>
            </a:r>
            <a:endParaRPr lang="en-US" altLang="zh-CN" sz="1600" dirty="0" smtClean="0"/>
          </a:p>
          <a:p>
            <a:pPr>
              <a:lnSpc>
                <a:spcPct val="120000"/>
              </a:lnSpc>
            </a:pPr>
            <a:r>
              <a:rPr lang="en-US" altLang="zh-CN" sz="1800" dirty="0" smtClean="0"/>
              <a:t>Nova</a:t>
            </a:r>
            <a:r>
              <a:rPr lang="zh-CN" altLang="en-US" sz="1800" dirty="0" smtClean="0"/>
              <a:t>负责什么？</a:t>
            </a:r>
            <a:endParaRPr lang="en-US" altLang="zh-CN" sz="1800" dirty="0" smtClean="0"/>
          </a:p>
          <a:p>
            <a:pPr lvl="1">
              <a:lnSpc>
                <a:spcPct val="120000"/>
              </a:lnSpc>
            </a:pPr>
            <a:r>
              <a:rPr lang="zh-CN" altLang="en-US" sz="1600" dirty="0" smtClean="0"/>
              <a:t>虚拟机生命周期管理</a:t>
            </a:r>
            <a:endParaRPr lang="en-US" altLang="zh-CN" sz="1600" dirty="0" smtClean="0"/>
          </a:p>
          <a:p>
            <a:pPr lvl="1">
              <a:lnSpc>
                <a:spcPct val="120000"/>
              </a:lnSpc>
            </a:pPr>
            <a:r>
              <a:rPr lang="zh-CN" altLang="en-US" sz="1600" dirty="0" smtClean="0"/>
              <a:t>其他计算资源生命周期管理</a:t>
            </a:r>
            <a:endParaRPr lang="en-US" altLang="zh-CN" sz="1600" dirty="0" smtClean="0"/>
          </a:p>
          <a:p>
            <a:pPr>
              <a:lnSpc>
                <a:spcPct val="120000"/>
              </a:lnSpc>
            </a:pPr>
            <a:r>
              <a:rPr lang="en-US" altLang="zh-CN" sz="1800" dirty="0" smtClean="0"/>
              <a:t>Nova</a:t>
            </a:r>
            <a:r>
              <a:rPr lang="zh-CN" altLang="en-US" sz="1800" dirty="0" smtClean="0"/>
              <a:t>不负责什么？</a:t>
            </a:r>
            <a:endParaRPr lang="en-US" altLang="zh-CN" sz="1800" dirty="0" smtClean="0"/>
          </a:p>
          <a:p>
            <a:pPr lvl="1">
              <a:lnSpc>
                <a:spcPct val="120000"/>
              </a:lnSpc>
            </a:pPr>
            <a:r>
              <a:rPr lang="zh-CN" altLang="en-US" sz="1600" dirty="0" smtClean="0"/>
              <a:t>承载虚拟机的物理主机自身的管理</a:t>
            </a:r>
            <a:endParaRPr lang="en-US" altLang="zh-CN" sz="1600" dirty="0" smtClean="0"/>
          </a:p>
          <a:p>
            <a:pPr lvl="1">
              <a:lnSpc>
                <a:spcPct val="120000"/>
              </a:lnSpc>
            </a:pPr>
            <a:r>
              <a:rPr lang="zh-CN" altLang="en-US" sz="1600" dirty="0" smtClean="0"/>
              <a:t>全面的系统状态监控</a:t>
            </a:r>
            <a:endParaRPr lang="en-US" altLang="zh-CN" sz="1600" dirty="0" smtClean="0"/>
          </a:p>
          <a:p>
            <a:pPr>
              <a:lnSpc>
                <a:spcPct val="120000"/>
              </a:lnSpc>
            </a:pPr>
            <a:r>
              <a:rPr lang="en-US" altLang="zh-CN" sz="1800" dirty="0" smtClean="0"/>
              <a:t>Nova</a:t>
            </a:r>
            <a:r>
              <a:rPr lang="zh-CN" altLang="en-US" sz="1800" dirty="0" smtClean="0"/>
              <a:t>是</a:t>
            </a:r>
            <a:r>
              <a:rPr lang="en-US" altLang="zh-CN" sz="1800" dirty="0" smtClean="0"/>
              <a:t>OpenStack</a:t>
            </a:r>
            <a:r>
              <a:rPr lang="zh-CN" altLang="en-US" sz="1800" dirty="0" smtClean="0"/>
              <a:t>事实上最核心的项目</a:t>
            </a:r>
            <a:endParaRPr lang="en-US" altLang="zh-CN" sz="1800" dirty="0" smtClean="0"/>
          </a:p>
          <a:p>
            <a:pPr lvl="1">
              <a:lnSpc>
                <a:spcPct val="120000"/>
              </a:lnSpc>
            </a:pPr>
            <a:r>
              <a:rPr lang="zh-CN" altLang="en-US" sz="1600" dirty="0" smtClean="0"/>
              <a:t>历史最长：</a:t>
            </a:r>
            <a:r>
              <a:rPr lang="en-US" altLang="zh-CN" sz="1600" dirty="0" smtClean="0"/>
              <a:t>OpenStack</a:t>
            </a:r>
            <a:r>
              <a:rPr lang="zh-CN" altLang="en-US" sz="1600" dirty="0" smtClean="0"/>
              <a:t>首批两个项目之一</a:t>
            </a:r>
            <a:endParaRPr lang="en-US" altLang="zh-CN" sz="1600" dirty="0" smtClean="0"/>
          </a:p>
          <a:p>
            <a:pPr lvl="1">
              <a:lnSpc>
                <a:spcPct val="120000"/>
              </a:lnSpc>
            </a:pPr>
            <a:r>
              <a:rPr lang="zh-CN" altLang="en-US" sz="1600" dirty="0" smtClean="0"/>
              <a:t>功能最复杂，代码量最大</a:t>
            </a:r>
            <a:endParaRPr lang="en-US" altLang="zh-CN" sz="1600" dirty="0" smtClean="0"/>
          </a:p>
          <a:p>
            <a:pPr lvl="1">
              <a:lnSpc>
                <a:spcPct val="120000"/>
              </a:lnSpc>
            </a:pPr>
            <a:r>
              <a:rPr lang="zh-CN" altLang="en-US" sz="1600" dirty="0" smtClean="0"/>
              <a:t>大部分集成项目和</a:t>
            </a:r>
            <a:r>
              <a:rPr lang="en-US" altLang="zh-CN" sz="1600" dirty="0" smtClean="0"/>
              <a:t>Nova</a:t>
            </a:r>
            <a:r>
              <a:rPr lang="zh-CN" altLang="en-US" sz="1600" dirty="0" smtClean="0"/>
              <a:t>之间都存在配合关系</a:t>
            </a:r>
            <a:endParaRPr lang="en-US" altLang="zh-CN" sz="1600" dirty="0" smtClean="0"/>
          </a:p>
          <a:p>
            <a:pPr lvl="1">
              <a:lnSpc>
                <a:spcPct val="120000"/>
              </a:lnSpc>
            </a:pPr>
            <a:r>
              <a:rPr lang="zh-CN" altLang="en-US" sz="1600" dirty="0" smtClean="0"/>
              <a:t>贡献者在社区中的影响力最大</a:t>
            </a:r>
            <a:endParaRPr lang="en-US" altLang="zh-CN" sz="1600" dirty="0" smtClean="0"/>
          </a:p>
        </p:txBody>
      </p:sp>
    </p:spTree>
    <p:extLst>
      <p:ext uri="{BB962C8B-B14F-4D97-AF65-F5344CB8AC3E}">
        <p14:creationId xmlns:p14="http://schemas.microsoft.com/office/powerpoint/2010/main" val="2843423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Nova</a:t>
            </a:r>
            <a:r>
              <a:rPr lang="zh-CN" altLang="en-US" smtClean="0"/>
              <a:t>管理下的资源类型</a:t>
            </a:r>
            <a:endParaRPr lang="en-US" dirty="0"/>
          </a:p>
        </p:txBody>
      </p:sp>
      <p:sp>
        <p:nvSpPr>
          <p:cNvPr id="27650" name="Rectangle 2"/>
          <p:cNvSpPr>
            <a:spLocks noGrp="1" noChangeArrowheads="1"/>
          </p:cNvSpPr>
          <p:nvPr>
            <p:ph type="body" sz="quarter" idx="10"/>
          </p:nvPr>
        </p:nvSpPr>
        <p:spPr/>
        <p:txBody>
          <a:bodyPr/>
          <a:lstStyle/>
          <a:p>
            <a:r>
              <a:rPr lang="zh-CN" altLang="en-US" smtClean="0"/>
              <a:t>主要资源：虚拟机</a:t>
            </a:r>
          </a:p>
          <a:p>
            <a:pPr lvl="1"/>
            <a:r>
              <a:rPr lang="en-US" altLang="zh-CN" smtClean="0"/>
              <a:t>KVM</a:t>
            </a:r>
          </a:p>
          <a:p>
            <a:pPr lvl="1"/>
            <a:r>
              <a:rPr lang="en-US" altLang="zh-CN" smtClean="0"/>
              <a:t>Xen</a:t>
            </a:r>
          </a:p>
          <a:p>
            <a:pPr lvl="1"/>
            <a:r>
              <a:rPr lang="en-US" altLang="zh-CN" smtClean="0"/>
              <a:t>Hyper-V</a:t>
            </a:r>
          </a:p>
          <a:p>
            <a:pPr lvl="1"/>
            <a:r>
              <a:rPr lang="en-US" altLang="zh-CN" smtClean="0"/>
              <a:t>vCenter/vSphere</a:t>
            </a:r>
          </a:p>
          <a:p>
            <a:pPr lvl="1"/>
            <a:endParaRPr lang="en-US" altLang="zh-CN" smtClean="0"/>
          </a:p>
          <a:p>
            <a:r>
              <a:rPr lang="zh-CN" altLang="en-US" smtClean="0"/>
              <a:t>其他资源</a:t>
            </a:r>
          </a:p>
          <a:p>
            <a:pPr lvl="1"/>
            <a:r>
              <a:rPr lang="zh-CN" altLang="zh-CN" smtClean="0"/>
              <a:t>物理机：通过</a:t>
            </a:r>
            <a:r>
              <a:rPr lang="en-US" altLang="zh-CN" smtClean="0"/>
              <a:t>Ironic</a:t>
            </a:r>
          </a:p>
          <a:p>
            <a:pPr lvl="1"/>
            <a:r>
              <a:rPr lang="zh-CN" altLang="zh-CN" smtClean="0"/>
              <a:t>容器：</a:t>
            </a:r>
            <a:r>
              <a:rPr lang="en-US" altLang="zh-CN" smtClean="0"/>
              <a:t>LXC</a:t>
            </a:r>
            <a:r>
              <a:rPr lang="zh-CN" altLang="zh-CN" smtClean="0"/>
              <a:t>、</a:t>
            </a:r>
            <a:r>
              <a:rPr lang="en-US" altLang="zh-CN" smtClean="0"/>
              <a:t>Docker</a:t>
            </a:r>
          </a:p>
        </p:txBody>
      </p:sp>
    </p:spTree>
    <p:extLst>
      <p:ext uri="{BB962C8B-B14F-4D97-AF65-F5344CB8AC3E}">
        <p14:creationId xmlns:p14="http://schemas.microsoft.com/office/powerpoint/2010/main" val="3733194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Nova</a:t>
            </a:r>
            <a:r>
              <a:rPr lang="zh-CN" altLang="en-US" smtClean="0"/>
              <a:t>逻辑架构</a:t>
            </a:r>
            <a:r>
              <a:rPr lang="en-US" altLang="zh-CN" smtClean="0"/>
              <a:t> - KVM</a:t>
            </a:r>
            <a:r>
              <a:rPr lang="zh-CN" altLang="en-US" smtClean="0"/>
              <a:t>场景</a:t>
            </a:r>
            <a:endParaRPr lang="en-US" dirty="0"/>
          </a:p>
        </p:txBody>
      </p:sp>
      <p:pic>
        <p:nvPicPr>
          <p:cNvPr id="28674" name="内容占位符 3" descr="Nova-compute arch.bmp"/>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094580" y="1412876"/>
            <a:ext cx="7099300" cy="4824412"/>
          </a:xfrm>
        </p:spPr>
      </p:pic>
    </p:spTree>
    <p:extLst>
      <p:ext uri="{BB962C8B-B14F-4D97-AF65-F5344CB8AC3E}">
        <p14:creationId xmlns:p14="http://schemas.microsoft.com/office/powerpoint/2010/main" val="726779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s://russellbryantnet.files.wordpress.com/2013/02/nova-compl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1376363"/>
            <a:ext cx="4086225"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4"/>
          <p:cNvSpPr txBox="1">
            <a:spLocks noChangeArrowheads="1"/>
          </p:cNvSpPr>
          <p:nvPr/>
        </p:nvSpPr>
        <p:spPr bwMode="auto">
          <a:xfrm>
            <a:off x="755650" y="1376363"/>
            <a:ext cx="3240286" cy="4536913"/>
          </a:xfrm>
          <a:prstGeom prst="rect">
            <a:avLst/>
          </a:prstGeom>
          <a:noFill/>
          <a:ln w="9525">
            <a:solidFill>
              <a:schemeClr val="bg2"/>
            </a:solidFill>
            <a:miter lim="800000"/>
            <a:headEnd/>
            <a:tailEnd/>
          </a:ln>
        </p:spPr>
        <p:txBody>
          <a:bodyPr wrap="square" lIns="82945" tIns="41473" rIns="82945" bIns="41473">
            <a:spAutoFit/>
          </a:bodyPr>
          <a:lstStyle/>
          <a:p>
            <a:pPr>
              <a:buClr>
                <a:schemeClr val="bg1">
                  <a:lumMod val="50000"/>
                </a:schemeClr>
              </a:buClr>
              <a:buSzPct val="60000"/>
              <a:buFont typeface="Wingdings" pitchFamily="2" charset="2"/>
              <a:buChar char="l"/>
              <a:defRPr/>
            </a:pPr>
            <a:r>
              <a:rPr lang="zh-CN" altLang="en-US" sz="1800" dirty="0">
                <a:ea typeface="+mn-ea"/>
              </a:rPr>
              <a:t> 无中心</a:t>
            </a:r>
            <a:r>
              <a:rPr lang="zh-CN" altLang="en-US" sz="1800" dirty="0" smtClean="0">
                <a:ea typeface="+mn-ea"/>
              </a:rPr>
              <a:t>结构</a:t>
            </a:r>
            <a:r>
              <a:rPr lang="zh-CN" altLang="en-US" sz="1800" dirty="0">
                <a:ea typeface="+mn-ea"/>
              </a:rPr>
              <a:t>。</a:t>
            </a:r>
            <a:endParaRPr lang="en-US" altLang="zh-CN" sz="1800" dirty="0">
              <a:ea typeface="+mn-ea"/>
            </a:endParaRPr>
          </a:p>
          <a:p>
            <a:pPr>
              <a:buClr>
                <a:schemeClr val="bg1">
                  <a:lumMod val="50000"/>
                </a:schemeClr>
              </a:buClr>
              <a:buSzPct val="60000"/>
              <a:buFont typeface="Wingdings" pitchFamily="2" charset="2"/>
              <a:buChar char="l"/>
              <a:defRPr/>
            </a:pPr>
            <a:endParaRPr lang="en-US" altLang="zh-CN" sz="1800" dirty="0">
              <a:ea typeface="+mn-ea"/>
            </a:endParaRPr>
          </a:p>
          <a:p>
            <a:pPr>
              <a:buClr>
                <a:schemeClr val="bg1">
                  <a:lumMod val="50000"/>
                </a:schemeClr>
              </a:buClr>
              <a:buSzPct val="60000"/>
              <a:buFont typeface="Wingdings" pitchFamily="2" charset="2"/>
              <a:buChar char="l"/>
              <a:defRPr/>
            </a:pPr>
            <a:r>
              <a:rPr lang="zh-CN" altLang="en-US" sz="1800" dirty="0">
                <a:ea typeface="+mn-ea"/>
              </a:rPr>
              <a:t> 各组件无本地持久化</a:t>
            </a:r>
            <a:r>
              <a:rPr lang="zh-CN" altLang="en-US" sz="1800" dirty="0" smtClean="0">
                <a:ea typeface="+mn-ea"/>
              </a:rPr>
              <a:t>状态。</a:t>
            </a:r>
            <a:endParaRPr lang="en-US" altLang="zh-CN" sz="1800" dirty="0">
              <a:ea typeface="+mn-ea"/>
            </a:endParaRPr>
          </a:p>
          <a:p>
            <a:pPr>
              <a:buClr>
                <a:schemeClr val="bg1">
                  <a:lumMod val="50000"/>
                </a:schemeClr>
              </a:buClr>
              <a:buSzPct val="60000"/>
              <a:buFont typeface="Wingdings" pitchFamily="2" charset="2"/>
              <a:buChar char="l"/>
              <a:defRPr/>
            </a:pPr>
            <a:endParaRPr lang="en-US" altLang="zh-CN" sz="1800" dirty="0">
              <a:ea typeface="+mn-ea"/>
            </a:endParaRPr>
          </a:p>
          <a:p>
            <a:pPr>
              <a:buClr>
                <a:schemeClr val="bg1">
                  <a:lumMod val="50000"/>
                </a:schemeClr>
              </a:buClr>
              <a:buSzPct val="60000"/>
              <a:buFont typeface="Wingdings" pitchFamily="2" charset="2"/>
              <a:buChar char="l"/>
              <a:defRPr/>
            </a:pPr>
            <a:r>
              <a:rPr lang="zh-CN" altLang="en-US" sz="1800" dirty="0">
                <a:ea typeface="+mn-ea"/>
              </a:rPr>
              <a:t> 可水平</a:t>
            </a:r>
            <a:r>
              <a:rPr lang="zh-CN" altLang="en-US" sz="1800" dirty="0" smtClean="0">
                <a:ea typeface="+mn-ea"/>
              </a:rPr>
              <a:t>扩展。</a:t>
            </a:r>
            <a:endParaRPr lang="en-US" altLang="zh-CN" sz="1800" dirty="0">
              <a:ea typeface="+mn-ea"/>
            </a:endParaRPr>
          </a:p>
          <a:p>
            <a:pPr>
              <a:buClr>
                <a:schemeClr val="bg1">
                  <a:lumMod val="50000"/>
                </a:schemeClr>
              </a:buClr>
              <a:buSzPct val="60000"/>
              <a:buFont typeface="Wingdings" pitchFamily="2" charset="2"/>
              <a:buChar char="l"/>
              <a:defRPr/>
            </a:pPr>
            <a:endParaRPr lang="en-US" altLang="zh-CN" sz="1800" dirty="0">
              <a:ea typeface="+mn-ea"/>
            </a:endParaRPr>
          </a:p>
          <a:p>
            <a:pPr>
              <a:buClr>
                <a:schemeClr val="bg1">
                  <a:lumMod val="50000"/>
                </a:schemeClr>
              </a:buClr>
              <a:buSzPct val="60000"/>
              <a:buFont typeface="Wingdings" pitchFamily="2" charset="2"/>
              <a:buChar char="l"/>
              <a:defRPr/>
            </a:pPr>
            <a:r>
              <a:rPr lang="zh-CN" altLang="en-US" sz="1800" dirty="0">
                <a:ea typeface="+mn-ea"/>
              </a:rPr>
              <a:t> 通常将</a:t>
            </a:r>
            <a:r>
              <a:rPr lang="en-US" altLang="zh-CN" sz="1800" dirty="0">
                <a:ea typeface="+mn-ea"/>
              </a:rPr>
              <a:t>nova-</a:t>
            </a:r>
            <a:r>
              <a:rPr lang="en-US" altLang="zh-CN" sz="1800" dirty="0" err="1">
                <a:ea typeface="+mn-ea"/>
              </a:rPr>
              <a:t>api</a:t>
            </a:r>
            <a:r>
              <a:rPr lang="zh-CN" altLang="en-US" sz="1800" dirty="0">
                <a:ea typeface="+mn-ea"/>
              </a:rPr>
              <a:t>、</a:t>
            </a:r>
            <a:r>
              <a:rPr lang="en-US" altLang="zh-CN" sz="1800" dirty="0">
                <a:ea typeface="+mn-ea"/>
              </a:rPr>
              <a:t>nova-scheduler</a:t>
            </a:r>
            <a:r>
              <a:rPr lang="zh-CN" altLang="en-US" sz="1800" dirty="0">
                <a:ea typeface="+mn-ea"/>
              </a:rPr>
              <a:t>、</a:t>
            </a:r>
            <a:r>
              <a:rPr lang="en-US" altLang="zh-CN" sz="1800" dirty="0">
                <a:ea typeface="+mn-ea"/>
              </a:rPr>
              <a:t>nova-conductor</a:t>
            </a:r>
            <a:r>
              <a:rPr lang="zh-CN" altLang="en-US" sz="1800" dirty="0">
                <a:ea typeface="+mn-ea"/>
              </a:rPr>
              <a:t>组件合并部署在控制节点</a:t>
            </a:r>
            <a:r>
              <a:rPr lang="zh-CN" altLang="en-US" sz="1800" dirty="0" smtClean="0">
                <a:ea typeface="+mn-ea"/>
              </a:rPr>
              <a:t>上。</a:t>
            </a:r>
            <a:endParaRPr lang="en-US" altLang="zh-CN" sz="1800" dirty="0">
              <a:ea typeface="+mn-ea"/>
            </a:endParaRPr>
          </a:p>
          <a:p>
            <a:pPr>
              <a:buClr>
                <a:schemeClr val="bg1">
                  <a:lumMod val="50000"/>
                </a:schemeClr>
              </a:buClr>
              <a:buSzPct val="60000"/>
              <a:buFont typeface="Wingdings" pitchFamily="2" charset="2"/>
              <a:buChar char="l"/>
              <a:defRPr/>
            </a:pPr>
            <a:endParaRPr lang="en-US" altLang="zh-CN" sz="1800" dirty="0">
              <a:ea typeface="+mn-ea"/>
            </a:endParaRPr>
          </a:p>
          <a:p>
            <a:pPr>
              <a:buClr>
                <a:schemeClr val="bg1">
                  <a:lumMod val="50000"/>
                </a:schemeClr>
              </a:buClr>
              <a:buSzPct val="60000"/>
              <a:buFont typeface="Wingdings" pitchFamily="2" charset="2"/>
              <a:buChar char="l"/>
              <a:defRPr/>
            </a:pPr>
            <a:r>
              <a:rPr lang="zh-CN" altLang="en-US" sz="1800" dirty="0">
                <a:ea typeface="+mn-ea"/>
              </a:rPr>
              <a:t> 通过部署多个控制节点实现</a:t>
            </a:r>
            <a:r>
              <a:rPr lang="en-US" altLang="zh-CN" sz="1800" dirty="0">
                <a:ea typeface="+mn-ea"/>
              </a:rPr>
              <a:t>HA</a:t>
            </a:r>
            <a:r>
              <a:rPr lang="zh-CN" altLang="en-US" sz="1800" dirty="0">
                <a:ea typeface="+mn-ea"/>
              </a:rPr>
              <a:t>和负载</a:t>
            </a:r>
            <a:r>
              <a:rPr lang="zh-CN" altLang="en-US" sz="1800" dirty="0" smtClean="0">
                <a:ea typeface="+mn-ea"/>
              </a:rPr>
              <a:t>均衡。</a:t>
            </a:r>
            <a:endParaRPr lang="en-US" altLang="zh-CN" sz="1800" dirty="0">
              <a:ea typeface="+mn-ea"/>
            </a:endParaRPr>
          </a:p>
          <a:p>
            <a:pPr>
              <a:buClr>
                <a:schemeClr val="bg1">
                  <a:lumMod val="50000"/>
                </a:schemeClr>
              </a:buClr>
              <a:buSzPct val="60000"/>
              <a:buFont typeface="Wingdings" pitchFamily="2" charset="2"/>
              <a:buChar char="l"/>
              <a:defRPr/>
            </a:pPr>
            <a:endParaRPr lang="en-US" altLang="zh-CN" sz="1800" dirty="0">
              <a:ea typeface="+mn-ea"/>
            </a:endParaRPr>
          </a:p>
          <a:p>
            <a:pPr>
              <a:buClr>
                <a:schemeClr val="bg1">
                  <a:lumMod val="50000"/>
                </a:schemeClr>
              </a:buClr>
              <a:buSzPct val="60000"/>
              <a:buFont typeface="Wingdings" pitchFamily="2" charset="2"/>
              <a:buChar char="l"/>
              <a:defRPr/>
            </a:pPr>
            <a:r>
              <a:rPr lang="zh-CN" altLang="en-US" sz="1800" dirty="0">
                <a:ea typeface="+mn-ea"/>
              </a:rPr>
              <a:t> 通过增加控制节点和计算节点实现简单方便的系统</a:t>
            </a:r>
            <a:r>
              <a:rPr lang="zh-CN" altLang="en-US" sz="1800" dirty="0" smtClean="0">
                <a:ea typeface="+mn-ea"/>
              </a:rPr>
              <a:t>扩容。</a:t>
            </a:r>
            <a:endParaRPr lang="en-US" altLang="zh-CN" sz="1800" dirty="0">
              <a:ea typeface="+mn-ea"/>
            </a:endParaRPr>
          </a:p>
          <a:p>
            <a:pPr>
              <a:buFont typeface="Arial" charset="0"/>
              <a:buChar char="•"/>
              <a:defRPr/>
            </a:pPr>
            <a:endParaRPr lang="en-US" altLang="zh-CN" sz="1800" dirty="0">
              <a:ea typeface="+mn-ea"/>
            </a:endParaRPr>
          </a:p>
        </p:txBody>
      </p:sp>
      <p:sp>
        <p:nvSpPr>
          <p:cNvPr id="4" name="标题 3"/>
          <p:cNvSpPr>
            <a:spLocks noGrp="1"/>
          </p:cNvSpPr>
          <p:nvPr>
            <p:ph type="title"/>
          </p:nvPr>
        </p:nvSpPr>
        <p:spPr/>
        <p:txBody>
          <a:bodyPr/>
          <a:lstStyle/>
          <a:p>
            <a:r>
              <a:rPr lang="en-US" smtClean="0"/>
              <a:t>Nova</a:t>
            </a:r>
            <a:r>
              <a:rPr lang="zh-CN" altLang="en-US" smtClean="0"/>
              <a:t>部署示例</a:t>
            </a:r>
            <a:endParaRPr lang="en-US" dirty="0"/>
          </a:p>
        </p:txBody>
      </p:sp>
    </p:spTree>
    <p:extLst>
      <p:ext uri="{BB962C8B-B14F-4D97-AF65-F5344CB8AC3E}">
        <p14:creationId xmlns:p14="http://schemas.microsoft.com/office/powerpoint/2010/main" val="245283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Cinder</a:t>
            </a:r>
            <a:r>
              <a:rPr lang="zh-CN" altLang="en-US" smtClean="0"/>
              <a:t>综述</a:t>
            </a:r>
            <a:endParaRPr lang="en-US" dirty="0"/>
          </a:p>
        </p:txBody>
      </p:sp>
      <p:sp>
        <p:nvSpPr>
          <p:cNvPr id="30722" name="内容占位符 2"/>
          <p:cNvSpPr>
            <a:spLocks noGrp="1"/>
          </p:cNvSpPr>
          <p:nvPr>
            <p:ph type="body" sz="quarter" idx="10"/>
          </p:nvPr>
        </p:nvSpPr>
        <p:spPr/>
        <p:txBody>
          <a:bodyPr/>
          <a:lstStyle/>
          <a:p>
            <a:r>
              <a:rPr lang="en-US" altLang="zh-CN" dirty="0" err="1" smtClean="0"/>
              <a:t>OpenStack</a:t>
            </a:r>
            <a:r>
              <a:rPr lang="zh-CN" altLang="en-US" dirty="0" smtClean="0"/>
              <a:t>的一个组件，从</a:t>
            </a:r>
            <a:r>
              <a:rPr lang="en-US" altLang="zh-CN" dirty="0" smtClean="0"/>
              <a:t>Folsom</a:t>
            </a:r>
            <a:r>
              <a:rPr lang="zh-CN" altLang="en-US" dirty="0" smtClean="0"/>
              <a:t>版本从</a:t>
            </a:r>
            <a:r>
              <a:rPr lang="en-US" altLang="zh-CN" dirty="0" smtClean="0"/>
              <a:t>Nova-Volume</a:t>
            </a:r>
            <a:r>
              <a:rPr lang="zh-CN" altLang="en-US" dirty="0" smtClean="0"/>
              <a:t>中分离出来。</a:t>
            </a:r>
            <a:endParaRPr lang="en-US" altLang="zh-CN" dirty="0" smtClean="0"/>
          </a:p>
          <a:p>
            <a:endParaRPr lang="en-US" altLang="zh-CN" dirty="0" smtClean="0"/>
          </a:p>
          <a:p>
            <a:r>
              <a:rPr lang="zh-CN" altLang="en-US" dirty="0" smtClean="0"/>
              <a:t>为云平台提供</a:t>
            </a:r>
            <a:r>
              <a:rPr lang="zh-CN" altLang="en-US" dirty="0" smtClean="0">
                <a:solidFill>
                  <a:srgbClr val="C00000"/>
                </a:solidFill>
              </a:rPr>
              <a:t>统一接口，按需分配</a:t>
            </a:r>
            <a:r>
              <a:rPr lang="zh-CN" altLang="en-US" dirty="0" smtClean="0"/>
              <a:t>的，</a:t>
            </a:r>
            <a:r>
              <a:rPr lang="zh-CN" altLang="en-US" dirty="0" smtClean="0">
                <a:solidFill>
                  <a:srgbClr val="C00000"/>
                </a:solidFill>
              </a:rPr>
              <a:t>持久化</a:t>
            </a:r>
            <a:r>
              <a:rPr lang="zh-CN" altLang="en-US" dirty="0" smtClean="0"/>
              <a:t>的</a:t>
            </a:r>
            <a:r>
              <a:rPr lang="zh-CN" altLang="en-US" dirty="0">
                <a:solidFill>
                  <a:srgbClr val="C00000"/>
                </a:solidFill>
              </a:rPr>
              <a:t>块</a:t>
            </a:r>
            <a:r>
              <a:rPr lang="zh-CN" altLang="en-US" dirty="0" smtClean="0">
                <a:solidFill>
                  <a:srgbClr val="C00000"/>
                </a:solidFill>
              </a:rPr>
              <a:t>存储</a:t>
            </a:r>
            <a:r>
              <a:rPr lang="zh-CN" altLang="en-US" dirty="0" smtClean="0"/>
              <a:t>服务（类似于</a:t>
            </a:r>
            <a:r>
              <a:rPr lang="en-US" altLang="zh-CN" dirty="0" smtClean="0"/>
              <a:t>Amazon</a:t>
            </a:r>
            <a:r>
              <a:rPr lang="zh-CN" altLang="en-US" dirty="0" smtClean="0"/>
              <a:t> </a:t>
            </a:r>
            <a:r>
              <a:rPr lang="en-US" altLang="zh-CN" dirty="0" smtClean="0"/>
              <a:t>EBS</a:t>
            </a:r>
            <a:r>
              <a:rPr lang="zh-CN" altLang="en-US" dirty="0" smtClean="0"/>
              <a:t>服务）。</a:t>
            </a:r>
            <a:endParaRPr lang="en-US" altLang="zh-CN" dirty="0" smtClean="0"/>
          </a:p>
          <a:p>
            <a:endParaRPr lang="en-US" altLang="zh-CN" dirty="0" smtClean="0"/>
          </a:p>
          <a:p>
            <a:r>
              <a:rPr lang="zh-CN" altLang="en-US" dirty="0" smtClean="0"/>
              <a:t>通过驱动的方式接入不同种类的后端存储（本地存储，网络存储，</a:t>
            </a:r>
            <a:r>
              <a:rPr lang="en-US" altLang="zh-CN" dirty="0" smtClean="0"/>
              <a:t>FCSAN</a:t>
            </a:r>
            <a:r>
              <a:rPr lang="zh-CN" altLang="en-US" dirty="0" smtClean="0"/>
              <a:t>，</a:t>
            </a:r>
            <a:r>
              <a:rPr lang="en-US" altLang="zh-CN" dirty="0" smtClean="0"/>
              <a:t>IPSAN</a:t>
            </a:r>
            <a:r>
              <a:rPr lang="zh-CN" altLang="en-US" dirty="0" smtClean="0"/>
              <a:t>）。</a:t>
            </a:r>
            <a:endParaRPr lang="en-US" altLang="zh-CN" dirty="0" smtClean="0"/>
          </a:p>
          <a:p>
            <a:endParaRPr lang="en-US" altLang="zh-CN" dirty="0" smtClean="0"/>
          </a:p>
          <a:p>
            <a:endParaRPr lang="zh-CN" altLang="en-US" dirty="0" smtClean="0"/>
          </a:p>
        </p:txBody>
      </p:sp>
    </p:spTree>
    <p:extLst>
      <p:ext uri="{BB962C8B-B14F-4D97-AF65-F5344CB8AC3E}">
        <p14:creationId xmlns:p14="http://schemas.microsoft.com/office/powerpoint/2010/main" val="2798881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图片 5" descr="12220957651149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5500" y="1395413"/>
            <a:ext cx="7707313"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smtClean="0"/>
              <a:t>Cinder</a:t>
            </a:r>
            <a:r>
              <a:rPr lang="zh-CN" altLang="en-US" smtClean="0"/>
              <a:t>支持的存储后端</a:t>
            </a:r>
            <a:endParaRPr lang="en-US" dirty="0"/>
          </a:p>
        </p:txBody>
      </p:sp>
    </p:spTree>
    <p:extLst>
      <p:ext uri="{BB962C8B-B14F-4D97-AF65-F5344CB8AC3E}">
        <p14:creationId xmlns:p14="http://schemas.microsoft.com/office/powerpoint/2010/main" val="273962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dirty="0"/>
              <a:t>美国财富百强企业中，一半企业都选择了</a:t>
            </a:r>
            <a:r>
              <a:rPr lang="en-US" altLang="zh-CN" dirty="0"/>
              <a:t>OpenStack</a:t>
            </a:r>
            <a:r>
              <a:rPr lang="zh-CN" altLang="zh-CN" dirty="0"/>
              <a:t>，其行业涵盖金融服务、制造业、媒体、政府</a:t>
            </a:r>
            <a:r>
              <a:rPr lang="en-US" altLang="zh-CN" dirty="0"/>
              <a:t>/</a:t>
            </a:r>
            <a:r>
              <a:rPr lang="zh-CN" altLang="zh-CN" dirty="0"/>
              <a:t>高校研究、零售、技术与电信等。</a:t>
            </a:r>
            <a:endParaRPr lang="zh-CN" altLang="en-US" dirty="0"/>
          </a:p>
        </p:txBody>
      </p:sp>
    </p:spTree>
    <p:extLst>
      <p:ext uri="{BB962C8B-B14F-4D97-AF65-F5344CB8AC3E}">
        <p14:creationId xmlns:p14="http://schemas.microsoft.com/office/powerpoint/2010/main" val="3040968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494" y="1376363"/>
            <a:ext cx="4139244"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smtClean="0"/>
              <a:t>Cinder</a:t>
            </a:r>
            <a:r>
              <a:rPr lang="zh-CN" altLang="en-US" smtClean="0"/>
              <a:t>逻辑架构</a:t>
            </a:r>
            <a:endParaRPr lang="en-US" dirty="0"/>
          </a:p>
        </p:txBody>
      </p:sp>
      <p:sp>
        <p:nvSpPr>
          <p:cNvPr id="32771" name="内容占位符 2"/>
          <p:cNvSpPr>
            <a:spLocks noGrp="1"/>
          </p:cNvSpPr>
          <p:nvPr>
            <p:ph type="body" sz="quarter" idx="10"/>
          </p:nvPr>
        </p:nvSpPr>
        <p:spPr>
          <a:xfrm>
            <a:off x="683105" y="1376363"/>
            <a:ext cx="3707766" cy="3924300"/>
          </a:xfrm>
        </p:spPr>
        <p:txBody>
          <a:bodyPr/>
          <a:lstStyle/>
          <a:p>
            <a:r>
              <a:rPr lang="en-US" altLang="zh-CN" sz="1400" dirty="0" smtClean="0"/>
              <a:t>Cinder Client</a:t>
            </a:r>
            <a:r>
              <a:rPr lang="zh-CN" altLang="en-US" sz="1400" dirty="0" smtClean="0"/>
              <a:t>封装</a:t>
            </a:r>
            <a:r>
              <a:rPr lang="en-US" altLang="zh-CN" sz="1400" dirty="0" smtClean="0"/>
              <a:t>Cinder</a:t>
            </a:r>
            <a:r>
              <a:rPr lang="zh-CN" altLang="en-US" sz="1400" dirty="0" smtClean="0"/>
              <a:t>提供的</a:t>
            </a:r>
            <a:r>
              <a:rPr lang="en-US" altLang="zh-CN" sz="1400" dirty="0" smtClean="0"/>
              <a:t>rest</a:t>
            </a:r>
            <a:r>
              <a:rPr lang="zh-CN" altLang="en-US" sz="1400" dirty="0" smtClean="0"/>
              <a:t>接口，以</a:t>
            </a:r>
            <a:r>
              <a:rPr lang="en-US" altLang="zh-CN" sz="1400" dirty="0" smtClean="0"/>
              <a:t>CLI</a:t>
            </a:r>
            <a:r>
              <a:rPr lang="zh-CN" altLang="en-US" sz="1400" dirty="0" smtClean="0"/>
              <a:t>形式供用户使用。</a:t>
            </a:r>
            <a:endParaRPr lang="en-US" altLang="zh-CN" sz="1400" dirty="0" smtClean="0"/>
          </a:p>
          <a:p>
            <a:r>
              <a:rPr lang="en-US" altLang="zh-CN" sz="1400" dirty="0" smtClean="0"/>
              <a:t>Cinder API</a:t>
            </a:r>
            <a:r>
              <a:rPr lang="zh-CN" altLang="en-US" sz="1400" dirty="0" smtClean="0"/>
              <a:t>对外提供</a:t>
            </a:r>
            <a:r>
              <a:rPr lang="en-US" altLang="zh-CN" sz="1400" dirty="0" smtClean="0"/>
              <a:t>rest API</a:t>
            </a:r>
            <a:r>
              <a:rPr lang="zh-CN" altLang="en-US" sz="1400" dirty="0" smtClean="0"/>
              <a:t>，对操作需求进行解析，对</a:t>
            </a:r>
            <a:r>
              <a:rPr lang="en-US" altLang="zh-CN" sz="1400" dirty="0" smtClean="0"/>
              <a:t>API</a:t>
            </a:r>
            <a:r>
              <a:rPr lang="zh-CN" altLang="en-US" sz="1400" dirty="0" smtClean="0"/>
              <a:t>进行路由寻找相应的处理方法。包含卷的增删改查（包括从源卷、镜像、快照创建）、快照增删改查、备份、</a:t>
            </a:r>
            <a:r>
              <a:rPr lang="en-US" altLang="zh-CN" sz="1400" dirty="0" smtClean="0"/>
              <a:t>volume type</a:t>
            </a:r>
            <a:r>
              <a:rPr lang="zh-CN" altLang="en-US" sz="1400" dirty="0" smtClean="0"/>
              <a:t>管理、挂载</a:t>
            </a:r>
            <a:r>
              <a:rPr lang="en-US" altLang="zh-CN" sz="1400" dirty="0" smtClean="0"/>
              <a:t>/</a:t>
            </a:r>
            <a:r>
              <a:rPr lang="zh-CN" altLang="en-US" sz="1400" dirty="0" smtClean="0"/>
              <a:t>卸载（</a:t>
            </a:r>
            <a:r>
              <a:rPr lang="en-US" altLang="zh-CN" sz="1400" dirty="0" smtClean="0"/>
              <a:t>Nova</a:t>
            </a:r>
            <a:r>
              <a:rPr lang="zh-CN" altLang="en-US" sz="1400" dirty="0" smtClean="0"/>
              <a:t>调用）等。</a:t>
            </a:r>
            <a:endParaRPr lang="en-US" altLang="zh-CN" sz="1400" dirty="0" smtClean="0"/>
          </a:p>
          <a:p>
            <a:r>
              <a:rPr lang="en-US" altLang="zh-CN" sz="1400" dirty="0" smtClean="0"/>
              <a:t>Cinder scheduler</a:t>
            </a:r>
            <a:r>
              <a:rPr lang="zh-CN" altLang="en-US" sz="1400" dirty="0" smtClean="0"/>
              <a:t>负责收集</a:t>
            </a:r>
            <a:r>
              <a:rPr lang="en-US" altLang="zh-CN" sz="1400" dirty="0" smtClean="0"/>
              <a:t>backend</a:t>
            </a:r>
            <a:r>
              <a:rPr lang="zh-CN" altLang="en-US" sz="1400" dirty="0" smtClean="0"/>
              <a:t>上报的容量、能力信息，根设定的算法完成卷到指定</a:t>
            </a:r>
            <a:r>
              <a:rPr lang="en-US" altLang="zh-CN" sz="1400" dirty="0" smtClean="0"/>
              <a:t>cinder-volume</a:t>
            </a:r>
            <a:r>
              <a:rPr lang="zh-CN" altLang="en-US" sz="1400" dirty="0" smtClean="0"/>
              <a:t>的调度。</a:t>
            </a:r>
            <a:endParaRPr lang="en-US" altLang="zh-CN" sz="1400" dirty="0" smtClean="0"/>
          </a:p>
        </p:txBody>
      </p:sp>
      <p:sp>
        <p:nvSpPr>
          <p:cNvPr id="8" name="矩形 7"/>
          <p:cNvSpPr/>
          <p:nvPr/>
        </p:nvSpPr>
        <p:spPr>
          <a:xfrm>
            <a:off x="683105" y="4937125"/>
            <a:ext cx="7921144" cy="1298817"/>
          </a:xfrm>
          <a:prstGeom prst="rect">
            <a:avLst/>
          </a:prstGeom>
        </p:spPr>
        <p:txBody>
          <a:bodyPr wrap="square">
            <a:spAutoFit/>
          </a:bodyPr>
          <a:lstStyle/>
          <a:p>
            <a:pPr marL="342900" indent="-342900" eaLnBrk="0" hangingPunct="0">
              <a:lnSpc>
                <a:spcPct val="140000"/>
              </a:lnSpc>
              <a:buClr>
                <a:srgbClr val="808080"/>
              </a:buClr>
              <a:buSzPct val="60000"/>
              <a:buFont typeface="Wingdings" pitchFamily="2" charset="2"/>
              <a:buChar char="l"/>
              <a:defRPr/>
            </a:pPr>
            <a:r>
              <a:rPr lang="en-US" altLang="zh-CN" sz="1400" dirty="0">
                <a:ea typeface="+mn-ea"/>
                <a:cs typeface="Arial" pitchFamily="34" charset="0"/>
              </a:rPr>
              <a:t>Cinder volume</a:t>
            </a:r>
            <a:r>
              <a:rPr lang="zh-CN" altLang="en-US" sz="1400" dirty="0">
                <a:ea typeface="+mn-ea"/>
                <a:cs typeface="Arial" pitchFamily="34" charset="0"/>
              </a:rPr>
              <a:t>多节点部署，使用不同的配置文件、接入不同的</a:t>
            </a:r>
            <a:r>
              <a:rPr lang="en-US" altLang="zh-CN" sz="1400" dirty="0">
                <a:ea typeface="+mn-ea"/>
                <a:cs typeface="Arial" pitchFamily="34" charset="0"/>
              </a:rPr>
              <a:t>backend</a:t>
            </a:r>
            <a:r>
              <a:rPr lang="zh-CN" altLang="en-US" sz="1400" dirty="0">
                <a:ea typeface="+mn-ea"/>
                <a:cs typeface="Arial" pitchFamily="34" charset="0"/>
              </a:rPr>
              <a:t>设备，由各存储厂商插入</a:t>
            </a:r>
            <a:r>
              <a:rPr lang="en-US" altLang="zh-CN" sz="1400" dirty="0">
                <a:ea typeface="+mn-ea"/>
                <a:cs typeface="Arial" pitchFamily="34" charset="0"/>
              </a:rPr>
              <a:t>driver</a:t>
            </a:r>
            <a:r>
              <a:rPr lang="zh-CN" altLang="en-US" sz="1400" dirty="0">
                <a:ea typeface="+mn-ea"/>
                <a:cs typeface="Arial" pitchFamily="34" charset="0"/>
              </a:rPr>
              <a:t>代码与设备交互完成设备容量和能力信息收集、卷</a:t>
            </a:r>
            <a:r>
              <a:rPr lang="zh-CN" altLang="en-US" sz="1400" dirty="0" smtClean="0">
                <a:ea typeface="+mn-ea"/>
                <a:cs typeface="Arial" pitchFamily="34" charset="0"/>
              </a:rPr>
              <a:t>操作。</a:t>
            </a:r>
            <a:endParaRPr lang="en-US" altLang="zh-CN" sz="1400" dirty="0">
              <a:ea typeface="+mn-ea"/>
              <a:cs typeface="Arial" pitchFamily="34" charset="0"/>
            </a:endParaRPr>
          </a:p>
          <a:p>
            <a:pPr marL="342900" indent="-342900" eaLnBrk="0" hangingPunct="0">
              <a:lnSpc>
                <a:spcPct val="140000"/>
              </a:lnSpc>
              <a:buClr>
                <a:srgbClr val="808080"/>
              </a:buClr>
              <a:buSzPct val="60000"/>
              <a:buFont typeface="Wingdings" pitchFamily="2" charset="2"/>
              <a:buChar char="l"/>
              <a:defRPr/>
            </a:pPr>
            <a:r>
              <a:rPr lang="en-US" altLang="zh-CN" sz="1400" dirty="0">
                <a:ea typeface="+mn-ea"/>
                <a:cs typeface="Arial" pitchFamily="34" charset="0"/>
              </a:rPr>
              <a:t>Cinder</a:t>
            </a:r>
            <a:r>
              <a:rPr lang="zh-CN" altLang="en-US" sz="1400" dirty="0">
                <a:ea typeface="+mn-ea"/>
                <a:cs typeface="Arial" pitchFamily="34" charset="0"/>
              </a:rPr>
              <a:t> </a:t>
            </a:r>
            <a:r>
              <a:rPr lang="en-US" altLang="zh-CN" sz="1400" dirty="0">
                <a:ea typeface="+mn-ea"/>
                <a:cs typeface="Arial" pitchFamily="34" charset="0"/>
              </a:rPr>
              <a:t>backup</a:t>
            </a:r>
            <a:r>
              <a:rPr lang="zh-CN" altLang="en-US" sz="1400" dirty="0">
                <a:ea typeface="+mn-ea"/>
                <a:cs typeface="Arial" pitchFamily="34" charset="0"/>
              </a:rPr>
              <a:t>实现将卷的数据备份到其他存储介质（目前</a:t>
            </a:r>
            <a:r>
              <a:rPr lang="en-US" altLang="zh-CN" sz="1400" dirty="0">
                <a:ea typeface="+mn-ea"/>
                <a:cs typeface="Arial" pitchFamily="34" charset="0"/>
              </a:rPr>
              <a:t>SWIFT/</a:t>
            </a:r>
            <a:r>
              <a:rPr lang="en-US" altLang="zh-CN" sz="1400" dirty="0" err="1">
                <a:ea typeface="+mn-ea"/>
                <a:cs typeface="Arial" pitchFamily="34" charset="0"/>
              </a:rPr>
              <a:t>Ceph</a:t>
            </a:r>
            <a:r>
              <a:rPr lang="en-US" altLang="zh-CN" sz="1400" dirty="0">
                <a:ea typeface="+mn-ea"/>
                <a:cs typeface="Arial" pitchFamily="34" charset="0"/>
              </a:rPr>
              <a:t>/TSM</a:t>
            </a:r>
            <a:r>
              <a:rPr lang="zh-CN" altLang="en-US" sz="1400" dirty="0">
                <a:ea typeface="+mn-ea"/>
                <a:cs typeface="Arial" pitchFamily="34" charset="0"/>
              </a:rPr>
              <a:t>提供了驱动</a:t>
            </a:r>
            <a:r>
              <a:rPr lang="zh-CN" altLang="en-US" sz="1400" dirty="0" smtClean="0">
                <a:ea typeface="+mn-ea"/>
                <a:cs typeface="Arial" pitchFamily="34" charset="0"/>
              </a:rPr>
              <a:t>）。</a:t>
            </a:r>
            <a:endParaRPr lang="zh-CN" altLang="en-US" sz="1400" dirty="0">
              <a:ea typeface="+mn-ea"/>
              <a:cs typeface="Arial" pitchFamily="34" charset="0"/>
            </a:endParaRPr>
          </a:p>
          <a:p>
            <a:pPr marL="342900" indent="-342900" eaLnBrk="0" hangingPunct="0">
              <a:lnSpc>
                <a:spcPct val="140000"/>
              </a:lnSpc>
              <a:buClr>
                <a:srgbClr val="808080"/>
              </a:buClr>
              <a:buSzPct val="60000"/>
              <a:buFont typeface="Wingdings" pitchFamily="2" charset="2"/>
              <a:buChar char="l"/>
              <a:defRPr/>
            </a:pPr>
            <a:r>
              <a:rPr lang="en-US" altLang="zh-CN" sz="1400" dirty="0">
                <a:ea typeface="+mn-ea"/>
                <a:cs typeface="Arial" pitchFamily="34" charset="0"/>
              </a:rPr>
              <a:t>SQL DB</a:t>
            </a:r>
            <a:r>
              <a:rPr lang="zh-CN" altLang="en-US" sz="1400" dirty="0">
                <a:ea typeface="+mn-ea"/>
                <a:cs typeface="Arial" pitchFamily="34" charset="0"/>
              </a:rPr>
              <a:t>提供存储卷、快照、备份、</a:t>
            </a:r>
            <a:r>
              <a:rPr lang="en-US" altLang="zh-CN" sz="1400" dirty="0">
                <a:ea typeface="+mn-ea"/>
                <a:cs typeface="Arial" pitchFamily="34" charset="0"/>
              </a:rPr>
              <a:t>service</a:t>
            </a:r>
            <a:r>
              <a:rPr lang="zh-CN" altLang="en-US" sz="1400" dirty="0">
                <a:ea typeface="+mn-ea"/>
                <a:cs typeface="Arial" pitchFamily="34" charset="0"/>
              </a:rPr>
              <a:t>等数据，支持</a:t>
            </a:r>
            <a:r>
              <a:rPr lang="en-US" altLang="zh-CN" sz="1400" dirty="0" err="1">
                <a:ea typeface="+mn-ea"/>
                <a:cs typeface="Arial" pitchFamily="34" charset="0"/>
              </a:rPr>
              <a:t>Mysql</a:t>
            </a:r>
            <a:r>
              <a:rPr lang="zh-CN" altLang="en-US" sz="1400" dirty="0">
                <a:ea typeface="+mn-ea"/>
                <a:cs typeface="Arial" pitchFamily="34" charset="0"/>
              </a:rPr>
              <a:t>、</a:t>
            </a:r>
            <a:r>
              <a:rPr lang="en-US" altLang="zh-CN" sz="1400" dirty="0">
                <a:ea typeface="+mn-ea"/>
                <a:cs typeface="Arial" pitchFamily="34" charset="0"/>
              </a:rPr>
              <a:t>PG</a:t>
            </a:r>
            <a:r>
              <a:rPr lang="zh-CN" altLang="en-US" sz="1400" dirty="0">
                <a:ea typeface="+mn-ea"/>
                <a:cs typeface="Arial" pitchFamily="34" charset="0"/>
              </a:rPr>
              <a:t>、</a:t>
            </a:r>
            <a:r>
              <a:rPr lang="en-US" altLang="zh-CN" sz="1400" dirty="0">
                <a:ea typeface="+mn-ea"/>
                <a:cs typeface="Arial" pitchFamily="34" charset="0"/>
              </a:rPr>
              <a:t>MSSQL</a:t>
            </a:r>
            <a:r>
              <a:rPr lang="zh-CN" altLang="en-US" sz="1400" dirty="0">
                <a:ea typeface="+mn-ea"/>
                <a:cs typeface="Arial" pitchFamily="34" charset="0"/>
              </a:rPr>
              <a:t>等</a:t>
            </a:r>
            <a:r>
              <a:rPr lang="en-US" altLang="zh-CN" sz="1400" dirty="0">
                <a:ea typeface="+mn-ea"/>
                <a:cs typeface="Arial" pitchFamily="34" charset="0"/>
              </a:rPr>
              <a:t>SQL</a:t>
            </a:r>
            <a:r>
              <a:rPr lang="zh-CN" altLang="en-US" sz="1400" dirty="0" smtClean="0">
                <a:ea typeface="+mn-ea"/>
                <a:cs typeface="Arial" pitchFamily="34" charset="0"/>
              </a:rPr>
              <a:t>数据库。</a:t>
            </a:r>
            <a:endParaRPr lang="en-US" altLang="zh-CN" sz="1400" dirty="0">
              <a:ea typeface="+mn-ea"/>
              <a:cs typeface="Arial" pitchFamily="34" charset="0"/>
            </a:endParaRPr>
          </a:p>
        </p:txBody>
      </p:sp>
    </p:spTree>
    <p:extLst>
      <p:ext uri="{BB962C8B-B14F-4D97-AF65-F5344CB8AC3E}">
        <p14:creationId xmlns:p14="http://schemas.microsoft.com/office/powerpoint/2010/main" val="1171712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r>
              <a:rPr lang="en-US" altLang="zh-CN" smtClean="0"/>
              <a:t>Cinder</a:t>
            </a:r>
            <a:r>
              <a:rPr lang="zh-CN" altLang="en-US" smtClean="0"/>
              <a:t>部署示例：以传统存储为例</a:t>
            </a:r>
            <a:endParaRPr lang="en-US" dirty="0"/>
          </a:p>
        </p:txBody>
      </p:sp>
      <p:sp>
        <p:nvSpPr>
          <p:cNvPr id="33794" name="内容占位符 2"/>
          <p:cNvSpPr>
            <a:spLocks noGrp="1"/>
          </p:cNvSpPr>
          <p:nvPr>
            <p:ph type="body" sz="quarter" idx="10"/>
          </p:nvPr>
        </p:nvSpPr>
        <p:spPr>
          <a:xfrm>
            <a:off x="684214" y="1376363"/>
            <a:ext cx="3384458" cy="3924300"/>
          </a:xfrm>
        </p:spPr>
        <p:txBody>
          <a:bodyPr/>
          <a:lstStyle/>
          <a:p>
            <a:pPr>
              <a:lnSpc>
                <a:spcPct val="130000"/>
              </a:lnSpc>
            </a:pPr>
            <a:r>
              <a:rPr lang="en-US" altLang="zh-CN" sz="1400" dirty="0" smtClean="0"/>
              <a:t>Cinder-API</a:t>
            </a:r>
            <a:r>
              <a:rPr lang="zh-CN" altLang="en-US" sz="1400" dirty="0" smtClean="0"/>
              <a:t>，</a:t>
            </a:r>
            <a:r>
              <a:rPr lang="en-US" altLang="zh-CN" sz="1400" dirty="0" smtClean="0"/>
              <a:t>Cinder-Scheduler</a:t>
            </a:r>
            <a:r>
              <a:rPr lang="zh-CN" altLang="en-US" sz="1400" dirty="0" smtClean="0"/>
              <a:t>，</a:t>
            </a:r>
            <a:r>
              <a:rPr lang="en-US" altLang="zh-CN" sz="1400" dirty="0" smtClean="0"/>
              <a:t>Cinder-Volume</a:t>
            </a:r>
            <a:r>
              <a:rPr lang="zh-CN" altLang="en-US" sz="1400" dirty="0" smtClean="0"/>
              <a:t>可以选择部署到一个节点上，也可以分别部署</a:t>
            </a:r>
            <a:r>
              <a:rPr lang="zh-CN" altLang="en-US" sz="1400" dirty="0"/>
              <a:t>。</a:t>
            </a:r>
            <a:endParaRPr lang="en-US" altLang="zh-CN" sz="1400" dirty="0" smtClean="0"/>
          </a:p>
          <a:p>
            <a:pPr>
              <a:lnSpc>
                <a:spcPct val="130000"/>
              </a:lnSpc>
            </a:pPr>
            <a:r>
              <a:rPr lang="en-US" altLang="zh-CN" sz="1400" dirty="0" smtClean="0"/>
              <a:t>API</a:t>
            </a:r>
            <a:r>
              <a:rPr lang="zh-CN" altLang="en-US" sz="1400" dirty="0" smtClean="0"/>
              <a:t>采用</a:t>
            </a:r>
            <a:r>
              <a:rPr lang="en-US" altLang="zh-CN" sz="1400" dirty="0" smtClean="0"/>
              <a:t>AA</a:t>
            </a:r>
            <a:r>
              <a:rPr lang="zh-CN" altLang="en-US" sz="1400" dirty="0" smtClean="0"/>
              <a:t>模式，</a:t>
            </a:r>
            <a:r>
              <a:rPr lang="en-US" altLang="zh-CN" sz="1400" dirty="0" err="1" smtClean="0"/>
              <a:t>Haproxy</a:t>
            </a:r>
            <a:r>
              <a:rPr lang="zh-CN" altLang="en-US" sz="1400" dirty="0" smtClean="0"/>
              <a:t>作为</a:t>
            </a:r>
            <a:r>
              <a:rPr lang="en-US" altLang="zh-CN" sz="1400" dirty="0" smtClean="0"/>
              <a:t>LB</a:t>
            </a:r>
            <a:r>
              <a:rPr lang="zh-CN" altLang="en-US" sz="1400" dirty="0" smtClean="0"/>
              <a:t>，分发请求到多个</a:t>
            </a:r>
            <a:r>
              <a:rPr lang="en-US" altLang="zh-CN" sz="1400" dirty="0" smtClean="0"/>
              <a:t>Cinder API</a:t>
            </a:r>
            <a:r>
              <a:rPr lang="zh-CN" altLang="en-US" sz="1400" dirty="0" smtClean="0"/>
              <a:t>。</a:t>
            </a:r>
            <a:endParaRPr lang="en-US" altLang="zh-CN" sz="1400" dirty="0" smtClean="0"/>
          </a:p>
          <a:p>
            <a:pPr>
              <a:lnSpc>
                <a:spcPct val="130000"/>
              </a:lnSpc>
            </a:pPr>
            <a:r>
              <a:rPr lang="en-US" altLang="zh-CN" sz="1400" dirty="0" smtClean="0"/>
              <a:t>Scheduler</a:t>
            </a:r>
            <a:r>
              <a:rPr lang="zh-CN" altLang="en-US" sz="1400" dirty="0" smtClean="0"/>
              <a:t>也采用</a:t>
            </a:r>
            <a:r>
              <a:rPr lang="en-US" altLang="zh-CN" sz="1400" dirty="0" smtClean="0"/>
              <a:t>AA</a:t>
            </a:r>
            <a:r>
              <a:rPr lang="zh-CN" altLang="en-US" sz="1400" dirty="0" smtClean="0"/>
              <a:t>模式，有</a:t>
            </a:r>
            <a:r>
              <a:rPr lang="en-US" altLang="zh-CN" sz="1400" dirty="0" err="1" smtClean="0"/>
              <a:t>rabbitmq</a:t>
            </a:r>
            <a:r>
              <a:rPr lang="zh-CN" altLang="en-US" sz="1400" dirty="0" smtClean="0"/>
              <a:t>以负载均衡模式向</a:t>
            </a:r>
            <a:r>
              <a:rPr lang="en-US" altLang="zh-CN" sz="1400" dirty="0" smtClean="0"/>
              <a:t>3</a:t>
            </a:r>
            <a:r>
              <a:rPr lang="zh-CN" altLang="en-US" sz="1400" dirty="0" smtClean="0"/>
              <a:t>个节点分发任务，并同时从</a:t>
            </a:r>
            <a:r>
              <a:rPr lang="en-US" altLang="zh-CN" sz="1400" dirty="0" err="1" smtClean="0"/>
              <a:t>rabbitqmq</a:t>
            </a:r>
            <a:r>
              <a:rPr lang="zh-CN" altLang="en-US" sz="1400" dirty="0" smtClean="0"/>
              <a:t>收取</a:t>
            </a:r>
            <a:r>
              <a:rPr lang="en-US" altLang="zh-CN" sz="1400" dirty="0" smtClean="0"/>
              <a:t>Cinder volume</a:t>
            </a:r>
            <a:r>
              <a:rPr lang="zh-CN" altLang="en-US" sz="1400" dirty="0" smtClean="0"/>
              <a:t>上报的能力信息，调度时，</a:t>
            </a:r>
            <a:r>
              <a:rPr lang="en-US" altLang="zh-CN" sz="1400" dirty="0" smtClean="0"/>
              <a:t>scheduler</a:t>
            </a:r>
            <a:r>
              <a:rPr lang="zh-CN" altLang="en-US" sz="1400" dirty="0" smtClean="0"/>
              <a:t>通过在</a:t>
            </a:r>
            <a:r>
              <a:rPr lang="en-US" altLang="zh-CN" sz="1400" dirty="0" smtClean="0"/>
              <a:t>DB</a:t>
            </a:r>
            <a:r>
              <a:rPr lang="zh-CN" altLang="en-US" sz="1400" dirty="0" smtClean="0"/>
              <a:t>中预留资源从而保证数据一致性。</a:t>
            </a:r>
            <a:endParaRPr lang="en-US" altLang="zh-CN" sz="1400" dirty="0" smtClean="0"/>
          </a:p>
          <a:p>
            <a:pPr>
              <a:lnSpc>
                <a:spcPct val="130000"/>
              </a:lnSpc>
            </a:pPr>
            <a:r>
              <a:rPr lang="en-US" altLang="zh-CN" sz="1400" dirty="0"/>
              <a:t>Cinder-Volume</a:t>
            </a:r>
            <a:r>
              <a:rPr lang="zh-CN" altLang="en-US" sz="1400" dirty="0" smtClean="0"/>
              <a:t>也采用</a:t>
            </a:r>
            <a:r>
              <a:rPr lang="en-US" altLang="zh-CN" sz="1400" dirty="0" smtClean="0"/>
              <a:t>AA</a:t>
            </a:r>
            <a:r>
              <a:rPr lang="zh-CN" altLang="en-US" sz="1400" dirty="0" smtClean="0"/>
              <a:t>模式，同时上报同一个</a:t>
            </a:r>
            <a:r>
              <a:rPr lang="en-US" altLang="zh-CN" sz="1400" dirty="0" smtClean="0"/>
              <a:t>backend</a:t>
            </a:r>
            <a:r>
              <a:rPr lang="zh-CN" altLang="en-US" sz="1400" dirty="0" smtClean="0"/>
              <a:t>容量和能力信息，并同时接受请求进行处理。</a:t>
            </a:r>
            <a:endParaRPr lang="en-US" altLang="zh-CN" sz="1400" dirty="0" smtClean="0"/>
          </a:p>
          <a:p>
            <a:pPr>
              <a:lnSpc>
                <a:spcPct val="130000"/>
              </a:lnSpc>
            </a:pPr>
            <a:r>
              <a:rPr lang="en-US" altLang="zh-CN" sz="1400" dirty="0" err="1" smtClean="0"/>
              <a:t>Rabbitmq</a:t>
            </a:r>
            <a:r>
              <a:rPr lang="zh-CN" altLang="en-US" sz="1400" dirty="0" smtClean="0"/>
              <a:t>，支持主备或集群。</a:t>
            </a:r>
            <a:endParaRPr lang="en-US" altLang="zh-CN" sz="1400" dirty="0" smtClean="0"/>
          </a:p>
          <a:p>
            <a:pPr>
              <a:lnSpc>
                <a:spcPct val="130000"/>
              </a:lnSpc>
            </a:pPr>
            <a:r>
              <a:rPr lang="en-US" altLang="zh-CN" sz="1400" dirty="0" err="1" smtClean="0"/>
              <a:t>Mysql</a:t>
            </a:r>
            <a:r>
              <a:rPr lang="zh-CN" altLang="en-US" sz="1400" dirty="0" smtClean="0"/>
              <a:t>，支持主备或集群。</a:t>
            </a:r>
            <a:endParaRPr lang="en-US" altLang="zh-CN" sz="1400" dirty="0" smtClean="0"/>
          </a:p>
          <a:p>
            <a:pPr>
              <a:lnSpc>
                <a:spcPct val="130000"/>
              </a:lnSpc>
            </a:pPr>
            <a:endParaRPr lang="zh-CN" altLang="en-US" sz="1400" dirty="0" smtClean="0"/>
          </a:p>
        </p:txBody>
      </p:sp>
      <p:grpSp>
        <p:nvGrpSpPr>
          <p:cNvPr id="33795" name="组合 50"/>
          <p:cNvGrpSpPr>
            <a:grpSpLocks/>
          </p:cNvGrpSpPr>
          <p:nvPr/>
        </p:nvGrpSpPr>
        <p:grpSpPr bwMode="auto">
          <a:xfrm>
            <a:off x="4068762" y="1525358"/>
            <a:ext cx="4384694" cy="4583804"/>
            <a:chOff x="525177" y="1103523"/>
            <a:chExt cx="4945512" cy="5188082"/>
          </a:xfrm>
        </p:grpSpPr>
        <p:sp>
          <p:nvSpPr>
            <p:cNvPr id="4" name="TextBox 3"/>
            <p:cNvSpPr txBox="1"/>
            <p:nvPr/>
          </p:nvSpPr>
          <p:spPr>
            <a:xfrm>
              <a:off x="1671202" y="1809201"/>
              <a:ext cx="1142703" cy="592195"/>
            </a:xfrm>
            <a:prstGeom prst="rect">
              <a:avLst/>
            </a:prstGeom>
            <a:solidFill>
              <a:schemeClr val="accent2">
                <a:lumMod val="75000"/>
              </a:schemeClr>
            </a:solidFill>
            <a:ln>
              <a:noFill/>
            </a:ln>
            <a:effectLst>
              <a:outerShdw blurRad="50800" dist="38100" dir="2700000" algn="tl" rotWithShape="0">
                <a:prstClr val="black">
                  <a:alpha val="40000"/>
                </a:prstClr>
              </a:outerShdw>
              <a:softEdge rad="12700"/>
            </a:effectLst>
          </p:spPr>
          <p:txBody>
            <a:bodyPr wrap="square" anchor="ctr">
              <a:spAutoFit/>
            </a:bodyPr>
            <a:lstStyle/>
            <a:p>
              <a:pPr algn="ctr">
                <a:defRPr/>
              </a:pPr>
              <a:r>
                <a:rPr lang="en-US" altLang="zh-CN" sz="1400" dirty="0">
                  <a:latin typeface="+mn-lt"/>
                </a:rPr>
                <a:t>Cinder-API</a:t>
              </a:r>
              <a:endParaRPr lang="zh-CN" altLang="en-US" sz="1400" dirty="0">
                <a:latin typeface="+mn-lt"/>
              </a:endParaRPr>
            </a:p>
          </p:txBody>
        </p:sp>
        <p:sp>
          <p:nvSpPr>
            <p:cNvPr id="5" name="TextBox 4"/>
            <p:cNvSpPr txBox="1"/>
            <p:nvPr/>
          </p:nvSpPr>
          <p:spPr>
            <a:xfrm>
              <a:off x="1649777" y="3420716"/>
              <a:ext cx="1164129" cy="592195"/>
            </a:xfrm>
            <a:prstGeom prst="rect">
              <a:avLst/>
            </a:prstGeom>
            <a:solidFill>
              <a:schemeClr val="accent2">
                <a:lumMod val="75000"/>
              </a:schemeClr>
            </a:solidFill>
            <a:ln>
              <a:noFill/>
            </a:ln>
            <a:effectLst>
              <a:outerShdw blurRad="50800" dist="38100" dir="2700000" algn="tl" rotWithShape="0">
                <a:prstClr val="black">
                  <a:alpha val="40000"/>
                </a:prstClr>
              </a:outerShdw>
              <a:softEdge rad="12700"/>
            </a:effectLst>
          </p:spPr>
          <p:txBody>
            <a:bodyPr anchor="ctr">
              <a:spAutoFit/>
            </a:bodyPr>
            <a:lstStyle/>
            <a:p>
              <a:pPr algn="ctr">
                <a:defRPr/>
              </a:pPr>
              <a:r>
                <a:rPr lang="en-US" altLang="zh-CN" sz="1400" dirty="0">
                  <a:latin typeface="+mn-lt"/>
                </a:rPr>
                <a:t>Cinder-Scheduler</a:t>
              </a:r>
              <a:endParaRPr lang="zh-CN" altLang="en-US" sz="1400" dirty="0">
                <a:latin typeface="+mn-lt"/>
              </a:endParaRPr>
            </a:p>
          </p:txBody>
        </p:sp>
        <p:sp>
          <p:nvSpPr>
            <p:cNvPr id="6" name="TextBox 5"/>
            <p:cNvSpPr txBox="1">
              <a:spLocks/>
            </p:cNvSpPr>
            <p:nvPr/>
          </p:nvSpPr>
          <p:spPr>
            <a:xfrm>
              <a:off x="1671201" y="4346319"/>
              <a:ext cx="3785202" cy="383185"/>
            </a:xfrm>
            <a:prstGeom prst="rect">
              <a:avLst/>
            </a:prstGeom>
            <a:solidFill>
              <a:srgbClr val="92D050"/>
            </a:solidFill>
            <a:ln>
              <a:noFill/>
            </a:ln>
            <a:effectLst>
              <a:outerShdw blurRad="50800" dist="38100" dir="2700000" algn="tl" rotWithShape="0">
                <a:prstClr val="black">
                  <a:alpha val="40000"/>
                </a:prstClr>
              </a:outerShdw>
              <a:softEdge rad="12700"/>
            </a:effectLst>
          </p:spPr>
          <p:txBody>
            <a:bodyPr anchor="ctr">
              <a:spAutoFit/>
            </a:bodyPr>
            <a:lstStyle/>
            <a:p>
              <a:pPr algn="ctr">
                <a:defRPr/>
              </a:pPr>
              <a:r>
                <a:rPr lang="en-US" altLang="zh-CN" sz="1600" dirty="0" err="1">
                  <a:latin typeface="+mn-lt"/>
                </a:rPr>
                <a:t>RabbitMQ</a:t>
              </a:r>
              <a:endParaRPr lang="zh-CN" altLang="en-US" sz="1400" dirty="0">
                <a:latin typeface="+mn-lt"/>
              </a:endParaRPr>
            </a:p>
          </p:txBody>
        </p:sp>
        <p:sp>
          <p:nvSpPr>
            <p:cNvPr id="7" name="圆柱形 6"/>
            <p:cNvSpPr/>
            <p:nvPr/>
          </p:nvSpPr>
          <p:spPr bwMode="auto">
            <a:xfrm>
              <a:off x="525177" y="2466446"/>
              <a:ext cx="852437" cy="553936"/>
            </a:xfrm>
            <a:prstGeom prst="can">
              <a:avLst/>
            </a:prstGeom>
            <a:solidFill>
              <a:schemeClr val="accent2">
                <a:lumMod val="75000"/>
              </a:schemeClr>
            </a:solidFill>
            <a:ln>
              <a:noFill/>
            </a:ln>
            <a:effectLst>
              <a:outerShdw blurRad="50800" dist="38100" dir="2700000" algn="tl" rotWithShape="0">
                <a:prstClr val="black">
                  <a:alpha val="40000"/>
                </a:prstClr>
              </a:outerShdw>
              <a:softEdge rad="12700"/>
            </a:effectLst>
            <a:extLst/>
          </p:spPr>
          <p:txBody>
            <a:bodyPr wrap="square" anchor="ctr">
              <a:spAutoFit/>
            </a:bodyPr>
            <a:lstStyle/>
            <a:p>
              <a:pPr algn="ctr">
                <a:buClr>
                  <a:srgbClr val="CC9900"/>
                </a:buClr>
                <a:defRPr/>
              </a:pPr>
              <a:r>
                <a:rPr lang="en-US" altLang="zh-CN" sz="1400" dirty="0" err="1">
                  <a:latin typeface="+mn-lt"/>
                </a:rPr>
                <a:t>Mysql</a:t>
              </a:r>
              <a:endParaRPr lang="zh-CN" altLang="en-US" sz="1400" dirty="0">
                <a:latin typeface="+mn-lt"/>
              </a:endParaRPr>
            </a:p>
          </p:txBody>
        </p:sp>
        <p:sp>
          <p:nvSpPr>
            <p:cNvPr id="8" name="TextBox 7"/>
            <p:cNvSpPr txBox="1"/>
            <p:nvPr/>
          </p:nvSpPr>
          <p:spPr>
            <a:xfrm>
              <a:off x="1673248" y="4984433"/>
              <a:ext cx="1176366" cy="592195"/>
            </a:xfrm>
            <a:prstGeom prst="rect">
              <a:avLst/>
            </a:prstGeom>
            <a:solidFill>
              <a:schemeClr val="accent2">
                <a:lumMod val="75000"/>
              </a:schemeClr>
            </a:solidFill>
            <a:ln>
              <a:noFill/>
            </a:ln>
            <a:effectLst>
              <a:outerShdw blurRad="50800" dist="38100" dir="2700000" algn="tl" rotWithShape="0">
                <a:prstClr val="black">
                  <a:alpha val="40000"/>
                </a:prstClr>
              </a:outerShdw>
              <a:softEdge rad="12700"/>
            </a:effectLst>
          </p:spPr>
          <p:txBody>
            <a:bodyPr anchor="ctr">
              <a:spAutoFit/>
            </a:bodyPr>
            <a:lstStyle/>
            <a:p>
              <a:pPr algn="ctr">
                <a:defRPr/>
              </a:pPr>
              <a:r>
                <a:rPr lang="en-US" altLang="zh-CN" sz="1400" dirty="0">
                  <a:latin typeface="+mn-lt"/>
                </a:rPr>
                <a:t>Cinder-Volume</a:t>
              </a:r>
              <a:endParaRPr lang="zh-CN" altLang="en-US" sz="1400" dirty="0">
                <a:latin typeface="+mn-lt"/>
              </a:endParaRPr>
            </a:p>
          </p:txBody>
        </p:sp>
        <p:sp>
          <p:nvSpPr>
            <p:cNvPr id="9" name="TextBox 8"/>
            <p:cNvSpPr txBox="1"/>
            <p:nvPr/>
          </p:nvSpPr>
          <p:spPr>
            <a:xfrm>
              <a:off x="2971027" y="1809641"/>
              <a:ext cx="1164129" cy="592195"/>
            </a:xfrm>
            <a:prstGeom prst="rect">
              <a:avLst/>
            </a:prstGeom>
            <a:solidFill>
              <a:schemeClr val="accent2">
                <a:lumMod val="75000"/>
              </a:schemeClr>
            </a:solidFill>
            <a:ln>
              <a:noFill/>
            </a:ln>
            <a:effectLst>
              <a:outerShdw blurRad="50800" dist="38100" dir="2700000" algn="tl" rotWithShape="0">
                <a:prstClr val="black">
                  <a:alpha val="40000"/>
                </a:prstClr>
              </a:outerShdw>
              <a:softEdge rad="12700"/>
            </a:effectLst>
          </p:spPr>
          <p:txBody>
            <a:bodyPr wrap="square" anchor="ctr">
              <a:spAutoFit/>
            </a:bodyPr>
            <a:lstStyle/>
            <a:p>
              <a:pPr algn="ctr">
                <a:defRPr/>
              </a:pPr>
              <a:r>
                <a:rPr lang="en-US" altLang="zh-CN" sz="1400" dirty="0">
                  <a:latin typeface="+mn-lt"/>
                </a:rPr>
                <a:t>Cinder-API</a:t>
              </a:r>
              <a:endParaRPr lang="zh-CN" altLang="en-US" sz="1400" dirty="0">
                <a:latin typeface="+mn-lt"/>
              </a:endParaRPr>
            </a:p>
          </p:txBody>
        </p:sp>
        <p:sp>
          <p:nvSpPr>
            <p:cNvPr id="10" name="TextBox 9"/>
            <p:cNvSpPr txBox="1"/>
            <p:nvPr/>
          </p:nvSpPr>
          <p:spPr>
            <a:xfrm>
              <a:off x="4292274" y="1832952"/>
              <a:ext cx="1124264" cy="592195"/>
            </a:xfrm>
            <a:prstGeom prst="rect">
              <a:avLst/>
            </a:prstGeom>
            <a:solidFill>
              <a:schemeClr val="accent2">
                <a:lumMod val="75000"/>
              </a:schemeClr>
            </a:solidFill>
            <a:ln>
              <a:noFill/>
            </a:ln>
            <a:effectLst>
              <a:outerShdw blurRad="50800" dist="38100" dir="2700000" algn="tl" rotWithShape="0">
                <a:prstClr val="black">
                  <a:alpha val="40000"/>
                </a:prstClr>
              </a:outerShdw>
              <a:softEdge rad="12700"/>
            </a:effectLst>
          </p:spPr>
          <p:txBody>
            <a:bodyPr wrap="square" anchor="ctr">
              <a:spAutoFit/>
            </a:bodyPr>
            <a:lstStyle/>
            <a:p>
              <a:pPr algn="ctr">
                <a:defRPr/>
              </a:pPr>
              <a:r>
                <a:rPr lang="en-US" altLang="zh-CN" sz="1400" dirty="0">
                  <a:latin typeface="+mn-lt"/>
                </a:rPr>
                <a:t>Cinder-API</a:t>
              </a:r>
              <a:endParaRPr lang="zh-CN" altLang="en-US" sz="1400" dirty="0">
                <a:latin typeface="+mn-lt"/>
              </a:endParaRPr>
            </a:p>
          </p:txBody>
        </p:sp>
        <p:sp>
          <p:nvSpPr>
            <p:cNvPr id="11" name="TextBox 10"/>
            <p:cNvSpPr txBox="1"/>
            <p:nvPr/>
          </p:nvSpPr>
          <p:spPr>
            <a:xfrm>
              <a:off x="2971027" y="3420716"/>
              <a:ext cx="1164129" cy="592195"/>
            </a:xfrm>
            <a:prstGeom prst="rect">
              <a:avLst/>
            </a:prstGeom>
            <a:solidFill>
              <a:schemeClr val="accent2">
                <a:lumMod val="75000"/>
              </a:schemeClr>
            </a:solidFill>
            <a:ln>
              <a:noFill/>
            </a:ln>
            <a:effectLst>
              <a:outerShdw blurRad="50800" dist="38100" dir="2700000" algn="tl" rotWithShape="0">
                <a:prstClr val="black">
                  <a:alpha val="40000"/>
                </a:prstClr>
              </a:outerShdw>
              <a:softEdge rad="12700"/>
            </a:effectLst>
          </p:spPr>
          <p:txBody>
            <a:bodyPr anchor="ctr">
              <a:spAutoFit/>
            </a:bodyPr>
            <a:lstStyle/>
            <a:p>
              <a:pPr algn="ctr">
                <a:defRPr/>
              </a:pPr>
              <a:r>
                <a:rPr lang="en-US" altLang="zh-CN" sz="1400" dirty="0">
                  <a:latin typeface="+mn-lt"/>
                </a:rPr>
                <a:t>Cinder-Scheduler</a:t>
              </a:r>
              <a:endParaRPr lang="zh-CN" altLang="en-US" sz="1400" dirty="0">
                <a:latin typeface="+mn-lt"/>
              </a:endParaRPr>
            </a:p>
          </p:txBody>
        </p:sp>
        <p:sp>
          <p:nvSpPr>
            <p:cNvPr id="12" name="TextBox 11"/>
            <p:cNvSpPr txBox="1"/>
            <p:nvPr/>
          </p:nvSpPr>
          <p:spPr>
            <a:xfrm>
              <a:off x="4292276" y="3420716"/>
              <a:ext cx="1164129" cy="592195"/>
            </a:xfrm>
            <a:prstGeom prst="rect">
              <a:avLst/>
            </a:prstGeom>
            <a:solidFill>
              <a:schemeClr val="accent2">
                <a:lumMod val="75000"/>
              </a:schemeClr>
            </a:solidFill>
            <a:ln>
              <a:noFill/>
            </a:ln>
            <a:effectLst>
              <a:outerShdw blurRad="50800" dist="38100" dir="2700000" algn="tl" rotWithShape="0">
                <a:prstClr val="black">
                  <a:alpha val="40000"/>
                </a:prstClr>
              </a:outerShdw>
              <a:softEdge rad="12700"/>
            </a:effectLst>
          </p:spPr>
          <p:txBody>
            <a:bodyPr anchor="ctr">
              <a:spAutoFit/>
            </a:bodyPr>
            <a:lstStyle/>
            <a:p>
              <a:pPr algn="ctr">
                <a:defRPr/>
              </a:pPr>
              <a:r>
                <a:rPr lang="en-US" altLang="zh-CN" sz="1400" dirty="0">
                  <a:latin typeface="+mn-lt"/>
                </a:rPr>
                <a:t>Cinder-Scheduler</a:t>
              </a:r>
              <a:endParaRPr lang="zh-CN" altLang="en-US" sz="1400" dirty="0">
                <a:latin typeface="+mn-lt"/>
              </a:endParaRPr>
            </a:p>
          </p:txBody>
        </p:sp>
        <p:sp>
          <p:nvSpPr>
            <p:cNvPr id="13" name="TextBox 12"/>
            <p:cNvSpPr txBox="1"/>
            <p:nvPr/>
          </p:nvSpPr>
          <p:spPr>
            <a:xfrm>
              <a:off x="2957153" y="4977280"/>
              <a:ext cx="1192286" cy="592195"/>
            </a:xfrm>
            <a:prstGeom prst="rect">
              <a:avLst/>
            </a:prstGeom>
            <a:solidFill>
              <a:schemeClr val="accent2">
                <a:lumMod val="75000"/>
              </a:schemeClr>
            </a:solidFill>
            <a:ln>
              <a:noFill/>
            </a:ln>
            <a:effectLst>
              <a:outerShdw blurRad="50800" dist="38100" dir="2700000" algn="tl" rotWithShape="0">
                <a:prstClr val="black">
                  <a:alpha val="40000"/>
                </a:prstClr>
              </a:outerShdw>
              <a:softEdge rad="12700"/>
            </a:effectLst>
          </p:spPr>
          <p:txBody>
            <a:bodyPr wrap="square" anchor="ctr">
              <a:spAutoFit/>
            </a:bodyPr>
            <a:lstStyle/>
            <a:p>
              <a:pPr algn="ctr">
                <a:defRPr/>
              </a:pPr>
              <a:r>
                <a:rPr lang="en-US" altLang="zh-CN" sz="1400" dirty="0">
                  <a:latin typeface="+mn-lt"/>
                </a:rPr>
                <a:t>Cinder-Volume</a:t>
              </a:r>
              <a:endParaRPr lang="zh-CN" altLang="en-US" sz="1400" dirty="0">
                <a:latin typeface="+mn-lt"/>
              </a:endParaRPr>
            </a:p>
          </p:txBody>
        </p:sp>
        <p:sp>
          <p:nvSpPr>
            <p:cNvPr id="14" name="TextBox 13"/>
            <p:cNvSpPr txBox="1"/>
            <p:nvPr/>
          </p:nvSpPr>
          <p:spPr>
            <a:xfrm>
              <a:off x="4320845" y="4974907"/>
              <a:ext cx="1149844" cy="592195"/>
            </a:xfrm>
            <a:prstGeom prst="rect">
              <a:avLst/>
            </a:prstGeom>
            <a:solidFill>
              <a:schemeClr val="accent2">
                <a:lumMod val="75000"/>
              </a:schemeClr>
            </a:solidFill>
            <a:ln>
              <a:noFill/>
            </a:ln>
            <a:effectLst>
              <a:outerShdw blurRad="50800" dist="38100" dir="2700000" algn="tl" rotWithShape="0">
                <a:prstClr val="black">
                  <a:alpha val="40000"/>
                </a:prstClr>
              </a:outerShdw>
              <a:softEdge rad="12700"/>
            </a:effectLst>
          </p:spPr>
          <p:txBody>
            <a:bodyPr anchor="ctr">
              <a:spAutoFit/>
            </a:bodyPr>
            <a:lstStyle/>
            <a:p>
              <a:pPr algn="ctr">
                <a:defRPr/>
              </a:pPr>
              <a:r>
                <a:rPr lang="en-US" altLang="zh-CN" sz="1400" dirty="0">
                  <a:latin typeface="+mn-lt"/>
                </a:rPr>
                <a:t>Cinder-Volume</a:t>
              </a:r>
              <a:endParaRPr lang="zh-CN" altLang="en-US" sz="1400" dirty="0">
                <a:latin typeface="+mn-lt"/>
              </a:endParaRPr>
            </a:p>
          </p:txBody>
        </p:sp>
        <p:sp>
          <p:nvSpPr>
            <p:cNvPr id="15" name="TextBox 14"/>
            <p:cNvSpPr txBox="1">
              <a:spLocks/>
            </p:cNvSpPr>
            <p:nvPr/>
          </p:nvSpPr>
          <p:spPr>
            <a:xfrm>
              <a:off x="1671201" y="2774695"/>
              <a:ext cx="3785202" cy="383185"/>
            </a:xfrm>
            <a:prstGeom prst="rect">
              <a:avLst/>
            </a:prstGeom>
            <a:solidFill>
              <a:srgbClr val="92D050"/>
            </a:solidFill>
            <a:ln>
              <a:noFill/>
            </a:ln>
            <a:effectLst>
              <a:outerShdw blurRad="50800" dist="38100" dir="2700000" algn="tl" rotWithShape="0">
                <a:prstClr val="black">
                  <a:alpha val="40000"/>
                </a:prstClr>
              </a:outerShdw>
              <a:softEdge rad="12700"/>
            </a:effectLst>
          </p:spPr>
          <p:txBody>
            <a:bodyPr anchor="ctr">
              <a:spAutoFit/>
            </a:bodyPr>
            <a:lstStyle/>
            <a:p>
              <a:pPr algn="ctr">
                <a:defRPr/>
              </a:pPr>
              <a:r>
                <a:rPr lang="en-US" altLang="zh-CN" sz="1600" dirty="0" err="1">
                  <a:latin typeface="+mn-lt"/>
                </a:rPr>
                <a:t>RabbitMQ</a:t>
              </a:r>
              <a:endParaRPr lang="zh-CN" altLang="en-US" sz="1400" dirty="0">
                <a:latin typeface="+mn-lt"/>
              </a:endParaRPr>
            </a:p>
          </p:txBody>
        </p:sp>
        <p:sp>
          <p:nvSpPr>
            <p:cNvPr id="16" name="TextBox 15"/>
            <p:cNvSpPr txBox="1"/>
            <p:nvPr/>
          </p:nvSpPr>
          <p:spPr>
            <a:xfrm>
              <a:off x="1640848" y="1103523"/>
              <a:ext cx="3778060" cy="383185"/>
            </a:xfrm>
            <a:prstGeom prst="rect">
              <a:avLst/>
            </a:prstGeom>
            <a:solidFill>
              <a:srgbClr val="92D050"/>
            </a:solidFill>
            <a:ln>
              <a:noFill/>
            </a:ln>
            <a:effectLst>
              <a:outerShdw blurRad="50800" dist="38100" dir="2700000" algn="tl" rotWithShape="0">
                <a:prstClr val="black">
                  <a:alpha val="40000"/>
                </a:prstClr>
              </a:outerShdw>
              <a:softEdge rad="12700"/>
            </a:effectLst>
          </p:spPr>
          <p:txBody>
            <a:bodyPr anchor="ctr">
              <a:spAutoFit/>
            </a:bodyPr>
            <a:lstStyle/>
            <a:p>
              <a:pPr algn="ctr">
                <a:defRPr/>
              </a:pPr>
              <a:r>
                <a:rPr lang="en-US" altLang="zh-CN" sz="1600" dirty="0" err="1">
                  <a:latin typeface="+mn-lt"/>
                </a:rPr>
                <a:t>HAproxy</a:t>
              </a:r>
              <a:endParaRPr lang="zh-CN" altLang="en-US" sz="1400" dirty="0">
                <a:latin typeface="+mn-lt"/>
              </a:endParaRPr>
            </a:p>
          </p:txBody>
        </p:sp>
        <p:sp>
          <p:nvSpPr>
            <p:cNvPr id="17" name="TextBox 16"/>
            <p:cNvSpPr txBox="1">
              <a:spLocks/>
            </p:cNvSpPr>
            <p:nvPr/>
          </p:nvSpPr>
          <p:spPr>
            <a:xfrm>
              <a:off x="1656918" y="5908420"/>
              <a:ext cx="3785202" cy="383185"/>
            </a:xfrm>
            <a:prstGeom prst="rect">
              <a:avLst/>
            </a:prstGeom>
            <a:solidFill>
              <a:srgbClr val="92D050"/>
            </a:solidFill>
            <a:ln>
              <a:noFill/>
            </a:ln>
            <a:effectLst>
              <a:outerShdw blurRad="50800" dist="38100" dir="2700000" algn="tl" rotWithShape="0">
                <a:prstClr val="black">
                  <a:alpha val="40000"/>
                </a:prstClr>
              </a:outerShdw>
              <a:softEdge rad="12700"/>
            </a:effectLst>
          </p:spPr>
          <p:txBody>
            <a:bodyPr anchor="ctr">
              <a:spAutoFit/>
            </a:bodyPr>
            <a:lstStyle/>
            <a:p>
              <a:pPr algn="ctr">
                <a:defRPr/>
              </a:pPr>
              <a:r>
                <a:rPr lang="en-US" altLang="zh-CN" sz="1600" dirty="0">
                  <a:latin typeface="+mn-lt"/>
                </a:rPr>
                <a:t>SAN</a:t>
              </a:r>
              <a:endParaRPr lang="zh-CN" altLang="en-US" sz="1400" dirty="0">
                <a:latin typeface="+mn-lt"/>
              </a:endParaRPr>
            </a:p>
          </p:txBody>
        </p:sp>
        <p:cxnSp>
          <p:nvCxnSpPr>
            <p:cNvPr id="33839" name="直接连接符 18"/>
            <p:cNvCxnSpPr>
              <a:cxnSpLocks noChangeShapeType="1"/>
            </p:cNvCxnSpPr>
            <p:nvPr/>
          </p:nvCxnSpPr>
          <p:spPr bwMode="auto">
            <a:xfrm flipH="1">
              <a:off x="3470959" y="1548666"/>
              <a:ext cx="117842" cy="24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33840" name="直接连接符 20"/>
            <p:cNvCxnSpPr>
              <a:cxnSpLocks noChangeShapeType="1"/>
              <a:stCxn id="16" idx="2"/>
              <a:endCxn id="4" idx="0"/>
            </p:cNvCxnSpPr>
            <p:nvPr/>
          </p:nvCxnSpPr>
          <p:spPr bwMode="auto">
            <a:xfrm flipH="1">
              <a:off x="2242553" y="1486708"/>
              <a:ext cx="1287325" cy="3224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41" name="直接连接符 22"/>
            <p:cNvCxnSpPr>
              <a:cxnSpLocks noChangeShapeType="1"/>
            </p:cNvCxnSpPr>
            <p:nvPr/>
          </p:nvCxnSpPr>
          <p:spPr bwMode="auto">
            <a:xfrm>
              <a:off x="3501146" y="1613453"/>
              <a:ext cx="685621"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33842" name="直接连接符 25"/>
            <p:cNvCxnSpPr>
              <a:cxnSpLocks noChangeShapeType="1"/>
              <a:stCxn id="16" idx="2"/>
              <a:endCxn id="9" idx="0"/>
            </p:cNvCxnSpPr>
            <p:nvPr/>
          </p:nvCxnSpPr>
          <p:spPr bwMode="auto">
            <a:xfrm>
              <a:off x="3529878" y="1486708"/>
              <a:ext cx="23213" cy="3229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43" name="直接连接符 27"/>
            <p:cNvCxnSpPr>
              <a:cxnSpLocks noChangeShapeType="1"/>
              <a:stCxn id="16" idx="2"/>
              <a:endCxn id="10" idx="0"/>
            </p:cNvCxnSpPr>
            <p:nvPr/>
          </p:nvCxnSpPr>
          <p:spPr bwMode="auto">
            <a:xfrm>
              <a:off x="3529878" y="1486708"/>
              <a:ext cx="1324529" cy="3462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44" name="直接连接符 29"/>
            <p:cNvCxnSpPr>
              <a:cxnSpLocks noChangeShapeType="1"/>
              <a:stCxn id="4" idx="2"/>
              <a:endCxn id="15" idx="0"/>
            </p:cNvCxnSpPr>
            <p:nvPr/>
          </p:nvCxnSpPr>
          <p:spPr bwMode="auto">
            <a:xfrm>
              <a:off x="2242553" y="2401396"/>
              <a:ext cx="1321249" cy="3732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45" name="直接连接符 31"/>
            <p:cNvCxnSpPr>
              <a:cxnSpLocks noChangeShapeType="1"/>
              <a:stCxn id="9" idx="2"/>
              <a:endCxn id="15" idx="0"/>
            </p:cNvCxnSpPr>
            <p:nvPr/>
          </p:nvCxnSpPr>
          <p:spPr bwMode="auto">
            <a:xfrm>
              <a:off x="3553092" y="2401836"/>
              <a:ext cx="10711" cy="3728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46" name="直接连接符 33"/>
            <p:cNvCxnSpPr>
              <a:cxnSpLocks noChangeShapeType="1"/>
              <a:endCxn id="15" idx="0"/>
            </p:cNvCxnSpPr>
            <p:nvPr/>
          </p:nvCxnSpPr>
          <p:spPr bwMode="auto">
            <a:xfrm flipH="1">
              <a:off x="3563802" y="2424793"/>
              <a:ext cx="1369665" cy="3499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47" name="直接连接符 34"/>
            <p:cNvCxnSpPr>
              <a:cxnSpLocks noChangeShapeType="1"/>
            </p:cNvCxnSpPr>
            <p:nvPr/>
          </p:nvCxnSpPr>
          <p:spPr bwMode="auto">
            <a:xfrm flipH="1">
              <a:off x="3413824" y="3120291"/>
              <a:ext cx="117842" cy="24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33848" name="直接连接符 35"/>
            <p:cNvCxnSpPr>
              <a:cxnSpLocks noChangeShapeType="1"/>
              <a:endCxn id="5" idx="0"/>
            </p:cNvCxnSpPr>
            <p:nvPr/>
          </p:nvCxnSpPr>
          <p:spPr bwMode="auto">
            <a:xfrm flipH="1">
              <a:off x="2231842" y="3120291"/>
              <a:ext cx="1299824" cy="3004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49" name="直接连接符 36"/>
            <p:cNvCxnSpPr>
              <a:cxnSpLocks noChangeShapeType="1"/>
            </p:cNvCxnSpPr>
            <p:nvPr/>
          </p:nvCxnSpPr>
          <p:spPr bwMode="auto">
            <a:xfrm>
              <a:off x="3542378" y="3125553"/>
              <a:ext cx="685621"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33850" name="直接连接符 37"/>
            <p:cNvCxnSpPr>
              <a:cxnSpLocks noChangeShapeType="1"/>
              <a:endCxn id="11" idx="0"/>
            </p:cNvCxnSpPr>
            <p:nvPr/>
          </p:nvCxnSpPr>
          <p:spPr bwMode="auto">
            <a:xfrm>
              <a:off x="3531665" y="3120291"/>
              <a:ext cx="21427" cy="3004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51" name="直接连接符 38"/>
            <p:cNvCxnSpPr>
              <a:cxnSpLocks noChangeShapeType="1"/>
              <a:endCxn id="12" idx="0"/>
            </p:cNvCxnSpPr>
            <p:nvPr/>
          </p:nvCxnSpPr>
          <p:spPr bwMode="auto">
            <a:xfrm>
              <a:off x="3531665" y="3120289"/>
              <a:ext cx="1342676" cy="300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52" name="直接连接符 39"/>
            <p:cNvCxnSpPr>
              <a:cxnSpLocks noChangeShapeType="1"/>
              <a:stCxn id="5" idx="2"/>
              <a:endCxn id="6" idx="0"/>
            </p:cNvCxnSpPr>
            <p:nvPr/>
          </p:nvCxnSpPr>
          <p:spPr bwMode="auto">
            <a:xfrm>
              <a:off x="2231842" y="4012912"/>
              <a:ext cx="1331960" cy="3334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53" name="直接连接符 40"/>
            <p:cNvCxnSpPr>
              <a:cxnSpLocks noChangeShapeType="1"/>
              <a:stCxn id="11" idx="2"/>
              <a:endCxn id="6" idx="0"/>
            </p:cNvCxnSpPr>
            <p:nvPr/>
          </p:nvCxnSpPr>
          <p:spPr bwMode="auto">
            <a:xfrm>
              <a:off x="3553092" y="4012912"/>
              <a:ext cx="10711" cy="3334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54" name="直接连接符 41"/>
            <p:cNvCxnSpPr>
              <a:cxnSpLocks noChangeShapeType="1"/>
              <a:stCxn id="12" idx="2"/>
              <a:endCxn id="6" idx="0"/>
            </p:cNvCxnSpPr>
            <p:nvPr/>
          </p:nvCxnSpPr>
          <p:spPr bwMode="auto">
            <a:xfrm flipH="1">
              <a:off x="3563802" y="4012912"/>
              <a:ext cx="1310538" cy="3334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55" name="直接连接符 42"/>
            <p:cNvCxnSpPr>
              <a:cxnSpLocks noChangeShapeType="1"/>
            </p:cNvCxnSpPr>
            <p:nvPr/>
          </p:nvCxnSpPr>
          <p:spPr bwMode="auto">
            <a:xfrm flipH="1">
              <a:off x="3420966" y="4625241"/>
              <a:ext cx="117842" cy="243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33856" name="直接连接符 43"/>
            <p:cNvCxnSpPr>
              <a:cxnSpLocks noChangeShapeType="1"/>
              <a:endCxn id="8" idx="0"/>
            </p:cNvCxnSpPr>
            <p:nvPr/>
          </p:nvCxnSpPr>
          <p:spPr bwMode="auto">
            <a:xfrm flipH="1">
              <a:off x="2261431" y="4672865"/>
              <a:ext cx="1277377" cy="3115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57" name="直接连接符 44"/>
            <p:cNvCxnSpPr>
              <a:cxnSpLocks noChangeShapeType="1"/>
            </p:cNvCxnSpPr>
            <p:nvPr/>
          </p:nvCxnSpPr>
          <p:spPr bwMode="auto">
            <a:xfrm>
              <a:off x="3608793" y="4796502"/>
              <a:ext cx="685621"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33858" name="直接连接符 45"/>
            <p:cNvCxnSpPr>
              <a:cxnSpLocks noChangeShapeType="1"/>
              <a:endCxn id="13" idx="0"/>
            </p:cNvCxnSpPr>
            <p:nvPr/>
          </p:nvCxnSpPr>
          <p:spPr bwMode="auto">
            <a:xfrm>
              <a:off x="3538807" y="4672865"/>
              <a:ext cx="14489" cy="3044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59" name="直接连接符 46"/>
            <p:cNvCxnSpPr>
              <a:cxnSpLocks noChangeShapeType="1"/>
              <a:endCxn id="14" idx="0"/>
            </p:cNvCxnSpPr>
            <p:nvPr/>
          </p:nvCxnSpPr>
          <p:spPr bwMode="auto">
            <a:xfrm>
              <a:off x="3538807" y="4672865"/>
              <a:ext cx="1356960" cy="302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60" name="直接连接符 47"/>
            <p:cNvCxnSpPr>
              <a:cxnSpLocks noChangeShapeType="1"/>
              <a:stCxn id="8" idx="2"/>
            </p:cNvCxnSpPr>
            <p:nvPr/>
          </p:nvCxnSpPr>
          <p:spPr bwMode="auto">
            <a:xfrm>
              <a:off x="2261431" y="5576628"/>
              <a:ext cx="1252378" cy="359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61" name="直接连接符 48"/>
            <p:cNvCxnSpPr>
              <a:cxnSpLocks noChangeShapeType="1"/>
              <a:stCxn id="13" idx="2"/>
            </p:cNvCxnSpPr>
            <p:nvPr/>
          </p:nvCxnSpPr>
          <p:spPr bwMode="auto">
            <a:xfrm flipH="1">
              <a:off x="3513811" y="5569475"/>
              <a:ext cx="39486" cy="3671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862" name="直接连接符 49"/>
            <p:cNvCxnSpPr>
              <a:cxnSpLocks noChangeShapeType="1"/>
              <a:stCxn id="14" idx="2"/>
            </p:cNvCxnSpPr>
            <p:nvPr/>
          </p:nvCxnSpPr>
          <p:spPr bwMode="auto">
            <a:xfrm flipH="1">
              <a:off x="3513810" y="5567103"/>
              <a:ext cx="1381957" cy="3694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7" name="直接箭头连接符 56"/>
            <p:cNvCxnSpPr/>
            <p:nvPr/>
          </p:nvCxnSpPr>
          <p:spPr bwMode="auto">
            <a:xfrm>
              <a:off x="967411" y="3019716"/>
              <a:ext cx="0" cy="519268"/>
            </a:xfrm>
            <a:prstGeom prst="straightConnector1">
              <a:avLst/>
            </a:prstGeom>
            <a:ln>
              <a:headEnd type="arrow"/>
              <a:tailEnd type="arrow"/>
            </a:ln>
            <a:extLst/>
          </p:spPr>
          <p:style>
            <a:lnRef idx="1">
              <a:schemeClr val="accent4"/>
            </a:lnRef>
            <a:fillRef idx="0">
              <a:schemeClr val="accent4"/>
            </a:fillRef>
            <a:effectRef idx="0">
              <a:schemeClr val="accent4"/>
            </a:effectRef>
            <a:fontRef idx="minor">
              <a:schemeClr val="tx1"/>
            </a:fontRef>
          </p:style>
        </p:cxnSp>
      </p:grpSp>
      <p:sp>
        <p:nvSpPr>
          <p:cNvPr id="125" name="圆柱形 124"/>
          <p:cNvSpPr/>
          <p:nvPr/>
        </p:nvSpPr>
        <p:spPr bwMode="auto">
          <a:xfrm>
            <a:off x="4063150" y="3676563"/>
            <a:ext cx="755771" cy="489417"/>
          </a:xfrm>
          <a:prstGeom prst="can">
            <a:avLst/>
          </a:prstGeom>
          <a:solidFill>
            <a:schemeClr val="accent2">
              <a:lumMod val="75000"/>
            </a:schemeClr>
          </a:solidFill>
          <a:ln>
            <a:noFill/>
          </a:ln>
          <a:effectLst>
            <a:outerShdw blurRad="50800" dist="38100" dir="2700000" algn="tl" rotWithShape="0">
              <a:prstClr val="black">
                <a:alpha val="40000"/>
              </a:prstClr>
            </a:outerShdw>
            <a:softEdge rad="12700"/>
          </a:effectLst>
          <a:extLst/>
        </p:spPr>
        <p:txBody>
          <a:bodyPr wrap="square" anchor="ctr">
            <a:spAutoFit/>
          </a:bodyPr>
          <a:lstStyle/>
          <a:p>
            <a:pPr algn="ctr">
              <a:buClr>
                <a:srgbClr val="CC9900"/>
              </a:buClr>
              <a:defRPr/>
            </a:pPr>
            <a:r>
              <a:rPr lang="en-US" altLang="zh-CN" sz="1400" dirty="0" err="1">
                <a:latin typeface="+mn-lt"/>
              </a:rPr>
              <a:t>Mysql</a:t>
            </a:r>
            <a:endParaRPr lang="zh-CN" altLang="en-US" sz="1400" dirty="0">
              <a:latin typeface="+mn-lt"/>
            </a:endParaRPr>
          </a:p>
        </p:txBody>
      </p:sp>
    </p:spTree>
    <p:extLst>
      <p:ext uri="{BB962C8B-B14F-4D97-AF65-F5344CB8AC3E}">
        <p14:creationId xmlns:p14="http://schemas.microsoft.com/office/powerpoint/2010/main" val="3236842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7580" b="5201"/>
          <a:stretch/>
        </p:blipFill>
        <p:spPr bwMode="auto">
          <a:xfrm>
            <a:off x="647700" y="3392996"/>
            <a:ext cx="7848600" cy="2772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smtClean="0"/>
              <a:t>Neutron</a:t>
            </a:r>
            <a:r>
              <a:rPr lang="zh-CN" altLang="en-US" smtClean="0"/>
              <a:t>综述</a:t>
            </a:r>
            <a:endParaRPr lang="en-US" dirty="0"/>
          </a:p>
        </p:txBody>
      </p:sp>
      <p:sp>
        <p:nvSpPr>
          <p:cNvPr id="3" name="文本占位符 2"/>
          <p:cNvSpPr>
            <a:spLocks noGrp="1"/>
          </p:cNvSpPr>
          <p:nvPr>
            <p:ph type="body" sz="quarter" idx="10"/>
          </p:nvPr>
        </p:nvSpPr>
        <p:spPr/>
        <p:txBody>
          <a:bodyPr/>
          <a:lstStyle/>
          <a:p>
            <a:r>
              <a:rPr lang="en-US" altLang="zh-CN" dirty="0" smtClean="0"/>
              <a:t>OpenStack</a:t>
            </a:r>
            <a:r>
              <a:rPr lang="zh-CN" altLang="en-US" dirty="0" smtClean="0"/>
              <a:t>子项目，为</a:t>
            </a:r>
            <a:r>
              <a:rPr lang="en-US" altLang="zh-CN" dirty="0" smtClean="0"/>
              <a:t>VM</a:t>
            </a:r>
            <a:r>
              <a:rPr lang="zh-CN" altLang="en-US" dirty="0" smtClean="0"/>
              <a:t>提供</a:t>
            </a:r>
            <a:r>
              <a:rPr lang="en-US" altLang="zh-CN" dirty="0" smtClean="0"/>
              <a:t>”Network as a Service” </a:t>
            </a:r>
            <a:r>
              <a:rPr lang="zh-CN" altLang="en-US" dirty="0" smtClean="0"/>
              <a:t>服务。</a:t>
            </a:r>
            <a:endParaRPr lang="en-US" altLang="zh-CN" dirty="0" smtClean="0"/>
          </a:p>
          <a:p>
            <a:r>
              <a:rPr lang="zh-CN" altLang="en-US" dirty="0"/>
              <a:t>始</a:t>
            </a:r>
            <a:r>
              <a:rPr lang="zh-CN" altLang="en-US" dirty="0" smtClean="0"/>
              <a:t>于</a:t>
            </a:r>
            <a:r>
              <a:rPr lang="en-US" altLang="zh-CN" dirty="0" smtClean="0"/>
              <a:t>Essex</a:t>
            </a:r>
            <a:r>
              <a:rPr lang="zh-CN" altLang="en-US" dirty="0" smtClean="0"/>
              <a:t>版，在</a:t>
            </a:r>
            <a:r>
              <a:rPr lang="en-US" altLang="zh-CN" dirty="0" smtClean="0"/>
              <a:t>Folsom</a:t>
            </a:r>
            <a:r>
              <a:rPr lang="zh-CN" altLang="en-US" dirty="0" smtClean="0"/>
              <a:t>版本成为核心项目。</a:t>
            </a:r>
            <a:endParaRPr lang="en-US" altLang="zh-CN" dirty="0" smtClean="0"/>
          </a:p>
          <a:p>
            <a:r>
              <a:rPr lang="en-US" altLang="zh-CN" dirty="0" smtClean="0"/>
              <a:t>OpenStack </a:t>
            </a:r>
            <a:r>
              <a:rPr lang="zh-CN" altLang="en-US" dirty="0" smtClean="0"/>
              <a:t>“三驾马车”之一（计算：</a:t>
            </a:r>
            <a:r>
              <a:rPr lang="en-US" altLang="zh-CN" dirty="0" smtClean="0"/>
              <a:t>Nova</a:t>
            </a:r>
            <a:r>
              <a:rPr lang="zh-CN" altLang="en-US" dirty="0" smtClean="0"/>
              <a:t>，块存储：</a:t>
            </a:r>
            <a:r>
              <a:rPr lang="en-US" altLang="zh-CN" dirty="0" smtClean="0"/>
              <a:t>Cinder</a:t>
            </a:r>
            <a:r>
              <a:rPr lang="zh-CN" altLang="en-US" dirty="0" smtClean="0"/>
              <a:t>，网络：</a:t>
            </a:r>
            <a:r>
              <a:rPr lang="en-US" altLang="zh-CN" dirty="0" smtClean="0"/>
              <a:t>Neutron</a:t>
            </a:r>
            <a:r>
              <a:rPr lang="zh-CN" altLang="en-US" dirty="0" smtClean="0"/>
              <a:t>）</a:t>
            </a:r>
            <a:endParaRPr lang="en-US" altLang="zh-CN" dirty="0" smtClean="0"/>
          </a:p>
        </p:txBody>
      </p:sp>
    </p:spTree>
    <p:extLst>
      <p:ext uri="{BB962C8B-B14F-4D97-AF65-F5344CB8AC3E}">
        <p14:creationId xmlns:p14="http://schemas.microsoft.com/office/powerpoint/2010/main" val="107777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551"/>
          <a:stretch/>
        </p:blipFill>
        <p:spPr bwMode="auto">
          <a:xfrm>
            <a:off x="4571999" y="1682112"/>
            <a:ext cx="4038011" cy="4068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smtClean="0"/>
              <a:t>Neutron</a:t>
            </a:r>
            <a:r>
              <a:rPr lang="zh-CN" altLang="en-US" smtClean="0"/>
              <a:t>的价值与优势</a:t>
            </a:r>
            <a:endParaRPr lang="en-US" dirty="0"/>
          </a:p>
        </p:txBody>
      </p:sp>
      <p:sp>
        <p:nvSpPr>
          <p:cNvPr id="3" name="文本占位符 2"/>
          <p:cNvSpPr>
            <a:spLocks noGrp="1"/>
          </p:cNvSpPr>
          <p:nvPr>
            <p:ph type="body" sz="quarter" idx="10"/>
          </p:nvPr>
        </p:nvSpPr>
        <p:spPr>
          <a:xfrm>
            <a:off x="684213" y="1376363"/>
            <a:ext cx="3887787" cy="3924300"/>
          </a:xfrm>
        </p:spPr>
        <p:txBody>
          <a:bodyPr/>
          <a:lstStyle/>
          <a:p>
            <a:r>
              <a:rPr lang="en-US" altLang="zh-CN" sz="1800" dirty="0" smtClean="0"/>
              <a:t>OpenStack</a:t>
            </a:r>
            <a:r>
              <a:rPr lang="zh-CN" altLang="en-US" sz="1800" dirty="0" smtClean="0"/>
              <a:t>里“一切皆服务”，“网络即服务”空缺。</a:t>
            </a:r>
            <a:endParaRPr lang="en-US" altLang="zh-CN" sz="1800" dirty="0" smtClean="0"/>
          </a:p>
          <a:p>
            <a:r>
              <a:rPr lang="en-US" altLang="zh-CN" sz="1800" dirty="0" smtClean="0"/>
              <a:t>Neutron</a:t>
            </a:r>
            <a:r>
              <a:rPr lang="zh-CN" altLang="en-US" sz="1800" dirty="0" smtClean="0"/>
              <a:t>带来更多可能性：</a:t>
            </a:r>
            <a:endParaRPr lang="en-US" altLang="zh-CN" sz="1800" dirty="0" smtClean="0"/>
          </a:p>
          <a:p>
            <a:pPr lvl="1"/>
            <a:r>
              <a:rPr lang="zh-CN" altLang="en-US" sz="1600" dirty="0" smtClean="0"/>
              <a:t>网络类型更丰富（</a:t>
            </a:r>
            <a:r>
              <a:rPr lang="en-US" altLang="zh-CN" sz="1600" dirty="0" smtClean="0"/>
              <a:t>Flat</a:t>
            </a:r>
            <a:r>
              <a:rPr lang="zh-CN" altLang="en-US" sz="1600" dirty="0" smtClean="0"/>
              <a:t>、</a:t>
            </a:r>
            <a:r>
              <a:rPr lang="en-US" altLang="zh-CN" sz="1600" dirty="0" smtClean="0"/>
              <a:t>VLAN</a:t>
            </a:r>
            <a:r>
              <a:rPr lang="zh-CN" altLang="en-US" sz="1600" dirty="0" smtClean="0"/>
              <a:t>、</a:t>
            </a:r>
            <a:r>
              <a:rPr lang="en-US" altLang="zh-CN" sz="1600" dirty="0" smtClean="0"/>
              <a:t>GRE</a:t>
            </a:r>
            <a:r>
              <a:rPr lang="zh-CN" altLang="en-US" sz="1600" dirty="0" smtClean="0"/>
              <a:t>、</a:t>
            </a:r>
            <a:r>
              <a:rPr lang="en-US" altLang="zh-CN" sz="1600" dirty="0" err="1" smtClean="0"/>
              <a:t>VxLAN</a:t>
            </a:r>
            <a:r>
              <a:rPr lang="zh-CN" altLang="en-US" sz="1600" dirty="0" smtClean="0"/>
              <a:t>）</a:t>
            </a:r>
            <a:endParaRPr lang="en-US" altLang="zh-CN" sz="1600" dirty="0" smtClean="0"/>
          </a:p>
          <a:p>
            <a:pPr lvl="1"/>
            <a:r>
              <a:rPr lang="zh-CN" altLang="en-US" sz="1600" dirty="0" smtClean="0"/>
              <a:t>支持复杂拓扑、租户灵活组网</a:t>
            </a:r>
            <a:endParaRPr lang="en-US" altLang="zh-CN" sz="1600" dirty="0" smtClean="0"/>
          </a:p>
          <a:p>
            <a:pPr lvl="1"/>
            <a:r>
              <a:rPr lang="zh-CN" altLang="en-US" sz="1600" dirty="0" smtClean="0"/>
              <a:t>服务与后端技术解耦，方便引入</a:t>
            </a:r>
            <a:r>
              <a:rPr lang="en-US" altLang="zh-CN" sz="1600" dirty="0" smtClean="0"/>
              <a:t>SDN</a:t>
            </a:r>
            <a:r>
              <a:rPr lang="zh-CN" altLang="en-US" sz="1600" dirty="0" smtClean="0"/>
              <a:t>等新技术</a:t>
            </a:r>
            <a:endParaRPr lang="en-US" altLang="zh-CN" sz="1600" dirty="0" smtClean="0"/>
          </a:p>
          <a:p>
            <a:pPr lvl="1"/>
            <a:r>
              <a:rPr lang="zh-CN" altLang="en-US" sz="1600" dirty="0" smtClean="0"/>
              <a:t>可扩展框架</a:t>
            </a:r>
            <a:endParaRPr lang="en-US" altLang="zh-CN" sz="1600" dirty="0" smtClean="0"/>
          </a:p>
          <a:p>
            <a:pPr lvl="1"/>
            <a:r>
              <a:rPr lang="zh-CN" altLang="en-US" sz="1600" dirty="0" smtClean="0"/>
              <a:t>告警网络服务（</a:t>
            </a:r>
            <a:r>
              <a:rPr lang="en-US" altLang="zh-CN" sz="1600" dirty="0" smtClean="0"/>
              <a:t>Router</a:t>
            </a:r>
            <a:r>
              <a:rPr lang="zh-CN" altLang="en-US" sz="1600" dirty="0" smtClean="0"/>
              <a:t>，</a:t>
            </a:r>
            <a:r>
              <a:rPr lang="en-US" altLang="zh-CN" sz="1600" dirty="0" smtClean="0"/>
              <a:t>LB</a:t>
            </a:r>
            <a:r>
              <a:rPr lang="zh-CN" altLang="en-US" sz="1600" dirty="0" smtClean="0"/>
              <a:t>，</a:t>
            </a:r>
            <a:r>
              <a:rPr lang="en-US" altLang="zh-CN" sz="1600" dirty="0" smtClean="0"/>
              <a:t>VPN</a:t>
            </a:r>
            <a:r>
              <a:rPr lang="zh-CN" altLang="en-US" sz="1600" dirty="0" smtClean="0"/>
              <a:t>，</a:t>
            </a:r>
            <a:r>
              <a:rPr lang="en-US" altLang="zh-CN" sz="1600" dirty="0" smtClean="0"/>
              <a:t>FW</a:t>
            </a:r>
            <a:r>
              <a:rPr lang="zh-CN" altLang="en-US" sz="1600" dirty="0" smtClean="0"/>
              <a:t>等）</a:t>
            </a:r>
            <a:endParaRPr lang="en-US" altLang="zh-CN" sz="1600" dirty="0" smtClean="0"/>
          </a:p>
          <a:p>
            <a:pPr lvl="1"/>
            <a:r>
              <a:rPr lang="zh-CN" altLang="en-US" sz="1600" dirty="0" smtClean="0"/>
              <a:t>持续快速发展，厂商热情参与</a:t>
            </a:r>
            <a:endParaRPr lang="en-US" altLang="zh-CN" sz="1600" dirty="0" smtClean="0"/>
          </a:p>
        </p:txBody>
      </p:sp>
    </p:spTree>
    <p:extLst>
      <p:ext uri="{BB962C8B-B14F-4D97-AF65-F5344CB8AC3E}">
        <p14:creationId xmlns:p14="http://schemas.microsoft.com/office/powerpoint/2010/main" val="668425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489"/>
          <a:stretch/>
        </p:blipFill>
        <p:spPr bwMode="auto">
          <a:xfrm>
            <a:off x="3225390" y="1772395"/>
            <a:ext cx="5377165" cy="388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smtClean="0"/>
              <a:t>Neutron</a:t>
            </a:r>
            <a:r>
              <a:rPr lang="zh-CN" altLang="en-US" smtClean="0"/>
              <a:t>逻辑架构：主要组件</a:t>
            </a:r>
            <a:endParaRPr lang="en-US" dirty="0"/>
          </a:p>
        </p:txBody>
      </p:sp>
      <p:sp>
        <p:nvSpPr>
          <p:cNvPr id="3" name="文本占位符 2"/>
          <p:cNvSpPr>
            <a:spLocks noGrp="1"/>
          </p:cNvSpPr>
          <p:nvPr>
            <p:ph type="body" sz="quarter" idx="10"/>
          </p:nvPr>
        </p:nvSpPr>
        <p:spPr>
          <a:xfrm>
            <a:off x="684213" y="1376363"/>
            <a:ext cx="3887787" cy="3924300"/>
          </a:xfrm>
        </p:spPr>
        <p:txBody>
          <a:bodyPr/>
          <a:lstStyle/>
          <a:p>
            <a:r>
              <a:rPr lang="en-US" altLang="zh-CN" sz="1800" dirty="0" smtClean="0"/>
              <a:t>Neutron-Server</a:t>
            </a:r>
          </a:p>
          <a:p>
            <a:r>
              <a:rPr lang="en-US" altLang="zh-CN" sz="1800" dirty="0" smtClean="0"/>
              <a:t>Core Plugin</a:t>
            </a:r>
          </a:p>
          <a:p>
            <a:r>
              <a:rPr lang="zh-CN" altLang="en-US" sz="1800" dirty="0" smtClean="0"/>
              <a:t>各种</a:t>
            </a:r>
            <a:r>
              <a:rPr lang="en-US" altLang="zh-CN" sz="1800" dirty="0" smtClean="0"/>
              <a:t>Advanced Service Plugin</a:t>
            </a:r>
          </a:p>
          <a:p>
            <a:pPr lvl="1"/>
            <a:r>
              <a:rPr lang="en-US" altLang="zh-CN" sz="1600" dirty="0" smtClean="0"/>
              <a:t>L3 Service Plugin</a:t>
            </a:r>
          </a:p>
          <a:p>
            <a:pPr lvl="1"/>
            <a:r>
              <a:rPr lang="en-US" altLang="zh-CN" sz="1600" dirty="0" smtClean="0"/>
              <a:t>LB Service Plugin</a:t>
            </a:r>
          </a:p>
          <a:p>
            <a:pPr lvl="1"/>
            <a:r>
              <a:rPr lang="en-US" altLang="zh-CN" sz="1600" dirty="0" smtClean="0"/>
              <a:t>Firewall</a:t>
            </a:r>
          </a:p>
          <a:p>
            <a:pPr lvl="1"/>
            <a:r>
              <a:rPr lang="en-US" altLang="zh-CN" sz="1600" dirty="0" smtClean="0"/>
              <a:t>VPN</a:t>
            </a:r>
          </a:p>
          <a:p>
            <a:r>
              <a:rPr lang="zh-CN" altLang="en-US" sz="1800" dirty="0" smtClean="0"/>
              <a:t>各种</a:t>
            </a:r>
            <a:r>
              <a:rPr lang="en-US" altLang="zh-CN" sz="1800" dirty="0" smtClean="0"/>
              <a:t>Agent</a:t>
            </a:r>
          </a:p>
          <a:p>
            <a:pPr lvl="1"/>
            <a:r>
              <a:rPr lang="en-US" altLang="zh-CN" sz="1600" dirty="0" smtClean="0"/>
              <a:t>L2(</a:t>
            </a:r>
            <a:r>
              <a:rPr lang="en-US" altLang="zh-CN" sz="1600" dirty="0" err="1" smtClean="0"/>
              <a:t>ovs</a:t>
            </a:r>
            <a:r>
              <a:rPr lang="en-US" altLang="zh-CN" sz="1600" dirty="0" smtClean="0"/>
              <a:t>-agent)</a:t>
            </a:r>
          </a:p>
          <a:p>
            <a:pPr lvl="1"/>
            <a:r>
              <a:rPr lang="en-US" altLang="zh-CN" sz="1600" dirty="0" smtClean="0"/>
              <a:t>L3 Agent</a:t>
            </a:r>
          </a:p>
          <a:p>
            <a:pPr lvl="1"/>
            <a:r>
              <a:rPr lang="en-US" altLang="zh-CN" sz="1600" dirty="0" smtClean="0"/>
              <a:t>DHCP Agent</a:t>
            </a:r>
          </a:p>
        </p:txBody>
      </p:sp>
    </p:spTree>
    <p:extLst>
      <p:ext uri="{BB962C8B-B14F-4D97-AF65-F5344CB8AC3E}">
        <p14:creationId xmlns:p14="http://schemas.microsoft.com/office/powerpoint/2010/main" val="3288011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84313"/>
            <a:ext cx="7848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smtClean="0"/>
              <a:t>Neutron</a:t>
            </a:r>
            <a:r>
              <a:rPr lang="zh-CN" altLang="en-US" smtClean="0"/>
              <a:t>逻辑架构：逻辑层次</a:t>
            </a:r>
            <a:endParaRPr lang="en-US" dirty="0"/>
          </a:p>
        </p:txBody>
      </p:sp>
    </p:spTree>
    <p:extLst>
      <p:ext uri="{BB962C8B-B14F-4D97-AF65-F5344CB8AC3E}">
        <p14:creationId xmlns:p14="http://schemas.microsoft.com/office/powerpoint/2010/main" val="2871331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376364"/>
            <a:ext cx="7848600" cy="486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smtClean="0"/>
              <a:t>Neutron</a:t>
            </a:r>
            <a:r>
              <a:rPr lang="zh-CN" altLang="en-US" smtClean="0"/>
              <a:t>部署示例</a:t>
            </a:r>
            <a:endParaRPr lang="en-US" dirty="0"/>
          </a:p>
        </p:txBody>
      </p:sp>
    </p:spTree>
    <p:extLst>
      <p:ext uri="{BB962C8B-B14F-4D97-AF65-F5344CB8AC3E}">
        <p14:creationId xmlns:p14="http://schemas.microsoft.com/office/powerpoint/2010/main" val="4182769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AutoShape 2" descr="http://a.hiphotos.baidu.com/baike/c0%3Dbaike80%2C5%2C5%2C80%2C26/sign=7b014c74dfc451dae2fb04b9d7943903/0df3d7ca7bcb0a4692cb5f136963f6246b60af2b.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endParaRPr lang="zh-CN" altLang="en-US"/>
          </a:p>
        </p:txBody>
      </p:sp>
      <p:sp>
        <p:nvSpPr>
          <p:cNvPr id="39940" name="矩形 10"/>
          <p:cNvSpPr>
            <a:spLocks noChangeArrowheads="1"/>
          </p:cNvSpPr>
          <p:nvPr/>
        </p:nvSpPr>
        <p:spPr bwMode="auto">
          <a:xfrm>
            <a:off x="795398" y="2336601"/>
            <a:ext cx="7808852" cy="3894337"/>
          </a:xfrm>
          <a:prstGeom prst="rect">
            <a:avLst/>
          </a:prstGeom>
          <a:solidFill>
            <a:schemeClr val="bg1"/>
          </a:solidFill>
          <a:ln w="9525">
            <a:solidFill>
              <a:schemeClr val="tx1"/>
            </a:solidFill>
            <a:miter lim="800000"/>
            <a:headEnd/>
            <a:tailEnd/>
          </a:ln>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pPr>
            <a:endParaRPr lang="zh-CN" altLang="en-US" sz="2000" dirty="0">
              <a:latin typeface="+mn-lt"/>
              <a:ea typeface="+mn-ea"/>
            </a:endParaRPr>
          </a:p>
        </p:txBody>
      </p:sp>
      <p:sp>
        <p:nvSpPr>
          <p:cNvPr id="39941" name="TextBox 11"/>
          <p:cNvSpPr txBox="1">
            <a:spLocks noChangeArrowheads="1"/>
          </p:cNvSpPr>
          <p:nvPr/>
        </p:nvSpPr>
        <p:spPr bwMode="auto">
          <a:xfrm>
            <a:off x="1004860" y="2334823"/>
            <a:ext cx="13644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r>
              <a:rPr lang="en-US" altLang="zh-CN" sz="1800" b="1" dirty="0" err="1">
                <a:latin typeface="+mn-lt"/>
                <a:ea typeface="+mn-ea"/>
              </a:rPr>
              <a:t>Openstack</a:t>
            </a:r>
            <a:endParaRPr lang="zh-CN" altLang="en-US" sz="1800" b="1" dirty="0">
              <a:latin typeface="+mn-lt"/>
              <a:ea typeface="+mn-ea"/>
            </a:endParaRPr>
          </a:p>
        </p:txBody>
      </p:sp>
      <p:sp>
        <p:nvSpPr>
          <p:cNvPr id="13" name="TextBox 12"/>
          <p:cNvSpPr txBox="1"/>
          <p:nvPr/>
        </p:nvSpPr>
        <p:spPr>
          <a:xfrm>
            <a:off x="2502620" y="3240214"/>
            <a:ext cx="1152525" cy="338554"/>
          </a:xfrm>
          <a:prstGeom prst="rect">
            <a:avLst/>
          </a:prstGeom>
          <a:noFill/>
          <a:ln>
            <a:solidFill>
              <a:schemeClr val="tx1"/>
            </a:solidFill>
          </a:ln>
        </p:spPr>
        <p:txBody>
          <a:bodyPr>
            <a:spAutoFit/>
          </a:bodyPr>
          <a:lstStyle/>
          <a:p>
            <a:pPr>
              <a:defRPr/>
            </a:pPr>
            <a:r>
              <a:rPr lang="en-US" altLang="zh-CN" sz="1600" dirty="0">
                <a:latin typeface="+mn-lt"/>
                <a:ea typeface="+mn-ea"/>
              </a:rPr>
              <a:t>Nova-</a:t>
            </a:r>
            <a:r>
              <a:rPr lang="en-US" altLang="zh-CN" sz="1600" dirty="0" err="1">
                <a:latin typeface="+mn-lt"/>
                <a:ea typeface="+mn-ea"/>
              </a:rPr>
              <a:t>api</a:t>
            </a:r>
            <a:endParaRPr lang="zh-CN" altLang="en-US" sz="1600" dirty="0">
              <a:latin typeface="+mn-lt"/>
              <a:ea typeface="+mn-ea"/>
            </a:endParaRPr>
          </a:p>
        </p:txBody>
      </p:sp>
      <p:cxnSp>
        <p:nvCxnSpPr>
          <p:cNvPr id="16" name="直接箭头连接符 15"/>
          <p:cNvCxnSpPr>
            <a:stCxn id="13" idx="2"/>
          </p:cNvCxnSpPr>
          <p:nvPr/>
        </p:nvCxnSpPr>
        <p:spPr bwMode="auto">
          <a:xfrm>
            <a:off x="3078883" y="3578768"/>
            <a:ext cx="1295399" cy="669509"/>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19" name="六边形 18"/>
          <p:cNvSpPr/>
          <p:nvPr/>
        </p:nvSpPr>
        <p:spPr bwMode="auto">
          <a:xfrm>
            <a:off x="4302844" y="4032378"/>
            <a:ext cx="953232" cy="698916"/>
          </a:xfrm>
          <a:prstGeom prst="hexagon">
            <a:avLst/>
          </a:prstGeom>
          <a:noFill/>
          <a:ln>
            <a:solidFill>
              <a:schemeClr val="tx1"/>
            </a:solidFill>
          </a:ln>
          <a:effectLst/>
          <a:extLst/>
        </p:spPr>
        <p:txBody>
          <a:bodyPr/>
          <a:lstStyle/>
          <a:p>
            <a:pPr fontAlgn="base">
              <a:buClr>
                <a:srgbClr val="CC9900"/>
              </a:buClr>
              <a:defRPr/>
            </a:pPr>
            <a:r>
              <a:rPr lang="en-US" altLang="zh-CN" sz="2400" dirty="0">
                <a:latin typeface="+mn-lt"/>
                <a:ea typeface="+mn-ea"/>
              </a:rPr>
              <a:t>MQ</a:t>
            </a:r>
            <a:endParaRPr lang="zh-CN" altLang="en-US" sz="2400" dirty="0">
              <a:latin typeface="+mn-lt"/>
              <a:ea typeface="+mn-ea"/>
            </a:endParaRPr>
          </a:p>
        </p:txBody>
      </p:sp>
      <p:sp>
        <p:nvSpPr>
          <p:cNvPr id="21" name="TextBox 20"/>
          <p:cNvSpPr txBox="1"/>
          <p:nvPr/>
        </p:nvSpPr>
        <p:spPr>
          <a:xfrm>
            <a:off x="1781895" y="4392739"/>
            <a:ext cx="1657350" cy="338554"/>
          </a:xfrm>
          <a:prstGeom prst="rect">
            <a:avLst/>
          </a:prstGeom>
          <a:noFill/>
          <a:ln>
            <a:solidFill>
              <a:schemeClr val="tx1"/>
            </a:solidFill>
          </a:ln>
        </p:spPr>
        <p:txBody>
          <a:bodyPr>
            <a:spAutoFit/>
          </a:bodyPr>
          <a:lstStyle/>
          <a:p>
            <a:pPr>
              <a:defRPr/>
            </a:pPr>
            <a:r>
              <a:rPr lang="en-US" altLang="zh-CN" sz="1600" dirty="0">
                <a:latin typeface="+mn-lt"/>
                <a:ea typeface="+mn-ea"/>
              </a:rPr>
              <a:t>Nova-compute</a:t>
            </a:r>
            <a:endParaRPr lang="zh-CN" altLang="en-US" sz="1600" dirty="0">
              <a:latin typeface="+mn-lt"/>
              <a:ea typeface="+mn-ea"/>
            </a:endParaRPr>
          </a:p>
        </p:txBody>
      </p:sp>
      <p:sp>
        <p:nvSpPr>
          <p:cNvPr id="22" name="TextBox 21"/>
          <p:cNvSpPr txBox="1"/>
          <p:nvPr/>
        </p:nvSpPr>
        <p:spPr>
          <a:xfrm>
            <a:off x="3655145" y="5604343"/>
            <a:ext cx="1944688" cy="338554"/>
          </a:xfrm>
          <a:prstGeom prst="rect">
            <a:avLst/>
          </a:prstGeom>
          <a:noFill/>
          <a:ln>
            <a:solidFill>
              <a:schemeClr val="tx1"/>
            </a:solidFill>
          </a:ln>
        </p:spPr>
        <p:txBody>
          <a:bodyPr>
            <a:spAutoFit/>
          </a:bodyPr>
          <a:lstStyle/>
          <a:p>
            <a:pPr>
              <a:defRPr/>
            </a:pPr>
            <a:r>
              <a:rPr lang="en-US" altLang="zh-CN" sz="1600" dirty="0">
                <a:latin typeface="+mn-lt"/>
                <a:ea typeface="+mn-ea"/>
              </a:rPr>
              <a:t>Nova-conductor</a:t>
            </a:r>
            <a:endParaRPr lang="zh-CN" altLang="en-US" sz="1600" dirty="0">
              <a:latin typeface="+mn-lt"/>
              <a:ea typeface="+mn-ea"/>
            </a:endParaRPr>
          </a:p>
        </p:txBody>
      </p:sp>
      <p:cxnSp>
        <p:nvCxnSpPr>
          <p:cNvPr id="24" name="直接箭头连接符 23"/>
          <p:cNvCxnSpPr>
            <a:stCxn id="21" idx="3"/>
          </p:cNvCxnSpPr>
          <p:nvPr/>
        </p:nvCxnSpPr>
        <p:spPr bwMode="auto">
          <a:xfrm flipV="1">
            <a:off x="3439245" y="4535615"/>
            <a:ext cx="935037" cy="26401"/>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27" name="直接箭头连接符 26"/>
          <p:cNvCxnSpPr>
            <a:endCxn id="19" idx="2"/>
          </p:cNvCxnSpPr>
          <p:nvPr/>
        </p:nvCxnSpPr>
        <p:spPr bwMode="auto">
          <a:xfrm flipH="1" flipV="1">
            <a:off x="4477573" y="4731294"/>
            <a:ext cx="158648" cy="875566"/>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174507" y="5111877"/>
            <a:ext cx="1728788" cy="338554"/>
          </a:xfrm>
          <a:prstGeom prst="rect">
            <a:avLst/>
          </a:prstGeom>
          <a:noFill/>
          <a:ln>
            <a:solidFill>
              <a:schemeClr val="tx1"/>
            </a:solidFill>
          </a:ln>
        </p:spPr>
        <p:txBody>
          <a:bodyPr>
            <a:spAutoFit/>
          </a:bodyPr>
          <a:lstStyle/>
          <a:p>
            <a:pPr>
              <a:defRPr/>
            </a:pPr>
            <a:r>
              <a:rPr lang="en-US" altLang="zh-CN" sz="1600" dirty="0">
                <a:latin typeface="+mn-lt"/>
                <a:ea typeface="+mn-ea"/>
              </a:rPr>
              <a:t>Neutron-server</a:t>
            </a:r>
            <a:endParaRPr lang="zh-CN" altLang="en-US" sz="1600" dirty="0">
              <a:latin typeface="+mn-lt"/>
              <a:ea typeface="+mn-ea"/>
            </a:endParaRPr>
          </a:p>
        </p:txBody>
      </p:sp>
      <p:sp>
        <p:nvSpPr>
          <p:cNvPr id="35" name="TextBox 34"/>
          <p:cNvSpPr txBox="1"/>
          <p:nvPr/>
        </p:nvSpPr>
        <p:spPr>
          <a:xfrm>
            <a:off x="6103070" y="4176839"/>
            <a:ext cx="1728787" cy="338554"/>
          </a:xfrm>
          <a:prstGeom prst="rect">
            <a:avLst/>
          </a:prstGeom>
          <a:noFill/>
          <a:ln>
            <a:solidFill>
              <a:schemeClr val="tx1"/>
            </a:solidFill>
          </a:ln>
        </p:spPr>
        <p:txBody>
          <a:bodyPr>
            <a:spAutoFit/>
          </a:bodyPr>
          <a:lstStyle/>
          <a:p>
            <a:pPr>
              <a:defRPr/>
            </a:pPr>
            <a:r>
              <a:rPr lang="en-US" altLang="zh-CN" sz="1600" dirty="0">
                <a:latin typeface="+mn-lt"/>
                <a:ea typeface="+mn-ea"/>
              </a:rPr>
              <a:t>Neutron-agent</a:t>
            </a:r>
            <a:endParaRPr lang="zh-CN" altLang="en-US" sz="1600" dirty="0">
              <a:latin typeface="+mn-lt"/>
              <a:ea typeface="+mn-ea"/>
            </a:endParaRPr>
          </a:p>
        </p:txBody>
      </p:sp>
      <p:sp>
        <p:nvSpPr>
          <p:cNvPr id="36" name="TextBox 35"/>
          <p:cNvSpPr txBox="1"/>
          <p:nvPr/>
        </p:nvSpPr>
        <p:spPr>
          <a:xfrm>
            <a:off x="5599832" y="3224755"/>
            <a:ext cx="1295375" cy="338554"/>
          </a:xfrm>
          <a:prstGeom prst="rect">
            <a:avLst/>
          </a:prstGeom>
          <a:noFill/>
          <a:ln>
            <a:solidFill>
              <a:schemeClr val="tx1"/>
            </a:solidFill>
          </a:ln>
        </p:spPr>
        <p:txBody>
          <a:bodyPr wrap="square">
            <a:spAutoFit/>
          </a:bodyPr>
          <a:lstStyle/>
          <a:p>
            <a:pPr>
              <a:defRPr/>
            </a:pPr>
            <a:r>
              <a:rPr lang="en-US" altLang="zh-CN" sz="1600" dirty="0">
                <a:latin typeface="+mn-lt"/>
                <a:ea typeface="+mn-ea"/>
              </a:rPr>
              <a:t>Cinder-</a:t>
            </a:r>
            <a:r>
              <a:rPr lang="en-US" altLang="zh-CN" sz="1600" dirty="0" err="1">
                <a:latin typeface="+mn-lt"/>
                <a:ea typeface="+mn-ea"/>
              </a:rPr>
              <a:t>api</a:t>
            </a:r>
            <a:endParaRPr lang="zh-CN" altLang="en-US" sz="1600" dirty="0">
              <a:latin typeface="+mn-lt"/>
              <a:ea typeface="+mn-ea"/>
            </a:endParaRPr>
          </a:p>
        </p:txBody>
      </p:sp>
      <p:sp>
        <p:nvSpPr>
          <p:cNvPr id="37" name="TextBox 36"/>
          <p:cNvSpPr txBox="1"/>
          <p:nvPr/>
        </p:nvSpPr>
        <p:spPr>
          <a:xfrm>
            <a:off x="4015507" y="2519489"/>
            <a:ext cx="1727200" cy="338554"/>
          </a:xfrm>
          <a:prstGeom prst="rect">
            <a:avLst/>
          </a:prstGeom>
          <a:noFill/>
          <a:ln>
            <a:solidFill>
              <a:schemeClr val="tx1"/>
            </a:solidFill>
          </a:ln>
        </p:spPr>
        <p:txBody>
          <a:bodyPr>
            <a:spAutoFit/>
          </a:bodyPr>
          <a:lstStyle/>
          <a:p>
            <a:pPr>
              <a:defRPr/>
            </a:pPr>
            <a:r>
              <a:rPr lang="en-US" altLang="zh-CN" sz="1600" dirty="0">
                <a:latin typeface="+mn-lt"/>
                <a:ea typeface="+mn-ea"/>
              </a:rPr>
              <a:t>Cinder-volume</a:t>
            </a:r>
            <a:endParaRPr lang="zh-CN" altLang="en-US" sz="1600" dirty="0">
              <a:latin typeface="+mn-lt"/>
              <a:ea typeface="+mn-ea"/>
            </a:endParaRPr>
          </a:p>
        </p:txBody>
      </p:sp>
      <p:cxnSp>
        <p:nvCxnSpPr>
          <p:cNvPr id="38" name="直接箭头连接符 37"/>
          <p:cNvCxnSpPr>
            <a:stCxn id="34" idx="1"/>
            <a:endCxn id="19" idx="2"/>
          </p:cNvCxnSpPr>
          <p:nvPr/>
        </p:nvCxnSpPr>
        <p:spPr bwMode="auto">
          <a:xfrm flipH="1" flipV="1">
            <a:off x="4477573" y="4731294"/>
            <a:ext cx="1696934" cy="549860"/>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2" name="直接箭头连接符 41"/>
          <p:cNvCxnSpPr>
            <a:stCxn id="35" idx="1"/>
            <a:endCxn id="19" idx="2"/>
          </p:cNvCxnSpPr>
          <p:nvPr/>
        </p:nvCxnSpPr>
        <p:spPr bwMode="auto">
          <a:xfrm flipH="1">
            <a:off x="4477573" y="4346116"/>
            <a:ext cx="1625497" cy="38517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5" name="直接箭头连接符 44"/>
          <p:cNvCxnSpPr>
            <a:stCxn id="36" idx="1"/>
            <a:endCxn id="19" idx="2"/>
          </p:cNvCxnSpPr>
          <p:nvPr/>
        </p:nvCxnSpPr>
        <p:spPr bwMode="auto">
          <a:xfrm flipH="1">
            <a:off x="4477573" y="3394032"/>
            <a:ext cx="1122259" cy="133726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48" name="直接箭头连接符 47"/>
          <p:cNvCxnSpPr>
            <a:stCxn id="37" idx="2"/>
          </p:cNvCxnSpPr>
          <p:nvPr/>
        </p:nvCxnSpPr>
        <p:spPr bwMode="auto">
          <a:xfrm flipH="1">
            <a:off x="4734645" y="2858043"/>
            <a:ext cx="144462" cy="117433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52" name="任意多边形 51"/>
          <p:cNvSpPr/>
          <p:nvPr/>
        </p:nvSpPr>
        <p:spPr bwMode="auto">
          <a:xfrm>
            <a:off x="3124920" y="3699002"/>
            <a:ext cx="1511300" cy="1035050"/>
          </a:xfrm>
          <a:custGeom>
            <a:avLst/>
            <a:gdLst>
              <a:gd name="connsiteX0" fmla="*/ 0 w 1511299"/>
              <a:gd name="connsiteY0" fmla="*/ 0 h 1035957"/>
              <a:gd name="connsiteX1" fmla="*/ 1426028 w 1511299"/>
              <a:gd name="connsiteY1" fmla="*/ 718457 h 1035957"/>
              <a:gd name="connsiteX2" fmla="*/ 511628 w 1511299"/>
              <a:gd name="connsiteY2" fmla="*/ 990600 h 1035957"/>
              <a:gd name="connsiteX3" fmla="*/ 370114 w 1511299"/>
              <a:gd name="connsiteY3" fmla="*/ 990600 h 1035957"/>
            </a:gdLst>
            <a:ahLst/>
            <a:cxnLst>
              <a:cxn ang="0">
                <a:pos x="connsiteX0" y="connsiteY0"/>
              </a:cxn>
              <a:cxn ang="0">
                <a:pos x="connsiteX1" y="connsiteY1"/>
              </a:cxn>
              <a:cxn ang="0">
                <a:pos x="connsiteX2" y="connsiteY2"/>
              </a:cxn>
              <a:cxn ang="0">
                <a:pos x="connsiteX3" y="connsiteY3"/>
              </a:cxn>
            </a:cxnLst>
            <a:rect l="l" t="t" r="r" b="b"/>
            <a:pathLst>
              <a:path w="1511299" h="1035957">
                <a:moveTo>
                  <a:pt x="0" y="0"/>
                </a:moveTo>
                <a:cubicBezTo>
                  <a:pt x="670378" y="276678"/>
                  <a:pt x="1340757" y="553357"/>
                  <a:pt x="1426028" y="718457"/>
                </a:cubicBezTo>
                <a:cubicBezTo>
                  <a:pt x="1511299" y="883557"/>
                  <a:pt x="687614" y="945243"/>
                  <a:pt x="511628" y="990600"/>
                </a:cubicBezTo>
                <a:cubicBezTo>
                  <a:pt x="335642" y="1035957"/>
                  <a:pt x="352878" y="1013278"/>
                  <a:pt x="370114" y="990600"/>
                </a:cubicBezTo>
              </a:path>
            </a:pathLst>
          </a:custGeom>
          <a:ln w="15875">
            <a:solidFill>
              <a:srgbClr val="FF0000"/>
            </a:solidFill>
            <a:prstDash val="dash"/>
          </a:ln>
          <a:ex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sz="1600"/>
          </a:p>
        </p:txBody>
      </p:sp>
      <p:sp>
        <p:nvSpPr>
          <p:cNvPr id="54" name="任意多边形 53"/>
          <p:cNvSpPr/>
          <p:nvPr/>
        </p:nvSpPr>
        <p:spPr bwMode="auto">
          <a:xfrm>
            <a:off x="4928320" y="4395914"/>
            <a:ext cx="1309687" cy="838200"/>
          </a:xfrm>
          <a:custGeom>
            <a:avLst/>
            <a:gdLst>
              <a:gd name="connsiteX0" fmla="*/ 1309914 w 1309914"/>
              <a:gd name="connsiteY0" fmla="*/ 0 h 838200"/>
              <a:gd name="connsiteX1" fmla="*/ 3628 w 1309914"/>
              <a:gd name="connsiteY1" fmla="*/ 141514 h 838200"/>
              <a:gd name="connsiteX2" fmla="*/ 1288143 w 1309914"/>
              <a:gd name="connsiteY2" fmla="*/ 838200 h 838200"/>
            </a:gdLst>
            <a:ahLst/>
            <a:cxnLst>
              <a:cxn ang="0">
                <a:pos x="connsiteX0" y="connsiteY0"/>
              </a:cxn>
              <a:cxn ang="0">
                <a:pos x="connsiteX1" y="connsiteY1"/>
              </a:cxn>
              <a:cxn ang="0">
                <a:pos x="connsiteX2" y="connsiteY2"/>
              </a:cxn>
            </a:cxnLst>
            <a:rect l="l" t="t" r="r" b="b"/>
            <a:pathLst>
              <a:path w="1309914" h="838200">
                <a:moveTo>
                  <a:pt x="1309914" y="0"/>
                </a:moveTo>
                <a:cubicBezTo>
                  <a:pt x="658585" y="907"/>
                  <a:pt x="7257" y="1814"/>
                  <a:pt x="3628" y="141514"/>
                </a:cubicBezTo>
                <a:cubicBezTo>
                  <a:pt x="0" y="281214"/>
                  <a:pt x="1288143" y="838200"/>
                  <a:pt x="1288143" y="838200"/>
                </a:cubicBezTo>
              </a:path>
            </a:pathLst>
          </a:custGeom>
          <a:ln w="15875">
            <a:solidFill>
              <a:srgbClr val="0070C0"/>
            </a:solidFill>
            <a:prstDash val="dash"/>
          </a:ln>
          <a:ex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sz="1600"/>
          </a:p>
        </p:txBody>
      </p:sp>
      <p:sp>
        <p:nvSpPr>
          <p:cNvPr id="55" name="任意多边形 54"/>
          <p:cNvSpPr/>
          <p:nvPr/>
        </p:nvSpPr>
        <p:spPr bwMode="auto">
          <a:xfrm>
            <a:off x="4683845" y="2827464"/>
            <a:ext cx="998537" cy="1420813"/>
          </a:xfrm>
          <a:custGeom>
            <a:avLst/>
            <a:gdLst>
              <a:gd name="connsiteX0" fmla="*/ 96157 w 999672"/>
              <a:gd name="connsiteY0" fmla="*/ 0 h 1420585"/>
              <a:gd name="connsiteX1" fmla="*/ 150586 w 999672"/>
              <a:gd name="connsiteY1" fmla="*/ 1306285 h 1420585"/>
              <a:gd name="connsiteX2" fmla="*/ 999672 w 999672"/>
              <a:gd name="connsiteY2" fmla="*/ 685800 h 1420585"/>
            </a:gdLst>
            <a:ahLst/>
            <a:cxnLst>
              <a:cxn ang="0">
                <a:pos x="connsiteX0" y="connsiteY0"/>
              </a:cxn>
              <a:cxn ang="0">
                <a:pos x="connsiteX1" y="connsiteY1"/>
              </a:cxn>
              <a:cxn ang="0">
                <a:pos x="connsiteX2" y="connsiteY2"/>
              </a:cxn>
            </a:cxnLst>
            <a:rect l="l" t="t" r="r" b="b"/>
            <a:pathLst>
              <a:path w="999672" h="1420585">
                <a:moveTo>
                  <a:pt x="96157" y="0"/>
                </a:moveTo>
                <a:cubicBezTo>
                  <a:pt x="48078" y="595992"/>
                  <a:pt x="0" y="1191985"/>
                  <a:pt x="150586" y="1306285"/>
                </a:cubicBezTo>
                <a:cubicBezTo>
                  <a:pt x="301172" y="1420585"/>
                  <a:pt x="650422" y="1053192"/>
                  <a:pt x="999672" y="685800"/>
                </a:cubicBezTo>
              </a:path>
            </a:pathLst>
          </a:custGeom>
          <a:ln w="15875">
            <a:solidFill>
              <a:srgbClr val="7030A0"/>
            </a:solidFill>
            <a:prstDash val="dash"/>
          </a:ln>
          <a:extLst/>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sz="1600"/>
          </a:p>
        </p:txBody>
      </p:sp>
      <p:sp>
        <p:nvSpPr>
          <p:cNvPr id="4" name="标题 3"/>
          <p:cNvSpPr>
            <a:spLocks noGrp="1"/>
          </p:cNvSpPr>
          <p:nvPr>
            <p:ph type="title"/>
          </p:nvPr>
        </p:nvSpPr>
        <p:spPr/>
        <p:txBody>
          <a:bodyPr/>
          <a:lstStyle/>
          <a:p>
            <a:r>
              <a:rPr lang="en-US" smtClean="0"/>
              <a:t>Openstack</a:t>
            </a:r>
            <a:r>
              <a:rPr lang="zh-CN" altLang="en-US" smtClean="0"/>
              <a:t>中的</a:t>
            </a:r>
            <a:r>
              <a:rPr lang="en-US" smtClean="0"/>
              <a:t>MQ</a:t>
            </a:r>
            <a:endParaRPr lang="en-US" dirty="0"/>
          </a:p>
        </p:txBody>
      </p:sp>
      <p:sp>
        <p:nvSpPr>
          <p:cNvPr id="7" name="文本占位符 6"/>
          <p:cNvSpPr>
            <a:spLocks noGrp="1"/>
          </p:cNvSpPr>
          <p:nvPr>
            <p:ph type="body" sz="quarter" idx="10"/>
          </p:nvPr>
        </p:nvSpPr>
        <p:spPr>
          <a:xfrm>
            <a:off x="684213" y="1376363"/>
            <a:ext cx="7920037" cy="885196"/>
          </a:xfrm>
        </p:spPr>
        <p:txBody>
          <a:bodyPr/>
          <a:lstStyle/>
          <a:p>
            <a:r>
              <a:rPr lang="zh-CN" altLang="en-US" sz="2000" dirty="0" smtClean="0"/>
              <a:t>服务内组件之间的消息全部通过</a:t>
            </a:r>
            <a:r>
              <a:rPr lang="en-US" altLang="zh-CN" sz="2000" dirty="0" smtClean="0"/>
              <a:t>MQ</a:t>
            </a:r>
            <a:r>
              <a:rPr lang="zh-CN" altLang="en-US" sz="2000" dirty="0" smtClean="0"/>
              <a:t>来进行转发，包括控制、查询、监控指标等。</a:t>
            </a:r>
          </a:p>
          <a:p>
            <a:endParaRPr lang="en-US" sz="2000" dirty="0"/>
          </a:p>
        </p:txBody>
      </p:sp>
    </p:spTree>
    <p:extLst>
      <p:ext uri="{BB962C8B-B14F-4D97-AF65-F5344CB8AC3E}">
        <p14:creationId xmlns:p14="http://schemas.microsoft.com/office/powerpoint/2010/main" val="380058953"/>
      </p:ext>
    </p:extLst>
  </p:cSld>
  <p:clrMapOvr>
    <a:masterClrMapping/>
  </p:clrMapOvr>
  <mc:AlternateContent xmlns:mc="http://schemas.openxmlformats.org/markup-compatibility/2006" xmlns:p14="http://schemas.microsoft.com/office/powerpoint/2010/main">
    <mc:Choice Requires="p14">
      <p:transition p14:dur="0" advTm="8000"/>
    </mc:Choice>
    <mc:Fallback xmlns="">
      <p:transition advTm="8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mtClean="0"/>
              <a:t>RabbitMQ</a:t>
            </a:r>
            <a:r>
              <a:rPr lang="zh-CN" altLang="en-US" smtClean="0"/>
              <a:t>的工作流程</a:t>
            </a:r>
          </a:p>
        </p:txBody>
      </p:sp>
      <p:grpSp>
        <p:nvGrpSpPr>
          <p:cNvPr id="40963" name="组合 34"/>
          <p:cNvGrpSpPr>
            <a:grpSpLocks/>
          </p:cNvGrpSpPr>
          <p:nvPr/>
        </p:nvGrpSpPr>
        <p:grpSpPr bwMode="auto">
          <a:xfrm>
            <a:off x="755650" y="1376363"/>
            <a:ext cx="7956550" cy="4863802"/>
            <a:chOff x="755576" y="1268760"/>
            <a:chExt cx="7956884" cy="4971597"/>
          </a:xfrm>
        </p:grpSpPr>
        <p:pic>
          <p:nvPicPr>
            <p:cNvPr id="4096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3429000"/>
              <a:ext cx="1008112" cy="1173443"/>
            </a:xfrm>
            <a:prstGeom prst="rect">
              <a:avLst/>
            </a:prstGeom>
            <a:solidFill>
              <a:srgbClr val="FF33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755576" y="1628996"/>
              <a:ext cx="7633020" cy="4194635"/>
            </a:xfrm>
            <a:prstGeom prst="rect">
              <a:avLst/>
            </a:prstGeom>
            <a:noFill/>
            <a:ln>
              <a:noFill/>
            </a:ln>
            <a:effectLst/>
            <a:extLst/>
          </p:spPr>
          <p:txBody>
            <a:bodyPr lIns="80142" tIns="40070" rIns="80142" bIns="40070"/>
            <a:lstStyle/>
            <a:p>
              <a:pPr marL="342900" indent="-342900" fontAlgn="base">
                <a:lnSpc>
                  <a:spcPct val="140000"/>
                </a:lnSpc>
                <a:buClr>
                  <a:srgbClr val="777777"/>
                </a:buClr>
                <a:buSzPct val="60000"/>
                <a:buFont typeface="Wingdings" pitchFamily="2" charset="2"/>
                <a:buChar char="l"/>
                <a:defRPr/>
              </a:pPr>
              <a:endParaRPr lang="zh-CN" altLang="en-US" sz="1600" kern="0" dirty="0">
                <a:latin typeface="+mn-lt"/>
                <a:ea typeface="+mn-ea"/>
              </a:endParaRPr>
            </a:p>
          </p:txBody>
        </p:sp>
        <p:pic>
          <p:nvPicPr>
            <p:cNvPr id="40966" name="图片 13" descr="image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2708920"/>
              <a:ext cx="1512168" cy="735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圆角矩形标注 15"/>
            <p:cNvSpPr/>
            <p:nvPr/>
          </p:nvSpPr>
          <p:spPr>
            <a:xfrm>
              <a:off x="7091555" y="1953532"/>
              <a:ext cx="1297041" cy="358612"/>
            </a:xfrm>
            <a:prstGeom prst="wedgeRoundRectCallout">
              <a:avLst>
                <a:gd name="adj1" fmla="val 10739"/>
                <a:gd name="adj2" fmla="val 149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Consumer</a:t>
              </a:r>
              <a:endParaRPr lang="zh-CN" altLang="en-US" sz="1400" b="1" dirty="0">
                <a:solidFill>
                  <a:schemeClr val="tx1"/>
                </a:solidFill>
              </a:endParaRPr>
            </a:p>
          </p:txBody>
        </p:sp>
        <p:sp>
          <p:nvSpPr>
            <p:cNvPr id="17" name="圆角矩形标注 16"/>
            <p:cNvSpPr/>
            <p:nvPr/>
          </p:nvSpPr>
          <p:spPr>
            <a:xfrm>
              <a:off x="6408901" y="5912879"/>
              <a:ext cx="863636" cy="287214"/>
            </a:xfrm>
            <a:prstGeom prst="wedgeRoundRectCallout">
              <a:avLst>
                <a:gd name="adj1" fmla="val -61828"/>
                <a:gd name="adj2" fmla="val -1632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Queue</a:t>
              </a:r>
              <a:endParaRPr lang="zh-CN" altLang="en-US" sz="1400" b="1" dirty="0">
                <a:solidFill>
                  <a:schemeClr val="tx1"/>
                </a:solidFill>
              </a:endParaRPr>
            </a:p>
          </p:txBody>
        </p:sp>
        <p:pic>
          <p:nvPicPr>
            <p:cNvPr id="4096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1916832"/>
              <a:ext cx="1008112" cy="117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4725144"/>
              <a:ext cx="1008112" cy="117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右箭头 43"/>
            <p:cNvSpPr/>
            <p:nvPr/>
          </p:nvSpPr>
          <p:spPr bwMode="auto">
            <a:xfrm rot="1896294">
              <a:off x="6532732" y="2701589"/>
              <a:ext cx="287349" cy="144419"/>
            </a:xfrm>
            <a:prstGeom prst="rightArrow">
              <a:avLst>
                <a:gd name="adj1" fmla="val 50000"/>
                <a:gd name="adj2" fmla="val 50000"/>
              </a:avLst>
            </a:prstGeom>
            <a:solidFill>
              <a:srgbClr val="FF3399"/>
            </a:solidFill>
            <a:ln>
              <a:noFill/>
            </a:ln>
            <a:effectLst/>
            <a:extLst/>
          </p:spPr>
          <p:txBody>
            <a:bodyPr/>
            <a:lstStyle/>
            <a:p>
              <a:pPr>
                <a:buClr>
                  <a:srgbClr val="CC9900"/>
                </a:buClr>
                <a:buFont typeface="Wingdings" pitchFamily="2" charset="2"/>
                <a:buChar char="n"/>
                <a:defRPr/>
              </a:pPr>
              <a:endParaRPr lang="zh-CN" altLang="en-US" dirty="0">
                <a:latin typeface="+mn-lt"/>
                <a:ea typeface="+mn-ea"/>
              </a:endParaRPr>
            </a:p>
          </p:txBody>
        </p:sp>
        <p:sp>
          <p:nvSpPr>
            <p:cNvPr id="50" name="矩形 49"/>
            <p:cNvSpPr/>
            <p:nvPr/>
          </p:nvSpPr>
          <p:spPr>
            <a:xfrm>
              <a:off x="6211715" y="2385862"/>
              <a:ext cx="572617" cy="314598"/>
            </a:xfrm>
            <a:prstGeom prst="rect">
              <a:avLst/>
            </a:prstGeom>
          </p:spPr>
          <p:txBody>
            <a:bodyPr wrap="none">
              <a:spAutoFit/>
            </a:bodyPr>
            <a:lstStyle/>
            <a:p>
              <a:pPr>
                <a:defRPr/>
              </a:pPr>
              <a:r>
                <a:rPr lang="en-US" altLang="zh-CN" sz="1400" dirty="0">
                  <a:solidFill>
                    <a:schemeClr val="tx1">
                      <a:lumMod val="85000"/>
                      <a:lumOff val="15000"/>
                    </a:schemeClr>
                  </a:solidFill>
                  <a:latin typeface="+mn-lt"/>
                  <a:ea typeface="+mn-ea"/>
                </a:rPr>
                <a:t>push</a:t>
              </a:r>
              <a:endParaRPr lang="zh-CN" altLang="en-US" sz="1200" dirty="0">
                <a:solidFill>
                  <a:schemeClr val="tx1">
                    <a:lumMod val="85000"/>
                    <a:lumOff val="15000"/>
                  </a:schemeClr>
                </a:solidFill>
                <a:latin typeface="+mn-lt"/>
                <a:ea typeface="+mn-ea"/>
              </a:endParaRPr>
            </a:p>
          </p:txBody>
        </p:sp>
        <p:pic>
          <p:nvPicPr>
            <p:cNvPr id="4097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4149080"/>
              <a:ext cx="160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2132856"/>
              <a:ext cx="160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1700808"/>
              <a:ext cx="12573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标注 11"/>
            <p:cNvSpPr/>
            <p:nvPr/>
          </p:nvSpPr>
          <p:spPr>
            <a:xfrm>
              <a:off x="755576" y="3717388"/>
              <a:ext cx="1152573" cy="360236"/>
            </a:xfrm>
            <a:prstGeom prst="wedgeRoundRectCallout">
              <a:avLst>
                <a:gd name="adj1" fmla="val 29374"/>
                <a:gd name="adj2" fmla="val -2014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Producer</a:t>
              </a:r>
              <a:endParaRPr lang="zh-CN" altLang="en-US" sz="1400" b="1" dirty="0">
                <a:solidFill>
                  <a:schemeClr val="tx1"/>
                </a:solidFill>
              </a:endParaRPr>
            </a:p>
          </p:txBody>
        </p:sp>
        <p:pic>
          <p:nvPicPr>
            <p:cNvPr id="40977" name="图片 37" descr="image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4288" y="3933056"/>
              <a:ext cx="1512168" cy="735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直接箭头连接符 50"/>
            <p:cNvCxnSpPr/>
            <p:nvPr/>
          </p:nvCxnSpPr>
          <p:spPr bwMode="auto">
            <a:xfrm flipV="1">
              <a:off x="4227585" y="2925519"/>
              <a:ext cx="1065257" cy="198616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bwMode="auto">
            <a:xfrm flipV="1">
              <a:off x="4227585" y="4293441"/>
              <a:ext cx="1065257" cy="618242"/>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57" name="直接箭头连接符 56"/>
            <p:cNvCxnSpPr/>
            <p:nvPr/>
          </p:nvCxnSpPr>
          <p:spPr bwMode="auto">
            <a:xfrm>
              <a:off x="4227585" y="4911683"/>
              <a:ext cx="992229" cy="533863"/>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0" name="直接箭头连接符 59"/>
            <p:cNvCxnSpPr/>
            <p:nvPr/>
          </p:nvCxnSpPr>
          <p:spPr bwMode="auto">
            <a:xfrm>
              <a:off x="4084704" y="2894688"/>
              <a:ext cx="1135110" cy="2417798"/>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3" name="直接箭头连接符 62"/>
            <p:cNvCxnSpPr/>
            <p:nvPr/>
          </p:nvCxnSpPr>
          <p:spPr bwMode="auto">
            <a:xfrm>
              <a:off x="4084704" y="2894688"/>
              <a:ext cx="1208138" cy="1121274"/>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cxnSp>
          <p:nvCxnSpPr>
            <p:cNvPr id="66" name="直接箭头连接符 65"/>
            <p:cNvCxnSpPr/>
            <p:nvPr/>
          </p:nvCxnSpPr>
          <p:spPr bwMode="auto">
            <a:xfrm flipV="1">
              <a:off x="4084704" y="2503621"/>
              <a:ext cx="1208138" cy="391067"/>
            </a:xfrm>
            <a:prstGeom prst="straightConnector1">
              <a:avLst/>
            </a:prstGeom>
            <a:ln>
              <a:tailEnd type="arrow"/>
            </a:ln>
            <a:extLst/>
          </p:spPr>
          <p:style>
            <a:lnRef idx="1">
              <a:schemeClr val="dk1"/>
            </a:lnRef>
            <a:fillRef idx="0">
              <a:schemeClr val="dk1"/>
            </a:fillRef>
            <a:effectRef idx="0">
              <a:schemeClr val="dk1"/>
            </a:effectRef>
            <a:fontRef idx="minor">
              <a:schemeClr val="tx1"/>
            </a:fontRef>
          </p:style>
        </p:cxnSp>
        <p:sp>
          <p:nvSpPr>
            <p:cNvPr id="76" name="右箭头 75"/>
            <p:cNvSpPr/>
            <p:nvPr/>
          </p:nvSpPr>
          <p:spPr bwMode="auto">
            <a:xfrm rot="21427496">
              <a:off x="6591471" y="4228534"/>
              <a:ext cx="288937" cy="144418"/>
            </a:xfrm>
            <a:prstGeom prst="rightArrow">
              <a:avLst>
                <a:gd name="adj1" fmla="val 50000"/>
                <a:gd name="adj2" fmla="val 50000"/>
              </a:avLst>
            </a:prstGeom>
            <a:solidFill>
              <a:srgbClr val="FF3399"/>
            </a:solidFill>
            <a:ln>
              <a:noFill/>
            </a:ln>
            <a:effectLst/>
            <a:extLst/>
          </p:spPr>
          <p:txBody>
            <a:bodyPr/>
            <a:lstStyle/>
            <a:p>
              <a:pPr>
                <a:buClr>
                  <a:srgbClr val="CC9900"/>
                </a:buClr>
                <a:buFont typeface="Wingdings" pitchFamily="2" charset="2"/>
                <a:buChar char="n"/>
                <a:defRPr/>
              </a:pPr>
              <a:endParaRPr lang="zh-CN" altLang="en-US" dirty="0">
                <a:latin typeface="+mn-lt"/>
                <a:ea typeface="+mn-ea"/>
              </a:endParaRPr>
            </a:p>
          </p:txBody>
        </p:sp>
        <p:sp>
          <p:nvSpPr>
            <p:cNvPr id="77" name="右箭头 76"/>
            <p:cNvSpPr/>
            <p:nvPr/>
          </p:nvSpPr>
          <p:spPr bwMode="auto">
            <a:xfrm rot="18799778">
              <a:off x="6595490" y="4806995"/>
              <a:ext cx="288838" cy="144469"/>
            </a:xfrm>
            <a:prstGeom prst="rightArrow">
              <a:avLst>
                <a:gd name="adj1" fmla="val 50000"/>
                <a:gd name="adj2" fmla="val 50000"/>
              </a:avLst>
            </a:prstGeom>
            <a:solidFill>
              <a:srgbClr val="FF3399"/>
            </a:solidFill>
            <a:ln>
              <a:noFill/>
            </a:ln>
            <a:effectLst/>
            <a:extLst/>
          </p:spPr>
          <p:txBody>
            <a:bodyPr/>
            <a:lstStyle/>
            <a:p>
              <a:pPr>
                <a:buClr>
                  <a:srgbClr val="CC9900"/>
                </a:buClr>
                <a:buFont typeface="Wingdings" pitchFamily="2" charset="2"/>
                <a:buChar char="n"/>
                <a:defRPr/>
              </a:pPr>
              <a:endParaRPr lang="zh-CN" altLang="en-US" dirty="0">
                <a:latin typeface="+mn-lt"/>
                <a:ea typeface="+mn-ea"/>
              </a:endParaRPr>
            </a:p>
          </p:txBody>
        </p:sp>
        <p:sp>
          <p:nvSpPr>
            <p:cNvPr id="78" name="矩形 77"/>
            <p:cNvSpPr/>
            <p:nvPr/>
          </p:nvSpPr>
          <p:spPr>
            <a:xfrm>
              <a:off x="755576" y="4257742"/>
              <a:ext cx="1584392" cy="471897"/>
            </a:xfrm>
            <a:prstGeom prst="rect">
              <a:avLst/>
            </a:prstGeom>
          </p:spPr>
          <p:txBody>
            <a:bodyPr>
              <a:spAutoFit/>
            </a:bodyPr>
            <a:lstStyle/>
            <a:p>
              <a:pPr>
                <a:spcBef>
                  <a:spcPts val="600"/>
                </a:spcBef>
                <a:defRPr/>
              </a:pPr>
              <a:r>
                <a:rPr lang="zh-CN" altLang="en-US" sz="1200" b="1" dirty="0">
                  <a:latin typeface="+mn-lt"/>
                  <a:ea typeface="+mn-ea"/>
                </a:rPr>
                <a:t>消息生产者</a:t>
              </a:r>
              <a:r>
                <a:rPr lang="zh-CN" altLang="en-US" sz="1200" dirty="0">
                  <a:latin typeface="+mn-lt"/>
                  <a:ea typeface="+mn-ea"/>
                </a:rPr>
                <a:t>，就是投递消息的程序。</a:t>
              </a:r>
              <a:endParaRPr lang="en-US" altLang="zh-CN" sz="1200" dirty="0">
                <a:latin typeface="+mn-lt"/>
                <a:ea typeface="+mn-ea"/>
              </a:endParaRPr>
            </a:p>
          </p:txBody>
        </p:sp>
        <p:sp>
          <p:nvSpPr>
            <p:cNvPr id="79" name="右箭头 78"/>
            <p:cNvSpPr/>
            <p:nvPr/>
          </p:nvSpPr>
          <p:spPr bwMode="auto">
            <a:xfrm rot="235381">
              <a:off x="2057381" y="2435469"/>
              <a:ext cx="430231" cy="115211"/>
            </a:xfrm>
            <a:prstGeom prst="rightArrow">
              <a:avLst>
                <a:gd name="adj1" fmla="val 50000"/>
                <a:gd name="adj2" fmla="val 50000"/>
              </a:avLst>
            </a:prstGeom>
            <a:solidFill>
              <a:srgbClr val="FF3399"/>
            </a:solidFill>
            <a:ln>
              <a:noFill/>
            </a:ln>
            <a:effectLst/>
            <a:extLst/>
          </p:spPr>
          <p:txBody>
            <a:bodyPr/>
            <a:lstStyle/>
            <a:p>
              <a:pPr>
                <a:buClr>
                  <a:srgbClr val="CC9900"/>
                </a:buClr>
                <a:buFont typeface="Wingdings" pitchFamily="2" charset="2"/>
                <a:buChar char="n"/>
                <a:defRPr/>
              </a:pPr>
              <a:endParaRPr lang="zh-CN" altLang="en-US" dirty="0">
                <a:latin typeface="+mn-lt"/>
                <a:ea typeface="+mn-ea"/>
              </a:endParaRPr>
            </a:p>
          </p:txBody>
        </p:sp>
        <p:sp>
          <p:nvSpPr>
            <p:cNvPr id="80" name="圆角矩形 79"/>
            <p:cNvSpPr/>
            <p:nvPr/>
          </p:nvSpPr>
          <p:spPr bwMode="auto">
            <a:xfrm>
              <a:off x="2339968" y="1844812"/>
              <a:ext cx="4392797" cy="4176786"/>
            </a:xfrm>
            <a:prstGeom prst="roundRect">
              <a:avLst/>
            </a:prstGeom>
            <a:noFill/>
            <a:ln w="22225">
              <a:solidFill>
                <a:srgbClr val="FF0000"/>
              </a:solidFill>
              <a:prstDash val="dash"/>
            </a:ln>
            <a:effectLst/>
            <a:extLst/>
          </p:spPr>
          <p:txBody>
            <a:bodyPr/>
            <a:lstStyle/>
            <a:p>
              <a:pPr fontAlgn="base">
                <a:buClr>
                  <a:srgbClr val="CC9900"/>
                </a:buClr>
                <a:buFont typeface="Wingdings" pitchFamily="2" charset="2"/>
                <a:buChar char="n"/>
                <a:defRPr/>
              </a:pPr>
              <a:endParaRPr lang="zh-CN" altLang="en-US" sz="1800">
                <a:latin typeface="+mn-lt"/>
                <a:ea typeface="+mn-ea"/>
              </a:endParaRPr>
            </a:p>
          </p:txBody>
        </p:sp>
        <p:sp>
          <p:nvSpPr>
            <p:cNvPr id="84" name="矩形 83"/>
            <p:cNvSpPr/>
            <p:nvPr/>
          </p:nvSpPr>
          <p:spPr>
            <a:xfrm>
              <a:off x="3203604" y="1340158"/>
              <a:ext cx="2160679" cy="471897"/>
            </a:xfrm>
            <a:prstGeom prst="rect">
              <a:avLst/>
            </a:prstGeom>
          </p:spPr>
          <p:txBody>
            <a:bodyPr>
              <a:spAutoFit/>
            </a:bodyPr>
            <a:lstStyle/>
            <a:p>
              <a:pPr>
                <a:spcBef>
                  <a:spcPts val="600"/>
                </a:spcBef>
                <a:defRPr/>
              </a:pPr>
              <a:r>
                <a:rPr lang="zh-CN" altLang="en-US" sz="1200" b="1" dirty="0">
                  <a:latin typeface="+mn-lt"/>
                  <a:ea typeface="+mn-ea"/>
                </a:rPr>
                <a:t>消息交换机</a:t>
              </a:r>
              <a:r>
                <a:rPr lang="zh-CN" altLang="en-US" sz="1200" dirty="0">
                  <a:latin typeface="+mn-lt"/>
                  <a:ea typeface="+mn-ea"/>
                </a:rPr>
                <a:t>，它指定消息按什么规则，路由到哪个队列。</a:t>
              </a:r>
              <a:endParaRPr lang="en-US" altLang="zh-CN" sz="1200" dirty="0">
                <a:latin typeface="+mn-lt"/>
                <a:ea typeface="+mn-ea"/>
              </a:endParaRPr>
            </a:p>
          </p:txBody>
        </p:sp>
        <p:sp>
          <p:nvSpPr>
            <p:cNvPr id="85" name="矩形 84"/>
            <p:cNvSpPr/>
            <p:nvPr/>
          </p:nvSpPr>
          <p:spPr>
            <a:xfrm>
              <a:off x="3384586" y="5768460"/>
              <a:ext cx="2159091" cy="471897"/>
            </a:xfrm>
            <a:prstGeom prst="rect">
              <a:avLst/>
            </a:prstGeom>
            <a:solidFill>
              <a:schemeClr val="bg1"/>
            </a:solidFill>
          </p:spPr>
          <p:txBody>
            <a:bodyPr>
              <a:spAutoFit/>
            </a:bodyPr>
            <a:lstStyle/>
            <a:p>
              <a:pPr>
                <a:spcBef>
                  <a:spcPts val="600"/>
                </a:spcBef>
                <a:defRPr/>
              </a:pPr>
              <a:r>
                <a:rPr lang="zh-CN" altLang="en-US" sz="1200" b="1" dirty="0">
                  <a:latin typeface="+mn-lt"/>
                  <a:ea typeface="+mn-ea"/>
                </a:rPr>
                <a:t>消息队列载体</a:t>
              </a:r>
              <a:r>
                <a:rPr lang="zh-CN" altLang="en-US" sz="1200" dirty="0">
                  <a:latin typeface="+mn-lt"/>
                  <a:ea typeface="+mn-ea"/>
                </a:rPr>
                <a:t>，每个消息都会被投入到一个或多个队列。</a:t>
              </a:r>
              <a:endParaRPr lang="en-US" altLang="zh-CN" sz="1200" dirty="0">
                <a:latin typeface="+mn-lt"/>
                <a:ea typeface="+mn-ea"/>
              </a:endParaRPr>
            </a:p>
          </p:txBody>
        </p:sp>
        <p:sp>
          <p:nvSpPr>
            <p:cNvPr id="86" name="矩形 85"/>
            <p:cNvSpPr/>
            <p:nvPr/>
          </p:nvSpPr>
          <p:spPr>
            <a:xfrm>
              <a:off x="6767691" y="1346649"/>
              <a:ext cx="1944769" cy="471897"/>
            </a:xfrm>
            <a:prstGeom prst="rect">
              <a:avLst/>
            </a:prstGeom>
          </p:spPr>
          <p:txBody>
            <a:bodyPr>
              <a:spAutoFit/>
            </a:bodyPr>
            <a:lstStyle/>
            <a:p>
              <a:pPr>
                <a:spcBef>
                  <a:spcPts val="600"/>
                </a:spcBef>
                <a:defRPr/>
              </a:pPr>
              <a:r>
                <a:rPr lang="zh-CN" altLang="en-US" sz="1200" b="1" dirty="0">
                  <a:latin typeface="+mn-lt"/>
                  <a:ea typeface="+mn-ea"/>
                </a:rPr>
                <a:t>消息消费者</a:t>
              </a:r>
              <a:r>
                <a:rPr lang="zh-CN" altLang="en-US" sz="1200" dirty="0">
                  <a:latin typeface="+mn-lt"/>
                  <a:ea typeface="+mn-ea"/>
                </a:rPr>
                <a:t>，就是接受消息的程序。</a:t>
              </a:r>
              <a:endParaRPr lang="en-US" altLang="zh-CN" sz="1200" dirty="0">
                <a:latin typeface="+mn-lt"/>
                <a:ea typeface="+mn-ea"/>
              </a:endParaRPr>
            </a:p>
          </p:txBody>
        </p:sp>
        <p:sp>
          <p:nvSpPr>
            <p:cNvPr id="87" name="矩形 86"/>
            <p:cNvSpPr/>
            <p:nvPr/>
          </p:nvSpPr>
          <p:spPr>
            <a:xfrm>
              <a:off x="4211709" y="1844812"/>
              <a:ext cx="1081132" cy="314598"/>
            </a:xfrm>
            <a:prstGeom prst="rect">
              <a:avLst/>
            </a:prstGeom>
          </p:spPr>
          <p:txBody>
            <a:bodyPr>
              <a:spAutoFit/>
            </a:bodyPr>
            <a:lstStyle/>
            <a:p>
              <a:pPr>
                <a:spcBef>
                  <a:spcPts val="600"/>
                </a:spcBef>
                <a:defRPr/>
              </a:pPr>
              <a:r>
                <a:rPr lang="en-US" altLang="zh-CN" sz="1400" dirty="0">
                  <a:latin typeface="+mn-lt"/>
                  <a:ea typeface="+mn-ea"/>
                </a:rPr>
                <a:t>RabbitMQ</a:t>
              </a:r>
              <a:endParaRPr lang="en-US" altLang="zh-CN" sz="1200" dirty="0">
                <a:latin typeface="+mn-lt"/>
                <a:ea typeface="+mn-ea"/>
              </a:endParaRPr>
            </a:p>
          </p:txBody>
        </p:sp>
        <p:sp>
          <p:nvSpPr>
            <p:cNvPr id="13" name="圆角矩形标注 12"/>
            <p:cNvSpPr/>
            <p:nvPr/>
          </p:nvSpPr>
          <p:spPr>
            <a:xfrm>
              <a:off x="1979590" y="1268760"/>
              <a:ext cx="1152573" cy="360236"/>
            </a:xfrm>
            <a:prstGeom prst="wedgeRoundRectCallout">
              <a:avLst>
                <a:gd name="adj1" fmla="val 41371"/>
                <a:gd name="adj2" fmla="val 238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Exchange</a:t>
              </a:r>
              <a:endParaRPr lang="zh-CN" altLang="en-US" sz="1400" b="1" dirty="0">
                <a:solidFill>
                  <a:schemeClr val="tx1"/>
                </a:solidFill>
              </a:endParaRPr>
            </a:p>
          </p:txBody>
        </p:sp>
      </p:grpSp>
    </p:spTree>
    <p:extLst>
      <p:ext uri="{BB962C8B-B14F-4D97-AF65-F5344CB8AC3E}">
        <p14:creationId xmlns:p14="http://schemas.microsoft.com/office/powerpoint/2010/main" val="772113858"/>
      </p:ext>
    </p:extLst>
  </p:cSld>
  <p:clrMapOvr>
    <a:masterClrMapping/>
  </p:clrMapOvr>
  <mc:AlternateContent xmlns:mc="http://schemas.openxmlformats.org/markup-compatibility/2006" xmlns:p14="http://schemas.microsoft.com/office/powerpoint/2010/main">
    <mc:Choice Requires="p14">
      <p:transition p14:dur="0" advTm="8000"/>
    </mc:Choice>
    <mc:Fallback xmlns="">
      <p:transition advTm="8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mtClean="0"/>
              <a:t>Exchange</a:t>
            </a:r>
            <a:r>
              <a:rPr lang="zh-CN" altLang="en-US" smtClean="0"/>
              <a:t>类型</a:t>
            </a:r>
          </a:p>
        </p:txBody>
      </p:sp>
      <p:sp>
        <p:nvSpPr>
          <p:cNvPr id="41987" name="内容占位符 4"/>
          <p:cNvSpPr>
            <a:spLocks noGrp="1"/>
          </p:cNvSpPr>
          <p:nvPr>
            <p:ph type="body" sz="quarter" idx="10"/>
          </p:nvPr>
        </p:nvSpPr>
        <p:spPr>
          <a:xfrm>
            <a:off x="684213" y="1376363"/>
            <a:ext cx="3887787" cy="3924300"/>
          </a:xfrm>
        </p:spPr>
        <p:txBody>
          <a:bodyPr/>
          <a:lstStyle/>
          <a:p>
            <a:r>
              <a:rPr lang="en-US" altLang="zh-CN" sz="2400" dirty="0"/>
              <a:t>Exchange</a:t>
            </a:r>
            <a:r>
              <a:rPr lang="zh-CN" altLang="en-US" sz="2400" dirty="0"/>
              <a:t>的</a:t>
            </a:r>
            <a:r>
              <a:rPr lang="zh-CN" altLang="en-US" sz="2400" dirty="0" smtClean="0"/>
              <a:t>类型：</a:t>
            </a:r>
            <a:endParaRPr lang="en-US" altLang="zh-CN" sz="2400" dirty="0" smtClean="0"/>
          </a:p>
          <a:p>
            <a:pPr lvl="1"/>
            <a:r>
              <a:rPr lang="en-US" altLang="zh-CN" dirty="0" err="1" smtClean="0"/>
              <a:t>Fanout</a:t>
            </a:r>
            <a:r>
              <a:rPr lang="en-US" altLang="zh-CN" dirty="0" smtClean="0"/>
              <a:t>:</a:t>
            </a:r>
            <a:r>
              <a:rPr lang="zh-CN" altLang="en-US" dirty="0" smtClean="0"/>
              <a:t>广播到所有该</a:t>
            </a:r>
            <a:r>
              <a:rPr lang="en-US" altLang="zh-CN" dirty="0" smtClean="0"/>
              <a:t>exchange bind</a:t>
            </a:r>
            <a:r>
              <a:rPr lang="zh-CN" altLang="en-US" dirty="0" smtClean="0"/>
              <a:t>的</a:t>
            </a:r>
            <a:r>
              <a:rPr lang="en-US" altLang="zh-CN" dirty="0" smtClean="0"/>
              <a:t>queue</a:t>
            </a:r>
            <a:r>
              <a:rPr lang="zh-CN" altLang="en-US" dirty="0" smtClean="0"/>
              <a:t>。</a:t>
            </a:r>
            <a:endParaRPr lang="en-US" altLang="zh-CN" dirty="0" smtClean="0"/>
          </a:p>
          <a:p>
            <a:pPr lvl="1"/>
            <a:r>
              <a:rPr lang="en-US" altLang="zh-CN" dirty="0" smtClean="0"/>
              <a:t>Topic</a:t>
            </a:r>
            <a:r>
              <a:rPr lang="zh-CN" altLang="en-US" dirty="0" smtClean="0"/>
              <a:t>：表达式匹配（</a:t>
            </a:r>
            <a:r>
              <a:rPr lang="en-US" altLang="zh-CN" dirty="0"/>
              <a:t># </a:t>
            </a:r>
            <a:r>
              <a:rPr lang="zh-CN" altLang="en-US" dirty="0" smtClean="0"/>
              <a:t>表</a:t>
            </a:r>
            <a:r>
              <a:rPr lang="zh-CN" altLang="en-US" dirty="0"/>
              <a:t>示</a:t>
            </a:r>
            <a:r>
              <a:rPr lang="en-US" altLang="zh-CN" dirty="0" smtClean="0"/>
              <a:t>0</a:t>
            </a:r>
            <a:r>
              <a:rPr lang="zh-CN" altLang="en-US" dirty="0"/>
              <a:t>或多个</a:t>
            </a:r>
            <a:r>
              <a:rPr lang="en-US" altLang="zh-CN" dirty="0"/>
              <a:t>word</a:t>
            </a:r>
            <a:r>
              <a:rPr lang="zh-CN" altLang="en-US" dirty="0"/>
              <a:t>，*</a:t>
            </a:r>
            <a:r>
              <a:rPr lang="zh-CN" altLang="en-US" dirty="0" smtClean="0"/>
              <a:t>表示一</a:t>
            </a:r>
            <a:r>
              <a:rPr lang="zh-CN" altLang="en-US" dirty="0"/>
              <a:t>个</a:t>
            </a:r>
            <a:r>
              <a:rPr lang="en-US" altLang="zh-CN" dirty="0"/>
              <a:t>word</a:t>
            </a:r>
            <a:r>
              <a:rPr lang="zh-CN" altLang="en-US" dirty="0"/>
              <a:t>。例如：</a:t>
            </a:r>
            <a:r>
              <a:rPr lang="en-US" altLang="zh-CN" dirty="0"/>
              <a:t>kern.*</a:t>
            </a:r>
            <a:r>
              <a:rPr lang="zh-CN" altLang="en-US" dirty="0"/>
              <a:t>能够匹配</a:t>
            </a:r>
            <a:r>
              <a:rPr lang="en-US" altLang="zh-CN" dirty="0"/>
              <a:t>kern.info</a:t>
            </a:r>
            <a:r>
              <a:rPr lang="zh-CN" altLang="en-US" dirty="0"/>
              <a:t>，</a:t>
            </a:r>
            <a:r>
              <a:rPr lang="en-US" altLang="zh-CN" dirty="0"/>
              <a:t>#</a:t>
            </a:r>
            <a:r>
              <a:rPr lang="zh-CN" altLang="en-US" dirty="0"/>
              <a:t>能匹配任意队列</a:t>
            </a:r>
            <a:r>
              <a:rPr lang="zh-CN" altLang="en-US" dirty="0" smtClean="0"/>
              <a:t>）。</a:t>
            </a:r>
            <a:endParaRPr lang="en-US" altLang="zh-CN" dirty="0" smtClean="0"/>
          </a:p>
          <a:p>
            <a:pPr lvl="1"/>
            <a:r>
              <a:rPr lang="en-US" altLang="zh-CN" dirty="0" smtClean="0"/>
              <a:t>Direct</a:t>
            </a:r>
            <a:r>
              <a:rPr lang="zh-CN" altLang="en-US" dirty="0" smtClean="0"/>
              <a:t>：</a:t>
            </a:r>
            <a:r>
              <a:rPr lang="en-US" altLang="zh-CN" dirty="0" smtClean="0"/>
              <a:t>route key</a:t>
            </a:r>
            <a:r>
              <a:rPr lang="zh-CN" altLang="en-US" dirty="0" smtClean="0"/>
              <a:t>完全匹配。</a:t>
            </a:r>
            <a:endParaRPr lang="en-US" altLang="zh-CN" dirty="0" smtClean="0"/>
          </a:p>
        </p:txBody>
      </p:sp>
      <p:sp>
        <p:nvSpPr>
          <p:cNvPr id="7" name="内容占位符 4"/>
          <p:cNvSpPr txBox="1">
            <a:spLocks/>
          </p:cNvSpPr>
          <p:nvPr/>
        </p:nvSpPr>
        <p:spPr>
          <a:xfrm>
            <a:off x="4140200" y="1341438"/>
            <a:ext cx="3322638" cy="3844925"/>
          </a:xfrm>
          <a:prstGeom prst="rect">
            <a:avLst/>
          </a:prstGeom>
        </p:spPr>
        <p:txBody>
          <a:bodyPr>
            <a:normAutofit/>
          </a:bodyPr>
          <a:lstStyle/>
          <a:p>
            <a:pPr marL="342900" indent="-342900" fontAlgn="auto">
              <a:spcBef>
                <a:spcPct val="20000"/>
              </a:spcBef>
              <a:spcAft>
                <a:spcPts val="0"/>
              </a:spcAft>
              <a:buFont typeface="Arial" pitchFamily="34" charset="0"/>
              <a:buChar char="•"/>
              <a:defRPr/>
            </a:pPr>
            <a:endParaRPr lang="zh-CN" altLang="en-US" sz="3200" dirty="0">
              <a:latin typeface="+mn-lt"/>
              <a:ea typeface="+mn-ea"/>
            </a:endParaRPr>
          </a:p>
        </p:txBody>
      </p:sp>
      <p:sp>
        <p:nvSpPr>
          <p:cNvPr id="8" name="内容占位符 4"/>
          <p:cNvSpPr txBox="1">
            <a:spLocks/>
          </p:cNvSpPr>
          <p:nvPr/>
        </p:nvSpPr>
        <p:spPr>
          <a:xfrm>
            <a:off x="4211638" y="1412875"/>
            <a:ext cx="3322637" cy="3844925"/>
          </a:xfrm>
          <a:prstGeom prst="rect">
            <a:avLst/>
          </a:prstGeom>
        </p:spPr>
        <p:txBody>
          <a:bodyPr>
            <a:normAutofit/>
          </a:bodyPr>
          <a:lstStyle/>
          <a:p>
            <a:pPr marL="342900" indent="-342900" fontAlgn="auto">
              <a:spcBef>
                <a:spcPct val="20000"/>
              </a:spcBef>
              <a:spcAft>
                <a:spcPts val="0"/>
              </a:spcAft>
              <a:buFont typeface="Arial" pitchFamily="34" charset="0"/>
              <a:buChar char="•"/>
              <a:defRPr/>
            </a:pPr>
            <a:endParaRPr lang="zh-CN" altLang="en-US" sz="3200" dirty="0">
              <a:latin typeface="+mn-lt"/>
              <a:ea typeface="+mn-ea"/>
            </a:endParaRPr>
          </a:p>
        </p:txBody>
      </p:sp>
      <p:pic>
        <p:nvPicPr>
          <p:cNvPr id="41990" name="内容占位符 3" descr="tutori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7983" y="1376362"/>
            <a:ext cx="412888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725978"/>
      </p:ext>
    </p:extLst>
  </p:cSld>
  <p:clrMapOvr>
    <a:masterClrMapping/>
  </p:clrMapOvr>
  <mc:AlternateContent xmlns:mc="http://schemas.openxmlformats.org/markup-compatibility/2006" xmlns:p14="http://schemas.microsoft.com/office/powerpoint/2010/main">
    <mc:Choice Requires="p14">
      <p:transition p14:dur="0" advTm="8000"/>
    </mc:Choice>
    <mc:Fallback xmlns="">
      <p:transition advTm="8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6"/>
          <p:cNvSpPr>
            <a:spLocks noGrp="1" noChangeArrowheads="1"/>
          </p:cNvSpPr>
          <p:nvPr>
            <p:ph idx="1"/>
          </p:nvPr>
        </p:nvSpPr>
        <p:spPr/>
        <p:txBody>
          <a:bodyPr/>
          <a:lstStyle/>
          <a:p>
            <a:r>
              <a:rPr lang="zh-CN" altLang="en-US" dirty="0" smtClean="0"/>
              <a:t>学完本课程后，您将能够</a:t>
            </a:r>
            <a:r>
              <a:rPr lang="en-US" altLang="zh-CN" dirty="0" smtClean="0"/>
              <a:t>:</a:t>
            </a:r>
          </a:p>
          <a:p>
            <a:pPr lvl="1"/>
            <a:r>
              <a:rPr lang="zh-CN" altLang="en-US" dirty="0" smtClean="0"/>
              <a:t>描述</a:t>
            </a:r>
            <a:r>
              <a:rPr lang="en-US" altLang="zh-CN" dirty="0" smtClean="0"/>
              <a:t>OpenStack</a:t>
            </a:r>
            <a:r>
              <a:rPr lang="zh-CN" altLang="en-US" dirty="0" smtClean="0"/>
              <a:t>是什么</a:t>
            </a:r>
            <a:endParaRPr lang="en-US" altLang="zh-CN" dirty="0" smtClean="0"/>
          </a:p>
          <a:p>
            <a:pPr lvl="1"/>
            <a:r>
              <a:rPr lang="zh-CN" altLang="en-US" dirty="0" smtClean="0"/>
              <a:t>熟悉</a:t>
            </a:r>
            <a:r>
              <a:rPr lang="en-US" altLang="zh-CN" dirty="0" smtClean="0"/>
              <a:t>OpenStack</a:t>
            </a:r>
            <a:r>
              <a:rPr lang="zh-CN" altLang="en-US" dirty="0" smtClean="0"/>
              <a:t>的架构与组件</a:t>
            </a:r>
          </a:p>
          <a:p>
            <a:pPr lvl="1"/>
            <a:r>
              <a:rPr lang="zh-CN" altLang="en-US" dirty="0" smtClean="0"/>
              <a:t>熟悉</a:t>
            </a:r>
            <a:r>
              <a:rPr lang="en-US" altLang="zh-CN" dirty="0" smtClean="0"/>
              <a:t>OpenStack</a:t>
            </a:r>
            <a:r>
              <a:rPr lang="zh-CN" altLang="en-US" dirty="0" smtClean="0"/>
              <a:t>的消息队列机制</a:t>
            </a:r>
            <a:endParaRPr lang="en-US" altLang="zh-CN" dirty="0" smtClean="0"/>
          </a:p>
          <a:p>
            <a:pPr lvl="1"/>
            <a:r>
              <a:rPr lang="zh-CN" altLang="en-US" dirty="0" smtClean="0"/>
              <a:t>描述</a:t>
            </a:r>
            <a:r>
              <a:rPr lang="en-US" altLang="zh-CN" dirty="0" err="1" smtClean="0"/>
              <a:t>FusionSphere</a:t>
            </a:r>
            <a:r>
              <a:rPr lang="en-US" altLang="zh-CN" dirty="0" smtClean="0"/>
              <a:t> OpenStack</a:t>
            </a:r>
            <a:r>
              <a:rPr lang="zh-CN" altLang="en-US" dirty="0" smtClean="0"/>
              <a:t>是什么</a:t>
            </a:r>
          </a:p>
        </p:txBody>
      </p:sp>
    </p:spTree>
    <p:extLst>
      <p:ext uri="{BB962C8B-B14F-4D97-AF65-F5344CB8AC3E}">
        <p14:creationId xmlns:p14="http://schemas.microsoft.com/office/powerpoint/2010/main" val="756760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t>RabbitMQ</a:t>
            </a:r>
            <a:r>
              <a:rPr lang="zh-CN" altLang="en-US" smtClean="0"/>
              <a:t>的消息收发举例</a:t>
            </a:r>
            <a:r>
              <a:rPr lang="en-US" altLang="zh-CN" smtClean="0"/>
              <a:t> - call</a:t>
            </a:r>
            <a:r>
              <a:rPr lang="zh-CN" altLang="en-US" smtClean="0"/>
              <a:t>消息</a:t>
            </a:r>
            <a:endParaRPr lang="zh-CN" altLang="en-US" dirty="0" smtClean="0"/>
          </a:p>
        </p:txBody>
      </p:sp>
      <p:pic>
        <p:nvPicPr>
          <p:cNvPr id="43011" name="内容占位符 4" descr="rpc.call.jpg"/>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55650" y="2436935"/>
            <a:ext cx="6251698" cy="2422525"/>
          </a:xfrm>
        </p:spPr>
      </p:pic>
      <p:sp>
        <p:nvSpPr>
          <p:cNvPr id="43012" name="线形标注 1 8"/>
          <p:cNvSpPr>
            <a:spLocks/>
          </p:cNvSpPr>
          <p:nvPr/>
        </p:nvSpPr>
        <p:spPr bwMode="auto">
          <a:xfrm>
            <a:off x="792956" y="1429849"/>
            <a:ext cx="1439862" cy="287338"/>
          </a:xfrm>
          <a:prstGeom prst="borderCallout1">
            <a:avLst>
              <a:gd name="adj1" fmla="val 103174"/>
              <a:gd name="adj2" fmla="val 52413"/>
              <a:gd name="adj3" fmla="val 434565"/>
              <a:gd name="adj4" fmla="val 68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171450" indent="-171450" eaLnBrk="1" hangingPunct="1">
              <a:buClr>
                <a:schemeClr val="bg1">
                  <a:lumMod val="50000"/>
                </a:schemeClr>
              </a:buClr>
              <a:buSzPct val="60000"/>
              <a:buFont typeface="Wingdings" panose="05000000000000000000" pitchFamily="2" charset="2"/>
              <a:buChar char="l"/>
            </a:pPr>
            <a:r>
              <a:rPr lang="en-US" altLang="zh-CN" sz="1200" dirty="0">
                <a:solidFill>
                  <a:srgbClr val="FF0000"/>
                </a:solidFill>
                <a:latin typeface="+mn-lt"/>
                <a:ea typeface="+mn-ea"/>
              </a:rPr>
              <a:t>1</a:t>
            </a:r>
            <a:r>
              <a:rPr lang="zh-CN" altLang="en-US" sz="1200" dirty="0">
                <a:solidFill>
                  <a:srgbClr val="FF0000"/>
                </a:solidFill>
                <a:latin typeface="+mn-lt"/>
                <a:ea typeface="+mn-ea"/>
              </a:rPr>
              <a:t>，</a:t>
            </a:r>
            <a:r>
              <a:rPr lang="en-US" altLang="zh-CN" sz="1200" dirty="0" err="1">
                <a:solidFill>
                  <a:srgbClr val="FF0000"/>
                </a:solidFill>
                <a:latin typeface="+mn-lt"/>
                <a:ea typeface="+mn-ea"/>
              </a:rPr>
              <a:t>api</a:t>
            </a:r>
            <a:r>
              <a:rPr lang="zh-CN" altLang="en-US" sz="1200" dirty="0">
                <a:solidFill>
                  <a:srgbClr val="FF0000"/>
                </a:solidFill>
                <a:latin typeface="+mn-lt"/>
                <a:ea typeface="+mn-ea"/>
              </a:rPr>
              <a:t>发送消息</a:t>
            </a:r>
          </a:p>
        </p:txBody>
      </p:sp>
      <p:sp>
        <p:nvSpPr>
          <p:cNvPr id="43013" name="线形标注 1 9"/>
          <p:cNvSpPr>
            <a:spLocks/>
          </p:cNvSpPr>
          <p:nvPr/>
        </p:nvSpPr>
        <p:spPr bwMode="auto">
          <a:xfrm>
            <a:off x="2448718" y="1429849"/>
            <a:ext cx="1944688" cy="287338"/>
          </a:xfrm>
          <a:prstGeom prst="borderCallout1">
            <a:avLst>
              <a:gd name="adj1" fmla="val 102577"/>
              <a:gd name="adj2" fmla="val 48782"/>
              <a:gd name="adj3" fmla="val 425089"/>
              <a:gd name="adj4" fmla="val 5400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171450" indent="-171450" eaLnBrk="1" hangingPunct="1">
              <a:buClr>
                <a:schemeClr val="bg1">
                  <a:lumMod val="50000"/>
                </a:schemeClr>
              </a:buClr>
              <a:buSzPct val="60000"/>
              <a:buFont typeface="Wingdings" panose="05000000000000000000" pitchFamily="2" charset="2"/>
              <a:buChar char="l"/>
            </a:pPr>
            <a:r>
              <a:rPr lang="en-US" altLang="zh-CN" sz="1200">
                <a:solidFill>
                  <a:srgbClr val="FF0000"/>
                </a:solidFill>
                <a:latin typeface="+mn-lt"/>
                <a:ea typeface="+mn-ea"/>
              </a:rPr>
              <a:t>2</a:t>
            </a:r>
            <a:r>
              <a:rPr lang="zh-CN" altLang="en-US" sz="1200">
                <a:solidFill>
                  <a:srgbClr val="FF0000"/>
                </a:solidFill>
                <a:latin typeface="+mn-lt"/>
                <a:ea typeface="+mn-ea"/>
              </a:rPr>
              <a:t>，</a:t>
            </a:r>
            <a:r>
              <a:rPr lang="en-US" altLang="zh-CN" sz="1200">
                <a:solidFill>
                  <a:srgbClr val="FF0000"/>
                </a:solidFill>
                <a:latin typeface="+mn-lt"/>
                <a:ea typeface="+mn-ea"/>
              </a:rPr>
              <a:t>mq-server</a:t>
            </a:r>
            <a:r>
              <a:rPr lang="zh-CN" altLang="en-US" sz="1200">
                <a:solidFill>
                  <a:srgbClr val="FF0000"/>
                </a:solidFill>
                <a:latin typeface="+mn-lt"/>
                <a:ea typeface="+mn-ea"/>
              </a:rPr>
              <a:t>收到消息</a:t>
            </a:r>
          </a:p>
        </p:txBody>
      </p:sp>
      <p:sp>
        <p:nvSpPr>
          <p:cNvPr id="43014" name="线形标注 1 10"/>
          <p:cNvSpPr>
            <a:spLocks/>
          </p:cNvSpPr>
          <p:nvPr/>
        </p:nvSpPr>
        <p:spPr bwMode="auto">
          <a:xfrm>
            <a:off x="4609306" y="1429849"/>
            <a:ext cx="1943100" cy="287338"/>
          </a:xfrm>
          <a:prstGeom prst="borderCallout1">
            <a:avLst>
              <a:gd name="adj1" fmla="val 92132"/>
              <a:gd name="adj2" fmla="val 54141"/>
              <a:gd name="adj3" fmla="val 586658"/>
              <a:gd name="adj4" fmla="val 5840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171450" indent="-171450" eaLnBrk="1" hangingPunct="1">
              <a:buClr>
                <a:schemeClr val="bg1">
                  <a:lumMod val="50000"/>
                </a:schemeClr>
              </a:buClr>
              <a:buSzPct val="60000"/>
              <a:buFont typeface="Wingdings" panose="05000000000000000000" pitchFamily="2" charset="2"/>
              <a:buChar char="l"/>
            </a:pPr>
            <a:r>
              <a:rPr lang="en-US" altLang="zh-CN" sz="1200" dirty="0">
                <a:solidFill>
                  <a:srgbClr val="FF0000"/>
                </a:solidFill>
                <a:latin typeface="+mn-lt"/>
                <a:ea typeface="+mn-ea"/>
              </a:rPr>
              <a:t>3</a:t>
            </a:r>
            <a:r>
              <a:rPr lang="zh-CN" altLang="en-US" sz="1200" dirty="0">
                <a:solidFill>
                  <a:srgbClr val="FF0000"/>
                </a:solidFill>
                <a:latin typeface="+mn-lt"/>
                <a:ea typeface="+mn-ea"/>
              </a:rPr>
              <a:t>，</a:t>
            </a:r>
            <a:r>
              <a:rPr lang="en-US" altLang="zh-CN" sz="1200" dirty="0">
                <a:solidFill>
                  <a:srgbClr val="FF0000"/>
                </a:solidFill>
                <a:latin typeface="+mn-lt"/>
                <a:ea typeface="+mn-ea"/>
              </a:rPr>
              <a:t>compute</a:t>
            </a:r>
            <a:r>
              <a:rPr lang="zh-CN" altLang="en-US" sz="1200" dirty="0">
                <a:solidFill>
                  <a:srgbClr val="FF0000"/>
                </a:solidFill>
                <a:latin typeface="+mn-lt"/>
                <a:ea typeface="+mn-ea"/>
              </a:rPr>
              <a:t>收到消息</a:t>
            </a:r>
          </a:p>
        </p:txBody>
      </p:sp>
      <p:sp>
        <p:nvSpPr>
          <p:cNvPr id="43015" name="线形标注 1 11"/>
          <p:cNvSpPr>
            <a:spLocks/>
          </p:cNvSpPr>
          <p:nvPr/>
        </p:nvSpPr>
        <p:spPr bwMode="auto">
          <a:xfrm>
            <a:off x="6768306" y="1436323"/>
            <a:ext cx="1368425" cy="287338"/>
          </a:xfrm>
          <a:prstGeom prst="borderCallout1">
            <a:avLst>
              <a:gd name="adj1" fmla="val 92286"/>
              <a:gd name="adj2" fmla="val 50948"/>
              <a:gd name="adj3" fmla="val 640652"/>
              <a:gd name="adj4" fmla="val 3241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171450" indent="-171450" eaLnBrk="1" hangingPunct="1">
              <a:buClr>
                <a:schemeClr val="bg1">
                  <a:lumMod val="50000"/>
                </a:schemeClr>
              </a:buClr>
              <a:buSzPct val="60000"/>
              <a:buFont typeface="Wingdings" panose="05000000000000000000" pitchFamily="2" charset="2"/>
              <a:buChar char="l"/>
            </a:pPr>
            <a:r>
              <a:rPr lang="en-US" altLang="zh-CN" sz="1200" dirty="0">
                <a:solidFill>
                  <a:srgbClr val="FF0000"/>
                </a:solidFill>
                <a:latin typeface="+mn-lt"/>
                <a:ea typeface="+mn-ea"/>
              </a:rPr>
              <a:t>4</a:t>
            </a:r>
            <a:r>
              <a:rPr lang="zh-CN" altLang="en-US" sz="1200" dirty="0">
                <a:solidFill>
                  <a:srgbClr val="FF0000"/>
                </a:solidFill>
                <a:latin typeface="+mn-lt"/>
                <a:ea typeface="+mn-ea"/>
              </a:rPr>
              <a:t>，执行函数</a:t>
            </a:r>
          </a:p>
        </p:txBody>
      </p:sp>
      <p:grpSp>
        <p:nvGrpSpPr>
          <p:cNvPr id="6" name="组合 5"/>
          <p:cNvGrpSpPr/>
          <p:nvPr/>
        </p:nvGrpSpPr>
        <p:grpSpPr>
          <a:xfrm>
            <a:off x="6986060" y="3216888"/>
            <a:ext cx="1584325" cy="585788"/>
            <a:chOff x="7019925" y="3203575"/>
            <a:chExt cx="1584325" cy="585788"/>
          </a:xfrm>
        </p:grpSpPr>
        <p:sp>
          <p:nvSpPr>
            <p:cNvPr id="43019" name="矩形 12"/>
            <p:cNvSpPr>
              <a:spLocks noChangeArrowheads="1"/>
            </p:cNvSpPr>
            <p:nvPr/>
          </p:nvSpPr>
          <p:spPr bwMode="auto">
            <a:xfrm>
              <a:off x="7524028" y="3203575"/>
              <a:ext cx="1080222" cy="360535"/>
            </a:xfrm>
            <a:prstGeom prst="rect">
              <a:avLst/>
            </a:prstGeom>
            <a:solidFill>
              <a:srgbClr val="EAEAEA"/>
            </a:solidFill>
            <a:ln w="9525">
              <a:solidFill>
                <a:schemeClr val="tx1"/>
              </a:solidFill>
              <a:miter lim="800000"/>
              <a:headEnd/>
              <a:tailEnd/>
            </a:ln>
          </p:spPr>
          <p:txBody>
            <a:bodyPr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base" hangingPunct="1">
                <a:buClr>
                  <a:srgbClr val="CC9900"/>
                </a:buClr>
              </a:pPr>
              <a:r>
                <a:rPr lang="en-US" altLang="zh-CN" sz="1200">
                  <a:latin typeface="+mn-lt"/>
                  <a:ea typeface="+mn-ea"/>
                </a:rPr>
                <a:t>Run_method</a:t>
              </a:r>
              <a:endParaRPr lang="en-US" altLang="zh-CN">
                <a:latin typeface="+mn-lt"/>
                <a:ea typeface="+mn-ea"/>
              </a:endParaRPr>
            </a:p>
          </p:txBody>
        </p:sp>
        <p:cxnSp>
          <p:nvCxnSpPr>
            <p:cNvPr id="25" name="直接箭头连接符 24"/>
            <p:cNvCxnSpPr/>
            <p:nvPr/>
          </p:nvCxnSpPr>
          <p:spPr bwMode="auto">
            <a:xfrm>
              <a:off x="7019925" y="3355975"/>
              <a:ext cx="431800" cy="0"/>
            </a:xfrm>
            <a:prstGeom prst="straightConnector1">
              <a:avLst/>
            </a:prstGeom>
            <a:ln w="19050">
              <a:solidFill>
                <a:srgbClr val="FF0000"/>
              </a:solidFill>
              <a:tailEnd type="arrow"/>
            </a:ln>
            <a:extLst/>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bwMode="auto">
            <a:xfrm flipV="1">
              <a:off x="7019925" y="3500438"/>
              <a:ext cx="431800" cy="288925"/>
            </a:xfrm>
            <a:prstGeom prst="straightConnector1">
              <a:avLst/>
            </a:prstGeom>
            <a:ln w="19050">
              <a:solidFill>
                <a:srgbClr val="FF0000"/>
              </a:solidFill>
              <a:headEnd type="arrow" w="med" len="med"/>
              <a:tailEnd type="none" w="med" len="med"/>
            </a:ln>
            <a:extLst/>
          </p:spPr>
          <p:style>
            <a:lnRef idx="1">
              <a:schemeClr val="dk1"/>
            </a:lnRef>
            <a:fillRef idx="0">
              <a:schemeClr val="dk1"/>
            </a:fillRef>
            <a:effectRef idx="0">
              <a:schemeClr val="dk1"/>
            </a:effectRef>
            <a:fontRef idx="minor">
              <a:schemeClr val="tx1"/>
            </a:fontRef>
          </p:style>
        </p:cxnSp>
      </p:grpSp>
      <p:sp>
        <p:nvSpPr>
          <p:cNvPr id="43017" name="线形标注 1 29"/>
          <p:cNvSpPr>
            <a:spLocks/>
          </p:cNvSpPr>
          <p:nvPr/>
        </p:nvSpPr>
        <p:spPr bwMode="auto">
          <a:xfrm>
            <a:off x="5591368" y="5229225"/>
            <a:ext cx="1512887" cy="287338"/>
          </a:xfrm>
          <a:prstGeom prst="borderCallout1">
            <a:avLst>
              <a:gd name="adj1" fmla="val 1663"/>
              <a:gd name="adj2" fmla="val 10866"/>
              <a:gd name="adj3" fmla="val -285458"/>
              <a:gd name="adj4" fmla="val 307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171450" indent="-171450" eaLnBrk="1" hangingPunct="1">
              <a:buClr>
                <a:schemeClr val="bg1">
                  <a:lumMod val="50000"/>
                </a:schemeClr>
              </a:buClr>
              <a:buSzPct val="60000"/>
              <a:buFont typeface="Wingdings" panose="05000000000000000000" pitchFamily="2" charset="2"/>
              <a:buChar char="l"/>
            </a:pPr>
            <a:r>
              <a:rPr lang="en-US" altLang="zh-CN" sz="1200" dirty="0">
                <a:solidFill>
                  <a:srgbClr val="FF0000"/>
                </a:solidFill>
                <a:latin typeface="+mn-lt"/>
                <a:ea typeface="+mn-ea"/>
              </a:rPr>
              <a:t>5</a:t>
            </a:r>
            <a:r>
              <a:rPr lang="zh-CN" altLang="en-US" sz="1200" dirty="0">
                <a:solidFill>
                  <a:srgbClr val="FF0000"/>
                </a:solidFill>
                <a:latin typeface="+mn-lt"/>
                <a:ea typeface="+mn-ea"/>
              </a:rPr>
              <a:t>，返回执行结果</a:t>
            </a:r>
          </a:p>
        </p:txBody>
      </p:sp>
      <p:sp>
        <p:nvSpPr>
          <p:cNvPr id="43018" name="线形标注 1 30"/>
          <p:cNvSpPr>
            <a:spLocks/>
          </p:cNvSpPr>
          <p:nvPr/>
        </p:nvSpPr>
        <p:spPr bwMode="auto">
          <a:xfrm>
            <a:off x="800578" y="5229225"/>
            <a:ext cx="2483755" cy="287338"/>
          </a:xfrm>
          <a:prstGeom prst="borderCallout1">
            <a:avLst>
              <a:gd name="adj1" fmla="val -4457"/>
              <a:gd name="adj2" fmla="val 8742"/>
              <a:gd name="adj3" fmla="val -279337"/>
              <a:gd name="adj4" fmla="val 2961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171450" indent="-171450" eaLnBrk="1" hangingPunct="1">
              <a:buClr>
                <a:schemeClr val="bg1">
                  <a:lumMod val="50000"/>
                </a:schemeClr>
              </a:buClr>
              <a:buSzPct val="60000"/>
              <a:buFont typeface="Wingdings" panose="05000000000000000000" pitchFamily="2" charset="2"/>
              <a:buChar char="l"/>
            </a:pPr>
            <a:r>
              <a:rPr lang="en-US" altLang="zh-CN" sz="1200" dirty="0">
                <a:solidFill>
                  <a:srgbClr val="FF0000"/>
                </a:solidFill>
                <a:latin typeface="+mn-lt"/>
                <a:ea typeface="+mn-ea"/>
              </a:rPr>
              <a:t>6</a:t>
            </a:r>
            <a:r>
              <a:rPr lang="zh-CN" altLang="en-US" sz="1200" dirty="0">
                <a:solidFill>
                  <a:srgbClr val="FF0000"/>
                </a:solidFill>
                <a:latin typeface="+mn-lt"/>
                <a:ea typeface="+mn-ea"/>
              </a:rPr>
              <a:t>，</a:t>
            </a:r>
            <a:r>
              <a:rPr lang="en-US" altLang="zh-CN" sz="1200" dirty="0" err="1">
                <a:solidFill>
                  <a:srgbClr val="FF0000"/>
                </a:solidFill>
                <a:latin typeface="+mn-lt"/>
                <a:ea typeface="+mn-ea"/>
              </a:rPr>
              <a:t>api</a:t>
            </a:r>
            <a:r>
              <a:rPr lang="zh-CN" altLang="en-US" sz="1200" dirty="0">
                <a:solidFill>
                  <a:srgbClr val="FF0000"/>
                </a:solidFill>
                <a:latin typeface="+mn-lt"/>
                <a:ea typeface="+mn-ea"/>
              </a:rPr>
              <a:t>收到</a:t>
            </a:r>
            <a:r>
              <a:rPr lang="en-US" altLang="zh-CN" sz="1200" dirty="0">
                <a:solidFill>
                  <a:srgbClr val="FF0000"/>
                </a:solidFill>
                <a:latin typeface="+mn-lt"/>
                <a:ea typeface="+mn-ea"/>
              </a:rPr>
              <a:t>compute</a:t>
            </a:r>
            <a:r>
              <a:rPr lang="zh-CN" altLang="en-US" sz="1200" dirty="0">
                <a:solidFill>
                  <a:srgbClr val="FF0000"/>
                </a:solidFill>
                <a:latin typeface="+mn-lt"/>
                <a:ea typeface="+mn-ea"/>
              </a:rPr>
              <a:t>的执行结果</a:t>
            </a:r>
          </a:p>
        </p:txBody>
      </p:sp>
    </p:spTree>
    <p:extLst>
      <p:ext uri="{BB962C8B-B14F-4D97-AF65-F5344CB8AC3E}">
        <p14:creationId xmlns:p14="http://schemas.microsoft.com/office/powerpoint/2010/main" val="2140473004"/>
      </p:ext>
    </p:extLst>
  </p:cSld>
  <p:clrMapOvr>
    <a:masterClrMapping/>
  </p:clrMapOvr>
  <mc:AlternateContent xmlns:mc="http://schemas.openxmlformats.org/markup-compatibility/2006" xmlns:p14="http://schemas.microsoft.com/office/powerpoint/2010/main">
    <mc:Choice Requires="p14">
      <p:transition p14:dur="0" advTm="8000"/>
    </mc:Choice>
    <mc:Fallback xmlns="">
      <p:transition advTm="8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556" y="2798762"/>
            <a:ext cx="6626225" cy="214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Grp="1" noChangeArrowheads="1"/>
          </p:cNvSpPr>
          <p:nvPr>
            <p:ph type="title"/>
          </p:nvPr>
        </p:nvSpPr>
        <p:spPr/>
        <p:txBody>
          <a:bodyPr/>
          <a:lstStyle/>
          <a:p>
            <a:r>
              <a:rPr lang="en-US" altLang="zh-CN" dirty="0" err="1" smtClean="0"/>
              <a:t>RabbitMQ</a:t>
            </a:r>
            <a:r>
              <a:rPr lang="zh-CN" altLang="en-US" dirty="0" smtClean="0"/>
              <a:t>的消息收发举例</a:t>
            </a:r>
            <a:r>
              <a:rPr lang="en-US" altLang="zh-CN" dirty="0" smtClean="0"/>
              <a:t> - cast</a:t>
            </a:r>
            <a:r>
              <a:rPr lang="zh-CN" altLang="en-US" dirty="0" smtClean="0"/>
              <a:t>消息</a:t>
            </a:r>
          </a:p>
        </p:txBody>
      </p:sp>
      <p:sp>
        <p:nvSpPr>
          <p:cNvPr id="29700" name="线形标注 1 8"/>
          <p:cNvSpPr>
            <a:spLocks/>
          </p:cNvSpPr>
          <p:nvPr/>
        </p:nvSpPr>
        <p:spPr bwMode="auto">
          <a:xfrm>
            <a:off x="755650" y="1739899"/>
            <a:ext cx="1439862" cy="287338"/>
          </a:xfrm>
          <a:prstGeom prst="borderCallout1">
            <a:avLst>
              <a:gd name="adj1" fmla="val 97054"/>
              <a:gd name="adj2" fmla="val 56077"/>
              <a:gd name="adj3" fmla="val 489643"/>
              <a:gd name="adj4" fmla="val 75661"/>
            </a:avLst>
          </a:prstGeom>
          <a:noFill/>
          <a:ln w="9525">
            <a:solidFill>
              <a:schemeClr val="tx1"/>
            </a:solidFill>
            <a:miter lim="800000"/>
            <a:headEnd/>
            <a:tailEnd/>
          </a:ln>
        </p:spPr>
        <p:txBody>
          <a:bodyPr/>
          <a:lstStyle/>
          <a:p>
            <a:pPr marL="171450" indent="-171450">
              <a:buClr>
                <a:schemeClr val="bg1">
                  <a:lumMod val="50000"/>
                </a:schemeClr>
              </a:buClr>
              <a:buSzPct val="60000"/>
              <a:buFont typeface="Wingdings" panose="05000000000000000000" pitchFamily="2" charset="2"/>
              <a:buChar char="l"/>
              <a:defRPr/>
            </a:pPr>
            <a:r>
              <a:rPr lang="en-US" altLang="zh-CN" sz="1200" dirty="0">
                <a:solidFill>
                  <a:srgbClr val="FF0000"/>
                </a:solidFill>
                <a:latin typeface="+mn-ea"/>
                <a:ea typeface="+mn-ea"/>
              </a:rPr>
              <a:t>1</a:t>
            </a:r>
            <a:r>
              <a:rPr lang="zh-CN" altLang="en-US" sz="1200" dirty="0">
                <a:solidFill>
                  <a:srgbClr val="FF0000"/>
                </a:solidFill>
                <a:latin typeface="+mn-ea"/>
                <a:ea typeface="+mn-ea"/>
              </a:rPr>
              <a:t>，</a:t>
            </a:r>
            <a:r>
              <a:rPr lang="en-US" altLang="zh-CN" sz="1200" dirty="0" err="1">
                <a:solidFill>
                  <a:srgbClr val="FF0000"/>
                </a:solidFill>
                <a:latin typeface="+mn-lt"/>
                <a:ea typeface="+mn-ea"/>
              </a:rPr>
              <a:t>api</a:t>
            </a:r>
            <a:r>
              <a:rPr lang="zh-CN" altLang="en-US" sz="1200" dirty="0">
                <a:solidFill>
                  <a:srgbClr val="FF0000"/>
                </a:solidFill>
                <a:latin typeface="+mn-ea"/>
                <a:ea typeface="+mn-ea"/>
              </a:rPr>
              <a:t>发送消息</a:t>
            </a:r>
          </a:p>
        </p:txBody>
      </p:sp>
      <p:sp>
        <p:nvSpPr>
          <p:cNvPr id="29701" name="线形标注 1 9"/>
          <p:cNvSpPr>
            <a:spLocks/>
          </p:cNvSpPr>
          <p:nvPr/>
        </p:nvSpPr>
        <p:spPr bwMode="auto">
          <a:xfrm>
            <a:off x="2411412" y="1739899"/>
            <a:ext cx="1944688" cy="287338"/>
          </a:xfrm>
          <a:prstGeom prst="borderCallout1">
            <a:avLst>
              <a:gd name="adj1" fmla="val 102577"/>
              <a:gd name="adj2" fmla="val 37931"/>
              <a:gd name="adj3" fmla="val 474048"/>
              <a:gd name="adj4" fmla="val 58527"/>
            </a:avLst>
          </a:prstGeom>
          <a:noFill/>
          <a:ln w="9525">
            <a:solidFill>
              <a:schemeClr val="tx1"/>
            </a:solidFill>
            <a:miter lim="800000"/>
            <a:headEnd/>
            <a:tailEnd/>
          </a:ln>
        </p:spPr>
        <p:txBody>
          <a:bodyPr/>
          <a:lstStyle/>
          <a:p>
            <a:pPr marL="171450" indent="-171450">
              <a:buClr>
                <a:schemeClr val="bg1">
                  <a:lumMod val="50000"/>
                </a:schemeClr>
              </a:buClr>
              <a:buSzPct val="60000"/>
              <a:buFont typeface="Wingdings" panose="05000000000000000000" pitchFamily="2" charset="2"/>
              <a:buChar char="l"/>
              <a:defRPr/>
            </a:pPr>
            <a:r>
              <a:rPr lang="en-US" altLang="zh-CN" sz="1200" dirty="0">
                <a:solidFill>
                  <a:srgbClr val="FF0000"/>
                </a:solidFill>
                <a:latin typeface="+mn-ea"/>
                <a:ea typeface="+mn-ea"/>
              </a:rPr>
              <a:t>2</a:t>
            </a:r>
            <a:r>
              <a:rPr lang="zh-CN" altLang="en-US" sz="1200" dirty="0">
                <a:solidFill>
                  <a:srgbClr val="FF0000"/>
                </a:solidFill>
                <a:latin typeface="+mn-ea"/>
                <a:ea typeface="+mn-ea"/>
              </a:rPr>
              <a:t>，</a:t>
            </a:r>
            <a:r>
              <a:rPr lang="en-US" altLang="zh-CN" sz="1200" dirty="0" err="1">
                <a:solidFill>
                  <a:srgbClr val="FF0000"/>
                </a:solidFill>
                <a:latin typeface="+mn-lt"/>
                <a:ea typeface="+mn-ea"/>
              </a:rPr>
              <a:t>mq</a:t>
            </a:r>
            <a:r>
              <a:rPr lang="en-US" altLang="zh-CN" sz="1200" dirty="0">
                <a:solidFill>
                  <a:srgbClr val="FF0000"/>
                </a:solidFill>
                <a:latin typeface="+mn-lt"/>
                <a:ea typeface="+mn-ea"/>
              </a:rPr>
              <a:t>-server</a:t>
            </a:r>
            <a:r>
              <a:rPr lang="zh-CN" altLang="en-US" sz="1200" dirty="0">
                <a:solidFill>
                  <a:srgbClr val="FF0000"/>
                </a:solidFill>
                <a:latin typeface="+mn-ea"/>
                <a:ea typeface="+mn-ea"/>
              </a:rPr>
              <a:t>收到消息</a:t>
            </a:r>
          </a:p>
        </p:txBody>
      </p:sp>
      <p:sp>
        <p:nvSpPr>
          <p:cNvPr id="29702" name="线形标注 1 10"/>
          <p:cNvSpPr>
            <a:spLocks/>
          </p:cNvSpPr>
          <p:nvPr/>
        </p:nvSpPr>
        <p:spPr bwMode="auto">
          <a:xfrm>
            <a:off x="4572000" y="1739899"/>
            <a:ext cx="1943100" cy="287338"/>
          </a:xfrm>
          <a:prstGeom prst="borderCallout1">
            <a:avLst>
              <a:gd name="adj1" fmla="val 104372"/>
              <a:gd name="adj2" fmla="val 55951"/>
              <a:gd name="adj3" fmla="val 672335"/>
              <a:gd name="adj4" fmla="val 71076"/>
            </a:avLst>
          </a:prstGeom>
          <a:noFill/>
          <a:ln w="9525">
            <a:solidFill>
              <a:schemeClr val="tx1"/>
            </a:solidFill>
            <a:miter lim="800000"/>
            <a:headEnd/>
            <a:tailEnd/>
          </a:ln>
        </p:spPr>
        <p:txBody>
          <a:bodyPr/>
          <a:lstStyle/>
          <a:p>
            <a:pPr marL="171450" indent="-171450">
              <a:buClr>
                <a:schemeClr val="bg1">
                  <a:lumMod val="50000"/>
                </a:schemeClr>
              </a:buClr>
              <a:buSzPct val="60000"/>
              <a:buFont typeface="Wingdings" panose="05000000000000000000" pitchFamily="2" charset="2"/>
              <a:buChar char="l"/>
              <a:defRPr/>
            </a:pPr>
            <a:r>
              <a:rPr lang="en-US" altLang="zh-CN" sz="1200" dirty="0">
                <a:solidFill>
                  <a:srgbClr val="FF0000"/>
                </a:solidFill>
                <a:latin typeface="+mn-ea"/>
                <a:ea typeface="+mn-ea"/>
              </a:rPr>
              <a:t>3</a:t>
            </a:r>
            <a:r>
              <a:rPr lang="zh-CN" altLang="en-US" sz="1200" dirty="0">
                <a:solidFill>
                  <a:srgbClr val="FF0000"/>
                </a:solidFill>
                <a:latin typeface="+mn-ea"/>
                <a:ea typeface="+mn-ea"/>
              </a:rPr>
              <a:t>，</a:t>
            </a:r>
            <a:r>
              <a:rPr lang="en-US" altLang="zh-CN" sz="1200" dirty="0">
                <a:solidFill>
                  <a:srgbClr val="FF0000"/>
                </a:solidFill>
                <a:latin typeface="+mn-lt"/>
                <a:ea typeface="+mn-ea"/>
              </a:rPr>
              <a:t>compute</a:t>
            </a:r>
            <a:r>
              <a:rPr lang="zh-CN" altLang="en-US" sz="1200" dirty="0">
                <a:solidFill>
                  <a:srgbClr val="FF0000"/>
                </a:solidFill>
                <a:latin typeface="+mn-ea"/>
                <a:ea typeface="+mn-ea"/>
              </a:rPr>
              <a:t>收到消息</a:t>
            </a:r>
          </a:p>
        </p:txBody>
      </p:sp>
      <p:sp>
        <p:nvSpPr>
          <p:cNvPr id="29703" name="线形标注 1 11"/>
          <p:cNvSpPr>
            <a:spLocks/>
          </p:cNvSpPr>
          <p:nvPr/>
        </p:nvSpPr>
        <p:spPr bwMode="auto">
          <a:xfrm>
            <a:off x="7042882" y="2350294"/>
            <a:ext cx="1368425" cy="288925"/>
          </a:xfrm>
          <a:prstGeom prst="borderCallout1">
            <a:avLst>
              <a:gd name="adj1" fmla="val 98237"/>
              <a:gd name="adj2" fmla="val 29103"/>
              <a:gd name="adj3" fmla="val 480663"/>
              <a:gd name="adj4" fmla="val 23423"/>
            </a:avLst>
          </a:prstGeom>
          <a:noFill/>
          <a:ln w="9525">
            <a:solidFill>
              <a:schemeClr val="tx1"/>
            </a:solidFill>
            <a:miter lim="800000"/>
            <a:headEnd/>
            <a:tailEnd/>
          </a:ln>
        </p:spPr>
        <p:txBody>
          <a:bodyPr/>
          <a:lstStyle/>
          <a:p>
            <a:pPr marL="171450" indent="-171450">
              <a:buClr>
                <a:schemeClr val="bg1">
                  <a:lumMod val="50000"/>
                </a:schemeClr>
              </a:buClr>
              <a:buSzPct val="60000"/>
              <a:buFont typeface="Wingdings" panose="05000000000000000000" pitchFamily="2" charset="2"/>
              <a:buChar char="l"/>
              <a:defRPr/>
            </a:pPr>
            <a:r>
              <a:rPr lang="en-US" altLang="zh-CN" sz="1200" dirty="0">
                <a:solidFill>
                  <a:srgbClr val="FF0000"/>
                </a:solidFill>
                <a:latin typeface="+mn-ea"/>
                <a:ea typeface="+mn-ea"/>
              </a:rPr>
              <a:t>4</a:t>
            </a:r>
            <a:r>
              <a:rPr lang="zh-CN" altLang="en-US" sz="1200" dirty="0">
                <a:solidFill>
                  <a:srgbClr val="FF0000"/>
                </a:solidFill>
                <a:latin typeface="+mn-ea"/>
                <a:ea typeface="+mn-ea"/>
              </a:rPr>
              <a:t>，执行函数</a:t>
            </a:r>
          </a:p>
        </p:txBody>
      </p:sp>
      <p:grpSp>
        <p:nvGrpSpPr>
          <p:cNvPr id="44040" name="组合 26"/>
          <p:cNvGrpSpPr>
            <a:grpSpLocks/>
          </p:cNvGrpSpPr>
          <p:nvPr/>
        </p:nvGrpSpPr>
        <p:grpSpPr bwMode="auto">
          <a:xfrm>
            <a:off x="7127838" y="3689783"/>
            <a:ext cx="1499369" cy="360363"/>
            <a:chOff x="7105220" y="3204056"/>
            <a:chExt cx="1499228" cy="360040"/>
          </a:xfrm>
        </p:grpSpPr>
        <p:sp>
          <p:nvSpPr>
            <p:cNvPr id="44041" name="矩形 12"/>
            <p:cNvSpPr>
              <a:spLocks noChangeArrowheads="1"/>
            </p:cNvSpPr>
            <p:nvPr/>
          </p:nvSpPr>
          <p:spPr bwMode="auto">
            <a:xfrm>
              <a:off x="7524328" y="3204056"/>
              <a:ext cx="1080120" cy="360040"/>
            </a:xfrm>
            <a:prstGeom prst="rect">
              <a:avLst/>
            </a:prstGeom>
            <a:solidFill>
              <a:srgbClr val="EAEAEA"/>
            </a:solidFill>
            <a:ln w="9525">
              <a:solidFill>
                <a:schemeClr val="tx1"/>
              </a:solidFill>
              <a:miter lim="800000"/>
              <a:headEnd/>
              <a:tailEnd/>
            </a:ln>
          </p:spPr>
          <p:txBody>
            <a:bodyPr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base" hangingPunct="1">
                <a:buClr>
                  <a:srgbClr val="CC9900"/>
                </a:buClr>
              </a:pPr>
              <a:r>
                <a:rPr lang="en-US" altLang="zh-CN" sz="1200" dirty="0" err="1">
                  <a:latin typeface="+mn-lt"/>
                </a:rPr>
                <a:t>Run_method</a:t>
              </a:r>
              <a:endParaRPr lang="en-US" altLang="zh-CN" dirty="0">
                <a:latin typeface="+mn-lt"/>
              </a:endParaRPr>
            </a:p>
          </p:txBody>
        </p:sp>
        <p:cxnSp>
          <p:nvCxnSpPr>
            <p:cNvPr id="25" name="直接箭头连接符 24"/>
            <p:cNvCxnSpPr/>
            <p:nvPr/>
          </p:nvCxnSpPr>
          <p:spPr bwMode="auto">
            <a:xfrm>
              <a:off x="7105220" y="3344730"/>
              <a:ext cx="431759" cy="0"/>
            </a:xfrm>
            <a:prstGeom prst="straightConnector1">
              <a:avLst/>
            </a:prstGeom>
            <a:ln w="19050">
              <a:solidFill>
                <a:srgbClr val="FF0000"/>
              </a:solidFill>
              <a:tailEnd type="arrow"/>
            </a:ln>
            <a:extLst/>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28035278"/>
      </p:ext>
    </p:extLst>
  </p:cSld>
  <p:clrMapOvr>
    <a:masterClrMapping/>
  </p:clrMapOvr>
  <mc:AlternateContent xmlns:mc="http://schemas.openxmlformats.org/markup-compatibility/2006" xmlns:p14="http://schemas.microsoft.com/office/powerpoint/2010/main">
    <mc:Choice Requires="p14">
      <p:transition p14:dur="0" advTm="8000"/>
    </mc:Choice>
    <mc:Fallback xmlns="">
      <p:transition advTm="8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pPr>
              <a:buClr>
                <a:schemeClr val="bg1">
                  <a:lumMod val="50000"/>
                </a:schemeClr>
              </a:buClr>
            </a:pPr>
            <a:r>
              <a:rPr lang="en-US" altLang="zh-CN" dirty="0">
                <a:solidFill>
                  <a:schemeClr val="bg1">
                    <a:lumMod val="50000"/>
                  </a:schemeClr>
                </a:solidFill>
              </a:rPr>
              <a:t>OpenStack</a:t>
            </a:r>
            <a:r>
              <a:rPr lang="zh-CN" altLang="en-US" dirty="0">
                <a:solidFill>
                  <a:schemeClr val="bg1">
                    <a:lumMod val="50000"/>
                  </a:schemeClr>
                </a:solidFill>
              </a:rPr>
              <a:t>项目概述</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OpenStack</a:t>
            </a:r>
            <a:r>
              <a:rPr lang="zh-CN" altLang="en-US" dirty="0">
                <a:solidFill>
                  <a:schemeClr val="bg1">
                    <a:lumMod val="50000"/>
                  </a:schemeClr>
                </a:solidFill>
              </a:rPr>
              <a:t>与传统虚拟化</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OpenStack</a:t>
            </a:r>
            <a:r>
              <a:rPr lang="zh-CN" altLang="en-US" dirty="0">
                <a:solidFill>
                  <a:schemeClr val="bg1">
                    <a:lumMod val="50000"/>
                  </a:schemeClr>
                </a:solidFill>
              </a:rPr>
              <a:t>架构与组件</a:t>
            </a:r>
            <a:endParaRPr lang="en-US" altLang="zh-CN" dirty="0">
              <a:solidFill>
                <a:schemeClr val="bg1">
                  <a:lumMod val="50000"/>
                </a:schemeClr>
              </a:solidFill>
            </a:endParaRPr>
          </a:p>
          <a:p>
            <a:r>
              <a:rPr lang="en-US" altLang="zh-CN" b="1" dirty="0" err="1"/>
              <a:t>FusionSphere</a:t>
            </a:r>
            <a:r>
              <a:rPr lang="en-US" altLang="zh-CN" b="1" dirty="0"/>
              <a:t> OpenStack</a:t>
            </a:r>
          </a:p>
        </p:txBody>
      </p:sp>
    </p:spTree>
    <p:extLst>
      <p:ext uri="{BB962C8B-B14F-4D97-AF65-F5344CB8AC3E}">
        <p14:creationId xmlns:p14="http://schemas.microsoft.com/office/powerpoint/2010/main" val="1792060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47" name="标题 87"/>
          <p:cNvSpPr>
            <a:spLocks noGrp="1"/>
          </p:cNvSpPr>
          <p:nvPr>
            <p:ph type="title"/>
          </p:nvPr>
        </p:nvSpPr>
        <p:spPr/>
        <p:txBody>
          <a:bodyPr/>
          <a:lstStyle/>
          <a:p>
            <a:r>
              <a:rPr lang="zh-CN" altLang="en-US" smtClean="0"/>
              <a:t>基于</a:t>
            </a:r>
            <a:r>
              <a:rPr lang="en-US" altLang="zh-CN" smtClean="0"/>
              <a:t>OpenStack</a:t>
            </a:r>
            <a:r>
              <a:rPr lang="zh-CN" altLang="en-US" smtClean="0"/>
              <a:t>的华为</a:t>
            </a:r>
            <a:r>
              <a:rPr lang="en-US" altLang="zh-CN" smtClean="0"/>
              <a:t>FusionSphere</a:t>
            </a:r>
            <a:endParaRPr lang="zh-CN" altLang="en-US" dirty="0" smtClean="0"/>
          </a:p>
        </p:txBody>
      </p:sp>
      <p:grpSp>
        <p:nvGrpSpPr>
          <p:cNvPr id="3" name="组合 2"/>
          <p:cNvGrpSpPr/>
          <p:nvPr/>
        </p:nvGrpSpPr>
        <p:grpSpPr>
          <a:xfrm>
            <a:off x="647700" y="1434474"/>
            <a:ext cx="7848600" cy="4563727"/>
            <a:chOff x="357188" y="1538623"/>
            <a:chExt cx="8247062" cy="4563727"/>
          </a:xfrm>
        </p:grpSpPr>
        <p:sp>
          <p:nvSpPr>
            <p:cNvPr id="89" name="Rounded Rectangle 95"/>
            <p:cNvSpPr/>
            <p:nvPr/>
          </p:nvSpPr>
          <p:spPr bwMode="auto">
            <a:xfrm>
              <a:off x="1022429" y="1538624"/>
              <a:ext cx="4161639" cy="486220"/>
            </a:xfrm>
            <a:prstGeom prst="roundRect">
              <a:avLst>
                <a:gd name="adj" fmla="val 14085"/>
              </a:avLst>
            </a:prstGeom>
            <a:solidFill>
              <a:schemeClr val="bg1">
                <a:lumMod val="85000"/>
              </a:schemeClr>
            </a:solidFill>
            <a:ln w="12700" cap="flat" cmpd="sng" algn="ctr">
              <a:solidFill>
                <a:schemeClr val="bg1">
                  <a:lumMod val="85000"/>
                </a:schemeClr>
              </a:solidFill>
              <a:prstDash val="solid"/>
              <a:headEnd type="none" w="med" len="med"/>
              <a:tailEnd type="none" w="med" len="med"/>
            </a:ln>
            <a:effectLst>
              <a:outerShdw blurRad="50800" dist="38100" dir="5400000" algn="t" rotWithShape="0">
                <a:srgbClr val="FFFFFF">
                  <a:lumMod val="50000"/>
                  <a:lumOff val="50000"/>
                  <a:alpha val="40000"/>
                </a:srgbClr>
              </a:outerShdw>
            </a:effectLst>
            <a:scene3d>
              <a:camera prst="orthographicFront"/>
              <a:lightRig rig="threePt" dir="t"/>
            </a:scene3d>
            <a:sp3d>
              <a:bevelT w="31750" h="12700"/>
            </a:sp3d>
          </p:spPr>
          <p:txBody>
            <a:bodyPr lIns="95066" tIns="47534" rIns="95066" bIns="47534" anchor="ctr"/>
            <a:lstStyle/>
            <a:p>
              <a:pPr algn="ctr" defTabSz="1219181">
                <a:spcAft>
                  <a:spcPct val="40000"/>
                </a:spcAft>
                <a:defRPr/>
              </a:pPr>
              <a:endParaRPr lang="en-US" altLang="zh-CN" b="1" kern="0" dirty="0">
                <a:solidFill>
                  <a:srgbClr val="FFFFFF"/>
                </a:solidFill>
                <a:latin typeface="+mn-lt"/>
                <a:ea typeface="+mn-ea"/>
              </a:endParaRPr>
            </a:p>
          </p:txBody>
        </p:sp>
        <p:sp>
          <p:nvSpPr>
            <p:cNvPr id="73" name="Rounded Rectangle 97"/>
            <p:cNvSpPr/>
            <p:nvPr/>
          </p:nvSpPr>
          <p:spPr bwMode="auto">
            <a:xfrm>
              <a:off x="1015458" y="2168860"/>
              <a:ext cx="6234377" cy="2844316"/>
            </a:xfrm>
            <a:prstGeom prst="roundRect">
              <a:avLst>
                <a:gd name="adj" fmla="val 3576"/>
              </a:avLst>
            </a:prstGeom>
            <a:solidFill>
              <a:srgbClr val="B3E0FF"/>
            </a:solidFill>
            <a:ln w="12700" cap="flat" cmpd="sng" algn="ctr">
              <a:solidFill>
                <a:srgbClr val="BBE0E3">
                  <a:lumMod val="75000"/>
                </a:srgbClr>
              </a:solidFill>
              <a:prstDash val="solid"/>
              <a:headEnd type="none" w="med" len="med"/>
              <a:tailEnd type="none" w="med" len="med"/>
            </a:ln>
            <a:effectLst>
              <a:outerShdw blurRad="50800" dist="38100" dir="5400000" algn="t" rotWithShape="0">
                <a:srgbClr val="FFFFFF">
                  <a:lumMod val="50000"/>
                  <a:lumOff val="50000"/>
                  <a:alpha val="40000"/>
                </a:srgbClr>
              </a:outerShdw>
            </a:effectLst>
            <a:scene3d>
              <a:camera prst="orthographicFront"/>
              <a:lightRig rig="threePt" dir="t"/>
            </a:scene3d>
            <a:sp3d>
              <a:bevelT w="38100" h="12700"/>
            </a:sp3d>
          </p:spPr>
          <p:txBody>
            <a:bodyPr lIns="95066" tIns="47534" rIns="95066" bIns="47534" anchor="ctr"/>
            <a:lstStyle/>
            <a:p>
              <a:pPr algn="ctr" defTabSz="1219181">
                <a:spcAft>
                  <a:spcPct val="40000"/>
                </a:spcAft>
                <a:defRPr/>
              </a:pPr>
              <a:endParaRPr lang="en-US" b="1" kern="0" dirty="0">
                <a:solidFill>
                  <a:srgbClr val="FFFFFF"/>
                </a:solidFill>
                <a:latin typeface="+mn-lt"/>
                <a:ea typeface="+mn-ea"/>
              </a:endParaRPr>
            </a:p>
          </p:txBody>
        </p:sp>
        <p:sp>
          <p:nvSpPr>
            <p:cNvPr id="67" name="矩形 66"/>
            <p:cNvSpPr/>
            <p:nvPr/>
          </p:nvSpPr>
          <p:spPr bwMode="auto">
            <a:xfrm>
              <a:off x="1019175" y="5084763"/>
              <a:ext cx="6289675" cy="973137"/>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lIns="82357" tIns="41179" rIns="82357" bIns="41179" anchor="ctr"/>
            <a:lstStyle/>
            <a:p>
              <a:pPr algn="ctr" defTabSz="1068901">
                <a:defRPr/>
              </a:pPr>
              <a:endParaRPr lang="zh-CN" altLang="en-US" sz="1500" dirty="0">
                <a:solidFill>
                  <a:srgbClr val="000000"/>
                </a:solidFill>
                <a:cs typeface="Arial Unicode MS" pitchFamily="34" charset="-122"/>
              </a:endParaRPr>
            </a:p>
          </p:txBody>
        </p:sp>
        <p:sp>
          <p:nvSpPr>
            <p:cNvPr id="46089" name="圆角矩形 47"/>
            <p:cNvSpPr>
              <a:spLocks noChangeArrowheads="1"/>
            </p:cNvSpPr>
            <p:nvPr/>
          </p:nvSpPr>
          <p:spPr bwMode="auto">
            <a:xfrm>
              <a:off x="1108075" y="3752850"/>
              <a:ext cx="4986338" cy="1189038"/>
            </a:xfrm>
            <a:prstGeom prst="roundRect">
              <a:avLst>
                <a:gd name="adj" fmla="val 16667"/>
              </a:avLst>
            </a:prstGeom>
            <a:solidFill>
              <a:srgbClr val="4FB8FF"/>
            </a:solidFill>
            <a:ln w="9525">
              <a:solidFill>
                <a:schemeClr val="tx1"/>
              </a:solidFill>
              <a:round/>
              <a:headEnd/>
              <a:tailEnd/>
            </a:ln>
          </p:spPr>
          <p:txBody>
            <a:bodyPr lIns="95085" tIns="47543" rIns="95085" bIns="47543"/>
            <a:lstStyle>
              <a:lvl1pPr defTabSz="1217613" eaLnBrk="0" hangingPunct="0">
                <a:defRPr sz="1000">
                  <a:solidFill>
                    <a:schemeClr val="tx1"/>
                  </a:solidFill>
                  <a:latin typeface="FrutigerNext LT Regular" pitchFamily="34" charset="0"/>
                  <a:ea typeface="宋体" panose="02010600030101010101" pitchFamily="2" charset="-122"/>
                </a:defRPr>
              </a:lvl1pPr>
              <a:lvl2pPr marL="742950" indent="-285750" defTabSz="1217613" eaLnBrk="0" hangingPunct="0">
                <a:defRPr sz="1000">
                  <a:solidFill>
                    <a:schemeClr val="tx1"/>
                  </a:solidFill>
                  <a:latin typeface="FrutigerNext LT Regular" pitchFamily="34" charset="0"/>
                  <a:ea typeface="宋体" panose="02010600030101010101" pitchFamily="2" charset="-122"/>
                </a:defRPr>
              </a:lvl2pPr>
              <a:lvl3pPr marL="1143000" indent="-228600" defTabSz="1217613" eaLnBrk="0" hangingPunct="0">
                <a:defRPr sz="1000">
                  <a:solidFill>
                    <a:schemeClr val="tx1"/>
                  </a:solidFill>
                  <a:latin typeface="FrutigerNext LT Regular" pitchFamily="34" charset="0"/>
                  <a:ea typeface="宋体" panose="02010600030101010101" pitchFamily="2" charset="-122"/>
                </a:defRPr>
              </a:lvl3pPr>
              <a:lvl4pPr marL="1600200" indent="-228600" defTabSz="1217613" eaLnBrk="0" hangingPunct="0">
                <a:defRPr sz="1000">
                  <a:solidFill>
                    <a:schemeClr val="tx1"/>
                  </a:solidFill>
                  <a:latin typeface="FrutigerNext LT Regular" pitchFamily="34" charset="0"/>
                  <a:ea typeface="宋体" panose="02010600030101010101" pitchFamily="2" charset="-122"/>
                </a:defRPr>
              </a:lvl4pPr>
              <a:lvl5pPr marL="2057400" indent="-228600" defTabSz="1217613" eaLnBrk="0" hangingPunct="0">
                <a:defRPr sz="1000">
                  <a:solidFill>
                    <a:schemeClr val="tx1"/>
                  </a:solidFill>
                  <a:latin typeface="FrutigerNext LT Regular" pitchFamily="34" charset="0"/>
                  <a:ea typeface="宋体" panose="02010600030101010101" pitchFamily="2" charset="-122"/>
                </a:defRPr>
              </a:lvl5pPr>
              <a:lvl6pPr marL="25146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Clr>
                  <a:srgbClr val="CC9900"/>
                </a:buClr>
              </a:pPr>
              <a:endParaRPr lang="zh-CN" altLang="en-US" sz="1300">
                <a:latin typeface="+mn-lt"/>
                <a:ea typeface="+mn-ea"/>
              </a:endParaRPr>
            </a:p>
          </p:txBody>
        </p:sp>
        <p:sp>
          <p:nvSpPr>
            <p:cNvPr id="54" name="圆角矩形 53"/>
            <p:cNvSpPr/>
            <p:nvPr/>
          </p:nvSpPr>
          <p:spPr bwMode="auto">
            <a:xfrm>
              <a:off x="1804988" y="3900488"/>
              <a:ext cx="342900" cy="349250"/>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7435" rIns="0" bIns="47543"/>
            <a:lstStyle/>
            <a:p>
              <a:pPr algn="ctr" defTabSz="1219181">
                <a:buClr>
                  <a:srgbClr val="CC9900"/>
                </a:buClr>
                <a:defRPr/>
              </a:pPr>
              <a:r>
                <a:rPr lang="en-US" altLang="zh-CN" sz="1300" dirty="0">
                  <a:latin typeface="+mn-lt"/>
                  <a:ea typeface="+mn-ea"/>
                </a:rPr>
                <a:t>VM</a:t>
              </a:r>
              <a:endParaRPr lang="zh-CN" altLang="en-US" sz="1300" dirty="0">
                <a:latin typeface="+mn-lt"/>
                <a:ea typeface="+mn-ea"/>
              </a:endParaRPr>
            </a:p>
          </p:txBody>
        </p:sp>
        <p:sp>
          <p:nvSpPr>
            <p:cNvPr id="57" name="圆角矩形 56"/>
            <p:cNvSpPr/>
            <p:nvPr/>
          </p:nvSpPr>
          <p:spPr bwMode="auto">
            <a:xfrm>
              <a:off x="4770438" y="3973513"/>
              <a:ext cx="987425" cy="611187"/>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7435" rIns="0" bIns="47543"/>
            <a:lstStyle/>
            <a:p>
              <a:pPr algn="ctr" defTabSz="1219181">
                <a:buClr>
                  <a:srgbClr val="CC9900"/>
                </a:buClr>
                <a:defRPr/>
              </a:pPr>
              <a:r>
                <a:rPr lang="zh-CN" altLang="en-US" sz="1300" dirty="0">
                  <a:latin typeface="+mn-lt"/>
                  <a:ea typeface="+mn-ea"/>
                </a:rPr>
                <a:t>网络</a:t>
              </a:r>
              <a:endParaRPr lang="en-US" altLang="zh-CN" sz="1300" dirty="0">
                <a:latin typeface="+mn-lt"/>
                <a:ea typeface="+mn-ea"/>
              </a:endParaRPr>
            </a:p>
            <a:p>
              <a:pPr algn="ctr" defTabSz="1219181">
                <a:buClr>
                  <a:srgbClr val="CC9900"/>
                </a:buClr>
                <a:defRPr/>
              </a:pPr>
              <a:r>
                <a:rPr lang="zh-CN" altLang="en-US" sz="1300" dirty="0">
                  <a:latin typeface="+mn-lt"/>
                  <a:ea typeface="+mn-ea"/>
                </a:rPr>
                <a:t>虚拟化</a:t>
              </a:r>
            </a:p>
          </p:txBody>
        </p:sp>
        <p:sp>
          <p:nvSpPr>
            <p:cNvPr id="46092" name="圆角矩形 78"/>
            <p:cNvSpPr>
              <a:spLocks noChangeArrowheads="1"/>
            </p:cNvSpPr>
            <p:nvPr/>
          </p:nvSpPr>
          <p:spPr bwMode="auto">
            <a:xfrm>
              <a:off x="471488" y="5232400"/>
              <a:ext cx="608012" cy="6096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2357" tIns="41179" rIns="82357" bIns="41179"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400">
                  <a:latin typeface="+mn-lt"/>
                  <a:ea typeface="+mn-ea"/>
                </a:rPr>
                <a:t>物理</a:t>
              </a:r>
              <a:endParaRPr lang="en-US" altLang="zh-CN" sz="1400">
                <a:latin typeface="+mn-lt"/>
                <a:ea typeface="+mn-ea"/>
              </a:endParaRPr>
            </a:p>
            <a:p>
              <a:pPr algn="ctr" eaLnBrk="1" hangingPunct="1">
                <a:buClr>
                  <a:srgbClr val="CC9900"/>
                </a:buClr>
              </a:pPr>
              <a:r>
                <a:rPr lang="zh-CN" altLang="en-US" sz="1400">
                  <a:latin typeface="+mn-lt"/>
                  <a:ea typeface="+mn-ea"/>
                </a:rPr>
                <a:t>资源</a:t>
              </a:r>
              <a:endParaRPr lang="en-US" altLang="zh-CN" sz="1400">
                <a:latin typeface="+mn-lt"/>
                <a:ea typeface="+mn-ea"/>
              </a:endParaRPr>
            </a:p>
          </p:txBody>
        </p:sp>
        <p:sp>
          <p:nvSpPr>
            <p:cNvPr id="46093" name="圆角矩形 79"/>
            <p:cNvSpPr>
              <a:spLocks noChangeArrowheads="1"/>
            </p:cNvSpPr>
            <p:nvPr/>
          </p:nvSpPr>
          <p:spPr bwMode="auto">
            <a:xfrm>
              <a:off x="434975" y="3983038"/>
              <a:ext cx="608013" cy="6096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2357" tIns="41179" rIns="82357" bIns="41179"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400">
                  <a:latin typeface="+mn-lt"/>
                  <a:ea typeface="+mn-ea"/>
                </a:rPr>
                <a:t>虚拟</a:t>
              </a:r>
              <a:endParaRPr lang="en-US" altLang="zh-CN" sz="1400">
                <a:latin typeface="+mn-lt"/>
                <a:ea typeface="+mn-ea"/>
              </a:endParaRPr>
            </a:p>
            <a:p>
              <a:pPr algn="ctr" eaLnBrk="1" hangingPunct="1">
                <a:buClr>
                  <a:srgbClr val="CC9900"/>
                </a:buClr>
              </a:pPr>
              <a:r>
                <a:rPr lang="zh-CN" altLang="en-US" sz="1400">
                  <a:latin typeface="+mn-lt"/>
                  <a:ea typeface="+mn-ea"/>
                </a:rPr>
                <a:t>资源</a:t>
              </a:r>
              <a:endParaRPr lang="en-US" altLang="zh-CN" sz="1400">
                <a:latin typeface="+mn-lt"/>
                <a:ea typeface="+mn-ea"/>
              </a:endParaRPr>
            </a:p>
          </p:txBody>
        </p:sp>
        <p:sp>
          <p:nvSpPr>
            <p:cNvPr id="46094" name="圆角矩形 80"/>
            <p:cNvSpPr>
              <a:spLocks noChangeArrowheads="1"/>
            </p:cNvSpPr>
            <p:nvPr/>
          </p:nvSpPr>
          <p:spPr bwMode="auto">
            <a:xfrm>
              <a:off x="434975" y="2709863"/>
              <a:ext cx="608013" cy="61118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2357" tIns="41179" rIns="82357" bIns="41179"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400">
                  <a:latin typeface="+mn-lt"/>
                  <a:ea typeface="+mn-ea"/>
                </a:rPr>
                <a:t>基础设施服务</a:t>
              </a:r>
              <a:endParaRPr lang="en-US" altLang="zh-CN" sz="1400">
                <a:latin typeface="+mn-lt"/>
                <a:ea typeface="+mn-ea"/>
              </a:endParaRPr>
            </a:p>
          </p:txBody>
        </p:sp>
        <p:sp>
          <p:nvSpPr>
            <p:cNvPr id="46095" name="圆角矩形 89"/>
            <p:cNvSpPr>
              <a:spLocks noChangeArrowheads="1"/>
            </p:cNvSpPr>
            <p:nvPr/>
          </p:nvSpPr>
          <p:spPr bwMode="auto">
            <a:xfrm>
              <a:off x="1214438" y="3805238"/>
              <a:ext cx="1512887" cy="919162"/>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5085" tIns="47543" rIns="95085" bIns="47543"/>
            <a:lstStyle>
              <a:lvl1pPr defTabSz="1217613" eaLnBrk="0" hangingPunct="0">
                <a:defRPr sz="1000">
                  <a:solidFill>
                    <a:schemeClr val="tx1"/>
                  </a:solidFill>
                  <a:latin typeface="FrutigerNext LT Regular" pitchFamily="34" charset="0"/>
                  <a:ea typeface="宋体" panose="02010600030101010101" pitchFamily="2" charset="-122"/>
                </a:defRPr>
              </a:lvl1pPr>
              <a:lvl2pPr marL="742950" indent="-285750" defTabSz="1217613" eaLnBrk="0" hangingPunct="0">
                <a:defRPr sz="1000">
                  <a:solidFill>
                    <a:schemeClr val="tx1"/>
                  </a:solidFill>
                  <a:latin typeface="FrutigerNext LT Regular" pitchFamily="34" charset="0"/>
                  <a:ea typeface="宋体" panose="02010600030101010101" pitchFamily="2" charset="-122"/>
                </a:defRPr>
              </a:lvl2pPr>
              <a:lvl3pPr marL="1143000" indent="-228600" defTabSz="1217613" eaLnBrk="0" hangingPunct="0">
                <a:defRPr sz="1000">
                  <a:solidFill>
                    <a:schemeClr val="tx1"/>
                  </a:solidFill>
                  <a:latin typeface="FrutigerNext LT Regular" pitchFamily="34" charset="0"/>
                  <a:ea typeface="宋体" panose="02010600030101010101" pitchFamily="2" charset="-122"/>
                </a:defRPr>
              </a:lvl3pPr>
              <a:lvl4pPr marL="1600200" indent="-228600" defTabSz="1217613" eaLnBrk="0" hangingPunct="0">
                <a:defRPr sz="1000">
                  <a:solidFill>
                    <a:schemeClr val="tx1"/>
                  </a:solidFill>
                  <a:latin typeface="FrutigerNext LT Regular" pitchFamily="34" charset="0"/>
                  <a:ea typeface="宋体" panose="02010600030101010101" pitchFamily="2" charset="-122"/>
                </a:defRPr>
              </a:lvl4pPr>
              <a:lvl5pPr marL="2057400" indent="-228600" defTabSz="1217613" eaLnBrk="0" hangingPunct="0">
                <a:defRPr sz="1000">
                  <a:solidFill>
                    <a:schemeClr val="tx1"/>
                  </a:solidFill>
                  <a:latin typeface="FrutigerNext LT Regular" pitchFamily="34" charset="0"/>
                  <a:ea typeface="宋体" panose="02010600030101010101" pitchFamily="2" charset="-122"/>
                </a:defRPr>
              </a:lvl5pPr>
              <a:lvl6pPr marL="25146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Clr>
                  <a:srgbClr val="CC9900"/>
                </a:buClr>
              </a:pPr>
              <a:endParaRPr lang="zh-CN" altLang="en-US" sz="2100">
                <a:latin typeface="+mn-lt"/>
                <a:ea typeface="+mn-ea"/>
              </a:endParaRPr>
            </a:p>
          </p:txBody>
        </p:sp>
        <p:sp>
          <p:nvSpPr>
            <p:cNvPr id="46096" name="圆角矩形 90"/>
            <p:cNvSpPr>
              <a:spLocks noChangeArrowheads="1"/>
            </p:cNvSpPr>
            <p:nvPr/>
          </p:nvSpPr>
          <p:spPr bwMode="auto">
            <a:xfrm>
              <a:off x="2879725" y="3825875"/>
              <a:ext cx="1512888" cy="898525"/>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5085" tIns="47543" rIns="95085" bIns="47543"/>
            <a:lstStyle>
              <a:lvl1pPr defTabSz="1217613" eaLnBrk="0" hangingPunct="0">
                <a:defRPr sz="1000">
                  <a:solidFill>
                    <a:schemeClr val="tx1"/>
                  </a:solidFill>
                  <a:latin typeface="FrutigerNext LT Regular" pitchFamily="34" charset="0"/>
                  <a:ea typeface="宋体" panose="02010600030101010101" pitchFamily="2" charset="-122"/>
                </a:defRPr>
              </a:lvl1pPr>
              <a:lvl2pPr marL="742950" indent="-285750" defTabSz="1217613" eaLnBrk="0" hangingPunct="0">
                <a:defRPr sz="1000">
                  <a:solidFill>
                    <a:schemeClr val="tx1"/>
                  </a:solidFill>
                  <a:latin typeface="FrutigerNext LT Regular" pitchFamily="34" charset="0"/>
                  <a:ea typeface="宋体" panose="02010600030101010101" pitchFamily="2" charset="-122"/>
                </a:defRPr>
              </a:lvl2pPr>
              <a:lvl3pPr marL="1143000" indent="-228600" defTabSz="1217613" eaLnBrk="0" hangingPunct="0">
                <a:defRPr sz="1000">
                  <a:solidFill>
                    <a:schemeClr val="tx1"/>
                  </a:solidFill>
                  <a:latin typeface="FrutigerNext LT Regular" pitchFamily="34" charset="0"/>
                  <a:ea typeface="宋体" panose="02010600030101010101" pitchFamily="2" charset="-122"/>
                </a:defRPr>
              </a:lvl3pPr>
              <a:lvl4pPr marL="1600200" indent="-228600" defTabSz="1217613" eaLnBrk="0" hangingPunct="0">
                <a:defRPr sz="1000">
                  <a:solidFill>
                    <a:schemeClr val="tx1"/>
                  </a:solidFill>
                  <a:latin typeface="FrutigerNext LT Regular" pitchFamily="34" charset="0"/>
                  <a:ea typeface="宋体" panose="02010600030101010101" pitchFamily="2" charset="-122"/>
                </a:defRPr>
              </a:lvl4pPr>
              <a:lvl5pPr marL="2057400" indent="-228600" defTabSz="1217613" eaLnBrk="0" hangingPunct="0">
                <a:defRPr sz="1000">
                  <a:solidFill>
                    <a:schemeClr val="tx1"/>
                  </a:solidFill>
                  <a:latin typeface="FrutigerNext LT Regular" pitchFamily="34" charset="0"/>
                  <a:ea typeface="宋体" panose="02010600030101010101" pitchFamily="2" charset="-122"/>
                </a:defRPr>
              </a:lvl5pPr>
              <a:lvl6pPr marL="25146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Clr>
                  <a:srgbClr val="CC9900"/>
                </a:buClr>
              </a:pPr>
              <a:endParaRPr lang="zh-CN" altLang="en-US" sz="2100">
                <a:latin typeface="+mn-lt"/>
                <a:ea typeface="+mn-ea"/>
              </a:endParaRPr>
            </a:p>
          </p:txBody>
        </p:sp>
        <p:sp>
          <p:nvSpPr>
            <p:cNvPr id="46097" name="圆角矩形 91"/>
            <p:cNvSpPr>
              <a:spLocks noChangeArrowheads="1"/>
            </p:cNvSpPr>
            <p:nvPr/>
          </p:nvSpPr>
          <p:spPr bwMode="auto">
            <a:xfrm>
              <a:off x="4489450" y="3824288"/>
              <a:ext cx="1512888" cy="920750"/>
            </a:xfrm>
            <a:prstGeom prst="roundRect">
              <a:avLst>
                <a:gd name="adj" fmla="val 16667"/>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5085" tIns="47543" rIns="95085" bIns="47543"/>
            <a:lstStyle>
              <a:lvl1pPr defTabSz="1217613" eaLnBrk="0" hangingPunct="0">
                <a:defRPr sz="1000">
                  <a:solidFill>
                    <a:schemeClr val="tx1"/>
                  </a:solidFill>
                  <a:latin typeface="FrutigerNext LT Regular" pitchFamily="34" charset="0"/>
                  <a:ea typeface="宋体" panose="02010600030101010101" pitchFamily="2" charset="-122"/>
                </a:defRPr>
              </a:lvl1pPr>
              <a:lvl2pPr marL="742950" indent="-285750" defTabSz="1217613" eaLnBrk="0" hangingPunct="0">
                <a:defRPr sz="1000">
                  <a:solidFill>
                    <a:schemeClr val="tx1"/>
                  </a:solidFill>
                  <a:latin typeface="FrutigerNext LT Regular" pitchFamily="34" charset="0"/>
                  <a:ea typeface="宋体" panose="02010600030101010101" pitchFamily="2" charset="-122"/>
                </a:defRPr>
              </a:lvl2pPr>
              <a:lvl3pPr marL="1143000" indent="-228600" defTabSz="1217613" eaLnBrk="0" hangingPunct="0">
                <a:defRPr sz="1000">
                  <a:solidFill>
                    <a:schemeClr val="tx1"/>
                  </a:solidFill>
                  <a:latin typeface="FrutigerNext LT Regular" pitchFamily="34" charset="0"/>
                  <a:ea typeface="宋体" panose="02010600030101010101" pitchFamily="2" charset="-122"/>
                </a:defRPr>
              </a:lvl3pPr>
              <a:lvl4pPr marL="1600200" indent="-228600" defTabSz="1217613" eaLnBrk="0" hangingPunct="0">
                <a:defRPr sz="1000">
                  <a:solidFill>
                    <a:schemeClr val="tx1"/>
                  </a:solidFill>
                  <a:latin typeface="FrutigerNext LT Regular" pitchFamily="34" charset="0"/>
                  <a:ea typeface="宋体" panose="02010600030101010101" pitchFamily="2" charset="-122"/>
                </a:defRPr>
              </a:lvl4pPr>
              <a:lvl5pPr marL="2057400" indent="-228600" defTabSz="1217613" eaLnBrk="0" hangingPunct="0">
                <a:defRPr sz="1000">
                  <a:solidFill>
                    <a:schemeClr val="tx1"/>
                  </a:solidFill>
                  <a:latin typeface="FrutigerNext LT Regular" pitchFamily="34" charset="0"/>
                  <a:ea typeface="宋体" panose="02010600030101010101" pitchFamily="2" charset="-122"/>
                </a:defRPr>
              </a:lvl5pPr>
              <a:lvl6pPr marL="25146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Clr>
                  <a:srgbClr val="CC9900"/>
                </a:buClr>
              </a:pPr>
              <a:endParaRPr lang="zh-CN" altLang="en-US" sz="2100">
                <a:latin typeface="+mn-lt"/>
                <a:ea typeface="+mn-ea"/>
              </a:endParaRPr>
            </a:p>
          </p:txBody>
        </p:sp>
        <p:sp>
          <p:nvSpPr>
            <p:cNvPr id="14354" name="圆角矩形 99"/>
            <p:cNvSpPr>
              <a:spLocks noChangeArrowheads="1"/>
            </p:cNvSpPr>
            <p:nvPr/>
          </p:nvSpPr>
          <p:spPr bwMode="auto">
            <a:xfrm>
              <a:off x="4787900" y="5799138"/>
              <a:ext cx="881063" cy="277812"/>
            </a:xfrm>
            <a:prstGeom prst="roundRect">
              <a:avLst>
                <a:gd name="adj" fmla="val 16667"/>
              </a:avLst>
            </a:prstGeom>
            <a:noFill/>
            <a:ln w="9525" algn="ctr">
              <a:noFill/>
              <a:round/>
              <a:headEnd/>
              <a:tailEnd/>
            </a:ln>
          </p:spPr>
          <p:txBody>
            <a:bodyPr lIns="82357" tIns="41179" rIns="82357" bIns="41179" anchor="ctr"/>
            <a:lstStyle/>
            <a:p>
              <a:pPr algn="ctr">
                <a:buClr>
                  <a:srgbClr val="CC9900"/>
                </a:buClr>
                <a:defRPr/>
              </a:pPr>
              <a:r>
                <a:rPr lang="zh-CN" altLang="en-US" sz="1400" dirty="0">
                  <a:latin typeface="+mn-lt"/>
                  <a:ea typeface="+mn-ea"/>
                </a:rPr>
                <a:t>网络</a:t>
              </a:r>
            </a:p>
          </p:txBody>
        </p:sp>
        <p:sp>
          <p:nvSpPr>
            <p:cNvPr id="101" name="圆角矩形 100"/>
            <p:cNvSpPr/>
            <p:nvPr/>
          </p:nvSpPr>
          <p:spPr bwMode="auto">
            <a:xfrm>
              <a:off x="1320800" y="3900488"/>
              <a:ext cx="344488" cy="349250"/>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7435" rIns="0" bIns="47543"/>
            <a:lstStyle/>
            <a:p>
              <a:pPr algn="ctr" defTabSz="1219181">
                <a:buClr>
                  <a:srgbClr val="CC9900"/>
                </a:buClr>
                <a:defRPr/>
              </a:pPr>
              <a:r>
                <a:rPr lang="en-US" altLang="zh-CN" sz="1300" dirty="0">
                  <a:latin typeface="+mn-lt"/>
                  <a:ea typeface="+mn-ea"/>
                </a:rPr>
                <a:t>VM</a:t>
              </a:r>
              <a:endParaRPr lang="zh-CN" altLang="en-US" sz="1300" dirty="0">
                <a:latin typeface="+mn-lt"/>
                <a:ea typeface="+mn-ea"/>
              </a:endParaRPr>
            </a:p>
          </p:txBody>
        </p:sp>
        <p:sp>
          <p:nvSpPr>
            <p:cNvPr id="14356" name="圆角矩形 63"/>
            <p:cNvSpPr>
              <a:spLocks noChangeArrowheads="1"/>
            </p:cNvSpPr>
            <p:nvPr/>
          </p:nvSpPr>
          <p:spPr bwMode="auto">
            <a:xfrm>
              <a:off x="3132138" y="5824538"/>
              <a:ext cx="881062" cy="277812"/>
            </a:xfrm>
            <a:prstGeom prst="roundRect">
              <a:avLst>
                <a:gd name="adj" fmla="val 16667"/>
              </a:avLst>
            </a:prstGeom>
            <a:noFill/>
            <a:ln w="9525" algn="ctr">
              <a:noFill/>
              <a:round/>
              <a:headEnd/>
              <a:tailEnd/>
            </a:ln>
          </p:spPr>
          <p:txBody>
            <a:bodyPr lIns="82357" tIns="41179" rIns="82357" bIns="41179" anchor="ctr"/>
            <a:lstStyle/>
            <a:p>
              <a:pPr algn="ctr">
                <a:buClr>
                  <a:srgbClr val="CC9900"/>
                </a:buClr>
                <a:defRPr/>
              </a:pPr>
              <a:r>
                <a:rPr lang="zh-CN" altLang="en-US" sz="1400">
                  <a:latin typeface="+mn-lt"/>
                  <a:ea typeface="+mn-ea"/>
                </a:rPr>
                <a:t>存储</a:t>
              </a:r>
            </a:p>
          </p:txBody>
        </p:sp>
        <p:sp>
          <p:nvSpPr>
            <p:cNvPr id="14357" name="圆角矩形 69"/>
            <p:cNvSpPr>
              <a:spLocks noChangeArrowheads="1"/>
            </p:cNvSpPr>
            <p:nvPr/>
          </p:nvSpPr>
          <p:spPr bwMode="auto">
            <a:xfrm>
              <a:off x="1475835" y="5824538"/>
              <a:ext cx="1079501" cy="252412"/>
            </a:xfrm>
            <a:prstGeom prst="roundRect">
              <a:avLst>
                <a:gd name="adj" fmla="val 16667"/>
              </a:avLst>
            </a:prstGeom>
            <a:noFill/>
            <a:ln w="9525" algn="ctr">
              <a:noFill/>
              <a:round/>
              <a:headEnd/>
              <a:tailEnd/>
            </a:ln>
          </p:spPr>
          <p:txBody>
            <a:bodyPr lIns="82357" tIns="41179" rIns="82357" bIns="41179" anchor="ctr"/>
            <a:lstStyle/>
            <a:p>
              <a:pPr algn="ctr">
                <a:buClr>
                  <a:srgbClr val="CC9900"/>
                </a:buClr>
                <a:defRPr/>
              </a:pPr>
              <a:r>
                <a:rPr lang="en-US" altLang="zh-CN" sz="1400" dirty="0">
                  <a:latin typeface="+mn-lt"/>
                  <a:ea typeface="+mn-ea"/>
                </a:rPr>
                <a:t>X86</a:t>
              </a:r>
              <a:r>
                <a:rPr lang="zh-CN" altLang="en-US" sz="1400" dirty="0">
                  <a:latin typeface="+mn-lt"/>
                  <a:ea typeface="+mn-ea"/>
                </a:rPr>
                <a:t>服务器</a:t>
              </a:r>
            </a:p>
          </p:txBody>
        </p:sp>
        <p:grpSp>
          <p:nvGrpSpPr>
            <p:cNvPr id="46102" name="组合 142"/>
            <p:cNvGrpSpPr>
              <a:grpSpLocks/>
            </p:cNvGrpSpPr>
            <p:nvPr/>
          </p:nvGrpSpPr>
          <p:grpSpPr bwMode="auto">
            <a:xfrm>
              <a:off x="3363913" y="5208588"/>
              <a:ext cx="481012" cy="523875"/>
              <a:chOff x="3707904" y="3867894"/>
              <a:chExt cx="720080" cy="432048"/>
            </a:xfrm>
          </p:grpSpPr>
          <p:pic>
            <p:nvPicPr>
              <p:cNvPr id="46159" name="图片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3867894"/>
                <a:ext cx="2880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60" name="图片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3867894"/>
                <a:ext cx="2880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103" name="组合 70"/>
            <p:cNvGrpSpPr>
              <a:grpSpLocks/>
            </p:cNvGrpSpPr>
            <p:nvPr/>
          </p:nvGrpSpPr>
          <p:grpSpPr bwMode="auto">
            <a:xfrm>
              <a:off x="1709738" y="5202238"/>
              <a:ext cx="593725" cy="530225"/>
              <a:chOff x="2355417" y="3651870"/>
              <a:chExt cx="821965" cy="529322"/>
            </a:xfrm>
          </p:grpSpPr>
          <p:pic>
            <p:nvPicPr>
              <p:cNvPr id="46157" name="Picture 3"/>
              <p:cNvPicPr>
                <a:picLocks noChangeAspect="1" noChangeArrowheads="1"/>
              </p:cNvPicPr>
              <p:nvPr/>
            </p:nvPicPr>
            <p:blipFill>
              <a:blip r:embed="rId4">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367292" y="3821152"/>
                <a:ext cx="81009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8" name="Picture 3"/>
              <p:cNvPicPr>
                <a:picLocks noChangeAspect="1" noChangeArrowheads="1"/>
              </p:cNvPicPr>
              <p:nvPr/>
            </p:nvPicPr>
            <p:blipFill>
              <a:blip r:embed="rId4">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355417" y="3651870"/>
                <a:ext cx="81009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104" name="组合 144"/>
            <p:cNvGrpSpPr>
              <a:grpSpLocks/>
            </p:cNvGrpSpPr>
            <p:nvPr/>
          </p:nvGrpSpPr>
          <p:grpSpPr bwMode="auto">
            <a:xfrm>
              <a:off x="4930775" y="5319713"/>
              <a:ext cx="636588" cy="304800"/>
              <a:chOff x="4942299" y="3983959"/>
              <a:chExt cx="665656" cy="251402"/>
            </a:xfrm>
          </p:grpSpPr>
          <p:pic>
            <p:nvPicPr>
              <p:cNvPr id="46155" name="Picture 4" descr="http://img5.imgtn.bdimg.com/it/u=4181287541,350381794&amp;fm=23&amp;gp=0.jpg"/>
              <p:cNvPicPr>
                <a:picLocks noChangeArrowheads="1"/>
              </p:cNvPicPr>
              <p:nvPr/>
            </p:nvPicPr>
            <p:blipFill>
              <a:blip r:embed="rId5">
                <a:extLst>
                  <a:ext uri="{28A0092B-C50C-407E-A947-70E740481C1C}">
                    <a14:useLocalDpi xmlns:a14="http://schemas.microsoft.com/office/drawing/2010/main" val="0"/>
                  </a:ext>
                </a:extLst>
              </a:blip>
              <a:srcRect l="3867" t="28346" r="6766" b="28346"/>
              <a:stretch>
                <a:fillRect/>
              </a:stretch>
            </p:blipFill>
            <p:spPr bwMode="auto">
              <a:xfrm>
                <a:off x="4942300" y="3983959"/>
                <a:ext cx="665655" cy="9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6" name="Picture 4" descr="http://img5.imgtn.bdimg.com/it/u=4181287541,350381794&amp;fm=23&amp;gp=0.jpg"/>
              <p:cNvPicPr>
                <a:picLocks noChangeArrowheads="1"/>
              </p:cNvPicPr>
              <p:nvPr/>
            </p:nvPicPr>
            <p:blipFill>
              <a:blip r:embed="rId5">
                <a:extLst>
                  <a:ext uri="{28A0092B-C50C-407E-A947-70E740481C1C}">
                    <a14:useLocalDpi xmlns:a14="http://schemas.microsoft.com/office/drawing/2010/main" val="0"/>
                  </a:ext>
                </a:extLst>
              </a:blip>
              <a:srcRect l="3867" t="28346" r="6766" b="28346"/>
              <a:stretch>
                <a:fillRect/>
              </a:stretch>
            </p:blipFill>
            <p:spPr bwMode="auto">
              <a:xfrm>
                <a:off x="4942299" y="4136359"/>
                <a:ext cx="665655" cy="99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5" name="圆角矩形 84"/>
            <p:cNvSpPr/>
            <p:nvPr/>
          </p:nvSpPr>
          <p:spPr bwMode="auto">
            <a:xfrm>
              <a:off x="3128963" y="3973513"/>
              <a:ext cx="985837" cy="611187"/>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7435" rIns="0" bIns="47543"/>
            <a:lstStyle/>
            <a:p>
              <a:pPr algn="ctr" defTabSz="1219181">
                <a:buClr>
                  <a:srgbClr val="CC9900"/>
                </a:buClr>
                <a:defRPr/>
              </a:pPr>
              <a:r>
                <a:rPr lang="zh-CN" altLang="en-US" sz="1300" dirty="0">
                  <a:latin typeface="+mn-lt"/>
                  <a:ea typeface="+mn-ea"/>
                </a:rPr>
                <a:t>存储</a:t>
              </a:r>
              <a:r>
                <a:rPr lang="en-US" altLang="zh-CN" sz="1300" dirty="0">
                  <a:latin typeface="+mn-lt"/>
                  <a:ea typeface="+mn-ea"/>
                </a:rPr>
                <a:t/>
              </a:r>
              <a:br>
                <a:rPr lang="en-US" altLang="zh-CN" sz="1300" dirty="0">
                  <a:latin typeface="+mn-lt"/>
                  <a:ea typeface="+mn-ea"/>
                </a:rPr>
              </a:br>
              <a:r>
                <a:rPr lang="zh-CN" altLang="en-US" sz="1300" dirty="0">
                  <a:latin typeface="+mn-lt"/>
                  <a:ea typeface="+mn-ea"/>
                </a:rPr>
                <a:t>虚拟化</a:t>
              </a:r>
            </a:p>
          </p:txBody>
        </p:sp>
        <p:sp>
          <p:nvSpPr>
            <p:cNvPr id="46106" name="圆角矩形 94"/>
            <p:cNvSpPr>
              <a:spLocks noChangeArrowheads="1"/>
            </p:cNvSpPr>
            <p:nvPr/>
          </p:nvSpPr>
          <p:spPr bwMode="auto">
            <a:xfrm>
              <a:off x="6084888" y="5768975"/>
              <a:ext cx="1042987" cy="2889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2357" tIns="41179" rIns="82357" bIns="41179"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400" dirty="0">
                  <a:latin typeface="+mn-lt"/>
                  <a:ea typeface="+mn-ea"/>
                </a:rPr>
                <a:t>物理设备</a:t>
              </a:r>
            </a:p>
          </p:txBody>
        </p:sp>
        <p:sp>
          <p:nvSpPr>
            <p:cNvPr id="46107" name="圆角矩形 102"/>
            <p:cNvSpPr>
              <a:spLocks noChangeArrowheads="1"/>
            </p:cNvSpPr>
            <p:nvPr/>
          </p:nvSpPr>
          <p:spPr bwMode="auto">
            <a:xfrm>
              <a:off x="357188" y="1665288"/>
              <a:ext cx="758825" cy="25876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2357" tIns="41179" rIns="82357" bIns="41179"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400" dirty="0">
                  <a:latin typeface="+mn-lt"/>
                  <a:ea typeface="+mn-ea"/>
                </a:rPr>
                <a:t>应用</a:t>
              </a:r>
            </a:p>
          </p:txBody>
        </p:sp>
        <p:sp>
          <p:nvSpPr>
            <p:cNvPr id="104" name="圆角矩形 103"/>
            <p:cNvSpPr/>
            <p:nvPr/>
          </p:nvSpPr>
          <p:spPr bwMode="auto">
            <a:xfrm>
              <a:off x="1147763" y="1600200"/>
              <a:ext cx="947737" cy="358775"/>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82357" tIns="41179" rIns="82357" bIns="41179" anchor="ctr"/>
            <a:lstStyle/>
            <a:p>
              <a:pPr algn="ctr">
                <a:buClr>
                  <a:srgbClr val="CC9900"/>
                </a:buClr>
                <a:defRPr/>
              </a:pPr>
              <a:r>
                <a:rPr lang="en-US" altLang="zh-CN" sz="1400" dirty="0">
                  <a:solidFill>
                    <a:schemeClr val="tx1"/>
                  </a:solidFill>
                </a:rPr>
                <a:t>…</a:t>
              </a:r>
              <a:endParaRPr lang="zh-CN" altLang="en-US" sz="1400" dirty="0">
                <a:solidFill>
                  <a:schemeClr val="tx1"/>
                </a:solidFill>
              </a:endParaRPr>
            </a:p>
          </p:txBody>
        </p:sp>
        <p:sp>
          <p:nvSpPr>
            <p:cNvPr id="105" name="圆角矩形 104"/>
            <p:cNvSpPr/>
            <p:nvPr/>
          </p:nvSpPr>
          <p:spPr bwMode="auto">
            <a:xfrm>
              <a:off x="2130425" y="1600200"/>
              <a:ext cx="927100" cy="358775"/>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82357" tIns="41179" rIns="82357" bIns="41179" anchor="ctr"/>
            <a:lstStyle/>
            <a:p>
              <a:pPr algn="ctr">
                <a:defRPr/>
              </a:pPr>
              <a:r>
                <a:rPr lang="en-US" altLang="zh-CN" sz="1400" dirty="0">
                  <a:solidFill>
                    <a:schemeClr val="tx1"/>
                  </a:solidFill>
                </a:rPr>
                <a:t>CRM</a:t>
              </a:r>
              <a:endParaRPr lang="zh-CN" altLang="en-US" sz="1400" dirty="0">
                <a:solidFill>
                  <a:schemeClr val="tx1"/>
                </a:solidFill>
              </a:endParaRPr>
            </a:p>
          </p:txBody>
        </p:sp>
        <p:sp>
          <p:nvSpPr>
            <p:cNvPr id="123" name="圆角矩形 122"/>
            <p:cNvSpPr/>
            <p:nvPr/>
          </p:nvSpPr>
          <p:spPr bwMode="auto">
            <a:xfrm>
              <a:off x="3117968" y="1600200"/>
              <a:ext cx="833437" cy="358775"/>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82357" tIns="41179" rIns="82357" bIns="41179" anchor="ctr"/>
            <a:lstStyle/>
            <a:p>
              <a:pPr algn="ctr">
                <a:defRPr/>
              </a:pPr>
              <a:r>
                <a:rPr lang="en-US" altLang="zh-CN" sz="1400" dirty="0">
                  <a:solidFill>
                    <a:schemeClr val="tx1"/>
                  </a:solidFill>
                </a:rPr>
                <a:t>ERP</a:t>
              </a:r>
              <a:endParaRPr lang="zh-CN" altLang="en-US" sz="1400" dirty="0">
                <a:solidFill>
                  <a:schemeClr val="tx1"/>
                </a:solidFill>
              </a:endParaRPr>
            </a:p>
          </p:txBody>
        </p:sp>
        <p:sp>
          <p:nvSpPr>
            <p:cNvPr id="124" name="圆角矩形 123"/>
            <p:cNvSpPr/>
            <p:nvPr/>
          </p:nvSpPr>
          <p:spPr bwMode="auto">
            <a:xfrm>
              <a:off x="4011847" y="1604672"/>
              <a:ext cx="961791" cy="354303"/>
            </a:xfrm>
            <a:prstGeom prst="roundRect">
              <a:avLst/>
            </a:prstGeom>
            <a:solidFill>
              <a:schemeClr val="accent1">
                <a:lumMod val="40000"/>
                <a:lumOff val="6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lIns="82357" tIns="41179" rIns="82357" bIns="41179" anchor="ctr"/>
            <a:lstStyle/>
            <a:p>
              <a:pPr algn="ctr">
                <a:defRPr/>
              </a:pPr>
              <a:r>
                <a:rPr lang="zh-CN" altLang="en-US" sz="1400" dirty="0">
                  <a:solidFill>
                    <a:schemeClr val="tx1"/>
                  </a:solidFill>
                </a:rPr>
                <a:t>办公系统</a:t>
              </a:r>
            </a:p>
          </p:txBody>
        </p:sp>
        <p:pic>
          <p:nvPicPr>
            <p:cNvPr id="46112" name="图片 2" descr="image0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8900" y="5100638"/>
              <a:ext cx="3397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3" name="圆角矩形 139"/>
            <p:cNvSpPr>
              <a:spLocks noChangeArrowheads="1"/>
            </p:cNvSpPr>
            <p:nvPr/>
          </p:nvSpPr>
          <p:spPr bwMode="auto">
            <a:xfrm>
              <a:off x="6164264" y="3752850"/>
              <a:ext cx="893762" cy="228123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5085" tIns="47543" rIns="95085" bIns="47543"/>
            <a:lstStyle>
              <a:lvl1pPr defTabSz="1217613" eaLnBrk="0" hangingPunct="0">
                <a:defRPr sz="1000">
                  <a:solidFill>
                    <a:schemeClr val="tx1"/>
                  </a:solidFill>
                  <a:latin typeface="FrutigerNext LT Regular" pitchFamily="34" charset="0"/>
                  <a:ea typeface="宋体" panose="02010600030101010101" pitchFamily="2" charset="-122"/>
                </a:defRPr>
              </a:lvl1pPr>
              <a:lvl2pPr marL="742950" indent="-285750" defTabSz="1217613" eaLnBrk="0" hangingPunct="0">
                <a:defRPr sz="1000">
                  <a:solidFill>
                    <a:schemeClr val="tx1"/>
                  </a:solidFill>
                  <a:latin typeface="FrutigerNext LT Regular" pitchFamily="34" charset="0"/>
                  <a:ea typeface="宋体" panose="02010600030101010101" pitchFamily="2" charset="-122"/>
                </a:defRPr>
              </a:lvl2pPr>
              <a:lvl3pPr marL="1143000" indent="-228600" defTabSz="1217613" eaLnBrk="0" hangingPunct="0">
                <a:defRPr sz="1000">
                  <a:solidFill>
                    <a:schemeClr val="tx1"/>
                  </a:solidFill>
                  <a:latin typeface="FrutigerNext LT Regular" pitchFamily="34" charset="0"/>
                  <a:ea typeface="宋体" panose="02010600030101010101" pitchFamily="2" charset="-122"/>
                </a:defRPr>
              </a:lvl3pPr>
              <a:lvl4pPr marL="1600200" indent="-228600" defTabSz="1217613" eaLnBrk="0" hangingPunct="0">
                <a:defRPr sz="1000">
                  <a:solidFill>
                    <a:schemeClr val="tx1"/>
                  </a:solidFill>
                  <a:latin typeface="FrutigerNext LT Regular" pitchFamily="34" charset="0"/>
                  <a:ea typeface="宋体" panose="02010600030101010101" pitchFamily="2" charset="-122"/>
                </a:defRPr>
              </a:lvl4pPr>
              <a:lvl5pPr marL="2057400" indent="-228600" defTabSz="1217613" eaLnBrk="0" hangingPunct="0">
                <a:defRPr sz="1000">
                  <a:solidFill>
                    <a:schemeClr val="tx1"/>
                  </a:solidFill>
                  <a:latin typeface="FrutigerNext LT Regular" pitchFamily="34" charset="0"/>
                  <a:ea typeface="宋体" panose="02010600030101010101" pitchFamily="2" charset="-122"/>
                </a:defRPr>
              </a:lvl5pPr>
              <a:lvl6pPr marL="25146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Clr>
                  <a:srgbClr val="CC9900"/>
                </a:buClr>
              </a:pPr>
              <a:endParaRPr lang="zh-CN" altLang="en-US" sz="2100">
                <a:latin typeface="+mn-lt"/>
                <a:ea typeface="+mn-ea"/>
              </a:endParaRPr>
            </a:p>
          </p:txBody>
        </p:sp>
        <p:sp>
          <p:nvSpPr>
            <p:cNvPr id="141" name="圆角矩形 140"/>
            <p:cNvSpPr/>
            <p:nvPr/>
          </p:nvSpPr>
          <p:spPr bwMode="auto">
            <a:xfrm>
              <a:off x="6300788" y="3973513"/>
              <a:ext cx="619125" cy="611187"/>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7435" rIns="0" bIns="47543"/>
            <a:lstStyle/>
            <a:p>
              <a:pPr algn="ctr" defTabSz="1219181">
                <a:buClr>
                  <a:srgbClr val="CC9900"/>
                </a:buClr>
                <a:defRPr/>
              </a:pPr>
              <a:r>
                <a:rPr lang="zh-CN" altLang="en-US" sz="1300" dirty="0">
                  <a:latin typeface="+mn-lt"/>
                  <a:ea typeface="+mn-ea"/>
                </a:rPr>
                <a:t>非虚拟化资源</a:t>
              </a:r>
            </a:p>
          </p:txBody>
        </p:sp>
        <p:sp>
          <p:nvSpPr>
            <p:cNvPr id="142" name="圆角矩形 141"/>
            <p:cNvSpPr/>
            <p:nvPr/>
          </p:nvSpPr>
          <p:spPr bwMode="auto">
            <a:xfrm>
              <a:off x="5273489" y="1538623"/>
              <a:ext cx="3330761" cy="486221"/>
            </a:xfrm>
            <a:prstGeom prst="roundRect">
              <a:avLst/>
            </a:prstGeom>
            <a:solidFill>
              <a:schemeClr val="accent1">
                <a:lumMod val="40000"/>
                <a:lumOff val="60000"/>
              </a:schemeClr>
            </a:solidFill>
            <a:ln>
              <a:headEnd type="none" w="med" len="med"/>
              <a:tailEnd type="none" w="med" len="med"/>
            </a:ln>
            <a:scene3d>
              <a:camera prst="orthographicFront">
                <a:rot lat="0" lon="0" rev="0"/>
              </a:camera>
              <a:lightRig rig="threePt" dir="t">
                <a:rot lat="0" lon="0" rev="1200000"/>
              </a:lightRig>
            </a:scene3d>
            <a:extLst/>
          </p:spPr>
          <p:style>
            <a:lnRef idx="0">
              <a:schemeClr val="accent3"/>
            </a:lnRef>
            <a:fillRef idx="3">
              <a:schemeClr val="accent3"/>
            </a:fillRef>
            <a:effectRef idx="3">
              <a:schemeClr val="accent3"/>
            </a:effectRef>
            <a:fontRef idx="minor">
              <a:schemeClr val="lt1"/>
            </a:fontRef>
          </p:style>
          <p:txBody>
            <a:bodyPr lIns="61752" tIns="30875" rIns="61752" bIns="30875" anchor="ctr"/>
            <a:lstStyle/>
            <a:p>
              <a:pPr algn="ctr" defTabSz="801462">
                <a:buClr>
                  <a:srgbClr val="CC9900"/>
                </a:buClr>
                <a:defRPr/>
              </a:pPr>
              <a:r>
                <a:rPr lang="zh-CN" altLang="en-US" sz="1400" dirty="0">
                  <a:solidFill>
                    <a:srgbClr val="000000"/>
                  </a:solidFill>
                  <a:cs typeface="Arial Unicode MS" pitchFamily="34" charset="-122"/>
                </a:rPr>
                <a:t>数据中心管理平台</a:t>
              </a:r>
              <a:r>
                <a:rPr lang="en-US" altLang="zh-CN" sz="1400" dirty="0">
                  <a:solidFill>
                    <a:srgbClr val="000000"/>
                  </a:solidFill>
                  <a:cs typeface="Arial Unicode MS" pitchFamily="34" charset="-122"/>
                </a:rPr>
                <a:t>(ManageOne/</a:t>
              </a:r>
              <a:r>
                <a:rPr lang="en-US" altLang="zh-CN" sz="1400" dirty="0">
                  <a:solidFill>
                    <a:schemeClr val="tx1"/>
                  </a:solidFill>
                </a:rPr>
                <a:t> 3</a:t>
              </a:r>
              <a:r>
                <a:rPr lang="en-US" altLang="zh-CN" sz="1400" baseline="30000" dirty="0">
                  <a:solidFill>
                    <a:schemeClr val="tx1"/>
                  </a:solidFill>
                </a:rPr>
                <a:t>rd</a:t>
              </a:r>
              <a:r>
                <a:rPr lang="zh-CN" altLang="en-US" sz="1400" dirty="0">
                  <a:solidFill>
                    <a:schemeClr val="tx1"/>
                  </a:solidFill>
                </a:rPr>
                <a:t>）</a:t>
              </a:r>
              <a:endParaRPr lang="zh-CN" altLang="en-US" sz="1400" dirty="0">
                <a:solidFill>
                  <a:srgbClr val="000000"/>
                </a:solidFill>
                <a:cs typeface="Arial Unicode MS" pitchFamily="34" charset="-122"/>
              </a:endParaRPr>
            </a:p>
          </p:txBody>
        </p:sp>
        <p:sp>
          <p:nvSpPr>
            <p:cNvPr id="46118" name="圆角矩形 146"/>
            <p:cNvSpPr>
              <a:spLocks noChangeArrowheads="1"/>
            </p:cNvSpPr>
            <p:nvPr/>
          </p:nvSpPr>
          <p:spPr bwMode="auto">
            <a:xfrm>
              <a:off x="2655888" y="2168525"/>
              <a:ext cx="3284537" cy="3492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2357" tIns="41179" rIns="82357" bIns="41179"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400" b="1" dirty="0">
                  <a:solidFill>
                    <a:srgbClr val="FF0000"/>
                  </a:solidFill>
                  <a:latin typeface="+mn-lt"/>
                  <a:ea typeface="+mn-ea"/>
                </a:rPr>
                <a:t>基础设施云平台 </a:t>
              </a:r>
              <a:r>
                <a:rPr lang="en-US" altLang="zh-CN" sz="1400" b="1" dirty="0" err="1">
                  <a:solidFill>
                    <a:srgbClr val="FF0000"/>
                  </a:solidFill>
                  <a:latin typeface="+mn-lt"/>
                  <a:ea typeface="+mn-ea"/>
                </a:rPr>
                <a:t>FusionSphere</a:t>
              </a:r>
              <a:endParaRPr lang="zh-CN" altLang="en-US" sz="1400" b="1" dirty="0">
                <a:solidFill>
                  <a:srgbClr val="FF0000"/>
                </a:solidFill>
                <a:latin typeface="+mn-lt"/>
                <a:ea typeface="+mn-ea"/>
              </a:endParaRPr>
            </a:p>
          </p:txBody>
        </p:sp>
        <p:sp>
          <p:nvSpPr>
            <p:cNvPr id="72" name="Rounded Rectangle 5"/>
            <p:cNvSpPr/>
            <p:nvPr/>
          </p:nvSpPr>
          <p:spPr bwMode="auto">
            <a:xfrm>
              <a:off x="1194230" y="2518771"/>
              <a:ext cx="5845944" cy="1162257"/>
            </a:xfrm>
            <a:prstGeom prst="roundRect">
              <a:avLst>
                <a:gd name="adj" fmla="val 10999"/>
              </a:avLst>
            </a:prstGeom>
            <a:solidFill>
              <a:srgbClr val="4FB8FF"/>
            </a:solidFill>
            <a:ln w="12700" cap="flat" cmpd="sng" algn="ctr">
              <a:solidFill>
                <a:srgbClr val="1A448A"/>
              </a:solidFill>
              <a:prstDash val="solid"/>
              <a:headEnd type="none" w="med" len="med"/>
              <a:tailEnd type="none" w="med" len="med"/>
            </a:ln>
            <a:effectLst/>
            <a:scene3d>
              <a:camera prst="orthographicFront"/>
              <a:lightRig rig="threePt" dir="t"/>
            </a:scene3d>
            <a:sp3d>
              <a:bevelT w="38100" h="12700"/>
            </a:sp3d>
          </p:spPr>
          <p:txBody>
            <a:bodyPr lIns="95085" tIns="47543" rIns="95085" bIns="47543"/>
            <a:lstStyle/>
            <a:p>
              <a:pPr algn="ctr" defTabSz="1219181">
                <a:buClr>
                  <a:srgbClr val="000000"/>
                </a:buClr>
                <a:defRPr/>
              </a:pPr>
              <a:r>
                <a:rPr lang="en-US" altLang="zh-CN" sz="1500" kern="0" dirty="0">
                  <a:latin typeface="+mn-lt"/>
                  <a:ea typeface="+mn-ea"/>
                </a:rPr>
                <a:t>OpenStack</a:t>
              </a:r>
              <a:endParaRPr lang="zh-CN" altLang="en-US" sz="1500" kern="0" dirty="0">
                <a:latin typeface="+mn-lt"/>
                <a:ea typeface="+mn-ea"/>
              </a:endParaRPr>
            </a:p>
          </p:txBody>
        </p:sp>
        <p:sp>
          <p:nvSpPr>
            <p:cNvPr id="84" name="圆角矩形 83"/>
            <p:cNvSpPr/>
            <p:nvPr/>
          </p:nvSpPr>
          <p:spPr bwMode="auto">
            <a:xfrm>
              <a:off x="2879725" y="4724400"/>
              <a:ext cx="1528763" cy="288925"/>
            </a:xfrm>
            <a:prstGeom prst="round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lIns="0" tIns="0" rIns="0" bIns="47543"/>
            <a:lstStyle/>
            <a:p>
              <a:pPr algn="ctr" defTabSz="1219181">
                <a:buClr>
                  <a:srgbClr val="CC9900"/>
                </a:buClr>
                <a:defRPr/>
              </a:pPr>
              <a:r>
                <a:rPr lang="en-US" altLang="zh-CN" sz="1500" dirty="0" err="1">
                  <a:solidFill>
                    <a:srgbClr val="0000FF"/>
                  </a:solidFill>
                </a:rPr>
                <a:t>FusionStorage</a:t>
              </a:r>
              <a:endParaRPr lang="zh-CN" altLang="en-US" sz="1500" dirty="0">
                <a:solidFill>
                  <a:srgbClr val="0000FF"/>
                </a:solidFill>
              </a:endParaRPr>
            </a:p>
          </p:txBody>
        </p:sp>
        <p:sp>
          <p:nvSpPr>
            <p:cNvPr id="107" name="TextBox 106"/>
            <p:cNvSpPr txBox="1"/>
            <p:nvPr/>
          </p:nvSpPr>
          <p:spPr>
            <a:xfrm>
              <a:off x="1322388" y="4333875"/>
              <a:ext cx="1298575" cy="290513"/>
            </a:xfrm>
            <a:prstGeom prst="rect">
              <a:avLst/>
            </a:prstGeom>
          </p:spPr>
          <p:style>
            <a:lnRef idx="1">
              <a:schemeClr val="accent3"/>
            </a:lnRef>
            <a:fillRef idx="3">
              <a:schemeClr val="accent3"/>
            </a:fillRef>
            <a:effectRef idx="2">
              <a:schemeClr val="accent3"/>
            </a:effectRef>
            <a:fontRef idx="minor">
              <a:schemeClr val="lt1"/>
            </a:fontRef>
          </p:style>
          <p:txBody>
            <a:bodyPr lIns="95085" tIns="54000" rIns="95085" bIns="36000">
              <a:spAutoFit/>
            </a:bodyPr>
            <a:lstStyle/>
            <a:p>
              <a:pPr algn="ctr">
                <a:defRPr/>
              </a:pPr>
              <a:r>
                <a:rPr lang="en-US" altLang="zh-CN" sz="1300" dirty="0">
                  <a:solidFill>
                    <a:schemeClr val="tx1"/>
                  </a:solidFill>
                </a:rPr>
                <a:t>UVP  </a:t>
              </a:r>
              <a:r>
                <a:rPr lang="en-US" altLang="zh-CN" dirty="0">
                  <a:solidFill>
                    <a:schemeClr val="tx1"/>
                  </a:solidFill>
                </a:rPr>
                <a:t> </a:t>
              </a:r>
              <a:endParaRPr lang="zh-CN" altLang="en-US" dirty="0">
                <a:solidFill>
                  <a:schemeClr val="tx1"/>
                </a:solidFill>
              </a:endParaRPr>
            </a:p>
          </p:txBody>
        </p:sp>
        <p:sp>
          <p:nvSpPr>
            <p:cNvPr id="86" name="圆角矩形 85"/>
            <p:cNvSpPr/>
            <p:nvPr/>
          </p:nvSpPr>
          <p:spPr bwMode="auto">
            <a:xfrm>
              <a:off x="4481513" y="4724400"/>
              <a:ext cx="1530350" cy="252413"/>
            </a:xfrm>
            <a:prstGeom prst="round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lIns="0" tIns="0" rIns="0" bIns="47543"/>
            <a:lstStyle/>
            <a:p>
              <a:pPr algn="ctr" defTabSz="1219181">
                <a:buClr>
                  <a:srgbClr val="CC9900"/>
                </a:buClr>
                <a:defRPr/>
              </a:pPr>
              <a:r>
                <a:rPr lang="en-US" altLang="zh-CN" sz="1500" dirty="0" err="1">
                  <a:solidFill>
                    <a:srgbClr val="0000FF"/>
                  </a:solidFill>
                </a:rPr>
                <a:t>FusionNetwork</a:t>
              </a:r>
              <a:endParaRPr lang="zh-CN" altLang="en-US" sz="1500" dirty="0">
                <a:solidFill>
                  <a:srgbClr val="0000FF"/>
                </a:solidFill>
              </a:endParaRPr>
            </a:p>
          </p:txBody>
        </p:sp>
        <p:sp>
          <p:nvSpPr>
            <p:cNvPr id="82" name="Rounded Rectangle 9"/>
            <p:cNvSpPr/>
            <p:nvPr/>
          </p:nvSpPr>
          <p:spPr bwMode="auto">
            <a:xfrm>
              <a:off x="7344308" y="2132856"/>
              <a:ext cx="1259942" cy="3960440"/>
            </a:xfrm>
            <a:prstGeom prst="roundRect">
              <a:avLst>
                <a:gd name="adj" fmla="val 9197"/>
              </a:avLst>
            </a:prstGeom>
            <a:solidFill>
              <a:srgbClr val="B3E0FF"/>
            </a:solidFill>
            <a:ln w="12700" cap="flat" cmpd="sng" algn="ctr">
              <a:noFill/>
              <a:prstDash val="soli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w="31750" h="12700"/>
            </a:sp3d>
          </p:spPr>
          <p:txBody>
            <a:bodyPr vert="eaVert" lIns="95085" tIns="47543" rIns="95085" bIns="47543" anchor="ctr"/>
            <a:lstStyle/>
            <a:p>
              <a:pPr algn="ctr" defTabSz="1219181">
                <a:defRPr/>
              </a:pPr>
              <a:endParaRPr lang="zh-CN" altLang="en-US" kern="0" spc="133" dirty="0">
                <a:solidFill>
                  <a:srgbClr val="FFFFFF"/>
                </a:solidFill>
                <a:latin typeface="+mn-lt"/>
                <a:ea typeface="+mn-ea"/>
              </a:endParaRPr>
            </a:p>
          </p:txBody>
        </p:sp>
        <p:sp>
          <p:nvSpPr>
            <p:cNvPr id="127" name="圆角矩形 126"/>
            <p:cNvSpPr/>
            <p:nvPr/>
          </p:nvSpPr>
          <p:spPr bwMode="auto">
            <a:xfrm>
              <a:off x="7412038" y="4365625"/>
              <a:ext cx="1152525" cy="1668463"/>
            </a:xfrm>
            <a:prstGeom prst="roundRect">
              <a:avLst/>
            </a:prstGeom>
            <a:solidFill>
              <a:srgbClr val="C00000">
                <a:alpha val="30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37435" tIns="47543" rIns="37435" bIns="47543"/>
            <a:lstStyle/>
            <a:p>
              <a:pPr algn="ctr" defTabSz="1219181">
                <a:buClr>
                  <a:srgbClr val="CC9900"/>
                </a:buClr>
                <a:defRPr/>
              </a:pPr>
              <a:r>
                <a:rPr lang="zh-CN" altLang="en-US" sz="1200" dirty="0">
                  <a:solidFill>
                    <a:schemeClr val="tx1"/>
                  </a:solidFill>
                </a:rPr>
                <a:t>加载、部署与软件管理</a:t>
              </a:r>
            </a:p>
          </p:txBody>
        </p:sp>
        <p:sp>
          <p:nvSpPr>
            <p:cNvPr id="71" name="圆角矩形 70"/>
            <p:cNvSpPr/>
            <p:nvPr/>
          </p:nvSpPr>
          <p:spPr bwMode="auto">
            <a:xfrm>
              <a:off x="3561073" y="2971006"/>
              <a:ext cx="944563" cy="255588"/>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400" kern="0" dirty="0">
                  <a:solidFill>
                    <a:sysClr val="windowText" lastClr="000000"/>
                  </a:solidFill>
                  <a:latin typeface="+mn-lt"/>
                  <a:ea typeface="+mn-ea"/>
                </a:rPr>
                <a:t>Cinder</a:t>
              </a:r>
              <a:endParaRPr lang="zh-CN" altLang="en-US" sz="1400" kern="0" dirty="0">
                <a:solidFill>
                  <a:sysClr val="windowText" lastClr="000000"/>
                </a:solidFill>
                <a:latin typeface="+mn-lt"/>
                <a:ea typeface="+mn-ea"/>
              </a:endParaRPr>
            </a:p>
          </p:txBody>
        </p:sp>
        <p:sp>
          <p:nvSpPr>
            <p:cNvPr id="94" name="圆角矩形 93"/>
            <p:cNvSpPr/>
            <p:nvPr/>
          </p:nvSpPr>
          <p:spPr bwMode="auto">
            <a:xfrm>
              <a:off x="4684408" y="2965057"/>
              <a:ext cx="944562" cy="255588"/>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400" kern="0" dirty="0">
                  <a:solidFill>
                    <a:sysClr val="windowText" lastClr="000000"/>
                  </a:solidFill>
                  <a:latin typeface="+mn-lt"/>
                  <a:ea typeface="+mn-ea"/>
                </a:rPr>
                <a:t>Neutron</a:t>
              </a:r>
              <a:endParaRPr lang="zh-CN" altLang="en-US" sz="1400" kern="0" dirty="0">
                <a:solidFill>
                  <a:sysClr val="windowText" lastClr="000000"/>
                </a:solidFill>
                <a:latin typeface="+mn-lt"/>
                <a:ea typeface="+mn-ea"/>
              </a:endParaRPr>
            </a:p>
          </p:txBody>
        </p:sp>
        <p:sp>
          <p:nvSpPr>
            <p:cNvPr id="99" name="圆角矩形 98"/>
            <p:cNvSpPr/>
            <p:nvPr/>
          </p:nvSpPr>
          <p:spPr bwMode="auto">
            <a:xfrm>
              <a:off x="2399966" y="2955925"/>
              <a:ext cx="944562" cy="255588"/>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400" kern="0" dirty="0">
                  <a:solidFill>
                    <a:sysClr val="windowText" lastClr="000000"/>
                  </a:solidFill>
                  <a:latin typeface="+mn-lt"/>
                  <a:ea typeface="+mn-ea"/>
                </a:rPr>
                <a:t>Nova</a:t>
              </a:r>
              <a:endParaRPr lang="zh-CN" altLang="en-US" sz="1400" kern="0" dirty="0">
                <a:solidFill>
                  <a:sysClr val="windowText" lastClr="000000"/>
                </a:solidFill>
                <a:latin typeface="+mn-lt"/>
                <a:ea typeface="+mn-ea"/>
              </a:endParaRPr>
            </a:p>
          </p:txBody>
        </p:sp>
        <p:sp>
          <p:nvSpPr>
            <p:cNvPr id="102" name="圆角矩形 101"/>
            <p:cNvSpPr/>
            <p:nvPr/>
          </p:nvSpPr>
          <p:spPr bwMode="auto">
            <a:xfrm>
              <a:off x="1266825" y="2633663"/>
              <a:ext cx="944563" cy="25558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400" kern="0" dirty="0">
                  <a:solidFill>
                    <a:srgbClr val="000000"/>
                  </a:solidFill>
                  <a:latin typeface="+mn-lt"/>
                  <a:ea typeface="+mn-ea"/>
                </a:rPr>
                <a:t>Keystone</a:t>
              </a:r>
              <a:endParaRPr lang="zh-CN" altLang="en-US" sz="1400" kern="0" dirty="0">
                <a:solidFill>
                  <a:srgbClr val="000000"/>
                </a:solidFill>
                <a:latin typeface="+mn-lt"/>
                <a:ea typeface="+mn-ea"/>
              </a:endParaRPr>
            </a:p>
          </p:txBody>
        </p:sp>
        <p:sp>
          <p:nvSpPr>
            <p:cNvPr id="106" name="圆角矩形 105"/>
            <p:cNvSpPr/>
            <p:nvPr/>
          </p:nvSpPr>
          <p:spPr bwMode="auto">
            <a:xfrm>
              <a:off x="1265238" y="2941638"/>
              <a:ext cx="944562" cy="25558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400" kern="0" dirty="0">
                  <a:solidFill>
                    <a:sysClr val="windowText" lastClr="000000"/>
                  </a:solidFill>
                  <a:latin typeface="+mn-lt"/>
                  <a:ea typeface="+mn-ea"/>
                </a:rPr>
                <a:t>Glance</a:t>
              </a:r>
              <a:endParaRPr lang="zh-CN" altLang="en-US" sz="1400" kern="0" dirty="0">
                <a:solidFill>
                  <a:sysClr val="windowText" lastClr="000000"/>
                </a:solidFill>
                <a:latin typeface="+mn-lt"/>
                <a:ea typeface="+mn-ea"/>
              </a:endParaRPr>
            </a:p>
          </p:txBody>
        </p:sp>
        <p:sp>
          <p:nvSpPr>
            <p:cNvPr id="109" name="圆角矩形 108"/>
            <p:cNvSpPr/>
            <p:nvPr/>
          </p:nvSpPr>
          <p:spPr bwMode="auto">
            <a:xfrm>
              <a:off x="1270000" y="3241675"/>
              <a:ext cx="944563" cy="255588"/>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400" kern="0" dirty="0">
                  <a:solidFill>
                    <a:sysClr val="windowText" lastClr="000000"/>
                  </a:solidFill>
                  <a:latin typeface="+mn-lt"/>
                  <a:ea typeface="+mn-ea"/>
                </a:rPr>
                <a:t>Swift</a:t>
              </a:r>
              <a:endParaRPr lang="zh-CN" altLang="en-US" sz="1400" kern="0" dirty="0">
                <a:solidFill>
                  <a:sysClr val="windowText" lastClr="000000"/>
                </a:solidFill>
                <a:latin typeface="+mn-lt"/>
                <a:ea typeface="+mn-ea"/>
              </a:endParaRPr>
            </a:p>
          </p:txBody>
        </p:sp>
        <p:sp>
          <p:nvSpPr>
            <p:cNvPr id="110" name="圆角矩形 109"/>
            <p:cNvSpPr/>
            <p:nvPr/>
          </p:nvSpPr>
          <p:spPr bwMode="auto">
            <a:xfrm>
              <a:off x="5819775" y="2633663"/>
              <a:ext cx="1095907" cy="269875"/>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400" kern="0" dirty="0">
                  <a:solidFill>
                    <a:sysClr val="windowText" lastClr="000000"/>
                  </a:solidFill>
                  <a:latin typeface="+mn-lt"/>
                  <a:ea typeface="+mn-ea"/>
                </a:rPr>
                <a:t>Heat</a:t>
              </a:r>
              <a:endParaRPr lang="zh-CN" altLang="en-US" sz="1400" kern="0" dirty="0">
                <a:solidFill>
                  <a:sysClr val="windowText" lastClr="000000"/>
                </a:solidFill>
                <a:latin typeface="+mn-lt"/>
                <a:ea typeface="+mn-ea"/>
              </a:endParaRPr>
            </a:p>
          </p:txBody>
        </p:sp>
        <p:sp>
          <p:nvSpPr>
            <p:cNvPr id="111" name="圆角矩形 110"/>
            <p:cNvSpPr/>
            <p:nvPr/>
          </p:nvSpPr>
          <p:spPr bwMode="auto">
            <a:xfrm>
              <a:off x="5819775" y="2955925"/>
              <a:ext cx="1095907" cy="28575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400" kern="0" dirty="0">
                  <a:solidFill>
                    <a:sysClr val="windowText" lastClr="000000"/>
                  </a:solidFill>
                  <a:latin typeface="+mn-lt"/>
                  <a:ea typeface="+mn-ea"/>
                </a:rPr>
                <a:t>Ceilometer</a:t>
              </a:r>
              <a:endParaRPr lang="zh-CN" altLang="en-US" sz="1400" kern="0" dirty="0">
                <a:solidFill>
                  <a:sysClr val="windowText" lastClr="000000"/>
                </a:solidFill>
                <a:latin typeface="+mn-lt"/>
                <a:ea typeface="+mn-ea"/>
              </a:endParaRPr>
            </a:p>
          </p:txBody>
        </p:sp>
        <p:sp>
          <p:nvSpPr>
            <p:cNvPr id="112" name="圆角矩形 111"/>
            <p:cNvSpPr/>
            <p:nvPr/>
          </p:nvSpPr>
          <p:spPr bwMode="auto">
            <a:xfrm>
              <a:off x="2303464" y="3257551"/>
              <a:ext cx="1137569" cy="292100"/>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100" kern="0" dirty="0">
                  <a:solidFill>
                    <a:sysClr val="windowText" lastClr="000000"/>
                  </a:solidFill>
                  <a:latin typeface="+mn-lt"/>
                  <a:ea typeface="+mn-ea"/>
                </a:rPr>
                <a:t>Nova-Compute</a:t>
              </a:r>
            </a:p>
            <a:p>
              <a:pPr algn="ctr" defTabSz="877640" eaLnBrk="0" hangingPunct="0">
                <a:defRPr/>
              </a:pPr>
              <a:r>
                <a:rPr lang="en-US" altLang="zh-CN" sz="1100" kern="0" dirty="0">
                  <a:solidFill>
                    <a:sysClr val="windowText" lastClr="000000"/>
                  </a:solidFill>
                  <a:latin typeface="+mn-lt"/>
                  <a:ea typeface="+mn-ea"/>
                </a:rPr>
                <a:t>Driver</a:t>
              </a:r>
              <a:endParaRPr lang="zh-CN" altLang="en-US" sz="1100" kern="0" dirty="0">
                <a:solidFill>
                  <a:sysClr val="windowText" lastClr="000000"/>
                </a:solidFill>
                <a:latin typeface="+mn-lt"/>
                <a:ea typeface="+mn-ea"/>
              </a:endParaRPr>
            </a:p>
          </p:txBody>
        </p:sp>
        <p:sp>
          <p:nvSpPr>
            <p:cNvPr id="113" name="圆角矩形 112"/>
            <p:cNvSpPr/>
            <p:nvPr/>
          </p:nvSpPr>
          <p:spPr bwMode="auto">
            <a:xfrm>
              <a:off x="3465679" y="3256555"/>
              <a:ext cx="1128536" cy="293096"/>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100" kern="0" dirty="0">
                  <a:solidFill>
                    <a:sysClr val="windowText" lastClr="000000"/>
                  </a:solidFill>
                  <a:latin typeface="+mn-lt"/>
                  <a:ea typeface="+mn-ea"/>
                </a:rPr>
                <a:t>Cinder-Volume</a:t>
              </a:r>
            </a:p>
            <a:p>
              <a:pPr algn="ctr" defTabSz="877640" eaLnBrk="0" hangingPunct="0">
                <a:defRPr/>
              </a:pPr>
              <a:r>
                <a:rPr lang="en-US" altLang="zh-CN" sz="1100" kern="0" dirty="0">
                  <a:solidFill>
                    <a:sysClr val="windowText" lastClr="000000"/>
                  </a:solidFill>
                  <a:latin typeface="+mn-lt"/>
                  <a:ea typeface="+mn-ea"/>
                </a:rPr>
                <a:t>Driver</a:t>
              </a:r>
              <a:endParaRPr lang="zh-CN" altLang="en-US" sz="1100" kern="0" dirty="0">
                <a:solidFill>
                  <a:sysClr val="windowText" lastClr="000000"/>
                </a:solidFill>
                <a:latin typeface="+mn-lt"/>
                <a:ea typeface="+mn-ea"/>
              </a:endParaRPr>
            </a:p>
          </p:txBody>
        </p:sp>
        <p:sp>
          <p:nvSpPr>
            <p:cNvPr id="114" name="圆角矩形 113"/>
            <p:cNvSpPr/>
            <p:nvPr/>
          </p:nvSpPr>
          <p:spPr bwMode="auto">
            <a:xfrm>
              <a:off x="4625722" y="3256556"/>
              <a:ext cx="1069562" cy="293096"/>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100" kern="0" dirty="0">
                  <a:solidFill>
                    <a:sysClr val="windowText" lastClr="000000"/>
                  </a:solidFill>
                  <a:latin typeface="+mn-lt"/>
                  <a:ea typeface="+mn-ea"/>
                </a:rPr>
                <a:t>Neutron</a:t>
              </a:r>
            </a:p>
            <a:p>
              <a:pPr algn="ctr" defTabSz="877640" eaLnBrk="0" hangingPunct="0">
                <a:defRPr/>
              </a:pPr>
              <a:r>
                <a:rPr lang="en-US" altLang="zh-CN" sz="1100" kern="0" dirty="0">
                  <a:solidFill>
                    <a:sysClr val="windowText" lastClr="000000"/>
                  </a:solidFill>
                  <a:latin typeface="+mn-lt"/>
                  <a:ea typeface="+mn-ea"/>
                </a:rPr>
                <a:t>Plug-in</a:t>
              </a:r>
              <a:endParaRPr lang="zh-CN" altLang="en-US" sz="1100" kern="0" dirty="0">
                <a:solidFill>
                  <a:sysClr val="windowText" lastClr="000000"/>
                </a:solidFill>
                <a:latin typeface="+mn-lt"/>
                <a:ea typeface="+mn-ea"/>
              </a:endParaRPr>
            </a:p>
          </p:txBody>
        </p:sp>
        <p:sp>
          <p:nvSpPr>
            <p:cNvPr id="137" name="圆角矩形 136"/>
            <p:cNvSpPr/>
            <p:nvPr/>
          </p:nvSpPr>
          <p:spPr bwMode="auto">
            <a:xfrm>
              <a:off x="2287588" y="3900488"/>
              <a:ext cx="344487" cy="349250"/>
            </a:xfrm>
            <a:prstGeom prst="roundRect">
              <a:avLst/>
            </a:prstGeom>
            <a:solidFill>
              <a:schemeClr val="bg1">
                <a:lumMod val="85000"/>
              </a:schemeClr>
            </a:solidFill>
            <a:ln>
              <a:noFill/>
            </a:ln>
            <a:effectLst>
              <a:outerShdw blurRad="50800" dist="38100" dir="5400000" algn="t" rotWithShape="0">
                <a:prstClr val="black">
                  <a:alpha val="40000"/>
                </a:prstClr>
              </a:outerShdw>
            </a:effectLst>
            <a:extLst/>
          </p:spPr>
          <p:txBody>
            <a:bodyPr lIns="0" tIns="37435" rIns="0" bIns="47543"/>
            <a:lstStyle/>
            <a:p>
              <a:pPr algn="ctr" defTabSz="1219181">
                <a:buClr>
                  <a:srgbClr val="CC9900"/>
                </a:buClr>
                <a:defRPr/>
              </a:pPr>
              <a:r>
                <a:rPr lang="en-US" altLang="zh-CN" sz="1300" dirty="0">
                  <a:latin typeface="+mn-lt"/>
                  <a:ea typeface="+mn-ea"/>
                </a:rPr>
                <a:t>VM</a:t>
              </a:r>
              <a:endParaRPr lang="zh-CN" altLang="en-US" sz="1300" dirty="0">
                <a:latin typeface="+mn-lt"/>
                <a:ea typeface="+mn-ea"/>
              </a:endParaRPr>
            </a:p>
          </p:txBody>
        </p:sp>
        <p:sp>
          <p:nvSpPr>
            <p:cNvPr id="77" name="圆角矩形 76"/>
            <p:cNvSpPr/>
            <p:nvPr/>
          </p:nvSpPr>
          <p:spPr bwMode="auto">
            <a:xfrm>
              <a:off x="1223963" y="4724400"/>
              <a:ext cx="1528762" cy="252413"/>
            </a:xfrm>
            <a:prstGeom prst="round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lIns="36000" tIns="0" rIns="36000" bIns="47543"/>
            <a:lstStyle/>
            <a:p>
              <a:pPr algn="ctr" defTabSz="1219181">
                <a:buClr>
                  <a:srgbClr val="CC9900"/>
                </a:buClr>
                <a:defRPr/>
              </a:pPr>
              <a:r>
                <a:rPr lang="en-US" altLang="zh-CN" sz="1500" dirty="0" err="1">
                  <a:solidFill>
                    <a:srgbClr val="0000FF"/>
                  </a:solidFill>
                </a:rPr>
                <a:t>FusionCompute</a:t>
              </a:r>
              <a:endParaRPr lang="zh-CN" altLang="en-US" sz="1500" dirty="0">
                <a:solidFill>
                  <a:srgbClr val="0000FF"/>
                </a:solidFill>
              </a:endParaRPr>
            </a:p>
          </p:txBody>
        </p:sp>
        <p:sp>
          <p:nvSpPr>
            <p:cNvPr id="76" name="圆角矩形 75"/>
            <p:cNvSpPr/>
            <p:nvPr/>
          </p:nvSpPr>
          <p:spPr bwMode="auto">
            <a:xfrm>
              <a:off x="5819775" y="3294063"/>
              <a:ext cx="1095907" cy="29368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71293" tIns="35646" rIns="71293" bIns="35646" anchor="ctr"/>
            <a:lstStyle/>
            <a:p>
              <a:pPr algn="ctr" defTabSz="877640" eaLnBrk="0" hangingPunct="0">
                <a:defRPr/>
              </a:pPr>
              <a:r>
                <a:rPr lang="en-US" altLang="zh-CN" sz="1400" kern="0" dirty="0">
                  <a:solidFill>
                    <a:sysClr val="windowText" lastClr="000000"/>
                  </a:solidFill>
                  <a:latin typeface="+mn-lt"/>
                  <a:ea typeface="+mn-ea"/>
                </a:rPr>
                <a:t>Ironic</a:t>
              </a:r>
              <a:endParaRPr lang="zh-CN" altLang="en-US" sz="1400" kern="0" dirty="0">
                <a:solidFill>
                  <a:sysClr val="windowText" lastClr="000000"/>
                </a:solidFill>
                <a:latin typeface="+mn-lt"/>
                <a:ea typeface="+mn-ea"/>
              </a:endParaRPr>
            </a:p>
          </p:txBody>
        </p:sp>
        <p:sp>
          <p:nvSpPr>
            <p:cNvPr id="108" name="圆角矩形 107"/>
            <p:cNvSpPr/>
            <p:nvPr/>
          </p:nvSpPr>
          <p:spPr bwMode="auto">
            <a:xfrm>
              <a:off x="7486649" y="4872038"/>
              <a:ext cx="1009649" cy="306387"/>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82357" tIns="41179" rIns="82357" bIns="41179" anchor="ctr"/>
            <a:lstStyle/>
            <a:p>
              <a:pPr algn="ctr" defTabSz="1125414" eaLnBrk="0" hangingPunct="0">
                <a:buClr>
                  <a:srgbClr val="CC9900"/>
                </a:buClr>
                <a:defRPr/>
              </a:pPr>
              <a:r>
                <a:rPr lang="zh-CN" altLang="en-US" sz="1100" dirty="0"/>
                <a:t>云启动服务</a:t>
              </a:r>
              <a:endParaRPr lang="en-US" altLang="zh-CN" sz="1100" dirty="0"/>
            </a:p>
            <a:p>
              <a:pPr algn="ctr" defTabSz="1125414" eaLnBrk="0" hangingPunct="0">
                <a:buClr>
                  <a:srgbClr val="CC9900"/>
                </a:buClr>
                <a:defRPr/>
              </a:pPr>
              <a:r>
                <a:rPr lang="zh-CN" altLang="en-US" sz="1100" dirty="0"/>
                <a:t>（</a:t>
              </a:r>
              <a:r>
                <a:rPr lang="en-US" altLang="zh-CN" sz="1100" dirty="0"/>
                <a:t>CBS</a:t>
              </a:r>
              <a:r>
                <a:rPr lang="zh-CN" altLang="en-US" sz="1100" dirty="0"/>
                <a:t>）</a:t>
              </a:r>
            </a:p>
          </p:txBody>
        </p:sp>
        <p:sp>
          <p:nvSpPr>
            <p:cNvPr id="116" name="圆角矩形 115"/>
            <p:cNvSpPr/>
            <p:nvPr/>
          </p:nvSpPr>
          <p:spPr bwMode="auto">
            <a:xfrm>
              <a:off x="7483475" y="5248275"/>
              <a:ext cx="1012823" cy="314617"/>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82357" tIns="41179" rIns="82357" bIns="41179" anchor="ctr"/>
            <a:lstStyle/>
            <a:p>
              <a:pPr algn="ctr" defTabSz="1125414" eaLnBrk="0" hangingPunct="0">
                <a:buClr>
                  <a:srgbClr val="CC9900"/>
                </a:buClr>
                <a:defRPr/>
              </a:pPr>
              <a:r>
                <a:rPr lang="zh-CN" altLang="en-US" sz="1100" dirty="0"/>
                <a:t>云发放服务</a:t>
              </a:r>
              <a:endParaRPr lang="en-US" altLang="zh-CN" sz="1100" dirty="0"/>
            </a:p>
            <a:p>
              <a:pPr algn="ctr" defTabSz="1125414" eaLnBrk="0" hangingPunct="0">
                <a:buClr>
                  <a:srgbClr val="CC9900"/>
                </a:buClr>
                <a:defRPr/>
              </a:pPr>
              <a:r>
                <a:rPr lang="zh-CN" altLang="en-US" sz="1100" dirty="0"/>
                <a:t>（</a:t>
              </a:r>
              <a:r>
                <a:rPr lang="en-US" altLang="zh-CN" sz="1100" dirty="0"/>
                <a:t>CPS</a:t>
              </a:r>
              <a:r>
                <a:rPr lang="zh-CN" altLang="en-US" sz="1100" dirty="0"/>
                <a:t>）</a:t>
              </a:r>
            </a:p>
          </p:txBody>
        </p:sp>
        <p:sp>
          <p:nvSpPr>
            <p:cNvPr id="117" name="圆角矩形 116"/>
            <p:cNvSpPr/>
            <p:nvPr/>
          </p:nvSpPr>
          <p:spPr bwMode="auto">
            <a:xfrm>
              <a:off x="7448552" y="5629859"/>
              <a:ext cx="1071881" cy="317729"/>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82357" tIns="41179" rIns="82357" bIns="41179" anchor="ctr"/>
            <a:lstStyle/>
            <a:p>
              <a:pPr algn="ctr" defTabSz="1125414" eaLnBrk="0" hangingPunct="0">
                <a:buClr>
                  <a:srgbClr val="CC9900"/>
                </a:buClr>
                <a:defRPr/>
              </a:pPr>
              <a:r>
                <a:rPr lang="zh-CN" altLang="en-US" sz="1100" dirty="0"/>
                <a:t>软件管理</a:t>
              </a:r>
              <a:endParaRPr lang="en-US" altLang="zh-CN" sz="1100" dirty="0"/>
            </a:p>
            <a:p>
              <a:pPr algn="ctr" defTabSz="1125414" eaLnBrk="0" hangingPunct="0">
                <a:buClr>
                  <a:srgbClr val="CC9900"/>
                </a:buClr>
                <a:defRPr/>
              </a:pPr>
              <a:r>
                <a:rPr lang="en-US" altLang="zh-CN" sz="1100" dirty="0"/>
                <a:t>(</a:t>
              </a:r>
              <a:r>
                <a:rPr lang="zh-CN" altLang="en-US" sz="1100" dirty="0"/>
                <a:t>升级、补丁</a:t>
              </a:r>
              <a:r>
                <a:rPr lang="en-US" altLang="zh-CN" sz="1100" dirty="0"/>
                <a:t>)</a:t>
              </a:r>
              <a:endParaRPr lang="zh-CN" altLang="en-US" sz="1100" dirty="0"/>
            </a:p>
          </p:txBody>
        </p:sp>
        <p:sp>
          <p:nvSpPr>
            <p:cNvPr id="143" name="圆角矩形 142"/>
            <p:cNvSpPr/>
            <p:nvPr/>
          </p:nvSpPr>
          <p:spPr bwMode="auto">
            <a:xfrm>
              <a:off x="7380288" y="2384425"/>
              <a:ext cx="1116012" cy="1800225"/>
            </a:xfrm>
            <a:prstGeom prst="roundRect">
              <a:avLst/>
            </a:prstGeom>
            <a:solidFill>
              <a:srgbClr val="C00000">
                <a:alpha val="30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37435" tIns="47543" rIns="37435" bIns="47543" anchor="ctr"/>
            <a:lstStyle/>
            <a:p>
              <a:pPr algn="ctr" defTabSz="1219181">
                <a:buClr>
                  <a:srgbClr val="CC9900"/>
                </a:buClr>
                <a:defRPr/>
              </a:pPr>
              <a:endParaRPr lang="zh-CN" altLang="en-US" sz="1500" dirty="0">
                <a:solidFill>
                  <a:schemeClr val="bg1"/>
                </a:solidFill>
              </a:endParaRPr>
            </a:p>
          </p:txBody>
        </p:sp>
        <p:sp>
          <p:nvSpPr>
            <p:cNvPr id="129" name="圆角矩形 128"/>
            <p:cNvSpPr/>
            <p:nvPr/>
          </p:nvSpPr>
          <p:spPr bwMode="auto">
            <a:xfrm>
              <a:off x="7454900" y="3808413"/>
              <a:ext cx="796925" cy="268287"/>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82357" tIns="41179" rIns="82357" bIns="41179" anchor="ctr"/>
            <a:lstStyle/>
            <a:p>
              <a:pPr algn="ctr">
                <a:buClr>
                  <a:srgbClr val="CC9900"/>
                </a:buClr>
                <a:defRPr/>
              </a:pPr>
              <a:r>
                <a:rPr lang="zh-CN" altLang="en-US" sz="1100" dirty="0"/>
                <a:t>分析计量</a:t>
              </a:r>
            </a:p>
          </p:txBody>
        </p:sp>
        <p:sp>
          <p:nvSpPr>
            <p:cNvPr id="130" name="圆角矩形 129"/>
            <p:cNvSpPr/>
            <p:nvPr/>
          </p:nvSpPr>
          <p:spPr bwMode="auto">
            <a:xfrm>
              <a:off x="7454900" y="3484563"/>
              <a:ext cx="796925" cy="268287"/>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82357" tIns="41179" rIns="82357" bIns="41179" anchor="ctr"/>
            <a:lstStyle/>
            <a:p>
              <a:pPr algn="ctr">
                <a:buClr>
                  <a:srgbClr val="CC9900"/>
                </a:buClr>
                <a:defRPr/>
              </a:pPr>
              <a:r>
                <a:rPr lang="zh-CN" altLang="en-US" sz="1100" dirty="0"/>
                <a:t>统一告警</a:t>
              </a:r>
            </a:p>
          </p:txBody>
        </p:sp>
        <p:sp>
          <p:nvSpPr>
            <p:cNvPr id="131" name="圆角矩形 130"/>
            <p:cNvSpPr/>
            <p:nvPr/>
          </p:nvSpPr>
          <p:spPr bwMode="auto">
            <a:xfrm>
              <a:off x="7454900" y="3176588"/>
              <a:ext cx="796925" cy="268287"/>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82357" tIns="41179" rIns="82357" bIns="41179" anchor="ctr"/>
            <a:lstStyle/>
            <a:p>
              <a:pPr algn="ctr">
                <a:buClr>
                  <a:srgbClr val="CC9900"/>
                </a:buClr>
                <a:defRPr/>
              </a:pPr>
              <a:r>
                <a:rPr lang="zh-CN" altLang="en-US" sz="1100" dirty="0"/>
                <a:t>性能监控</a:t>
              </a:r>
            </a:p>
          </p:txBody>
        </p:sp>
        <p:sp>
          <p:nvSpPr>
            <p:cNvPr id="132" name="圆角矩形 131"/>
            <p:cNvSpPr/>
            <p:nvPr/>
          </p:nvSpPr>
          <p:spPr bwMode="auto">
            <a:xfrm>
              <a:off x="7454900" y="2852738"/>
              <a:ext cx="796925" cy="268287"/>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82357" tIns="41179" rIns="82357" bIns="41179" anchor="ctr"/>
            <a:lstStyle/>
            <a:p>
              <a:pPr algn="ctr">
                <a:buClr>
                  <a:srgbClr val="CC9900"/>
                </a:buClr>
                <a:defRPr/>
              </a:pPr>
              <a:r>
                <a:rPr lang="zh-CN" altLang="en-US" sz="1100" dirty="0"/>
                <a:t>用户管理</a:t>
              </a:r>
            </a:p>
          </p:txBody>
        </p:sp>
        <p:sp>
          <p:nvSpPr>
            <p:cNvPr id="46152" name="圆角矩形 132"/>
            <p:cNvSpPr>
              <a:spLocks noChangeArrowheads="1"/>
            </p:cNvSpPr>
            <p:nvPr/>
          </p:nvSpPr>
          <p:spPr bwMode="auto">
            <a:xfrm>
              <a:off x="7416800" y="2171700"/>
              <a:ext cx="974725" cy="2127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82357" tIns="41179" rIns="82357" bIns="41179"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buClr>
                  <a:srgbClr val="CC9900"/>
                </a:buClr>
              </a:pPr>
              <a:r>
                <a:rPr lang="zh-CN" altLang="en-US" sz="1300">
                  <a:latin typeface="+mn-lt"/>
                  <a:ea typeface="+mn-ea"/>
                </a:rPr>
                <a:t>云管理</a:t>
              </a:r>
            </a:p>
          </p:txBody>
        </p:sp>
        <p:sp>
          <p:nvSpPr>
            <p:cNvPr id="139" name="圆角矩形 138"/>
            <p:cNvSpPr/>
            <p:nvPr/>
          </p:nvSpPr>
          <p:spPr bwMode="auto">
            <a:xfrm>
              <a:off x="7454900" y="2457450"/>
              <a:ext cx="796925" cy="347663"/>
            </a:xfrm>
            <a:prstGeom prst="roundRect">
              <a:avLst/>
            </a:prstGeom>
            <a:solidFill>
              <a:srgbClr val="5BBD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82357" tIns="41179" rIns="82357" bIns="41179" anchor="ctr"/>
            <a:lstStyle/>
            <a:p>
              <a:pPr algn="ctr">
                <a:buClr>
                  <a:srgbClr val="CC9900"/>
                </a:buClr>
                <a:defRPr/>
              </a:pPr>
              <a:r>
                <a:rPr lang="zh-CN" altLang="en-US" sz="1100" dirty="0"/>
                <a:t>自服务</a:t>
              </a:r>
              <a:r>
                <a:rPr lang="en-US" altLang="zh-CN" sz="1100" dirty="0"/>
                <a:t>Portal</a:t>
              </a:r>
              <a:endParaRPr lang="zh-CN" altLang="en-US" sz="1100" dirty="0"/>
            </a:p>
          </p:txBody>
        </p:sp>
        <p:sp>
          <p:nvSpPr>
            <p:cNvPr id="74" name="TextBox 73"/>
            <p:cNvSpPr txBox="1"/>
            <p:nvPr/>
          </p:nvSpPr>
          <p:spPr>
            <a:xfrm>
              <a:off x="8157002" y="2349500"/>
              <a:ext cx="415498" cy="1800225"/>
            </a:xfrm>
            <a:prstGeom prst="rect">
              <a:avLst/>
            </a:prstGeom>
            <a:noFill/>
          </p:spPr>
          <p:txBody>
            <a:bodyPr vert="eaVert">
              <a:spAutoFit/>
            </a:bodyPr>
            <a:lstStyle/>
            <a:p>
              <a:pPr algn="ctr">
                <a:defRPr/>
              </a:pPr>
              <a:r>
                <a:rPr lang="en-US" altLang="zh-CN" sz="1500" dirty="0">
                  <a:solidFill>
                    <a:srgbClr val="0000FF"/>
                  </a:solidFill>
                  <a:latin typeface="+mn-lt"/>
                  <a:ea typeface="+mn-ea"/>
                </a:rPr>
                <a:t>OpenStack OM</a:t>
              </a:r>
              <a:endParaRPr lang="zh-CN" altLang="en-US" sz="1500" dirty="0">
                <a:solidFill>
                  <a:srgbClr val="0000FF"/>
                </a:solidFill>
                <a:latin typeface="+mn-lt"/>
                <a:ea typeface="+mn-ea"/>
              </a:endParaRPr>
            </a:p>
          </p:txBody>
        </p:sp>
      </p:grpSp>
    </p:spTree>
    <p:extLst>
      <p:ext uri="{BB962C8B-B14F-4D97-AF65-F5344CB8AC3E}">
        <p14:creationId xmlns:p14="http://schemas.microsoft.com/office/powerpoint/2010/main" val="3952954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组合 112"/>
          <p:cNvGrpSpPr>
            <a:grpSpLocks/>
          </p:cNvGrpSpPr>
          <p:nvPr/>
        </p:nvGrpSpPr>
        <p:grpSpPr bwMode="auto">
          <a:xfrm>
            <a:off x="755650" y="2924175"/>
            <a:ext cx="7848600" cy="3276600"/>
            <a:chOff x="664808" y="1995227"/>
            <a:chExt cx="10857096" cy="3580957"/>
          </a:xfrm>
        </p:grpSpPr>
        <p:sp>
          <p:nvSpPr>
            <p:cNvPr id="122" name="Freeform 8"/>
            <p:cNvSpPr>
              <a:spLocks/>
            </p:cNvSpPr>
            <p:nvPr/>
          </p:nvSpPr>
          <p:spPr bwMode="auto">
            <a:xfrm>
              <a:off x="664809" y="1995227"/>
              <a:ext cx="5428548" cy="3128928"/>
            </a:xfrm>
            <a:custGeom>
              <a:avLst/>
              <a:gdLst>
                <a:gd name="T0" fmla="*/ 2880 w 2880"/>
                <a:gd name="T1" fmla="*/ 2502 h 2502"/>
                <a:gd name="T2" fmla="*/ 0 w 2880"/>
                <a:gd name="T3" fmla="*/ 2502 h 2502"/>
                <a:gd name="T4" fmla="*/ 0 w 2880"/>
                <a:gd name="T5" fmla="*/ 0 h 2502"/>
                <a:gd name="T6" fmla="*/ 2880 w 2880"/>
                <a:gd name="T7" fmla="*/ 2502 h 2502"/>
              </a:gdLst>
              <a:ahLst/>
              <a:cxnLst>
                <a:cxn ang="0">
                  <a:pos x="T0" y="T1"/>
                </a:cxn>
                <a:cxn ang="0">
                  <a:pos x="T2" y="T3"/>
                </a:cxn>
                <a:cxn ang="0">
                  <a:pos x="T4" y="T5"/>
                </a:cxn>
                <a:cxn ang="0">
                  <a:pos x="T6" y="T7"/>
                </a:cxn>
              </a:cxnLst>
              <a:rect l="0" t="0" r="r" b="b"/>
              <a:pathLst>
                <a:path w="2880" h="2502">
                  <a:moveTo>
                    <a:pt x="2880" y="2502"/>
                  </a:moveTo>
                  <a:lnTo>
                    <a:pt x="0" y="2502"/>
                  </a:lnTo>
                  <a:lnTo>
                    <a:pt x="0" y="0"/>
                  </a:lnTo>
                  <a:lnTo>
                    <a:pt x="2880" y="2502"/>
                  </a:lnTo>
                  <a:close/>
                </a:path>
              </a:pathLst>
            </a:custGeom>
            <a:solidFill>
              <a:srgbClr val="F9F9F9"/>
            </a:solidFill>
            <a:ln w="9525" algn="ctr">
              <a:noFill/>
              <a:round/>
              <a:headEnd/>
              <a:tailEnd/>
            </a:ln>
            <a:effectLst>
              <a:outerShdw blurRad="63500" sx="101000" sy="101000" algn="ctr" rotWithShape="0">
                <a:prstClr val="black">
                  <a:alpha val="20000"/>
                </a:prstClr>
              </a:outerShdw>
              <a:softEdge rad="12700"/>
            </a:effectLst>
            <a:extLst/>
          </p:spPr>
          <p:txBody>
            <a:bodyPr wrap="none" lIns="68553" tIns="34276" rIns="68553" bIns="34276" anchor="ctr"/>
            <a:lstStyle/>
            <a:p>
              <a:pPr algn="ctr" defTabSz="914012" eaLnBrk="0" fontAlgn="auto" hangingPunct="0">
                <a:spcBef>
                  <a:spcPts val="0"/>
                </a:spcBef>
                <a:spcAft>
                  <a:spcPts val="0"/>
                </a:spcAft>
                <a:buSzPct val="60000"/>
                <a:defRPr/>
              </a:pPr>
              <a:endParaRPr lang="zh-CN" altLang="en-US" kern="0" dirty="0">
                <a:solidFill>
                  <a:srgbClr val="5F5F5F"/>
                </a:solidFill>
                <a:latin typeface="+mn-lt"/>
                <a:ea typeface="+mn-ea"/>
                <a:cs typeface="Arial" pitchFamily="34" charset="0"/>
              </a:endParaRPr>
            </a:p>
          </p:txBody>
        </p:sp>
        <p:sp>
          <p:nvSpPr>
            <p:cNvPr id="123" name="Freeform 5"/>
            <p:cNvSpPr>
              <a:spLocks/>
            </p:cNvSpPr>
            <p:nvPr/>
          </p:nvSpPr>
          <p:spPr bwMode="auto">
            <a:xfrm>
              <a:off x="664808" y="2073942"/>
              <a:ext cx="5428548" cy="3019393"/>
            </a:xfrm>
            <a:custGeom>
              <a:avLst/>
              <a:gdLst>
                <a:gd name="T0" fmla="*/ 0 w 2880"/>
                <a:gd name="T1" fmla="*/ 0 h 2502"/>
                <a:gd name="T2" fmla="*/ 2880 w 2880"/>
                <a:gd name="T3" fmla="*/ 0 h 2502"/>
                <a:gd name="T4" fmla="*/ 2880 w 2880"/>
                <a:gd name="T5" fmla="*/ 2502 h 2502"/>
                <a:gd name="T6" fmla="*/ 0 w 2880"/>
                <a:gd name="T7" fmla="*/ 0 h 2502"/>
              </a:gdLst>
              <a:ahLst/>
              <a:cxnLst>
                <a:cxn ang="0">
                  <a:pos x="T0" y="T1"/>
                </a:cxn>
                <a:cxn ang="0">
                  <a:pos x="T2" y="T3"/>
                </a:cxn>
                <a:cxn ang="0">
                  <a:pos x="T4" y="T5"/>
                </a:cxn>
                <a:cxn ang="0">
                  <a:pos x="T6" y="T7"/>
                </a:cxn>
              </a:cxnLst>
              <a:rect l="0" t="0" r="r" b="b"/>
              <a:pathLst>
                <a:path w="2880" h="2502">
                  <a:moveTo>
                    <a:pt x="0" y="0"/>
                  </a:moveTo>
                  <a:lnTo>
                    <a:pt x="2880" y="0"/>
                  </a:lnTo>
                  <a:lnTo>
                    <a:pt x="2880" y="2502"/>
                  </a:lnTo>
                  <a:lnTo>
                    <a:pt x="0" y="0"/>
                  </a:lnTo>
                  <a:close/>
                </a:path>
              </a:pathLst>
            </a:custGeom>
            <a:solidFill>
              <a:schemeClr val="bg2">
                <a:lumMod val="20000"/>
                <a:lumOff val="80000"/>
              </a:schemeClr>
            </a:solidFill>
            <a:ln w="9525" algn="ctr">
              <a:noFill/>
              <a:round/>
              <a:headEnd/>
              <a:tailEnd/>
            </a:ln>
            <a:effectLst>
              <a:outerShdw blurRad="63500" sx="101000" sy="101000" algn="ctr" rotWithShape="0">
                <a:prstClr val="black">
                  <a:alpha val="20000"/>
                </a:prstClr>
              </a:outerShdw>
              <a:softEdge rad="12700"/>
            </a:effectLst>
          </p:spPr>
          <p:txBody>
            <a:bodyPr wrap="none" lIns="68553" tIns="34276" rIns="68553" bIns="34276" anchor="ctr"/>
            <a:lstStyle/>
            <a:p>
              <a:pPr algn="ctr" defTabSz="914012" eaLnBrk="0" fontAlgn="auto" hangingPunct="0">
                <a:spcBef>
                  <a:spcPts val="0"/>
                </a:spcBef>
                <a:spcAft>
                  <a:spcPts val="0"/>
                </a:spcAft>
                <a:buSzPct val="60000"/>
                <a:defRPr/>
              </a:pPr>
              <a:endParaRPr lang="zh-CN" altLang="en-US" kern="0" dirty="0">
                <a:solidFill>
                  <a:srgbClr val="5F5F5F"/>
                </a:solidFill>
                <a:latin typeface="+mn-lt"/>
                <a:ea typeface="+mn-ea"/>
                <a:cs typeface="Arial" pitchFamily="34" charset="0"/>
              </a:endParaRPr>
            </a:p>
          </p:txBody>
        </p:sp>
        <p:sp>
          <p:nvSpPr>
            <p:cNvPr id="124" name="Freeform 6"/>
            <p:cNvSpPr>
              <a:spLocks/>
            </p:cNvSpPr>
            <p:nvPr/>
          </p:nvSpPr>
          <p:spPr bwMode="auto">
            <a:xfrm>
              <a:off x="6093353" y="2073942"/>
              <a:ext cx="5428548" cy="3019393"/>
            </a:xfrm>
            <a:custGeom>
              <a:avLst/>
              <a:gdLst>
                <a:gd name="T0" fmla="*/ 2880 w 2880"/>
                <a:gd name="T1" fmla="*/ 0 h 2502"/>
                <a:gd name="T2" fmla="*/ 0 w 2880"/>
                <a:gd name="T3" fmla="*/ 0 h 2502"/>
                <a:gd name="T4" fmla="*/ 0 w 2880"/>
                <a:gd name="T5" fmla="*/ 2502 h 2502"/>
                <a:gd name="T6" fmla="*/ 2880 w 2880"/>
                <a:gd name="T7" fmla="*/ 0 h 2502"/>
              </a:gdLst>
              <a:ahLst/>
              <a:cxnLst>
                <a:cxn ang="0">
                  <a:pos x="T0" y="T1"/>
                </a:cxn>
                <a:cxn ang="0">
                  <a:pos x="T2" y="T3"/>
                </a:cxn>
                <a:cxn ang="0">
                  <a:pos x="T4" y="T5"/>
                </a:cxn>
                <a:cxn ang="0">
                  <a:pos x="T6" y="T7"/>
                </a:cxn>
              </a:cxnLst>
              <a:rect l="0" t="0" r="r" b="b"/>
              <a:pathLst>
                <a:path w="2880" h="2502">
                  <a:moveTo>
                    <a:pt x="2880" y="0"/>
                  </a:moveTo>
                  <a:lnTo>
                    <a:pt x="0" y="0"/>
                  </a:lnTo>
                  <a:lnTo>
                    <a:pt x="0" y="2502"/>
                  </a:lnTo>
                  <a:lnTo>
                    <a:pt x="2880" y="0"/>
                  </a:lnTo>
                  <a:close/>
                </a:path>
              </a:pathLst>
            </a:custGeom>
            <a:solidFill>
              <a:schemeClr val="bg2">
                <a:lumMod val="20000"/>
                <a:lumOff val="80000"/>
              </a:schemeClr>
            </a:solidFill>
            <a:ln w="9525" algn="ctr">
              <a:noFill/>
              <a:round/>
              <a:headEnd/>
              <a:tailEnd/>
            </a:ln>
            <a:effectLst>
              <a:outerShdw blurRad="63500" sx="101000" sy="101000" algn="ctr" rotWithShape="0">
                <a:prstClr val="black">
                  <a:alpha val="20000"/>
                </a:prstClr>
              </a:outerShdw>
              <a:softEdge rad="12700"/>
            </a:effectLst>
          </p:spPr>
          <p:txBody>
            <a:bodyPr wrap="none" lIns="68553" tIns="34276" rIns="68553" bIns="34276" anchor="ctr"/>
            <a:lstStyle/>
            <a:p>
              <a:pPr algn="ctr" defTabSz="914012" eaLnBrk="0" fontAlgn="auto" hangingPunct="0">
                <a:spcBef>
                  <a:spcPts val="0"/>
                </a:spcBef>
                <a:spcAft>
                  <a:spcPts val="0"/>
                </a:spcAft>
                <a:buSzPct val="60000"/>
                <a:defRPr/>
              </a:pPr>
              <a:endParaRPr lang="zh-CN" altLang="en-US" kern="0" dirty="0">
                <a:solidFill>
                  <a:srgbClr val="5F5F5F"/>
                </a:solidFill>
                <a:latin typeface="+mn-lt"/>
                <a:ea typeface="+mn-ea"/>
                <a:cs typeface="Arial" pitchFamily="34" charset="0"/>
              </a:endParaRPr>
            </a:p>
          </p:txBody>
        </p:sp>
        <p:sp>
          <p:nvSpPr>
            <p:cNvPr id="125" name="Freeform 7"/>
            <p:cNvSpPr>
              <a:spLocks/>
            </p:cNvSpPr>
            <p:nvPr/>
          </p:nvSpPr>
          <p:spPr bwMode="auto">
            <a:xfrm>
              <a:off x="6093356" y="2073942"/>
              <a:ext cx="5428548" cy="3050213"/>
            </a:xfrm>
            <a:custGeom>
              <a:avLst/>
              <a:gdLst>
                <a:gd name="T0" fmla="*/ 0 w 2880"/>
                <a:gd name="T1" fmla="*/ 2502 h 2502"/>
                <a:gd name="T2" fmla="*/ 2880 w 2880"/>
                <a:gd name="T3" fmla="*/ 2502 h 2502"/>
                <a:gd name="T4" fmla="*/ 2880 w 2880"/>
                <a:gd name="T5" fmla="*/ 0 h 2502"/>
                <a:gd name="T6" fmla="*/ 0 w 2880"/>
                <a:gd name="T7" fmla="*/ 2502 h 2502"/>
              </a:gdLst>
              <a:ahLst/>
              <a:cxnLst>
                <a:cxn ang="0">
                  <a:pos x="T0" y="T1"/>
                </a:cxn>
                <a:cxn ang="0">
                  <a:pos x="T2" y="T3"/>
                </a:cxn>
                <a:cxn ang="0">
                  <a:pos x="T4" y="T5"/>
                </a:cxn>
                <a:cxn ang="0">
                  <a:pos x="T6" y="T7"/>
                </a:cxn>
              </a:cxnLst>
              <a:rect l="0" t="0" r="r" b="b"/>
              <a:pathLst>
                <a:path w="2880" h="2502">
                  <a:moveTo>
                    <a:pt x="0" y="2502"/>
                  </a:moveTo>
                  <a:lnTo>
                    <a:pt x="2880" y="2502"/>
                  </a:lnTo>
                  <a:lnTo>
                    <a:pt x="2880" y="0"/>
                  </a:lnTo>
                  <a:lnTo>
                    <a:pt x="0" y="2502"/>
                  </a:lnTo>
                  <a:close/>
                </a:path>
              </a:pathLst>
            </a:custGeom>
            <a:solidFill>
              <a:srgbClr val="F9F9F9"/>
            </a:solidFill>
            <a:ln w="9525" algn="ctr">
              <a:noFill/>
              <a:round/>
              <a:headEnd/>
              <a:tailEnd/>
            </a:ln>
            <a:effectLst>
              <a:outerShdw blurRad="63500" sx="101000" sy="101000" algn="ctr" rotWithShape="0">
                <a:prstClr val="black">
                  <a:alpha val="20000"/>
                </a:prstClr>
              </a:outerShdw>
              <a:softEdge rad="12700"/>
            </a:effectLst>
          </p:spPr>
          <p:txBody>
            <a:bodyPr wrap="none" lIns="68553" tIns="34276" rIns="68553" bIns="34276" anchor="ctr"/>
            <a:lstStyle/>
            <a:p>
              <a:pPr algn="ctr" defTabSz="914012" eaLnBrk="0" fontAlgn="auto" hangingPunct="0">
                <a:spcBef>
                  <a:spcPts val="0"/>
                </a:spcBef>
                <a:spcAft>
                  <a:spcPts val="0"/>
                </a:spcAft>
                <a:buSzPct val="60000"/>
                <a:defRPr/>
              </a:pPr>
              <a:endParaRPr lang="zh-CN" altLang="en-US" kern="0" dirty="0">
                <a:solidFill>
                  <a:srgbClr val="5F5F5F"/>
                </a:solidFill>
                <a:latin typeface="+mn-lt"/>
                <a:ea typeface="+mn-ea"/>
                <a:cs typeface="Arial" pitchFamily="34" charset="0"/>
              </a:endParaRPr>
            </a:p>
          </p:txBody>
        </p:sp>
        <p:sp>
          <p:nvSpPr>
            <p:cNvPr id="126" name="Freeform 15"/>
            <p:cNvSpPr>
              <a:spLocks/>
            </p:cNvSpPr>
            <p:nvPr/>
          </p:nvSpPr>
          <p:spPr bwMode="auto">
            <a:xfrm>
              <a:off x="3390063" y="3875923"/>
              <a:ext cx="5118909" cy="1238761"/>
            </a:xfrm>
            <a:custGeom>
              <a:avLst/>
              <a:gdLst/>
              <a:ahLst/>
              <a:cxnLst>
                <a:cxn ang="0">
                  <a:pos x="4001" y="3"/>
                </a:cxn>
                <a:cxn ang="0">
                  <a:pos x="4316" y="27"/>
                </a:cxn>
                <a:cxn ang="0">
                  <a:pos x="4622" y="73"/>
                </a:cxn>
                <a:cxn ang="0">
                  <a:pos x="4923" y="141"/>
                </a:cxn>
                <a:cxn ang="0">
                  <a:pos x="5214" y="230"/>
                </a:cxn>
                <a:cxn ang="0">
                  <a:pos x="5495" y="339"/>
                </a:cxn>
                <a:cxn ang="0">
                  <a:pos x="5768" y="468"/>
                </a:cxn>
                <a:cxn ang="0">
                  <a:pos x="6029" y="615"/>
                </a:cxn>
                <a:cxn ang="0">
                  <a:pos x="6278" y="779"/>
                </a:cxn>
                <a:cxn ang="0">
                  <a:pos x="6515" y="960"/>
                </a:cxn>
                <a:cxn ang="0">
                  <a:pos x="6738" y="1158"/>
                </a:cxn>
                <a:cxn ang="0">
                  <a:pos x="6947" y="1370"/>
                </a:cxn>
                <a:cxn ang="0">
                  <a:pos x="7139" y="1597"/>
                </a:cxn>
                <a:cxn ang="0">
                  <a:pos x="7317" y="1836"/>
                </a:cxn>
                <a:cxn ang="0">
                  <a:pos x="7477" y="2089"/>
                </a:cxn>
                <a:cxn ang="0">
                  <a:pos x="7619" y="2352"/>
                </a:cxn>
                <a:cxn ang="0">
                  <a:pos x="0" y="2488"/>
                </a:cxn>
                <a:cxn ang="0">
                  <a:pos x="133" y="2219"/>
                </a:cxn>
                <a:cxn ang="0">
                  <a:pos x="285" y="1961"/>
                </a:cxn>
                <a:cxn ang="0">
                  <a:pos x="454" y="1715"/>
                </a:cxn>
                <a:cxn ang="0">
                  <a:pos x="639" y="1482"/>
                </a:cxn>
                <a:cxn ang="0">
                  <a:pos x="841" y="1262"/>
                </a:cxn>
                <a:cxn ang="0">
                  <a:pos x="1057" y="1057"/>
                </a:cxn>
                <a:cxn ang="0">
                  <a:pos x="1287" y="868"/>
                </a:cxn>
                <a:cxn ang="0">
                  <a:pos x="1529" y="695"/>
                </a:cxn>
                <a:cxn ang="0">
                  <a:pos x="1785" y="539"/>
                </a:cxn>
                <a:cxn ang="0">
                  <a:pos x="2051" y="401"/>
                </a:cxn>
                <a:cxn ang="0">
                  <a:pos x="2328" y="282"/>
                </a:cxn>
                <a:cxn ang="0">
                  <a:pos x="2615" y="183"/>
                </a:cxn>
                <a:cxn ang="0">
                  <a:pos x="2910" y="104"/>
                </a:cxn>
                <a:cxn ang="0">
                  <a:pos x="3215" y="47"/>
                </a:cxn>
                <a:cxn ang="0">
                  <a:pos x="3525" y="12"/>
                </a:cxn>
                <a:cxn ang="0">
                  <a:pos x="3842" y="0"/>
                </a:cxn>
              </a:cxnLst>
              <a:rect l="0" t="0" r="r" b="b"/>
              <a:pathLst>
                <a:path w="7684" h="2488">
                  <a:moveTo>
                    <a:pt x="3842" y="0"/>
                  </a:moveTo>
                  <a:lnTo>
                    <a:pt x="4001" y="3"/>
                  </a:lnTo>
                  <a:lnTo>
                    <a:pt x="4159" y="12"/>
                  </a:lnTo>
                  <a:lnTo>
                    <a:pt x="4316" y="27"/>
                  </a:lnTo>
                  <a:lnTo>
                    <a:pt x="4470" y="47"/>
                  </a:lnTo>
                  <a:lnTo>
                    <a:pt x="4622" y="73"/>
                  </a:lnTo>
                  <a:lnTo>
                    <a:pt x="4773" y="104"/>
                  </a:lnTo>
                  <a:lnTo>
                    <a:pt x="4923" y="141"/>
                  </a:lnTo>
                  <a:lnTo>
                    <a:pt x="5069" y="183"/>
                  </a:lnTo>
                  <a:lnTo>
                    <a:pt x="5214" y="230"/>
                  </a:lnTo>
                  <a:lnTo>
                    <a:pt x="5356" y="282"/>
                  </a:lnTo>
                  <a:lnTo>
                    <a:pt x="5495" y="339"/>
                  </a:lnTo>
                  <a:lnTo>
                    <a:pt x="5634" y="401"/>
                  </a:lnTo>
                  <a:lnTo>
                    <a:pt x="5768" y="468"/>
                  </a:lnTo>
                  <a:lnTo>
                    <a:pt x="5900" y="539"/>
                  </a:lnTo>
                  <a:lnTo>
                    <a:pt x="6029" y="615"/>
                  </a:lnTo>
                  <a:lnTo>
                    <a:pt x="6155" y="695"/>
                  </a:lnTo>
                  <a:lnTo>
                    <a:pt x="6278" y="779"/>
                  </a:lnTo>
                  <a:lnTo>
                    <a:pt x="6398" y="868"/>
                  </a:lnTo>
                  <a:lnTo>
                    <a:pt x="6515" y="960"/>
                  </a:lnTo>
                  <a:lnTo>
                    <a:pt x="6628" y="1057"/>
                  </a:lnTo>
                  <a:lnTo>
                    <a:pt x="6738" y="1158"/>
                  </a:lnTo>
                  <a:lnTo>
                    <a:pt x="6844" y="1262"/>
                  </a:lnTo>
                  <a:lnTo>
                    <a:pt x="6947" y="1370"/>
                  </a:lnTo>
                  <a:lnTo>
                    <a:pt x="7044" y="1482"/>
                  </a:lnTo>
                  <a:lnTo>
                    <a:pt x="7139" y="1597"/>
                  </a:lnTo>
                  <a:lnTo>
                    <a:pt x="7230" y="1715"/>
                  </a:lnTo>
                  <a:lnTo>
                    <a:pt x="7317" y="1836"/>
                  </a:lnTo>
                  <a:lnTo>
                    <a:pt x="7399" y="1961"/>
                  </a:lnTo>
                  <a:lnTo>
                    <a:pt x="7477" y="2089"/>
                  </a:lnTo>
                  <a:lnTo>
                    <a:pt x="7551" y="2219"/>
                  </a:lnTo>
                  <a:lnTo>
                    <a:pt x="7619" y="2352"/>
                  </a:lnTo>
                  <a:lnTo>
                    <a:pt x="7684" y="2488"/>
                  </a:lnTo>
                  <a:lnTo>
                    <a:pt x="0" y="2488"/>
                  </a:lnTo>
                  <a:lnTo>
                    <a:pt x="64" y="2352"/>
                  </a:lnTo>
                  <a:lnTo>
                    <a:pt x="133" y="2219"/>
                  </a:lnTo>
                  <a:lnTo>
                    <a:pt x="207" y="2089"/>
                  </a:lnTo>
                  <a:lnTo>
                    <a:pt x="285" y="1961"/>
                  </a:lnTo>
                  <a:lnTo>
                    <a:pt x="367" y="1836"/>
                  </a:lnTo>
                  <a:lnTo>
                    <a:pt x="454" y="1715"/>
                  </a:lnTo>
                  <a:lnTo>
                    <a:pt x="544" y="1597"/>
                  </a:lnTo>
                  <a:lnTo>
                    <a:pt x="639" y="1482"/>
                  </a:lnTo>
                  <a:lnTo>
                    <a:pt x="738" y="1370"/>
                  </a:lnTo>
                  <a:lnTo>
                    <a:pt x="841" y="1262"/>
                  </a:lnTo>
                  <a:lnTo>
                    <a:pt x="947" y="1158"/>
                  </a:lnTo>
                  <a:lnTo>
                    <a:pt x="1057" y="1057"/>
                  </a:lnTo>
                  <a:lnTo>
                    <a:pt x="1170" y="960"/>
                  </a:lnTo>
                  <a:lnTo>
                    <a:pt x="1287" y="868"/>
                  </a:lnTo>
                  <a:lnTo>
                    <a:pt x="1405" y="779"/>
                  </a:lnTo>
                  <a:lnTo>
                    <a:pt x="1529" y="695"/>
                  </a:lnTo>
                  <a:lnTo>
                    <a:pt x="1656" y="615"/>
                  </a:lnTo>
                  <a:lnTo>
                    <a:pt x="1785" y="539"/>
                  </a:lnTo>
                  <a:lnTo>
                    <a:pt x="1916" y="468"/>
                  </a:lnTo>
                  <a:lnTo>
                    <a:pt x="2051" y="401"/>
                  </a:lnTo>
                  <a:lnTo>
                    <a:pt x="2188" y="339"/>
                  </a:lnTo>
                  <a:lnTo>
                    <a:pt x="2328" y="282"/>
                  </a:lnTo>
                  <a:lnTo>
                    <a:pt x="2470" y="230"/>
                  </a:lnTo>
                  <a:lnTo>
                    <a:pt x="2615" y="183"/>
                  </a:lnTo>
                  <a:lnTo>
                    <a:pt x="2762" y="141"/>
                  </a:lnTo>
                  <a:lnTo>
                    <a:pt x="2910" y="104"/>
                  </a:lnTo>
                  <a:lnTo>
                    <a:pt x="3061" y="73"/>
                  </a:lnTo>
                  <a:lnTo>
                    <a:pt x="3215" y="47"/>
                  </a:lnTo>
                  <a:lnTo>
                    <a:pt x="3369" y="27"/>
                  </a:lnTo>
                  <a:lnTo>
                    <a:pt x="3525" y="12"/>
                  </a:lnTo>
                  <a:lnTo>
                    <a:pt x="3682" y="3"/>
                  </a:lnTo>
                  <a:lnTo>
                    <a:pt x="3842" y="0"/>
                  </a:lnTo>
                  <a:close/>
                </a:path>
              </a:pathLst>
            </a:custGeom>
            <a:solidFill>
              <a:srgbClr val="C00000"/>
            </a:solidFill>
            <a:ln w="9525">
              <a:noFill/>
              <a:round/>
              <a:headEnd/>
              <a:tailEnd/>
            </a:ln>
            <a:effectLst>
              <a:outerShdw blurRad="63500" sx="101000" sy="101000" algn="ctr" rotWithShape="0">
                <a:prstClr val="black">
                  <a:alpha val="30000"/>
                </a:prstClr>
              </a:outerShdw>
            </a:effectLst>
          </p:spPr>
          <p:txBody>
            <a:bodyPr lIns="91427" tIns="45714" rIns="91427" bIns="45714"/>
            <a:lstStyle/>
            <a:p>
              <a:pPr>
                <a:defRPr/>
              </a:pPr>
              <a:endParaRPr lang="zh-CN" altLang="en-US">
                <a:latin typeface="+mn-lt"/>
                <a:ea typeface="+mn-ea"/>
              </a:endParaRPr>
            </a:p>
          </p:txBody>
        </p:sp>
        <p:grpSp>
          <p:nvGrpSpPr>
            <p:cNvPr id="47128" name="组合 75"/>
            <p:cNvGrpSpPr>
              <a:grpSpLocks/>
            </p:cNvGrpSpPr>
            <p:nvPr/>
          </p:nvGrpSpPr>
          <p:grpSpPr bwMode="auto">
            <a:xfrm>
              <a:off x="2808119" y="3426569"/>
              <a:ext cx="6322326" cy="2149615"/>
              <a:chOff x="2529296" y="3337250"/>
              <a:chExt cx="4037086" cy="1771441"/>
            </a:xfrm>
          </p:grpSpPr>
          <p:sp>
            <p:nvSpPr>
              <p:cNvPr id="47136" name="TextBox 137"/>
              <p:cNvSpPr txBox="1">
                <a:spLocks noChangeArrowheads="1"/>
              </p:cNvSpPr>
              <p:nvPr/>
            </p:nvSpPr>
            <p:spPr bwMode="auto">
              <a:xfrm rot="3099642">
                <a:off x="5831169" y="4446611"/>
                <a:ext cx="1038705" cy="28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r>
                  <a:rPr lang="en-US" altLang="zh-CN" sz="1500">
                    <a:solidFill>
                      <a:schemeClr val="bg1"/>
                    </a:solidFill>
                    <a:latin typeface="+mn-lt"/>
                    <a:ea typeface="+mn-ea"/>
                  </a:rPr>
                  <a:t>Energy</a:t>
                </a:r>
                <a:endParaRPr lang="zh-CN" altLang="en-US" sz="1500">
                  <a:solidFill>
                    <a:schemeClr val="bg1"/>
                  </a:solidFill>
                  <a:latin typeface="+mn-lt"/>
                  <a:ea typeface="+mn-ea"/>
                  <a:cs typeface="Arial" panose="020B0604020202020204" pitchFamily="34" charset="0"/>
                </a:endParaRPr>
              </a:p>
            </p:txBody>
          </p:sp>
          <p:sp>
            <p:nvSpPr>
              <p:cNvPr id="139" name="Freeform 17"/>
              <p:cNvSpPr>
                <a:spLocks/>
              </p:cNvSpPr>
              <p:nvPr/>
            </p:nvSpPr>
            <p:spPr bwMode="auto">
              <a:xfrm>
                <a:off x="2529296" y="3337250"/>
                <a:ext cx="4037086" cy="1391131"/>
              </a:xfrm>
              <a:custGeom>
                <a:avLst/>
                <a:gdLst/>
                <a:ahLst/>
                <a:cxnLst>
                  <a:cxn ang="0">
                    <a:pos x="5168" y="17"/>
                  </a:cxn>
                  <a:cxn ang="0">
                    <a:pos x="5760" y="99"/>
                  </a:cxn>
                  <a:cxn ang="0">
                    <a:pos x="6329" y="248"/>
                  </a:cxn>
                  <a:cxn ang="0">
                    <a:pos x="6869" y="460"/>
                  </a:cxn>
                  <a:cxn ang="0">
                    <a:pos x="7377" y="730"/>
                  </a:cxn>
                  <a:cxn ang="0">
                    <a:pos x="7850" y="1055"/>
                  </a:cxn>
                  <a:cxn ang="0">
                    <a:pos x="8282" y="1429"/>
                  </a:cxn>
                  <a:cxn ang="0">
                    <a:pos x="8670" y="1849"/>
                  </a:cxn>
                  <a:cxn ang="0">
                    <a:pos x="9009" y="2310"/>
                  </a:cxn>
                  <a:cxn ang="0">
                    <a:pos x="9295" y="2809"/>
                  </a:cxn>
                  <a:cxn ang="0">
                    <a:pos x="9524" y="3341"/>
                  </a:cxn>
                  <a:cxn ang="0">
                    <a:pos x="8471" y="3072"/>
                  </a:cxn>
                  <a:cxn ang="0">
                    <a:pos x="8237" y="2689"/>
                  </a:cxn>
                  <a:cxn ang="0">
                    <a:pos x="7964" y="2335"/>
                  </a:cxn>
                  <a:cxn ang="0">
                    <a:pos x="7658" y="2011"/>
                  </a:cxn>
                  <a:cxn ang="0">
                    <a:pos x="7318" y="1721"/>
                  </a:cxn>
                  <a:cxn ang="0">
                    <a:pos x="6949" y="1468"/>
                  </a:cxn>
                  <a:cxn ang="0">
                    <a:pos x="6554" y="1254"/>
                  </a:cxn>
                  <a:cxn ang="0">
                    <a:pos x="6134" y="1083"/>
                  </a:cxn>
                  <a:cxn ang="0">
                    <a:pos x="5693" y="957"/>
                  </a:cxn>
                  <a:cxn ang="0">
                    <a:pos x="5236" y="880"/>
                  </a:cxn>
                  <a:cxn ang="0">
                    <a:pos x="4762" y="853"/>
                  </a:cxn>
                  <a:cxn ang="0">
                    <a:pos x="4289" y="880"/>
                  </a:cxn>
                  <a:cxn ang="0">
                    <a:pos x="3830" y="957"/>
                  </a:cxn>
                  <a:cxn ang="0">
                    <a:pos x="3390" y="1083"/>
                  </a:cxn>
                  <a:cxn ang="0">
                    <a:pos x="2971" y="1254"/>
                  </a:cxn>
                  <a:cxn ang="0">
                    <a:pos x="2576" y="1468"/>
                  </a:cxn>
                  <a:cxn ang="0">
                    <a:pos x="2207" y="1721"/>
                  </a:cxn>
                  <a:cxn ang="0">
                    <a:pos x="1867" y="2011"/>
                  </a:cxn>
                  <a:cxn ang="0">
                    <a:pos x="1559" y="2335"/>
                  </a:cxn>
                  <a:cxn ang="0">
                    <a:pos x="1287" y="2689"/>
                  </a:cxn>
                  <a:cxn ang="0">
                    <a:pos x="1053" y="3072"/>
                  </a:cxn>
                  <a:cxn ang="0">
                    <a:pos x="0" y="3341"/>
                  </a:cxn>
                  <a:cxn ang="0">
                    <a:pos x="229" y="2809"/>
                  </a:cxn>
                  <a:cxn ang="0">
                    <a:pos x="515" y="2310"/>
                  </a:cxn>
                  <a:cxn ang="0">
                    <a:pos x="854" y="1849"/>
                  </a:cxn>
                  <a:cxn ang="0">
                    <a:pos x="1241" y="1429"/>
                  </a:cxn>
                  <a:cxn ang="0">
                    <a:pos x="1674" y="1055"/>
                  </a:cxn>
                  <a:cxn ang="0">
                    <a:pos x="2146" y="730"/>
                  </a:cxn>
                  <a:cxn ang="0">
                    <a:pos x="2655" y="460"/>
                  </a:cxn>
                  <a:cxn ang="0">
                    <a:pos x="3196" y="248"/>
                  </a:cxn>
                  <a:cxn ang="0">
                    <a:pos x="3764" y="99"/>
                  </a:cxn>
                  <a:cxn ang="0">
                    <a:pos x="4356" y="17"/>
                  </a:cxn>
                </a:cxnLst>
                <a:rect l="0" t="0" r="r" b="b"/>
                <a:pathLst>
                  <a:path w="9524" h="3341">
                    <a:moveTo>
                      <a:pt x="4762" y="0"/>
                    </a:moveTo>
                    <a:lnTo>
                      <a:pt x="4965" y="4"/>
                    </a:lnTo>
                    <a:lnTo>
                      <a:pt x="5168" y="17"/>
                    </a:lnTo>
                    <a:lnTo>
                      <a:pt x="5368" y="37"/>
                    </a:lnTo>
                    <a:lnTo>
                      <a:pt x="5565" y="64"/>
                    </a:lnTo>
                    <a:lnTo>
                      <a:pt x="5760" y="99"/>
                    </a:lnTo>
                    <a:lnTo>
                      <a:pt x="5953" y="142"/>
                    </a:lnTo>
                    <a:lnTo>
                      <a:pt x="6142" y="192"/>
                    </a:lnTo>
                    <a:lnTo>
                      <a:pt x="6329" y="248"/>
                    </a:lnTo>
                    <a:lnTo>
                      <a:pt x="6512" y="313"/>
                    </a:lnTo>
                    <a:lnTo>
                      <a:pt x="6692" y="384"/>
                    </a:lnTo>
                    <a:lnTo>
                      <a:pt x="6869" y="460"/>
                    </a:lnTo>
                    <a:lnTo>
                      <a:pt x="7043" y="544"/>
                    </a:lnTo>
                    <a:lnTo>
                      <a:pt x="7212" y="635"/>
                    </a:lnTo>
                    <a:lnTo>
                      <a:pt x="7377" y="730"/>
                    </a:lnTo>
                    <a:lnTo>
                      <a:pt x="7540" y="833"/>
                    </a:lnTo>
                    <a:lnTo>
                      <a:pt x="7697" y="941"/>
                    </a:lnTo>
                    <a:lnTo>
                      <a:pt x="7850" y="1055"/>
                    </a:lnTo>
                    <a:lnTo>
                      <a:pt x="7999" y="1174"/>
                    </a:lnTo>
                    <a:lnTo>
                      <a:pt x="8143" y="1299"/>
                    </a:lnTo>
                    <a:lnTo>
                      <a:pt x="8282" y="1429"/>
                    </a:lnTo>
                    <a:lnTo>
                      <a:pt x="8417" y="1564"/>
                    </a:lnTo>
                    <a:lnTo>
                      <a:pt x="8546" y="1704"/>
                    </a:lnTo>
                    <a:lnTo>
                      <a:pt x="8670" y="1849"/>
                    </a:lnTo>
                    <a:lnTo>
                      <a:pt x="8788" y="1998"/>
                    </a:lnTo>
                    <a:lnTo>
                      <a:pt x="8902" y="2152"/>
                    </a:lnTo>
                    <a:lnTo>
                      <a:pt x="9009" y="2310"/>
                    </a:lnTo>
                    <a:lnTo>
                      <a:pt x="9111" y="2473"/>
                    </a:lnTo>
                    <a:lnTo>
                      <a:pt x="9206" y="2639"/>
                    </a:lnTo>
                    <a:lnTo>
                      <a:pt x="9295" y="2809"/>
                    </a:lnTo>
                    <a:lnTo>
                      <a:pt x="9378" y="2983"/>
                    </a:lnTo>
                    <a:lnTo>
                      <a:pt x="9455" y="3161"/>
                    </a:lnTo>
                    <a:lnTo>
                      <a:pt x="9524" y="3341"/>
                    </a:lnTo>
                    <a:lnTo>
                      <a:pt x="8604" y="3341"/>
                    </a:lnTo>
                    <a:lnTo>
                      <a:pt x="8539" y="3205"/>
                    </a:lnTo>
                    <a:lnTo>
                      <a:pt x="8471" y="3072"/>
                    </a:lnTo>
                    <a:lnTo>
                      <a:pt x="8397" y="2942"/>
                    </a:lnTo>
                    <a:lnTo>
                      <a:pt x="8319" y="2814"/>
                    </a:lnTo>
                    <a:lnTo>
                      <a:pt x="8237" y="2689"/>
                    </a:lnTo>
                    <a:lnTo>
                      <a:pt x="8150" y="2568"/>
                    </a:lnTo>
                    <a:lnTo>
                      <a:pt x="8059" y="2450"/>
                    </a:lnTo>
                    <a:lnTo>
                      <a:pt x="7964" y="2335"/>
                    </a:lnTo>
                    <a:lnTo>
                      <a:pt x="7867" y="2223"/>
                    </a:lnTo>
                    <a:lnTo>
                      <a:pt x="7764" y="2115"/>
                    </a:lnTo>
                    <a:lnTo>
                      <a:pt x="7658" y="2011"/>
                    </a:lnTo>
                    <a:lnTo>
                      <a:pt x="7548" y="1910"/>
                    </a:lnTo>
                    <a:lnTo>
                      <a:pt x="7435" y="1813"/>
                    </a:lnTo>
                    <a:lnTo>
                      <a:pt x="7318" y="1721"/>
                    </a:lnTo>
                    <a:lnTo>
                      <a:pt x="7198" y="1632"/>
                    </a:lnTo>
                    <a:lnTo>
                      <a:pt x="7075" y="1548"/>
                    </a:lnTo>
                    <a:lnTo>
                      <a:pt x="6949" y="1468"/>
                    </a:lnTo>
                    <a:lnTo>
                      <a:pt x="6820" y="1392"/>
                    </a:lnTo>
                    <a:lnTo>
                      <a:pt x="6688" y="1321"/>
                    </a:lnTo>
                    <a:lnTo>
                      <a:pt x="6554" y="1254"/>
                    </a:lnTo>
                    <a:lnTo>
                      <a:pt x="6415" y="1192"/>
                    </a:lnTo>
                    <a:lnTo>
                      <a:pt x="6276" y="1135"/>
                    </a:lnTo>
                    <a:lnTo>
                      <a:pt x="6134" y="1083"/>
                    </a:lnTo>
                    <a:lnTo>
                      <a:pt x="5989" y="1036"/>
                    </a:lnTo>
                    <a:lnTo>
                      <a:pt x="5843" y="994"/>
                    </a:lnTo>
                    <a:lnTo>
                      <a:pt x="5693" y="957"/>
                    </a:lnTo>
                    <a:lnTo>
                      <a:pt x="5542" y="926"/>
                    </a:lnTo>
                    <a:lnTo>
                      <a:pt x="5390" y="900"/>
                    </a:lnTo>
                    <a:lnTo>
                      <a:pt x="5236" y="880"/>
                    </a:lnTo>
                    <a:lnTo>
                      <a:pt x="5079" y="865"/>
                    </a:lnTo>
                    <a:lnTo>
                      <a:pt x="4921" y="856"/>
                    </a:lnTo>
                    <a:lnTo>
                      <a:pt x="4762" y="853"/>
                    </a:lnTo>
                    <a:lnTo>
                      <a:pt x="4602" y="856"/>
                    </a:lnTo>
                    <a:lnTo>
                      <a:pt x="4445" y="865"/>
                    </a:lnTo>
                    <a:lnTo>
                      <a:pt x="4289" y="880"/>
                    </a:lnTo>
                    <a:lnTo>
                      <a:pt x="4135" y="900"/>
                    </a:lnTo>
                    <a:lnTo>
                      <a:pt x="3981" y="926"/>
                    </a:lnTo>
                    <a:lnTo>
                      <a:pt x="3830" y="957"/>
                    </a:lnTo>
                    <a:lnTo>
                      <a:pt x="3682" y="994"/>
                    </a:lnTo>
                    <a:lnTo>
                      <a:pt x="3535" y="1036"/>
                    </a:lnTo>
                    <a:lnTo>
                      <a:pt x="3390" y="1083"/>
                    </a:lnTo>
                    <a:lnTo>
                      <a:pt x="3248" y="1135"/>
                    </a:lnTo>
                    <a:lnTo>
                      <a:pt x="3108" y="1192"/>
                    </a:lnTo>
                    <a:lnTo>
                      <a:pt x="2971" y="1254"/>
                    </a:lnTo>
                    <a:lnTo>
                      <a:pt x="2836" y="1321"/>
                    </a:lnTo>
                    <a:lnTo>
                      <a:pt x="2705" y="1392"/>
                    </a:lnTo>
                    <a:lnTo>
                      <a:pt x="2576" y="1468"/>
                    </a:lnTo>
                    <a:lnTo>
                      <a:pt x="2449" y="1548"/>
                    </a:lnTo>
                    <a:lnTo>
                      <a:pt x="2325" y="1632"/>
                    </a:lnTo>
                    <a:lnTo>
                      <a:pt x="2207" y="1721"/>
                    </a:lnTo>
                    <a:lnTo>
                      <a:pt x="2090" y="1813"/>
                    </a:lnTo>
                    <a:lnTo>
                      <a:pt x="1977" y="1910"/>
                    </a:lnTo>
                    <a:lnTo>
                      <a:pt x="1867" y="2011"/>
                    </a:lnTo>
                    <a:lnTo>
                      <a:pt x="1761" y="2115"/>
                    </a:lnTo>
                    <a:lnTo>
                      <a:pt x="1658" y="2223"/>
                    </a:lnTo>
                    <a:lnTo>
                      <a:pt x="1559" y="2335"/>
                    </a:lnTo>
                    <a:lnTo>
                      <a:pt x="1464" y="2450"/>
                    </a:lnTo>
                    <a:lnTo>
                      <a:pt x="1374" y="2568"/>
                    </a:lnTo>
                    <a:lnTo>
                      <a:pt x="1287" y="2689"/>
                    </a:lnTo>
                    <a:lnTo>
                      <a:pt x="1205" y="2814"/>
                    </a:lnTo>
                    <a:lnTo>
                      <a:pt x="1127" y="2942"/>
                    </a:lnTo>
                    <a:lnTo>
                      <a:pt x="1053" y="3072"/>
                    </a:lnTo>
                    <a:lnTo>
                      <a:pt x="984" y="3205"/>
                    </a:lnTo>
                    <a:lnTo>
                      <a:pt x="920" y="3341"/>
                    </a:lnTo>
                    <a:lnTo>
                      <a:pt x="0" y="3341"/>
                    </a:lnTo>
                    <a:lnTo>
                      <a:pt x="70" y="3161"/>
                    </a:lnTo>
                    <a:lnTo>
                      <a:pt x="146" y="2983"/>
                    </a:lnTo>
                    <a:lnTo>
                      <a:pt x="229" y="2809"/>
                    </a:lnTo>
                    <a:lnTo>
                      <a:pt x="318" y="2639"/>
                    </a:lnTo>
                    <a:lnTo>
                      <a:pt x="414" y="2473"/>
                    </a:lnTo>
                    <a:lnTo>
                      <a:pt x="515" y="2310"/>
                    </a:lnTo>
                    <a:lnTo>
                      <a:pt x="622" y="2152"/>
                    </a:lnTo>
                    <a:lnTo>
                      <a:pt x="735" y="1998"/>
                    </a:lnTo>
                    <a:lnTo>
                      <a:pt x="854" y="1849"/>
                    </a:lnTo>
                    <a:lnTo>
                      <a:pt x="978" y="1704"/>
                    </a:lnTo>
                    <a:lnTo>
                      <a:pt x="1107" y="1564"/>
                    </a:lnTo>
                    <a:lnTo>
                      <a:pt x="1241" y="1429"/>
                    </a:lnTo>
                    <a:lnTo>
                      <a:pt x="1381" y="1299"/>
                    </a:lnTo>
                    <a:lnTo>
                      <a:pt x="1525" y="1174"/>
                    </a:lnTo>
                    <a:lnTo>
                      <a:pt x="1674" y="1055"/>
                    </a:lnTo>
                    <a:lnTo>
                      <a:pt x="1827" y="941"/>
                    </a:lnTo>
                    <a:lnTo>
                      <a:pt x="1985" y="833"/>
                    </a:lnTo>
                    <a:lnTo>
                      <a:pt x="2146" y="730"/>
                    </a:lnTo>
                    <a:lnTo>
                      <a:pt x="2312" y="635"/>
                    </a:lnTo>
                    <a:lnTo>
                      <a:pt x="2482" y="544"/>
                    </a:lnTo>
                    <a:lnTo>
                      <a:pt x="2655" y="460"/>
                    </a:lnTo>
                    <a:lnTo>
                      <a:pt x="2832" y="384"/>
                    </a:lnTo>
                    <a:lnTo>
                      <a:pt x="3012" y="313"/>
                    </a:lnTo>
                    <a:lnTo>
                      <a:pt x="3196" y="248"/>
                    </a:lnTo>
                    <a:lnTo>
                      <a:pt x="3382" y="192"/>
                    </a:lnTo>
                    <a:lnTo>
                      <a:pt x="3572" y="142"/>
                    </a:lnTo>
                    <a:lnTo>
                      <a:pt x="3764" y="99"/>
                    </a:lnTo>
                    <a:lnTo>
                      <a:pt x="3959" y="64"/>
                    </a:lnTo>
                    <a:lnTo>
                      <a:pt x="4157" y="37"/>
                    </a:lnTo>
                    <a:lnTo>
                      <a:pt x="4356" y="17"/>
                    </a:lnTo>
                    <a:lnTo>
                      <a:pt x="4558" y="4"/>
                    </a:lnTo>
                    <a:lnTo>
                      <a:pt x="4762" y="0"/>
                    </a:lnTo>
                    <a:close/>
                  </a:path>
                </a:pathLst>
              </a:custGeom>
              <a:solidFill>
                <a:schemeClr val="bg1">
                  <a:lumMod val="50000"/>
                </a:schemeClr>
              </a:solidFill>
              <a:ln w="9525">
                <a:noFill/>
                <a:round/>
                <a:headEnd/>
                <a:tailEnd/>
              </a:ln>
              <a:effectLst>
                <a:outerShdw blurRad="63500" sx="101000" sy="101000" algn="ctr" rotWithShape="0">
                  <a:srgbClr val="000000">
                    <a:alpha val="30000"/>
                  </a:srgbClr>
                </a:outerShdw>
              </a:effectLst>
            </p:spPr>
            <p:txBody>
              <a:bodyPr/>
              <a:lstStyle/>
              <a:p>
                <a:pPr>
                  <a:defRPr/>
                </a:pPr>
                <a:endParaRPr lang="zh-CN" altLang="en-US">
                  <a:latin typeface="+mn-lt"/>
                  <a:ea typeface="+mn-ea"/>
                </a:endParaRPr>
              </a:p>
            </p:txBody>
          </p:sp>
        </p:grpSp>
        <p:sp>
          <p:nvSpPr>
            <p:cNvPr id="47129" name="矩形 127"/>
            <p:cNvSpPr>
              <a:spLocks noChangeArrowheads="1"/>
            </p:cNvSpPr>
            <p:nvPr/>
          </p:nvSpPr>
          <p:spPr bwMode="auto">
            <a:xfrm>
              <a:off x="4292326" y="4386204"/>
              <a:ext cx="3456915" cy="40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en-US" altLang="zh-CN" sz="1800" b="1">
                  <a:solidFill>
                    <a:schemeClr val="bg1"/>
                  </a:solidFill>
                  <a:latin typeface="+mn-lt"/>
                  <a:ea typeface="+mn-ea"/>
                  <a:cs typeface="Arial" panose="020B0604020202020204" pitchFamily="34" charset="0"/>
                  <a:sym typeface="FrutigerNext LT Medium" pitchFamily="34" charset="0"/>
                </a:rPr>
                <a:t>FusionSphere</a:t>
              </a:r>
            </a:p>
          </p:txBody>
        </p:sp>
        <p:sp>
          <p:nvSpPr>
            <p:cNvPr id="47130" name="TextBox 128"/>
            <p:cNvSpPr txBox="1">
              <a:spLocks noChangeArrowheads="1"/>
            </p:cNvSpPr>
            <p:nvPr/>
          </p:nvSpPr>
          <p:spPr bwMode="auto">
            <a:xfrm rot="2313740">
              <a:off x="6334297" y="4077841"/>
              <a:ext cx="2966512" cy="42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zh-CN" altLang="en-US" sz="1900" b="1" dirty="0">
                  <a:solidFill>
                    <a:schemeClr val="bg1"/>
                  </a:solidFill>
                  <a:latin typeface="+mn-lt"/>
                  <a:ea typeface="+mn-ea"/>
                  <a:cs typeface="Arial" panose="020B0604020202020204" pitchFamily="34" charset="0"/>
                </a:rPr>
                <a:t>南向兼容：多平台</a:t>
              </a:r>
            </a:p>
          </p:txBody>
        </p:sp>
        <p:sp>
          <p:nvSpPr>
            <p:cNvPr id="47131" name="TextBox 129"/>
            <p:cNvSpPr txBox="1">
              <a:spLocks noChangeArrowheads="1"/>
            </p:cNvSpPr>
            <p:nvPr/>
          </p:nvSpPr>
          <p:spPr bwMode="auto">
            <a:xfrm rot="-2199494">
              <a:off x="2662116" y="4002593"/>
              <a:ext cx="3064542" cy="42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714" rIns="0" bIns="45714">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zh-CN" altLang="en-US" sz="1900" b="1">
                  <a:solidFill>
                    <a:schemeClr val="bg1"/>
                  </a:solidFill>
                  <a:latin typeface="+mn-lt"/>
                  <a:ea typeface="+mn-ea"/>
                  <a:cs typeface="Arial" panose="020B0604020202020204" pitchFamily="34" charset="0"/>
                </a:rPr>
                <a:t>北向兼容：被集成</a:t>
              </a:r>
            </a:p>
          </p:txBody>
        </p:sp>
        <p:sp>
          <p:nvSpPr>
            <p:cNvPr id="131" name="Rectangle 6"/>
            <p:cNvSpPr>
              <a:spLocks noChangeArrowheads="1"/>
            </p:cNvSpPr>
            <p:nvPr/>
          </p:nvSpPr>
          <p:spPr bwMode="auto">
            <a:xfrm>
              <a:off x="684573" y="3775296"/>
              <a:ext cx="2988775" cy="633261"/>
            </a:xfrm>
            <a:prstGeom prst="rect">
              <a:avLst/>
            </a:prstGeom>
            <a:noFill/>
            <a:ln>
              <a:noFill/>
            </a:ln>
            <a:extLst/>
          </p:spPr>
          <p:txBody>
            <a:bodyPr lIns="82018" tIns="42647" rIns="82018" bIns="42647">
              <a:spAutoFit/>
            </a:bodyPr>
            <a:lstStyle/>
            <a:p>
              <a:pPr marL="179388" indent="3175" defTabSz="834671">
                <a:buClr>
                  <a:schemeClr val="tx1">
                    <a:lumMod val="50000"/>
                    <a:lumOff val="50000"/>
                  </a:schemeClr>
                </a:buClr>
                <a:buSzPct val="60000"/>
                <a:defRPr/>
              </a:pPr>
              <a:r>
                <a:rPr lang="en-US" altLang="zh-CN" sz="1600" b="1" dirty="0">
                  <a:latin typeface="+mn-lt"/>
                  <a:ea typeface="+mn-ea"/>
                </a:rPr>
                <a:t>OpenStack</a:t>
              </a:r>
              <a:r>
                <a:rPr lang="zh-CN" altLang="en-US" sz="1600" b="1" dirty="0">
                  <a:latin typeface="+mn-lt"/>
                  <a:ea typeface="+mn-ea"/>
                </a:rPr>
                <a:t>原生北向服务接口</a:t>
              </a:r>
              <a:endParaRPr lang="en-US" altLang="zh-CN" sz="1600" b="1" dirty="0">
                <a:latin typeface="+mn-lt"/>
                <a:ea typeface="+mn-ea"/>
              </a:endParaRPr>
            </a:p>
          </p:txBody>
        </p:sp>
        <p:sp>
          <p:nvSpPr>
            <p:cNvPr id="133" name="Rectangle 6"/>
            <p:cNvSpPr>
              <a:spLocks noChangeArrowheads="1"/>
            </p:cNvSpPr>
            <p:nvPr/>
          </p:nvSpPr>
          <p:spPr bwMode="auto">
            <a:xfrm>
              <a:off x="6093356" y="2073301"/>
              <a:ext cx="3689304" cy="1053120"/>
            </a:xfrm>
            <a:prstGeom prst="rect">
              <a:avLst/>
            </a:prstGeom>
            <a:noFill/>
            <a:ln>
              <a:noFill/>
            </a:ln>
            <a:extLst/>
          </p:spPr>
          <p:txBody>
            <a:bodyPr lIns="82018" tIns="42647" rIns="82018" bIns="42647">
              <a:spAutoFit/>
            </a:bodyPr>
            <a:lstStyle/>
            <a:p>
              <a:pPr defTabSz="834671">
                <a:buClr>
                  <a:schemeClr val="tx1">
                    <a:lumMod val="50000"/>
                    <a:lumOff val="50000"/>
                  </a:schemeClr>
                </a:buClr>
                <a:buSzPct val="60000"/>
                <a:defRPr/>
              </a:pPr>
              <a:r>
                <a:rPr lang="zh-CN" altLang="en-US" sz="1400" dirty="0">
                  <a:latin typeface="+mn-lt"/>
                  <a:ea typeface="+mn-ea"/>
                </a:rPr>
                <a:t>存储和网络接口扩展和硬件卸载，实现更优化的性能</a:t>
              </a:r>
              <a:endParaRPr lang="en-US" altLang="zh-CN" sz="1400" dirty="0">
                <a:latin typeface="+mn-lt"/>
                <a:ea typeface="+mn-ea"/>
              </a:endParaRPr>
            </a:p>
            <a:p>
              <a:pPr defTabSz="834671">
                <a:buClr>
                  <a:schemeClr val="tx1">
                    <a:lumMod val="50000"/>
                    <a:lumOff val="50000"/>
                  </a:schemeClr>
                </a:buClr>
                <a:buSzPct val="60000"/>
                <a:defRPr/>
              </a:pPr>
              <a:r>
                <a:rPr lang="en-US" altLang="zh-CN" sz="1400" dirty="0">
                  <a:latin typeface="+mn-lt"/>
                  <a:ea typeface="+mn-ea"/>
                </a:rPr>
                <a:t>SMI-S</a:t>
              </a:r>
              <a:r>
                <a:rPr lang="zh-CN" altLang="en-US" sz="1400" dirty="0">
                  <a:latin typeface="+mn-lt"/>
                  <a:ea typeface="+mn-ea"/>
                </a:rPr>
                <a:t>存储卸载接口</a:t>
              </a:r>
              <a:endParaRPr lang="en-US" altLang="zh-CN" sz="1400" dirty="0">
                <a:latin typeface="+mn-lt"/>
                <a:ea typeface="+mn-ea"/>
              </a:endParaRPr>
            </a:p>
            <a:p>
              <a:pPr defTabSz="834671">
                <a:buClr>
                  <a:schemeClr val="tx1">
                    <a:lumMod val="50000"/>
                    <a:lumOff val="50000"/>
                  </a:schemeClr>
                </a:buClr>
                <a:buSzPct val="60000"/>
                <a:defRPr/>
              </a:pPr>
              <a:r>
                <a:rPr lang="zh-CN" altLang="en-US" sz="1400" dirty="0">
                  <a:latin typeface="+mn-lt"/>
                  <a:ea typeface="+mn-ea"/>
                </a:rPr>
                <a:t>物理网络管理</a:t>
              </a:r>
              <a:endParaRPr lang="en-US" altLang="zh-CN" sz="1400" dirty="0">
                <a:latin typeface="+mn-lt"/>
                <a:ea typeface="+mn-ea"/>
              </a:endParaRPr>
            </a:p>
          </p:txBody>
        </p:sp>
        <p:sp>
          <p:nvSpPr>
            <p:cNvPr id="135" name="Rectangle 6"/>
            <p:cNvSpPr>
              <a:spLocks noChangeArrowheads="1"/>
            </p:cNvSpPr>
            <p:nvPr/>
          </p:nvSpPr>
          <p:spPr bwMode="auto">
            <a:xfrm>
              <a:off x="2606085" y="2073301"/>
              <a:ext cx="2797723" cy="1037506"/>
            </a:xfrm>
            <a:prstGeom prst="rect">
              <a:avLst/>
            </a:prstGeom>
            <a:noFill/>
            <a:ln>
              <a:noFill/>
            </a:ln>
            <a:extLst/>
          </p:spPr>
          <p:txBody>
            <a:bodyPr lIns="82018" tIns="42647" rIns="82018" bIns="42647">
              <a:spAutoFit/>
            </a:bodyPr>
            <a:lstStyle/>
            <a:p>
              <a:pPr indent="3175" defTabSz="834671">
                <a:buClr>
                  <a:schemeClr val="tx1">
                    <a:lumMod val="50000"/>
                    <a:lumOff val="50000"/>
                  </a:schemeClr>
                </a:buClr>
                <a:buSzPct val="60000"/>
                <a:defRPr/>
              </a:pPr>
              <a:r>
                <a:rPr lang="zh-CN" altLang="en-US" sz="1400" dirty="0">
                  <a:latin typeface="+mn-lt"/>
                  <a:ea typeface="+mn-ea"/>
                </a:rPr>
                <a:t>更多的服务接口和</a:t>
              </a:r>
              <a:r>
                <a:rPr lang="en-US" altLang="zh-CN" sz="1400" dirty="0">
                  <a:latin typeface="+mn-lt"/>
                  <a:ea typeface="+mn-ea"/>
                </a:rPr>
                <a:t>SDK</a:t>
              </a:r>
            </a:p>
            <a:p>
              <a:pPr indent="3175" defTabSz="834671">
                <a:buClr>
                  <a:schemeClr val="tx1">
                    <a:lumMod val="50000"/>
                    <a:lumOff val="50000"/>
                  </a:schemeClr>
                </a:buClr>
                <a:buSzPct val="60000"/>
                <a:defRPr/>
              </a:pPr>
              <a:r>
                <a:rPr lang="en-US" altLang="zh-CN" sz="1400" dirty="0" err="1">
                  <a:latin typeface="+mn-lt"/>
                  <a:ea typeface="+mn-ea"/>
                </a:rPr>
                <a:t>CloudStack</a:t>
              </a:r>
              <a:endParaRPr lang="en-US" altLang="zh-CN" sz="1400" dirty="0">
                <a:latin typeface="+mn-lt"/>
                <a:ea typeface="+mn-ea"/>
              </a:endParaRPr>
            </a:p>
            <a:p>
              <a:pPr indent="3175" defTabSz="834671">
                <a:buClr>
                  <a:schemeClr val="tx1">
                    <a:lumMod val="50000"/>
                    <a:lumOff val="50000"/>
                  </a:schemeClr>
                </a:buClr>
                <a:buSzPct val="60000"/>
                <a:defRPr/>
              </a:pPr>
              <a:r>
                <a:rPr lang="en-US" altLang="zh-CN" sz="1400" dirty="0" err="1">
                  <a:latin typeface="+mn-lt"/>
                  <a:ea typeface="+mn-ea"/>
                </a:rPr>
                <a:t>eSDK</a:t>
              </a:r>
              <a:endParaRPr lang="en-US" altLang="zh-CN" sz="1400" dirty="0">
                <a:latin typeface="+mn-lt"/>
                <a:ea typeface="+mn-ea"/>
              </a:endParaRPr>
            </a:p>
            <a:p>
              <a:pPr indent="3175" defTabSz="834671">
                <a:buClr>
                  <a:schemeClr val="tx1">
                    <a:lumMod val="50000"/>
                    <a:lumOff val="50000"/>
                  </a:schemeClr>
                </a:buClr>
                <a:buSzPct val="60000"/>
                <a:defRPr/>
              </a:pPr>
              <a:r>
                <a:rPr lang="en-US" altLang="zh-CN" sz="1400" dirty="0">
                  <a:latin typeface="+mn-lt"/>
                  <a:ea typeface="+mn-ea"/>
                </a:rPr>
                <a:t>SNMP</a:t>
              </a:r>
            </a:p>
          </p:txBody>
        </p:sp>
        <p:sp>
          <p:nvSpPr>
            <p:cNvPr id="137" name="Rectangle 6"/>
            <p:cNvSpPr>
              <a:spLocks noChangeArrowheads="1"/>
            </p:cNvSpPr>
            <p:nvPr/>
          </p:nvSpPr>
          <p:spPr bwMode="auto">
            <a:xfrm>
              <a:off x="8383800" y="3768356"/>
              <a:ext cx="3138104" cy="598562"/>
            </a:xfrm>
            <a:prstGeom prst="rect">
              <a:avLst/>
            </a:prstGeom>
            <a:noFill/>
            <a:ln>
              <a:noFill/>
            </a:ln>
            <a:extLst/>
          </p:spPr>
          <p:txBody>
            <a:bodyPr lIns="82018" tIns="42647" rIns="82018" bIns="42647">
              <a:spAutoFit/>
            </a:bodyPr>
            <a:lstStyle/>
            <a:p>
              <a:pPr marL="179388" indent="3175" defTabSz="834671">
                <a:buClr>
                  <a:schemeClr val="tx1">
                    <a:lumMod val="50000"/>
                    <a:lumOff val="50000"/>
                  </a:schemeClr>
                </a:buClr>
                <a:buSzPct val="60000"/>
                <a:defRPr/>
              </a:pPr>
              <a:r>
                <a:rPr lang="en-US" altLang="zh-CN" sz="1500" b="1" dirty="0">
                  <a:latin typeface="+mn-lt"/>
                  <a:ea typeface="+mn-ea"/>
                </a:rPr>
                <a:t>OpenStack</a:t>
              </a:r>
              <a:r>
                <a:rPr lang="zh-CN" altLang="en-US" sz="1500" b="1" dirty="0">
                  <a:latin typeface="+mn-lt"/>
                  <a:ea typeface="+mn-ea"/>
                </a:rPr>
                <a:t>原生南向插件</a:t>
              </a:r>
              <a:endParaRPr lang="en-US" altLang="zh-CN" sz="1500" b="1" dirty="0">
                <a:latin typeface="+mn-lt"/>
                <a:ea typeface="+mn-ea"/>
              </a:endParaRPr>
            </a:p>
          </p:txBody>
        </p:sp>
      </p:grpSp>
      <p:sp>
        <p:nvSpPr>
          <p:cNvPr id="47107" name="矩形 139"/>
          <p:cNvSpPr>
            <a:spLocks noChangeArrowheads="1"/>
          </p:cNvSpPr>
          <p:nvPr/>
        </p:nvSpPr>
        <p:spPr bwMode="auto">
          <a:xfrm>
            <a:off x="755650" y="1844675"/>
            <a:ext cx="1548071" cy="106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marL="182563" indent="-182563"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dirty="0">
                <a:latin typeface="+mn-lt"/>
                <a:ea typeface="+mn-ea"/>
              </a:rPr>
              <a:t>虚拟机管理</a:t>
            </a:r>
          </a:p>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dirty="0">
                <a:latin typeface="+mn-lt"/>
                <a:ea typeface="+mn-ea"/>
              </a:rPr>
              <a:t>虚拟快照管理</a:t>
            </a:r>
          </a:p>
          <a:p>
            <a:pPr marL="285750" indent="-285750" eaLnBrk="1" hangingPunct="1">
              <a:lnSpc>
                <a:spcPct val="150000"/>
              </a:lnSpc>
              <a:buClr>
                <a:schemeClr val="bg1">
                  <a:lumMod val="50000"/>
                </a:schemeClr>
              </a:buClr>
              <a:buSzPct val="60000"/>
              <a:buFont typeface="Wingdings" panose="05000000000000000000" pitchFamily="2" charset="2"/>
              <a:buChar char="l"/>
            </a:pPr>
            <a:r>
              <a:rPr lang="en-US" altLang="zh-CN" sz="1400" dirty="0">
                <a:latin typeface="+mn-lt"/>
                <a:ea typeface="+mn-ea"/>
              </a:rPr>
              <a:t>VPC</a:t>
            </a:r>
            <a:r>
              <a:rPr lang="zh-CN" altLang="en-US" sz="1400" dirty="0">
                <a:latin typeface="+mn-lt"/>
                <a:ea typeface="+mn-ea"/>
              </a:rPr>
              <a:t>管理</a:t>
            </a:r>
          </a:p>
        </p:txBody>
      </p:sp>
      <p:sp>
        <p:nvSpPr>
          <p:cNvPr id="47108" name="矩形 140"/>
          <p:cNvSpPr>
            <a:spLocks noChangeArrowheads="1"/>
          </p:cNvSpPr>
          <p:nvPr/>
        </p:nvSpPr>
        <p:spPr bwMode="auto">
          <a:xfrm>
            <a:off x="2484437" y="1844675"/>
            <a:ext cx="181693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marL="182563" indent="-182563"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a:latin typeface="+mn-lt"/>
                <a:ea typeface="+mn-ea"/>
              </a:rPr>
              <a:t>虚拟存储管理</a:t>
            </a:r>
          </a:p>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a:latin typeface="+mn-lt"/>
                <a:ea typeface="+mn-ea"/>
              </a:rPr>
              <a:t>虚拟网络管理</a:t>
            </a:r>
          </a:p>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a:latin typeface="+mn-lt"/>
                <a:ea typeface="+mn-ea"/>
              </a:rPr>
              <a:t>虚拟防火墙管理</a:t>
            </a:r>
          </a:p>
        </p:txBody>
      </p:sp>
      <p:sp>
        <p:nvSpPr>
          <p:cNvPr id="47109" name="矩形 141"/>
          <p:cNvSpPr>
            <a:spLocks noChangeArrowheads="1"/>
          </p:cNvSpPr>
          <p:nvPr/>
        </p:nvSpPr>
        <p:spPr bwMode="auto">
          <a:xfrm>
            <a:off x="1763713" y="1376363"/>
            <a:ext cx="1238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lnSpc>
                <a:spcPct val="150000"/>
              </a:lnSpc>
            </a:pPr>
            <a:r>
              <a:rPr lang="zh-CN" altLang="en-US" sz="1800" b="1">
                <a:latin typeface="+mn-lt"/>
                <a:ea typeface="+mn-ea"/>
              </a:rPr>
              <a:t>开放的</a:t>
            </a:r>
            <a:r>
              <a:rPr lang="en-US" altLang="zh-CN" sz="1800" b="1">
                <a:latin typeface="+mn-lt"/>
                <a:ea typeface="+mn-ea"/>
              </a:rPr>
              <a:t>API</a:t>
            </a:r>
          </a:p>
        </p:txBody>
      </p:sp>
      <p:sp>
        <p:nvSpPr>
          <p:cNvPr id="47110" name="矩形 142"/>
          <p:cNvSpPr>
            <a:spLocks noChangeArrowheads="1"/>
          </p:cNvSpPr>
          <p:nvPr/>
        </p:nvSpPr>
        <p:spPr bwMode="auto">
          <a:xfrm>
            <a:off x="4824413" y="1844675"/>
            <a:ext cx="1855346"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marL="182563" indent="-182563"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a:latin typeface="+mn-lt"/>
                <a:ea typeface="+mn-ea"/>
              </a:rPr>
              <a:t>虚拟机管理</a:t>
            </a:r>
            <a:endParaRPr lang="en-US" altLang="zh-CN" sz="1400">
              <a:latin typeface="+mn-lt"/>
              <a:ea typeface="+mn-ea"/>
            </a:endParaRPr>
          </a:p>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a:latin typeface="+mn-lt"/>
                <a:ea typeface="+mn-ea"/>
              </a:rPr>
              <a:t>虚拟存储管理    </a:t>
            </a:r>
            <a:endParaRPr lang="en-US" altLang="zh-CN" sz="1400">
              <a:latin typeface="+mn-lt"/>
              <a:ea typeface="+mn-ea"/>
            </a:endParaRPr>
          </a:p>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a:latin typeface="+mn-lt"/>
                <a:ea typeface="+mn-ea"/>
              </a:rPr>
              <a:t>虚拟网络管理</a:t>
            </a:r>
          </a:p>
        </p:txBody>
      </p:sp>
      <p:sp>
        <p:nvSpPr>
          <p:cNvPr id="47111" name="矩形 143"/>
          <p:cNvSpPr>
            <a:spLocks noChangeArrowheads="1"/>
          </p:cNvSpPr>
          <p:nvPr/>
        </p:nvSpPr>
        <p:spPr bwMode="auto">
          <a:xfrm>
            <a:off x="6659563" y="1844675"/>
            <a:ext cx="2045724"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marL="182563" indent="-182563"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a:latin typeface="+mn-lt"/>
                <a:ea typeface="+mn-ea"/>
              </a:rPr>
              <a:t>业务编排</a:t>
            </a:r>
            <a:endParaRPr lang="en-US" altLang="zh-CN" sz="1400">
              <a:latin typeface="+mn-lt"/>
              <a:ea typeface="+mn-ea"/>
            </a:endParaRPr>
          </a:p>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a:latin typeface="+mn-lt"/>
                <a:ea typeface="+mn-ea"/>
              </a:rPr>
              <a:t>平台能力插件</a:t>
            </a:r>
            <a:endParaRPr lang="en-US" altLang="zh-CN" sz="1400">
              <a:latin typeface="+mn-lt"/>
              <a:ea typeface="+mn-ea"/>
            </a:endParaRPr>
          </a:p>
          <a:p>
            <a:pPr marL="285750" indent="-285750" eaLnBrk="1" hangingPunct="1">
              <a:lnSpc>
                <a:spcPct val="150000"/>
              </a:lnSpc>
              <a:buClr>
                <a:schemeClr val="bg1">
                  <a:lumMod val="50000"/>
                </a:schemeClr>
              </a:buClr>
              <a:buSzPct val="60000"/>
              <a:buFont typeface="Wingdings" panose="05000000000000000000" pitchFamily="2" charset="2"/>
              <a:buChar char="l"/>
            </a:pPr>
            <a:r>
              <a:rPr lang="zh-CN" altLang="en-US" sz="1400">
                <a:latin typeface="+mn-lt"/>
                <a:ea typeface="+mn-ea"/>
              </a:rPr>
              <a:t>集成工作流</a:t>
            </a:r>
            <a:endParaRPr lang="en-US" altLang="zh-CN" sz="1400">
              <a:latin typeface="+mn-lt"/>
              <a:ea typeface="+mn-ea"/>
            </a:endParaRPr>
          </a:p>
        </p:txBody>
      </p:sp>
      <p:sp>
        <p:nvSpPr>
          <p:cNvPr id="47112" name="矩形 144"/>
          <p:cNvSpPr>
            <a:spLocks noChangeArrowheads="1"/>
          </p:cNvSpPr>
          <p:nvPr/>
        </p:nvSpPr>
        <p:spPr bwMode="auto">
          <a:xfrm>
            <a:off x="5756275" y="1373188"/>
            <a:ext cx="1228116" cy="5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lnSpc>
                <a:spcPct val="150000"/>
              </a:lnSpc>
            </a:pPr>
            <a:r>
              <a:rPr lang="zh-CN" altLang="en-US" sz="1800" b="1" dirty="0">
                <a:latin typeface="+mn-lt"/>
                <a:ea typeface="+mn-ea"/>
              </a:rPr>
              <a:t>云管理</a:t>
            </a:r>
            <a:r>
              <a:rPr lang="en-US" altLang="zh-CN" sz="1800" b="1" dirty="0">
                <a:latin typeface="+mn-lt"/>
                <a:ea typeface="+mn-ea"/>
              </a:rPr>
              <a:t>SDK</a:t>
            </a:r>
          </a:p>
        </p:txBody>
      </p:sp>
      <p:sp>
        <p:nvSpPr>
          <p:cNvPr id="25" name="矩形 24"/>
          <p:cNvSpPr/>
          <p:nvPr/>
        </p:nvSpPr>
        <p:spPr>
          <a:xfrm>
            <a:off x="2377756" y="5842000"/>
            <a:ext cx="4545650" cy="333833"/>
          </a:xfrm>
          <a:prstGeom prst="rect">
            <a:avLst/>
          </a:prstGeom>
        </p:spPr>
        <p:txBody>
          <a:bodyPr wrap="none" lIns="117244" tIns="58622" rIns="117244" bIns="58622">
            <a:spAutoFit/>
          </a:bodyPr>
          <a:lstStyle/>
          <a:p>
            <a:pPr algn="ctr">
              <a:defRPr/>
            </a:pPr>
            <a:r>
              <a:rPr lang="en-US" altLang="zh-CN" sz="1400" dirty="0" err="1">
                <a:solidFill>
                  <a:srgbClr val="C00000"/>
                </a:solidFill>
                <a:latin typeface="+mn-lt"/>
                <a:ea typeface="+mn-ea"/>
                <a:cs typeface="+mj-cs"/>
                <a:sym typeface="Futura Bk"/>
              </a:rPr>
              <a:t>FusionSphere</a:t>
            </a:r>
            <a:r>
              <a:rPr lang="en-US" altLang="zh-CN" sz="1400" dirty="0">
                <a:solidFill>
                  <a:srgbClr val="C00000"/>
                </a:solidFill>
                <a:latin typeface="+mn-lt"/>
                <a:ea typeface="+mn-ea"/>
                <a:cs typeface="+mj-cs"/>
                <a:sym typeface="Futura Bk"/>
              </a:rPr>
              <a:t> </a:t>
            </a:r>
            <a:r>
              <a:rPr lang="zh-CN" altLang="en-US" sz="1400" dirty="0">
                <a:solidFill>
                  <a:srgbClr val="C00000"/>
                </a:solidFill>
                <a:latin typeface="+mn-lt"/>
                <a:ea typeface="+mn-ea"/>
                <a:cs typeface="+mj-cs"/>
                <a:sym typeface="Futura Bk"/>
              </a:rPr>
              <a:t>完全兼容</a:t>
            </a:r>
            <a:r>
              <a:rPr lang="en-US" altLang="zh-CN" sz="1400" dirty="0">
                <a:solidFill>
                  <a:srgbClr val="C00000"/>
                </a:solidFill>
                <a:latin typeface="+mn-lt"/>
                <a:ea typeface="+mn-ea"/>
                <a:cs typeface="+mj-cs"/>
                <a:sym typeface="Futura Bk"/>
              </a:rPr>
              <a:t>OpenStack</a:t>
            </a:r>
            <a:r>
              <a:rPr lang="zh-CN" altLang="en-US" sz="1400" dirty="0">
                <a:solidFill>
                  <a:srgbClr val="C00000"/>
                </a:solidFill>
                <a:latin typeface="+mn-lt"/>
                <a:ea typeface="+mn-ea"/>
                <a:cs typeface="+mj-cs"/>
                <a:sym typeface="Futura Bk"/>
              </a:rPr>
              <a:t>原生</a:t>
            </a:r>
            <a:r>
              <a:rPr lang="en-US" altLang="zh-CN" sz="1400" dirty="0">
                <a:solidFill>
                  <a:srgbClr val="C00000"/>
                </a:solidFill>
                <a:latin typeface="+mn-lt"/>
                <a:ea typeface="+mn-ea"/>
                <a:cs typeface="+mj-cs"/>
                <a:sym typeface="Futura Bk"/>
              </a:rPr>
              <a:t>API(</a:t>
            </a:r>
            <a:r>
              <a:rPr lang="zh-CN" altLang="en-US" sz="1400" dirty="0">
                <a:solidFill>
                  <a:srgbClr val="C00000"/>
                </a:solidFill>
                <a:latin typeface="+mn-lt"/>
                <a:ea typeface="+mn-ea"/>
                <a:cs typeface="+mj-cs"/>
                <a:sym typeface="Futura Bk"/>
              </a:rPr>
              <a:t>北向</a:t>
            </a:r>
            <a:r>
              <a:rPr lang="en-US" altLang="zh-CN" sz="1400" dirty="0">
                <a:solidFill>
                  <a:srgbClr val="C00000"/>
                </a:solidFill>
                <a:latin typeface="+mn-lt"/>
                <a:ea typeface="+mn-ea"/>
                <a:cs typeface="+mj-cs"/>
                <a:sym typeface="Futura Bk"/>
              </a:rPr>
              <a:t>&amp;</a:t>
            </a:r>
            <a:r>
              <a:rPr lang="zh-CN" altLang="en-US" sz="1400" dirty="0">
                <a:solidFill>
                  <a:srgbClr val="C00000"/>
                </a:solidFill>
                <a:latin typeface="+mn-lt"/>
                <a:ea typeface="+mn-ea"/>
                <a:cs typeface="+mj-cs"/>
                <a:sym typeface="Futura Bk"/>
              </a:rPr>
              <a:t>南向</a:t>
            </a:r>
            <a:r>
              <a:rPr lang="en-US" altLang="zh-CN" sz="1400" dirty="0">
                <a:solidFill>
                  <a:srgbClr val="C00000"/>
                </a:solidFill>
                <a:latin typeface="+mn-lt"/>
                <a:ea typeface="+mn-ea"/>
                <a:cs typeface="+mj-cs"/>
                <a:sym typeface="Futura Bk"/>
              </a:rPr>
              <a:t>)</a:t>
            </a:r>
            <a:endParaRPr lang="zh-CN" altLang="en-US" sz="1400" dirty="0">
              <a:solidFill>
                <a:srgbClr val="C00000"/>
              </a:solidFill>
              <a:latin typeface="+mn-lt"/>
              <a:ea typeface="+mn-ea"/>
              <a:cs typeface="+mj-cs"/>
              <a:sym typeface="Futura Bk"/>
            </a:endParaRPr>
          </a:p>
        </p:txBody>
      </p:sp>
      <p:sp>
        <p:nvSpPr>
          <p:cNvPr id="47114" name="标题 27"/>
          <p:cNvSpPr>
            <a:spLocks noGrp="1"/>
          </p:cNvSpPr>
          <p:nvPr>
            <p:ph type="title"/>
          </p:nvPr>
        </p:nvSpPr>
        <p:spPr/>
        <p:txBody>
          <a:bodyPr/>
          <a:lstStyle/>
          <a:p>
            <a:r>
              <a:rPr lang="zh-CN" altLang="en-US" smtClean="0"/>
              <a:t>兼容性和开放接口</a:t>
            </a:r>
          </a:p>
        </p:txBody>
      </p:sp>
    </p:spTree>
    <p:extLst>
      <p:ext uri="{BB962C8B-B14F-4D97-AF65-F5344CB8AC3E}">
        <p14:creationId xmlns:p14="http://schemas.microsoft.com/office/powerpoint/2010/main" val="1483012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
          <p:cNvSpPr txBox="1">
            <a:spLocks/>
          </p:cNvSpPr>
          <p:nvPr/>
        </p:nvSpPr>
        <p:spPr>
          <a:xfrm>
            <a:off x="684213" y="217488"/>
            <a:ext cx="9000355" cy="1123950"/>
          </a:xfrm>
          <a:prstGeom prst="rect">
            <a:avLst/>
          </a:prstGeom>
        </p:spPr>
        <p:txBody>
          <a:bodyPr lIns="96761" tIns="48381" rIns="96761" bIns="48381"/>
          <a:lstStyle/>
          <a:p>
            <a:pPr eaLnBrk="0" hangingPunct="0">
              <a:defRPr/>
            </a:pPr>
            <a:endParaRPr lang="en-US" altLang="zh-CN" sz="3500" dirty="0">
              <a:solidFill>
                <a:srgbClr val="990000"/>
              </a:solidFill>
              <a:latin typeface="+mj-lt"/>
              <a:ea typeface="+mj-ea"/>
              <a:cs typeface="+mj-cs"/>
            </a:endParaRPr>
          </a:p>
        </p:txBody>
      </p:sp>
      <p:grpSp>
        <p:nvGrpSpPr>
          <p:cNvPr id="48131" name="组合 34"/>
          <p:cNvGrpSpPr>
            <a:grpSpLocks/>
          </p:cNvGrpSpPr>
          <p:nvPr/>
        </p:nvGrpSpPr>
        <p:grpSpPr bwMode="auto">
          <a:xfrm>
            <a:off x="863600" y="1376363"/>
            <a:ext cx="5616575" cy="4789487"/>
            <a:chOff x="374784" y="2137195"/>
            <a:chExt cx="4641011" cy="2616994"/>
          </a:xfrm>
        </p:grpSpPr>
        <p:sp>
          <p:nvSpPr>
            <p:cNvPr id="60" name="矩形 59"/>
            <p:cNvSpPr/>
            <p:nvPr/>
          </p:nvSpPr>
          <p:spPr bwMode="auto">
            <a:xfrm>
              <a:off x="374784" y="2217864"/>
              <a:ext cx="4641011" cy="2536325"/>
            </a:xfrm>
            <a:prstGeom prst="rect">
              <a:avLst/>
            </a:prstGeom>
            <a:solidFill>
              <a:sysClr val="window" lastClr="FFFFFF">
                <a:lumMod val="95000"/>
              </a:sysClr>
            </a:solidFill>
            <a:ln>
              <a:noFill/>
            </a:ln>
            <a:effectLst>
              <a:outerShdw blurRad="63500" sx="102000" sy="102000" algn="ctr" rotWithShape="0">
                <a:prstClr val="black">
                  <a:alpha val="40000"/>
                </a:prstClr>
              </a:outerShdw>
            </a:effectLst>
            <a:extLst/>
          </p:spPr>
          <p:txBody>
            <a:bodyPr/>
            <a:lstStyle/>
            <a:p>
              <a:pPr defTabSz="967617" fontAlgn="auto">
                <a:spcBef>
                  <a:spcPts val="0"/>
                </a:spcBef>
                <a:spcAft>
                  <a:spcPts val="0"/>
                </a:spcAft>
                <a:buClr>
                  <a:srgbClr val="CC9900"/>
                </a:buClr>
                <a:buFont typeface="Wingdings" pitchFamily="2" charset="2"/>
                <a:buChar char="n"/>
                <a:defRPr/>
              </a:pPr>
              <a:endParaRPr lang="zh-CN" altLang="en-US" sz="1900" kern="0" dirty="0">
                <a:solidFill>
                  <a:srgbClr val="000000"/>
                </a:solidFill>
                <a:latin typeface="+mn-lt"/>
                <a:ea typeface="+mn-ea"/>
              </a:endParaRPr>
            </a:p>
          </p:txBody>
        </p:sp>
        <p:cxnSp>
          <p:nvCxnSpPr>
            <p:cNvPr id="48153" name="直接连接符 60"/>
            <p:cNvCxnSpPr>
              <a:cxnSpLocks noChangeShapeType="1"/>
            </p:cNvCxnSpPr>
            <p:nvPr/>
          </p:nvCxnSpPr>
          <p:spPr bwMode="auto">
            <a:xfrm flipV="1">
              <a:off x="2628181" y="2137195"/>
              <a:ext cx="0" cy="2464279"/>
            </a:xfrm>
            <a:prstGeom prst="line">
              <a:avLst/>
            </a:prstGeom>
            <a:noFill/>
            <a:ln w="9525">
              <a:solidFill>
                <a:srgbClr val="F5F4ED"/>
              </a:solidFill>
              <a:round/>
              <a:headEnd/>
              <a:tailEnd/>
            </a:ln>
            <a:extLst>
              <a:ext uri="{909E8E84-426E-40DD-AFC4-6F175D3DCCD1}">
                <a14:hiddenFill xmlns:a14="http://schemas.microsoft.com/office/drawing/2010/main">
                  <a:noFill/>
                </a14:hiddenFill>
              </a:ext>
            </a:extLst>
          </p:spPr>
        </p:cxnSp>
      </p:grpSp>
      <p:sp>
        <p:nvSpPr>
          <p:cNvPr id="63" name="同侧圆角矩形 62"/>
          <p:cNvSpPr/>
          <p:nvPr/>
        </p:nvSpPr>
        <p:spPr bwMode="auto">
          <a:xfrm rot="5400000">
            <a:off x="5144833" y="2990985"/>
            <a:ext cx="4668937" cy="1679698"/>
          </a:xfrm>
          <a:prstGeom prst="round2SameRect">
            <a:avLst>
              <a:gd name="adj1" fmla="val 0"/>
              <a:gd name="adj2" fmla="val 0"/>
            </a:avLst>
          </a:prstGeom>
          <a:solidFill>
            <a:schemeClr val="bg1"/>
          </a:solidFill>
          <a:ln w="12700" algn="ctr">
            <a:noFill/>
            <a:round/>
            <a:headEnd/>
            <a:tailEnd/>
          </a:ln>
          <a:effectLst/>
          <a:scene3d>
            <a:camera prst="orthographicFront">
              <a:rot lat="0" lon="0" rev="0"/>
            </a:camera>
            <a:lightRig rig="chilly" dir="t">
              <a:rot lat="0" lon="0" rev="18480000"/>
            </a:lightRig>
          </a:scene3d>
          <a:sp3d prstMaterial="clear">
            <a:bevelT h="63500"/>
          </a:sp3d>
        </p:spPr>
        <p:txBody>
          <a:bodyPr wrap="none" lIns="91416" tIns="45708" rIns="91416" bIns="45708" anchor="ctr"/>
          <a:lstStyle/>
          <a:p>
            <a:pPr defTabSz="967617" eaLnBrk="0" fontAlgn="auto" hangingPunct="0">
              <a:spcBef>
                <a:spcPts val="0"/>
              </a:spcBef>
              <a:spcAft>
                <a:spcPts val="0"/>
              </a:spcAft>
              <a:buClr>
                <a:srgbClr val="990000"/>
              </a:buClr>
              <a:buSzPct val="60000"/>
              <a:defRPr/>
            </a:pPr>
            <a:endParaRPr lang="zh-CN" altLang="en-US" sz="1500" kern="0" dirty="0">
              <a:solidFill>
                <a:srgbClr val="000000"/>
              </a:solidFill>
              <a:latin typeface="+mn-lt"/>
              <a:ea typeface="+mn-ea"/>
              <a:cs typeface="Arial" pitchFamily="34" charset="0"/>
              <a:sym typeface="Calibri" pitchFamily="34" charset="0"/>
            </a:endParaRPr>
          </a:p>
        </p:txBody>
      </p:sp>
      <p:sp>
        <p:nvSpPr>
          <p:cNvPr id="65" name="同侧圆角矩形 64"/>
          <p:cNvSpPr/>
          <p:nvPr/>
        </p:nvSpPr>
        <p:spPr bwMode="auto">
          <a:xfrm rot="5400000">
            <a:off x="7197797" y="938024"/>
            <a:ext cx="563010" cy="1679698"/>
          </a:xfrm>
          <a:prstGeom prst="round2SameRect">
            <a:avLst>
              <a:gd name="adj1" fmla="val 0"/>
              <a:gd name="adj2" fmla="val 0"/>
            </a:avLst>
          </a:prstGeom>
          <a:solidFill>
            <a:schemeClr val="bg1">
              <a:lumMod val="50000"/>
            </a:schemeClr>
          </a:solidFill>
          <a:ln w="9525" algn="ctr">
            <a:noFill/>
            <a:round/>
            <a:headEnd/>
            <a:tailEnd/>
          </a:ln>
          <a:effectLst>
            <a:outerShdw blurRad="63500" sx="101000" sy="101000" algn="ctr" rotWithShape="0">
              <a:prstClr val="black">
                <a:alpha val="20000"/>
              </a:prstClr>
            </a:outerShdw>
            <a:softEdge rad="12700"/>
          </a:effectLst>
        </p:spPr>
        <p:txBody>
          <a:bodyPr wrap="none" lIns="121919" tIns="60960" rIns="121919" bIns="60960" anchor="ctr"/>
          <a:lstStyle/>
          <a:p>
            <a:pPr algn="ctr" fontAlgn="auto">
              <a:spcBef>
                <a:spcPts val="0"/>
              </a:spcBef>
              <a:spcAft>
                <a:spcPts val="0"/>
              </a:spcAft>
              <a:defRPr/>
            </a:pPr>
            <a:endParaRPr lang="zh-CN" altLang="en-US" sz="500" kern="0" dirty="0">
              <a:solidFill>
                <a:srgbClr val="5F5F5F"/>
              </a:solidFill>
              <a:latin typeface="+mn-lt"/>
              <a:ea typeface="+mn-ea"/>
              <a:cs typeface="Arial" pitchFamily="34" charset="0"/>
            </a:endParaRPr>
          </a:p>
        </p:txBody>
      </p:sp>
      <p:sp>
        <p:nvSpPr>
          <p:cNvPr id="66" name="Content Placeholder 3"/>
          <p:cNvSpPr txBox="1">
            <a:spLocks/>
          </p:cNvSpPr>
          <p:nvPr/>
        </p:nvSpPr>
        <p:spPr bwMode="auto">
          <a:xfrm>
            <a:off x="6856413" y="1662113"/>
            <a:ext cx="1350962" cy="260350"/>
          </a:xfrm>
          <a:prstGeom prst="rect">
            <a:avLst/>
          </a:prstGeom>
          <a:noFill/>
          <a:ln>
            <a:noFill/>
          </a:ln>
          <a:extLst/>
        </p:spPr>
        <p:txBody>
          <a:bodyPr lIns="0" tIns="0" rIns="121932" bIns="0">
            <a:spAutoFit/>
          </a:bodyPr>
          <a:lstStyle/>
          <a:p>
            <a:pPr defTabSz="967617" fontAlgn="auto">
              <a:lnSpc>
                <a:spcPts val="2000"/>
              </a:lnSpc>
              <a:spcBef>
                <a:spcPts val="0"/>
              </a:spcBef>
              <a:spcAft>
                <a:spcPts val="0"/>
              </a:spcAft>
              <a:defRPr/>
            </a:pPr>
            <a:r>
              <a:rPr lang="zh-CN" altLang="en-US" sz="2200" b="1" kern="0" dirty="0">
                <a:latin typeface="+mn-lt"/>
                <a:ea typeface="+mn-ea"/>
              </a:rPr>
              <a:t>商用加固</a:t>
            </a:r>
            <a:endParaRPr lang="en-US" altLang="zh-CN" sz="2200" b="1" kern="0" dirty="0">
              <a:latin typeface="+mn-lt"/>
              <a:ea typeface="+mn-ea"/>
            </a:endParaRPr>
          </a:p>
        </p:txBody>
      </p:sp>
      <p:sp>
        <p:nvSpPr>
          <p:cNvPr id="67" name="Content Placeholder 3"/>
          <p:cNvSpPr txBox="1">
            <a:spLocks/>
          </p:cNvSpPr>
          <p:nvPr/>
        </p:nvSpPr>
        <p:spPr bwMode="auto">
          <a:xfrm>
            <a:off x="6635749" y="2363788"/>
            <a:ext cx="1681163" cy="2544286"/>
          </a:xfrm>
          <a:prstGeom prst="rect">
            <a:avLst/>
          </a:prstGeom>
          <a:noFill/>
          <a:ln>
            <a:noFill/>
          </a:ln>
          <a:extLst/>
        </p:spPr>
        <p:txBody>
          <a:bodyPr wrap="square" lIns="0" tIns="0" rIns="121932" bIns="0">
            <a:spAutoFit/>
          </a:bodyPr>
          <a:lstStyle/>
          <a:p>
            <a:pPr marL="432900" indent="-342900" eaLnBrk="0" hangingPunct="0">
              <a:spcBef>
                <a:spcPts val="792"/>
              </a:spcBef>
              <a:spcAft>
                <a:spcPts val="0"/>
              </a:spcAft>
              <a:buClr>
                <a:srgbClr val="FFFFFF">
                  <a:lumMod val="50000"/>
                </a:srgbClr>
              </a:buClr>
              <a:buSzPct val="60000"/>
              <a:buFont typeface="Wingdings" panose="05000000000000000000" pitchFamily="2" charset="2"/>
              <a:buChar char="l"/>
              <a:defRPr/>
            </a:pPr>
            <a:r>
              <a:rPr lang="zh-CN" altLang="en-US" sz="2200" kern="0" dirty="0">
                <a:solidFill>
                  <a:srgbClr val="C00000"/>
                </a:solidFill>
                <a:latin typeface="+mn-lt"/>
                <a:ea typeface="+mn-ea"/>
                <a:cs typeface="Arial" pitchFamily="34" charset="0"/>
              </a:rPr>
              <a:t>易部署</a:t>
            </a:r>
            <a:endParaRPr lang="en-US" altLang="zh-CN" sz="2200" kern="0" dirty="0">
              <a:solidFill>
                <a:srgbClr val="C00000"/>
              </a:solidFill>
              <a:latin typeface="+mn-lt"/>
              <a:ea typeface="+mn-ea"/>
              <a:cs typeface="Arial" pitchFamily="34" charset="0"/>
            </a:endParaRPr>
          </a:p>
          <a:p>
            <a:pPr marL="432900" indent="-342900" eaLnBrk="0" hangingPunct="0">
              <a:spcBef>
                <a:spcPts val="792"/>
              </a:spcBef>
              <a:spcAft>
                <a:spcPts val="0"/>
              </a:spcAft>
              <a:buClr>
                <a:srgbClr val="FFFFFF">
                  <a:lumMod val="50000"/>
                </a:srgbClr>
              </a:buClr>
              <a:buSzPct val="60000"/>
              <a:buFont typeface="Wingdings" panose="05000000000000000000" pitchFamily="2" charset="2"/>
              <a:buChar char="l"/>
              <a:defRPr/>
            </a:pPr>
            <a:r>
              <a:rPr lang="zh-CN" altLang="en-US" sz="2200" kern="0" dirty="0">
                <a:solidFill>
                  <a:srgbClr val="C00000"/>
                </a:solidFill>
                <a:latin typeface="+mn-lt"/>
                <a:ea typeface="+mn-ea"/>
                <a:cs typeface="Arial" pitchFamily="34" charset="0"/>
              </a:rPr>
              <a:t>易运维</a:t>
            </a:r>
            <a:endParaRPr lang="en-US" altLang="zh-CN" sz="2200" kern="0" dirty="0">
              <a:solidFill>
                <a:srgbClr val="C00000"/>
              </a:solidFill>
              <a:latin typeface="+mn-lt"/>
              <a:ea typeface="+mn-ea"/>
              <a:cs typeface="Arial" pitchFamily="34" charset="0"/>
            </a:endParaRPr>
          </a:p>
          <a:p>
            <a:pPr marL="432900" indent="-342900" eaLnBrk="0" hangingPunct="0">
              <a:spcBef>
                <a:spcPts val="792"/>
              </a:spcBef>
              <a:spcAft>
                <a:spcPts val="0"/>
              </a:spcAft>
              <a:buClr>
                <a:srgbClr val="FFFFFF">
                  <a:lumMod val="50000"/>
                </a:srgbClr>
              </a:buClr>
              <a:buSzPct val="60000"/>
              <a:buFont typeface="Wingdings" panose="05000000000000000000" pitchFamily="2" charset="2"/>
              <a:buChar char="l"/>
              <a:defRPr/>
            </a:pPr>
            <a:r>
              <a:rPr lang="zh-CN" altLang="en-US" sz="2200" kern="0" dirty="0">
                <a:solidFill>
                  <a:srgbClr val="C00000"/>
                </a:solidFill>
                <a:latin typeface="+mn-lt"/>
                <a:ea typeface="+mn-ea"/>
                <a:cs typeface="Arial" pitchFamily="34" charset="0"/>
              </a:rPr>
              <a:t>高可靠</a:t>
            </a:r>
            <a:endParaRPr lang="en-US" altLang="zh-CN" sz="2200" kern="0" dirty="0">
              <a:solidFill>
                <a:srgbClr val="C00000"/>
              </a:solidFill>
              <a:latin typeface="+mn-lt"/>
              <a:ea typeface="+mn-ea"/>
              <a:cs typeface="Arial" pitchFamily="34" charset="0"/>
            </a:endParaRPr>
          </a:p>
          <a:p>
            <a:pPr marL="432900" indent="-342900" eaLnBrk="0" hangingPunct="0">
              <a:spcBef>
                <a:spcPts val="792"/>
              </a:spcBef>
              <a:spcAft>
                <a:spcPts val="0"/>
              </a:spcAft>
              <a:buClr>
                <a:srgbClr val="FFFFFF">
                  <a:lumMod val="50000"/>
                </a:srgbClr>
              </a:buClr>
              <a:buSzPct val="60000"/>
              <a:buFont typeface="Wingdings" panose="05000000000000000000" pitchFamily="2" charset="2"/>
              <a:buChar char="l"/>
              <a:defRPr/>
            </a:pPr>
            <a:r>
              <a:rPr lang="zh-CN" altLang="en-US" sz="2200" kern="0" dirty="0">
                <a:solidFill>
                  <a:srgbClr val="C00000"/>
                </a:solidFill>
                <a:latin typeface="+mn-lt"/>
                <a:ea typeface="+mn-ea"/>
                <a:cs typeface="Arial" pitchFamily="34" charset="0"/>
                <a:sym typeface="FrutigerNext LT Regular" pitchFamily="34" charset="0"/>
              </a:rPr>
              <a:t>安全加固</a:t>
            </a:r>
            <a:endParaRPr lang="en-US" altLang="zh-CN" sz="2200" kern="0" dirty="0">
              <a:solidFill>
                <a:srgbClr val="C00000"/>
              </a:solidFill>
              <a:latin typeface="+mn-lt"/>
              <a:ea typeface="+mn-ea"/>
              <a:cs typeface="Arial" pitchFamily="34" charset="0"/>
              <a:sym typeface="FrutigerNext LT Regular" pitchFamily="34" charset="0"/>
            </a:endParaRPr>
          </a:p>
          <a:p>
            <a:pPr marL="432900" indent="-342900" eaLnBrk="0" hangingPunct="0">
              <a:spcBef>
                <a:spcPts val="792"/>
              </a:spcBef>
              <a:spcAft>
                <a:spcPts val="0"/>
              </a:spcAft>
              <a:buClr>
                <a:srgbClr val="FFFFFF">
                  <a:lumMod val="50000"/>
                </a:srgbClr>
              </a:buClr>
              <a:buSzPct val="60000"/>
              <a:buFont typeface="Wingdings" panose="05000000000000000000" pitchFamily="2" charset="2"/>
              <a:buChar char="l"/>
              <a:defRPr/>
            </a:pPr>
            <a:r>
              <a:rPr lang="zh-CN" altLang="en-US" sz="2200" kern="0" dirty="0">
                <a:solidFill>
                  <a:srgbClr val="C00000"/>
                </a:solidFill>
                <a:latin typeface="+mn-lt"/>
                <a:ea typeface="+mn-ea"/>
                <a:cs typeface="Arial" pitchFamily="34" charset="0"/>
                <a:sym typeface="FrutigerNext LT Regular" pitchFamily="34" charset="0"/>
              </a:rPr>
              <a:t>自动化</a:t>
            </a:r>
            <a:endParaRPr lang="en-US" altLang="zh-CN" sz="2200" kern="0" dirty="0">
              <a:solidFill>
                <a:srgbClr val="C00000"/>
              </a:solidFill>
              <a:latin typeface="+mn-lt"/>
              <a:ea typeface="+mn-ea"/>
              <a:cs typeface="Arial" pitchFamily="34" charset="0"/>
              <a:sym typeface="FrutigerNext LT Regular" pitchFamily="34" charset="0"/>
            </a:endParaRPr>
          </a:p>
          <a:p>
            <a:pPr marL="432900" indent="-342900" eaLnBrk="0" hangingPunct="0">
              <a:spcBef>
                <a:spcPts val="792"/>
              </a:spcBef>
              <a:spcAft>
                <a:spcPts val="0"/>
              </a:spcAft>
              <a:buClr>
                <a:srgbClr val="FFFFFF">
                  <a:lumMod val="50000"/>
                </a:srgbClr>
              </a:buClr>
              <a:buSzPct val="60000"/>
              <a:buFont typeface="Wingdings" panose="05000000000000000000" pitchFamily="2" charset="2"/>
              <a:buChar char="l"/>
              <a:defRPr/>
            </a:pPr>
            <a:r>
              <a:rPr lang="zh-CN" altLang="en-US" sz="2200" kern="0" dirty="0">
                <a:solidFill>
                  <a:srgbClr val="C00000"/>
                </a:solidFill>
                <a:latin typeface="+mn-lt"/>
                <a:ea typeface="+mn-ea"/>
                <a:cs typeface="Arial" pitchFamily="34" charset="0"/>
                <a:sym typeface="FrutigerNext LT Regular" pitchFamily="34" charset="0"/>
              </a:rPr>
              <a:t>扩展性</a:t>
            </a:r>
            <a:endParaRPr lang="en-US" altLang="zh-CN" sz="2200" kern="0" dirty="0">
              <a:solidFill>
                <a:srgbClr val="C00000"/>
              </a:solidFill>
              <a:latin typeface="+mn-lt"/>
              <a:ea typeface="+mn-ea"/>
              <a:cs typeface="Arial" pitchFamily="34" charset="0"/>
              <a:sym typeface="FrutigerNext LT Regular" pitchFamily="34" charset="0"/>
            </a:endParaRPr>
          </a:p>
        </p:txBody>
      </p:sp>
      <p:sp>
        <p:nvSpPr>
          <p:cNvPr id="48138" name="圆角矩形 67"/>
          <p:cNvSpPr>
            <a:spLocks noChangeArrowheads="1"/>
          </p:cNvSpPr>
          <p:nvPr/>
        </p:nvSpPr>
        <p:spPr bwMode="auto">
          <a:xfrm>
            <a:off x="1085850" y="2663825"/>
            <a:ext cx="3722688" cy="208438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lIns="121919" tIns="60960" rIns="121919" bIns="60960"/>
          <a:lstStyle>
            <a:lvl1pPr defTabSz="1217613" eaLnBrk="0" hangingPunct="0">
              <a:defRPr sz="1000">
                <a:solidFill>
                  <a:schemeClr val="tx1"/>
                </a:solidFill>
                <a:latin typeface="FrutigerNext LT Regular" pitchFamily="34" charset="0"/>
                <a:ea typeface="宋体" panose="02010600030101010101" pitchFamily="2" charset="-122"/>
              </a:defRPr>
            </a:lvl1pPr>
            <a:lvl2pPr marL="742950" indent="-285750" defTabSz="1217613" eaLnBrk="0" hangingPunct="0">
              <a:defRPr sz="1000">
                <a:solidFill>
                  <a:schemeClr val="tx1"/>
                </a:solidFill>
                <a:latin typeface="FrutigerNext LT Regular" pitchFamily="34" charset="0"/>
                <a:ea typeface="宋体" panose="02010600030101010101" pitchFamily="2" charset="-122"/>
              </a:defRPr>
            </a:lvl2pPr>
            <a:lvl3pPr marL="1143000" indent="-228600" defTabSz="1217613" eaLnBrk="0" hangingPunct="0">
              <a:defRPr sz="1000">
                <a:solidFill>
                  <a:schemeClr val="tx1"/>
                </a:solidFill>
                <a:latin typeface="FrutigerNext LT Regular" pitchFamily="34" charset="0"/>
                <a:ea typeface="宋体" panose="02010600030101010101" pitchFamily="2" charset="-122"/>
              </a:defRPr>
            </a:lvl3pPr>
            <a:lvl4pPr marL="1600200" indent="-228600" defTabSz="1217613" eaLnBrk="0" hangingPunct="0">
              <a:defRPr sz="1000">
                <a:solidFill>
                  <a:schemeClr val="tx1"/>
                </a:solidFill>
                <a:latin typeface="FrutigerNext LT Regular" pitchFamily="34" charset="0"/>
                <a:ea typeface="宋体" panose="02010600030101010101" pitchFamily="2" charset="-122"/>
              </a:defRPr>
            </a:lvl4pPr>
            <a:lvl5pPr marL="2057400" indent="-228600" defTabSz="1217613" eaLnBrk="0" hangingPunct="0">
              <a:defRPr sz="1000">
                <a:solidFill>
                  <a:schemeClr val="tx1"/>
                </a:solidFill>
                <a:latin typeface="FrutigerNext LT Regular" pitchFamily="34" charset="0"/>
                <a:ea typeface="宋体" panose="02010600030101010101" pitchFamily="2" charset="-122"/>
              </a:defRPr>
            </a:lvl5pPr>
            <a:lvl6pPr marL="25146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1217613"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buClr>
                <a:srgbClr val="CC9900"/>
              </a:buClr>
              <a:buFont typeface="Wingdings" panose="05000000000000000000" pitchFamily="2" charset="2"/>
              <a:buChar char="n"/>
            </a:pPr>
            <a:endParaRPr lang="zh-CN" altLang="en-US" sz="2400">
              <a:solidFill>
                <a:srgbClr val="000000"/>
              </a:solidFill>
              <a:latin typeface="+mn-lt"/>
              <a:ea typeface="+mn-ea"/>
            </a:endParaRPr>
          </a:p>
        </p:txBody>
      </p:sp>
      <p:sp>
        <p:nvSpPr>
          <p:cNvPr id="69" name="圆角矩形 68"/>
          <p:cNvSpPr/>
          <p:nvPr/>
        </p:nvSpPr>
        <p:spPr>
          <a:xfrm>
            <a:off x="900113" y="2579688"/>
            <a:ext cx="3787775" cy="2944812"/>
          </a:xfrm>
          <a:prstGeom prst="roundRect">
            <a:avLst/>
          </a:prstGeom>
          <a:solidFill>
            <a:srgbClr val="1F497D">
              <a:lumMod val="20000"/>
              <a:lumOff val="80000"/>
            </a:srgbClr>
          </a:solidFill>
          <a:ln w="0">
            <a:solidFill>
              <a:sysClr val="window" lastClr="FFFFFF">
                <a:lumMod val="85000"/>
              </a:sysClr>
            </a:solidFill>
          </a:ln>
        </p:spPr>
        <p:txBody>
          <a:bodyPr lIns="121919" tIns="60960" rIns="121919" bIns="60960" anchor="ctr"/>
          <a:lstStyle/>
          <a:p>
            <a:pPr algn="ctr" defTabSz="967617" fontAlgn="auto">
              <a:spcBef>
                <a:spcPts val="0"/>
              </a:spcBef>
              <a:spcAft>
                <a:spcPts val="0"/>
              </a:spcAft>
              <a:defRPr/>
            </a:pPr>
            <a:endParaRPr lang="zh-CN" altLang="en-US" sz="1900" kern="0" dirty="0">
              <a:solidFill>
                <a:prstClr val="black"/>
              </a:solidFill>
              <a:latin typeface="+mn-lt"/>
              <a:ea typeface="+mn-ea"/>
            </a:endParaRPr>
          </a:p>
        </p:txBody>
      </p:sp>
      <p:sp>
        <p:nvSpPr>
          <p:cNvPr id="70" name="圆角矩形 69"/>
          <p:cNvSpPr/>
          <p:nvPr/>
        </p:nvSpPr>
        <p:spPr>
          <a:xfrm>
            <a:off x="1246188" y="4452938"/>
            <a:ext cx="3271837" cy="968375"/>
          </a:xfrm>
          <a:prstGeom prst="roundRect">
            <a:avLst/>
          </a:prstGeom>
          <a:solidFill>
            <a:sysClr val="window" lastClr="FFFFFF"/>
          </a:solidFill>
          <a:ln>
            <a:solidFill>
              <a:sysClr val="window" lastClr="FFFFFF">
                <a:lumMod val="85000"/>
              </a:sysClr>
            </a:solidFill>
          </a:ln>
        </p:spPr>
        <p:txBody>
          <a:bodyPr lIns="121919" tIns="60960" rIns="121919" bIns="60960" anchor="ctr"/>
          <a:lstStyle/>
          <a:p>
            <a:pPr algn="ctr" defTabSz="967617" fontAlgn="auto">
              <a:spcBef>
                <a:spcPts val="0"/>
              </a:spcBef>
              <a:spcAft>
                <a:spcPts val="0"/>
              </a:spcAft>
              <a:defRPr/>
            </a:pPr>
            <a:endParaRPr lang="zh-CN" altLang="en-US" sz="1900" kern="0" dirty="0">
              <a:solidFill>
                <a:prstClr val="black"/>
              </a:solidFill>
              <a:latin typeface="+mn-lt"/>
              <a:ea typeface="+mn-ea"/>
            </a:endParaRPr>
          </a:p>
        </p:txBody>
      </p:sp>
      <p:sp>
        <p:nvSpPr>
          <p:cNvPr id="71" name="圆角矩形 70"/>
          <p:cNvSpPr/>
          <p:nvPr/>
        </p:nvSpPr>
        <p:spPr>
          <a:xfrm>
            <a:off x="1150938" y="3197225"/>
            <a:ext cx="2070100" cy="1085850"/>
          </a:xfrm>
          <a:prstGeom prst="roundRect">
            <a:avLst/>
          </a:prstGeom>
          <a:solidFill>
            <a:sysClr val="window" lastClr="FFFFFF"/>
          </a:solidFill>
          <a:ln>
            <a:solidFill>
              <a:sysClr val="window" lastClr="FFFFFF">
                <a:lumMod val="85000"/>
              </a:sysClr>
            </a:solidFill>
          </a:ln>
        </p:spPr>
        <p:txBody>
          <a:bodyPr lIns="121919" tIns="60960" rIns="121919" bIns="60960" anchor="ctr"/>
          <a:lstStyle/>
          <a:p>
            <a:pPr algn="ctr" defTabSz="967617" fontAlgn="auto">
              <a:spcBef>
                <a:spcPts val="0"/>
              </a:spcBef>
              <a:spcAft>
                <a:spcPts val="0"/>
              </a:spcAft>
              <a:defRPr/>
            </a:pPr>
            <a:endParaRPr lang="zh-CN" altLang="en-US" sz="1900" kern="0" dirty="0">
              <a:solidFill>
                <a:prstClr val="black"/>
              </a:solidFill>
              <a:latin typeface="+mn-lt"/>
              <a:ea typeface="+mn-ea"/>
            </a:endParaRPr>
          </a:p>
        </p:txBody>
      </p:sp>
      <p:pic>
        <p:nvPicPr>
          <p:cNvPr id="4814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228975"/>
            <a:ext cx="1054100" cy="1008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3" name="矩形 72"/>
          <p:cNvSpPr/>
          <p:nvPr/>
        </p:nvSpPr>
        <p:spPr>
          <a:xfrm>
            <a:off x="1193800" y="2528888"/>
            <a:ext cx="3349633" cy="461665"/>
          </a:xfrm>
          <a:prstGeom prst="rect">
            <a:avLst/>
          </a:prstGeom>
        </p:spPr>
        <p:txBody>
          <a:bodyPr wrap="none" lIns="121919" tIns="60960" rIns="121919" bIns="60960">
            <a:spAutoFit/>
          </a:bodyPr>
          <a:lstStyle/>
          <a:p>
            <a:pPr defTabSz="967617" fontAlgn="auto">
              <a:spcBef>
                <a:spcPts val="0"/>
              </a:spcBef>
              <a:spcAft>
                <a:spcPts val="0"/>
              </a:spcAft>
              <a:defRPr/>
            </a:pPr>
            <a:r>
              <a:rPr lang="en-US" altLang="zh-CN" sz="2200" kern="0" dirty="0" err="1">
                <a:solidFill>
                  <a:sysClr val="windowText" lastClr="000000"/>
                </a:solidFill>
                <a:latin typeface="+mn-lt"/>
                <a:ea typeface="+mn-ea"/>
              </a:rPr>
              <a:t>FusionSphere</a:t>
            </a:r>
            <a:r>
              <a:rPr lang="en-US" altLang="zh-CN" sz="2200" kern="0" dirty="0">
                <a:solidFill>
                  <a:sysClr val="windowText" lastClr="000000"/>
                </a:solidFill>
                <a:latin typeface="+mn-lt"/>
                <a:ea typeface="+mn-ea"/>
              </a:rPr>
              <a:t> OpenStack</a:t>
            </a:r>
            <a:endParaRPr lang="zh-CN" altLang="en-US" sz="2200" kern="0" dirty="0">
              <a:solidFill>
                <a:sysClr val="windowText" lastClr="000000"/>
              </a:solidFill>
              <a:latin typeface="+mn-lt"/>
              <a:ea typeface="+mn-ea"/>
            </a:endParaRPr>
          </a:p>
        </p:txBody>
      </p:sp>
      <p:sp>
        <p:nvSpPr>
          <p:cNvPr id="74" name="圆角矩形 73"/>
          <p:cNvSpPr/>
          <p:nvPr/>
        </p:nvSpPr>
        <p:spPr>
          <a:xfrm>
            <a:off x="3295123" y="3182938"/>
            <a:ext cx="1308100" cy="1085850"/>
          </a:xfrm>
          <a:prstGeom prst="roundRect">
            <a:avLst/>
          </a:prstGeom>
          <a:solidFill>
            <a:sysClr val="window" lastClr="FFFFFF"/>
          </a:solidFill>
          <a:ln>
            <a:solidFill>
              <a:sysClr val="window" lastClr="FFFFFF">
                <a:lumMod val="85000"/>
              </a:sysClr>
            </a:solidFill>
          </a:ln>
        </p:spPr>
        <p:txBody>
          <a:bodyPr lIns="121919" tIns="60960" rIns="121919" bIns="60960" anchor="ctr"/>
          <a:lstStyle/>
          <a:p>
            <a:pPr algn="ctr" defTabSz="967617" fontAlgn="auto">
              <a:spcBef>
                <a:spcPts val="0"/>
              </a:spcBef>
              <a:spcAft>
                <a:spcPts val="0"/>
              </a:spcAft>
              <a:defRPr/>
            </a:pPr>
            <a:endParaRPr lang="en-US" altLang="zh-CN" sz="1500" kern="0" dirty="0">
              <a:solidFill>
                <a:prstClr val="black"/>
              </a:solidFill>
              <a:latin typeface="+mn-lt"/>
              <a:ea typeface="+mn-ea"/>
            </a:endParaRPr>
          </a:p>
          <a:p>
            <a:pPr algn="ctr" defTabSz="967617" fontAlgn="auto">
              <a:spcBef>
                <a:spcPts val="0"/>
              </a:spcBef>
              <a:spcAft>
                <a:spcPts val="0"/>
              </a:spcAft>
              <a:defRPr/>
            </a:pPr>
            <a:r>
              <a:rPr lang="en-US" altLang="zh-CN" sz="1400" kern="0" dirty="0">
                <a:solidFill>
                  <a:prstClr val="black"/>
                </a:solidFill>
                <a:latin typeface="+mn-lt"/>
                <a:ea typeface="+mn-ea"/>
              </a:rPr>
              <a:t>OpenStack </a:t>
            </a:r>
          </a:p>
          <a:p>
            <a:pPr algn="ctr" defTabSz="967617" fontAlgn="auto">
              <a:spcBef>
                <a:spcPts val="0"/>
              </a:spcBef>
              <a:spcAft>
                <a:spcPts val="0"/>
              </a:spcAft>
              <a:defRPr/>
            </a:pPr>
            <a:r>
              <a:rPr lang="en-US" altLang="zh-CN" sz="1400" kern="0" dirty="0">
                <a:solidFill>
                  <a:prstClr val="black"/>
                </a:solidFill>
                <a:latin typeface="+mn-lt"/>
                <a:ea typeface="+mn-ea"/>
              </a:rPr>
              <a:t>Extension</a:t>
            </a:r>
          </a:p>
          <a:p>
            <a:pPr algn="ctr" defTabSz="967617" fontAlgn="auto">
              <a:spcBef>
                <a:spcPts val="0"/>
              </a:spcBef>
              <a:spcAft>
                <a:spcPts val="0"/>
              </a:spcAft>
              <a:defRPr/>
            </a:pPr>
            <a:r>
              <a:rPr lang="zh-CN" altLang="en-US" sz="1400" kern="0" dirty="0">
                <a:solidFill>
                  <a:prstClr val="black"/>
                </a:solidFill>
                <a:latin typeface="+mn-lt"/>
                <a:ea typeface="+mn-ea"/>
              </a:rPr>
              <a:t>（</a:t>
            </a:r>
            <a:r>
              <a:rPr lang="en-US" altLang="zh-CN" sz="1400" kern="0" dirty="0">
                <a:solidFill>
                  <a:prstClr val="black"/>
                </a:solidFill>
                <a:latin typeface="+mn-lt"/>
                <a:ea typeface="+mn-ea"/>
              </a:rPr>
              <a:t>Plugin/</a:t>
            </a:r>
          </a:p>
          <a:p>
            <a:pPr algn="ctr" defTabSz="967617" fontAlgn="auto">
              <a:spcBef>
                <a:spcPts val="0"/>
              </a:spcBef>
              <a:spcAft>
                <a:spcPts val="0"/>
              </a:spcAft>
              <a:defRPr/>
            </a:pPr>
            <a:r>
              <a:rPr lang="en-US" altLang="zh-CN" sz="1400" kern="0" dirty="0">
                <a:solidFill>
                  <a:prstClr val="black"/>
                </a:solidFill>
                <a:latin typeface="+mn-lt"/>
                <a:ea typeface="+mn-ea"/>
              </a:rPr>
              <a:t>Driver</a:t>
            </a:r>
            <a:r>
              <a:rPr lang="zh-CN" altLang="en-US" sz="1400" kern="0" dirty="0">
                <a:solidFill>
                  <a:prstClr val="black"/>
                </a:solidFill>
                <a:latin typeface="+mn-lt"/>
                <a:ea typeface="+mn-ea"/>
              </a:rPr>
              <a:t>   </a:t>
            </a:r>
            <a:r>
              <a:rPr lang="en-US" altLang="zh-CN" sz="1400" kern="0" dirty="0">
                <a:solidFill>
                  <a:prstClr val="black"/>
                </a:solidFill>
                <a:latin typeface="+mn-lt"/>
                <a:ea typeface="+mn-ea"/>
              </a:rPr>
              <a:t>Extension </a:t>
            </a:r>
            <a:r>
              <a:rPr lang="zh-CN" altLang="en-US" sz="1400" kern="0" dirty="0">
                <a:solidFill>
                  <a:prstClr val="black"/>
                </a:solidFill>
                <a:latin typeface="+mn-lt"/>
                <a:ea typeface="+mn-ea"/>
              </a:rPr>
              <a:t>）</a:t>
            </a:r>
            <a:endParaRPr lang="en-US" altLang="zh-CN" sz="1400" kern="0" dirty="0">
              <a:solidFill>
                <a:prstClr val="black"/>
              </a:solidFill>
              <a:latin typeface="+mn-lt"/>
              <a:ea typeface="+mn-ea"/>
            </a:endParaRPr>
          </a:p>
          <a:p>
            <a:pPr algn="ctr" defTabSz="967617" fontAlgn="auto">
              <a:spcBef>
                <a:spcPts val="0"/>
              </a:spcBef>
              <a:spcAft>
                <a:spcPts val="0"/>
              </a:spcAft>
              <a:defRPr/>
            </a:pPr>
            <a:endParaRPr lang="zh-CN" altLang="en-US" kern="0" dirty="0">
              <a:solidFill>
                <a:prstClr val="black"/>
              </a:solidFill>
              <a:latin typeface="+mn-lt"/>
              <a:ea typeface="+mn-ea"/>
            </a:endParaRPr>
          </a:p>
        </p:txBody>
      </p:sp>
      <p:sp>
        <p:nvSpPr>
          <p:cNvPr id="75" name="矩形 74"/>
          <p:cNvSpPr/>
          <p:nvPr/>
        </p:nvSpPr>
        <p:spPr>
          <a:xfrm>
            <a:off x="2031327" y="4483100"/>
            <a:ext cx="1682510" cy="369332"/>
          </a:xfrm>
          <a:prstGeom prst="rect">
            <a:avLst/>
          </a:prstGeom>
        </p:spPr>
        <p:txBody>
          <a:bodyPr wrap="none" lIns="121919" tIns="60960" rIns="121919" bIns="60960">
            <a:spAutoFit/>
          </a:bodyPr>
          <a:lstStyle/>
          <a:p>
            <a:pPr algn="ctr">
              <a:defRPr/>
            </a:pPr>
            <a:r>
              <a:rPr lang="en-US" altLang="zh-CN" sz="1600" kern="0" dirty="0">
                <a:solidFill>
                  <a:prstClr val="black"/>
                </a:solidFill>
                <a:latin typeface="+mn-lt"/>
                <a:ea typeface="+mn-ea"/>
              </a:rPr>
              <a:t>Common Service</a:t>
            </a:r>
            <a:endParaRPr lang="zh-CN" altLang="en-US" sz="1600" kern="0" dirty="0">
              <a:solidFill>
                <a:prstClr val="black"/>
              </a:solidFill>
              <a:latin typeface="+mn-lt"/>
              <a:ea typeface="+mn-ea"/>
            </a:endParaRPr>
          </a:p>
        </p:txBody>
      </p:sp>
      <p:sp>
        <p:nvSpPr>
          <p:cNvPr id="76" name="矩形 75"/>
          <p:cNvSpPr/>
          <p:nvPr/>
        </p:nvSpPr>
        <p:spPr>
          <a:xfrm>
            <a:off x="1404938" y="4837113"/>
            <a:ext cx="3055937" cy="554037"/>
          </a:xfrm>
          <a:prstGeom prst="rect">
            <a:avLst/>
          </a:prstGeom>
        </p:spPr>
        <p:txBody>
          <a:bodyPr lIns="121919" tIns="60960" rIns="121919" bIns="60960">
            <a:spAutoFit/>
          </a:bodyPr>
          <a:lstStyle/>
          <a:p>
            <a:pPr algn="ctr" defTabSz="967617" fontAlgn="auto">
              <a:spcBef>
                <a:spcPts val="0"/>
              </a:spcBef>
              <a:spcAft>
                <a:spcPts val="0"/>
              </a:spcAft>
              <a:defRPr/>
            </a:pPr>
            <a:r>
              <a:rPr lang="en-US" altLang="zh-CN" sz="1400" kern="0" dirty="0">
                <a:solidFill>
                  <a:prstClr val="black"/>
                </a:solidFill>
                <a:latin typeface="+mn-lt"/>
                <a:ea typeface="+mn-ea"/>
              </a:rPr>
              <a:t>Install, upgrade, monitor, Alarm, Log, HA</a:t>
            </a:r>
          </a:p>
        </p:txBody>
      </p:sp>
      <p:sp>
        <p:nvSpPr>
          <p:cNvPr id="77" name="矩形 76"/>
          <p:cNvSpPr/>
          <p:nvPr/>
        </p:nvSpPr>
        <p:spPr>
          <a:xfrm>
            <a:off x="1404938" y="1916113"/>
            <a:ext cx="4658594" cy="461665"/>
          </a:xfrm>
          <a:prstGeom prst="rect">
            <a:avLst/>
          </a:prstGeom>
        </p:spPr>
        <p:txBody>
          <a:bodyPr wrap="square" lIns="121919" tIns="60960" rIns="121919" bIns="60960">
            <a:spAutoFit/>
          </a:bodyPr>
          <a:lstStyle/>
          <a:p>
            <a:pPr defTabSz="967617" fontAlgn="auto">
              <a:spcBef>
                <a:spcPts val="0"/>
              </a:spcBef>
              <a:spcAft>
                <a:spcPts val="0"/>
              </a:spcAft>
              <a:defRPr/>
            </a:pPr>
            <a:r>
              <a:rPr lang="en-US" altLang="zh-CN" sz="2200" kern="0" dirty="0">
                <a:solidFill>
                  <a:sysClr val="windowText" lastClr="000000"/>
                </a:solidFill>
                <a:latin typeface="+mn-lt"/>
                <a:ea typeface="+mn-ea"/>
              </a:rPr>
              <a:t>Huawei OpenStack Distribution</a:t>
            </a:r>
            <a:endParaRPr lang="zh-CN" altLang="en-US" sz="2200" kern="0" dirty="0">
              <a:solidFill>
                <a:sysClr val="windowText" lastClr="000000"/>
              </a:solidFill>
              <a:latin typeface="+mn-lt"/>
              <a:ea typeface="+mn-ea"/>
            </a:endParaRPr>
          </a:p>
        </p:txBody>
      </p:sp>
      <p:sp>
        <p:nvSpPr>
          <p:cNvPr id="48148" name="圆角矩形 38"/>
          <p:cNvSpPr>
            <a:spLocks noChangeArrowheads="1"/>
          </p:cNvSpPr>
          <p:nvPr/>
        </p:nvSpPr>
        <p:spPr bwMode="auto">
          <a:xfrm>
            <a:off x="4762500" y="2493963"/>
            <a:ext cx="1717675" cy="3203575"/>
          </a:xfrm>
          <a:prstGeom prst="roundRect">
            <a:avLst>
              <a:gd name="adj" fmla="val 16667"/>
            </a:avLst>
          </a:prstGeom>
          <a:solidFill>
            <a:srgbClr val="C6D9F1"/>
          </a:solidFill>
          <a:ln w="9525">
            <a:solidFill>
              <a:srgbClr val="D9D9D9"/>
            </a:solidFill>
            <a:round/>
            <a:headEnd/>
            <a:tailEnd/>
          </a:ln>
        </p:spPr>
        <p:txBody>
          <a:bodyPr lIns="121919" tIns="60960" rIns="121919" bIns="60960" anchor="ct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fontAlgn="base" hangingPunct="1"/>
            <a:r>
              <a:rPr lang="en-US" altLang="zh-CN" sz="1400" dirty="0" err="1">
                <a:solidFill>
                  <a:srgbClr val="000000"/>
                </a:solidFill>
                <a:latin typeface="+mn-lt"/>
                <a:ea typeface="+mn-ea"/>
              </a:rPr>
              <a:t>FusionSphere</a:t>
            </a:r>
            <a:endParaRPr lang="en-US" altLang="zh-CN" sz="1400" dirty="0">
              <a:solidFill>
                <a:srgbClr val="000000"/>
              </a:solidFill>
              <a:latin typeface="+mn-lt"/>
              <a:ea typeface="+mn-ea"/>
            </a:endParaRPr>
          </a:p>
          <a:p>
            <a:pPr algn="ctr" eaLnBrk="1" fontAlgn="base" hangingPunct="1"/>
            <a:r>
              <a:rPr lang="en-US" altLang="zh-CN" sz="1400" dirty="0">
                <a:solidFill>
                  <a:srgbClr val="000000"/>
                </a:solidFill>
                <a:latin typeface="+mn-lt"/>
                <a:ea typeface="+mn-ea"/>
              </a:rPr>
              <a:t>OpenStack OM</a:t>
            </a:r>
            <a:endParaRPr lang="zh-CN" altLang="en-US" sz="1400" dirty="0">
              <a:solidFill>
                <a:srgbClr val="000000"/>
              </a:solidFill>
              <a:latin typeface="+mn-lt"/>
              <a:ea typeface="+mn-ea"/>
            </a:endParaRPr>
          </a:p>
          <a:p>
            <a:pPr algn="ctr" eaLnBrk="1" fontAlgn="base" hangingPunct="1"/>
            <a:endParaRPr lang="zh-CN" altLang="en-US" sz="1400" dirty="0">
              <a:solidFill>
                <a:srgbClr val="000000"/>
              </a:solidFill>
              <a:latin typeface="+mn-lt"/>
              <a:ea typeface="+mn-ea"/>
            </a:endParaRPr>
          </a:p>
        </p:txBody>
      </p:sp>
      <p:sp>
        <p:nvSpPr>
          <p:cNvPr id="57" name="椭圆 56"/>
          <p:cNvSpPr/>
          <p:nvPr/>
        </p:nvSpPr>
        <p:spPr bwMode="auto">
          <a:xfrm>
            <a:off x="900113" y="4483100"/>
            <a:ext cx="3787775" cy="1069975"/>
          </a:xfrm>
          <a:prstGeom prst="ellipse">
            <a:avLst/>
          </a:prstGeom>
          <a:noFill/>
          <a:ln w="12700">
            <a:solidFill>
              <a:srgbClr val="0000FF"/>
            </a:solidFill>
          </a:ln>
          <a:extLst/>
        </p:spPr>
        <p:style>
          <a:lnRef idx="2">
            <a:schemeClr val="accent1"/>
          </a:lnRef>
          <a:fillRef idx="1">
            <a:schemeClr val="lt1"/>
          </a:fillRef>
          <a:effectRef idx="0">
            <a:schemeClr val="accent1"/>
          </a:effectRef>
          <a:fontRef idx="minor">
            <a:schemeClr val="dk1"/>
          </a:fontRef>
        </p:style>
        <p:txBody>
          <a:bodyPr lIns="117244" tIns="58622" rIns="117244" bIns="58622"/>
          <a:lstStyle/>
          <a:p>
            <a:pPr>
              <a:buClr>
                <a:srgbClr val="CC9900"/>
              </a:buClr>
              <a:buFont typeface="Wingdings" pitchFamily="2" charset="2"/>
              <a:buChar char="n"/>
              <a:defRPr/>
            </a:pPr>
            <a:endParaRPr lang="zh-CN" altLang="en-US">
              <a:solidFill>
                <a:srgbClr val="000000"/>
              </a:solidFill>
            </a:endParaRPr>
          </a:p>
        </p:txBody>
      </p:sp>
      <p:sp>
        <p:nvSpPr>
          <p:cNvPr id="58" name="椭圆 57"/>
          <p:cNvSpPr/>
          <p:nvPr/>
        </p:nvSpPr>
        <p:spPr bwMode="auto">
          <a:xfrm>
            <a:off x="2978150" y="2852738"/>
            <a:ext cx="3430588" cy="1808162"/>
          </a:xfrm>
          <a:prstGeom prst="ellipse">
            <a:avLst/>
          </a:prstGeom>
          <a:noFill/>
          <a:ln w="12700">
            <a:solidFill>
              <a:srgbClr val="0000FF"/>
            </a:solidFill>
          </a:ln>
          <a:extLst/>
        </p:spPr>
        <p:style>
          <a:lnRef idx="2">
            <a:schemeClr val="accent1"/>
          </a:lnRef>
          <a:fillRef idx="1">
            <a:schemeClr val="lt1"/>
          </a:fillRef>
          <a:effectRef idx="0">
            <a:schemeClr val="accent1"/>
          </a:effectRef>
          <a:fontRef idx="minor">
            <a:schemeClr val="dk1"/>
          </a:fontRef>
        </p:style>
        <p:txBody>
          <a:bodyPr lIns="117244" tIns="58622" rIns="117244" bIns="58622"/>
          <a:lstStyle/>
          <a:p>
            <a:pPr>
              <a:buClr>
                <a:srgbClr val="CC9900"/>
              </a:buClr>
              <a:buFont typeface="Wingdings" pitchFamily="2" charset="2"/>
              <a:buChar char="n"/>
              <a:defRPr/>
            </a:pPr>
            <a:endParaRPr lang="zh-CN" altLang="en-US">
              <a:solidFill>
                <a:srgbClr val="000000"/>
              </a:solidFill>
            </a:endParaRPr>
          </a:p>
        </p:txBody>
      </p:sp>
      <p:sp>
        <p:nvSpPr>
          <p:cNvPr id="48151" name="标题 22"/>
          <p:cNvSpPr>
            <a:spLocks noGrp="1"/>
          </p:cNvSpPr>
          <p:nvPr>
            <p:ph type="title"/>
          </p:nvPr>
        </p:nvSpPr>
        <p:spPr/>
        <p:txBody>
          <a:bodyPr/>
          <a:lstStyle/>
          <a:p>
            <a:r>
              <a:rPr lang="zh-CN" altLang="en-US" smtClean="0"/>
              <a:t>华为</a:t>
            </a:r>
            <a:r>
              <a:rPr lang="en-US" altLang="zh-CN" smtClean="0"/>
              <a:t>OpenStack</a:t>
            </a:r>
            <a:r>
              <a:rPr lang="zh-CN" altLang="en-US" smtClean="0"/>
              <a:t>企业版基于</a:t>
            </a:r>
            <a:r>
              <a:rPr lang="en-US" altLang="zh-CN" smtClean="0"/>
              <a:t>OpenStack</a:t>
            </a:r>
            <a:br>
              <a:rPr lang="en-US" altLang="zh-CN" smtClean="0"/>
            </a:br>
            <a:r>
              <a:rPr lang="zh-CN" altLang="en-US" smtClean="0"/>
              <a:t>社区版本进行商用加固</a:t>
            </a:r>
            <a:endParaRPr lang="zh-CN" altLang="en-US" dirty="0" smtClean="0"/>
          </a:p>
        </p:txBody>
      </p:sp>
    </p:spTree>
    <p:extLst>
      <p:ext uri="{BB962C8B-B14F-4D97-AF65-F5344CB8AC3E}">
        <p14:creationId xmlns:p14="http://schemas.microsoft.com/office/powerpoint/2010/main" val="86680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bwMode="auto">
          <a:xfrm>
            <a:off x="6618277" y="5842000"/>
            <a:ext cx="841375" cy="334963"/>
          </a:xfrm>
          <a:prstGeom prst="rect">
            <a:avLst/>
          </a:prstGeom>
          <a:solidFill>
            <a:srgbClr val="00B0F0"/>
          </a:solidFill>
          <a:ln w="25400" cap="flat" cmpd="sng" algn="ctr">
            <a:solidFill>
              <a:srgbClr val="738AC8"/>
            </a:solidFill>
            <a:prstDash val="solid"/>
          </a:ln>
          <a:effectLst/>
          <a:extLst/>
        </p:spPr>
        <p:txBody>
          <a:bodyPr lIns="35980" tIns="17995" rIns="35980" bIns="35980"/>
          <a:lstStyle/>
          <a:p>
            <a:pPr algn="ctr" defTabSz="685424">
              <a:buClr>
                <a:srgbClr val="CC9900"/>
              </a:buClr>
              <a:defRPr/>
            </a:pPr>
            <a:r>
              <a:rPr lang="zh-CN" altLang="en-US" sz="1400" kern="0" dirty="0">
                <a:solidFill>
                  <a:prstClr val="black"/>
                </a:solidFill>
                <a:latin typeface="+mn-lt"/>
                <a:ea typeface="+mn-ea"/>
              </a:rPr>
              <a:t>开源</a:t>
            </a:r>
          </a:p>
        </p:txBody>
      </p:sp>
      <p:sp>
        <p:nvSpPr>
          <p:cNvPr id="60" name="矩形 59"/>
          <p:cNvSpPr/>
          <p:nvPr/>
        </p:nvSpPr>
        <p:spPr bwMode="auto">
          <a:xfrm>
            <a:off x="7689850" y="5842000"/>
            <a:ext cx="877888" cy="334963"/>
          </a:xfrm>
          <a:prstGeom prst="rect">
            <a:avLst/>
          </a:prstGeom>
          <a:solidFill>
            <a:srgbClr val="FFFF99"/>
          </a:solidFill>
          <a:ln w="9525" cap="flat" cmpd="sng" algn="ctr">
            <a:solidFill>
              <a:srgbClr val="FFFFFF">
                <a:lumMod val="50000"/>
              </a:srgbClr>
            </a:solidFill>
            <a:prstDash val="dash"/>
            <a:round/>
            <a:headEnd type="none" w="med" len="med"/>
            <a:tailEnd type="none" w="med" len="med"/>
          </a:ln>
          <a:effectLst/>
          <a:extLst/>
        </p:spPr>
        <p:txBody>
          <a:bodyPr lIns="91399" tIns="45699" rIns="91399" bIns="45699"/>
          <a:lstStyle/>
          <a:p>
            <a:pPr algn="ctr" defTabSz="658054">
              <a:buClr>
                <a:srgbClr val="CC9900"/>
              </a:buClr>
              <a:defRPr/>
            </a:pPr>
            <a:r>
              <a:rPr lang="zh-CN" altLang="en-US" sz="1400" kern="0" dirty="0">
                <a:solidFill>
                  <a:srgbClr val="000000"/>
                </a:solidFill>
                <a:latin typeface="+mn-lt"/>
                <a:ea typeface="+mn-ea"/>
              </a:rPr>
              <a:t>华为</a:t>
            </a:r>
          </a:p>
        </p:txBody>
      </p:sp>
      <p:grpSp>
        <p:nvGrpSpPr>
          <p:cNvPr id="49156" name="组合 57"/>
          <p:cNvGrpSpPr>
            <a:grpSpLocks/>
          </p:cNvGrpSpPr>
          <p:nvPr/>
        </p:nvGrpSpPr>
        <p:grpSpPr bwMode="auto">
          <a:xfrm>
            <a:off x="755650" y="1412875"/>
            <a:ext cx="7848599" cy="4356100"/>
            <a:chOff x="755576" y="1412776"/>
            <a:chExt cx="7848673" cy="3708413"/>
          </a:xfrm>
        </p:grpSpPr>
        <p:grpSp>
          <p:nvGrpSpPr>
            <p:cNvPr id="49158" name="组合 65"/>
            <p:cNvGrpSpPr>
              <a:grpSpLocks/>
            </p:cNvGrpSpPr>
            <p:nvPr/>
          </p:nvGrpSpPr>
          <p:grpSpPr bwMode="auto">
            <a:xfrm>
              <a:off x="2484380" y="1412776"/>
              <a:ext cx="6119869" cy="3708413"/>
              <a:chOff x="1115479" y="1190899"/>
              <a:chExt cx="6367103" cy="3224896"/>
            </a:xfrm>
          </p:grpSpPr>
          <p:sp>
            <p:nvSpPr>
              <p:cNvPr id="90" name="圆角矩形 89"/>
              <p:cNvSpPr/>
              <p:nvPr/>
            </p:nvSpPr>
            <p:spPr bwMode="auto">
              <a:xfrm>
                <a:off x="1127040" y="4025611"/>
                <a:ext cx="6345632" cy="390184"/>
              </a:xfrm>
              <a:prstGeom prst="roundRect">
                <a:avLst>
                  <a:gd name="adj" fmla="val 15003"/>
                </a:avLst>
              </a:prstGeom>
              <a:solidFill>
                <a:srgbClr val="FFFF99"/>
              </a:solidFill>
              <a:ln w="9525" cap="flat" cmpd="sng" algn="ctr">
                <a:solidFill>
                  <a:srgbClr val="FFFFFF">
                    <a:lumMod val="50000"/>
                  </a:srgbClr>
                </a:solidFill>
                <a:prstDash val="dash"/>
                <a:round/>
                <a:headEnd type="none" w="med" len="med"/>
                <a:tailEnd type="none" w="med" len="med"/>
              </a:ln>
              <a:effectLst/>
            </p:spPr>
            <p:txBody>
              <a:bodyPr lIns="68551" tIns="34275" rIns="68551" bIns="34275"/>
              <a:lstStyle/>
              <a:p>
                <a:pPr defTabSz="658054">
                  <a:defRPr/>
                </a:pPr>
                <a:endParaRPr lang="zh-CN" altLang="en-US" sz="900" kern="0" dirty="0">
                  <a:solidFill>
                    <a:srgbClr val="000000"/>
                  </a:solidFill>
                  <a:latin typeface="+mn-lt"/>
                  <a:ea typeface="+mn-ea"/>
                </a:endParaRPr>
              </a:p>
            </p:txBody>
          </p:sp>
          <p:sp>
            <p:nvSpPr>
              <p:cNvPr id="91" name="圆角矩形 90"/>
              <p:cNvSpPr/>
              <p:nvPr/>
            </p:nvSpPr>
            <p:spPr bwMode="auto">
              <a:xfrm>
                <a:off x="5391595" y="2909120"/>
                <a:ext cx="2081077" cy="1082409"/>
              </a:xfrm>
              <a:prstGeom prst="roundRect">
                <a:avLst>
                  <a:gd name="adj" fmla="val 8613"/>
                </a:avLst>
              </a:prstGeom>
              <a:solidFill>
                <a:srgbClr val="FFFF99"/>
              </a:solidFill>
              <a:ln w="9525" cap="flat" cmpd="sng" algn="ctr">
                <a:solidFill>
                  <a:srgbClr val="FFFFFF">
                    <a:lumMod val="50000"/>
                  </a:srgbClr>
                </a:solidFill>
                <a:prstDash val="dash"/>
                <a:round/>
                <a:headEnd type="none" w="med" len="med"/>
                <a:tailEnd type="none" w="med" len="med"/>
              </a:ln>
              <a:effectLst/>
            </p:spPr>
            <p:txBody>
              <a:bodyPr lIns="68551" tIns="34275" rIns="68551" bIns="34275"/>
              <a:lstStyle/>
              <a:p>
                <a:pPr defTabSz="658054">
                  <a:defRPr/>
                </a:pPr>
                <a:endParaRPr lang="zh-CN" altLang="en-US" sz="900" kern="0" dirty="0">
                  <a:solidFill>
                    <a:srgbClr val="000000"/>
                  </a:solidFill>
                  <a:latin typeface="+mn-lt"/>
                  <a:ea typeface="+mn-ea"/>
                </a:endParaRPr>
              </a:p>
            </p:txBody>
          </p:sp>
          <p:sp>
            <p:nvSpPr>
              <p:cNvPr id="92" name="圆角矩形 91"/>
              <p:cNvSpPr/>
              <p:nvPr/>
            </p:nvSpPr>
            <p:spPr bwMode="auto">
              <a:xfrm>
                <a:off x="3222982" y="2912646"/>
                <a:ext cx="2081077" cy="1080058"/>
              </a:xfrm>
              <a:prstGeom prst="roundRect">
                <a:avLst>
                  <a:gd name="adj" fmla="val 8613"/>
                </a:avLst>
              </a:prstGeom>
              <a:solidFill>
                <a:srgbClr val="FFFF99"/>
              </a:solidFill>
              <a:ln w="9525" cap="flat" cmpd="sng" algn="ctr">
                <a:solidFill>
                  <a:srgbClr val="FFFFFF">
                    <a:lumMod val="50000"/>
                  </a:srgbClr>
                </a:solidFill>
                <a:prstDash val="dash"/>
                <a:round/>
                <a:headEnd type="none" w="med" len="med"/>
                <a:tailEnd type="none" w="med" len="med"/>
              </a:ln>
              <a:effectLst/>
            </p:spPr>
            <p:txBody>
              <a:bodyPr lIns="68551" tIns="34275" rIns="68551" bIns="34275"/>
              <a:lstStyle/>
              <a:p>
                <a:pPr defTabSz="658054">
                  <a:defRPr/>
                </a:pPr>
                <a:endParaRPr lang="zh-CN" altLang="en-US" sz="900" kern="0" dirty="0">
                  <a:solidFill>
                    <a:srgbClr val="000000"/>
                  </a:solidFill>
                  <a:latin typeface="+mn-lt"/>
                  <a:ea typeface="+mn-ea"/>
                </a:endParaRPr>
              </a:p>
            </p:txBody>
          </p:sp>
          <p:sp>
            <p:nvSpPr>
              <p:cNvPr id="93" name="圆角矩形 92"/>
              <p:cNvSpPr/>
              <p:nvPr/>
            </p:nvSpPr>
            <p:spPr bwMode="auto">
              <a:xfrm>
                <a:off x="1118782" y="2906769"/>
                <a:ext cx="2081077" cy="1084759"/>
              </a:xfrm>
              <a:prstGeom prst="roundRect">
                <a:avLst>
                  <a:gd name="adj" fmla="val 8613"/>
                </a:avLst>
              </a:prstGeom>
              <a:solidFill>
                <a:srgbClr val="FFFF99"/>
              </a:solidFill>
              <a:ln w="9525" cap="flat" cmpd="sng" algn="ctr">
                <a:solidFill>
                  <a:srgbClr val="FFFFFF">
                    <a:lumMod val="50000"/>
                  </a:srgbClr>
                </a:solidFill>
                <a:prstDash val="dash"/>
                <a:round/>
                <a:headEnd type="none" w="med" len="med"/>
                <a:tailEnd type="none" w="med" len="med"/>
              </a:ln>
              <a:effectLst/>
            </p:spPr>
            <p:txBody>
              <a:bodyPr lIns="68551" tIns="34275" rIns="68551" bIns="34275"/>
              <a:lstStyle/>
              <a:p>
                <a:pPr defTabSz="658054">
                  <a:defRPr/>
                </a:pPr>
                <a:endParaRPr lang="zh-CN" altLang="en-US" sz="900" kern="0" dirty="0">
                  <a:solidFill>
                    <a:srgbClr val="000000"/>
                  </a:solidFill>
                  <a:latin typeface="+mn-lt"/>
                  <a:ea typeface="+mn-ea"/>
                </a:endParaRPr>
              </a:p>
            </p:txBody>
          </p:sp>
          <p:sp>
            <p:nvSpPr>
              <p:cNvPr id="94" name="圆角矩形 93"/>
              <p:cNvSpPr/>
              <p:nvPr/>
            </p:nvSpPr>
            <p:spPr bwMode="auto">
              <a:xfrm>
                <a:off x="1236873" y="3730035"/>
                <a:ext cx="1872969" cy="247195"/>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虚拟化平台 </a:t>
                </a:r>
                <a:r>
                  <a:rPr lang="en-US" altLang="zh-CN" sz="1400" kern="0" dirty="0">
                    <a:solidFill>
                      <a:sysClr val="windowText" lastClr="000000"/>
                    </a:solidFill>
                    <a:latin typeface="+mn-lt"/>
                    <a:ea typeface="+mn-ea"/>
                  </a:rPr>
                  <a:t>UVP</a:t>
                </a:r>
                <a:r>
                  <a:rPr lang="zh-CN" altLang="en-US" sz="1400" kern="0" dirty="0">
                    <a:solidFill>
                      <a:sysClr val="windowText" lastClr="000000"/>
                    </a:solidFill>
                    <a:latin typeface="+mn-lt"/>
                    <a:ea typeface="+mn-ea"/>
                  </a:rPr>
                  <a:t> </a:t>
                </a:r>
              </a:p>
            </p:txBody>
          </p:sp>
          <p:sp>
            <p:nvSpPr>
              <p:cNvPr id="95" name="圆角矩形 94"/>
              <p:cNvSpPr/>
              <p:nvPr/>
            </p:nvSpPr>
            <p:spPr bwMode="auto">
              <a:xfrm>
                <a:off x="1465628" y="4220703"/>
                <a:ext cx="2376721" cy="19509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云启动服务（</a:t>
                </a:r>
                <a:r>
                  <a:rPr lang="en-US" altLang="zh-CN" sz="1400" kern="0" dirty="0">
                    <a:solidFill>
                      <a:sysClr val="windowText" lastClr="000000"/>
                    </a:solidFill>
                    <a:latin typeface="+mn-lt"/>
                    <a:ea typeface="+mn-ea"/>
                  </a:rPr>
                  <a:t>CBS</a:t>
                </a:r>
                <a:r>
                  <a:rPr lang="zh-CN" altLang="en-US" sz="1400" kern="0" dirty="0">
                    <a:solidFill>
                      <a:sysClr val="windowText" lastClr="000000"/>
                    </a:solidFill>
                    <a:latin typeface="+mn-lt"/>
                    <a:ea typeface="+mn-ea"/>
                  </a:rPr>
                  <a:t>）</a:t>
                </a:r>
              </a:p>
            </p:txBody>
          </p:sp>
          <p:sp>
            <p:nvSpPr>
              <p:cNvPr id="96" name="圆角矩形 95"/>
              <p:cNvSpPr/>
              <p:nvPr/>
            </p:nvSpPr>
            <p:spPr bwMode="auto">
              <a:xfrm>
                <a:off x="4679736" y="4218352"/>
                <a:ext cx="2579875" cy="197443"/>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云发放服务（</a:t>
                </a:r>
                <a:r>
                  <a:rPr lang="en-US" altLang="zh-CN" sz="1400" kern="0" dirty="0">
                    <a:solidFill>
                      <a:sysClr val="windowText" lastClr="000000"/>
                    </a:solidFill>
                    <a:latin typeface="+mn-lt"/>
                    <a:ea typeface="+mn-ea"/>
                  </a:rPr>
                  <a:t>CPS</a:t>
                </a:r>
                <a:r>
                  <a:rPr lang="zh-CN" altLang="en-US" sz="1400" kern="0" dirty="0">
                    <a:solidFill>
                      <a:sysClr val="windowText" lastClr="000000"/>
                    </a:solidFill>
                    <a:latin typeface="+mn-lt"/>
                    <a:ea typeface="+mn-ea"/>
                  </a:rPr>
                  <a:t>）</a:t>
                </a:r>
              </a:p>
            </p:txBody>
          </p:sp>
          <p:sp>
            <p:nvSpPr>
              <p:cNvPr id="97" name="TextBox 96"/>
              <p:cNvSpPr txBox="1"/>
              <p:nvPr/>
            </p:nvSpPr>
            <p:spPr>
              <a:xfrm>
                <a:off x="3046379" y="3991529"/>
                <a:ext cx="2502001" cy="227853"/>
              </a:xfrm>
              <a:prstGeom prst="rect">
                <a:avLst/>
              </a:prstGeom>
              <a:noFill/>
            </p:spPr>
            <p:txBody>
              <a:bodyPr wrap="none">
                <a:spAutoFit/>
              </a:bodyPr>
              <a:lstStyle/>
              <a:p>
                <a:pPr algn="ctr" defTabSz="658054">
                  <a:defRPr/>
                </a:pPr>
                <a:r>
                  <a:rPr lang="zh-CN" altLang="en-US" sz="1400" kern="0" dirty="0">
                    <a:solidFill>
                      <a:sysClr val="windowText" lastClr="000000"/>
                    </a:solidFill>
                    <a:latin typeface="+mn-lt"/>
                    <a:ea typeface="+mn-ea"/>
                  </a:rPr>
                  <a:t>基础</a:t>
                </a:r>
                <a:r>
                  <a:rPr lang="en-US" altLang="zh-CN" sz="1400" kern="0" dirty="0">
                    <a:solidFill>
                      <a:sysClr val="windowText" lastClr="000000"/>
                    </a:solidFill>
                    <a:latin typeface="+mn-lt"/>
                    <a:ea typeface="+mn-ea"/>
                  </a:rPr>
                  <a:t>OS</a:t>
                </a:r>
                <a:r>
                  <a:rPr lang="zh-CN" altLang="en-US" sz="1400" kern="0" dirty="0">
                    <a:solidFill>
                      <a:sysClr val="windowText" lastClr="000000"/>
                    </a:solidFill>
                    <a:latin typeface="+mn-lt"/>
                    <a:ea typeface="+mn-ea"/>
                  </a:rPr>
                  <a:t>安装、管理节点发放</a:t>
                </a:r>
              </a:p>
            </p:txBody>
          </p:sp>
          <p:sp>
            <p:nvSpPr>
              <p:cNvPr id="99" name="TextBox 98"/>
              <p:cNvSpPr txBox="1"/>
              <p:nvPr/>
            </p:nvSpPr>
            <p:spPr>
              <a:xfrm>
                <a:off x="1677028" y="2731657"/>
                <a:ext cx="992661" cy="205067"/>
              </a:xfrm>
              <a:prstGeom prst="rect">
                <a:avLst/>
              </a:prstGeom>
              <a:noFill/>
            </p:spPr>
            <p:txBody>
              <a:bodyPr wrap="none">
                <a:spAutoFit/>
              </a:bodyPr>
              <a:lstStyle/>
              <a:p>
                <a:pPr algn="ctr" defTabSz="658054">
                  <a:defRPr/>
                </a:pPr>
                <a:r>
                  <a:rPr lang="zh-CN" altLang="en-US" sz="1200" kern="0" dirty="0">
                    <a:solidFill>
                      <a:sysClr val="windowText" lastClr="000000"/>
                    </a:solidFill>
                    <a:latin typeface="+mn-lt"/>
                    <a:ea typeface="+mn-ea"/>
                  </a:rPr>
                  <a:t>计算虚拟化</a:t>
                </a:r>
              </a:p>
            </p:txBody>
          </p:sp>
          <p:sp>
            <p:nvSpPr>
              <p:cNvPr id="101" name="圆角矩形 100"/>
              <p:cNvSpPr/>
              <p:nvPr/>
            </p:nvSpPr>
            <p:spPr bwMode="auto">
              <a:xfrm>
                <a:off x="3394753" y="3730034"/>
                <a:ext cx="1836633" cy="253269"/>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分布式存储引擎</a:t>
                </a:r>
              </a:p>
            </p:txBody>
          </p:sp>
          <p:sp>
            <p:nvSpPr>
              <p:cNvPr id="102" name="圆角矩形 101"/>
              <p:cNvSpPr/>
              <p:nvPr/>
            </p:nvSpPr>
            <p:spPr bwMode="auto">
              <a:xfrm>
                <a:off x="3330385" y="3180409"/>
                <a:ext cx="834083" cy="44150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存储</a:t>
                </a:r>
                <a:endParaRPr lang="en-US" altLang="zh-CN" sz="1400" kern="0" dirty="0">
                  <a:solidFill>
                    <a:sysClr val="windowText" lastClr="000000"/>
                  </a:solidFill>
                  <a:latin typeface="+mn-lt"/>
                  <a:ea typeface="+mn-ea"/>
                </a:endParaRPr>
              </a:p>
              <a:p>
                <a:pPr algn="ctr" defTabSz="658054">
                  <a:defRPr/>
                </a:pPr>
                <a:r>
                  <a:rPr lang="zh-CN" altLang="en-US" sz="1400" kern="0" dirty="0">
                    <a:solidFill>
                      <a:sysClr val="windowText" lastClr="000000"/>
                    </a:solidFill>
                    <a:latin typeface="+mn-lt"/>
                    <a:ea typeface="+mn-ea"/>
                  </a:rPr>
                  <a:t>卸载</a:t>
                </a:r>
              </a:p>
            </p:txBody>
          </p:sp>
          <p:sp>
            <p:nvSpPr>
              <p:cNvPr id="103" name="TextBox 102"/>
              <p:cNvSpPr txBox="1"/>
              <p:nvPr/>
            </p:nvSpPr>
            <p:spPr>
              <a:xfrm>
                <a:off x="4005852" y="2731657"/>
                <a:ext cx="992661" cy="205067"/>
              </a:xfrm>
              <a:prstGeom prst="rect">
                <a:avLst/>
              </a:prstGeom>
              <a:noFill/>
            </p:spPr>
            <p:txBody>
              <a:bodyPr wrap="none">
                <a:spAutoFit/>
              </a:bodyPr>
              <a:lstStyle/>
              <a:p>
                <a:pPr algn="ctr" defTabSz="658054">
                  <a:defRPr/>
                </a:pPr>
                <a:r>
                  <a:rPr lang="zh-CN" altLang="en-US" sz="1200" kern="0" dirty="0">
                    <a:solidFill>
                      <a:sysClr val="windowText" lastClr="000000"/>
                    </a:solidFill>
                    <a:latin typeface="+mn-lt"/>
                    <a:ea typeface="+mn-ea"/>
                  </a:rPr>
                  <a:t>存储虚拟化</a:t>
                </a:r>
              </a:p>
            </p:txBody>
          </p:sp>
          <p:sp>
            <p:nvSpPr>
              <p:cNvPr id="105" name="圆角矩形 104"/>
              <p:cNvSpPr/>
              <p:nvPr/>
            </p:nvSpPr>
            <p:spPr bwMode="auto">
              <a:xfrm>
                <a:off x="4233833" y="3077181"/>
                <a:ext cx="997553" cy="612308"/>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200" kern="0" dirty="0">
                    <a:solidFill>
                      <a:sysClr val="windowText" lastClr="000000"/>
                    </a:solidFill>
                    <a:latin typeface="+mn-lt"/>
                    <a:ea typeface="+mn-ea"/>
                  </a:rPr>
                  <a:t>存储</a:t>
                </a:r>
                <a:r>
                  <a:rPr lang="zh-CN" altLang="en-US" sz="1200" kern="0" dirty="0" smtClean="0">
                    <a:solidFill>
                      <a:sysClr val="windowText" lastClr="000000"/>
                    </a:solidFill>
                    <a:latin typeface="+mn-lt"/>
                    <a:ea typeface="+mn-ea"/>
                  </a:rPr>
                  <a:t>高级特性</a:t>
                </a:r>
                <a:r>
                  <a:rPr lang="en-US" altLang="zh-CN" sz="1200" kern="0" dirty="0" smtClean="0">
                    <a:solidFill>
                      <a:sysClr val="windowText" lastClr="000000"/>
                    </a:solidFill>
                    <a:latin typeface="+mn-lt"/>
                    <a:ea typeface="+mn-ea"/>
                  </a:rPr>
                  <a:t>-</a:t>
                </a:r>
                <a:endParaRPr lang="en-US" altLang="zh-CN" sz="1200" kern="0" dirty="0">
                  <a:solidFill>
                    <a:sysClr val="windowText" lastClr="000000"/>
                  </a:solidFill>
                  <a:latin typeface="+mn-lt"/>
                  <a:ea typeface="+mn-ea"/>
                </a:endParaRPr>
              </a:p>
              <a:p>
                <a:pPr algn="ctr" defTabSz="658054">
                  <a:defRPr/>
                </a:pPr>
                <a:r>
                  <a:rPr lang="zh-CN" altLang="en-US" sz="1200" kern="0" dirty="0">
                    <a:solidFill>
                      <a:sysClr val="windowText" lastClr="000000"/>
                    </a:solidFill>
                    <a:latin typeface="+mn-lt"/>
                    <a:ea typeface="+mn-ea"/>
                  </a:rPr>
                  <a:t>瘦分</a:t>
                </a:r>
                <a:r>
                  <a:rPr lang="en-US" altLang="zh-CN" sz="1200" kern="0" dirty="0">
                    <a:solidFill>
                      <a:sysClr val="windowText" lastClr="000000"/>
                    </a:solidFill>
                    <a:latin typeface="+mn-lt"/>
                    <a:ea typeface="+mn-ea"/>
                  </a:rPr>
                  <a:t>/</a:t>
                </a:r>
                <a:r>
                  <a:rPr lang="zh-CN" altLang="en-US" sz="1200" kern="0" dirty="0">
                    <a:solidFill>
                      <a:sysClr val="windowText" lastClr="000000"/>
                    </a:solidFill>
                    <a:latin typeface="+mn-lt"/>
                    <a:ea typeface="+mn-ea"/>
                  </a:rPr>
                  <a:t>快照</a:t>
                </a:r>
                <a:r>
                  <a:rPr lang="en-US" altLang="zh-CN" sz="1200" kern="0" dirty="0">
                    <a:solidFill>
                      <a:sysClr val="windowText" lastClr="000000"/>
                    </a:solidFill>
                    <a:latin typeface="+mn-lt"/>
                    <a:ea typeface="+mn-ea"/>
                  </a:rPr>
                  <a:t>/</a:t>
                </a:r>
                <a:r>
                  <a:rPr lang="zh-CN" altLang="en-US" sz="1200" kern="0" dirty="0">
                    <a:solidFill>
                      <a:sysClr val="windowText" lastClr="000000"/>
                    </a:solidFill>
                    <a:latin typeface="+mn-lt"/>
                    <a:ea typeface="+mn-ea"/>
                  </a:rPr>
                  <a:t>灾备</a:t>
                </a:r>
                <a:r>
                  <a:rPr lang="en-US" altLang="zh-CN" sz="1200" kern="0" dirty="0">
                    <a:solidFill>
                      <a:sysClr val="windowText" lastClr="000000"/>
                    </a:solidFill>
                    <a:latin typeface="+mn-lt"/>
                    <a:ea typeface="+mn-ea"/>
                  </a:rPr>
                  <a:t>...</a:t>
                </a:r>
                <a:endParaRPr lang="zh-CN" altLang="en-US" sz="1200" kern="0" dirty="0">
                  <a:solidFill>
                    <a:sysClr val="windowText" lastClr="000000"/>
                  </a:solidFill>
                  <a:latin typeface="+mn-lt"/>
                  <a:ea typeface="+mn-ea"/>
                </a:endParaRPr>
              </a:p>
            </p:txBody>
          </p:sp>
          <p:sp>
            <p:nvSpPr>
              <p:cNvPr id="109" name="圆角矩形 108"/>
              <p:cNvSpPr/>
              <p:nvPr/>
            </p:nvSpPr>
            <p:spPr bwMode="auto">
              <a:xfrm>
                <a:off x="5531986" y="3720240"/>
                <a:ext cx="1869666" cy="248175"/>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虚拟交换机（</a:t>
                </a:r>
                <a:r>
                  <a:rPr lang="en-US" altLang="zh-CN" sz="1400" kern="0" dirty="0">
                    <a:solidFill>
                      <a:sysClr val="windowText" lastClr="000000"/>
                    </a:solidFill>
                    <a:latin typeface="+mn-lt"/>
                    <a:ea typeface="+mn-ea"/>
                  </a:rPr>
                  <a:t>EVS</a:t>
                </a:r>
                <a:r>
                  <a:rPr lang="zh-CN" altLang="en-US" sz="1400" kern="0" dirty="0">
                    <a:solidFill>
                      <a:sysClr val="windowText" lastClr="000000"/>
                    </a:solidFill>
                    <a:latin typeface="+mn-lt"/>
                    <a:ea typeface="+mn-ea"/>
                  </a:rPr>
                  <a:t>）</a:t>
                </a:r>
              </a:p>
            </p:txBody>
          </p:sp>
          <p:sp>
            <p:nvSpPr>
              <p:cNvPr id="110" name="圆角矩形 109"/>
              <p:cNvSpPr/>
              <p:nvPr/>
            </p:nvSpPr>
            <p:spPr bwMode="auto">
              <a:xfrm>
                <a:off x="5533592" y="3211161"/>
                <a:ext cx="783707" cy="419565"/>
              </a:xfrm>
              <a:prstGeom prst="roundRect">
                <a:avLst/>
              </a:prstGeom>
              <a:solidFill>
                <a:srgbClr val="FFFFFF">
                  <a:lumMod val="85000"/>
                </a:srgbClr>
              </a:solidFill>
              <a:ln w="9525" cap="flat" cmpd="sng" algn="ctr">
                <a:solidFill>
                  <a:srgbClr val="FFFFFF">
                    <a:lumMod val="50000"/>
                  </a:srgbClr>
                </a:solidFill>
                <a:prstDash val="dash"/>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SDN </a:t>
                </a:r>
                <a:r>
                  <a:rPr lang="en-US" altLang="zh-CN" sz="1400" kern="0" dirty="0" smtClean="0">
                    <a:solidFill>
                      <a:sysClr val="windowText" lastClr="000000"/>
                    </a:solidFill>
                    <a:latin typeface="+mn-lt"/>
                    <a:ea typeface="+mn-ea"/>
                  </a:rPr>
                  <a:t>  </a:t>
                </a:r>
                <a:r>
                  <a:rPr lang="zh-CN" altLang="en-US" sz="1400" kern="0" dirty="0" smtClean="0">
                    <a:solidFill>
                      <a:sysClr val="windowText" lastClr="000000"/>
                    </a:solidFill>
                    <a:latin typeface="+mn-lt"/>
                    <a:ea typeface="+mn-ea"/>
                  </a:rPr>
                  <a:t>控制器</a:t>
                </a:r>
                <a:endParaRPr lang="zh-CN" altLang="en-US" sz="1400" kern="0" dirty="0">
                  <a:solidFill>
                    <a:sysClr val="windowText" lastClr="000000"/>
                  </a:solidFill>
                  <a:latin typeface="+mn-lt"/>
                  <a:ea typeface="+mn-ea"/>
                </a:endParaRPr>
              </a:p>
            </p:txBody>
          </p:sp>
          <p:sp>
            <p:nvSpPr>
              <p:cNvPr id="111" name="TextBox 110"/>
              <p:cNvSpPr txBox="1"/>
              <p:nvPr/>
            </p:nvSpPr>
            <p:spPr>
              <a:xfrm>
                <a:off x="5854047" y="2731657"/>
                <a:ext cx="992661" cy="205067"/>
              </a:xfrm>
              <a:prstGeom prst="rect">
                <a:avLst/>
              </a:prstGeom>
              <a:noFill/>
            </p:spPr>
            <p:txBody>
              <a:bodyPr wrap="none">
                <a:spAutoFit/>
              </a:bodyPr>
              <a:lstStyle/>
              <a:p>
                <a:pPr algn="ctr" defTabSz="658054">
                  <a:defRPr/>
                </a:pPr>
                <a:r>
                  <a:rPr lang="zh-CN" altLang="en-US" sz="1200" kern="0" dirty="0">
                    <a:solidFill>
                      <a:sysClr val="windowText" lastClr="000000"/>
                    </a:solidFill>
                    <a:latin typeface="+mn-lt"/>
                    <a:ea typeface="+mn-ea"/>
                  </a:rPr>
                  <a:t>网络虚拟化</a:t>
                </a:r>
              </a:p>
            </p:txBody>
          </p:sp>
          <p:sp>
            <p:nvSpPr>
              <p:cNvPr id="112" name="圆角矩形 111"/>
              <p:cNvSpPr/>
              <p:nvPr/>
            </p:nvSpPr>
            <p:spPr bwMode="auto">
              <a:xfrm>
                <a:off x="6404835" y="3211161"/>
                <a:ext cx="961264" cy="419565"/>
              </a:xfrm>
              <a:prstGeom prst="roundRect">
                <a:avLst/>
              </a:prstGeom>
              <a:solidFill>
                <a:srgbClr val="FFFFFF">
                  <a:lumMod val="85000"/>
                </a:srgbClr>
              </a:solidFill>
              <a:ln w="9525" cap="flat" cmpd="sng" algn="ctr">
                <a:solidFill>
                  <a:srgbClr val="FFFFFF">
                    <a:lumMod val="50000"/>
                  </a:srgbClr>
                </a:solidFill>
                <a:prstDash val="dash"/>
                <a:round/>
                <a:headEnd type="none" w="med" len="med"/>
                <a:tailEnd type="none" w="med" len="med"/>
              </a:ln>
              <a:effectLst/>
            </p:spPr>
            <p:txBody>
              <a:bodyPr lIns="68551" tIns="34275" rIns="68551" bIns="34275" anchor="ctr"/>
              <a:lstStyle/>
              <a:p>
                <a:pPr algn="ctr" defTabSz="658054">
                  <a:defRPr/>
                </a:pPr>
                <a:r>
                  <a:rPr lang="zh-CN" altLang="en-US" sz="1200" kern="0" dirty="0">
                    <a:solidFill>
                      <a:sysClr val="windowText" lastClr="000000"/>
                    </a:solidFill>
                    <a:latin typeface="+mn-lt"/>
                    <a:ea typeface="+mn-ea"/>
                  </a:rPr>
                  <a:t>虚拟服务网关</a:t>
                </a:r>
                <a:r>
                  <a:rPr lang="en-US" altLang="zh-CN" sz="1200" kern="0" dirty="0">
                    <a:solidFill>
                      <a:sysClr val="windowText" lastClr="000000"/>
                    </a:solidFill>
                    <a:latin typeface="+mn-lt"/>
                    <a:ea typeface="+mn-ea"/>
                  </a:rPr>
                  <a:t>-vFW/vLB…</a:t>
                </a:r>
              </a:p>
            </p:txBody>
          </p:sp>
          <p:sp>
            <p:nvSpPr>
              <p:cNvPr id="113" name="圆角矩形 112"/>
              <p:cNvSpPr/>
              <p:nvPr/>
            </p:nvSpPr>
            <p:spPr bwMode="auto">
              <a:xfrm>
                <a:off x="1115479" y="1946587"/>
                <a:ext cx="6350587" cy="805048"/>
              </a:xfrm>
              <a:prstGeom prst="roundRect">
                <a:avLst>
                  <a:gd name="adj" fmla="val 8613"/>
                </a:avLst>
              </a:prstGeom>
              <a:solidFill>
                <a:srgbClr val="00B0F0"/>
              </a:solidFill>
              <a:ln w="9525" cap="flat" cmpd="sng" algn="ctr">
                <a:solidFill>
                  <a:srgbClr val="FFFFFF">
                    <a:lumMod val="50000"/>
                  </a:srgbClr>
                </a:solidFill>
                <a:prstDash val="solid"/>
                <a:round/>
                <a:headEnd type="none" w="med" len="med"/>
                <a:tailEnd type="none" w="med" len="med"/>
              </a:ln>
              <a:effectLst/>
            </p:spPr>
            <p:txBody>
              <a:bodyPr lIns="68551" tIns="34275" rIns="68551" bIns="34275"/>
              <a:lstStyle/>
              <a:p>
                <a:pPr defTabSz="658054">
                  <a:defRPr/>
                </a:pPr>
                <a:endParaRPr lang="zh-CN" altLang="en-US" sz="900" kern="0" dirty="0">
                  <a:solidFill>
                    <a:srgbClr val="000000"/>
                  </a:solidFill>
                  <a:latin typeface="+mn-lt"/>
                  <a:ea typeface="+mn-ea"/>
                </a:endParaRPr>
              </a:p>
            </p:txBody>
          </p:sp>
          <p:sp>
            <p:nvSpPr>
              <p:cNvPr id="114" name="圆角矩形 113"/>
              <p:cNvSpPr/>
              <p:nvPr/>
            </p:nvSpPr>
            <p:spPr bwMode="auto">
              <a:xfrm>
                <a:off x="3820615" y="2077683"/>
                <a:ext cx="1065314" cy="179813"/>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Cinder</a:t>
                </a:r>
                <a:endParaRPr lang="zh-CN" altLang="en-US" sz="1400" kern="0" dirty="0">
                  <a:solidFill>
                    <a:sysClr val="windowText" lastClr="000000"/>
                  </a:solidFill>
                  <a:latin typeface="+mn-lt"/>
                  <a:ea typeface="+mn-ea"/>
                </a:endParaRPr>
              </a:p>
            </p:txBody>
          </p:sp>
          <p:sp>
            <p:nvSpPr>
              <p:cNvPr id="115" name="圆角矩形 114"/>
              <p:cNvSpPr/>
              <p:nvPr/>
            </p:nvSpPr>
            <p:spPr bwMode="auto">
              <a:xfrm>
                <a:off x="5057962" y="2067638"/>
                <a:ext cx="1066965" cy="211546"/>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Neutron</a:t>
                </a:r>
                <a:endParaRPr lang="zh-CN" altLang="en-US" sz="1400" kern="0" dirty="0">
                  <a:solidFill>
                    <a:sysClr val="windowText" lastClr="000000"/>
                  </a:solidFill>
                  <a:latin typeface="+mn-lt"/>
                  <a:ea typeface="+mn-ea"/>
                </a:endParaRPr>
              </a:p>
            </p:txBody>
          </p:sp>
          <p:sp>
            <p:nvSpPr>
              <p:cNvPr id="116" name="圆角矩形 115"/>
              <p:cNvSpPr/>
              <p:nvPr/>
            </p:nvSpPr>
            <p:spPr bwMode="auto">
              <a:xfrm>
                <a:off x="2530941" y="2075865"/>
                <a:ext cx="1066965" cy="21037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Nova</a:t>
                </a:r>
                <a:endParaRPr lang="zh-CN" altLang="en-US" sz="1400" kern="0" dirty="0">
                  <a:solidFill>
                    <a:sysClr val="windowText" lastClr="000000"/>
                  </a:solidFill>
                  <a:latin typeface="+mn-lt"/>
                  <a:ea typeface="+mn-ea"/>
                </a:endParaRPr>
              </a:p>
            </p:txBody>
          </p:sp>
          <p:sp>
            <p:nvSpPr>
              <p:cNvPr id="117" name="圆角矩形 116"/>
              <p:cNvSpPr/>
              <p:nvPr/>
            </p:nvSpPr>
            <p:spPr bwMode="auto">
              <a:xfrm>
                <a:off x="2423584" y="2317968"/>
                <a:ext cx="1229341" cy="406638"/>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200" kern="0" dirty="0">
                    <a:solidFill>
                      <a:sysClr val="windowText" lastClr="000000"/>
                    </a:solidFill>
                    <a:latin typeface="+mn-lt"/>
                    <a:ea typeface="+mn-ea"/>
                  </a:rPr>
                  <a:t>Nova-Compute</a:t>
                </a:r>
              </a:p>
              <a:p>
                <a:pPr algn="ctr" defTabSz="658054">
                  <a:defRPr/>
                </a:pPr>
                <a:r>
                  <a:rPr lang="en-US" altLang="zh-CN" sz="1200" kern="0" dirty="0">
                    <a:solidFill>
                      <a:sysClr val="windowText" lastClr="000000"/>
                    </a:solidFill>
                    <a:latin typeface="+mn-lt"/>
                    <a:ea typeface="+mn-ea"/>
                  </a:rPr>
                  <a:t>Driver</a:t>
                </a:r>
                <a:endParaRPr lang="zh-CN" altLang="en-US" sz="1200" kern="0" dirty="0">
                  <a:solidFill>
                    <a:sysClr val="windowText" lastClr="000000"/>
                  </a:solidFill>
                  <a:latin typeface="+mn-lt"/>
                  <a:ea typeface="+mn-ea"/>
                </a:endParaRPr>
              </a:p>
            </p:txBody>
          </p:sp>
          <p:sp>
            <p:nvSpPr>
              <p:cNvPr id="118" name="圆角矩形 117"/>
              <p:cNvSpPr/>
              <p:nvPr/>
            </p:nvSpPr>
            <p:spPr bwMode="auto">
              <a:xfrm>
                <a:off x="3748206" y="2313267"/>
                <a:ext cx="1248646" cy="430143"/>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200" kern="0" dirty="0">
                    <a:solidFill>
                      <a:sysClr val="windowText" lastClr="000000"/>
                    </a:solidFill>
                    <a:latin typeface="+mn-lt"/>
                    <a:ea typeface="+mn-ea"/>
                  </a:rPr>
                  <a:t>Cinder-Volume</a:t>
                </a:r>
              </a:p>
              <a:p>
                <a:pPr algn="ctr" defTabSz="658054">
                  <a:defRPr/>
                </a:pPr>
                <a:r>
                  <a:rPr lang="en-US" altLang="zh-CN" sz="1200" kern="0" dirty="0">
                    <a:solidFill>
                      <a:sysClr val="windowText" lastClr="000000"/>
                    </a:solidFill>
                    <a:latin typeface="+mn-lt"/>
                    <a:ea typeface="+mn-ea"/>
                  </a:rPr>
                  <a:t>Driver</a:t>
                </a:r>
                <a:endParaRPr lang="zh-CN" altLang="en-US" sz="1200" kern="0" dirty="0">
                  <a:solidFill>
                    <a:sysClr val="windowText" lastClr="000000"/>
                  </a:solidFill>
                  <a:latin typeface="+mn-lt"/>
                  <a:ea typeface="+mn-ea"/>
                </a:endParaRPr>
              </a:p>
            </p:txBody>
          </p:sp>
          <p:sp>
            <p:nvSpPr>
              <p:cNvPr id="119" name="圆角矩形 118"/>
              <p:cNvSpPr/>
              <p:nvPr/>
            </p:nvSpPr>
            <p:spPr bwMode="auto">
              <a:xfrm>
                <a:off x="5074479" y="2317968"/>
                <a:ext cx="1066965" cy="40311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200" kern="0" dirty="0">
                    <a:solidFill>
                      <a:sysClr val="windowText" lastClr="000000"/>
                    </a:solidFill>
                    <a:latin typeface="+mn-lt"/>
                    <a:ea typeface="+mn-ea"/>
                  </a:rPr>
                  <a:t>Neutron</a:t>
                </a:r>
              </a:p>
              <a:p>
                <a:pPr algn="ctr" defTabSz="658054">
                  <a:defRPr/>
                </a:pPr>
                <a:r>
                  <a:rPr lang="en-US" altLang="zh-CN" sz="1200" kern="0" dirty="0">
                    <a:solidFill>
                      <a:sysClr val="windowText" lastClr="000000"/>
                    </a:solidFill>
                    <a:latin typeface="+mn-lt"/>
                    <a:ea typeface="+mn-ea"/>
                  </a:rPr>
                  <a:t>Plug-in</a:t>
                </a:r>
                <a:endParaRPr lang="zh-CN" altLang="en-US" sz="1200" kern="0" dirty="0">
                  <a:solidFill>
                    <a:sysClr val="windowText" lastClr="000000"/>
                  </a:solidFill>
                  <a:latin typeface="+mn-lt"/>
                  <a:ea typeface="+mn-ea"/>
                </a:endParaRPr>
              </a:p>
            </p:txBody>
          </p:sp>
          <p:sp>
            <p:nvSpPr>
              <p:cNvPr id="120" name="圆角矩形 119"/>
              <p:cNvSpPr/>
              <p:nvPr/>
            </p:nvSpPr>
            <p:spPr bwMode="auto">
              <a:xfrm>
                <a:off x="1178241" y="1994772"/>
                <a:ext cx="1066965" cy="210371"/>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Keystone</a:t>
                </a:r>
                <a:endParaRPr lang="zh-CN" altLang="en-US" sz="1400" kern="0" dirty="0">
                  <a:solidFill>
                    <a:sysClr val="windowText" lastClr="000000"/>
                  </a:solidFill>
                  <a:latin typeface="+mn-lt"/>
                  <a:ea typeface="+mn-ea"/>
                </a:endParaRPr>
              </a:p>
            </p:txBody>
          </p:sp>
          <p:sp>
            <p:nvSpPr>
              <p:cNvPr id="121" name="圆角矩形 120"/>
              <p:cNvSpPr/>
              <p:nvPr/>
            </p:nvSpPr>
            <p:spPr bwMode="auto">
              <a:xfrm>
                <a:off x="1174938" y="2248627"/>
                <a:ext cx="1066965" cy="210371"/>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Glance</a:t>
                </a:r>
                <a:endParaRPr lang="zh-CN" altLang="en-US" sz="1400" kern="0" dirty="0">
                  <a:solidFill>
                    <a:sysClr val="windowText" lastClr="000000"/>
                  </a:solidFill>
                  <a:latin typeface="+mn-lt"/>
                  <a:ea typeface="+mn-ea"/>
                </a:endParaRPr>
              </a:p>
            </p:txBody>
          </p:sp>
          <p:sp>
            <p:nvSpPr>
              <p:cNvPr id="122" name="圆角矩形 121"/>
              <p:cNvSpPr/>
              <p:nvPr/>
            </p:nvSpPr>
            <p:spPr bwMode="auto">
              <a:xfrm>
                <a:off x="1181545" y="2495431"/>
                <a:ext cx="1066965" cy="211546"/>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Swift</a:t>
                </a:r>
                <a:endParaRPr lang="zh-CN" altLang="en-US" sz="1400" kern="0" dirty="0">
                  <a:solidFill>
                    <a:sysClr val="windowText" lastClr="000000"/>
                  </a:solidFill>
                  <a:latin typeface="+mn-lt"/>
                  <a:ea typeface="+mn-ea"/>
                </a:endParaRPr>
              </a:p>
            </p:txBody>
          </p:sp>
          <p:sp>
            <p:nvSpPr>
              <p:cNvPr id="123" name="圆角矩形 122"/>
              <p:cNvSpPr/>
              <p:nvPr/>
            </p:nvSpPr>
            <p:spPr bwMode="auto">
              <a:xfrm>
                <a:off x="6283484" y="2020630"/>
                <a:ext cx="1083144" cy="235051"/>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Heat</a:t>
                </a:r>
                <a:endParaRPr lang="zh-CN" altLang="en-US" sz="1400" kern="0" dirty="0">
                  <a:solidFill>
                    <a:sysClr val="windowText" lastClr="000000"/>
                  </a:solidFill>
                  <a:latin typeface="+mn-lt"/>
                  <a:ea typeface="+mn-ea"/>
                </a:endParaRPr>
              </a:p>
            </p:txBody>
          </p:sp>
          <p:sp>
            <p:nvSpPr>
              <p:cNvPr id="124" name="圆角矩形 123"/>
              <p:cNvSpPr/>
              <p:nvPr/>
            </p:nvSpPr>
            <p:spPr bwMode="auto">
              <a:xfrm>
                <a:off x="6276878" y="2276833"/>
                <a:ext cx="1104954" cy="216246"/>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Ceilometer</a:t>
                </a:r>
                <a:endParaRPr lang="zh-CN" altLang="en-US" sz="1300" kern="0" dirty="0">
                  <a:solidFill>
                    <a:sysClr val="windowText" lastClr="000000"/>
                  </a:solidFill>
                  <a:latin typeface="+mn-lt"/>
                  <a:ea typeface="+mn-ea"/>
                </a:endParaRPr>
              </a:p>
            </p:txBody>
          </p:sp>
          <p:sp>
            <p:nvSpPr>
              <p:cNvPr id="125" name="圆角矩形 124"/>
              <p:cNvSpPr/>
              <p:nvPr/>
            </p:nvSpPr>
            <p:spPr bwMode="auto">
              <a:xfrm>
                <a:off x="6276878" y="2510708"/>
                <a:ext cx="1111561" cy="20802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Ironic</a:t>
                </a:r>
                <a:endParaRPr lang="zh-CN" altLang="en-US" sz="1400" kern="0" dirty="0">
                  <a:solidFill>
                    <a:sysClr val="windowText" lastClr="000000"/>
                  </a:solidFill>
                  <a:latin typeface="+mn-lt"/>
                  <a:ea typeface="+mn-ea"/>
                </a:endParaRPr>
              </a:p>
            </p:txBody>
          </p:sp>
          <p:sp>
            <p:nvSpPr>
              <p:cNvPr id="126" name="TextBox 125"/>
              <p:cNvSpPr txBox="1"/>
              <p:nvPr/>
            </p:nvSpPr>
            <p:spPr>
              <a:xfrm>
                <a:off x="3754813" y="1893701"/>
                <a:ext cx="1126084" cy="227853"/>
              </a:xfrm>
              <a:prstGeom prst="rect">
                <a:avLst/>
              </a:prstGeom>
              <a:noFill/>
            </p:spPr>
            <p:txBody>
              <a:bodyPr wrap="none">
                <a:spAutoFit/>
              </a:bodyPr>
              <a:lstStyle/>
              <a:p>
                <a:pPr defTabSz="685424">
                  <a:defRPr/>
                </a:pPr>
                <a:r>
                  <a:rPr lang="en-US" altLang="zh-CN" sz="1400" kern="0" dirty="0">
                    <a:solidFill>
                      <a:sysClr val="windowText" lastClr="000000"/>
                    </a:solidFill>
                    <a:latin typeface="+mn-lt"/>
                    <a:ea typeface="+mn-ea"/>
                  </a:rPr>
                  <a:t>OpenStack</a:t>
                </a:r>
                <a:r>
                  <a:rPr lang="zh-CN" altLang="en-US" sz="1400" kern="0" dirty="0">
                    <a:solidFill>
                      <a:sysClr val="windowText" lastClr="000000"/>
                    </a:solidFill>
                    <a:latin typeface="+mn-lt"/>
                    <a:ea typeface="+mn-ea"/>
                  </a:rPr>
                  <a:t> </a:t>
                </a:r>
              </a:p>
            </p:txBody>
          </p:sp>
          <p:grpSp>
            <p:nvGrpSpPr>
              <p:cNvPr id="49199" name="组合 64"/>
              <p:cNvGrpSpPr>
                <a:grpSpLocks/>
              </p:cNvGrpSpPr>
              <p:nvPr/>
            </p:nvGrpSpPr>
            <p:grpSpPr bwMode="auto">
              <a:xfrm>
                <a:off x="1146860" y="1190899"/>
                <a:ext cx="6335722" cy="674596"/>
                <a:chOff x="6149111" y="2915056"/>
                <a:chExt cx="6335722" cy="1085196"/>
              </a:xfrm>
            </p:grpSpPr>
            <p:sp>
              <p:nvSpPr>
                <p:cNvPr id="127" name="圆角矩形 126"/>
                <p:cNvSpPr/>
                <p:nvPr/>
              </p:nvSpPr>
              <p:spPr bwMode="auto">
                <a:xfrm>
                  <a:off x="6149111" y="2915056"/>
                  <a:ext cx="6335722" cy="1085196"/>
                </a:xfrm>
                <a:prstGeom prst="roundRect">
                  <a:avLst>
                    <a:gd name="adj" fmla="val 8613"/>
                  </a:avLst>
                </a:prstGeom>
                <a:solidFill>
                  <a:srgbClr val="FFFF99"/>
                </a:solidFill>
                <a:ln w="9525" cap="flat" cmpd="sng" algn="ctr">
                  <a:solidFill>
                    <a:srgbClr val="FFFFFF">
                      <a:lumMod val="50000"/>
                    </a:srgbClr>
                  </a:solidFill>
                  <a:prstDash val="dash"/>
                  <a:round/>
                  <a:headEnd type="none" w="med" len="med"/>
                  <a:tailEnd type="none" w="med" len="med"/>
                </a:ln>
                <a:effectLst/>
              </p:spPr>
              <p:txBody>
                <a:bodyPr lIns="68551" tIns="34275" rIns="68551" bIns="34275"/>
                <a:lstStyle/>
                <a:p>
                  <a:pPr defTabSz="658054">
                    <a:defRPr/>
                  </a:pPr>
                  <a:endParaRPr lang="zh-CN" altLang="en-US" sz="900" kern="0" dirty="0">
                    <a:solidFill>
                      <a:srgbClr val="000000"/>
                    </a:solidFill>
                    <a:latin typeface="+mn-lt"/>
                    <a:ea typeface="+mn-ea"/>
                  </a:endParaRPr>
                </a:p>
              </p:txBody>
            </p:sp>
            <p:sp>
              <p:nvSpPr>
                <p:cNvPr id="128" name="圆角矩形 127"/>
                <p:cNvSpPr/>
                <p:nvPr/>
              </p:nvSpPr>
              <p:spPr bwMode="auto">
                <a:xfrm>
                  <a:off x="9744006" y="3346576"/>
                  <a:ext cx="1250297" cy="455631"/>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300" kern="0" dirty="0">
                      <a:solidFill>
                        <a:sysClr val="windowText" lastClr="000000"/>
                      </a:solidFill>
                      <a:latin typeface="+mn-lt"/>
                      <a:ea typeface="+mn-ea"/>
                    </a:rPr>
                    <a:t>异构硬件适配</a:t>
                  </a:r>
                  <a:endParaRPr lang="en-US" altLang="zh-CN" sz="1300" kern="0" dirty="0">
                    <a:solidFill>
                      <a:sysClr val="windowText" lastClr="000000"/>
                    </a:solidFill>
                    <a:latin typeface="+mn-lt"/>
                    <a:ea typeface="+mn-ea"/>
                  </a:endParaRPr>
                </a:p>
              </p:txBody>
            </p:sp>
            <p:sp>
              <p:nvSpPr>
                <p:cNvPr id="131" name="圆角矩形 130"/>
                <p:cNvSpPr/>
                <p:nvPr/>
              </p:nvSpPr>
              <p:spPr bwMode="auto">
                <a:xfrm>
                  <a:off x="6261421" y="3139092"/>
                  <a:ext cx="1291590" cy="786483"/>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200" kern="0" dirty="0">
                      <a:solidFill>
                        <a:sysClr val="windowText" lastClr="000000"/>
                      </a:solidFill>
                      <a:latin typeface="+mn-lt"/>
                      <a:ea typeface="+mn-ea"/>
                    </a:rPr>
                    <a:t>应用监控</a:t>
                  </a:r>
                  <a:r>
                    <a:rPr lang="zh-CN" altLang="en-US" sz="1200" kern="0" dirty="0" smtClean="0">
                      <a:solidFill>
                        <a:sysClr val="windowText" lastClr="000000"/>
                      </a:solidFill>
                      <a:latin typeface="+mn-lt"/>
                      <a:ea typeface="+mn-ea"/>
                    </a:rPr>
                    <a:t>与  告警</a:t>
                  </a:r>
                  <a:r>
                    <a:rPr lang="en-US" altLang="zh-CN" sz="1200" kern="0" dirty="0">
                      <a:solidFill>
                        <a:sysClr val="windowText" lastClr="000000"/>
                      </a:solidFill>
                      <a:latin typeface="+mn-lt"/>
                      <a:ea typeface="+mn-ea"/>
                    </a:rPr>
                    <a:t>(AM &amp; </a:t>
                  </a:r>
                  <a:r>
                    <a:rPr lang="en-US" altLang="zh-CN" sz="1200" kern="0" dirty="0">
                      <a:solidFill>
                        <a:prstClr val="black"/>
                      </a:solidFill>
                      <a:latin typeface="+mn-lt"/>
                      <a:ea typeface="+mn-ea"/>
                    </a:rPr>
                    <a:t>FM</a:t>
                  </a:r>
                  <a:r>
                    <a:rPr lang="en-US" altLang="zh-CN" sz="1200" kern="0" dirty="0">
                      <a:solidFill>
                        <a:sysClr val="windowText" lastClr="000000"/>
                      </a:solidFill>
                      <a:latin typeface="+mn-lt"/>
                      <a:ea typeface="+mn-ea"/>
                    </a:rPr>
                    <a:t>)</a:t>
                  </a:r>
                  <a:endParaRPr lang="zh-CN" altLang="en-US" sz="1200" kern="0" dirty="0">
                    <a:solidFill>
                      <a:sysClr val="windowText" lastClr="000000"/>
                    </a:solidFill>
                    <a:latin typeface="+mn-lt"/>
                    <a:ea typeface="+mn-ea"/>
                  </a:endParaRPr>
                </a:p>
              </p:txBody>
            </p:sp>
            <p:sp>
              <p:nvSpPr>
                <p:cNvPr id="132" name="圆角矩形 131"/>
                <p:cNvSpPr/>
                <p:nvPr/>
              </p:nvSpPr>
              <p:spPr bwMode="auto">
                <a:xfrm>
                  <a:off x="11103463" y="3344234"/>
                  <a:ext cx="1358818" cy="46662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300" kern="0" dirty="0">
                      <a:solidFill>
                        <a:sysClr val="windowText" lastClr="000000"/>
                      </a:solidFill>
                      <a:latin typeface="+mn-lt"/>
                      <a:ea typeface="+mn-ea"/>
                    </a:rPr>
                    <a:t>安全</a:t>
                  </a:r>
                  <a:r>
                    <a:rPr lang="en-US" altLang="zh-CN" sz="1300" kern="0" dirty="0">
                      <a:solidFill>
                        <a:sysClr val="windowText" lastClr="000000"/>
                      </a:solidFill>
                      <a:latin typeface="+mn-lt"/>
                      <a:ea typeface="+mn-ea"/>
                    </a:rPr>
                    <a:t>(</a:t>
                  </a:r>
                  <a:r>
                    <a:rPr lang="en-US" altLang="zh-CN" sz="1300" kern="0" dirty="0" smtClean="0">
                      <a:solidFill>
                        <a:sysClr val="windowText" lastClr="000000"/>
                      </a:solidFill>
                      <a:latin typeface="+mn-lt"/>
                      <a:ea typeface="+mn-ea"/>
                    </a:rPr>
                    <a:t>IAM)</a:t>
                  </a:r>
                  <a:r>
                    <a:rPr lang="zh-CN" altLang="en-US" sz="1300" kern="0" dirty="0" smtClean="0">
                      <a:solidFill>
                        <a:sysClr val="windowText" lastClr="000000"/>
                      </a:solidFill>
                      <a:latin typeface="+mn-lt"/>
                      <a:ea typeface="+mn-ea"/>
                    </a:rPr>
                    <a:t>管理</a:t>
                  </a:r>
                  <a:endParaRPr lang="en-US" altLang="zh-CN" sz="1300" kern="0" dirty="0">
                    <a:solidFill>
                      <a:sysClr val="windowText" lastClr="000000"/>
                    </a:solidFill>
                    <a:latin typeface="+mn-lt"/>
                    <a:ea typeface="+mn-ea"/>
                  </a:endParaRPr>
                </a:p>
              </p:txBody>
            </p:sp>
            <p:sp>
              <p:nvSpPr>
                <p:cNvPr id="134" name="圆角矩形 133"/>
                <p:cNvSpPr/>
                <p:nvPr/>
              </p:nvSpPr>
              <p:spPr bwMode="auto">
                <a:xfrm>
                  <a:off x="7599977" y="3372630"/>
                  <a:ext cx="937417" cy="408666"/>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Web</a:t>
                  </a:r>
                  <a:r>
                    <a:rPr lang="en-US" altLang="zh-CN" sz="1300" kern="0" dirty="0">
                      <a:solidFill>
                        <a:sysClr val="windowText" lastClr="000000"/>
                      </a:solidFill>
                      <a:latin typeface="+mn-lt"/>
                      <a:ea typeface="+mn-ea"/>
                    </a:rPr>
                    <a:t> </a:t>
                  </a:r>
                  <a:r>
                    <a:rPr lang="en-US" altLang="zh-CN" sz="1400" kern="0" dirty="0">
                      <a:solidFill>
                        <a:sysClr val="windowText" lastClr="000000"/>
                      </a:solidFill>
                      <a:latin typeface="+mn-lt"/>
                      <a:ea typeface="+mn-ea"/>
                    </a:rPr>
                    <a:t>Portal</a:t>
                  </a:r>
                  <a:endParaRPr lang="zh-CN" altLang="en-US" sz="1400" kern="0" dirty="0">
                    <a:solidFill>
                      <a:sysClr val="windowText" lastClr="000000"/>
                    </a:solidFill>
                    <a:latin typeface="+mn-lt"/>
                    <a:ea typeface="+mn-ea"/>
                  </a:endParaRPr>
                </a:p>
              </p:txBody>
            </p:sp>
          </p:grpSp>
          <p:sp>
            <p:nvSpPr>
              <p:cNvPr id="136" name="上箭头 135"/>
              <p:cNvSpPr/>
              <p:nvPr/>
            </p:nvSpPr>
            <p:spPr bwMode="auto">
              <a:xfrm>
                <a:off x="2590272" y="2756382"/>
                <a:ext cx="225276" cy="137547"/>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68551" tIns="34275" rIns="68551" bIns="34275"/>
              <a:lstStyle/>
              <a:p>
                <a:pPr defTabSz="658054">
                  <a:defRPr/>
                </a:pPr>
                <a:endParaRPr lang="zh-CN" altLang="en-US" sz="900" kern="0" dirty="0">
                  <a:solidFill>
                    <a:srgbClr val="000000"/>
                  </a:solidFill>
                  <a:latin typeface="+mn-lt"/>
                  <a:ea typeface="+mn-ea"/>
                </a:endParaRPr>
              </a:p>
            </p:txBody>
          </p:sp>
          <p:sp>
            <p:nvSpPr>
              <p:cNvPr id="137" name="上箭头 136"/>
              <p:cNvSpPr/>
              <p:nvPr/>
            </p:nvSpPr>
            <p:spPr bwMode="auto">
              <a:xfrm>
                <a:off x="3871591" y="2756382"/>
                <a:ext cx="225276" cy="137547"/>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68551" tIns="34275" rIns="68551" bIns="34275"/>
              <a:lstStyle/>
              <a:p>
                <a:pPr defTabSz="658054">
                  <a:defRPr/>
                </a:pPr>
                <a:endParaRPr lang="zh-CN" altLang="en-US" sz="900" kern="0" dirty="0">
                  <a:solidFill>
                    <a:sysClr val="windowText" lastClr="000000"/>
                  </a:solidFill>
                  <a:latin typeface="+mn-lt"/>
                  <a:ea typeface="+mn-ea"/>
                </a:endParaRPr>
              </a:p>
            </p:txBody>
          </p:sp>
          <p:sp>
            <p:nvSpPr>
              <p:cNvPr id="138" name="上箭头 137"/>
              <p:cNvSpPr/>
              <p:nvPr/>
            </p:nvSpPr>
            <p:spPr bwMode="auto">
              <a:xfrm>
                <a:off x="5704192" y="2744074"/>
                <a:ext cx="225276" cy="137547"/>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68551" tIns="34275" rIns="68551" bIns="34275"/>
              <a:lstStyle/>
              <a:p>
                <a:pPr defTabSz="658054">
                  <a:defRPr/>
                </a:pPr>
                <a:endParaRPr lang="zh-CN" altLang="en-US" sz="900" kern="0" dirty="0">
                  <a:solidFill>
                    <a:sysClr val="windowText" lastClr="000000"/>
                  </a:solidFill>
                  <a:latin typeface="+mn-lt"/>
                  <a:ea typeface="+mn-ea"/>
                </a:endParaRPr>
              </a:p>
            </p:txBody>
          </p:sp>
          <p:sp>
            <p:nvSpPr>
              <p:cNvPr id="63" name="上箭头 62"/>
              <p:cNvSpPr/>
              <p:nvPr/>
            </p:nvSpPr>
            <p:spPr bwMode="auto">
              <a:xfrm>
                <a:off x="4160962" y="1792862"/>
                <a:ext cx="225276" cy="137547"/>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68551" tIns="34275" rIns="68551" bIns="34275"/>
              <a:lstStyle/>
              <a:p>
                <a:pPr defTabSz="658054">
                  <a:defRPr/>
                </a:pPr>
                <a:endParaRPr lang="zh-CN" altLang="en-US" sz="900" kern="0" dirty="0">
                  <a:solidFill>
                    <a:sysClr val="windowText" lastClr="000000"/>
                  </a:solidFill>
                  <a:latin typeface="+mn-lt"/>
                  <a:ea typeface="+mn-ea"/>
                </a:endParaRPr>
              </a:p>
            </p:txBody>
          </p:sp>
          <p:sp>
            <p:nvSpPr>
              <p:cNvPr id="64" name="TextBox 63"/>
              <p:cNvSpPr txBox="1"/>
              <p:nvPr/>
            </p:nvSpPr>
            <p:spPr>
              <a:xfrm>
                <a:off x="3576579" y="1208528"/>
                <a:ext cx="1472981" cy="250637"/>
              </a:xfrm>
              <a:prstGeom prst="rect">
                <a:avLst/>
              </a:prstGeom>
              <a:noFill/>
            </p:spPr>
            <p:txBody>
              <a:bodyPr wrap="none">
                <a:spAutoFit/>
              </a:bodyPr>
              <a:lstStyle/>
              <a:p>
                <a:pPr algn="ctr" defTabSz="658054">
                  <a:defRPr/>
                </a:pPr>
                <a:r>
                  <a:rPr lang="en-US" altLang="zh-CN" sz="1600" kern="0" dirty="0">
                    <a:solidFill>
                      <a:sysClr val="windowText" lastClr="000000"/>
                    </a:solidFill>
                    <a:latin typeface="+mn-lt"/>
                    <a:ea typeface="+mn-ea"/>
                  </a:rPr>
                  <a:t>OpenStack OM</a:t>
                </a:r>
                <a:endParaRPr lang="zh-CN" altLang="en-US" sz="1600" kern="0" dirty="0">
                  <a:solidFill>
                    <a:sysClr val="windowText" lastClr="000000"/>
                  </a:solidFill>
                  <a:latin typeface="+mn-lt"/>
                  <a:ea typeface="+mn-ea"/>
                </a:endParaRPr>
              </a:p>
            </p:txBody>
          </p:sp>
        </p:grpSp>
        <p:sp>
          <p:nvSpPr>
            <p:cNvPr id="71" name="线形标注 2 70"/>
            <p:cNvSpPr/>
            <p:nvPr/>
          </p:nvSpPr>
          <p:spPr bwMode="auto">
            <a:xfrm>
              <a:off x="755576" y="2656121"/>
              <a:ext cx="1582753" cy="1175772"/>
            </a:xfrm>
            <a:prstGeom prst="borderCallout2">
              <a:avLst>
                <a:gd name="adj1" fmla="val 54289"/>
                <a:gd name="adj2" fmla="val 98417"/>
                <a:gd name="adj3" fmla="val 66882"/>
                <a:gd name="adj4" fmla="val 106361"/>
                <a:gd name="adj5" fmla="val 84591"/>
                <a:gd name="adj6" fmla="val 131622"/>
              </a:avLst>
            </a:prstGeom>
            <a:solidFill>
              <a:sysClr val="window" lastClr="FFFFFF"/>
            </a:solidFill>
            <a:ln w="25400" cap="flat" cmpd="sng" algn="ctr">
              <a:solidFill>
                <a:srgbClr val="1AB39F"/>
              </a:solidFill>
              <a:prstDash val="solid"/>
            </a:ln>
            <a:effectLst/>
            <a:extLst/>
          </p:spPr>
          <p:txBody>
            <a:bodyPr lIns="91388" tIns="45695" rIns="91388" bIns="45695"/>
            <a:lstStyle/>
            <a:p>
              <a:pPr defTabSz="685424">
                <a:buClr>
                  <a:srgbClr val="CC9900"/>
                </a:buClr>
                <a:defRPr/>
              </a:pPr>
              <a:r>
                <a:rPr lang="en-US" altLang="zh-CN" sz="1400" kern="0" dirty="0">
                  <a:solidFill>
                    <a:prstClr val="black"/>
                  </a:solidFill>
                  <a:latin typeface="+mn-lt"/>
                  <a:ea typeface="+mn-ea"/>
                </a:rPr>
                <a:t>Hypervisor</a:t>
              </a:r>
              <a:r>
                <a:rPr lang="zh-CN" altLang="en-US" sz="1400" kern="0" dirty="0">
                  <a:solidFill>
                    <a:prstClr val="black"/>
                  </a:solidFill>
                  <a:latin typeface="+mn-lt"/>
                  <a:ea typeface="+mn-ea"/>
                </a:rPr>
                <a:t>：支持</a:t>
              </a:r>
              <a:r>
                <a:rPr lang="en-US" altLang="zh-CN" sz="1400" kern="0" dirty="0" err="1">
                  <a:solidFill>
                    <a:prstClr val="black"/>
                  </a:solidFill>
                  <a:latin typeface="+mn-lt"/>
                  <a:ea typeface="+mn-ea"/>
                </a:rPr>
                <a:t>FusionCompute</a:t>
              </a:r>
              <a:r>
                <a:rPr lang="zh-CN" altLang="en-US" sz="1400" kern="0" dirty="0">
                  <a:solidFill>
                    <a:prstClr val="black"/>
                  </a:solidFill>
                  <a:latin typeface="+mn-lt"/>
                  <a:ea typeface="+mn-ea"/>
                </a:rPr>
                <a:t>虚拟</a:t>
              </a:r>
              <a:r>
                <a:rPr lang="zh-CN" altLang="en-US" sz="1400" kern="0">
                  <a:solidFill>
                    <a:prstClr val="black"/>
                  </a:solidFill>
                  <a:latin typeface="+mn-lt"/>
                  <a:ea typeface="+mn-ea"/>
                </a:rPr>
                <a:t>平台</a:t>
              </a:r>
              <a:r>
                <a:rPr lang="zh-CN" altLang="en-US" sz="1400" kern="0" smtClean="0">
                  <a:solidFill>
                    <a:prstClr val="black"/>
                  </a:solidFill>
                  <a:latin typeface="+mn-lt"/>
                  <a:ea typeface="+mn-ea"/>
                </a:rPr>
                <a:t>接入。</a:t>
              </a:r>
              <a:endParaRPr lang="en-US" altLang="zh-CN" sz="1400" kern="0" dirty="0">
                <a:solidFill>
                  <a:prstClr val="black"/>
                </a:solidFill>
                <a:latin typeface="+mn-lt"/>
                <a:ea typeface="+mn-ea"/>
              </a:endParaRPr>
            </a:p>
            <a:p>
              <a:pPr defTabSz="685424">
                <a:buClr>
                  <a:srgbClr val="CC9900"/>
                </a:buClr>
                <a:defRPr/>
              </a:pPr>
              <a:r>
                <a:rPr lang="zh-CN" altLang="en-US" sz="1400" kern="0" dirty="0">
                  <a:solidFill>
                    <a:prstClr val="black"/>
                  </a:solidFill>
                  <a:latin typeface="+mn-lt"/>
                  <a:ea typeface="+mn-ea"/>
                </a:rPr>
                <a:t>高性能、高可靠和易</a:t>
              </a:r>
              <a:r>
                <a:rPr lang="zh-CN" altLang="en-US" sz="1400" kern="0" dirty="0" smtClean="0">
                  <a:solidFill>
                    <a:prstClr val="black"/>
                  </a:solidFill>
                  <a:latin typeface="+mn-lt"/>
                  <a:ea typeface="+mn-ea"/>
                </a:rPr>
                <a:t>维护。</a:t>
              </a:r>
              <a:endParaRPr lang="en-US" altLang="zh-CN" sz="1400" kern="0" dirty="0">
                <a:solidFill>
                  <a:prstClr val="black"/>
                </a:solidFill>
                <a:latin typeface="+mn-lt"/>
                <a:ea typeface="+mn-ea"/>
              </a:endParaRPr>
            </a:p>
            <a:p>
              <a:pPr defTabSz="685424">
                <a:buClr>
                  <a:srgbClr val="CC9900"/>
                </a:buClr>
                <a:defRPr/>
              </a:pPr>
              <a:endParaRPr lang="zh-CN" altLang="en-US" sz="1100" kern="0" dirty="0">
                <a:solidFill>
                  <a:prstClr val="black"/>
                </a:solidFill>
                <a:latin typeface="+mn-lt"/>
                <a:ea typeface="+mn-ea"/>
              </a:endParaRPr>
            </a:p>
          </p:txBody>
        </p:sp>
        <p:sp>
          <p:nvSpPr>
            <p:cNvPr id="72" name="线形标注 2 71"/>
            <p:cNvSpPr/>
            <p:nvPr/>
          </p:nvSpPr>
          <p:spPr bwMode="auto">
            <a:xfrm>
              <a:off x="768276" y="3934605"/>
              <a:ext cx="1584457" cy="1182530"/>
            </a:xfrm>
            <a:prstGeom prst="borderCallout2">
              <a:avLst>
                <a:gd name="adj1" fmla="val 70211"/>
                <a:gd name="adj2" fmla="val 98951"/>
                <a:gd name="adj3" fmla="val 72878"/>
                <a:gd name="adj4" fmla="val 115372"/>
                <a:gd name="adj5" fmla="val 78241"/>
                <a:gd name="adj6" fmla="val 130509"/>
              </a:avLst>
            </a:prstGeom>
            <a:solidFill>
              <a:sysClr val="window" lastClr="FFFFFF"/>
            </a:solidFill>
            <a:ln w="25400" cap="flat" cmpd="sng" algn="ctr">
              <a:solidFill>
                <a:srgbClr val="1AB39F"/>
              </a:solidFill>
              <a:prstDash val="solid"/>
            </a:ln>
            <a:effectLst/>
            <a:extLst/>
          </p:spPr>
          <p:txBody>
            <a:bodyPr lIns="91388" tIns="45695" rIns="91388" bIns="45695"/>
            <a:lstStyle/>
            <a:p>
              <a:pPr defTabSz="685424">
                <a:buClr>
                  <a:srgbClr val="CC9900"/>
                </a:buClr>
                <a:defRPr/>
              </a:pPr>
              <a:r>
                <a:rPr lang="zh-CN" altLang="en-US" sz="1400" kern="0" dirty="0">
                  <a:solidFill>
                    <a:srgbClr val="C00000"/>
                  </a:solidFill>
                  <a:latin typeface="+mn-lt"/>
                  <a:ea typeface="+mn-ea"/>
                </a:rPr>
                <a:t>高可用性商用部署</a:t>
              </a:r>
              <a:r>
                <a:rPr lang="zh-CN" altLang="en-US" sz="1400" kern="0" dirty="0" smtClean="0">
                  <a:solidFill>
                    <a:srgbClr val="C00000"/>
                  </a:solidFill>
                  <a:latin typeface="+mn-lt"/>
                  <a:ea typeface="+mn-ea"/>
                </a:rPr>
                <a:t>框架。</a:t>
              </a:r>
              <a:endParaRPr lang="en-US" altLang="zh-CN" sz="1400" kern="0" dirty="0">
                <a:solidFill>
                  <a:srgbClr val="C00000"/>
                </a:solidFill>
                <a:latin typeface="+mn-lt"/>
                <a:ea typeface="+mn-ea"/>
              </a:endParaRPr>
            </a:p>
            <a:p>
              <a:pPr defTabSz="685424">
                <a:buClr>
                  <a:srgbClr val="CC9900"/>
                </a:buClr>
                <a:defRPr/>
              </a:pPr>
              <a:r>
                <a:rPr lang="zh-CN" altLang="en-US" sz="1400" kern="0" dirty="0">
                  <a:solidFill>
                    <a:prstClr val="black"/>
                  </a:solidFill>
                  <a:latin typeface="+mn-lt"/>
                  <a:ea typeface="+mn-ea"/>
                </a:rPr>
                <a:t>一键式无损</a:t>
              </a:r>
              <a:r>
                <a:rPr lang="zh-CN" altLang="en-US" sz="1400" kern="0" dirty="0" smtClean="0">
                  <a:solidFill>
                    <a:prstClr val="black"/>
                  </a:solidFill>
                  <a:latin typeface="+mn-lt"/>
                  <a:ea typeface="+mn-ea"/>
                </a:rPr>
                <a:t>升级。</a:t>
              </a:r>
              <a:endParaRPr lang="en-US" altLang="zh-CN" sz="1400" kern="0" dirty="0">
                <a:solidFill>
                  <a:prstClr val="black"/>
                </a:solidFill>
                <a:latin typeface="+mn-lt"/>
                <a:ea typeface="+mn-ea"/>
              </a:endParaRPr>
            </a:p>
            <a:p>
              <a:pPr defTabSz="685424">
                <a:buClr>
                  <a:srgbClr val="CC9900"/>
                </a:buClr>
                <a:defRPr/>
              </a:pPr>
              <a:r>
                <a:rPr lang="zh-CN" altLang="en-US" sz="1400" kern="0" dirty="0">
                  <a:solidFill>
                    <a:prstClr val="black"/>
                  </a:solidFill>
                  <a:latin typeface="+mn-lt"/>
                  <a:ea typeface="+mn-ea"/>
                </a:rPr>
                <a:t>硬件即插即</a:t>
              </a:r>
              <a:r>
                <a:rPr lang="zh-CN" altLang="en-US" sz="1400" kern="0" dirty="0" smtClean="0">
                  <a:solidFill>
                    <a:prstClr val="black"/>
                  </a:solidFill>
                  <a:latin typeface="+mn-lt"/>
                  <a:ea typeface="+mn-ea"/>
                </a:rPr>
                <a:t>用。</a:t>
              </a:r>
              <a:endParaRPr lang="en-US" altLang="zh-CN" sz="1400" kern="0" dirty="0">
                <a:solidFill>
                  <a:prstClr val="black"/>
                </a:solidFill>
                <a:latin typeface="+mn-lt"/>
                <a:ea typeface="+mn-ea"/>
              </a:endParaRPr>
            </a:p>
            <a:p>
              <a:pPr defTabSz="685424">
                <a:buClr>
                  <a:srgbClr val="CC9900"/>
                </a:buClr>
                <a:defRPr/>
              </a:pPr>
              <a:r>
                <a:rPr lang="zh-CN" altLang="en-US" sz="1400" kern="0" dirty="0">
                  <a:solidFill>
                    <a:prstClr val="black"/>
                  </a:solidFill>
                  <a:latin typeface="+mn-lt"/>
                  <a:ea typeface="+mn-ea"/>
                </a:rPr>
                <a:t>故障自动</a:t>
              </a:r>
              <a:r>
                <a:rPr lang="zh-CN" altLang="en-US" sz="1400" kern="0" dirty="0" smtClean="0">
                  <a:solidFill>
                    <a:prstClr val="black"/>
                  </a:solidFill>
                  <a:latin typeface="+mn-lt"/>
                  <a:ea typeface="+mn-ea"/>
                </a:rPr>
                <a:t>恢复。</a:t>
              </a:r>
              <a:endParaRPr lang="en-US" altLang="zh-CN" sz="1400" kern="0" dirty="0">
                <a:solidFill>
                  <a:prstClr val="black"/>
                </a:solidFill>
                <a:latin typeface="+mn-lt"/>
                <a:ea typeface="+mn-ea"/>
              </a:endParaRPr>
            </a:p>
            <a:p>
              <a:pPr defTabSz="685424">
                <a:buClr>
                  <a:srgbClr val="CC9900"/>
                </a:buClr>
                <a:defRPr/>
              </a:pPr>
              <a:endParaRPr lang="en-US" altLang="zh-CN" sz="1100" kern="0" dirty="0">
                <a:solidFill>
                  <a:prstClr val="black"/>
                </a:solidFill>
                <a:latin typeface="+mn-lt"/>
                <a:ea typeface="+mn-ea"/>
              </a:endParaRPr>
            </a:p>
          </p:txBody>
        </p:sp>
        <p:sp>
          <p:nvSpPr>
            <p:cNvPr id="75" name="圆角矩形 74"/>
            <p:cNvSpPr/>
            <p:nvPr/>
          </p:nvSpPr>
          <p:spPr bwMode="auto">
            <a:xfrm>
              <a:off x="4896508" y="1733981"/>
              <a:ext cx="989022" cy="29056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87896" tIns="43948" rIns="87896" bIns="43948" anchor="ctr"/>
            <a:lstStyle/>
            <a:p>
              <a:pPr algn="ctr" defTabSz="658054">
                <a:defRPr/>
              </a:pPr>
              <a:r>
                <a:rPr lang="zh-CN" altLang="en-US" sz="1400" kern="0" dirty="0">
                  <a:solidFill>
                    <a:sysClr val="windowText" lastClr="000000"/>
                  </a:solidFill>
                  <a:latin typeface="+mn-lt"/>
                  <a:ea typeface="+mn-ea"/>
                </a:rPr>
                <a:t>用户管理</a:t>
              </a:r>
            </a:p>
          </p:txBody>
        </p:sp>
        <p:sp>
          <p:nvSpPr>
            <p:cNvPr id="104" name="矩形 103"/>
            <p:cNvSpPr/>
            <p:nvPr/>
          </p:nvSpPr>
          <p:spPr>
            <a:xfrm>
              <a:off x="2739221" y="3344016"/>
              <a:ext cx="1344536" cy="258980"/>
            </a:xfrm>
            <a:prstGeom prst="rect">
              <a:avLst/>
            </a:prstGeom>
          </p:spPr>
          <p:txBody>
            <a:bodyPr wrap="none" lIns="87910" tIns="43955" rIns="87910" bIns="43955">
              <a:spAutoFit/>
            </a:bodyPr>
            <a:lstStyle/>
            <a:p>
              <a:pPr algn="ctr" defTabSz="658054">
                <a:defRPr/>
              </a:pPr>
              <a:r>
                <a:rPr lang="en-US" altLang="zh-CN" sz="1400" kern="0" dirty="0" err="1">
                  <a:solidFill>
                    <a:srgbClr val="C00000"/>
                  </a:solidFill>
                  <a:latin typeface="+mn-lt"/>
                  <a:ea typeface="+mn-ea"/>
                </a:rPr>
                <a:t>FusionCompute</a:t>
              </a:r>
              <a:endParaRPr lang="zh-CN" altLang="en-US" sz="1400" kern="0" dirty="0">
                <a:solidFill>
                  <a:srgbClr val="C00000"/>
                </a:solidFill>
                <a:latin typeface="+mn-lt"/>
                <a:ea typeface="+mn-ea"/>
              </a:endParaRPr>
            </a:p>
          </p:txBody>
        </p:sp>
        <p:sp>
          <p:nvSpPr>
            <p:cNvPr id="108" name="矩形 107"/>
            <p:cNvSpPr/>
            <p:nvPr/>
          </p:nvSpPr>
          <p:spPr>
            <a:xfrm>
              <a:off x="4810089" y="3344016"/>
              <a:ext cx="1384612" cy="258980"/>
            </a:xfrm>
            <a:prstGeom prst="rect">
              <a:avLst/>
            </a:prstGeom>
          </p:spPr>
          <p:txBody>
            <a:bodyPr wrap="none" lIns="87910" tIns="43955" rIns="87910" bIns="43955">
              <a:spAutoFit/>
            </a:bodyPr>
            <a:lstStyle/>
            <a:p>
              <a:pPr>
                <a:defRPr/>
              </a:pPr>
              <a:r>
                <a:rPr lang="en-US" altLang="zh-CN" sz="1400" kern="0" dirty="0" err="1">
                  <a:solidFill>
                    <a:srgbClr val="C00000"/>
                  </a:solidFill>
                  <a:latin typeface="+mn-lt"/>
                  <a:ea typeface="+mn-ea"/>
                </a:rPr>
                <a:t>FusionStorage</a:t>
              </a:r>
              <a:endParaRPr lang="zh-CN" altLang="en-US" sz="1400" kern="0" dirty="0">
                <a:solidFill>
                  <a:srgbClr val="C00000"/>
                </a:solidFill>
                <a:latin typeface="+mn-lt"/>
                <a:ea typeface="+mn-ea"/>
              </a:endParaRPr>
            </a:p>
          </p:txBody>
        </p:sp>
        <p:sp>
          <p:nvSpPr>
            <p:cNvPr id="135" name="矩形 134"/>
            <p:cNvSpPr/>
            <p:nvPr/>
          </p:nvSpPr>
          <p:spPr>
            <a:xfrm>
              <a:off x="6896084" y="3344016"/>
              <a:ext cx="1344536" cy="258980"/>
            </a:xfrm>
            <a:prstGeom prst="rect">
              <a:avLst/>
            </a:prstGeom>
          </p:spPr>
          <p:txBody>
            <a:bodyPr wrap="none" lIns="87910" tIns="43955" rIns="87910" bIns="43955">
              <a:spAutoFit/>
            </a:bodyPr>
            <a:lstStyle/>
            <a:p>
              <a:pPr>
                <a:defRPr/>
              </a:pPr>
              <a:r>
                <a:rPr lang="en-US" altLang="zh-CN" sz="1400" kern="0" dirty="0" err="1">
                  <a:solidFill>
                    <a:srgbClr val="990000"/>
                  </a:solidFill>
                  <a:latin typeface="+mn-lt"/>
                  <a:ea typeface="+mn-ea"/>
                </a:rPr>
                <a:t>FusionNetwork</a:t>
              </a:r>
              <a:endParaRPr lang="zh-CN" altLang="en-US" sz="1400" dirty="0">
                <a:latin typeface="+mn-lt"/>
                <a:ea typeface="+mn-ea"/>
              </a:endParaRPr>
            </a:p>
          </p:txBody>
        </p:sp>
        <p:sp>
          <p:nvSpPr>
            <p:cNvPr id="78" name="圆角矩形 77"/>
            <p:cNvSpPr/>
            <p:nvPr/>
          </p:nvSpPr>
          <p:spPr bwMode="auto">
            <a:xfrm>
              <a:off x="2536018" y="3701254"/>
              <a:ext cx="797686" cy="517834"/>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5611" tIns="32805" rIns="65611" bIns="32805" anchor="ctr"/>
            <a:lstStyle/>
            <a:p>
              <a:pPr algn="ctr" defTabSz="843835" fontAlgn="auto">
                <a:spcBef>
                  <a:spcPts val="0"/>
                </a:spcBef>
                <a:spcAft>
                  <a:spcPts val="0"/>
                </a:spcAft>
                <a:defRPr/>
              </a:pPr>
              <a:r>
                <a:rPr lang="zh-CN" altLang="en-US" sz="1400" kern="0" dirty="0">
                  <a:solidFill>
                    <a:sysClr val="windowText" lastClr="000000"/>
                  </a:solidFill>
                  <a:latin typeface="+mn-lt"/>
                  <a:ea typeface="+mn-ea"/>
                </a:rPr>
                <a:t>集群</a:t>
              </a:r>
              <a:endParaRPr lang="en-US" altLang="zh-CN" sz="1400" kern="0" dirty="0">
                <a:solidFill>
                  <a:sysClr val="windowText" lastClr="000000"/>
                </a:solidFill>
                <a:latin typeface="+mn-lt"/>
                <a:ea typeface="+mn-ea"/>
              </a:endParaRPr>
            </a:p>
            <a:p>
              <a:pPr algn="ctr" defTabSz="843835" fontAlgn="auto">
                <a:spcBef>
                  <a:spcPts val="0"/>
                </a:spcBef>
                <a:spcAft>
                  <a:spcPts val="0"/>
                </a:spcAft>
                <a:defRPr/>
              </a:pPr>
              <a:r>
                <a:rPr lang="zh-CN" altLang="en-US" sz="1400" kern="0" dirty="0">
                  <a:solidFill>
                    <a:sysClr val="windowText" lastClr="000000"/>
                  </a:solidFill>
                  <a:latin typeface="+mn-lt"/>
                  <a:ea typeface="+mn-ea"/>
                </a:rPr>
                <a:t>调度</a:t>
              </a:r>
            </a:p>
          </p:txBody>
        </p:sp>
        <p:sp>
          <p:nvSpPr>
            <p:cNvPr id="79" name="圆角矩形 78"/>
            <p:cNvSpPr/>
            <p:nvPr/>
          </p:nvSpPr>
          <p:spPr bwMode="auto">
            <a:xfrm>
              <a:off x="3403639" y="3583226"/>
              <a:ext cx="1073909" cy="702759"/>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0" tIns="32805" rIns="0" bIns="32805" anchor="ctr"/>
            <a:lstStyle/>
            <a:p>
              <a:pPr algn="ctr" defTabSz="658054">
                <a:defRPr/>
              </a:pPr>
              <a:r>
                <a:rPr lang="zh-CN" altLang="en-US" sz="1200" kern="0" dirty="0">
                  <a:solidFill>
                    <a:sysClr val="windowText" lastClr="000000"/>
                  </a:solidFill>
                  <a:latin typeface="+mn-lt"/>
                  <a:ea typeface="+mn-ea"/>
                </a:rPr>
                <a:t>高级</a:t>
              </a:r>
              <a:r>
                <a:rPr lang="zh-CN" altLang="en-US" sz="1200" kern="0" dirty="0" smtClean="0">
                  <a:solidFill>
                    <a:sysClr val="windowText" lastClr="000000"/>
                  </a:solidFill>
                  <a:latin typeface="+mn-lt"/>
                  <a:ea typeface="+mn-ea"/>
                </a:rPr>
                <a:t>扩展特性</a:t>
              </a:r>
              <a:r>
                <a:rPr lang="en-US" altLang="zh-CN" sz="1200" kern="0" dirty="0" smtClean="0">
                  <a:solidFill>
                    <a:sysClr val="windowText" lastClr="000000"/>
                  </a:solidFill>
                  <a:latin typeface="+mn-lt"/>
                  <a:ea typeface="+mn-ea"/>
                </a:rPr>
                <a:t>-HA/</a:t>
              </a:r>
              <a:r>
                <a:rPr lang="zh-CN" altLang="en-US" sz="1200" kern="0" dirty="0" smtClean="0">
                  <a:solidFill>
                    <a:sysClr val="windowText" lastClr="000000"/>
                  </a:solidFill>
                  <a:latin typeface="+mn-lt"/>
                  <a:ea typeface="+mn-ea"/>
                </a:rPr>
                <a:t>热</a:t>
              </a:r>
              <a:r>
                <a:rPr lang="zh-CN" altLang="en-US" sz="1200" kern="0" dirty="0">
                  <a:solidFill>
                    <a:sysClr val="windowText" lastClr="000000"/>
                  </a:solidFill>
                  <a:latin typeface="+mn-lt"/>
                  <a:ea typeface="+mn-ea"/>
                </a:rPr>
                <a:t>迁移</a:t>
              </a:r>
              <a:r>
                <a:rPr lang="en-US" altLang="zh-CN" sz="1200" kern="0" dirty="0">
                  <a:solidFill>
                    <a:sysClr val="windowText" lastClr="000000"/>
                  </a:solidFill>
                  <a:latin typeface="+mn-lt"/>
                  <a:ea typeface="+mn-ea"/>
                </a:rPr>
                <a:t>…</a:t>
              </a:r>
              <a:endParaRPr lang="zh-CN" altLang="en-US" sz="1200" kern="0" dirty="0">
                <a:solidFill>
                  <a:sysClr val="windowText" lastClr="000000"/>
                </a:solidFill>
                <a:latin typeface="+mn-lt"/>
                <a:ea typeface="+mn-ea"/>
              </a:endParaRPr>
            </a:p>
          </p:txBody>
        </p:sp>
        <p:sp>
          <p:nvSpPr>
            <p:cNvPr id="70" name="线形标注 2 69"/>
            <p:cNvSpPr/>
            <p:nvPr/>
          </p:nvSpPr>
          <p:spPr bwMode="auto">
            <a:xfrm>
              <a:off x="755576" y="1414128"/>
              <a:ext cx="1576403" cy="1152797"/>
            </a:xfrm>
            <a:prstGeom prst="borderCallout2">
              <a:avLst>
                <a:gd name="adj1" fmla="val 49214"/>
                <a:gd name="adj2" fmla="val 102183"/>
                <a:gd name="adj3" fmla="val 87202"/>
                <a:gd name="adj4" fmla="val 169162"/>
                <a:gd name="adj5" fmla="val 194167"/>
                <a:gd name="adj6" fmla="val 243905"/>
              </a:avLst>
            </a:prstGeom>
            <a:solidFill>
              <a:sysClr val="window" lastClr="FFFFFF"/>
            </a:solidFill>
            <a:ln w="25400" cap="flat" cmpd="sng" algn="ctr">
              <a:solidFill>
                <a:srgbClr val="1AB39F"/>
              </a:solidFill>
              <a:prstDash val="solid"/>
            </a:ln>
            <a:effectLst/>
            <a:extLst/>
          </p:spPr>
          <p:txBody>
            <a:bodyPr lIns="91388" tIns="45695" rIns="91388" bIns="45695"/>
            <a:lstStyle/>
            <a:p>
              <a:pPr defTabSz="685424">
                <a:buClr>
                  <a:srgbClr val="CC9900"/>
                </a:buClr>
                <a:defRPr/>
              </a:pPr>
              <a:r>
                <a:rPr lang="zh-CN" altLang="en-US" sz="1400" kern="0" dirty="0">
                  <a:solidFill>
                    <a:prstClr val="black"/>
                  </a:solidFill>
                  <a:latin typeface="+mn-lt"/>
                  <a:ea typeface="+mn-ea"/>
                </a:rPr>
                <a:t>高性能存储加速</a:t>
              </a:r>
              <a:r>
                <a:rPr lang="en-US" altLang="zh-CN" sz="1400" kern="0" dirty="0" smtClean="0">
                  <a:solidFill>
                    <a:prstClr val="black"/>
                  </a:solidFill>
                  <a:latin typeface="+mn-lt"/>
                  <a:ea typeface="+mn-ea"/>
                </a:rPr>
                <a:t>I/O</a:t>
              </a:r>
              <a:r>
                <a:rPr lang="zh-CN" altLang="en-US" sz="1400" kern="0" dirty="0" smtClean="0">
                  <a:solidFill>
                    <a:prstClr val="black"/>
                  </a:solidFill>
                  <a:latin typeface="+mn-lt"/>
                  <a:ea typeface="+mn-ea"/>
                </a:rPr>
                <a:t>。</a:t>
              </a:r>
              <a:endParaRPr lang="en-US" altLang="zh-CN" sz="1400" kern="0" dirty="0" smtClean="0">
                <a:solidFill>
                  <a:prstClr val="black"/>
                </a:solidFill>
                <a:latin typeface="+mn-lt"/>
                <a:ea typeface="+mn-ea"/>
              </a:endParaRPr>
            </a:p>
            <a:p>
              <a:pPr defTabSz="685424">
                <a:buClr>
                  <a:srgbClr val="CC9900"/>
                </a:buClr>
                <a:defRPr/>
              </a:pPr>
              <a:r>
                <a:rPr lang="zh-CN" altLang="en-US" sz="1400" kern="0" dirty="0" smtClean="0">
                  <a:solidFill>
                    <a:prstClr val="black"/>
                  </a:solidFill>
                  <a:latin typeface="+mn-lt"/>
                  <a:ea typeface="+mn-ea"/>
                </a:rPr>
                <a:t>高性能分布式存储。</a:t>
              </a:r>
              <a:endParaRPr lang="en-US" altLang="zh-CN" sz="1400" kern="0" dirty="0" smtClean="0">
                <a:solidFill>
                  <a:prstClr val="black"/>
                </a:solidFill>
                <a:latin typeface="+mn-lt"/>
                <a:ea typeface="+mn-ea"/>
              </a:endParaRPr>
            </a:p>
            <a:p>
              <a:pPr defTabSz="685424">
                <a:buClr>
                  <a:srgbClr val="CC9900"/>
                </a:buClr>
                <a:defRPr/>
              </a:pPr>
              <a:r>
                <a:rPr lang="zh-CN" altLang="en-US" sz="1400" kern="0" dirty="0" smtClean="0">
                  <a:solidFill>
                    <a:prstClr val="black"/>
                  </a:solidFill>
                  <a:latin typeface="+mn-lt"/>
                  <a:ea typeface="+mn-ea"/>
                </a:rPr>
                <a:t>可</a:t>
              </a:r>
              <a:r>
                <a:rPr lang="zh-CN" altLang="en-US" sz="1400" kern="0" dirty="0">
                  <a:solidFill>
                    <a:prstClr val="black"/>
                  </a:solidFill>
                  <a:latin typeface="+mn-lt"/>
                  <a:ea typeface="+mn-ea"/>
                </a:rPr>
                <a:t>扩展性：超大存储</a:t>
              </a:r>
              <a:r>
                <a:rPr lang="zh-CN" altLang="en-US" sz="1400" kern="0" dirty="0" smtClean="0">
                  <a:solidFill>
                    <a:prstClr val="black"/>
                  </a:solidFill>
                  <a:latin typeface="+mn-lt"/>
                  <a:ea typeface="+mn-ea"/>
                </a:rPr>
                <a:t>池。</a:t>
              </a:r>
              <a:endParaRPr lang="en-US" altLang="zh-CN" sz="1400" kern="0" dirty="0">
                <a:solidFill>
                  <a:prstClr val="black"/>
                </a:solidFill>
                <a:latin typeface="+mn-lt"/>
                <a:ea typeface="+mn-ea"/>
              </a:endParaRPr>
            </a:p>
          </p:txBody>
        </p:sp>
      </p:grpSp>
      <p:sp>
        <p:nvSpPr>
          <p:cNvPr id="49157" name="标题 57"/>
          <p:cNvSpPr>
            <a:spLocks noGrp="1"/>
          </p:cNvSpPr>
          <p:nvPr>
            <p:ph type="title"/>
          </p:nvPr>
        </p:nvSpPr>
        <p:spPr>
          <a:xfrm>
            <a:off x="684212" y="387350"/>
            <a:ext cx="8316280" cy="868363"/>
          </a:xfrm>
        </p:spPr>
        <p:txBody>
          <a:bodyPr/>
          <a:lstStyle/>
          <a:p>
            <a:r>
              <a:rPr lang="en-US" altLang="zh-CN" dirty="0" err="1" smtClean="0"/>
              <a:t>FusionSphere</a:t>
            </a:r>
            <a:r>
              <a:rPr lang="en-US" altLang="zh-CN" dirty="0" smtClean="0"/>
              <a:t> </a:t>
            </a:r>
            <a:r>
              <a:rPr lang="en-US" altLang="zh-CN" dirty="0" err="1" smtClean="0"/>
              <a:t>OpenStack</a:t>
            </a:r>
            <a:r>
              <a:rPr lang="zh-CN" altLang="en-US" dirty="0" smtClean="0"/>
              <a:t>商用加固</a:t>
            </a:r>
            <a:r>
              <a:rPr lang="en-US" altLang="zh-CN" dirty="0" smtClean="0"/>
              <a:t> (1/2)</a:t>
            </a:r>
            <a:endParaRPr lang="zh-CN" altLang="en-US" dirty="0" smtClean="0"/>
          </a:p>
        </p:txBody>
      </p:sp>
    </p:spTree>
    <p:extLst>
      <p:ext uri="{BB962C8B-B14F-4D97-AF65-F5344CB8AC3E}">
        <p14:creationId xmlns:p14="http://schemas.microsoft.com/office/powerpoint/2010/main" val="2178456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bwMode="auto">
          <a:xfrm>
            <a:off x="6608763" y="5842000"/>
            <a:ext cx="841375" cy="328613"/>
          </a:xfrm>
          <a:prstGeom prst="rect">
            <a:avLst/>
          </a:prstGeom>
          <a:solidFill>
            <a:srgbClr val="00B0F0"/>
          </a:solidFill>
          <a:ln w="25400" cap="flat" cmpd="sng" algn="ctr">
            <a:solidFill>
              <a:srgbClr val="738AC8"/>
            </a:solidFill>
            <a:prstDash val="solid"/>
          </a:ln>
          <a:effectLst/>
          <a:extLst/>
        </p:spPr>
        <p:txBody>
          <a:bodyPr lIns="35980" tIns="17995" rIns="35980" bIns="35980"/>
          <a:lstStyle/>
          <a:p>
            <a:pPr algn="ctr" defTabSz="685424">
              <a:buClr>
                <a:srgbClr val="CC9900"/>
              </a:buClr>
              <a:defRPr/>
            </a:pPr>
            <a:r>
              <a:rPr lang="zh-CN" altLang="en-US" sz="1400" kern="0" dirty="0">
                <a:solidFill>
                  <a:prstClr val="black"/>
                </a:solidFill>
                <a:latin typeface="+mn-lt"/>
                <a:ea typeface="+mn-ea"/>
              </a:rPr>
              <a:t>开源</a:t>
            </a:r>
          </a:p>
        </p:txBody>
      </p:sp>
      <p:sp>
        <p:nvSpPr>
          <p:cNvPr id="60" name="矩形 59"/>
          <p:cNvSpPr/>
          <p:nvPr/>
        </p:nvSpPr>
        <p:spPr bwMode="auto">
          <a:xfrm>
            <a:off x="7689850" y="5842000"/>
            <a:ext cx="877888" cy="334963"/>
          </a:xfrm>
          <a:prstGeom prst="rect">
            <a:avLst/>
          </a:prstGeom>
          <a:solidFill>
            <a:srgbClr val="FFFF99"/>
          </a:solidFill>
          <a:ln w="9525" cap="flat" cmpd="sng" algn="ctr">
            <a:solidFill>
              <a:srgbClr val="FFFFFF">
                <a:lumMod val="50000"/>
              </a:srgbClr>
            </a:solidFill>
            <a:prstDash val="dash"/>
            <a:round/>
            <a:headEnd type="none" w="med" len="med"/>
            <a:tailEnd type="none" w="med" len="med"/>
          </a:ln>
          <a:effectLst/>
          <a:extLst/>
        </p:spPr>
        <p:txBody>
          <a:bodyPr lIns="91399" tIns="45699" rIns="91399" bIns="45699"/>
          <a:lstStyle/>
          <a:p>
            <a:pPr algn="ctr" defTabSz="658054">
              <a:buClr>
                <a:srgbClr val="CC9900"/>
              </a:buClr>
              <a:defRPr/>
            </a:pPr>
            <a:r>
              <a:rPr lang="zh-CN" altLang="en-US" sz="1400" kern="0" dirty="0">
                <a:solidFill>
                  <a:srgbClr val="000000"/>
                </a:solidFill>
                <a:latin typeface="+mn-lt"/>
                <a:ea typeface="+mn-ea"/>
              </a:rPr>
              <a:t>华为</a:t>
            </a:r>
          </a:p>
        </p:txBody>
      </p:sp>
      <p:grpSp>
        <p:nvGrpSpPr>
          <p:cNvPr id="50180" name="组合 56"/>
          <p:cNvGrpSpPr>
            <a:grpSpLocks/>
          </p:cNvGrpSpPr>
          <p:nvPr/>
        </p:nvGrpSpPr>
        <p:grpSpPr bwMode="auto">
          <a:xfrm>
            <a:off x="792163" y="1412875"/>
            <a:ext cx="7812087" cy="4356100"/>
            <a:chOff x="791580" y="1412776"/>
            <a:chExt cx="7431830" cy="3708413"/>
          </a:xfrm>
        </p:grpSpPr>
        <p:grpSp>
          <p:nvGrpSpPr>
            <p:cNvPr id="50182" name="组合 65"/>
            <p:cNvGrpSpPr>
              <a:grpSpLocks/>
            </p:cNvGrpSpPr>
            <p:nvPr/>
          </p:nvGrpSpPr>
          <p:grpSpPr bwMode="auto">
            <a:xfrm>
              <a:off x="791580" y="1412776"/>
              <a:ext cx="5894419" cy="3708413"/>
              <a:chOff x="1115616" y="1190899"/>
              <a:chExt cx="6356728" cy="3224896"/>
            </a:xfrm>
          </p:grpSpPr>
          <p:sp>
            <p:nvSpPr>
              <p:cNvPr id="50191" name="圆角矩形 89"/>
              <p:cNvSpPr>
                <a:spLocks noChangeArrowheads="1"/>
              </p:cNvSpPr>
              <p:nvPr/>
            </p:nvSpPr>
            <p:spPr bwMode="auto">
              <a:xfrm>
                <a:off x="1127016" y="4025611"/>
                <a:ext cx="6345328" cy="390184"/>
              </a:xfrm>
              <a:prstGeom prst="roundRect">
                <a:avLst>
                  <a:gd name="adj" fmla="val 15005"/>
                </a:avLst>
              </a:prstGeom>
              <a:solidFill>
                <a:srgbClr val="FFFF99"/>
              </a:solidFill>
              <a:ln w="9525" algn="ctr">
                <a:solidFill>
                  <a:srgbClr val="7F7F7F"/>
                </a:solidFill>
                <a:prstDash val="dash"/>
                <a:round/>
                <a:headEnd/>
                <a:tailEnd/>
              </a:ln>
            </p:spPr>
            <p:txBody>
              <a:bodyPr lIns="68551" tIns="34275" rIns="68551" bIns="34275"/>
              <a:lstStyle>
                <a:lvl1pPr defTabSz="657225" eaLnBrk="0" hangingPunct="0">
                  <a:defRPr sz="1000">
                    <a:solidFill>
                      <a:schemeClr val="tx1"/>
                    </a:solidFill>
                    <a:latin typeface="FrutigerNext LT Regular" pitchFamily="34" charset="0"/>
                    <a:ea typeface="宋体" panose="02010600030101010101" pitchFamily="2" charset="-122"/>
                  </a:defRPr>
                </a:lvl1pPr>
                <a:lvl2pPr marL="742950" indent="-285750" defTabSz="657225" eaLnBrk="0" hangingPunct="0">
                  <a:defRPr sz="1000">
                    <a:solidFill>
                      <a:schemeClr val="tx1"/>
                    </a:solidFill>
                    <a:latin typeface="FrutigerNext LT Regular" pitchFamily="34" charset="0"/>
                    <a:ea typeface="宋体" panose="02010600030101010101" pitchFamily="2" charset="-122"/>
                  </a:defRPr>
                </a:lvl2pPr>
                <a:lvl3pPr marL="1143000" indent="-228600" defTabSz="657225" eaLnBrk="0" hangingPunct="0">
                  <a:defRPr sz="1000">
                    <a:solidFill>
                      <a:schemeClr val="tx1"/>
                    </a:solidFill>
                    <a:latin typeface="FrutigerNext LT Regular" pitchFamily="34" charset="0"/>
                    <a:ea typeface="宋体" panose="02010600030101010101" pitchFamily="2" charset="-122"/>
                  </a:defRPr>
                </a:lvl3pPr>
                <a:lvl4pPr marL="1600200" indent="-228600" defTabSz="657225" eaLnBrk="0" hangingPunct="0">
                  <a:defRPr sz="1000">
                    <a:solidFill>
                      <a:schemeClr val="tx1"/>
                    </a:solidFill>
                    <a:latin typeface="FrutigerNext LT Regular" pitchFamily="34" charset="0"/>
                    <a:ea typeface="宋体" panose="02010600030101010101" pitchFamily="2" charset="-122"/>
                  </a:defRPr>
                </a:lvl4pPr>
                <a:lvl5pPr marL="2057400" indent="-228600" defTabSz="657225" eaLnBrk="0" hangingPunct="0">
                  <a:defRPr sz="1000">
                    <a:solidFill>
                      <a:schemeClr val="tx1"/>
                    </a:solidFill>
                    <a:latin typeface="FrutigerNext LT Regular"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endParaRPr lang="zh-CN" altLang="en-US" sz="900">
                  <a:solidFill>
                    <a:srgbClr val="000000"/>
                  </a:solidFill>
                  <a:latin typeface="+mn-lt"/>
                  <a:ea typeface="+mn-ea"/>
                </a:endParaRPr>
              </a:p>
            </p:txBody>
          </p:sp>
          <p:sp>
            <p:nvSpPr>
              <p:cNvPr id="50192" name="圆角矩形 90"/>
              <p:cNvSpPr>
                <a:spLocks noChangeArrowheads="1"/>
              </p:cNvSpPr>
              <p:nvPr/>
            </p:nvSpPr>
            <p:spPr bwMode="auto">
              <a:xfrm>
                <a:off x="5392523" y="2909120"/>
                <a:ext cx="2079821" cy="1082409"/>
              </a:xfrm>
              <a:prstGeom prst="roundRect">
                <a:avLst>
                  <a:gd name="adj" fmla="val 8611"/>
                </a:avLst>
              </a:prstGeom>
              <a:solidFill>
                <a:srgbClr val="FFFF99"/>
              </a:solidFill>
              <a:ln w="9525" algn="ctr">
                <a:solidFill>
                  <a:srgbClr val="7F7F7F"/>
                </a:solidFill>
                <a:prstDash val="dash"/>
                <a:round/>
                <a:headEnd/>
                <a:tailEnd/>
              </a:ln>
            </p:spPr>
            <p:txBody>
              <a:bodyPr lIns="68551" tIns="34275" rIns="68551" bIns="34275"/>
              <a:lstStyle>
                <a:lvl1pPr defTabSz="657225" eaLnBrk="0" hangingPunct="0">
                  <a:defRPr sz="1000">
                    <a:solidFill>
                      <a:schemeClr val="tx1"/>
                    </a:solidFill>
                    <a:latin typeface="FrutigerNext LT Regular" pitchFamily="34" charset="0"/>
                    <a:ea typeface="宋体" panose="02010600030101010101" pitchFamily="2" charset="-122"/>
                  </a:defRPr>
                </a:lvl1pPr>
                <a:lvl2pPr marL="742950" indent="-285750" defTabSz="657225" eaLnBrk="0" hangingPunct="0">
                  <a:defRPr sz="1000">
                    <a:solidFill>
                      <a:schemeClr val="tx1"/>
                    </a:solidFill>
                    <a:latin typeface="FrutigerNext LT Regular" pitchFamily="34" charset="0"/>
                    <a:ea typeface="宋体" panose="02010600030101010101" pitchFamily="2" charset="-122"/>
                  </a:defRPr>
                </a:lvl2pPr>
                <a:lvl3pPr marL="1143000" indent="-228600" defTabSz="657225" eaLnBrk="0" hangingPunct="0">
                  <a:defRPr sz="1000">
                    <a:solidFill>
                      <a:schemeClr val="tx1"/>
                    </a:solidFill>
                    <a:latin typeface="FrutigerNext LT Regular" pitchFamily="34" charset="0"/>
                    <a:ea typeface="宋体" panose="02010600030101010101" pitchFamily="2" charset="-122"/>
                  </a:defRPr>
                </a:lvl3pPr>
                <a:lvl4pPr marL="1600200" indent="-228600" defTabSz="657225" eaLnBrk="0" hangingPunct="0">
                  <a:defRPr sz="1000">
                    <a:solidFill>
                      <a:schemeClr val="tx1"/>
                    </a:solidFill>
                    <a:latin typeface="FrutigerNext LT Regular" pitchFamily="34" charset="0"/>
                    <a:ea typeface="宋体" panose="02010600030101010101" pitchFamily="2" charset="-122"/>
                  </a:defRPr>
                </a:lvl4pPr>
                <a:lvl5pPr marL="2057400" indent="-228600" defTabSz="657225" eaLnBrk="0" hangingPunct="0">
                  <a:defRPr sz="1000">
                    <a:solidFill>
                      <a:schemeClr val="tx1"/>
                    </a:solidFill>
                    <a:latin typeface="FrutigerNext LT Regular"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endParaRPr lang="zh-CN" altLang="en-US" sz="900">
                  <a:solidFill>
                    <a:srgbClr val="000000"/>
                  </a:solidFill>
                  <a:latin typeface="+mn-lt"/>
                  <a:ea typeface="+mn-ea"/>
                </a:endParaRPr>
              </a:p>
            </p:txBody>
          </p:sp>
          <p:sp>
            <p:nvSpPr>
              <p:cNvPr id="50193" name="圆角矩形 91"/>
              <p:cNvSpPr>
                <a:spLocks noChangeArrowheads="1"/>
              </p:cNvSpPr>
              <p:nvPr/>
            </p:nvSpPr>
            <p:spPr bwMode="auto">
              <a:xfrm>
                <a:off x="3223125" y="2912646"/>
                <a:ext cx="2081450" cy="1080058"/>
              </a:xfrm>
              <a:prstGeom prst="roundRect">
                <a:avLst>
                  <a:gd name="adj" fmla="val 8611"/>
                </a:avLst>
              </a:prstGeom>
              <a:solidFill>
                <a:srgbClr val="FFFF99"/>
              </a:solidFill>
              <a:ln w="9525" algn="ctr">
                <a:solidFill>
                  <a:srgbClr val="7F7F7F"/>
                </a:solidFill>
                <a:prstDash val="dash"/>
                <a:round/>
                <a:headEnd/>
                <a:tailEnd/>
              </a:ln>
            </p:spPr>
            <p:txBody>
              <a:bodyPr lIns="68551" tIns="34275" rIns="68551" bIns="34275"/>
              <a:lstStyle>
                <a:lvl1pPr defTabSz="657225" eaLnBrk="0" hangingPunct="0">
                  <a:defRPr sz="1000">
                    <a:solidFill>
                      <a:schemeClr val="tx1"/>
                    </a:solidFill>
                    <a:latin typeface="FrutigerNext LT Regular" pitchFamily="34" charset="0"/>
                    <a:ea typeface="宋体" panose="02010600030101010101" pitchFamily="2" charset="-122"/>
                  </a:defRPr>
                </a:lvl1pPr>
                <a:lvl2pPr marL="742950" indent="-285750" defTabSz="657225" eaLnBrk="0" hangingPunct="0">
                  <a:defRPr sz="1000">
                    <a:solidFill>
                      <a:schemeClr val="tx1"/>
                    </a:solidFill>
                    <a:latin typeface="FrutigerNext LT Regular" pitchFamily="34" charset="0"/>
                    <a:ea typeface="宋体" panose="02010600030101010101" pitchFamily="2" charset="-122"/>
                  </a:defRPr>
                </a:lvl2pPr>
                <a:lvl3pPr marL="1143000" indent="-228600" defTabSz="657225" eaLnBrk="0" hangingPunct="0">
                  <a:defRPr sz="1000">
                    <a:solidFill>
                      <a:schemeClr val="tx1"/>
                    </a:solidFill>
                    <a:latin typeface="FrutigerNext LT Regular" pitchFamily="34" charset="0"/>
                    <a:ea typeface="宋体" panose="02010600030101010101" pitchFamily="2" charset="-122"/>
                  </a:defRPr>
                </a:lvl3pPr>
                <a:lvl4pPr marL="1600200" indent="-228600" defTabSz="657225" eaLnBrk="0" hangingPunct="0">
                  <a:defRPr sz="1000">
                    <a:solidFill>
                      <a:schemeClr val="tx1"/>
                    </a:solidFill>
                    <a:latin typeface="FrutigerNext LT Regular" pitchFamily="34" charset="0"/>
                    <a:ea typeface="宋体" panose="02010600030101010101" pitchFamily="2" charset="-122"/>
                  </a:defRPr>
                </a:lvl4pPr>
                <a:lvl5pPr marL="2057400" indent="-228600" defTabSz="657225" eaLnBrk="0" hangingPunct="0">
                  <a:defRPr sz="1000">
                    <a:solidFill>
                      <a:schemeClr val="tx1"/>
                    </a:solidFill>
                    <a:latin typeface="FrutigerNext LT Regular"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endParaRPr lang="zh-CN" altLang="en-US" sz="900">
                  <a:solidFill>
                    <a:srgbClr val="000000"/>
                  </a:solidFill>
                  <a:latin typeface="+mn-lt"/>
                  <a:ea typeface="+mn-ea"/>
                </a:endParaRPr>
              </a:p>
            </p:txBody>
          </p:sp>
          <p:sp>
            <p:nvSpPr>
              <p:cNvPr id="50194" name="圆角矩形 92"/>
              <p:cNvSpPr>
                <a:spLocks noChangeArrowheads="1"/>
              </p:cNvSpPr>
              <p:nvPr/>
            </p:nvSpPr>
            <p:spPr bwMode="auto">
              <a:xfrm>
                <a:off x="1118873" y="2906769"/>
                <a:ext cx="2079821" cy="1084759"/>
              </a:xfrm>
              <a:prstGeom prst="roundRect">
                <a:avLst>
                  <a:gd name="adj" fmla="val 8611"/>
                </a:avLst>
              </a:prstGeom>
              <a:solidFill>
                <a:srgbClr val="FFFF99"/>
              </a:solidFill>
              <a:ln w="9525" algn="ctr">
                <a:solidFill>
                  <a:srgbClr val="7F7F7F"/>
                </a:solidFill>
                <a:prstDash val="dash"/>
                <a:round/>
                <a:headEnd/>
                <a:tailEnd/>
              </a:ln>
            </p:spPr>
            <p:txBody>
              <a:bodyPr lIns="68551" tIns="34275" rIns="68551" bIns="34275"/>
              <a:lstStyle>
                <a:lvl1pPr defTabSz="657225" eaLnBrk="0" hangingPunct="0">
                  <a:defRPr sz="1000">
                    <a:solidFill>
                      <a:schemeClr val="tx1"/>
                    </a:solidFill>
                    <a:latin typeface="FrutigerNext LT Regular" pitchFamily="34" charset="0"/>
                    <a:ea typeface="宋体" panose="02010600030101010101" pitchFamily="2" charset="-122"/>
                  </a:defRPr>
                </a:lvl1pPr>
                <a:lvl2pPr marL="742950" indent="-285750" defTabSz="657225" eaLnBrk="0" hangingPunct="0">
                  <a:defRPr sz="1000">
                    <a:solidFill>
                      <a:schemeClr val="tx1"/>
                    </a:solidFill>
                    <a:latin typeface="FrutigerNext LT Regular" pitchFamily="34" charset="0"/>
                    <a:ea typeface="宋体" panose="02010600030101010101" pitchFamily="2" charset="-122"/>
                  </a:defRPr>
                </a:lvl2pPr>
                <a:lvl3pPr marL="1143000" indent="-228600" defTabSz="657225" eaLnBrk="0" hangingPunct="0">
                  <a:defRPr sz="1000">
                    <a:solidFill>
                      <a:schemeClr val="tx1"/>
                    </a:solidFill>
                    <a:latin typeface="FrutigerNext LT Regular" pitchFamily="34" charset="0"/>
                    <a:ea typeface="宋体" panose="02010600030101010101" pitchFamily="2" charset="-122"/>
                  </a:defRPr>
                </a:lvl3pPr>
                <a:lvl4pPr marL="1600200" indent="-228600" defTabSz="657225" eaLnBrk="0" hangingPunct="0">
                  <a:defRPr sz="1000">
                    <a:solidFill>
                      <a:schemeClr val="tx1"/>
                    </a:solidFill>
                    <a:latin typeface="FrutigerNext LT Regular" pitchFamily="34" charset="0"/>
                    <a:ea typeface="宋体" panose="02010600030101010101" pitchFamily="2" charset="-122"/>
                  </a:defRPr>
                </a:lvl4pPr>
                <a:lvl5pPr marL="2057400" indent="-228600" defTabSz="657225" eaLnBrk="0" hangingPunct="0">
                  <a:defRPr sz="1000">
                    <a:solidFill>
                      <a:schemeClr val="tx1"/>
                    </a:solidFill>
                    <a:latin typeface="FrutigerNext LT Regular"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endParaRPr lang="zh-CN" altLang="en-US" sz="900">
                  <a:solidFill>
                    <a:srgbClr val="000000"/>
                  </a:solidFill>
                  <a:latin typeface="+mn-lt"/>
                  <a:ea typeface="+mn-ea"/>
                </a:endParaRPr>
              </a:p>
            </p:txBody>
          </p:sp>
          <p:sp>
            <p:nvSpPr>
              <p:cNvPr id="94" name="圆角矩形 93"/>
              <p:cNvSpPr/>
              <p:nvPr/>
            </p:nvSpPr>
            <p:spPr bwMode="auto">
              <a:xfrm>
                <a:off x="1287486" y="3766170"/>
                <a:ext cx="1872979" cy="210791"/>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虚拟化平台 </a:t>
                </a:r>
                <a:r>
                  <a:rPr lang="en-US" altLang="zh-CN" sz="1400" kern="0" dirty="0">
                    <a:solidFill>
                      <a:sysClr val="windowText" lastClr="000000"/>
                    </a:solidFill>
                    <a:latin typeface="+mn-lt"/>
                    <a:ea typeface="+mn-ea"/>
                  </a:rPr>
                  <a:t>UVP</a:t>
                </a:r>
                <a:r>
                  <a:rPr lang="zh-CN" altLang="en-US" sz="1400" kern="0" dirty="0">
                    <a:solidFill>
                      <a:sysClr val="windowText" lastClr="000000"/>
                    </a:solidFill>
                    <a:latin typeface="+mn-lt"/>
                    <a:ea typeface="+mn-ea"/>
                  </a:rPr>
                  <a:t> </a:t>
                </a:r>
              </a:p>
            </p:txBody>
          </p:sp>
          <p:sp>
            <p:nvSpPr>
              <p:cNvPr id="95" name="圆角矩形 94"/>
              <p:cNvSpPr/>
              <p:nvPr/>
            </p:nvSpPr>
            <p:spPr bwMode="auto">
              <a:xfrm>
                <a:off x="1465781" y="4220703"/>
                <a:ext cx="2377869" cy="19509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云启动服务（</a:t>
                </a:r>
                <a:r>
                  <a:rPr lang="en-US" altLang="zh-CN" sz="1400" kern="0" dirty="0">
                    <a:solidFill>
                      <a:sysClr val="windowText" lastClr="000000"/>
                    </a:solidFill>
                    <a:latin typeface="+mn-lt"/>
                    <a:ea typeface="+mn-ea"/>
                  </a:rPr>
                  <a:t>CBS</a:t>
                </a:r>
                <a:r>
                  <a:rPr lang="zh-CN" altLang="en-US" sz="1400" kern="0" dirty="0">
                    <a:solidFill>
                      <a:sysClr val="windowText" lastClr="000000"/>
                    </a:solidFill>
                    <a:latin typeface="+mn-lt"/>
                    <a:ea typeface="+mn-ea"/>
                  </a:rPr>
                  <a:t>）</a:t>
                </a:r>
              </a:p>
            </p:txBody>
          </p:sp>
          <p:sp>
            <p:nvSpPr>
              <p:cNvPr id="96" name="圆角矩形 95"/>
              <p:cNvSpPr/>
              <p:nvPr/>
            </p:nvSpPr>
            <p:spPr bwMode="auto">
              <a:xfrm>
                <a:off x="4680791" y="4218352"/>
                <a:ext cx="2579825" cy="197443"/>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云发放服务（</a:t>
                </a:r>
                <a:r>
                  <a:rPr lang="en-US" altLang="zh-CN" sz="1400" kern="0" dirty="0">
                    <a:solidFill>
                      <a:sysClr val="windowText" lastClr="000000"/>
                    </a:solidFill>
                    <a:latin typeface="+mn-lt"/>
                    <a:ea typeface="+mn-ea"/>
                  </a:rPr>
                  <a:t>CPS</a:t>
                </a:r>
                <a:r>
                  <a:rPr lang="zh-CN" altLang="en-US" sz="1400" kern="0" dirty="0">
                    <a:solidFill>
                      <a:sysClr val="windowText" lastClr="000000"/>
                    </a:solidFill>
                    <a:latin typeface="+mn-lt"/>
                    <a:ea typeface="+mn-ea"/>
                  </a:rPr>
                  <a:t>）</a:t>
                </a:r>
              </a:p>
            </p:txBody>
          </p:sp>
          <p:sp>
            <p:nvSpPr>
              <p:cNvPr id="97" name="TextBox 96"/>
              <p:cNvSpPr txBox="1"/>
              <p:nvPr/>
            </p:nvSpPr>
            <p:spPr>
              <a:xfrm>
                <a:off x="3063636" y="3991529"/>
                <a:ext cx="2467202" cy="227853"/>
              </a:xfrm>
              <a:prstGeom prst="rect">
                <a:avLst/>
              </a:prstGeom>
              <a:noFill/>
            </p:spPr>
            <p:txBody>
              <a:bodyPr wrap="none">
                <a:spAutoFit/>
              </a:bodyPr>
              <a:lstStyle/>
              <a:p>
                <a:pPr algn="ctr" defTabSz="658054">
                  <a:defRPr/>
                </a:pPr>
                <a:r>
                  <a:rPr lang="zh-CN" altLang="en-US" sz="1400" kern="0" dirty="0">
                    <a:solidFill>
                      <a:sysClr val="windowText" lastClr="000000"/>
                    </a:solidFill>
                    <a:latin typeface="+mn-lt"/>
                    <a:ea typeface="+mn-ea"/>
                  </a:rPr>
                  <a:t>基础</a:t>
                </a:r>
                <a:r>
                  <a:rPr lang="en-US" altLang="zh-CN" sz="1400" kern="0" dirty="0">
                    <a:solidFill>
                      <a:sysClr val="windowText" lastClr="000000"/>
                    </a:solidFill>
                    <a:latin typeface="+mn-lt"/>
                    <a:ea typeface="+mn-ea"/>
                  </a:rPr>
                  <a:t>OS</a:t>
                </a:r>
                <a:r>
                  <a:rPr lang="zh-CN" altLang="en-US" sz="1400" kern="0" dirty="0">
                    <a:solidFill>
                      <a:sysClr val="windowText" lastClr="000000"/>
                    </a:solidFill>
                    <a:latin typeface="+mn-lt"/>
                    <a:ea typeface="+mn-ea"/>
                  </a:rPr>
                  <a:t>安装、管理节点发放</a:t>
                </a:r>
              </a:p>
            </p:txBody>
          </p:sp>
          <p:sp>
            <p:nvSpPr>
              <p:cNvPr id="99" name="TextBox 98"/>
              <p:cNvSpPr txBox="1"/>
              <p:nvPr/>
            </p:nvSpPr>
            <p:spPr>
              <a:xfrm>
                <a:off x="1684828" y="2723430"/>
                <a:ext cx="978855" cy="205067"/>
              </a:xfrm>
              <a:prstGeom prst="rect">
                <a:avLst/>
              </a:prstGeom>
              <a:noFill/>
            </p:spPr>
            <p:txBody>
              <a:bodyPr wrap="none">
                <a:spAutoFit/>
              </a:bodyPr>
              <a:lstStyle/>
              <a:p>
                <a:pPr algn="ctr" defTabSz="658054">
                  <a:defRPr/>
                </a:pPr>
                <a:r>
                  <a:rPr lang="zh-CN" altLang="en-US" sz="1200" kern="0" dirty="0">
                    <a:solidFill>
                      <a:sysClr val="windowText" lastClr="000000"/>
                    </a:solidFill>
                    <a:latin typeface="+mn-lt"/>
                    <a:ea typeface="+mn-ea"/>
                  </a:rPr>
                  <a:t>计算虚拟化</a:t>
                </a:r>
              </a:p>
            </p:txBody>
          </p:sp>
          <p:sp>
            <p:nvSpPr>
              <p:cNvPr id="101" name="圆角矩形 100"/>
              <p:cNvSpPr/>
              <p:nvPr/>
            </p:nvSpPr>
            <p:spPr bwMode="auto">
              <a:xfrm>
                <a:off x="3394135" y="3768231"/>
                <a:ext cx="1837148" cy="209195"/>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分布式存储引擎</a:t>
                </a:r>
              </a:p>
            </p:txBody>
          </p:sp>
          <p:sp>
            <p:nvSpPr>
              <p:cNvPr id="102" name="圆角矩形 101"/>
              <p:cNvSpPr/>
              <p:nvPr/>
            </p:nvSpPr>
            <p:spPr bwMode="auto">
              <a:xfrm>
                <a:off x="3314018" y="3151810"/>
                <a:ext cx="815737" cy="46246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存储</a:t>
                </a:r>
                <a:endParaRPr lang="en-US" altLang="zh-CN" sz="1400" kern="0" dirty="0">
                  <a:solidFill>
                    <a:sysClr val="windowText" lastClr="000000"/>
                  </a:solidFill>
                  <a:latin typeface="+mn-lt"/>
                  <a:ea typeface="+mn-ea"/>
                </a:endParaRPr>
              </a:p>
              <a:p>
                <a:pPr algn="ctr" defTabSz="658054">
                  <a:defRPr/>
                </a:pPr>
                <a:r>
                  <a:rPr lang="zh-CN" altLang="en-US" sz="1400" kern="0" dirty="0">
                    <a:solidFill>
                      <a:sysClr val="windowText" lastClr="000000"/>
                    </a:solidFill>
                    <a:latin typeface="+mn-lt"/>
                    <a:ea typeface="+mn-ea"/>
                  </a:rPr>
                  <a:t>卸载</a:t>
                </a:r>
              </a:p>
            </p:txBody>
          </p:sp>
          <p:sp>
            <p:nvSpPr>
              <p:cNvPr id="103" name="TextBox 102"/>
              <p:cNvSpPr txBox="1"/>
              <p:nvPr/>
            </p:nvSpPr>
            <p:spPr>
              <a:xfrm>
                <a:off x="4013022" y="2744584"/>
                <a:ext cx="978855" cy="205067"/>
              </a:xfrm>
              <a:prstGeom prst="rect">
                <a:avLst/>
              </a:prstGeom>
              <a:noFill/>
            </p:spPr>
            <p:txBody>
              <a:bodyPr wrap="none">
                <a:spAutoFit/>
              </a:bodyPr>
              <a:lstStyle/>
              <a:p>
                <a:pPr algn="ctr" defTabSz="658054">
                  <a:defRPr/>
                </a:pPr>
                <a:r>
                  <a:rPr lang="zh-CN" altLang="en-US" sz="1200" kern="0" dirty="0">
                    <a:solidFill>
                      <a:sysClr val="windowText" lastClr="000000"/>
                    </a:solidFill>
                    <a:latin typeface="+mn-lt"/>
                    <a:ea typeface="+mn-ea"/>
                  </a:rPr>
                  <a:t>存储虚拟化</a:t>
                </a:r>
              </a:p>
            </p:txBody>
          </p:sp>
          <p:sp>
            <p:nvSpPr>
              <p:cNvPr id="109" name="圆角矩形 108"/>
              <p:cNvSpPr/>
              <p:nvPr/>
            </p:nvSpPr>
            <p:spPr bwMode="auto">
              <a:xfrm>
                <a:off x="5535847" y="3760003"/>
                <a:ext cx="1869722" cy="21742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400" kern="0" dirty="0">
                    <a:solidFill>
                      <a:sysClr val="windowText" lastClr="000000"/>
                    </a:solidFill>
                    <a:latin typeface="+mn-lt"/>
                    <a:ea typeface="+mn-ea"/>
                  </a:rPr>
                  <a:t>虚拟交换机（</a:t>
                </a:r>
                <a:r>
                  <a:rPr lang="en-US" altLang="zh-CN" sz="1400" kern="0" dirty="0">
                    <a:solidFill>
                      <a:sysClr val="windowText" lastClr="000000"/>
                    </a:solidFill>
                    <a:latin typeface="+mn-lt"/>
                    <a:ea typeface="+mn-ea"/>
                  </a:rPr>
                  <a:t>EVS</a:t>
                </a:r>
                <a:r>
                  <a:rPr lang="zh-CN" altLang="en-US" sz="1400" kern="0" dirty="0">
                    <a:solidFill>
                      <a:sysClr val="windowText" lastClr="000000"/>
                    </a:solidFill>
                    <a:latin typeface="+mn-lt"/>
                    <a:ea typeface="+mn-ea"/>
                  </a:rPr>
                  <a:t>）</a:t>
                </a:r>
              </a:p>
            </p:txBody>
          </p:sp>
          <p:sp>
            <p:nvSpPr>
              <p:cNvPr id="110" name="圆角矩形 109"/>
              <p:cNvSpPr/>
              <p:nvPr/>
            </p:nvSpPr>
            <p:spPr bwMode="auto">
              <a:xfrm>
                <a:off x="5530960" y="3194707"/>
                <a:ext cx="835512" cy="419565"/>
              </a:xfrm>
              <a:prstGeom prst="roundRect">
                <a:avLst/>
              </a:prstGeom>
              <a:solidFill>
                <a:srgbClr val="FFFFFF">
                  <a:lumMod val="85000"/>
                </a:srgbClr>
              </a:solidFill>
              <a:ln w="9525" cap="flat" cmpd="sng" algn="ctr">
                <a:solidFill>
                  <a:srgbClr val="FFFFFF">
                    <a:lumMod val="50000"/>
                  </a:srgbClr>
                </a:solidFill>
                <a:prstDash val="dash"/>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SDN </a:t>
                </a:r>
                <a:r>
                  <a:rPr lang="zh-CN" altLang="en-US" sz="1400" kern="0" dirty="0">
                    <a:solidFill>
                      <a:sysClr val="windowText" lastClr="000000"/>
                    </a:solidFill>
                    <a:latin typeface="+mn-lt"/>
                    <a:ea typeface="+mn-ea"/>
                  </a:rPr>
                  <a:t>控制器</a:t>
                </a:r>
              </a:p>
            </p:txBody>
          </p:sp>
          <p:sp>
            <p:nvSpPr>
              <p:cNvPr id="111" name="TextBox 110"/>
              <p:cNvSpPr txBox="1"/>
              <p:nvPr/>
            </p:nvSpPr>
            <p:spPr>
              <a:xfrm>
                <a:off x="5861572" y="2731657"/>
                <a:ext cx="978855" cy="205067"/>
              </a:xfrm>
              <a:prstGeom prst="rect">
                <a:avLst/>
              </a:prstGeom>
              <a:noFill/>
            </p:spPr>
            <p:txBody>
              <a:bodyPr wrap="none">
                <a:spAutoFit/>
              </a:bodyPr>
              <a:lstStyle/>
              <a:p>
                <a:pPr algn="ctr" defTabSz="658054">
                  <a:defRPr/>
                </a:pPr>
                <a:r>
                  <a:rPr lang="zh-CN" altLang="en-US" sz="1200" kern="0" dirty="0">
                    <a:solidFill>
                      <a:sysClr val="windowText" lastClr="000000"/>
                    </a:solidFill>
                    <a:latin typeface="+mn-lt"/>
                    <a:ea typeface="+mn-ea"/>
                  </a:rPr>
                  <a:t>网络虚拟化</a:t>
                </a:r>
              </a:p>
            </p:txBody>
          </p:sp>
          <p:sp>
            <p:nvSpPr>
              <p:cNvPr id="112" name="圆角矩形 111"/>
              <p:cNvSpPr/>
              <p:nvPr/>
            </p:nvSpPr>
            <p:spPr bwMode="auto">
              <a:xfrm>
                <a:off x="6454421" y="3194707"/>
                <a:ext cx="947890" cy="411338"/>
              </a:xfrm>
              <a:prstGeom prst="roundRect">
                <a:avLst/>
              </a:prstGeom>
              <a:solidFill>
                <a:srgbClr val="FFFFFF">
                  <a:lumMod val="85000"/>
                </a:srgbClr>
              </a:solidFill>
              <a:ln w="9525" cap="flat" cmpd="sng" algn="ctr">
                <a:solidFill>
                  <a:srgbClr val="FFFFFF">
                    <a:lumMod val="50000"/>
                  </a:srgbClr>
                </a:solidFill>
                <a:prstDash val="dash"/>
                <a:round/>
                <a:headEnd type="none" w="med" len="med"/>
                <a:tailEnd type="none" w="med" len="med"/>
              </a:ln>
              <a:effectLst/>
            </p:spPr>
            <p:txBody>
              <a:bodyPr lIns="68551" tIns="34275" rIns="68551" bIns="34275" anchor="ctr"/>
              <a:lstStyle/>
              <a:p>
                <a:pPr algn="ctr" defTabSz="658054">
                  <a:defRPr/>
                </a:pPr>
                <a:r>
                  <a:rPr lang="zh-CN" altLang="en-US" sz="1200" kern="0" dirty="0">
                    <a:solidFill>
                      <a:sysClr val="windowText" lastClr="000000"/>
                    </a:solidFill>
                    <a:latin typeface="+mn-lt"/>
                    <a:ea typeface="+mn-ea"/>
                  </a:rPr>
                  <a:t>虚拟服务网关</a:t>
                </a:r>
                <a:r>
                  <a:rPr lang="en-US" altLang="zh-CN" sz="1200" kern="0" dirty="0">
                    <a:solidFill>
                      <a:sysClr val="windowText" lastClr="000000"/>
                    </a:solidFill>
                    <a:latin typeface="+mn-lt"/>
                    <a:ea typeface="+mn-ea"/>
                  </a:rPr>
                  <a:t>-vFW/vLB…</a:t>
                </a:r>
              </a:p>
            </p:txBody>
          </p:sp>
          <p:sp>
            <p:nvSpPr>
              <p:cNvPr id="50208" name="圆角矩形 112"/>
              <p:cNvSpPr>
                <a:spLocks noChangeArrowheads="1"/>
              </p:cNvSpPr>
              <p:nvPr/>
            </p:nvSpPr>
            <p:spPr bwMode="auto">
              <a:xfrm>
                <a:off x="1115616" y="1946587"/>
                <a:ext cx="6350213" cy="805048"/>
              </a:xfrm>
              <a:prstGeom prst="roundRect">
                <a:avLst>
                  <a:gd name="adj" fmla="val 8611"/>
                </a:avLst>
              </a:prstGeom>
              <a:solidFill>
                <a:srgbClr val="00B0F0"/>
              </a:solidFill>
              <a:ln w="9525" algn="ctr">
                <a:solidFill>
                  <a:srgbClr val="7F7F7F"/>
                </a:solidFill>
                <a:round/>
                <a:headEnd/>
                <a:tailEnd/>
              </a:ln>
            </p:spPr>
            <p:txBody>
              <a:bodyPr lIns="68551" tIns="34275" rIns="68551" bIns="34275"/>
              <a:lstStyle>
                <a:lvl1pPr defTabSz="657225" eaLnBrk="0" hangingPunct="0">
                  <a:defRPr sz="1000">
                    <a:solidFill>
                      <a:schemeClr val="tx1"/>
                    </a:solidFill>
                    <a:latin typeface="FrutigerNext LT Regular" pitchFamily="34" charset="0"/>
                    <a:ea typeface="宋体" panose="02010600030101010101" pitchFamily="2" charset="-122"/>
                  </a:defRPr>
                </a:lvl1pPr>
                <a:lvl2pPr marL="742950" indent="-285750" defTabSz="657225" eaLnBrk="0" hangingPunct="0">
                  <a:defRPr sz="1000">
                    <a:solidFill>
                      <a:schemeClr val="tx1"/>
                    </a:solidFill>
                    <a:latin typeface="FrutigerNext LT Regular" pitchFamily="34" charset="0"/>
                    <a:ea typeface="宋体" panose="02010600030101010101" pitchFamily="2" charset="-122"/>
                  </a:defRPr>
                </a:lvl2pPr>
                <a:lvl3pPr marL="1143000" indent="-228600" defTabSz="657225" eaLnBrk="0" hangingPunct="0">
                  <a:defRPr sz="1000">
                    <a:solidFill>
                      <a:schemeClr val="tx1"/>
                    </a:solidFill>
                    <a:latin typeface="FrutigerNext LT Regular" pitchFamily="34" charset="0"/>
                    <a:ea typeface="宋体" panose="02010600030101010101" pitchFamily="2" charset="-122"/>
                  </a:defRPr>
                </a:lvl3pPr>
                <a:lvl4pPr marL="1600200" indent="-228600" defTabSz="657225" eaLnBrk="0" hangingPunct="0">
                  <a:defRPr sz="1000">
                    <a:solidFill>
                      <a:schemeClr val="tx1"/>
                    </a:solidFill>
                    <a:latin typeface="FrutigerNext LT Regular" pitchFamily="34" charset="0"/>
                    <a:ea typeface="宋体" panose="02010600030101010101" pitchFamily="2" charset="-122"/>
                  </a:defRPr>
                </a:lvl4pPr>
                <a:lvl5pPr marL="2057400" indent="-228600" defTabSz="657225" eaLnBrk="0" hangingPunct="0">
                  <a:defRPr sz="1000">
                    <a:solidFill>
                      <a:schemeClr val="tx1"/>
                    </a:solidFill>
                    <a:latin typeface="FrutigerNext LT Regular"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endParaRPr lang="zh-CN" altLang="en-US" sz="900">
                  <a:solidFill>
                    <a:srgbClr val="000000"/>
                  </a:solidFill>
                  <a:latin typeface="+mn-lt"/>
                  <a:ea typeface="+mn-ea"/>
                </a:endParaRPr>
              </a:p>
            </p:txBody>
          </p:sp>
          <p:sp>
            <p:nvSpPr>
              <p:cNvPr id="114" name="圆角矩形 113"/>
              <p:cNvSpPr/>
              <p:nvPr/>
            </p:nvSpPr>
            <p:spPr bwMode="auto">
              <a:xfrm>
                <a:off x="3788276" y="2067638"/>
                <a:ext cx="1066784" cy="19861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Cinder</a:t>
                </a:r>
                <a:endParaRPr lang="zh-CN" altLang="en-US" sz="1400" kern="0" dirty="0">
                  <a:solidFill>
                    <a:sysClr val="windowText" lastClr="000000"/>
                  </a:solidFill>
                  <a:latin typeface="+mn-lt"/>
                  <a:ea typeface="+mn-ea"/>
                </a:endParaRPr>
              </a:p>
            </p:txBody>
          </p:sp>
          <p:sp>
            <p:nvSpPr>
              <p:cNvPr id="115" name="圆角矩形 114"/>
              <p:cNvSpPr/>
              <p:nvPr/>
            </p:nvSpPr>
            <p:spPr bwMode="auto">
              <a:xfrm>
                <a:off x="5058644" y="2067638"/>
                <a:ext cx="1065155" cy="211546"/>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Neutron</a:t>
                </a:r>
                <a:endParaRPr lang="zh-CN" altLang="en-US" sz="1400" kern="0" dirty="0">
                  <a:solidFill>
                    <a:sysClr val="windowText" lastClr="000000"/>
                  </a:solidFill>
                  <a:latin typeface="+mn-lt"/>
                  <a:ea typeface="+mn-ea"/>
                </a:endParaRPr>
              </a:p>
            </p:txBody>
          </p:sp>
          <p:sp>
            <p:nvSpPr>
              <p:cNvPr id="116" name="圆角矩形 115"/>
              <p:cNvSpPr/>
              <p:nvPr/>
            </p:nvSpPr>
            <p:spPr bwMode="auto">
              <a:xfrm>
                <a:off x="2530936" y="2075865"/>
                <a:ext cx="1066784" cy="21037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Nova</a:t>
                </a:r>
                <a:endParaRPr lang="zh-CN" altLang="en-US" sz="1400" kern="0" dirty="0">
                  <a:solidFill>
                    <a:sysClr val="windowText" lastClr="000000"/>
                  </a:solidFill>
                  <a:latin typeface="+mn-lt"/>
                  <a:ea typeface="+mn-ea"/>
                </a:endParaRPr>
              </a:p>
            </p:txBody>
          </p:sp>
          <p:sp>
            <p:nvSpPr>
              <p:cNvPr id="117" name="圆角矩形 116"/>
              <p:cNvSpPr/>
              <p:nvPr/>
            </p:nvSpPr>
            <p:spPr bwMode="auto">
              <a:xfrm>
                <a:off x="2421816" y="2317968"/>
                <a:ext cx="1242680" cy="406638"/>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200" kern="0" dirty="0">
                    <a:solidFill>
                      <a:sysClr val="windowText" lastClr="000000"/>
                    </a:solidFill>
                    <a:latin typeface="+mn-lt"/>
                    <a:ea typeface="+mn-ea"/>
                  </a:rPr>
                  <a:t>Nova-Compute</a:t>
                </a:r>
              </a:p>
              <a:p>
                <a:pPr algn="ctr" defTabSz="658054">
                  <a:defRPr/>
                </a:pPr>
                <a:r>
                  <a:rPr lang="en-US" altLang="zh-CN" sz="1200" kern="0" dirty="0">
                    <a:solidFill>
                      <a:sysClr val="windowText" lastClr="000000"/>
                    </a:solidFill>
                    <a:latin typeface="+mn-lt"/>
                    <a:ea typeface="+mn-ea"/>
                  </a:rPr>
                  <a:t>Driver</a:t>
                </a:r>
                <a:endParaRPr lang="zh-CN" altLang="en-US" sz="1200" kern="0" dirty="0">
                  <a:solidFill>
                    <a:sysClr val="windowText" lastClr="000000"/>
                  </a:solidFill>
                  <a:latin typeface="+mn-lt"/>
                  <a:ea typeface="+mn-ea"/>
                </a:endParaRPr>
              </a:p>
            </p:txBody>
          </p:sp>
          <p:sp>
            <p:nvSpPr>
              <p:cNvPr id="118" name="圆角矩形 117"/>
              <p:cNvSpPr/>
              <p:nvPr/>
            </p:nvSpPr>
            <p:spPr bwMode="auto">
              <a:xfrm>
                <a:off x="3749187" y="2313267"/>
                <a:ext cx="1244309" cy="430143"/>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200" kern="0" dirty="0">
                    <a:solidFill>
                      <a:sysClr val="windowText" lastClr="000000"/>
                    </a:solidFill>
                    <a:latin typeface="+mn-lt"/>
                    <a:ea typeface="+mn-ea"/>
                  </a:rPr>
                  <a:t>Cinder-Volume</a:t>
                </a:r>
              </a:p>
              <a:p>
                <a:pPr algn="ctr" defTabSz="658054">
                  <a:defRPr/>
                </a:pPr>
                <a:r>
                  <a:rPr lang="en-US" altLang="zh-CN" sz="1200" kern="0" dirty="0">
                    <a:solidFill>
                      <a:sysClr val="windowText" lastClr="000000"/>
                    </a:solidFill>
                    <a:latin typeface="+mn-lt"/>
                    <a:ea typeface="+mn-ea"/>
                  </a:rPr>
                  <a:t>Driver</a:t>
                </a:r>
                <a:endParaRPr lang="zh-CN" altLang="en-US" sz="1200" kern="0" dirty="0">
                  <a:solidFill>
                    <a:sysClr val="windowText" lastClr="000000"/>
                  </a:solidFill>
                  <a:latin typeface="+mn-lt"/>
                  <a:ea typeface="+mn-ea"/>
                </a:endParaRPr>
              </a:p>
            </p:txBody>
          </p:sp>
          <p:sp>
            <p:nvSpPr>
              <p:cNvPr id="119" name="圆角矩形 118"/>
              <p:cNvSpPr/>
              <p:nvPr/>
            </p:nvSpPr>
            <p:spPr bwMode="auto">
              <a:xfrm>
                <a:off x="5074931" y="2317968"/>
                <a:ext cx="1066784" cy="403112"/>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200" kern="0" dirty="0">
                    <a:solidFill>
                      <a:sysClr val="windowText" lastClr="000000"/>
                    </a:solidFill>
                    <a:latin typeface="+mn-lt"/>
                    <a:ea typeface="+mn-ea"/>
                  </a:rPr>
                  <a:t>Neutron</a:t>
                </a:r>
              </a:p>
              <a:p>
                <a:pPr algn="ctr" defTabSz="658054">
                  <a:defRPr/>
                </a:pPr>
                <a:r>
                  <a:rPr lang="en-US" altLang="zh-CN" sz="1200" kern="0" dirty="0">
                    <a:solidFill>
                      <a:sysClr val="windowText" lastClr="000000"/>
                    </a:solidFill>
                    <a:latin typeface="+mn-lt"/>
                    <a:ea typeface="+mn-ea"/>
                  </a:rPr>
                  <a:t>Plug-in</a:t>
                </a:r>
                <a:endParaRPr lang="zh-CN" altLang="en-US" sz="1200" kern="0" dirty="0">
                  <a:solidFill>
                    <a:sysClr val="windowText" lastClr="000000"/>
                  </a:solidFill>
                  <a:latin typeface="+mn-lt"/>
                  <a:ea typeface="+mn-ea"/>
                </a:endParaRPr>
              </a:p>
            </p:txBody>
          </p:sp>
          <p:sp>
            <p:nvSpPr>
              <p:cNvPr id="120" name="圆角矩形 119"/>
              <p:cNvSpPr/>
              <p:nvPr/>
            </p:nvSpPr>
            <p:spPr bwMode="auto">
              <a:xfrm>
                <a:off x="1179134" y="1994772"/>
                <a:ext cx="1066784" cy="210371"/>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Keystone</a:t>
                </a:r>
                <a:endParaRPr lang="zh-CN" altLang="en-US" sz="1400" kern="0" dirty="0">
                  <a:solidFill>
                    <a:sysClr val="windowText" lastClr="000000"/>
                  </a:solidFill>
                  <a:latin typeface="+mn-lt"/>
                  <a:ea typeface="+mn-ea"/>
                </a:endParaRPr>
              </a:p>
            </p:txBody>
          </p:sp>
          <p:sp>
            <p:nvSpPr>
              <p:cNvPr id="121" name="圆角矩形 120"/>
              <p:cNvSpPr/>
              <p:nvPr/>
            </p:nvSpPr>
            <p:spPr bwMode="auto">
              <a:xfrm>
                <a:off x="1175877" y="2248627"/>
                <a:ext cx="1066784" cy="210371"/>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Glance</a:t>
                </a:r>
                <a:endParaRPr lang="zh-CN" altLang="en-US" sz="1400" kern="0" dirty="0">
                  <a:solidFill>
                    <a:sysClr val="windowText" lastClr="000000"/>
                  </a:solidFill>
                  <a:latin typeface="+mn-lt"/>
                  <a:ea typeface="+mn-ea"/>
                </a:endParaRPr>
              </a:p>
            </p:txBody>
          </p:sp>
          <p:sp>
            <p:nvSpPr>
              <p:cNvPr id="122" name="圆角矩形 121"/>
              <p:cNvSpPr/>
              <p:nvPr/>
            </p:nvSpPr>
            <p:spPr bwMode="auto">
              <a:xfrm>
                <a:off x="1182391" y="2495431"/>
                <a:ext cx="1066784" cy="211546"/>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Swift</a:t>
                </a:r>
                <a:endParaRPr lang="zh-CN" altLang="en-US" sz="1400" kern="0" dirty="0">
                  <a:solidFill>
                    <a:sysClr val="windowText" lastClr="000000"/>
                  </a:solidFill>
                  <a:latin typeface="+mn-lt"/>
                  <a:ea typeface="+mn-ea"/>
                </a:endParaRPr>
              </a:p>
            </p:txBody>
          </p:sp>
          <p:sp>
            <p:nvSpPr>
              <p:cNvPr id="123" name="圆角矩形 122"/>
              <p:cNvSpPr/>
              <p:nvPr/>
            </p:nvSpPr>
            <p:spPr bwMode="auto">
              <a:xfrm>
                <a:off x="6223149" y="1991248"/>
                <a:ext cx="1161246" cy="225648"/>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Heat</a:t>
                </a:r>
                <a:endParaRPr lang="zh-CN" altLang="en-US" sz="1400" kern="0" dirty="0">
                  <a:solidFill>
                    <a:sysClr val="windowText" lastClr="000000"/>
                  </a:solidFill>
                  <a:latin typeface="+mn-lt"/>
                  <a:ea typeface="+mn-ea"/>
                </a:endParaRPr>
              </a:p>
            </p:txBody>
          </p:sp>
          <p:sp>
            <p:nvSpPr>
              <p:cNvPr id="124" name="圆角矩形 123"/>
              <p:cNvSpPr/>
              <p:nvPr/>
            </p:nvSpPr>
            <p:spPr bwMode="auto">
              <a:xfrm>
                <a:off x="6223149" y="2253721"/>
                <a:ext cx="1171019" cy="205670"/>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Ceilometer</a:t>
                </a:r>
                <a:endParaRPr lang="zh-CN" altLang="en-US" sz="1300" kern="0" dirty="0">
                  <a:solidFill>
                    <a:sysClr val="windowText" lastClr="000000"/>
                  </a:solidFill>
                  <a:latin typeface="+mn-lt"/>
                  <a:ea typeface="+mn-ea"/>
                </a:endParaRPr>
              </a:p>
            </p:txBody>
          </p:sp>
          <p:sp>
            <p:nvSpPr>
              <p:cNvPr id="125" name="圆角矩形 124"/>
              <p:cNvSpPr/>
              <p:nvPr/>
            </p:nvSpPr>
            <p:spPr bwMode="auto">
              <a:xfrm>
                <a:off x="6223150" y="2488102"/>
                <a:ext cx="1164504" cy="230627"/>
              </a:xfrm>
              <a:prstGeom prst="roundRect">
                <a:avLst/>
              </a:prstGeom>
              <a:solidFill>
                <a:srgbClr val="66FFFF">
                  <a:alpha val="50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Ironic</a:t>
                </a:r>
                <a:endParaRPr lang="zh-CN" altLang="en-US" sz="1400" kern="0" dirty="0">
                  <a:solidFill>
                    <a:sysClr val="windowText" lastClr="000000"/>
                  </a:solidFill>
                  <a:latin typeface="+mn-lt"/>
                  <a:ea typeface="+mn-ea"/>
                </a:endParaRPr>
              </a:p>
            </p:txBody>
          </p:sp>
          <p:sp>
            <p:nvSpPr>
              <p:cNvPr id="126" name="TextBox 125"/>
              <p:cNvSpPr txBox="1"/>
              <p:nvPr/>
            </p:nvSpPr>
            <p:spPr>
              <a:xfrm>
                <a:off x="3755702" y="1893701"/>
                <a:ext cx="1110422" cy="227853"/>
              </a:xfrm>
              <a:prstGeom prst="rect">
                <a:avLst/>
              </a:prstGeom>
              <a:noFill/>
            </p:spPr>
            <p:txBody>
              <a:bodyPr wrap="none">
                <a:spAutoFit/>
              </a:bodyPr>
              <a:lstStyle/>
              <a:p>
                <a:pPr defTabSz="685424">
                  <a:defRPr/>
                </a:pPr>
                <a:r>
                  <a:rPr lang="en-US" altLang="zh-CN" sz="1400" kern="0" dirty="0">
                    <a:solidFill>
                      <a:sysClr val="windowText" lastClr="000000"/>
                    </a:solidFill>
                    <a:latin typeface="+mn-lt"/>
                    <a:ea typeface="+mn-ea"/>
                  </a:rPr>
                  <a:t>OpenStack</a:t>
                </a:r>
                <a:r>
                  <a:rPr lang="zh-CN" altLang="en-US" sz="1400" kern="0" dirty="0">
                    <a:solidFill>
                      <a:sysClr val="windowText" lastClr="000000"/>
                    </a:solidFill>
                    <a:latin typeface="+mn-lt"/>
                    <a:ea typeface="+mn-ea"/>
                  </a:rPr>
                  <a:t> </a:t>
                </a:r>
              </a:p>
            </p:txBody>
          </p:sp>
          <p:grpSp>
            <p:nvGrpSpPr>
              <p:cNvPr id="50222" name="组合 64"/>
              <p:cNvGrpSpPr>
                <a:grpSpLocks/>
              </p:cNvGrpSpPr>
              <p:nvPr/>
            </p:nvGrpSpPr>
            <p:grpSpPr bwMode="auto">
              <a:xfrm>
                <a:off x="1128646" y="1190899"/>
                <a:ext cx="6335556" cy="674596"/>
                <a:chOff x="6130897" y="2915056"/>
                <a:chExt cx="6335556" cy="1085196"/>
              </a:xfrm>
            </p:grpSpPr>
            <p:sp>
              <p:nvSpPr>
                <p:cNvPr id="50236" name="圆角矩形 126"/>
                <p:cNvSpPr>
                  <a:spLocks noChangeArrowheads="1"/>
                </p:cNvSpPr>
                <p:nvPr/>
              </p:nvSpPr>
              <p:spPr bwMode="auto">
                <a:xfrm>
                  <a:off x="6130897" y="2915056"/>
                  <a:ext cx="6335556" cy="1085196"/>
                </a:xfrm>
                <a:prstGeom prst="roundRect">
                  <a:avLst>
                    <a:gd name="adj" fmla="val 8611"/>
                  </a:avLst>
                </a:prstGeom>
                <a:solidFill>
                  <a:srgbClr val="FFFF99"/>
                </a:solidFill>
                <a:ln w="9525" algn="ctr">
                  <a:solidFill>
                    <a:srgbClr val="7F7F7F"/>
                  </a:solidFill>
                  <a:prstDash val="dash"/>
                  <a:round/>
                  <a:headEnd/>
                  <a:tailEnd/>
                </a:ln>
              </p:spPr>
              <p:txBody>
                <a:bodyPr lIns="68551" tIns="34275" rIns="68551" bIns="34275"/>
                <a:lstStyle>
                  <a:lvl1pPr defTabSz="657225" eaLnBrk="0" hangingPunct="0">
                    <a:defRPr sz="1000">
                      <a:solidFill>
                        <a:schemeClr val="tx1"/>
                      </a:solidFill>
                      <a:latin typeface="FrutigerNext LT Regular" pitchFamily="34" charset="0"/>
                      <a:ea typeface="宋体" panose="02010600030101010101" pitchFamily="2" charset="-122"/>
                    </a:defRPr>
                  </a:lvl1pPr>
                  <a:lvl2pPr marL="742950" indent="-285750" defTabSz="657225" eaLnBrk="0" hangingPunct="0">
                    <a:defRPr sz="1000">
                      <a:solidFill>
                        <a:schemeClr val="tx1"/>
                      </a:solidFill>
                      <a:latin typeface="FrutigerNext LT Regular" pitchFamily="34" charset="0"/>
                      <a:ea typeface="宋体" panose="02010600030101010101" pitchFamily="2" charset="-122"/>
                    </a:defRPr>
                  </a:lvl2pPr>
                  <a:lvl3pPr marL="1143000" indent="-228600" defTabSz="657225" eaLnBrk="0" hangingPunct="0">
                    <a:defRPr sz="1000">
                      <a:solidFill>
                        <a:schemeClr val="tx1"/>
                      </a:solidFill>
                      <a:latin typeface="FrutigerNext LT Regular" pitchFamily="34" charset="0"/>
                      <a:ea typeface="宋体" panose="02010600030101010101" pitchFamily="2" charset="-122"/>
                    </a:defRPr>
                  </a:lvl3pPr>
                  <a:lvl4pPr marL="1600200" indent="-228600" defTabSz="657225" eaLnBrk="0" hangingPunct="0">
                    <a:defRPr sz="1000">
                      <a:solidFill>
                        <a:schemeClr val="tx1"/>
                      </a:solidFill>
                      <a:latin typeface="FrutigerNext LT Regular" pitchFamily="34" charset="0"/>
                      <a:ea typeface="宋体" panose="02010600030101010101" pitchFamily="2" charset="-122"/>
                    </a:defRPr>
                  </a:lvl4pPr>
                  <a:lvl5pPr marL="2057400" indent="-228600" defTabSz="657225" eaLnBrk="0" hangingPunct="0">
                    <a:defRPr sz="1000">
                      <a:solidFill>
                        <a:schemeClr val="tx1"/>
                      </a:solidFill>
                      <a:latin typeface="FrutigerNext LT Regular" pitchFamily="34" charset="0"/>
                      <a:ea typeface="宋体" panose="02010600030101010101" pitchFamily="2" charset="-122"/>
                    </a:defRPr>
                  </a:lvl5pPr>
                  <a:lvl6pPr marL="25146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defTabSz="657225"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endParaRPr lang="zh-CN" altLang="en-US" sz="900">
                    <a:solidFill>
                      <a:srgbClr val="000000"/>
                    </a:solidFill>
                    <a:latin typeface="+mn-lt"/>
                    <a:ea typeface="+mn-ea"/>
                  </a:endParaRPr>
                </a:p>
              </p:txBody>
            </p:sp>
            <p:sp>
              <p:nvSpPr>
                <p:cNvPr id="128" name="圆角矩形 127"/>
                <p:cNvSpPr/>
                <p:nvPr/>
              </p:nvSpPr>
              <p:spPr bwMode="auto">
                <a:xfrm>
                  <a:off x="9736789" y="3385812"/>
                  <a:ext cx="1221508" cy="398913"/>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300" kern="0" dirty="0">
                      <a:solidFill>
                        <a:sysClr val="windowText" lastClr="000000"/>
                      </a:solidFill>
                      <a:latin typeface="+mn-lt"/>
                      <a:ea typeface="+mn-ea"/>
                    </a:rPr>
                    <a:t>异构硬件适配</a:t>
                  </a:r>
                  <a:endParaRPr lang="en-US" altLang="zh-CN" sz="1300" kern="0" dirty="0">
                    <a:solidFill>
                      <a:sysClr val="windowText" lastClr="000000"/>
                    </a:solidFill>
                    <a:latin typeface="+mn-lt"/>
                    <a:ea typeface="+mn-ea"/>
                  </a:endParaRPr>
                </a:p>
              </p:txBody>
            </p:sp>
            <p:sp>
              <p:nvSpPr>
                <p:cNvPr id="131" name="圆角矩形 130"/>
                <p:cNvSpPr/>
                <p:nvPr/>
              </p:nvSpPr>
              <p:spPr bwMode="auto">
                <a:xfrm>
                  <a:off x="6228616" y="3136255"/>
                  <a:ext cx="1218250" cy="786483"/>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200" kern="0" dirty="0">
                      <a:solidFill>
                        <a:sysClr val="windowText" lastClr="000000"/>
                      </a:solidFill>
                      <a:latin typeface="+mn-lt"/>
                      <a:ea typeface="+mn-ea"/>
                    </a:rPr>
                    <a:t>应用监控</a:t>
                  </a:r>
                  <a:r>
                    <a:rPr lang="zh-CN" altLang="en-US" sz="1200" kern="0" dirty="0" smtClean="0">
                      <a:solidFill>
                        <a:sysClr val="windowText" lastClr="000000"/>
                      </a:solidFill>
                      <a:latin typeface="+mn-lt"/>
                      <a:ea typeface="+mn-ea"/>
                    </a:rPr>
                    <a:t>与 告警</a:t>
                  </a:r>
                  <a:r>
                    <a:rPr lang="en-US" altLang="zh-CN" sz="1200" kern="0" dirty="0">
                      <a:solidFill>
                        <a:sysClr val="windowText" lastClr="000000"/>
                      </a:solidFill>
                      <a:latin typeface="+mn-lt"/>
                      <a:ea typeface="+mn-ea"/>
                    </a:rPr>
                    <a:t>(AM &amp; </a:t>
                  </a:r>
                  <a:r>
                    <a:rPr lang="en-US" altLang="zh-CN" sz="1200" kern="0" dirty="0">
                      <a:solidFill>
                        <a:prstClr val="black"/>
                      </a:solidFill>
                      <a:latin typeface="+mn-lt"/>
                      <a:ea typeface="+mn-ea"/>
                    </a:rPr>
                    <a:t>FM</a:t>
                  </a:r>
                  <a:r>
                    <a:rPr lang="en-US" altLang="zh-CN" sz="1200" kern="0" dirty="0">
                      <a:solidFill>
                        <a:sysClr val="windowText" lastClr="000000"/>
                      </a:solidFill>
                      <a:latin typeface="+mn-lt"/>
                      <a:ea typeface="+mn-ea"/>
                    </a:rPr>
                    <a:t>)</a:t>
                  </a:r>
                  <a:endParaRPr lang="zh-CN" altLang="en-US" sz="1200" kern="0" dirty="0">
                    <a:solidFill>
                      <a:sysClr val="windowText" lastClr="000000"/>
                    </a:solidFill>
                    <a:latin typeface="+mn-lt"/>
                    <a:ea typeface="+mn-ea"/>
                  </a:endParaRPr>
                </a:p>
              </p:txBody>
            </p:sp>
            <p:sp>
              <p:nvSpPr>
                <p:cNvPr id="132" name="圆角矩形 131"/>
                <p:cNvSpPr/>
                <p:nvPr/>
              </p:nvSpPr>
              <p:spPr bwMode="auto">
                <a:xfrm>
                  <a:off x="11044617" y="3385812"/>
                  <a:ext cx="1351802" cy="398913"/>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300" kern="0" dirty="0">
                      <a:solidFill>
                        <a:sysClr val="windowText" lastClr="000000"/>
                      </a:solidFill>
                      <a:latin typeface="+mn-lt"/>
                      <a:ea typeface="+mn-ea"/>
                    </a:rPr>
                    <a:t>安全</a:t>
                  </a:r>
                  <a:r>
                    <a:rPr lang="en-US" altLang="zh-CN" sz="1300" kern="0" dirty="0">
                      <a:solidFill>
                        <a:sysClr val="windowText" lastClr="000000"/>
                      </a:solidFill>
                      <a:latin typeface="+mn-lt"/>
                      <a:ea typeface="+mn-ea"/>
                    </a:rPr>
                    <a:t>(IAM)</a:t>
                  </a:r>
                  <a:r>
                    <a:rPr lang="zh-CN" altLang="en-US" sz="1300" kern="0" dirty="0">
                      <a:solidFill>
                        <a:sysClr val="windowText" lastClr="000000"/>
                      </a:solidFill>
                      <a:latin typeface="+mn-lt"/>
                      <a:ea typeface="+mn-ea"/>
                    </a:rPr>
                    <a:t>管理</a:t>
                  </a:r>
                  <a:endParaRPr lang="en-US" altLang="zh-CN" sz="1300" kern="0" dirty="0">
                    <a:solidFill>
                      <a:sysClr val="windowText" lastClr="000000"/>
                    </a:solidFill>
                    <a:latin typeface="+mn-lt"/>
                    <a:ea typeface="+mn-ea"/>
                  </a:endParaRPr>
                </a:p>
              </p:txBody>
            </p:sp>
            <p:sp>
              <p:nvSpPr>
                <p:cNvPr id="134" name="圆角矩形 133"/>
                <p:cNvSpPr/>
                <p:nvPr/>
              </p:nvSpPr>
              <p:spPr bwMode="auto">
                <a:xfrm>
                  <a:off x="7533187" y="3397152"/>
                  <a:ext cx="905545" cy="417821"/>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en-US" altLang="zh-CN" sz="1400" kern="0" dirty="0">
                      <a:solidFill>
                        <a:sysClr val="windowText" lastClr="000000"/>
                      </a:solidFill>
                      <a:latin typeface="+mn-lt"/>
                      <a:ea typeface="+mn-ea"/>
                    </a:rPr>
                    <a:t>Web</a:t>
                  </a:r>
                  <a:r>
                    <a:rPr lang="en-US" altLang="zh-CN" sz="1300" kern="0" dirty="0">
                      <a:solidFill>
                        <a:sysClr val="windowText" lastClr="000000"/>
                      </a:solidFill>
                      <a:latin typeface="+mn-lt"/>
                      <a:ea typeface="+mn-ea"/>
                    </a:rPr>
                    <a:t> </a:t>
                  </a:r>
                  <a:r>
                    <a:rPr lang="en-US" altLang="zh-CN" sz="1400" kern="0" dirty="0">
                      <a:solidFill>
                        <a:sysClr val="windowText" lastClr="000000"/>
                      </a:solidFill>
                      <a:latin typeface="+mn-lt"/>
                      <a:ea typeface="+mn-ea"/>
                    </a:rPr>
                    <a:t>Portal</a:t>
                  </a:r>
                  <a:endParaRPr lang="zh-CN" altLang="en-US" sz="1400" kern="0" dirty="0">
                    <a:solidFill>
                      <a:sysClr val="windowText" lastClr="000000"/>
                    </a:solidFill>
                    <a:latin typeface="+mn-lt"/>
                    <a:ea typeface="+mn-ea"/>
                  </a:endParaRPr>
                </a:p>
              </p:txBody>
            </p:sp>
          </p:grpSp>
          <p:sp>
            <p:nvSpPr>
              <p:cNvPr id="136" name="上箭头 135"/>
              <p:cNvSpPr/>
              <p:nvPr/>
            </p:nvSpPr>
            <p:spPr bwMode="auto">
              <a:xfrm>
                <a:off x="2590272" y="2756382"/>
                <a:ext cx="225276" cy="137547"/>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68551" tIns="34275" rIns="68551" bIns="34275"/>
              <a:lstStyle/>
              <a:p>
                <a:pPr defTabSz="657225">
                  <a:defRPr/>
                </a:pPr>
                <a:endParaRPr lang="zh-CN" altLang="en-US" sz="900">
                  <a:solidFill>
                    <a:srgbClr val="000000"/>
                  </a:solidFill>
                  <a:latin typeface="+mn-lt"/>
                  <a:ea typeface="+mn-ea"/>
                </a:endParaRPr>
              </a:p>
            </p:txBody>
          </p:sp>
          <p:sp>
            <p:nvSpPr>
              <p:cNvPr id="137" name="上箭头 136"/>
              <p:cNvSpPr/>
              <p:nvPr/>
            </p:nvSpPr>
            <p:spPr bwMode="auto">
              <a:xfrm>
                <a:off x="3871591" y="2756382"/>
                <a:ext cx="225276" cy="137547"/>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68551" tIns="34275" rIns="68551" bIns="34275"/>
              <a:lstStyle/>
              <a:p>
                <a:pPr defTabSz="657225">
                  <a:defRPr/>
                </a:pPr>
                <a:endParaRPr lang="zh-CN" altLang="en-US" sz="900">
                  <a:solidFill>
                    <a:srgbClr val="000000"/>
                  </a:solidFill>
                  <a:latin typeface="+mn-lt"/>
                  <a:ea typeface="+mn-ea"/>
                </a:endParaRPr>
              </a:p>
            </p:txBody>
          </p:sp>
          <p:sp>
            <p:nvSpPr>
              <p:cNvPr id="138" name="上箭头 137"/>
              <p:cNvSpPr/>
              <p:nvPr/>
            </p:nvSpPr>
            <p:spPr bwMode="auto">
              <a:xfrm>
                <a:off x="5704192" y="2744074"/>
                <a:ext cx="225276" cy="137547"/>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68551" tIns="34275" rIns="68551" bIns="34275"/>
              <a:lstStyle/>
              <a:p>
                <a:pPr defTabSz="657225">
                  <a:defRPr/>
                </a:pPr>
                <a:endParaRPr lang="zh-CN" altLang="en-US" sz="900">
                  <a:solidFill>
                    <a:srgbClr val="000000"/>
                  </a:solidFill>
                  <a:latin typeface="+mn-lt"/>
                  <a:ea typeface="+mn-ea"/>
                </a:endParaRPr>
              </a:p>
            </p:txBody>
          </p:sp>
          <p:sp>
            <p:nvSpPr>
              <p:cNvPr id="63" name="上箭头 62"/>
              <p:cNvSpPr/>
              <p:nvPr/>
            </p:nvSpPr>
            <p:spPr bwMode="auto">
              <a:xfrm>
                <a:off x="4160962" y="1792862"/>
                <a:ext cx="225276" cy="137547"/>
              </a:xfrm>
              <a:prstGeom prst="upArrow">
                <a:avLst/>
              </a:prstGeom>
              <a:gradFill flip="none" rotWithShape="1">
                <a:gsLst>
                  <a:gs pos="0">
                    <a:srgbClr val="FFFFFF">
                      <a:lumMod val="50000"/>
                    </a:srgbClr>
                  </a:gs>
                  <a:gs pos="35000">
                    <a:srgbClr val="FFFFFF">
                      <a:lumMod val="50000"/>
                      <a:alpha val="80000"/>
                    </a:srgbClr>
                  </a:gs>
                  <a:gs pos="100000">
                    <a:srgbClr val="FFFFFF"/>
                  </a:gs>
                </a:gsLst>
                <a:lin ang="5400000" scaled="1"/>
                <a:tileRect/>
              </a:gradFill>
              <a:ln w="9525" cap="flat" cmpd="sng" algn="ctr">
                <a:solidFill>
                  <a:srgbClr val="FFFFFF">
                    <a:lumMod val="50000"/>
                  </a:srgbClr>
                </a:solidFill>
                <a:prstDash val="solid"/>
                <a:round/>
                <a:headEnd type="none" w="med" len="med"/>
                <a:tailEnd type="none" w="med" len="med"/>
              </a:ln>
              <a:effectLst/>
            </p:spPr>
            <p:txBody>
              <a:bodyPr lIns="68551" tIns="34275" rIns="68551" bIns="34275"/>
              <a:lstStyle/>
              <a:p>
                <a:pPr defTabSz="657225">
                  <a:defRPr/>
                </a:pPr>
                <a:endParaRPr lang="zh-CN" altLang="en-US" sz="900">
                  <a:solidFill>
                    <a:srgbClr val="000000"/>
                  </a:solidFill>
                  <a:latin typeface="+mn-lt"/>
                  <a:ea typeface="+mn-ea"/>
                </a:endParaRPr>
              </a:p>
            </p:txBody>
          </p:sp>
          <p:sp>
            <p:nvSpPr>
              <p:cNvPr id="64" name="TextBox 63"/>
              <p:cNvSpPr txBox="1"/>
              <p:nvPr/>
            </p:nvSpPr>
            <p:spPr>
              <a:xfrm>
                <a:off x="3587276" y="1208528"/>
                <a:ext cx="1452495" cy="250637"/>
              </a:xfrm>
              <a:prstGeom prst="rect">
                <a:avLst/>
              </a:prstGeom>
              <a:noFill/>
            </p:spPr>
            <p:txBody>
              <a:bodyPr wrap="none">
                <a:spAutoFit/>
              </a:bodyPr>
              <a:lstStyle/>
              <a:p>
                <a:pPr algn="ctr" defTabSz="658054">
                  <a:defRPr/>
                </a:pPr>
                <a:r>
                  <a:rPr lang="en-US" altLang="zh-CN" sz="1600" kern="0" dirty="0">
                    <a:solidFill>
                      <a:sysClr val="windowText" lastClr="000000"/>
                    </a:solidFill>
                    <a:latin typeface="+mn-lt"/>
                    <a:ea typeface="+mn-ea"/>
                  </a:rPr>
                  <a:t>OpenStack OM</a:t>
                </a:r>
                <a:endParaRPr lang="zh-CN" altLang="en-US" sz="1600" kern="0" dirty="0">
                  <a:solidFill>
                    <a:sysClr val="windowText" lastClr="000000"/>
                  </a:solidFill>
                  <a:latin typeface="+mn-lt"/>
                  <a:ea typeface="+mn-ea"/>
                </a:endParaRPr>
              </a:p>
            </p:txBody>
          </p:sp>
        </p:grpSp>
        <p:sp>
          <p:nvSpPr>
            <p:cNvPr id="75" name="圆角矩形 74"/>
            <p:cNvSpPr/>
            <p:nvPr/>
          </p:nvSpPr>
          <p:spPr bwMode="auto">
            <a:xfrm>
              <a:off x="3052390" y="1749291"/>
              <a:ext cx="989200" cy="277049"/>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87896" tIns="43948" rIns="87896" bIns="43948" anchor="ctr"/>
            <a:lstStyle/>
            <a:p>
              <a:pPr algn="ctr" defTabSz="658054">
                <a:defRPr/>
              </a:pPr>
              <a:r>
                <a:rPr lang="zh-CN" altLang="en-US" sz="1400" kern="0" dirty="0">
                  <a:solidFill>
                    <a:sysClr val="windowText" lastClr="000000"/>
                  </a:solidFill>
                  <a:latin typeface="+mn-lt"/>
                  <a:ea typeface="+mn-ea"/>
                </a:rPr>
                <a:t>用户管理</a:t>
              </a:r>
            </a:p>
          </p:txBody>
        </p:sp>
        <p:sp>
          <p:nvSpPr>
            <p:cNvPr id="104" name="矩形 103"/>
            <p:cNvSpPr/>
            <p:nvPr/>
          </p:nvSpPr>
          <p:spPr>
            <a:xfrm>
              <a:off x="950951" y="3321041"/>
              <a:ext cx="1279078" cy="258980"/>
            </a:xfrm>
            <a:prstGeom prst="rect">
              <a:avLst/>
            </a:prstGeom>
          </p:spPr>
          <p:txBody>
            <a:bodyPr wrap="none" lIns="87910" tIns="43955" rIns="87910" bIns="43955">
              <a:spAutoFit/>
            </a:bodyPr>
            <a:lstStyle/>
            <a:p>
              <a:pPr algn="ctr" defTabSz="658054">
                <a:defRPr/>
              </a:pPr>
              <a:r>
                <a:rPr lang="en-US" altLang="zh-CN" sz="1400" kern="0" dirty="0" err="1">
                  <a:solidFill>
                    <a:srgbClr val="C00000"/>
                  </a:solidFill>
                  <a:latin typeface="+mn-lt"/>
                  <a:ea typeface="+mn-ea"/>
                </a:rPr>
                <a:t>FusionCompute</a:t>
              </a:r>
              <a:endParaRPr lang="zh-CN" altLang="en-US" sz="1400" kern="0" dirty="0">
                <a:solidFill>
                  <a:srgbClr val="C00000"/>
                </a:solidFill>
                <a:latin typeface="+mn-lt"/>
                <a:ea typeface="+mn-ea"/>
              </a:endParaRPr>
            </a:p>
          </p:txBody>
        </p:sp>
        <p:sp>
          <p:nvSpPr>
            <p:cNvPr id="108" name="矩形 107"/>
            <p:cNvSpPr/>
            <p:nvPr/>
          </p:nvSpPr>
          <p:spPr>
            <a:xfrm>
              <a:off x="3075044" y="3321041"/>
              <a:ext cx="1317203" cy="258980"/>
            </a:xfrm>
            <a:prstGeom prst="rect">
              <a:avLst/>
            </a:prstGeom>
          </p:spPr>
          <p:txBody>
            <a:bodyPr wrap="none" lIns="87910" tIns="43955" rIns="87910" bIns="43955">
              <a:spAutoFit/>
            </a:bodyPr>
            <a:lstStyle/>
            <a:p>
              <a:pPr>
                <a:defRPr/>
              </a:pPr>
              <a:r>
                <a:rPr lang="en-US" altLang="zh-CN" sz="1400" kern="0" dirty="0" err="1">
                  <a:solidFill>
                    <a:srgbClr val="C00000"/>
                  </a:solidFill>
                  <a:latin typeface="+mn-lt"/>
                  <a:ea typeface="+mn-ea"/>
                </a:rPr>
                <a:t>FusionStorage</a:t>
              </a:r>
              <a:endParaRPr lang="zh-CN" altLang="en-US" sz="1400" kern="0" dirty="0">
                <a:solidFill>
                  <a:srgbClr val="C00000"/>
                </a:solidFill>
                <a:latin typeface="+mn-lt"/>
                <a:ea typeface="+mn-ea"/>
              </a:endParaRPr>
            </a:p>
          </p:txBody>
        </p:sp>
        <p:sp>
          <p:nvSpPr>
            <p:cNvPr id="135" name="矩形 134"/>
            <p:cNvSpPr/>
            <p:nvPr/>
          </p:nvSpPr>
          <p:spPr>
            <a:xfrm>
              <a:off x="5024748" y="3341313"/>
              <a:ext cx="1279078" cy="258980"/>
            </a:xfrm>
            <a:prstGeom prst="rect">
              <a:avLst/>
            </a:prstGeom>
          </p:spPr>
          <p:txBody>
            <a:bodyPr wrap="none" lIns="87910" tIns="43955" rIns="87910" bIns="43955">
              <a:spAutoFit/>
            </a:bodyPr>
            <a:lstStyle/>
            <a:p>
              <a:pPr>
                <a:defRPr/>
              </a:pPr>
              <a:r>
                <a:rPr lang="en-US" altLang="zh-CN" sz="1400" kern="0" dirty="0" err="1">
                  <a:solidFill>
                    <a:srgbClr val="990000"/>
                  </a:solidFill>
                  <a:latin typeface="+mn-lt"/>
                  <a:ea typeface="+mn-ea"/>
                </a:rPr>
                <a:t>FusionNetwork</a:t>
              </a:r>
              <a:endParaRPr lang="zh-CN" altLang="en-US" sz="1400" dirty="0">
                <a:latin typeface="+mn-lt"/>
                <a:ea typeface="+mn-ea"/>
              </a:endParaRPr>
            </a:p>
          </p:txBody>
        </p:sp>
        <p:sp>
          <p:nvSpPr>
            <p:cNvPr id="78" name="圆角矩形 77"/>
            <p:cNvSpPr/>
            <p:nvPr/>
          </p:nvSpPr>
          <p:spPr bwMode="auto">
            <a:xfrm>
              <a:off x="863521" y="3693614"/>
              <a:ext cx="732459" cy="524883"/>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5611" tIns="32805" rIns="65611" bIns="32805" anchor="ctr"/>
            <a:lstStyle/>
            <a:p>
              <a:pPr algn="ctr" defTabSz="843835" fontAlgn="auto">
                <a:spcBef>
                  <a:spcPts val="0"/>
                </a:spcBef>
                <a:spcAft>
                  <a:spcPts val="0"/>
                </a:spcAft>
                <a:defRPr/>
              </a:pPr>
              <a:r>
                <a:rPr lang="zh-CN" altLang="en-US" sz="1400" kern="0" dirty="0">
                  <a:solidFill>
                    <a:sysClr val="windowText" lastClr="000000"/>
                  </a:solidFill>
                  <a:latin typeface="+mn-lt"/>
                  <a:ea typeface="+mn-ea"/>
                </a:rPr>
                <a:t>集群</a:t>
              </a:r>
              <a:endParaRPr lang="en-US" altLang="zh-CN" sz="1400" kern="0" dirty="0">
                <a:solidFill>
                  <a:sysClr val="windowText" lastClr="000000"/>
                </a:solidFill>
                <a:latin typeface="+mn-lt"/>
                <a:ea typeface="+mn-ea"/>
              </a:endParaRPr>
            </a:p>
            <a:p>
              <a:pPr algn="ctr" defTabSz="843835" fontAlgn="auto">
                <a:spcBef>
                  <a:spcPts val="0"/>
                </a:spcBef>
                <a:spcAft>
                  <a:spcPts val="0"/>
                </a:spcAft>
                <a:defRPr/>
              </a:pPr>
              <a:r>
                <a:rPr lang="zh-CN" altLang="en-US" sz="1400" kern="0" dirty="0">
                  <a:solidFill>
                    <a:sysClr val="windowText" lastClr="000000"/>
                  </a:solidFill>
                  <a:latin typeface="+mn-lt"/>
                  <a:ea typeface="+mn-ea"/>
                </a:rPr>
                <a:t>调度</a:t>
              </a:r>
            </a:p>
          </p:txBody>
        </p:sp>
        <p:sp>
          <p:nvSpPr>
            <p:cNvPr id="79" name="圆角矩形 78"/>
            <p:cNvSpPr/>
            <p:nvPr/>
          </p:nvSpPr>
          <p:spPr bwMode="auto">
            <a:xfrm>
              <a:off x="1665955" y="3614311"/>
              <a:ext cx="1032493" cy="698706"/>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0" tIns="32805" rIns="0" bIns="32805" anchor="ctr"/>
            <a:lstStyle/>
            <a:p>
              <a:pPr algn="ctr" defTabSz="658054">
                <a:defRPr/>
              </a:pPr>
              <a:r>
                <a:rPr lang="zh-CN" altLang="en-US" sz="1200" kern="0" dirty="0">
                  <a:solidFill>
                    <a:sysClr val="windowText" lastClr="000000"/>
                  </a:solidFill>
                  <a:latin typeface="+mn-lt"/>
                  <a:ea typeface="+mn-ea"/>
                </a:rPr>
                <a:t>高级扩展特性</a:t>
              </a:r>
              <a:r>
                <a:rPr lang="en-US" altLang="zh-CN" sz="1200" kern="0" dirty="0">
                  <a:solidFill>
                    <a:sysClr val="windowText" lastClr="000000"/>
                  </a:solidFill>
                  <a:latin typeface="+mn-lt"/>
                  <a:ea typeface="+mn-ea"/>
                </a:rPr>
                <a:t>-</a:t>
              </a:r>
            </a:p>
            <a:p>
              <a:pPr algn="ctr" defTabSz="658054">
                <a:defRPr/>
              </a:pPr>
              <a:r>
                <a:rPr lang="en-US" altLang="zh-CN" sz="1200" kern="0" dirty="0">
                  <a:solidFill>
                    <a:sysClr val="windowText" lastClr="000000"/>
                  </a:solidFill>
                  <a:latin typeface="+mn-lt"/>
                  <a:ea typeface="+mn-ea"/>
                </a:rPr>
                <a:t>HA/</a:t>
              </a:r>
              <a:r>
                <a:rPr lang="zh-CN" altLang="en-US" sz="1200" kern="0" dirty="0">
                  <a:solidFill>
                    <a:sysClr val="windowText" lastClr="000000"/>
                  </a:solidFill>
                  <a:latin typeface="+mn-lt"/>
                  <a:ea typeface="+mn-ea"/>
                </a:rPr>
                <a:t>热迁移</a:t>
              </a:r>
              <a:r>
                <a:rPr lang="en-US" altLang="zh-CN" sz="1200" kern="0" dirty="0">
                  <a:solidFill>
                    <a:sysClr val="windowText" lastClr="000000"/>
                  </a:solidFill>
                  <a:latin typeface="+mn-lt"/>
                  <a:ea typeface="+mn-ea"/>
                </a:rPr>
                <a:t>…</a:t>
              </a:r>
              <a:endParaRPr lang="zh-CN" altLang="en-US" sz="1200" kern="0" dirty="0">
                <a:solidFill>
                  <a:sysClr val="windowText" lastClr="000000"/>
                </a:solidFill>
                <a:latin typeface="+mn-lt"/>
                <a:ea typeface="+mn-ea"/>
              </a:endParaRPr>
            </a:p>
          </p:txBody>
        </p:sp>
        <p:sp>
          <p:nvSpPr>
            <p:cNvPr id="58" name="线形标注 2 57"/>
            <p:cNvSpPr/>
            <p:nvPr/>
          </p:nvSpPr>
          <p:spPr bwMode="auto">
            <a:xfrm>
              <a:off x="6803796" y="1433048"/>
              <a:ext cx="1419614" cy="1996110"/>
            </a:xfrm>
            <a:prstGeom prst="borderCallout2">
              <a:avLst>
                <a:gd name="adj1" fmla="val 41081"/>
                <a:gd name="adj2" fmla="val 1928"/>
                <a:gd name="adj3" fmla="val 41649"/>
                <a:gd name="adj4" fmla="val -6244"/>
                <a:gd name="adj5" fmla="val 44439"/>
                <a:gd name="adj6" fmla="val -32424"/>
              </a:avLst>
            </a:prstGeom>
            <a:solidFill>
              <a:sysClr val="window" lastClr="FFFFFF"/>
            </a:solidFill>
            <a:ln w="25400" cap="flat" cmpd="sng" algn="ctr">
              <a:solidFill>
                <a:srgbClr val="1AB39F"/>
              </a:solidFill>
              <a:prstDash val="solid"/>
            </a:ln>
            <a:effectLst/>
            <a:extLst/>
          </p:spPr>
          <p:txBody>
            <a:bodyPr lIns="34610" tIns="45695" rIns="34610" bIns="45695"/>
            <a:lstStyle/>
            <a:p>
              <a:pPr defTabSz="685424">
                <a:buClr>
                  <a:srgbClr val="CC9900"/>
                </a:buClr>
                <a:defRPr/>
              </a:pPr>
              <a:r>
                <a:rPr lang="en-US" altLang="zh-CN" sz="1400" kern="0" dirty="0">
                  <a:solidFill>
                    <a:prstClr val="black"/>
                  </a:solidFill>
                  <a:latin typeface="+mn-lt"/>
                  <a:ea typeface="+mn-ea"/>
                </a:rPr>
                <a:t>OpenStack</a:t>
              </a:r>
              <a:r>
                <a:rPr lang="zh-CN" altLang="en-US" sz="1400" kern="0" dirty="0">
                  <a:solidFill>
                    <a:prstClr val="black"/>
                  </a:solidFill>
                  <a:latin typeface="+mn-lt"/>
                  <a:ea typeface="+mn-ea"/>
                </a:rPr>
                <a:t>社区标准服务</a:t>
              </a:r>
              <a:endParaRPr lang="en-US" altLang="zh-CN" sz="1400" kern="0" dirty="0">
                <a:solidFill>
                  <a:prstClr val="black"/>
                </a:solidFill>
                <a:latin typeface="+mn-lt"/>
                <a:ea typeface="+mn-ea"/>
              </a:endParaRPr>
            </a:p>
            <a:p>
              <a:pPr defTabSz="685424">
                <a:buClr>
                  <a:srgbClr val="CC9900"/>
                </a:buClr>
                <a:defRPr/>
              </a:pPr>
              <a:r>
                <a:rPr lang="zh-CN" altLang="en-US" sz="1400" kern="0" dirty="0">
                  <a:solidFill>
                    <a:prstClr val="black"/>
                  </a:solidFill>
                  <a:latin typeface="+mn-lt"/>
                  <a:ea typeface="+mn-ea"/>
                </a:rPr>
                <a:t>华为驱动</a:t>
              </a:r>
              <a:r>
                <a:rPr lang="en-US" altLang="zh-CN" sz="1400" kern="0" dirty="0">
                  <a:solidFill>
                    <a:prstClr val="black"/>
                  </a:solidFill>
                  <a:latin typeface="+mn-lt"/>
                  <a:ea typeface="+mn-ea"/>
                </a:rPr>
                <a:t>/</a:t>
              </a:r>
              <a:r>
                <a:rPr lang="zh-CN" altLang="en-US" sz="1400" kern="0" dirty="0">
                  <a:solidFill>
                    <a:prstClr val="black"/>
                  </a:solidFill>
                  <a:latin typeface="+mn-lt"/>
                  <a:ea typeface="+mn-ea"/>
                </a:rPr>
                <a:t>插件</a:t>
              </a:r>
              <a:r>
                <a:rPr lang="en-US" altLang="zh-CN" sz="1400" kern="0" dirty="0">
                  <a:solidFill>
                    <a:prstClr val="black"/>
                  </a:solidFill>
                  <a:latin typeface="+mn-lt"/>
                  <a:ea typeface="+mn-ea"/>
                </a:rPr>
                <a:t>/</a:t>
              </a:r>
              <a:r>
                <a:rPr lang="en-US" altLang="zh-CN" sz="1400" kern="0" dirty="0" err="1">
                  <a:solidFill>
                    <a:prstClr val="black"/>
                  </a:solidFill>
                  <a:latin typeface="+mn-lt"/>
                  <a:ea typeface="+mn-ea"/>
                </a:rPr>
                <a:t>bugfix</a:t>
              </a:r>
              <a:r>
                <a:rPr lang="zh-CN" altLang="en-US" sz="1400" kern="0" dirty="0">
                  <a:solidFill>
                    <a:prstClr val="black"/>
                  </a:solidFill>
                  <a:latin typeface="+mn-lt"/>
                  <a:ea typeface="+mn-ea"/>
                </a:rPr>
                <a:t>回馈</a:t>
              </a:r>
              <a:r>
                <a:rPr lang="en-US" altLang="zh-CN" sz="1400" kern="0" dirty="0">
                  <a:solidFill>
                    <a:prstClr val="black"/>
                  </a:solidFill>
                  <a:latin typeface="+mn-lt"/>
                  <a:ea typeface="+mn-ea"/>
                </a:rPr>
                <a:t>OpenStack</a:t>
              </a:r>
              <a:r>
                <a:rPr lang="zh-CN" altLang="en-US" sz="1400" kern="0" dirty="0">
                  <a:solidFill>
                    <a:prstClr val="black"/>
                  </a:solidFill>
                  <a:latin typeface="+mn-lt"/>
                  <a:ea typeface="+mn-ea"/>
                </a:rPr>
                <a:t>社区</a:t>
              </a:r>
              <a:endParaRPr lang="en-US" altLang="zh-CN" sz="1400" kern="0" dirty="0">
                <a:solidFill>
                  <a:prstClr val="black"/>
                </a:solidFill>
                <a:latin typeface="+mn-lt"/>
                <a:ea typeface="+mn-ea"/>
              </a:endParaRPr>
            </a:p>
            <a:p>
              <a:pPr defTabSz="685424">
                <a:buClr>
                  <a:srgbClr val="CC9900"/>
                </a:buClr>
                <a:defRPr/>
              </a:pPr>
              <a:r>
                <a:rPr lang="zh-CN" altLang="en-US" sz="1400" kern="0" dirty="0">
                  <a:solidFill>
                    <a:srgbClr val="FF0000"/>
                  </a:solidFill>
                  <a:latin typeface="+mn-lt"/>
                  <a:ea typeface="+mn-ea"/>
                </a:rPr>
                <a:t>华为贡献大规模分布式云级联方案到</a:t>
              </a:r>
              <a:r>
                <a:rPr lang="en-US" altLang="zh-CN" sz="1400" kern="0" dirty="0">
                  <a:solidFill>
                    <a:srgbClr val="FF0000"/>
                  </a:solidFill>
                  <a:latin typeface="+mn-lt"/>
                  <a:ea typeface="+mn-ea"/>
                </a:rPr>
                <a:t>OpenStack</a:t>
              </a:r>
              <a:r>
                <a:rPr lang="zh-CN" altLang="en-US" sz="1400" kern="0" dirty="0">
                  <a:solidFill>
                    <a:srgbClr val="FF0000"/>
                  </a:solidFill>
                  <a:latin typeface="+mn-lt"/>
                  <a:ea typeface="+mn-ea"/>
                </a:rPr>
                <a:t>社区</a:t>
              </a:r>
            </a:p>
          </p:txBody>
        </p:sp>
        <p:sp>
          <p:nvSpPr>
            <p:cNvPr id="61" name="线形标注 2 60"/>
            <p:cNvSpPr/>
            <p:nvPr/>
          </p:nvSpPr>
          <p:spPr bwMode="auto">
            <a:xfrm>
              <a:off x="6876287" y="3717020"/>
              <a:ext cx="1347123" cy="1336596"/>
            </a:xfrm>
            <a:prstGeom prst="borderCallout2">
              <a:avLst>
                <a:gd name="adj1" fmla="val 79828"/>
                <a:gd name="adj2" fmla="val 287"/>
                <a:gd name="adj3" fmla="val 82047"/>
                <a:gd name="adj4" fmla="val -10464"/>
                <a:gd name="adj5" fmla="val 93174"/>
                <a:gd name="adj6" fmla="val -27638"/>
              </a:avLst>
            </a:prstGeom>
            <a:solidFill>
              <a:sysClr val="window" lastClr="FFFFFF"/>
            </a:solidFill>
            <a:ln w="25400" cap="flat" cmpd="sng" algn="ctr">
              <a:solidFill>
                <a:srgbClr val="1AB39F"/>
              </a:solidFill>
              <a:prstDash val="solid"/>
            </a:ln>
            <a:effectLst/>
            <a:extLst/>
          </p:spPr>
          <p:txBody>
            <a:bodyPr lIns="121901" tIns="60952" rIns="121901" bIns="60952"/>
            <a:lstStyle/>
            <a:p>
              <a:pPr defTabSz="914142" fontAlgn="auto">
                <a:spcBef>
                  <a:spcPts val="0"/>
                </a:spcBef>
                <a:spcAft>
                  <a:spcPts val="0"/>
                </a:spcAft>
                <a:buClr>
                  <a:srgbClr val="CC9900"/>
                </a:buClr>
                <a:defRPr/>
              </a:pPr>
              <a:r>
                <a:rPr lang="zh-CN" altLang="en-US" sz="1400" kern="0" dirty="0">
                  <a:solidFill>
                    <a:srgbClr val="FF0000"/>
                  </a:solidFill>
                  <a:latin typeface="+mn-lt"/>
                  <a:ea typeface="+mn-ea"/>
                </a:rPr>
                <a:t>图形化安装</a:t>
              </a:r>
            </a:p>
            <a:p>
              <a:pPr defTabSz="914142" fontAlgn="auto">
                <a:spcBef>
                  <a:spcPts val="0"/>
                </a:spcBef>
                <a:spcAft>
                  <a:spcPts val="0"/>
                </a:spcAft>
                <a:buClr>
                  <a:srgbClr val="CC9900"/>
                </a:buClr>
                <a:defRPr/>
              </a:pPr>
              <a:r>
                <a:rPr lang="zh-CN" altLang="en-US" sz="1400" kern="0" dirty="0">
                  <a:solidFill>
                    <a:prstClr val="black"/>
                  </a:solidFill>
                  <a:latin typeface="+mn-lt"/>
                  <a:ea typeface="+mn-ea"/>
                </a:rPr>
                <a:t>提供图形化安装界面，简化</a:t>
              </a:r>
              <a:r>
                <a:rPr lang="en-US" altLang="zh-CN" sz="1400" kern="0" dirty="0">
                  <a:solidFill>
                    <a:prstClr val="black"/>
                  </a:solidFill>
                  <a:latin typeface="+mn-lt"/>
                  <a:ea typeface="+mn-ea"/>
                </a:rPr>
                <a:t>OpenStack</a:t>
              </a:r>
              <a:r>
                <a:rPr lang="zh-CN" altLang="en-US" sz="1400" kern="0" dirty="0">
                  <a:solidFill>
                    <a:prstClr val="black"/>
                  </a:solidFill>
                  <a:latin typeface="+mn-lt"/>
                  <a:ea typeface="+mn-ea"/>
                </a:rPr>
                <a:t>安装，提升安装效率</a:t>
              </a:r>
              <a:endParaRPr lang="en-US" altLang="zh-CN" sz="1400" kern="0" dirty="0">
                <a:solidFill>
                  <a:prstClr val="black"/>
                </a:solidFill>
                <a:latin typeface="+mn-lt"/>
                <a:ea typeface="+mn-ea"/>
              </a:endParaRPr>
            </a:p>
          </p:txBody>
        </p:sp>
      </p:grpSp>
      <p:sp>
        <p:nvSpPr>
          <p:cNvPr id="50181" name="标题 56"/>
          <p:cNvSpPr>
            <a:spLocks noGrp="1"/>
          </p:cNvSpPr>
          <p:nvPr>
            <p:ph type="title"/>
          </p:nvPr>
        </p:nvSpPr>
        <p:spPr>
          <a:xfrm>
            <a:off x="684212" y="387350"/>
            <a:ext cx="8459788" cy="868363"/>
          </a:xfrm>
        </p:spPr>
        <p:txBody>
          <a:bodyPr/>
          <a:lstStyle/>
          <a:p>
            <a:r>
              <a:rPr lang="en-US" altLang="zh-CN" dirty="0" err="1" smtClean="0"/>
              <a:t>FusionSphere</a:t>
            </a:r>
            <a:r>
              <a:rPr lang="en-US" altLang="zh-CN" dirty="0" smtClean="0"/>
              <a:t> OpenStack</a:t>
            </a:r>
            <a:r>
              <a:rPr lang="zh-CN" altLang="en-US" dirty="0" smtClean="0"/>
              <a:t>商用加固 </a:t>
            </a:r>
            <a:r>
              <a:rPr lang="en-US" altLang="zh-CN" dirty="0" smtClean="0"/>
              <a:t>(2/2) </a:t>
            </a:r>
            <a:endParaRPr lang="zh-CN" altLang="en-US" dirty="0" smtClean="0"/>
          </a:p>
        </p:txBody>
      </p:sp>
      <p:sp>
        <p:nvSpPr>
          <p:cNvPr id="57" name="圆角矩形 56"/>
          <p:cNvSpPr/>
          <p:nvPr/>
        </p:nvSpPr>
        <p:spPr bwMode="auto">
          <a:xfrm>
            <a:off x="3832225" y="3991934"/>
            <a:ext cx="971550" cy="827089"/>
          </a:xfrm>
          <a:prstGeom prst="roundRect">
            <a:avLst/>
          </a:prstGeom>
          <a:solidFill>
            <a:srgbClr val="FFFFFF">
              <a:lumMod val="85000"/>
            </a:srgbClr>
          </a:solidFill>
          <a:ln w="9525" cap="flat" cmpd="sng" algn="ctr">
            <a:solidFill>
              <a:srgbClr val="FFFFFF">
                <a:lumMod val="50000"/>
              </a:srgbClr>
            </a:solidFill>
            <a:prstDash val="solid"/>
            <a:round/>
            <a:headEnd type="none" w="med" len="med"/>
            <a:tailEnd type="none" w="med" len="med"/>
          </a:ln>
          <a:effectLst/>
        </p:spPr>
        <p:txBody>
          <a:bodyPr lIns="68551" tIns="34275" rIns="68551" bIns="34275" anchor="ctr"/>
          <a:lstStyle/>
          <a:p>
            <a:pPr algn="ctr" defTabSz="658054">
              <a:defRPr/>
            </a:pPr>
            <a:r>
              <a:rPr lang="zh-CN" altLang="en-US" sz="1200" kern="0" dirty="0">
                <a:solidFill>
                  <a:sysClr val="windowText" lastClr="000000"/>
                </a:solidFill>
                <a:latin typeface="+mn-lt"/>
                <a:ea typeface="+mn-ea"/>
              </a:rPr>
              <a:t>存储高级</a:t>
            </a:r>
            <a:r>
              <a:rPr lang="zh-CN" altLang="en-US" sz="1200" kern="0" dirty="0" smtClean="0">
                <a:solidFill>
                  <a:sysClr val="windowText" lastClr="000000"/>
                </a:solidFill>
                <a:latin typeface="+mn-lt"/>
                <a:ea typeface="+mn-ea"/>
              </a:rPr>
              <a:t>特性</a:t>
            </a:r>
            <a:r>
              <a:rPr lang="en-US" altLang="zh-CN" sz="1200" kern="0" dirty="0" smtClean="0">
                <a:solidFill>
                  <a:sysClr val="windowText" lastClr="000000"/>
                </a:solidFill>
                <a:latin typeface="+mn-lt"/>
                <a:ea typeface="+mn-ea"/>
              </a:rPr>
              <a:t>-</a:t>
            </a:r>
            <a:endParaRPr lang="en-US" altLang="zh-CN" sz="1200" kern="0" dirty="0">
              <a:solidFill>
                <a:sysClr val="windowText" lastClr="000000"/>
              </a:solidFill>
              <a:latin typeface="+mn-lt"/>
              <a:ea typeface="+mn-ea"/>
            </a:endParaRPr>
          </a:p>
          <a:p>
            <a:pPr algn="ctr" defTabSz="658054">
              <a:defRPr/>
            </a:pPr>
            <a:r>
              <a:rPr lang="zh-CN" altLang="en-US" sz="1200" kern="0" dirty="0">
                <a:solidFill>
                  <a:sysClr val="windowText" lastClr="000000"/>
                </a:solidFill>
                <a:latin typeface="+mn-lt"/>
                <a:ea typeface="+mn-ea"/>
              </a:rPr>
              <a:t>瘦分</a:t>
            </a:r>
            <a:r>
              <a:rPr lang="en-US" altLang="zh-CN" sz="1200" kern="0" dirty="0">
                <a:solidFill>
                  <a:sysClr val="windowText" lastClr="000000"/>
                </a:solidFill>
                <a:latin typeface="+mn-lt"/>
                <a:ea typeface="+mn-ea"/>
              </a:rPr>
              <a:t>/</a:t>
            </a:r>
            <a:r>
              <a:rPr lang="zh-CN" altLang="en-US" sz="1200" kern="0" dirty="0">
                <a:solidFill>
                  <a:sysClr val="windowText" lastClr="000000"/>
                </a:solidFill>
                <a:latin typeface="+mn-lt"/>
                <a:ea typeface="+mn-ea"/>
              </a:rPr>
              <a:t>快照</a:t>
            </a:r>
            <a:r>
              <a:rPr lang="en-US" altLang="zh-CN" sz="1200" kern="0" dirty="0">
                <a:solidFill>
                  <a:sysClr val="windowText" lastClr="000000"/>
                </a:solidFill>
                <a:latin typeface="+mn-lt"/>
                <a:ea typeface="+mn-ea"/>
              </a:rPr>
              <a:t>/</a:t>
            </a:r>
            <a:r>
              <a:rPr lang="zh-CN" altLang="en-US" sz="1200" kern="0" dirty="0">
                <a:solidFill>
                  <a:sysClr val="windowText" lastClr="000000"/>
                </a:solidFill>
                <a:latin typeface="+mn-lt"/>
                <a:ea typeface="+mn-ea"/>
              </a:rPr>
              <a:t>灾备</a:t>
            </a:r>
            <a:r>
              <a:rPr lang="en-US" altLang="zh-CN" sz="1200" kern="0" dirty="0">
                <a:solidFill>
                  <a:sysClr val="windowText" lastClr="000000"/>
                </a:solidFill>
                <a:latin typeface="+mn-lt"/>
                <a:ea typeface="+mn-ea"/>
              </a:rPr>
              <a:t>...</a:t>
            </a:r>
            <a:endParaRPr lang="zh-CN" altLang="en-US" sz="1200" kern="0" dirty="0">
              <a:solidFill>
                <a:sysClr val="windowText" lastClr="000000"/>
              </a:solidFill>
              <a:latin typeface="+mn-lt"/>
              <a:ea typeface="+mn-ea"/>
            </a:endParaRPr>
          </a:p>
        </p:txBody>
      </p:sp>
    </p:spTree>
    <p:extLst>
      <p:ext uri="{BB962C8B-B14F-4D97-AF65-F5344CB8AC3E}">
        <p14:creationId xmlns:p14="http://schemas.microsoft.com/office/powerpoint/2010/main" val="1537198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圆角矩形 128"/>
          <p:cNvSpPr/>
          <p:nvPr/>
        </p:nvSpPr>
        <p:spPr bwMode="auto">
          <a:xfrm>
            <a:off x="7070725" y="3429000"/>
            <a:ext cx="1425575" cy="2808288"/>
          </a:xfrm>
          <a:prstGeom prst="roundRect">
            <a:avLst/>
          </a:prstGeom>
          <a:solidFill>
            <a:schemeClr val="accent1">
              <a:lumMod val="40000"/>
              <a:lumOff val="60000"/>
            </a:schemeClr>
          </a:solidFill>
          <a:ln>
            <a:solidFill>
              <a:schemeClr val="tx1"/>
            </a:solidFill>
          </a:ln>
          <a:effectLst/>
          <a:extLst>
            <a:ext uri="{909E8E84-426E-40dd-AFC4-6F175D3DCCD1}"/>
            <a:ext uri="{AF507438-7753-43e0-B8FC-AC1667EBCBE1}"/>
          </a:extLst>
        </p:spPr>
        <p:txBody>
          <a:bodyPr/>
          <a:lstStyle/>
          <a:p>
            <a:pPr fontAlgn="base">
              <a:buClr>
                <a:srgbClr val="CC9900"/>
              </a:buClr>
              <a:defRPr/>
            </a:pPr>
            <a:endParaRPr lang="zh-CN" altLang="en-US" sz="1800" dirty="0">
              <a:latin typeface="+mn-lt"/>
              <a:ea typeface="+mn-ea"/>
              <a:cs typeface="Arial" pitchFamily="34" charset="0"/>
            </a:endParaRPr>
          </a:p>
        </p:txBody>
      </p:sp>
      <p:sp>
        <p:nvSpPr>
          <p:cNvPr id="126" name="圆角矩形 125"/>
          <p:cNvSpPr/>
          <p:nvPr/>
        </p:nvSpPr>
        <p:spPr bwMode="auto">
          <a:xfrm>
            <a:off x="755650" y="3392488"/>
            <a:ext cx="6092825" cy="2827337"/>
          </a:xfrm>
          <a:prstGeom prst="roundRect">
            <a:avLst/>
          </a:prstGeom>
          <a:solidFill>
            <a:schemeClr val="accent1">
              <a:lumMod val="40000"/>
              <a:lumOff val="60000"/>
            </a:schemeClr>
          </a:solidFill>
          <a:ln>
            <a:solidFill>
              <a:schemeClr val="tx1"/>
            </a:solidFill>
          </a:ln>
          <a:effectLst/>
          <a:extLst>
            <a:ext uri="{909E8E84-426E-40dd-AFC4-6F175D3DCCD1}"/>
            <a:ext uri="{AF507438-7753-43e0-B8FC-AC1667EBCBE1}"/>
          </a:extLst>
        </p:spPr>
        <p:txBody>
          <a:bodyPr/>
          <a:lstStyle/>
          <a:p>
            <a:pPr fontAlgn="base">
              <a:buClr>
                <a:srgbClr val="CC9900"/>
              </a:buClr>
              <a:defRPr/>
            </a:pPr>
            <a:endParaRPr lang="zh-CN" altLang="en-US" sz="1800" dirty="0">
              <a:latin typeface="+mn-lt"/>
              <a:ea typeface="+mn-ea"/>
              <a:cs typeface="Arial" pitchFamily="34" charset="0"/>
            </a:endParaRPr>
          </a:p>
        </p:txBody>
      </p:sp>
      <p:sp>
        <p:nvSpPr>
          <p:cNvPr id="51204" name="圆角矩形 147"/>
          <p:cNvSpPr>
            <a:spLocks noChangeArrowheads="1"/>
          </p:cNvSpPr>
          <p:nvPr/>
        </p:nvSpPr>
        <p:spPr bwMode="auto">
          <a:xfrm>
            <a:off x="4491038" y="1431925"/>
            <a:ext cx="2487612" cy="1392238"/>
          </a:xfrm>
          <a:prstGeom prst="roundRect">
            <a:avLst>
              <a:gd name="adj" fmla="val 16667"/>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600">
              <a:latin typeface="+mn-lt"/>
              <a:ea typeface="+mn-ea"/>
              <a:cs typeface="Arial" panose="020B0604020202020204" pitchFamily="34" charset="0"/>
            </a:endParaRPr>
          </a:p>
        </p:txBody>
      </p:sp>
      <p:sp>
        <p:nvSpPr>
          <p:cNvPr id="51205" name="圆角矩形 146"/>
          <p:cNvSpPr>
            <a:spLocks noChangeArrowheads="1"/>
          </p:cNvSpPr>
          <p:nvPr/>
        </p:nvSpPr>
        <p:spPr bwMode="auto">
          <a:xfrm>
            <a:off x="1871663" y="1427163"/>
            <a:ext cx="2487612" cy="1371600"/>
          </a:xfrm>
          <a:prstGeom prst="roundRect">
            <a:avLst>
              <a:gd name="adj" fmla="val 16667"/>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buClr>
                <a:srgbClr val="CC9900"/>
              </a:buClr>
              <a:buFont typeface="Wingdings" panose="05000000000000000000" pitchFamily="2" charset="2"/>
              <a:buChar char="n"/>
            </a:pPr>
            <a:endParaRPr lang="zh-CN" altLang="en-US" sz="1600">
              <a:latin typeface="+mn-lt"/>
              <a:ea typeface="+mn-ea"/>
              <a:cs typeface="Arial" panose="020B0604020202020204" pitchFamily="34" charset="0"/>
            </a:endParaRPr>
          </a:p>
        </p:txBody>
      </p:sp>
      <p:sp>
        <p:nvSpPr>
          <p:cNvPr id="131" name="圆角矩形 130"/>
          <p:cNvSpPr/>
          <p:nvPr/>
        </p:nvSpPr>
        <p:spPr bwMode="auto">
          <a:xfrm>
            <a:off x="2565400" y="1511300"/>
            <a:ext cx="3792538" cy="677863"/>
          </a:xfrm>
          <a:prstGeom prst="roundRect">
            <a:avLst/>
          </a:prstGeom>
          <a:solidFill>
            <a:schemeClr val="accent1">
              <a:lumMod val="40000"/>
              <a:lumOff val="60000"/>
            </a:schemeClr>
          </a:solidFill>
          <a:ln>
            <a:solidFill>
              <a:schemeClr val="tx1"/>
            </a:solidFill>
          </a:ln>
          <a:effectLst/>
          <a:extLst>
            <a:ext uri="{909E8E84-426E-40dd-AFC4-6F175D3DCCD1}"/>
            <a:ext uri="{AF507438-7753-43e0-B8FC-AC1667EBCBE1}"/>
          </a:extLst>
        </p:spPr>
        <p:txBody>
          <a:bodyPr/>
          <a:lstStyle/>
          <a:p>
            <a:pPr fontAlgn="base">
              <a:buClr>
                <a:srgbClr val="CC9900"/>
              </a:buClr>
              <a:defRPr/>
            </a:pPr>
            <a:endParaRPr lang="zh-CN" altLang="en-US" sz="1600" dirty="0">
              <a:latin typeface="+mn-lt"/>
              <a:ea typeface="+mn-ea"/>
              <a:cs typeface="Arial" pitchFamily="34" charset="0"/>
            </a:endParaRPr>
          </a:p>
        </p:txBody>
      </p:sp>
      <p:sp>
        <p:nvSpPr>
          <p:cNvPr id="51207" name="AutoShape 3"/>
          <p:cNvSpPr>
            <a:spLocks noChangeAspect="1" noChangeArrowheads="1" noTextEdit="1"/>
          </p:cNvSpPr>
          <p:nvPr/>
        </p:nvSpPr>
        <p:spPr bwMode="auto">
          <a:xfrm>
            <a:off x="549275" y="3416300"/>
            <a:ext cx="5843588"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mn-lt"/>
              <a:ea typeface="+mn-ea"/>
            </a:endParaRPr>
          </a:p>
        </p:txBody>
      </p:sp>
      <p:sp>
        <p:nvSpPr>
          <p:cNvPr id="62473" name="Rectangle 9"/>
          <p:cNvSpPr>
            <a:spLocks noChangeArrowheads="1"/>
          </p:cNvSpPr>
          <p:nvPr/>
        </p:nvSpPr>
        <p:spPr bwMode="auto">
          <a:xfrm>
            <a:off x="1079500" y="5659438"/>
            <a:ext cx="5568950" cy="254000"/>
          </a:xfrm>
          <a:prstGeom prst="rect">
            <a:avLst/>
          </a:prstGeom>
          <a:solidFill>
            <a:srgbClr val="C6D9F1"/>
          </a:solidFill>
          <a:ln w="9525">
            <a:noFill/>
            <a:miter lim="800000"/>
            <a:headEnd/>
            <a:tailEnd/>
          </a:ln>
        </p:spPr>
        <p:txBody>
          <a:bodyPr/>
          <a:lstStyle/>
          <a:p>
            <a:pPr>
              <a:defRPr/>
            </a:pPr>
            <a:r>
              <a:rPr lang="en-US" altLang="zh-CN" sz="1400" b="1" dirty="0">
                <a:latin typeface="+mn-lt"/>
                <a:ea typeface="+mn-ea"/>
                <a:cs typeface="Arial" pitchFamily="34" charset="0"/>
              </a:rPr>
              <a:t>                       HA Framework</a:t>
            </a:r>
            <a:endParaRPr lang="zh-CN" altLang="zh-CN" sz="1400" b="1" dirty="0">
              <a:latin typeface="+mn-lt"/>
              <a:ea typeface="+mn-ea"/>
              <a:cs typeface="Arial" pitchFamily="34" charset="0"/>
            </a:endParaRPr>
          </a:p>
        </p:txBody>
      </p:sp>
      <p:sp>
        <p:nvSpPr>
          <p:cNvPr id="51209" name="Freeform 10"/>
          <p:cNvSpPr>
            <a:spLocks noEditPoints="1"/>
          </p:cNvSpPr>
          <p:nvPr/>
        </p:nvSpPr>
        <p:spPr bwMode="auto">
          <a:xfrm>
            <a:off x="1076325" y="5661025"/>
            <a:ext cx="5551488" cy="239713"/>
          </a:xfrm>
          <a:custGeom>
            <a:avLst/>
            <a:gdLst>
              <a:gd name="T0" fmla="*/ 0 w 11504"/>
              <a:gd name="T1" fmla="*/ 2147483647 h 560"/>
              <a:gd name="T2" fmla="*/ 2147483647 w 11504"/>
              <a:gd name="T3" fmla="*/ 0 h 560"/>
              <a:gd name="T4" fmla="*/ 2147483647 w 11504"/>
              <a:gd name="T5" fmla="*/ 0 h 560"/>
              <a:gd name="T6" fmla="*/ 2147483647 w 11504"/>
              <a:gd name="T7" fmla="*/ 2147483647 h 560"/>
              <a:gd name="T8" fmla="*/ 2147483647 w 11504"/>
              <a:gd name="T9" fmla="*/ 2147483647 h 560"/>
              <a:gd name="T10" fmla="*/ 2147483647 w 11504"/>
              <a:gd name="T11" fmla="*/ 2147483647 h 560"/>
              <a:gd name="T12" fmla="*/ 2147483647 w 11504"/>
              <a:gd name="T13" fmla="*/ 2147483647 h 560"/>
              <a:gd name="T14" fmla="*/ 0 w 11504"/>
              <a:gd name="T15" fmla="*/ 2147483647 h 560"/>
              <a:gd name="T16" fmla="*/ 0 w 11504"/>
              <a:gd name="T17" fmla="*/ 2147483647 h 560"/>
              <a:gd name="T18" fmla="*/ 2147483647 w 11504"/>
              <a:gd name="T19" fmla="*/ 2147483647 h 560"/>
              <a:gd name="T20" fmla="*/ 2147483647 w 11504"/>
              <a:gd name="T21" fmla="*/ 2147483647 h 560"/>
              <a:gd name="T22" fmla="*/ 2147483647 w 11504"/>
              <a:gd name="T23" fmla="*/ 2147483647 h 560"/>
              <a:gd name="T24" fmla="*/ 2147483647 w 11504"/>
              <a:gd name="T25" fmla="*/ 2147483647 h 560"/>
              <a:gd name="T26" fmla="*/ 2147483647 w 11504"/>
              <a:gd name="T27" fmla="*/ 2147483647 h 560"/>
              <a:gd name="T28" fmla="*/ 2147483647 w 11504"/>
              <a:gd name="T29" fmla="*/ 2147483647 h 560"/>
              <a:gd name="T30" fmla="*/ 2147483647 w 11504"/>
              <a:gd name="T31" fmla="*/ 2147483647 h 560"/>
              <a:gd name="T32" fmla="*/ 2147483647 w 11504"/>
              <a:gd name="T33" fmla="*/ 2147483647 h 560"/>
              <a:gd name="T34" fmla="*/ 2147483647 w 11504"/>
              <a:gd name="T35" fmla="*/ 2147483647 h 5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04"/>
              <a:gd name="T55" fmla="*/ 0 h 560"/>
              <a:gd name="T56" fmla="*/ 11504 w 11504"/>
              <a:gd name="T57" fmla="*/ 560 h 5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04" h="560">
                <a:moveTo>
                  <a:pt x="0" y="8"/>
                </a:moveTo>
                <a:cubicBezTo>
                  <a:pt x="0" y="4"/>
                  <a:pt x="4" y="0"/>
                  <a:pt x="8" y="0"/>
                </a:cubicBezTo>
                <a:lnTo>
                  <a:pt x="11496" y="0"/>
                </a:lnTo>
                <a:cubicBezTo>
                  <a:pt x="11501" y="0"/>
                  <a:pt x="11504" y="4"/>
                  <a:pt x="11504" y="8"/>
                </a:cubicBezTo>
                <a:lnTo>
                  <a:pt x="11504" y="552"/>
                </a:lnTo>
                <a:cubicBezTo>
                  <a:pt x="11504" y="557"/>
                  <a:pt x="11501" y="560"/>
                  <a:pt x="11496" y="560"/>
                </a:cubicBezTo>
                <a:lnTo>
                  <a:pt x="8" y="560"/>
                </a:lnTo>
                <a:cubicBezTo>
                  <a:pt x="4" y="560"/>
                  <a:pt x="0" y="557"/>
                  <a:pt x="0" y="552"/>
                </a:cubicBezTo>
                <a:lnTo>
                  <a:pt x="0" y="8"/>
                </a:lnTo>
                <a:close/>
                <a:moveTo>
                  <a:pt x="16" y="552"/>
                </a:moveTo>
                <a:lnTo>
                  <a:pt x="8" y="544"/>
                </a:lnTo>
                <a:lnTo>
                  <a:pt x="11496" y="544"/>
                </a:lnTo>
                <a:lnTo>
                  <a:pt x="11488" y="552"/>
                </a:lnTo>
                <a:lnTo>
                  <a:pt x="11488" y="8"/>
                </a:lnTo>
                <a:lnTo>
                  <a:pt x="11496" y="16"/>
                </a:lnTo>
                <a:lnTo>
                  <a:pt x="8" y="16"/>
                </a:lnTo>
                <a:lnTo>
                  <a:pt x="16" y="8"/>
                </a:lnTo>
                <a:lnTo>
                  <a:pt x="16" y="552"/>
                </a:lnTo>
                <a:close/>
              </a:path>
            </a:pathLst>
          </a:custGeom>
          <a:solidFill>
            <a:srgbClr val="FF0000"/>
          </a:solidFill>
          <a:ln w="0" cap="flat">
            <a:solidFill>
              <a:srgbClr val="000000"/>
            </a:solidFill>
            <a:prstDash val="solid"/>
            <a:round/>
            <a:headEnd/>
            <a:tailEnd/>
          </a:ln>
        </p:spPr>
        <p:txBody>
          <a:bodyPr/>
          <a:lstStyle/>
          <a:p>
            <a:endParaRPr lang="en-US">
              <a:latin typeface="+mn-lt"/>
              <a:ea typeface="+mn-ea"/>
            </a:endParaRPr>
          </a:p>
        </p:txBody>
      </p:sp>
      <p:sp>
        <p:nvSpPr>
          <p:cNvPr id="51210" name="Freeform 15"/>
          <p:cNvSpPr>
            <a:spLocks noEditPoints="1"/>
          </p:cNvSpPr>
          <p:nvPr/>
        </p:nvSpPr>
        <p:spPr bwMode="auto">
          <a:xfrm>
            <a:off x="876300" y="3763963"/>
            <a:ext cx="1047750" cy="2190750"/>
          </a:xfrm>
          <a:custGeom>
            <a:avLst/>
            <a:gdLst>
              <a:gd name="T0" fmla="*/ 0 w 2160"/>
              <a:gd name="T1" fmla="*/ 2147483647 h 4832"/>
              <a:gd name="T2" fmla="*/ 0 w 2160"/>
              <a:gd name="T3" fmla="*/ 2147483647 h 4832"/>
              <a:gd name="T4" fmla="*/ 0 w 2160"/>
              <a:gd name="T5" fmla="*/ 2147483647 h 4832"/>
              <a:gd name="T6" fmla="*/ 0 w 2160"/>
              <a:gd name="T7" fmla="*/ 2147483647 h 4832"/>
              <a:gd name="T8" fmla="*/ 0 w 2160"/>
              <a:gd name="T9" fmla="*/ 2147483647 h 4832"/>
              <a:gd name="T10" fmla="*/ 0 w 2160"/>
              <a:gd name="T11" fmla="*/ 2147483647 h 4832"/>
              <a:gd name="T12" fmla="*/ 0 w 2160"/>
              <a:gd name="T13" fmla="*/ 2147483647 h 4832"/>
              <a:gd name="T14" fmla="*/ 0 w 2160"/>
              <a:gd name="T15" fmla="*/ 2147483647 h 4832"/>
              <a:gd name="T16" fmla="*/ 0 w 2160"/>
              <a:gd name="T17" fmla="*/ 2147483647 h 4832"/>
              <a:gd name="T18" fmla="*/ 0 w 2160"/>
              <a:gd name="T19" fmla="*/ 2147483647 h 4832"/>
              <a:gd name="T20" fmla="*/ 0 w 2160"/>
              <a:gd name="T21" fmla="*/ 2147483647 h 4832"/>
              <a:gd name="T22" fmla="*/ 0 w 2160"/>
              <a:gd name="T23" fmla="*/ 2147483647 h 4832"/>
              <a:gd name="T24" fmla="*/ 0 w 2160"/>
              <a:gd name="T25" fmla="*/ 2147483647 h 4832"/>
              <a:gd name="T26" fmla="*/ 0 w 2160"/>
              <a:gd name="T27" fmla="*/ 2147483647 h 4832"/>
              <a:gd name="T28" fmla="*/ 0 w 2160"/>
              <a:gd name="T29" fmla="*/ 2147483647 h 4832"/>
              <a:gd name="T30" fmla="*/ 0 w 2160"/>
              <a:gd name="T31" fmla="*/ 2147483647 h 4832"/>
              <a:gd name="T32" fmla="*/ 0 w 2160"/>
              <a:gd name="T33" fmla="*/ 2147483647 h 4832"/>
              <a:gd name="T34" fmla="*/ 0 w 2160"/>
              <a:gd name="T35" fmla="*/ 2147483647 h 4832"/>
              <a:gd name="T36" fmla="*/ 0 w 2160"/>
              <a:gd name="T37" fmla="*/ 2147483647 h 4832"/>
              <a:gd name="T38" fmla="*/ 0 w 2160"/>
              <a:gd name="T39" fmla="*/ 2147483647 h 4832"/>
              <a:gd name="T40" fmla="*/ 0 w 2160"/>
              <a:gd name="T41" fmla="*/ 2147483647 h 4832"/>
              <a:gd name="T42" fmla="*/ 2147483647 w 2160"/>
              <a:gd name="T43" fmla="*/ 0 h 4832"/>
              <a:gd name="T44" fmla="*/ 2147483647 w 2160"/>
              <a:gd name="T45" fmla="*/ 0 h 4832"/>
              <a:gd name="T46" fmla="*/ 2147483647 w 2160"/>
              <a:gd name="T47" fmla="*/ 0 h 4832"/>
              <a:gd name="T48" fmla="*/ 2147483647 w 2160"/>
              <a:gd name="T49" fmla="*/ 0 h 4832"/>
              <a:gd name="T50" fmla="*/ 2147483647 w 2160"/>
              <a:gd name="T51" fmla="*/ 0 h 4832"/>
              <a:gd name="T52" fmla="*/ 2147483647 w 2160"/>
              <a:gd name="T53" fmla="*/ 0 h 4832"/>
              <a:gd name="T54" fmla="*/ 2147483647 w 2160"/>
              <a:gd name="T55" fmla="*/ 0 h 4832"/>
              <a:gd name="T56" fmla="*/ 2147483647 w 2160"/>
              <a:gd name="T57" fmla="*/ 0 h 4832"/>
              <a:gd name="T58" fmla="*/ 2147483647 w 2160"/>
              <a:gd name="T59" fmla="*/ 0 h 4832"/>
              <a:gd name="T60" fmla="*/ 2147483647 w 2160"/>
              <a:gd name="T61" fmla="*/ 0 h 4832"/>
              <a:gd name="T62" fmla="*/ 2147483647 w 2160"/>
              <a:gd name="T63" fmla="*/ 2147483647 h 4832"/>
              <a:gd name="T64" fmla="*/ 2147483647 w 2160"/>
              <a:gd name="T65" fmla="*/ 2147483647 h 4832"/>
              <a:gd name="T66" fmla="*/ 2147483647 w 2160"/>
              <a:gd name="T67" fmla="*/ 2147483647 h 4832"/>
              <a:gd name="T68" fmla="*/ 2147483647 w 2160"/>
              <a:gd name="T69" fmla="*/ 2147483647 h 4832"/>
              <a:gd name="T70" fmla="*/ 2147483647 w 2160"/>
              <a:gd name="T71" fmla="*/ 2147483647 h 4832"/>
              <a:gd name="T72" fmla="*/ 2147483647 w 2160"/>
              <a:gd name="T73" fmla="*/ 2147483647 h 4832"/>
              <a:gd name="T74" fmla="*/ 2147483647 w 2160"/>
              <a:gd name="T75" fmla="*/ 2147483647 h 4832"/>
              <a:gd name="T76" fmla="*/ 2147483647 w 2160"/>
              <a:gd name="T77" fmla="*/ 2147483647 h 4832"/>
              <a:gd name="T78" fmla="*/ 2147483647 w 2160"/>
              <a:gd name="T79" fmla="*/ 2147483647 h 4832"/>
              <a:gd name="T80" fmla="*/ 2147483647 w 2160"/>
              <a:gd name="T81" fmla="*/ 2147483647 h 4832"/>
              <a:gd name="T82" fmla="*/ 2147483647 w 2160"/>
              <a:gd name="T83" fmla="*/ 2147483647 h 4832"/>
              <a:gd name="T84" fmla="*/ 2147483647 w 2160"/>
              <a:gd name="T85" fmla="*/ 2147483647 h 4832"/>
              <a:gd name="T86" fmla="*/ 2147483647 w 2160"/>
              <a:gd name="T87" fmla="*/ 2147483647 h 4832"/>
              <a:gd name="T88" fmla="*/ 2147483647 w 2160"/>
              <a:gd name="T89" fmla="*/ 2147483647 h 4832"/>
              <a:gd name="T90" fmla="*/ 2147483647 w 2160"/>
              <a:gd name="T91" fmla="*/ 2147483647 h 4832"/>
              <a:gd name="T92" fmla="*/ 2147483647 w 2160"/>
              <a:gd name="T93" fmla="*/ 2147483647 h 4832"/>
              <a:gd name="T94" fmla="*/ 2147483647 w 2160"/>
              <a:gd name="T95" fmla="*/ 2147483647 h 4832"/>
              <a:gd name="T96" fmla="*/ 2147483647 w 2160"/>
              <a:gd name="T97" fmla="*/ 2147483647 h 4832"/>
              <a:gd name="T98" fmla="*/ 2147483647 w 2160"/>
              <a:gd name="T99" fmla="*/ 2147483647 h 4832"/>
              <a:gd name="T100" fmla="*/ 2147483647 w 2160"/>
              <a:gd name="T101" fmla="*/ 2147483647 h 4832"/>
              <a:gd name="T102" fmla="*/ 2147483647 w 2160"/>
              <a:gd name="T103" fmla="*/ 2147483647 h 4832"/>
              <a:gd name="T104" fmla="*/ 2147483647 w 2160"/>
              <a:gd name="T105" fmla="*/ 2147483647 h 4832"/>
              <a:gd name="T106" fmla="*/ 2147483647 w 2160"/>
              <a:gd name="T107" fmla="*/ 2147483647 h 4832"/>
              <a:gd name="T108" fmla="*/ 2147483647 w 2160"/>
              <a:gd name="T109" fmla="*/ 2147483647 h 4832"/>
              <a:gd name="T110" fmla="*/ 2147483647 w 2160"/>
              <a:gd name="T111" fmla="*/ 2147483647 h 4832"/>
              <a:gd name="T112" fmla="*/ 2147483647 w 2160"/>
              <a:gd name="T113" fmla="*/ 2147483647 h 4832"/>
              <a:gd name="T114" fmla="*/ 2147483647 w 2160"/>
              <a:gd name="T115" fmla="*/ 2147483647 h 4832"/>
              <a:gd name="T116" fmla="*/ 2147483647 w 2160"/>
              <a:gd name="T117" fmla="*/ 2147483647 h 4832"/>
              <a:gd name="T118" fmla="*/ 2147483647 w 2160"/>
              <a:gd name="T119" fmla="*/ 2147483647 h 4832"/>
              <a:gd name="T120" fmla="*/ 2147483647 w 2160"/>
              <a:gd name="T121" fmla="*/ 2147483647 h 4832"/>
              <a:gd name="T122" fmla="*/ 2147483647 w 2160"/>
              <a:gd name="T123" fmla="*/ 2147483647 h 4832"/>
              <a:gd name="T124" fmla="*/ 2147483647 w 2160"/>
              <a:gd name="T125" fmla="*/ 2147483647 h 4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60"/>
              <a:gd name="T190" fmla="*/ 0 h 4832"/>
              <a:gd name="T191" fmla="*/ 2160 w 2160"/>
              <a:gd name="T192" fmla="*/ 4832 h 4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60" h="4832">
                <a:moveTo>
                  <a:pt x="0" y="4824"/>
                </a:moveTo>
                <a:lnTo>
                  <a:pt x="0" y="4760"/>
                </a:lnTo>
                <a:lnTo>
                  <a:pt x="16" y="4760"/>
                </a:lnTo>
                <a:lnTo>
                  <a:pt x="16" y="4824"/>
                </a:lnTo>
                <a:lnTo>
                  <a:pt x="0" y="4824"/>
                </a:lnTo>
                <a:close/>
                <a:moveTo>
                  <a:pt x="0" y="4712"/>
                </a:moveTo>
                <a:lnTo>
                  <a:pt x="0" y="4648"/>
                </a:lnTo>
                <a:lnTo>
                  <a:pt x="16" y="4648"/>
                </a:lnTo>
                <a:lnTo>
                  <a:pt x="16" y="4712"/>
                </a:lnTo>
                <a:lnTo>
                  <a:pt x="0" y="4712"/>
                </a:lnTo>
                <a:close/>
                <a:moveTo>
                  <a:pt x="0" y="4600"/>
                </a:moveTo>
                <a:lnTo>
                  <a:pt x="0" y="4536"/>
                </a:lnTo>
                <a:lnTo>
                  <a:pt x="16" y="4536"/>
                </a:lnTo>
                <a:lnTo>
                  <a:pt x="16" y="4600"/>
                </a:lnTo>
                <a:lnTo>
                  <a:pt x="0" y="4600"/>
                </a:lnTo>
                <a:close/>
                <a:moveTo>
                  <a:pt x="0" y="4488"/>
                </a:moveTo>
                <a:lnTo>
                  <a:pt x="0" y="4424"/>
                </a:lnTo>
                <a:lnTo>
                  <a:pt x="16" y="4424"/>
                </a:lnTo>
                <a:lnTo>
                  <a:pt x="16" y="4488"/>
                </a:lnTo>
                <a:lnTo>
                  <a:pt x="0" y="4488"/>
                </a:lnTo>
                <a:close/>
                <a:moveTo>
                  <a:pt x="0" y="4376"/>
                </a:moveTo>
                <a:lnTo>
                  <a:pt x="0" y="4312"/>
                </a:lnTo>
                <a:lnTo>
                  <a:pt x="16" y="4312"/>
                </a:lnTo>
                <a:lnTo>
                  <a:pt x="16" y="4376"/>
                </a:lnTo>
                <a:lnTo>
                  <a:pt x="0" y="4376"/>
                </a:lnTo>
                <a:close/>
                <a:moveTo>
                  <a:pt x="0" y="4264"/>
                </a:moveTo>
                <a:lnTo>
                  <a:pt x="0" y="4200"/>
                </a:lnTo>
                <a:lnTo>
                  <a:pt x="16" y="4200"/>
                </a:lnTo>
                <a:lnTo>
                  <a:pt x="16" y="4264"/>
                </a:lnTo>
                <a:lnTo>
                  <a:pt x="0" y="4264"/>
                </a:lnTo>
                <a:close/>
                <a:moveTo>
                  <a:pt x="0" y="4152"/>
                </a:moveTo>
                <a:lnTo>
                  <a:pt x="0" y="4088"/>
                </a:lnTo>
                <a:lnTo>
                  <a:pt x="16" y="4088"/>
                </a:lnTo>
                <a:lnTo>
                  <a:pt x="16" y="4152"/>
                </a:lnTo>
                <a:lnTo>
                  <a:pt x="0" y="4152"/>
                </a:lnTo>
                <a:close/>
                <a:moveTo>
                  <a:pt x="0" y="4040"/>
                </a:moveTo>
                <a:lnTo>
                  <a:pt x="0" y="3976"/>
                </a:lnTo>
                <a:lnTo>
                  <a:pt x="16" y="3976"/>
                </a:lnTo>
                <a:lnTo>
                  <a:pt x="16" y="4040"/>
                </a:lnTo>
                <a:lnTo>
                  <a:pt x="0" y="4040"/>
                </a:lnTo>
                <a:close/>
                <a:moveTo>
                  <a:pt x="0" y="3928"/>
                </a:moveTo>
                <a:lnTo>
                  <a:pt x="0" y="3863"/>
                </a:lnTo>
                <a:lnTo>
                  <a:pt x="16" y="3863"/>
                </a:lnTo>
                <a:lnTo>
                  <a:pt x="16" y="3928"/>
                </a:lnTo>
                <a:lnTo>
                  <a:pt x="0" y="3928"/>
                </a:lnTo>
                <a:close/>
                <a:moveTo>
                  <a:pt x="0" y="3815"/>
                </a:moveTo>
                <a:lnTo>
                  <a:pt x="0" y="3751"/>
                </a:lnTo>
                <a:lnTo>
                  <a:pt x="16" y="3751"/>
                </a:lnTo>
                <a:lnTo>
                  <a:pt x="16" y="3815"/>
                </a:lnTo>
                <a:lnTo>
                  <a:pt x="0" y="3815"/>
                </a:lnTo>
                <a:close/>
                <a:moveTo>
                  <a:pt x="0" y="3703"/>
                </a:moveTo>
                <a:lnTo>
                  <a:pt x="0" y="3639"/>
                </a:lnTo>
                <a:lnTo>
                  <a:pt x="16" y="3639"/>
                </a:lnTo>
                <a:lnTo>
                  <a:pt x="16" y="3703"/>
                </a:lnTo>
                <a:lnTo>
                  <a:pt x="0" y="3703"/>
                </a:lnTo>
                <a:close/>
                <a:moveTo>
                  <a:pt x="0" y="3591"/>
                </a:moveTo>
                <a:lnTo>
                  <a:pt x="0" y="3527"/>
                </a:lnTo>
                <a:lnTo>
                  <a:pt x="16" y="3527"/>
                </a:lnTo>
                <a:lnTo>
                  <a:pt x="16" y="3591"/>
                </a:lnTo>
                <a:lnTo>
                  <a:pt x="0" y="3591"/>
                </a:lnTo>
                <a:close/>
                <a:moveTo>
                  <a:pt x="0" y="3479"/>
                </a:moveTo>
                <a:lnTo>
                  <a:pt x="0" y="3415"/>
                </a:lnTo>
                <a:lnTo>
                  <a:pt x="16" y="3415"/>
                </a:lnTo>
                <a:lnTo>
                  <a:pt x="16" y="3479"/>
                </a:lnTo>
                <a:lnTo>
                  <a:pt x="0" y="3479"/>
                </a:lnTo>
                <a:close/>
                <a:moveTo>
                  <a:pt x="0" y="3367"/>
                </a:moveTo>
                <a:lnTo>
                  <a:pt x="0" y="3303"/>
                </a:lnTo>
                <a:lnTo>
                  <a:pt x="16" y="3303"/>
                </a:lnTo>
                <a:lnTo>
                  <a:pt x="16" y="3367"/>
                </a:lnTo>
                <a:lnTo>
                  <a:pt x="0" y="3367"/>
                </a:lnTo>
                <a:close/>
                <a:moveTo>
                  <a:pt x="0" y="3255"/>
                </a:moveTo>
                <a:lnTo>
                  <a:pt x="0" y="3191"/>
                </a:lnTo>
                <a:lnTo>
                  <a:pt x="16" y="3191"/>
                </a:lnTo>
                <a:lnTo>
                  <a:pt x="16" y="3255"/>
                </a:lnTo>
                <a:lnTo>
                  <a:pt x="0" y="3255"/>
                </a:lnTo>
                <a:close/>
                <a:moveTo>
                  <a:pt x="0" y="3143"/>
                </a:moveTo>
                <a:lnTo>
                  <a:pt x="0" y="3079"/>
                </a:lnTo>
                <a:lnTo>
                  <a:pt x="16" y="3079"/>
                </a:lnTo>
                <a:lnTo>
                  <a:pt x="16" y="3143"/>
                </a:lnTo>
                <a:lnTo>
                  <a:pt x="0" y="3143"/>
                </a:lnTo>
                <a:close/>
                <a:moveTo>
                  <a:pt x="0" y="3031"/>
                </a:moveTo>
                <a:lnTo>
                  <a:pt x="0" y="2967"/>
                </a:lnTo>
                <a:lnTo>
                  <a:pt x="16" y="2967"/>
                </a:lnTo>
                <a:lnTo>
                  <a:pt x="16" y="3031"/>
                </a:lnTo>
                <a:lnTo>
                  <a:pt x="0" y="3031"/>
                </a:lnTo>
                <a:close/>
                <a:moveTo>
                  <a:pt x="0" y="2919"/>
                </a:moveTo>
                <a:lnTo>
                  <a:pt x="0" y="2854"/>
                </a:lnTo>
                <a:lnTo>
                  <a:pt x="16" y="2854"/>
                </a:lnTo>
                <a:lnTo>
                  <a:pt x="16" y="2919"/>
                </a:lnTo>
                <a:lnTo>
                  <a:pt x="0" y="2919"/>
                </a:lnTo>
                <a:close/>
                <a:moveTo>
                  <a:pt x="0" y="2806"/>
                </a:moveTo>
                <a:lnTo>
                  <a:pt x="0" y="2742"/>
                </a:lnTo>
                <a:lnTo>
                  <a:pt x="16" y="2742"/>
                </a:lnTo>
                <a:lnTo>
                  <a:pt x="16" y="2806"/>
                </a:lnTo>
                <a:lnTo>
                  <a:pt x="0" y="2806"/>
                </a:lnTo>
                <a:close/>
                <a:moveTo>
                  <a:pt x="0" y="2694"/>
                </a:moveTo>
                <a:lnTo>
                  <a:pt x="0" y="2630"/>
                </a:lnTo>
                <a:lnTo>
                  <a:pt x="16" y="2630"/>
                </a:lnTo>
                <a:lnTo>
                  <a:pt x="16" y="2694"/>
                </a:lnTo>
                <a:lnTo>
                  <a:pt x="0" y="2694"/>
                </a:lnTo>
                <a:close/>
                <a:moveTo>
                  <a:pt x="0" y="2582"/>
                </a:moveTo>
                <a:lnTo>
                  <a:pt x="0" y="2518"/>
                </a:lnTo>
                <a:lnTo>
                  <a:pt x="16" y="2518"/>
                </a:lnTo>
                <a:lnTo>
                  <a:pt x="16" y="2582"/>
                </a:lnTo>
                <a:lnTo>
                  <a:pt x="0" y="2582"/>
                </a:lnTo>
                <a:close/>
                <a:moveTo>
                  <a:pt x="0" y="2470"/>
                </a:moveTo>
                <a:lnTo>
                  <a:pt x="0" y="2406"/>
                </a:lnTo>
                <a:lnTo>
                  <a:pt x="16" y="2406"/>
                </a:lnTo>
                <a:lnTo>
                  <a:pt x="16" y="2470"/>
                </a:lnTo>
                <a:lnTo>
                  <a:pt x="0" y="2470"/>
                </a:lnTo>
                <a:close/>
                <a:moveTo>
                  <a:pt x="0" y="2358"/>
                </a:moveTo>
                <a:lnTo>
                  <a:pt x="0" y="2294"/>
                </a:lnTo>
                <a:lnTo>
                  <a:pt x="16" y="2294"/>
                </a:lnTo>
                <a:lnTo>
                  <a:pt x="16" y="2358"/>
                </a:lnTo>
                <a:lnTo>
                  <a:pt x="0" y="2358"/>
                </a:lnTo>
                <a:close/>
                <a:moveTo>
                  <a:pt x="0" y="2246"/>
                </a:moveTo>
                <a:lnTo>
                  <a:pt x="0" y="2182"/>
                </a:lnTo>
                <a:lnTo>
                  <a:pt x="16" y="2182"/>
                </a:lnTo>
                <a:lnTo>
                  <a:pt x="16" y="2246"/>
                </a:lnTo>
                <a:lnTo>
                  <a:pt x="0" y="2246"/>
                </a:lnTo>
                <a:close/>
                <a:moveTo>
                  <a:pt x="0" y="2134"/>
                </a:moveTo>
                <a:lnTo>
                  <a:pt x="0" y="2070"/>
                </a:lnTo>
                <a:lnTo>
                  <a:pt x="16" y="2070"/>
                </a:lnTo>
                <a:lnTo>
                  <a:pt x="16" y="2134"/>
                </a:lnTo>
                <a:lnTo>
                  <a:pt x="0" y="2134"/>
                </a:lnTo>
                <a:close/>
                <a:moveTo>
                  <a:pt x="0" y="2022"/>
                </a:moveTo>
                <a:lnTo>
                  <a:pt x="0" y="1958"/>
                </a:lnTo>
                <a:lnTo>
                  <a:pt x="16" y="1958"/>
                </a:lnTo>
                <a:lnTo>
                  <a:pt x="16" y="2022"/>
                </a:lnTo>
                <a:lnTo>
                  <a:pt x="0" y="2022"/>
                </a:lnTo>
                <a:close/>
                <a:moveTo>
                  <a:pt x="0" y="1910"/>
                </a:moveTo>
                <a:lnTo>
                  <a:pt x="0" y="1845"/>
                </a:lnTo>
                <a:lnTo>
                  <a:pt x="16" y="1845"/>
                </a:lnTo>
                <a:lnTo>
                  <a:pt x="16" y="1910"/>
                </a:lnTo>
                <a:lnTo>
                  <a:pt x="0" y="1910"/>
                </a:lnTo>
                <a:close/>
                <a:moveTo>
                  <a:pt x="0" y="1797"/>
                </a:moveTo>
                <a:lnTo>
                  <a:pt x="0" y="1733"/>
                </a:lnTo>
                <a:lnTo>
                  <a:pt x="16" y="1733"/>
                </a:lnTo>
                <a:lnTo>
                  <a:pt x="16" y="1797"/>
                </a:lnTo>
                <a:lnTo>
                  <a:pt x="0" y="1797"/>
                </a:lnTo>
                <a:close/>
                <a:moveTo>
                  <a:pt x="0" y="1685"/>
                </a:moveTo>
                <a:lnTo>
                  <a:pt x="0" y="1621"/>
                </a:lnTo>
                <a:lnTo>
                  <a:pt x="16" y="1621"/>
                </a:lnTo>
                <a:lnTo>
                  <a:pt x="16" y="1685"/>
                </a:lnTo>
                <a:lnTo>
                  <a:pt x="0" y="1685"/>
                </a:lnTo>
                <a:close/>
                <a:moveTo>
                  <a:pt x="0" y="1573"/>
                </a:moveTo>
                <a:lnTo>
                  <a:pt x="0" y="1509"/>
                </a:lnTo>
                <a:lnTo>
                  <a:pt x="16" y="1509"/>
                </a:lnTo>
                <a:lnTo>
                  <a:pt x="16" y="1573"/>
                </a:lnTo>
                <a:lnTo>
                  <a:pt x="0" y="1573"/>
                </a:lnTo>
                <a:close/>
                <a:moveTo>
                  <a:pt x="0" y="1461"/>
                </a:moveTo>
                <a:lnTo>
                  <a:pt x="0" y="1397"/>
                </a:lnTo>
                <a:lnTo>
                  <a:pt x="16" y="1397"/>
                </a:lnTo>
                <a:lnTo>
                  <a:pt x="16" y="1461"/>
                </a:lnTo>
                <a:lnTo>
                  <a:pt x="0" y="1461"/>
                </a:lnTo>
                <a:close/>
                <a:moveTo>
                  <a:pt x="0" y="1349"/>
                </a:moveTo>
                <a:lnTo>
                  <a:pt x="0" y="1285"/>
                </a:lnTo>
                <a:lnTo>
                  <a:pt x="16" y="1285"/>
                </a:lnTo>
                <a:lnTo>
                  <a:pt x="16" y="1349"/>
                </a:lnTo>
                <a:lnTo>
                  <a:pt x="0" y="1349"/>
                </a:lnTo>
                <a:close/>
                <a:moveTo>
                  <a:pt x="0" y="1237"/>
                </a:moveTo>
                <a:lnTo>
                  <a:pt x="0" y="1173"/>
                </a:lnTo>
                <a:lnTo>
                  <a:pt x="16" y="1173"/>
                </a:lnTo>
                <a:lnTo>
                  <a:pt x="16" y="1237"/>
                </a:lnTo>
                <a:lnTo>
                  <a:pt x="0" y="1237"/>
                </a:lnTo>
                <a:close/>
                <a:moveTo>
                  <a:pt x="0" y="1125"/>
                </a:moveTo>
                <a:lnTo>
                  <a:pt x="0" y="1061"/>
                </a:lnTo>
                <a:lnTo>
                  <a:pt x="16" y="1061"/>
                </a:lnTo>
                <a:lnTo>
                  <a:pt x="16" y="1125"/>
                </a:lnTo>
                <a:lnTo>
                  <a:pt x="0" y="1125"/>
                </a:lnTo>
                <a:close/>
                <a:moveTo>
                  <a:pt x="0" y="1013"/>
                </a:moveTo>
                <a:lnTo>
                  <a:pt x="0" y="949"/>
                </a:lnTo>
                <a:lnTo>
                  <a:pt x="16" y="949"/>
                </a:lnTo>
                <a:lnTo>
                  <a:pt x="16" y="1013"/>
                </a:lnTo>
                <a:lnTo>
                  <a:pt x="0" y="1013"/>
                </a:lnTo>
                <a:close/>
                <a:moveTo>
                  <a:pt x="0" y="901"/>
                </a:moveTo>
                <a:lnTo>
                  <a:pt x="0" y="836"/>
                </a:lnTo>
                <a:lnTo>
                  <a:pt x="16" y="836"/>
                </a:lnTo>
                <a:lnTo>
                  <a:pt x="16" y="901"/>
                </a:lnTo>
                <a:lnTo>
                  <a:pt x="0" y="901"/>
                </a:lnTo>
                <a:close/>
                <a:moveTo>
                  <a:pt x="0" y="788"/>
                </a:moveTo>
                <a:lnTo>
                  <a:pt x="0" y="724"/>
                </a:lnTo>
                <a:lnTo>
                  <a:pt x="16" y="724"/>
                </a:lnTo>
                <a:lnTo>
                  <a:pt x="16" y="788"/>
                </a:lnTo>
                <a:lnTo>
                  <a:pt x="0" y="788"/>
                </a:lnTo>
                <a:close/>
                <a:moveTo>
                  <a:pt x="0" y="676"/>
                </a:moveTo>
                <a:lnTo>
                  <a:pt x="0" y="612"/>
                </a:lnTo>
                <a:lnTo>
                  <a:pt x="16" y="612"/>
                </a:lnTo>
                <a:lnTo>
                  <a:pt x="16" y="676"/>
                </a:lnTo>
                <a:lnTo>
                  <a:pt x="0" y="676"/>
                </a:lnTo>
                <a:close/>
                <a:moveTo>
                  <a:pt x="0" y="564"/>
                </a:moveTo>
                <a:lnTo>
                  <a:pt x="0" y="500"/>
                </a:lnTo>
                <a:lnTo>
                  <a:pt x="16" y="500"/>
                </a:lnTo>
                <a:lnTo>
                  <a:pt x="16" y="564"/>
                </a:lnTo>
                <a:lnTo>
                  <a:pt x="0" y="564"/>
                </a:lnTo>
                <a:close/>
                <a:moveTo>
                  <a:pt x="0" y="452"/>
                </a:moveTo>
                <a:lnTo>
                  <a:pt x="0" y="388"/>
                </a:lnTo>
                <a:lnTo>
                  <a:pt x="16" y="388"/>
                </a:lnTo>
                <a:lnTo>
                  <a:pt x="16" y="452"/>
                </a:lnTo>
                <a:lnTo>
                  <a:pt x="0" y="452"/>
                </a:lnTo>
                <a:close/>
                <a:moveTo>
                  <a:pt x="0" y="340"/>
                </a:moveTo>
                <a:lnTo>
                  <a:pt x="0" y="276"/>
                </a:lnTo>
                <a:lnTo>
                  <a:pt x="16" y="276"/>
                </a:lnTo>
                <a:lnTo>
                  <a:pt x="16" y="340"/>
                </a:lnTo>
                <a:lnTo>
                  <a:pt x="0" y="340"/>
                </a:lnTo>
                <a:close/>
                <a:moveTo>
                  <a:pt x="0" y="228"/>
                </a:moveTo>
                <a:lnTo>
                  <a:pt x="0" y="164"/>
                </a:lnTo>
                <a:lnTo>
                  <a:pt x="16" y="164"/>
                </a:lnTo>
                <a:lnTo>
                  <a:pt x="16" y="228"/>
                </a:lnTo>
                <a:lnTo>
                  <a:pt x="0" y="228"/>
                </a:lnTo>
                <a:close/>
                <a:moveTo>
                  <a:pt x="0" y="116"/>
                </a:moveTo>
                <a:lnTo>
                  <a:pt x="0" y="52"/>
                </a:lnTo>
                <a:lnTo>
                  <a:pt x="16" y="52"/>
                </a:lnTo>
                <a:lnTo>
                  <a:pt x="16" y="116"/>
                </a:lnTo>
                <a:lnTo>
                  <a:pt x="0" y="116"/>
                </a:lnTo>
                <a:close/>
                <a:moveTo>
                  <a:pt x="13" y="0"/>
                </a:moveTo>
                <a:lnTo>
                  <a:pt x="77" y="0"/>
                </a:lnTo>
                <a:lnTo>
                  <a:pt x="77" y="16"/>
                </a:lnTo>
                <a:lnTo>
                  <a:pt x="13" y="16"/>
                </a:lnTo>
                <a:lnTo>
                  <a:pt x="13" y="0"/>
                </a:lnTo>
                <a:close/>
                <a:moveTo>
                  <a:pt x="125" y="0"/>
                </a:moveTo>
                <a:lnTo>
                  <a:pt x="189" y="0"/>
                </a:lnTo>
                <a:lnTo>
                  <a:pt x="189" y="16"/>
                </a:lnTo>
                <a:lnTo>
                  <a:pt x="125" y="16"/>
                </a:lnTo>
                <a:lnTo>
                  <a:pt x="125" y="0"/>
                </a:lnTo>
                <a:close/>
                <a:moveTo>
                  <a:pt x="238" y="0"/>
                </a:moveTo>
                <a:lnTo>
                  <a:pt x="302" y="0"/>
                </a:lnTo>
                <a:lnTo>
                  <a:pt x="302" y="16"/>
                </a:lnTo>
                <a:lnTo>
                  <a:pt x="238" y="16"/>
                </a:lnTo>
                <a:lnTo>
                  <a:pt x="238" y="0"/>
                </a:lnTo>
                <a:close/>
                <a:moveTo>
                  <a:pt x="350" y="0"/>
                </a:moveTo>
                <a:lnTo>
                  <a:pt x="414" y="0"/>
                </a:lnTo>
                <a:lnTo>
                  <a:pt x="414" y="16"/>
                </a:lnTo>
                <a:lnTo>
                  <a:pt x="350" y="16"/>
                </a:lnTo>
                <a:lnTo>
                  <a:pt x="350" y="0"/>
                </a:lnTo>
                <a:close/>
                <a:moveTo>
                  <a:pt x="462" y="0"/>
                </a:moveTo>
                <a:lnTo>
                  <a:pt x="526" y="0"/>
                </a:lnTo>
                <a:lnTo>
                  <a:pt x="526" y="16"/>
                </a:lnTo>
                <a:lnTo>
                  <a:pt x="462" y="16"/>
                </a:lnTo>
                <a:lnTo>
                  <a:pt x="462" y="0"/>
                </a:lnTo>
                <a:close/>
                <a:moveTo>
                  <a:pt x="574" y="0"/>
                </a:moveTo>
                <a:lnTo>
                  <a:pt x="638" y="0"/>
                </a:lnTo>
                <a:lnTo>
                  <a:pt x="638" y="16"/>
                </a:lnTo>
                <a:lnTo>
                  <a:pt x="574" y="16"/>
                </a:lnTo>
                <a:lnTo>
                  <a:pt x="574" y="0"/>
                </a:lnTo>
                <a:close/>
                <a:moveTo>
                  <a:pt x="686" y="0"/>
                </a:moveTo>
                <a:lnTo>
                  <a:pt x="750" y="0"/>
                </a:lnTo>
                <a:lnTo>
                  <a:pt x="750" y="16"/>
                </a:lnTo>
                <a:lnTo>
                  <a:pt x="686" y="16"/>
                </a:lnTo>
                <a:lnTo>
                  <a:pt x="686" y="0"/>
                </a:lnTo>
                <a:close/>
                <a:moveTo>
                  <a:pt x="798" y="0"/>
                </a:moveTo>
                <a:lnTo>
                  <a:pt x="862" y="0"/>
                </a:lnTo>
                <a:lnTo>
                  <a:pt x="862" y="16"/>
                </a:lnTo>
                <a:lnTo>
                  <a:pt x="798" y="16"/>
                </a:lnTo>
                <a:lnTo>
                  <a:pt x="798" y="0"/>
                </a:lnTo>
                <a:close/>
                <a:moveTo>
                  <a:pt x="910" y="0"/>
                </a:moveTo>
                <a:lnTo>
                  <a:pt x="974" y="0"/>
                </a:lnTo>
                <a:lnTo>
                  <a:pt x="974" y="16"/>
                </a:lnTo>
                <a:lnTo>
                  <a:pt x="910" y="16"/>
                </a:lnTo>
                <a:lnTo>
                  <a:pt x="910" y="0"/>
                </a:lnTo>
                <a:close/>
                <a:moveTo>
                  <a:pt x="1022" y="0"/>
                </a:moveTo>
                <a:lnTo>
                  <a:pt x="1086" y="0"/>
                </a:lnTo>
                <a:lnTo>
                  <a:pt x="1086" y="16"/>
                </a:lnTo>
                <a:lnTo>
                  <a:pt x="1022" y="16"/>
                </a:lnTo>
                <a:lnTo>
                  <a:pt x="1022" y="0"/>
                </a:lnTo>
                <a:close/>
                <a:moveTo>
                  <a:pt x="1134" y="0"/>
                </a:moveTo>
                <a:lnTo>
                  <a:pt x="1198" y="0"/>
                </a:lnTo>
                <a:lnTo>
                  <a:pt x="1198" y="16"/>
                </a:lnTo>
                <a:lnTo>
                  <a:pt x="1134" y="16"/>
                </a:lnTo>
                <a:lnTo>
                  <a:pt x="1134" y="0"/>
                </a:lnTo>
                <a:close/>
                <a:moveTo>
                  <a:pt x="1247" y="0"/>
                </a:moveTo>
                <a:lnTo>
                  <a:pt x="1311" y="0"/>
                </a:lnTo>
                <a:lnTo>
                  <a:pt x="1311" y="16"/>
                </a:lnTo>
                <a:lnTo>
                  <a:pt x="1247" y="16"/>
                </a:lnTo>
                <a:lnTo>
                  <a:pt x="1247" y="0"/>
                </a:lnTo>
                <a:close/>
                <a:moveTo>
                  <a:pt x="1359" y="0"/>
                </a:moveTo>
                <a:lnTo>
                  <a:pt x="1423" y="0"/>
                </a:lnTo>
                <a:lnTo>
                  <a:pt x="1423" y="16"/>
                </a:lnTo>
                <a:lnTo>
                  <a:pt x="1359" y="16"/>
                </a:lnTo>
                <a:lnTo>
                  <a:pt x="1359" y="0"/>
                </a:lnTo>
                <a:close/>
                <a:moveTo>
                  <a:pt x="1471" y="0"/>
                </a:moveTo>
                <a:lnTo>
                  <a:pt x="1535" y="0"/>
                </a:lnTo>
                <a:lnTo>
                  <a:pt x="1535" y="16"/>
                </a:lnTo>
                <a:lnTo>
                  <a:pt x="1471" y="16"/>
                </a:lnTo>
                <a:lnTo>
                  <a:pt x="1471" y="0"/>
                </a:lnTo>
                <a:close/>
                <a:moveTo>
                  <a:pt x="1583" y="0"/>
                </a:moveTo>
                <a:lnTo>
                  <a:pt x="1647" y="0"/>
                </a:lnTo>
                <a:lnTo>
                  <a:pt x="1647" y="16"/>
                </a:lnTo>
                <a:lnTo>
                  <a:pt x="1583" y="16"/>
                </a:lnTo>
                <a:lnTo>
                  <a:pt x="1583" y="0"/>
                </a:lnTo>
                <a:close/>
                <a:moveTo>
                  <a:pt x="1695" y="0"/>
                </a:moveTo>
                <a:lnTo>
                  <a:pt x="1759" y="0"/>
                </a:lnTo>
                <a:lnTo>
                  <a:pt x="1759" y="16"/>
                </a:lnTo>
                <a:lnTo>
                  <a:pt x="1695" y="16"/>
                </a:lnTo>
                <a:lnTo>
                  <a:pt x="1695" y="0"/>
                </a:lnTo>
                <a:close/>
                <a:moveTo>
                  <a:pt x="1807" y="0"/>
                </a:moveTo>
                <a:lnTo>
                  <a:pt x="1871" y="0"/>
                </a:lnTo>
                <a:lnTo>
                  <a:pt x="1871" y="16"/>
                </a:lnTo>
                <a:lnTo>
                  <a:pt x="1807" y="16"/>
                </a:lnTo>
                <a:lnTo>
                  <a:pt x="1807" y="0"/>
                </a:lnTo>
                <a:close/>
                <a:moveTo>
                  <a:pt x="1919" y="0"/>
                </a:moveTo>
                <a:lnTo>
                  <a:pt x="1983" y="0"/>
                </a:lnTo>
                <a:lnTo>
                  <a:pt x="1983" y="16"/>
                </a:lnTo>
                <a:lnTo>
                  <a:pt x="1919" y="16"/>
                </a:lnTo>
                <a:lnTo>
                  <a:pt x="1919" y="0"/>
                </a:lnTo>
                <a:close/>
                <a:moveTo>
                  <a:pt x="2031" y="0"/>
                </a:moveTo>
                <a:lnTo>
                  <a:pt x="2095" y="0"/>
                </a:lnTo>
                <a:lnTo>
                  <a:pt x="2095" y="16"/>
                </a:lnTo>
                <a:lnTo>
                  <a:pt x="2031" y="16"/>
                </a:lnTo>
                <a:lnTo>
                  <a:pt x="2031" y="0"/>
                </a:lnTo>
                <a:close/>
                <a:moveTo>
                  <a:pt x="2143" y="0"/>
                </a:moveTo>
                <a:lnTo>
                  <a:pt x="2152" y="0"/>
                </a:lnTo>
                <a:cubicBezTo>
                  <a:pt x="2157" y="0"/>
                  <a:pt x="2160" y="4"/>
                  <a:pt x="2160" y="8"/>
                </a:cubicBezTo>
                <a:lnTo>
                  <a:pt x="2160" y="63"/>
                </a:lnTo>
                <a:lnTo>
                  <a:pt x="2144" y="63"/>
                </a:lnTo>
                <a:lnTo>
                  <a:pt x="2144" y="8"/>
                </a:lnTo>
                <a:lnTo>
                  <a:pt x="2152" y="16"/>
                </a:lnTo>
                <a:lnTo>
                  <a:pt x="2143" y="16"/>
                </a:lnTo>
                <a:lnTo>
                  <a:pt x="2143" y="0"/>
                </a:lnTo>
                <a:close/>
                <a:moveTo>
                  <a:pt x="2160" y="112"/>
                </a:moveTo>
                <a:lnTo>
                  <a:pt x="2160" y="176"/>
                </a:lnTo>
                <a:lnTo>
                  <a:pt x="2144" y="176"/>
                </a:lnTo>
                <a:lnTo>
                  <a:pt x="2144" y="112"/>
                </a:lnTo>
                <a:lnTo>
                  <a:pt x="2160" y="112"/>
                </a:lnTo>
                <a:close/>
                <a:moveTo>
                  <a:pt x="2160" y="224"/>
                </a:moveTo>
                <a:lnTo>
                  <a:pt x="2160" y="288"/>
                </a:lnTo>
                <a:lnTo>
                  <a:pt x="2144" y="288"/>
                </a:lnTo>
                <a:lnTo>
                  <a:pt x="2144" y="224"/>
                </a:lnTo>
                <a:lnTo>
                  <a:pt x="2160" y="224"/>
                </a:lnTo>
                <a:close/>
                <a:moveTo>
                  <a:pt x="2160" y="336"/>
                </a:moveTo>
                <a:lnTo>
                  <a:pt x="2160" y="400"/>
                </a:lnTo>
                <a:lnTo>
                  <a:pt x="2144" y="400"/>
                </a:lnTo>
                <a:lnTo>
                  <a:pt x="2144" y="336"/>
                </a:lnTo>
                <a:lnTo>
                  <a:pt x="2160" y="336"/>
                </a:lnTo>
                <a:close/>
                <a:moveTo>
                  <a:pt x="2160" y="448"/>
                </a:moveTo>
                <a:lnTo>
                  <a:pt x="2160" y="512"/>
                </a:lnTo>
                <a:lnTo>
                  <a:pt x="2144" y="512"/>
                </a:lnTo>
                <a:lnTo>
                  <a:pt x="2144" y="448"/>
                </a:lnTo>
                <a:lnTo>
                  <a:pt x="2160" y="448"/>
                </a:lnTo>
                <a:close/>
                <a:moveTo>
                  <a:pt x="2160" y="560"/>
                </a:moveTo>
                <a:lnTo>
                  <a:pt x="2160" y="624"/>
                </a:lnTo>
                <a:lnTo>
                  <a:pt x="2144" y="624"/>
                </a:lnTo>
                <a:lnTo>
                  <a:pt x="2144" y="560"/>
                </a:lnTo>
                <a:lnTo>
                  <a:pt x="2160" y="560"/>
                </a:lnTo>
                <a:close/>
                <a:moveTo>
                  <a:pt x="2160" y="672"/>
                </a:moveTo>
                <a:lnTo>
                  <a:pt x="2160" y="736"/>
                </a:lnTo>
                <a:lnTo>
                  <a:pt x="2144" y="736"/>
                </a:lnTo>
                <a:lnTo>
                  <a:pt x="2144" y="672"/>
                </a:lnTo>
                <a:lnTo>
                  <a:pt x="2160" y="672"/>
                </a:lnTo>
                <a:close/>
                <a:moveTo>
                  <a:pt x="2160" y="784"/>
                </a:moveTo>
                <a:lnTo>
                  <a:pt x="2160" y="848"/>
                </a:lnTo>
                <a:lnTo>
                  <a:pt x="2144" y="848"/>
                </a:lnTo>
                <a:lnTo>
                  <a:pt x="2144" y="784"/>
                </a:lnTo>
                <a:lnTo>
                  <a:pt x="2160" y="784"/>
                </a:lnTo>
                <a:close/>
                <a:moveTo>
                  <a:pt x="2160" y="896"/>
                </a:moveTo>
                <a:lnTo>
                  <a:pt x="2160" y="960"/>
                </a:lnTo>
                <a:lnTo>
                  <a:pt x="2144" y="960"/>
                </a:lnTo>
                <a:lnTo>
                  <a:pt x="2144" y="896"/>
                </a:lnTo>
                <a:lnTo>
                  <a:pt x="2160" y="896"/>
                </a:lnTo>
                <a:close/>
                <a:moveTo>
                  <a:pt x="2160" y="1008"/>
                </a:moveTo>
                <a:lnTo>
                  <a:pt x="2160" y="1072"/>
                </a:lnTo>
                <a:lnTo>
                  <a:pt x="2144" y="1072"/>
                </a:lnTo>
                <a:lnTo>
                  <a:pt x="2144" y="1008"/>
                </a:lnTo>
                <a:lnTo>
                  <a:pt x="2160" y="1008"/>
                </a:lnTo>
                <a:close/>
                <a:moveTo>
                  <a:pt x="2160" y="1121"/>
                </a:moveTo>
                <a:lnTo>
                  <a:pt x="2160" y="1185"/>
                </a:lnTo>
                <a:lnTo>
                  <a:pt x="2144" y="1185"/>
                </a:lnTo>
                <a:lnTo>
                  <a:pt x="2144" y="1121"/>
                </a:lnTo>
                <a:lnTo>
                  <a:pt x="2160" y="1121"/>
                </a:lnTo>
                <a:close/>
                <a:moveTo>
                  <a:pt x="2160" y="1233"/>
                </a:moveTo>
                <a:lnTo>
                  <a:pt x="2160" y="1297"/>
                </a:lnTo>
                <a:lnTo>
                  <a:pt x="2144" y="1297"/>
                </a:lnTo>
                <a:lnTo>
                  <a:pt x="2144" y="1233"/>
                </a:lnTo>
                <a:lnTo>
                  <a:pt x="2160" y="1233"/>
                </a:lnTo>
                <a:close/>
                <a:moveTo>
                  <a:pt x="2160" y="1345"/>
                </a:moveTo>
                <a:lnTo>
                  <a:pt x="2160" y="1409"/>
                </a:lnTo>
                <a:lnTo>
                  <a:pt x="2144" y="1409"/>
                </a:lnTo>
                <a:lnTo>
                  <a:pt x="2144" y="1345"/>
                </a:lnTo>
                <a:lnTo>
                  <a:pt x="2160" y="1345"/>
                </a:lnTo>
                <a:close/>
                <a:moveTo>
                  <a:pt x="2160" y="1457"/>
                </a:moveTo>
                <a:lnTo>
                  <a:pt x="2160" y="1521"/>
                </a:lnTo>
                <a:lnTo>
                  <a:pt x="2144" y="1521"/>
                </a:lnTo>
                <a:lnTo>
                  <a:pt x="2144" y="1457"/>
                </a:lnTo>
                <a:lnTo>
                  <a:pt x="2160" y="1457"/>
                </a:lnTo>
                <a:close/>
                <a:moveTo>
                  <a:pt x="2160" y="1569"/>
                </a:moveTo>
                <a:lnTo>
                  <a:pt x="2160" y="1633"/>
                </a:lnTo>
                <a:lnTo>
                  <a:pt x="2144" y="1633"/>
                </a:lnTo>
                <a:lnTo>
                  <a:pt x="2144" y="1569"/>
                </a:lnTo>
                <a:lnTo>
                  <a:pt x="2160" y="1569"/>
                </a:lnTo>
                <a:close/>
                <a:moveTo>
                  <a:pt x="2160" y="1681"/>
                </a:moveTo>
                <a:lnTo>
                  <a:pt x="2160" y="1745"/>
                </a:lnTo>
                <a:lnTo>
                  <a:pt x="2144" y="1745"/>
                </a:lnTo>
                <a:lnTo>
                  <a:pt x="2144" y="1681"/>
                </a:lnTo>
                <a:lnTo>
                  <a:pt x="2160" y="1681"/>
                </a:lnTo>
                <a:close/>
                <a:moveTo>
                  <a:pt x="2160" y="1793"/>
                </a:moveTo>
                <a:lnTo>
                  <a:pt x="2160" y="1857"/>
                </a:lnTo>
                <a:lnTo>
                  <a:pt x="2144" y="1857"/>
                </a:lnTo>
                <a:lnTo>
                  <a:pt x="2144" y="1793"/>
                </a:lnTo>
                <a:lnTo>
                  <a:pt x="2160" y="1793"/>
                </a:lnTo>
                <a:close/>
                <a:moveTo>
                  <a:pt x="2160" y="1905"/>
                </a:moveTo>
                <a:lnTo>
                  <a:pt x="2160" y="1969"/>
                </a:lnTo>
                <a:lnTo>
                  <a:pt x="2144" y="1969"/>
                </a:lnTo>
                <a:lnTo>
                  <a:pt x="2144" y="1905"/>
                </a:lnTo>
                <a:lnTo>
                  <a:pt x="2160" y="1905"/>
                </a:lnTo>
                <a:close/>
                <a:moveTo>
                  <a:pt x="2160" y="2017"/>
                </a:moveTo>
                <a:lnTo>
                  <a:pt x="2160" y="2082"/>
                </a:lnTo>
                <a:lnTo>
                  <a:pt x="2144" y="2082"/>
                </a:lnTo>
                <a:lnTo>
                  <a:pt x="2144" y="2017"/>
                </a:lnTo>
                <a:lnTo>
                  <a:pt x="2160" y="2017"/>
                </a:lnTo>
                <a:close/>
                <a:moveTo>
                  <a:pt x="2160" y="2130"/>
                </a:moveTo>
                <a:lnTo>
                  <a:pt x="2160" y="2194"/>
                </a:lnTo>
                <a:lnTo>
                  <a:pt x="2144" y="2194"/>
                </a:lnTo>
                <a:lnTo>
                  <a:pt x="2144" y="2130"/>
                </a:lnTo>
                <a:lnTo>
                  <a:pt x="2160" y="2130"/>
                </a:lnTo>
                <a:close/>
                <a:moveTo>
                  <a:pt x="2160" y="2242"/>
                </a:moveTo>
                <a:lnTo>
                  <a:pt x="2160" y="2306"/>
                </a:lnTo>
                <a:lnTo>
                  <a:pt x="2144" y="2306"/>
                </a:lnTo>
                <a:lnTo>
                  <a:pt x="2144" y="2242"/>
                </a:lnTo>
                <a:lnTo>
                  <a:pt x="2160" y="2242"/>
                </a:lnTo>
                <a:close/>
                <a:moveTo>
                  <a:pt x="2160" y="2354"/>
                </a:moveTo>
                <a:lnTo>
                  <a:pt x="2160" y="2418"/>
                </a:lnTo>
                <a:lnTo>
                  <a:pt x="2144" y="2418"/>
                </a:lnTo>
                <a:lnTo>
                  <a:pt x="2144" y="2354"/>
                </a:lnTo>
                <a:lnTo>
                  <a:pt x="2160" y="2354"/>
                </a:lnTo>
                <a:close/>
                <a:moveTo>
                  <a:pt x="2160" y="2466"/>
                </a:moveTo>
                <a:lnTo>
                  <a:pt x="2160" y="2530"/>
                </a:lnTo>
                <a:lnTo>
                  <a:pt x="2144" y="2530"/>
                </a:lnTo>
                <a:lnTo>
                  <a:pt x="2144" y="2466"/>
                </a:lnTo>
                <a:lnTo>
                  <a:pt x="2160" y="2466"/>
                </a:lnTo>
                <a:close/>
                <a:moveTo>
                  <a:pt x="2160" y="2578"/>
                </a:moveTo>
                <a:lnTo>
                  <a:pt x="2160" y="2642"/>
                </a:lnTo>
                <a:lnTo>
                  <a:pt x="2144" y="2642"/>
                </a:lnTo>
                <a:lnTo>
                  <a:pt x="2144" y="2578"/>
                </a:lnTo>
                <a:lnTo>
                  <a:pt x="2160" y="2578"/>
                </a:lnTo>
                <a:close/>
                <a:moveTo>
                  <a:pt x="2160" y="2690"/>
                </a:moveTo>
                <a:lnTo>
                  <a:pt x="2160" y="2754"/>
                </a:lnTo>
                <a:lnTo>
                  <a:pt x="2144" y="2754"/>
                </a:lnTo>
                <a:lnTo>
                  <a:pt x="2144" y="2690"/>
                </a:lnTo>
                <a:lnTo>
                  <a:pt x="2160" y="2690"/>
                </a:lnTo>
                <a:close/>
                <a:moveTo>
                  <a:pt x="2160" y="2802"/>
                </a:moveTo>
                <a:lnTo>
                  <a:pt x="2160" y="2866"/>
                </a:lnTo>
                <a:lnTo>
                  <a:pt x="2144" y="2866"/>
                </a:lnTo>
                <a:lnTo>
                  <a:pt x="2144" y="2802"/>
                </a:lnTo>
                <a:lnTo>
                  <a:pt x="2160" y="2802"/>
                </a:lnTo>
                <a:close/>
                <a:moveTo>
                  <a:pt x="2160" y="2914"/>
                </a:moveTo>
                <a:lnTo>
                  <a:pt x="2160" y="2978"/>
                </a:lnTo>
                <a:lnTo>
                  <a:pt x="2144" y="2978"/>
                </a:lnTo>
                <a:lnTo>
                  <a:pt x="2144" y="2914"/>
                </a:lnTo>
                <a:lnTo>
                  <a:pt x="2160" y="2914"/>
                </a:lnTo>
                <a:close/>
                <a:moveTo>
                  <a:pt x="2160" y="3026"/>
                </a:moveTo>
                <a:lnTo>
                  <a:pt x="2160" y="3091"/>
                </a:lnTo>
                <a:lnTo>
                  <a:pt x="2144" y="3091"/>
                </a:lnTo>
                <a:lnTo>
                  <a:pt x="2144" y="3026"/>
                </a:lnTo>
                <a:lnTo>
                  <a:pt x="2160" y="3026"/>
                </a:lnTo>
                <a:close/>
                <a:moveTo>
                  <a:pt x="2160" y="3139"/>
                </a:moveTo>
                <a:lnTo>
                  <a:pt x="2160" y="3203"/>
                </a:lnTo>
                <a:lnTo>
                  <a:pt x="2144" y="3203"/>
                </a:lnTo>
                <a:lnTo>
                  <a:pt x="2144" y="3139"/>
                </a:lnTo>
                <a:lnTo>
                  <a:pt x="2160" y="3139"/>
                </a:lnTo>
                <a:close/>
                <a:moveTo>
                  <a:pt x="2160" y="3251"/>
                </a:moveTo>
                <a:lnTo>
                  <a:pt x="2160" y="3315"/>
                </a:lnTo>
                <a:lnTo>
                  <a:pt x="2144" y="3315"/>
                </a:lnTo>
                <a:lnTo>
                  <a:pt x="2144" y="3251"/>
                </a:lnTo>
                <a:lnTo>
                  <a:pt x="2160" y="3251"/>
                </a:lnTo>
                <a:close/>
                <a:moveTo>
                  <a:pt x="2160" y="3363"/>
                </a:moveTo>
                <a:lnTo>
                  <a:pt x="2160" y="3427"/>
                </a:lnTo>
                <a:lnTo>
                  <a:pt x="2144" y="3427"/>
                </a:lnTo>
                <a:lnTo>
                  <a:pt x="2144" y="3363"/>
                </a:lnTo>
                <a:lnTo>
                  <a:pt x="2160" y="3363"/>
                </a:lnTo>
                <a:close/>
                <a:moveTo>
                  <a:pt x="2160" y="3475"/>
                </a:moveTo>
                <a:lnTo>
                  <a:pt x="2160" y="3539"/>
                </a:lnTo>
                <a:lnTo>
                  <a:pt x="2144" y="3539"/>
                </a:lnTo>
                <a:lnTo>
                  <a:pt x="2144" y="3475"/>
                </a:lnTo>
                <a:lnTo>
                  <a:pt x="2160" y="3475"/>
                </a:lnTo>
                <a:close/>
                <a:moveTo>
                  <a:pt x="2160" y="3587"/>
                </a:moveTo>
                <a:lnTo>
                  <a:pt x="2160" y="3651"/>
                </a:lnTo>
                <a:lnTo>
                  <a:pt x="2144" y="3651"/>
                </a:lnTo>
                <a:lnTo>
                  <a:pt x="2144" y="3587"/>
                </a:lnTo>
                <a:lnTo>
                  <a:pt x="2160" y="3587"/>
                </a:lnTo>
                <a:close/>
                <a:moveTo>
                  <a:pt x="2160" y="3699"/>
                </a:moveTo>
                <a:lnTo>
                  <a:pt x="2160" y="3763"/>
                </a:lnTo>
                <a:lnTo>
                  <a:pt x="2144" y="3763"/>
                </a:lnTo>
                <a:lnTo>
                  <a:pt x="2144" y="3699"/>
                </a:lnTo>
                <a:lnTo>
                  <a:pt x="2160" y="3699"/>
                </a:lnTo>
                <a:close/>
                <a:moveTo>
                  <a:pt x="2160" y="3811"/>
                </a:moveTo>
                <a:lnTo>
                  <a:pt x="2160" y="3875"/>
                </a:lnTo>
                <a:lnTo>
                  <a:pt x="2144" y="3875"/>
                </a:lnTo>
                <a:lnTo>
                  <a:pt x="2144" y="3811"/>
                </a:lnTo>
                <a:lnTo>
                  <a:pt x="2160" y="3811"/>
                </a:lnTo>
                <a:close/>
                <a:moveTo>
                  <a:pt x="2160" y="3923"/>
                </a:moveTo>
                <a:lnTo>
                  <a:pt x="2160" y="3987"/>
                </a:lnTo>
                <a:lnTo>
                  <a:pt x="2144" y="3987"/>
                </a:lnTo>
                <a:lnTo>
                  <a:pt x="2144" y="3923"/>
                </a:lnTo>
                <a:lnTo>
                  <a:pt x="2160" y="3923"/>
                </a:lnTo>
                <a:close/>
                <a:moveTo>
                  <a:pt x="2160" y="4035"/>
                </a:moveTo>
                <a:lnTo>
                  <a:pt x="2160" y="4100"/>
                </a:lnTo>
                <a:lnTo>
                  <a:pt x="2144" y="4100"/>
                </a:lnTo>
                <a:lnTo>
                  <a:pt x="2144" y="4035"/>
                </a:lnTo>
                <a:lnTo>
                  <a:pt x="2160" y="4035"/>
                </a:lnTo>
                <a:close/>
                <a:moveTo>
                  <a:pt x="2160" y="4148"/>
                </a:moveTo>
                <a:lnTo>
                  <a:pt x="2160" y="4212"/>
                </a:lnTo>
                <a:lnTo>
                  <a:pt x="2144" y="4212"/>
                </a:lnTo>
                <a:lnTo>
                  <a:pt x="2144" y="4148"/>
                </a:lnTo>
                <a:lnTo>
                  <a:pt x="2160" y="4148"/>
                </a:lnTo>
                <a:close/>
                <a:moveTo>
                  <a:pt x="2160" y="4260"/>
                </a:moveTo>
                <a:lnTo>
                  <a:pt x="2160" y="4324"/>
                </a:lnTo>
                <a:lnTo>
                  <a:pt x="2144" y="4324"/>
                </a:lnTo>
                <a:lnTo>
                  <a:pt x="2144" y="4260"/>
                </a:lnTo>
                <a:lnTo>
                  <a:pt x="2160" y="4260"/>
                </a:lnTo>
                <a:close/>
                <a:moveTo>
                  <a:pt x="2160" y="4372"/>
                </a:moveTo>
                <a:lnTo>
                  <a:pt x="2160" y="4436"/>
                </a:lnTo>
                <a:lnTo>
                  <a:pt x="2144" y="4436"/>
                </a:lnTo>
                <a:lnTo>
                  <a:pt x="2144" y="4372"/>
                </a:lnTo>
                <a:lnTo>
                  <a:pt x="2160" y="4372"/>
                </a:lnTo>
                <a:close/>
                <a:moveTo>
                  <a:pt x="2160" y="4484"/>
                </a:moveTo>
                <a:lnTo>
                  <a:pt x="2160" y="4548"/>
                </a:lnTo>
                <a:lnTo>
                  <a:pt x="2144" y="4548"/>
                </a:lnTo>
                <a:lnTo>
                  <a:pt x="2144" y="4484"/>
                </a:lnTo>
                <a:lnTo>
                  <a:pt x="2160" y="4484"/>
                </a:lnTo>
                <a:close/>
                <a:moveTo>
                  <a:pt x="2160" y="4596"/>
                </a:moveTo>
                <a:lnTo>
                  <a:pt x="2160" y="4660"/>
                </a:lnTo>
                <a:lnTo>
                  <a:pt x="2144" y="4660"/>
                </a:lnTo>
                <a:lnTo>
                  <a:pt x="2144" y="4596"/>
                </a:lnTo>
                <a:lnTo>
                  <a:pt x="2160" y="4596"/>
                </a:lnTo>
                <a:close/>
                <a:moveTo>
                  <a:pt x="2160" y="4708"/>
                </a:moveTo>
                <a:lnTo>
                  <a:pt x="2160" y="4772"/>
                </a:lnTo>
                <a:lnTo>
                  <a:pt x="2144" y="4772"/>
                </a:lnTo>
                <a:lnTo>
                  <a:pt x="2144" y="4708"/>
                </a:lnTo>
                <a:lnTo>
                  <a:pt x="2160" y="4708"/>
                </a:lnTo>
                <a:close/>
                <a:moveTo>
                  <a:pt x="2160" y="4820"/>
                </a:moveTo>
                <a:lnTo>
                  <a:pt x="2160" y="4824"/>
                </a:lnTo>
                <a:cubicBezTo>
                  <a:pt x="2160" y="4829"/>
                  <a:pt x="2157" y="4832"/>
                  <a:pt x="2152" y="4832"/>
                </a:cubicBezTo>
                <a:lnTo>
                  <a:pt x="2093" y="4832"/>
                </a:lnTo>
                <a:lnTo>
                  <a:pt x="2093" y="4816"/>
                </a:lnTo>
                <a:lnTo>
                  <a:pt x="2152" y="4816"/>
                </a:lnTo>
                <a:lnTo>
                  <a:pt x="2144" y="4824"/>
                </a:lnTo>
                <a:lnTo>
                  <a:pt x="2144" y="4820"/>
                </a:lnTo>
                <a:lnTo>
                  <a:pt x="2160" y="4820"/>
                </a:lnTo>
                <a:close/>
                <a:moveTo>
                  <a:pt x="2045" y="4832"/>
                </a:moveTo>
                <a:lnTo>
                  <a:pt x="1981" y="4832"/>
                </a:lnTo>
                <a:lnTo>
                  <a:pt x="1981" y="4816"/>
                </a:lnTo>
                <a:lnTo>
                  <a:pt x="2045" y="4816"/>
                </a:lnTo>
                <a:lnTo>
                  <a:pt x="2045" y="4832"/>
                </a:lnTo>
                <a:close/>
                <a:moveTo>
                  <a:pt x="1932" y="4832"/>
                </a:moveTo>
                <a:lnTo>
                  <a:pt x="1868" y="4832"/>
                </a:lnTo>
                <a:lnTo>
                  <a:pt x="1868" y="4816"/>
                </a:lnTo>
                <a:lnTo>
                  <a:pt x="1932" y="4816"/>
                </a:lnTo>
                <a:lnTo>
                  <a:pt x="1932" y="4832"/>
                </a:lnTo>
                <a:close/>
                <a:moveTo>
                  <a:pt x="1820" y="4832"/>
                </a:moveTo>
                <a:lnTo>
                  <a:pt x="1756" y="4832"/>
                </a:lnTo>
                <a:lnTo>
                  <a:pt x="1756" y="4816"/>
                </a:lnTo>
                <a:lnTo>
                  <a:pt x="1820" y="4816"/>
                </a:lnTo>
                <a:lnTo>
                  <a:pt x="1820" y="4832"/>
                </a:lnTo>
                <a:close/>
                <a:moveTo>
                  <a:pt x="1708" y="4832"/>
                </a:moveTo>
                <a:lnTo>
                  <a:pt x="1644" y="4832"/>
                </a:lnTo>
                <a:lnTo>
                  <a:pt x="1644" y="4816"/>
                </a:lnTo>
                <a:lnTo>
                  <a:pt x="1708" y="4816"/>
                </a:lnTo>
                <a:lnTo>
                  <a:pt x="1708" y="4832"/>
                </a:lnTo>
                <a:close/>
                <a:moveTo>
                  <a:pt x="1596" y="4832"/>
                </a:moveTo>
                <a:lnTo>
                  <a:pt x="1532" y="4832"/>
                </a:lnTo>
                <a:lnTo>
                  <a:pt x="1532" y="4816"/>
                </a:lnTo>
                <a:lnTo>
                  <a:pt x="1596" y="4816"/>
                </a:lnTo>
                <a:lnTo>
                  <a:pt x="1596" y="4832"/>
                </a:lnTo>
                <a:close/>
                <a:moveTo>
                  <a:pt x="1484" y="4832"/>
                </a:moveTo>
                <a:lnTo>
                  <a:pt x="1420" y="4832"/>
                </a:lnTo>
                <a:lnTo>
                  <a:pt x="1420" y="4816"/>
                </a:lnTo>
                <a:lnTo>
                  <a:pt x="1484" y="4816"/>
                </a:lnTo>
                <a:lnTo>
                  <a:pt x="1484" y="4832"/>
                </a:lnTo>
                <a:close/>
                <a:moveTo>
                  <a:pt x="1372" y="4832"/>
                </a:moveTo>
                <a:lnTo>
                  <a:pt x="1308" y="4832"/>
                </a:lnTo>
                <a:lnTo>
                  <a:pt x="1308" y="4816"/>
                </a:lnTo>
                <a:lnTo>
                  <a:pt x="1372" y="4816"/>
                </a:lnTo>
                <a:lnTo>
                  <a:pt x="1372" y="4832"/>
                </a:lnTo>
                <a:close/>
                <a:moveTo>
                  <a:pt x="1260" y="4832"/>
                </a:moveTo>
                <a:lnTo>
                  <a:pt x="1196" y="4832"/>
                </a:lnTo>
                <a:lnTo>
                  <a:pt x="1196" y="4816"/>
                </a:lnTo>
                <a:lnTo>
                  <a:pt x="1260" y="4816"/>
                </a:lnTo>
                <a:lnTo>
                  <a:pt x="1260" y="4832"/>
                </a:lnTo>
                <a:close/>
                <a:moveTo>
                  <a:pt x="1148" y="4832"/>
                </a:moveTo>
                <a:lnTo>
                  <a:pt x="1084" y="4832"/>
                </a:lnTo>
                <a:lnTo>
                  <a:pt x="1084" y="4816"/>
                </a:lnTo>
                <a:lnTo>
                  <a:pt x="1148" y="4816"/>
                </a:lnTo>
                <a:lnTo>
                  <a:pt x="1148" y="4832"/>
                </a:lnTo>
                <a:close/>
                <a:moveTo>
                  <a:pt x="1036" y="4832"/>
                </a:moveTo>
                <a:lnTo>
                  <a:pt x="971" y="4832"/>
                </a:lnTo>
                <a:lnTo>
                  <a:pt x="971" y="4816"/>
                </a:lnTo>
                <a:lnTo>
                  <a:pt x="1036" y="4816"/>
                </a:lnTo>
                <a:lnTo>
                  <a:pt x="1036" y="4832"/>
                </a:lnTo>
                <a:close/>
                <a:moveTo>
                  <a:pt x="923" y="4832"/>
                </a:moveTo>
                <a:lnTo>
                  <a:pt x="859" y="4832"/>
                </a:lnTo>
                <a:lnTo>
                  <a:pt x="859" y="4816"/>
                </a:lnTo>
                <a:lnTo>
                  <a:pt x="923" y="4816"/>
                </a:lnTo>
                <a:lnTo>
                  <a:pt x="923" y="4832"/>
                </a:lnTo>
                <a:close/>
                <a:moveTo>
                  <a:pt x="811" y="4832"/>
                </a:moveTo>
                <a:lnTo>
                  <a:pt x="747" y="4832"/>
                </a:lnTo>
                <a:lnTo>
                  <a:pt x="747" y="4816"/>
                </a:lnTo>
                <a:lnTo>
                  <a:pt x="811" y="4816"/>
                </a:lnTo>
                <a:lnTo>
                  <a:pt x="811" y="4832"/>
                </a:lnTo>
                <a:close/>
                <a:moveTo>
                  <a:pt x="699" y="4832"/>
                </a:moveTo>
                <a:lnTo>
                  <a:pt x="635" y="4832"/>
                </a:lnTo>
                <a:lnTo>
                  <a:pt x="635" y="4816"/>
                </a:lnTo>
                <a:lnTo>
                  <a:pt x="699" y="4816"/>
                </a:lnTo>
                <a:lnTo>
                  <a:pt x="699" y="4832"/>
                </a:lnTo>
                <a:close/>
                <a:moveTo>
                  <a:pt x="587" y="4832"/>
                </a:moveTo>
                <a:lnTo>
                  <a:pt x="523" y="4832"/>
                </a:lnTo>
                <a:lnTo>
                  <a:pt x="523" y="4816"/>
                </a:lnTo>
                <a:lnTo>
                  <a:pt x="587" y="4816"/>
                </a:lnTo>
                <a:lnTo>
                  <a:pt x="587" y="4832"/>
                </a:lnTo>
                <a:close/>
                <a:moveTo>
                  <a:pt x="475" y="4832"/>
                </a:moveTo>
                <a:lnTo>
                  <a:pt x="411" y="4832"/>
                </a:lnTo>
                <a:lnTo>
                  <a:pt x="411" y="4816"/>
                </a:lnTo>
                <a:lnTo>
                  <a:pt x="475" y="4816"/>
                </a:lnTo>
                <a:lnTo>
                  <a:pt x="475" y="4832"/>
                </a:lnTo>
                <a:close/>
                <a:moveTo>
                  <a:pt x="363" y="4832"/>
                </a:moveTo>
                <a:lnTo>
                  <a:pt x="299" y="4832"/>
                </a:lnTo>
                <a:lnTo>
                  <a:pt x="299" y="4816"/>
                </a:lnTo>
                <a:lnTo>
                  <a:pt x="363" y="4816"/>
                </a:lnTo>
                <a:lnTo>
                  <a:pt x="363" y="4832"/>
                </a:lnTo>
                <a:close/>
                <a:moveTo>
                  <a:pt x="251" y="4832"/>
                </a:moveTo>
                <a:lnTo>
                  <a:pt x="187" y="4832"/>
                </a:lnTo>
                <a:lnTo>
                  <a:pt x="187" y="4816"/>
                </a:lnTo>
                <a:lnTo>
                  <a:pt x="251" y="4816"/>
                </a:lnTo>
                <a:lnTo>
                  <a:pt x="251" y="4832"/>
                </a:lnTo>
                <a:close/>
                <a:moveTo>
                  <a:pt x="139" y="4832"/>
                </a:moveTo>
                <a:lnTo>
                  <a:pt x="75" y="4832"/>
                </a:lnTo>
                <a:lnTo>
                  <a:pt x="75" y="4816"/>
                </a:lnTo>
                <a:lnTo>
                  <a:pt x="139" y="4816"/>
                </a:lnTo>
                <a:lnTo>
                  <a:pt x="139" y="4832"/>
                </a:lnTo>
                <a:close/>
                <a:moveTo>
                  <a:pt x="27" y="4832"/>
                </a:moveTo>
                <a:lnTo>
                  <a:pt x="8" y="4832"/>
                </a:lnTo>
                <a:lnTo>
                  <a:pt x="8" y="4816"/>
                </a:lnTo>
                <a:lnTo>
                  <a:pt x="27" y="4816"/>
                </a:lnTo>
                <a:lnTo>
                  <a:pt x="27" y="4832"/>
                </a:lnTo>
                <a:close/>
              </a:path>
            </a:pathLst>
          </a:custGeom>
          <a:solidFill>
            <a:srgbClr val="000000"/>
          </a:solidFill>
          <a:ln w="0" cap="flat">
            <a:solidFill>
              <a:srgbClr val="000000"/>
            </a:solidFill>
            <a:prstDash val="solid"/>
            <a:round/>
            <a:headEnd/>
            <a:tailEnd/>
          </a:ln>
        </p:spPr>
        <p:txBody>
          <a:bodyPr/>
          <a:lstStyle/>
          <a:p>
            <a:endParaRPr lang="en-US">
              <a:latin typeface="+mn-lt"/>
              <a:ea typeface="+mn-ea"/>
            </a:endParaRPr>
          </a:p>
        </p:txBody>
      </p:sp>
      <p:sp>
        <p:nvSpPr>
          <p:cNvPr id="62480" name="Rectangle 16"/>
          <p:cNvSpPr>
            <a:spLocks noChangeArrowheads="1"/>
          </p:cNvSpPr>
          <p:nvPr/>
        </p:nvSpPr>
        <p:spPr bwMode="auto">
          <a:xfrm>
            <a:off x="1273175" y="3933825"/>
            <a:ext cx="448841" cy="215444"/>
          </a:xfrm>
          <a:prstGeom prst="rect">
            <a:avLst/>
          </a:prstGeom>
          <a:noFill/>
          <a:ln w="9525">
            <a:noFill/>
            <a:miter lim="800000"/>
            <a:headEnd/>
            <a:tailEnd/>
          </a:ln>
        </p:spPr>
        <p:txBody>
          <a:bodyPr wrap="none" lIns="0" tIns="0" rIns="0" bIns="0">
            <a:spAutoFit/>
          </a:bodyPr>
          <a:lstStyle/>
          <a:p>
            <a:pPr>
              <a:defRPr/>
            </a:pPr>
            <a:r>
              <a:rPr lang="en-US" altLang="zh-CN" sz="1400" dirty="0">
                <a:latin typeface="+mn-lt"/>
                <a:ea typeface="+mn-ea"/>
                <a:cs typeface="Arial" pitchFamily="34" charset="0"/>
              </a:rPr>
              <a:t>Host1</a:t>
            </a:r>
          </a:p>
        </p:txBody>
      </p:sp>
      <p:sp>
        <p:nvSpPr>
          <p:cNvPr id="51212" name="Freeform 17"/>
          <p:cNvSpPr>
            <a:spLocks noEditPoints="1"/>
          </p:cNvSpPr>
          <p:nvPr/>
        </p:nvSpPr>
        <p:spPr bwMode="auto">
          <a:xfrm>
            <a:off x="2049463" y="3763963"/>
            <a:ext cx="1047750" cy="2185987"/>
          </a:xfrm>
          <a:custGeom>
            <a:avLst/>
            <a:gdLst>
              <a:gd name="T0" fmla="*/ 0 w 2160"/>
              <a:gd name="T1" fmla="*/ 2147483647 h 4832"/>
              <a:gd name="T2" fmla="*/ 0 w 2160"/>
              <a:gd name="T3" fmla="*/ 2147483647 h 4832"/>
              <a:gd name="T4" fmla="*/ 0 w 2160"/>
              <a:gd name="T5" fmla="*/ 2147483647 h 4832"/>
              <a:gd name="T6" fmla="*/ 0 w 2160"/>
              <a:gd name="T7" fmla="*/ 2147483647 h 4832"/>
              <a:gd name="T8" fmla="*/ 0 w 2160"/>
              <a:gd name="T9" fmla="*/ 2147483647 h 4832"/>
              <a:gd name="T10" fmla="*/ 0 w 2160"/>
              <a:gd name="T11" fmla="*/ 2147483647 h 4832"/>
              <a:gd name="T12" fmla="*/ 0 w 2160"/>
              <a:gd name="T13" fmla="*/ 2147483647 h 4832"/>
              <a:gd name="T14" fmla="*/ 0 w 2160"/>
              <a:gd name="T15" fmla="*/ 2147483647 h 4832"/>
              <a:gd name="T16" fmla="*/ 0 w 2160"/>
              <a:gd name="T17" fmla="*/ 2147483647 h 4832"/>
              <a:gd name="T18" fmla="*/ 0 w 2160"/>
              <a:gd name="T19" fmla="*/ 2147483647 h 4832"/>
              <a:gd name="T20" fmla="*/ 0 w 2160"/>
              <a:gd name="T21" fmla="*/ 2147483647 h 4832"/>
              <a:gd name="T22" fmla="*/ 0 w 2160"/>
              <a:gd name="T23" fmla="*/ 2147483647 h 4832"/>
              <a:gd name="T24" fmla="*/ 0 w 2160"/>
              <a:gd name="T25" fmla="*/ 2147483647 h 4832"/>
              <a:gd name="T26" fmla="*/ 0 w 2160"/>
              <a:gd name="T27" fmla="*/ 2147483647 h 4832"/>
              <a:gd name="T28" fmla="*/ 0 w 2160"/>
              <a:gd name="T29" fmla="*/ 2147483647 h 4832"/>
              <a:gd name="T30" fmla="*/ 0 w 2160"/>
              <a:gd name="T31" fmla="*/ 2147483647 h 4832"/>
              <a:gd name="T32" fmla="*/ 0 w 2160"/>
              <a:gd name="T33" fmla="*/ 2147483647 h 4832"/>
              <a:gd name="T34" fmla="*/ 0 w 2160"/>
              <a:gd name="T35" fmla="*/ 2147483647 h 4832"/>
              <a:gd name="T36" fmla="*/ 0 w 2160"/>
              <a:gd name="T37" fmla="*/ 2147483647 h 4832"/>
              <a:gd name="T38" fmla="*/ 0 w 2160"/>
              <a:gd name="T39" fmla="*/ 2147483647 h 4832"/>
              <a:gd name="T40" fmla="*/ 0 w 2160"/>
              <a:gd name="T41" fmla="*/ 2147483647 h 4832"/>
              <a:gd name="T42" fmla="*/ 2147483647 w 2160"/>
              <a:gd name="T43" fmla="*/ 0 h 4832"/>
              <a:gd name="T44" fmla="*/ 2147483647 w 2160"/>
              <a:gd name="T45" fmla="*/ 0 h 4832"/>
              <a:gd name="T46" fmla="*/ 2147483647 w 2160"/>
              <a:gd name="T47" fmla="*/ 0 h 4832"/>
              <a:gd name="T48" fmla="*/ 2147483647 w 2160"/>
              <a:gd name="T49" fmla="*/ 0 h 4832"/>
              <a:gd name="T50" fmla="*/ 2147483647 w 2160"/>
              <a:gd name="T51" fmla="*/ 0 h 4832"/>
              <a:gd name="T52" fmla="*/ 2147483647 w 2160"/>
              <a:gd name="T53" fmla="*/ 0 h 4832"/>
              <a:gd name="T54" fmla="*/ 2147483647 w 2160"/>
              <a:gd name="T55" fmla="*/ 0 h 4832"/>
              <a:gd name="T56" fmla="*/ 2147483647 w 2160"/>
              <a:gd name="T57" fmla="*/ 0 h 4832"/>
              <a:gd name="T58" fmla="*/ 2147483647 w 2160"/>
              <a:gd name="T59" fmla="*/ 0 h 4832"/>
              <a:gd name="T60" fmla="*/ 2147483647 w 2160"/>
              <a:gd name="T61" fmla="*/ 0 h 4832"/>
              <a:gd name="T62" fmla="*/ 2147483647 w 2160"/>
              <a:gd name="T63" fmla="*/ 2147483647 h 4832"/>
              <a:gd name="T64" fmla="*/ 2147483647 w 2160"/>
              <a:gd name="T65" fmla="*/ 2147483647 h 4832"/>
              <a:gd name="T66" fmla="*/ 2147483647 w 2160"/>
              <a:gd name="T67" fmla="*/ 2147483647 h 4832"/>
              <a:gd name="T68" fmla="*/ 2147483647 w 2160"/>
              <a:gd name="T69" fmla="*/ 2147483647 h 4832"/>
              <a:gd name="T70" fmla="*/ 2147483647 w 2160"/>
              <a:gd name="T71" fmla="*/ 2147483647 h 4832"/>
              <a:gd name="T72" fmla="*/ 2147483647 w 2160"/>
              <a:gd name="T73" fmla="*/ 2147483647 h 4832"/>
              <a:gd name="T74" fmla="*/ 2147483647 w 2160"/>
              <a:gd name="T75" fmla="*/ 2147483647 h 4832"/>
              <a:gd name="T76" fmla="*/ 2147483647 w 2160"/>
              <a:gd name="T77" fmla="*/ 2147483647 h 4832"/>
              <a:gd name="T78" fmla="*/ 2147483647 w 2160"/>
              <a:gd name="T79" fmla="*/ 2147483647 h 4832"/>
              <a:gd name="T80" fmla="*/ 2147483647 w 2160"/>
              <a:gd name="T81" fmla="*/ 2147483647 h 4832"/>
              <a:gd name="T82" fmla="*/ 2147483647 w 2160"/>
              <a:gd name="T83" fmla="*/ 2147483647 h 4832"/>
              <a:gd name="T84" fmla="*/ 2147483647 w 2160"/>
              <a:gd name="T85" fmla="*/ 2147483647 h 4832"/>
              <a:gd name="T86" fmla="*/ 2147483647 w 2160"/>
              <a:gd name="T87" fmla="*/ 2147483647 h 4832"/>
              <a:gd name="T88" fmla="*/ 2147483647 w 2160"/>
              <a:gd name="T89" fmla="*/ 2147483647 h 4832"/>
              <a:gd name="T90" fmla="*/ 2147483647 w 2160"/>
              <a:gd name="T91" fmla="*/ 2147483647 h 4832"/>
              <a:gd name="T92" fmla="*/ 2147483647 w 2160"/>
              <a:gd name="T93" fmla="*/ 2147483647 h 4832"/>
              <a:gd name="T94" fmla="*/ 2147483647 w 2160"/>
              <a:gd name="T95" fmla="*/ 2147483647 h 4832"/>
              <a:gd name="T96" fmla="*/ 2147483647 w 2160"/>
              <a:gd name="T97" fmla="*/ 2147483647 h 4832"/>
              <a:gd name="T98" fmla="*/ 2147483647 w 2160"/>
              <a:gd name="T99" fmla="*/ 2147483647 h 4832"/>
              <a:gd name="T100" fmla="*/ 2147483647 w 2160"/>
              <a:gd name="T101" fmla="*/ 2147483647 h 4832"/>
              <a:gd name="T102" fmla="*/ 2147483647 w 2160"/>
              <a:gd name="T103" fmla="*/ 2147483647 h 4832"/>
              <a:gd name="T104" fmla="*/ 2147483647 w 2160"/>
              <a:gd name="T105" fmla="*/ 2147483647 h 4832"/>
              <a:gd name="T106" fmla="*/ 2147483647 w 2160"/>
              <a:gd name="T107" fmla="*/ 2147483647 h 4832"/>
              <a:gd name="T108" fmla="*/ 2147483647 w 2160"/>
              <a:gd name="T109" fmla="*/ 2147483647 h 4832"/>
              <a:gd name="T110" fmla="*/ 2147483647 w 2160"/>
              <a:gd name="T111" fmla="*/ 2147483647 h 4832"/>
              <a:gd name="T112" fmla="*/ 2147483647 w 2160"/>
              <a:gd name="T113" fmla="*/ 2147483647 h 4832"/>
              <a:gd name="T114" fmla="*/ 2147483647 w 2160"/>
              <a:gd name="T115" fmla="*/ 2147483647 h 4832"/>
              <a:gd name="T116" fmla="*/ 2147483647 w 2160"/>
              <a:gd name="T117" fmla="*/ 2147483647 h 4832"/>
              <a:gd name="T118" fmla="*/ 2147483647 w 2160"/>
              <a:gd name="T119" fmla="*/ 2147483647 h 4832"/>
              <a:gd name="T120" fmla="*/ 2147483647 w 2160"/>
              <a:gd name="T121" fmla="*/ 2147483647 h 4832"/>
              <a:gd name="T122" fmla="*/ 2147483647 w 2160"/>
              <a:gd name="T123" fmla="*/ 2147483647 h 4832"/>
              <a:gd name="T124" fmla="*/ 2147483647 w 2160"/>
              <a:gd name="T125" fmla="*/ 2147483647 h 4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60"/>
              <a:gd name="T190" fmla="*/ 0 h 4832"/>
              <a:gd name="T191" fmla="*/ 2160 w 2160"/>
              <a:gd name="T192" fmla="*/ 4832 h 4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60" h="4832">
                <a:moveTo>
                  <a:pt x="0" y="4824"/>
                </a:moveTo>
                <a:lnTo>
                  <a:pt x="0" y="4760"/>
                </a:lnTo>
                <a:lnTo>
                  <a:pt x="16" y="4760"/>
                </a:lnTo>
                <a:lnTo>
                  <a:pt x="16" y="4824"/>
                </a:lnTo>
                <a:lnTo>
                  <a:pt x="0" y="4824"/>
                </a:lnTo>
                <a:close/>
                <a:moveTo>
                  <a:pt x="0" y="4712"/>
                </a:moveTo>
                <a:lnTo>
                  <a:pt x="0" y="4648"/>
                </a:lnTo>
                <a:lnTo>
                  <a:pt x="16" y="4648"/>
                </a:lnTo>
                <a:lnTo>
                  <a:pt x="16" y="4712"/>
                </a:lnTo>
                <a:lnTo>
                  <a:pt x="0" y="4712"/>
                </a:lnTo>
                <a:close/>
                <a:moveTo>
                  <a:pt x="0" y="4600"/>
                </a:moveTo>
                <a:lnTo>
                  <a:pt x="0" y="4536"/>
                </a:lnTo>
                <a:lnTo>
                  <a:pt x="16" y="4536"/>
                </a:lnTo>
                <a:lnTo>
                  <a:pt x="16" y="4600"/>
                </a:lnTo>
                <a:lnTo>
                  <a:pt x="0" y="4600"/>
                </a:lnTo>
                <a:close/>
                <a:moveTo>
                  <a:pt x="0" y="4488"/>
                </a:moveTo>
                <a:lnTo>
                  <a:pt x="0" y="4424"/>
                </a:lnTo>
                <a:lnTo>
                  <a:pt x="16" y="4424"/>
                </a:lnTo>
                <a:lnTo>
                  <a:pt x="16" y="4488"/>
                </a:lnTo>
                <a:lnTo>
                  <a:pt x="0" y="4488"/>
                </a:lnTo>
                <a:close/>
                <a:moveTo>
                  <a:pt x="0" y="4376"/>
                </a:moveTo>
                <a:lnTo>
                  <a:pt x="0" y="4312"/>
                </a:lnTo>
                <a:lnTo>
                  <a:pt x="16" y="4312"/>
                </a:lnTo>
                <a:lnTo>
                  <a:pt x="16" y="4376"/>
                </a:lnTo>
                <a:lnTo>
                  <a:pt x="0" y="4376"/>
                </a:lnTo>
                <a:close/>
                <a:moveTo>
                  <a:pt x="0" y="4264"/>
                </a:moveTo>
                <a:lnTo>
                  <a:pt x="0" y="4200"/>
                </a:lnTo>
                <a:lnTo>
                  <a:pt x="16" y="4200"/>
                </a:lnTo>
                <a:lnTo>
                  <a:pt x="16" y="4264"/>
                </a:lnTo>
                <a:lnTo>
                  <a:pt x="0" y="4264"/>
                </a:lnTo>
                <a:close/>
                <a:moveTo>
                  <a:pt x="0" y="4152"/>
                </a:moveTo>
                <a:lnTo>
                  <a:pt x="0" y="4088"/>
                </a:lnTo>
                <a:lnTo>
                  <a:pt x="16" y="4088"/>
                </a:lnTo>
                <a:lnTo>
                  <a:pt x="16" y="4152"/>
                </a:lnTo>
                <a:lnTo>
                  <a:pt x="0" y="4152"/>
                </a:lnTo>
                <a:close/>
                <a:moveTo>
                  <a:pt x="0" y="4040"/>
                </a:moveTo>
                <a:lnTo>
                  <a:pt x="0" y="3976"/>
                </a:lnTo>
                <a:lnTo>
                  <a:pt x="16" y="3976"/>
                </a:lnTo>
                <a:lnTo>
                  <a:pt x="16" y="4040"/>
                </a:lnTo>
                <a:lnTo>
                  <a:pt x="0" y="4040"/>
                </a:lnTo>
                <a:close/>
                <a:moveTo>
                  <a:pt x="0" y="3928"/>
                </a:moveTo>
                <a:lnTo>
                  <a:pt x="0" y="3863"/>
                </a:lnTo>
                <a:lnTo>
                  <a:pt x="16" y="3863"/>
                </a:lnTo>
                <a:lnTo>
                  <a:pt x="16" y="3928"/>
                </a:lnTo>
                <a:lnTo>
                  <a:pt x="0" y="3928"/>
                </a:lnTo>
                <a:close/>
                <a:moveTo>
                  <a:pt x="0" y="3815"/>
                </a:moveTo>
                <a:lnTo>
                  <a:pt x="0" y="3751"/>
                </a:lnTo>
                <a:lnTo>
                  <a:pt x="16" y="3751"/>
                </a:lnTo>
                <a:lnTo>
                  <a:pt x="16" y="3815"/>
                </a:lnTo>
                <a:lnTo>
                  <a:pt x="0" y="3815"/>
                </a:lnTo>
                <a:close/>
                <a:moveTo>
                  <a:pt x="0" y="3703"/>
                </a:moveTo>
                <a:lnTo>
                  <a:pt x="0" y="3639"/>
                </a:lnTo>
                <a:lnTo>
                  <a:pt x="16" y="3639"/>
                </a:lnTo>
                <a:lnTo>
                  <a:pt x="16" y="3703"/>
                </a:lnTo>
                <a:lnTo>
                  <a:pt x="0" y="3703"/>
                </a:lnTo>
                <a:close/>
                <a:moveTo>
                  <a:pt x="0" y="3591"/>
                </a:moveTo>
                <a:lnTo>
                  <a:pt x="0" y="3527"/>
                </a:lnTo>
                <a:lnTo>
                  <a:pt x="16" y="3527"/>
                </a:lnTo>
                <a:lnTo>
                  <a:pt x="16" y="3591"/>
                </a:lnTo>
                <a:lnTo>
                  <a:pt x="0" y="3591"/>
                </a:lnTo>
                <a:close/>
                <a:moveTo>
                  <a:pt x="0" y="3479"/>
                </a:moveTo>
                <a:lnTo>
                  <a:pt x="0" y="3415"/>
                </a:lnTo>
                <a:lnTo>
                  <a:pt x="16" y="3415"/>
                </a:lnTo>
                <a:lnTo>
                  <a:pt x="16" y="3479"/>
                </a:lnTo>
                <a:lnTo>
                  <a:pt x="0" y="3479"/>
                </a:lnTo>
                <a:close/>
                <a:moveTo>
                  <a:pt x="0" y="3367"/>
                </a:moveTo>
                <a:lnTo>
                  <a:pt x="0" y="3303"/>
                </a:lnTo>
                <a:lnTo>
                  <a:pt x="16" y="3303"/>
                </a:lnTo>
                <a:lnTo>
                  <a:pt x="16" y="3367"/>
                </a:lnTo>
                <a:lnTo>
                  <a:pt x="0" y="3367"/>
                </a:lnTo>
                <a:close/>
                <a:moveTo>
                  <a:pt x="0" y="3255"/>
                </a:moveTo>
                <a:lnTo>
                  <a:pt x="0" y="3191"/>
                </a:lnTo>
                <a:lnTo>
                  <a:pt x="16" y="3191"/>
                </a:lnTo>
                <a:lnTo>
                  <a:pt x="16" y="3255"/>
                </a:lnTo>
                <a:lnTo>
                  <a:pt x="0" y="3255"/>
                </a:lnTo>
                <a:close/>
                <a:moveTo>
                  <a:pt x="0" y="3143"/>
                </a:moveTo>
                <a:lnTo>
                  <a:pt x="0" y="3079"/>
                </a:lnTo>
                <a:lnTo>
                  <a:pt x="16" y="3079"/>
                </a:lnTo>
                <a:lnTo>
                  <a:pt x="16" y="3143"/>
                </a:lnTo>
                <a:lnTo>
                  <a:pt x="0" y="3143"/>
                </a:lnTo>
                <a:close/>
                <a:moveTo>
                  <a:pt x="0" y="3031"/>
                </a:moveTo>
                <a:lnTo>
                  <a:pt x="0" y="2967"/>
                </a:lnTo>
                <a:lnTo>
                  <a:pt x="16" y="2967"/>
                </a:lnTo>
                <a:lnTo>
                  <a:pt x="16" y="3031"/>
                </a:lnTo>
                <a:lnTo>
                  <a:pt x="0" y="3031"/>
                </a:lnTo>
                <a:close/>
                <a:moveTo>
                  <a:pt x="0" y="2919"/>
                </a:moveTo>
                <a:lnTo>
                  <a:pt x="0" y="2854"/>
                </a:lnTo>
                <a:lnTo>
                  <a:pt x="16" y="2854"/>
                </a:lnTo>
                <a:lnTo>
                  <a:pt x="16" y="2919"/>
                </a:lnTo>
                <a:lnTo>
                  <a:pt x="0" y="2919"/>
                </a:lnTo>
                <a:close/>
                <a:moveTo>
                  <a:pt x="0" y="2806"/>
                </a:moveTo>
                <a:lnTo>
                  <a:pt x="0" y="2742"/>
                </a:lnTo>
                <a:lnTo>
                  <a:pt x="16" y="2742"/>
                </a:lnTo>
                <a:lnTo>
                  <a:pt x="16" y="2806"/>
                </a:lnTo>
                <a:lnTo>
                  <a:pt x="0" y="2806"/>
                </a:lnTo>
                <a:close/>
                <a:moveTo>
                  <a:pt x="0" y="2694"/>
                </a:moveTo>
                <a:lnTo>
                  <a:pt x="0" y="2630"/>
                </a:lnTo>
                <a:lnTo>
                  <a:pt x="16" y="2630"/>
                </a:lnTo>
                <a:lnTo>
                  <a:pt x="16" y="2694"/>
                </a:lnTo>
                <a:lnTo>
                  <a:pt x="0" y="2694"/>
                </a:lnTo>
                <a:close/>
                <a:moveTo>
                  <a:pt x="0" y="2582"/>
                </a:moveTo>
                <a:lnTo>
                  <a:pt x="0" y="2518"/>
                </a:lnTo>
                <a:lnTo>
                  <a:pt x="16" y="2518"/>
                </a:lnTo>
                <a:lnTo>
                  <a:pt x="16" y="2582"/>
                </a:lnTo>
                <a:lnTo>
                  <a:pt x="0" y="2582"/>
                </a:lnTo>
                <a:close/>
                <a:moveTo>
                  <a:pt x="0" y="2470"/>
                </a:moveTo>
                <a:lnTo>
                  <a:pt x="0" y="2406"/>
                </a:lnTo>
                <a:lnTo>
                  <a:pt x="16" y="2406"/>
                </a:lnTo>
                <a:lnTo>
                  <a:pt x="16" y="2470"/>
                </a:lnTo>
                <a:lnTo>
                  <a:pt x="0" y="2470"/>
                </a:lnTo>
                <a:close/>
                <a:moveTo>
                  <a:pt x="0" y="2358"/>
                </a:moveTo>
                <a:lnTo>
                  <a:pt x="0" y="2294"/>
                </a:lnTo>
                <a:lnTo>
                  <a:pt x="16" y="2294"/>
                </a:lnTo>
                <a:lnTo>
                  <a:pt x="16" y="2358"/>
                </a:lnTo>
                <a:lnTo>
                  <a:pt x="0" y="2358"/>
                </a:lnTo>
                <a:close/>
                <a:moveTo>
                  <a:pt x="0" y="2246"/>
                </a:moveTo>
                <a:lnTo>
                  <a:pt x="0" y="2182"/>
                </a:lnTo>
                <a:lnTo>
                  <a:pt x="16" y="2182"/>
                </a:lnTo>
                <a:lnTo>
                  <a:pt x="16" y="2246"/>
                </a:lnTo>
                <a:lnTo>
                  <a:pt x="0" y="2246"/>
                </a:lnTo>
                <a:close/>
                <a:moveTo>
                  <a:pt x="0" y="2134"/>
                </a:moveTo>
                <a:lnTo>
                  <a:pt x="0" y="2070"/>
                </a:lnTo>
                <a:lnTo>
                  <a:pt x="16" y="2070"/>
                </a:lnTo>
                <a:lnTo>
                  <a:pt x="16" y="2134"/>
                </a:lnTo>
                <a:lnTo>
                  <a:pt x="0" y="2134"/>
                </a:lnTo>
                <a:close/>
                <a:moveTo>
                  <a:pt x="0" y="2022"/>
                </a:moveTo>
                <a:lnTo>
                  <a:pt x="0" y="1958"/>
                </a:lnTo>
                <a:lnTo>
                  <a:pt x="16" y="1958"/>
                </a:lnTo>
                <a:lnTo>
                  <a:pt x="16" y="2022"/>
                </a:lnTo>
                <a:lnTo>
                  <a:pt x="0" y="2022"/>
                </a:lnTo>
                <a:close/>
                <a:moveTo>
                  <a:pt x="0" y="1910"/>
                </a:moveTo>
                <a:lnTo>
                  <a:pt x="0" y="1845"/>
                </a:lnTo>
                <a:lnTo>
                  <a:pt x="16" y="1845"/>
                </a:lnTo>
                <a:lnTo>
                  <a:pt x="16" y="1910"/>
                </a:lnTo>
                <a:lnTo>
                  <a:pt x="0" y="1910"/>
                </a:lnTo>
                <a:close/>
                <a:moveTo>
                  <a:pt x="0" y="1797"/>
                </a:moveTo>
                <a:lnTo>
                  <a:pt x="0" y="1733"/>
                </a:lnTo>
                <a:lnTo>
                  <a:pt x="16" y="1733"/>
                </a:lnTo>
                <a:lnTo>
                  <a:pt x="16" y="1797"/>
                </a:lnTo>
                <a:lnTo>
                  <a:pt x="0" y="1797"/>
                </a:lnTo>
                <a:close/>
                <a:moveTo>
                  <a:pt x="0" y="1685"/>
                </a:moveTo>
                <a:lnTo>
                  <a:pt x="0" y="1621"/>
                </a:lnTo>
                <a:lnTo>
                  <a:pt x="16" y="1621"/>
                </a:lnTo>
                <a:lnTo>
                  <a:pt x="16" y="1685"/>
                </a:lnTo>
                <a:lnTo>
                  <a:pt x="0" y="1685"/>
                </a:lnTo>
                <a:close/>
                <a:moveTo>
                  <a:pt x="0" y="1573"/>
                </a:moveTo>
                <a:lnTo>
                  <a:pt x="0" y="1509"/>
                </a:lnTo>
                <a:lnTo>
                  <a:pt x="16" y="1509"/>
                </a:lnTo>
                <a:lnTo>
                  <a:pt x="16" y="1573"/>
                </a:lnTo>
                <a:lnTo>
                  <a:pt x="0" y="1573"/>
                </a:lnTo>
                <a:close/>
                <a:moveTo>
                  <a:pt x="0" y="1461"/>
                </a:moveTo>
                <a:lnTo>
                  <a:pt x="0" y="1397"/>
                </a:lnTo>
                <a:lnTo>
                  <a:pt x="16" y="1397"/>
                </a:lnTo>
                <a:lnTo>
                  <a:pt x="16" y="1461"/>
                </a:lnTo>
                <a:lnTo>
                  <a:pt x="0" y="1461"/>
                </a:lnTo>
                <a:close/>
                <a:moveTo>
                  <a:pt x="0" y="1349"/>
                </a:moveTo>
                <a:lnTo>
                  <a:pt x="0" y="1285"/>
                </a:lnTo>
                <a:lnTo>
                  <a:pt x="16" y="1285"/>
                </a:lnTo>
                <a:lnTo>
                  <a:pt x="16" y="1349"/>
                </a:lnTo>
                <a:lnTo>
                  <a:pt x="0" y="1349"/>
                </a:lnTo>
                <a:close/>
                <a:moveTo>
                  <a:pt x="0" y="1237"/>
                </a:moveTo>
                <a:lnTo>
                  <a:pt x="0" y="1173"/>
                </a:lnTo>
                <a:lnTo>
                  <a:pt x="16" y="1173"/>
                </a:lnTo>
                <a:lnTo>
                  <a:pt x="16" y="1237"/>
                </a:lnTo>
                <a:lnTo>
                  <a:pt x="0" y="1237"/>
                </a:lnTo>
                <a:close/>
                <a:moveTo>
                  <a:pt x="0" y="1125"/>
                </a:moveTo>
                <a:lnTo>
                  <a:pt x="0" y="1061"/>
                </a:lnTo>
                <a:lnTo>
                  <a:pt x="16" y="1061"/>
                </a:lnTo>
                <a:lnTo>
                  <a:pt x="16" y="1125"/>
                </a:lnTo>
                <a:lnTo>
                  <a:pt x="0" y="1125"/>
                </a:lnTo>
                <a:close/>
                <a:moveTo>
                  <a:pt x="0" y="1013"/>
                </a:moveTo>
                <a:lnTo>
                  <a:pt x="0" y="949"/>
                </a:lnTo>
                <a:lnTo>
                  <a:pt x="16" y="949"/>
                </a:lnTo>
                <a:lnTo>
                  <a:pt x="16" y="1013"/>
                </a:lnTo>
                <a:lnTo>
                  <a:pt x="0" y="1013"/>
                </a:lnTo>
                <a:close/>
                <a:moveTo>
                  <a:pt x="0" y="901"/>
                </a:moveTo>
                <a:lnTo>
                  <a:pt x="0" y="836"/>
                </a:lnTo>
                <a:lnTo>
                  <a:pt x="16" y="836"/>
                </a:lnTo>
                <a:lnTo>
                  <a:pt x="16" y="901"/>
                </a:lnTo>
                <a:lnTo>
                  <a:pt x="0" y="901"/>
                </a:lnTo>
                <a:close/>
                <a:moveTo>
                  <a:pt x="0" y="788"/>
                </a:moveTo>
                <a:lnTo>
                  <a:pt x="0" y="724"/>
                </a:lnTo>
                <a:lnTo>
                  <a:pt x="16" y="724"/>
                </a:lnTo>
                <a:lnTo>
                  <a:pt x="16" y="788"/>
                </a:lnTo>
                <a:lnTo>
                  <a:pt x="0" y="788"/>
                </a:lnTo>
                <a:close/>
                <a:moveTo>
                  <a:pt x="0" y="676"/>
                </a:moveTo>
                <a:lnTo>
                  <a:pt x="0" y="612"/>
                </a:lnTo>
                <a:lnTo>
                  <a:pt x="16" y="612"/>
                </a:lnTo>
                <a:lnTo>
                  <a:pt x="16" y="676"/>
                </a:lnTo>
                <a:lnTo>
                  <a:pt x="0" y="676"/>
                </a:lnTo>
                <a:close/>
                <a:moveTo>
                  <a:pt x="0" y="564"/>
                </a:moveTo>
                <a:lnTo>
                  <a:pt x="0" y="500"/>
                </a:lnTo>
                <a:lnTo>
                  <a:pt x="16" y="500"/>
                </a:lnTo>
                <a:lnTo>
                  <a:pt x="16" y="564"/>
                </a:lnTo>
                <a:lnTo>
                  <a:pt x="0" y="564"/>
                </a:lnTo>
                <a:close/>
                <a:moveTo>
                  <a:pt x="0" y="452"/>
                </a:moveTo>
                <a:lnTo>
                  <a:pt x="0" y="388"/>
                </a:lnTo>
                <a:lnTo>
                  <a:pt x="16" y="388"/>
                </a:lnTo>
                <a:lnTo>
                  <a:pt x="16" y="452"/>
                </a:lnTo>
                <a:lnTo>
                  <a:pt x="0" y="452"/>
                </a:lnTo>
                <a:close/>
                <a:moveTo>
                  <a:pt x="0" y="340"/>
                </a:moveTo>
                <a:lnTo>
                  <a:pt x="0" y="276"/>
                </a:lnTo>
                <a:lnTo>
                  <a:pt x="16" y="276"/>
                </a:lnTo>
                <a:lnTo>
                  <a:pt x="16" y="340"/>
                </a:lnTo>
                <a:lnTo>
                  <a:pt x="0" y="340"/>
                </a:lnTo>
                <a:close/>
                <a:moveTo>
                  <a:pt x="0" y="228"/>
                </a:moveTo>
                <a:lnTo>
                  <a:pt x="0" y="164"/>
                </a:lnTo>
                <a:lnTo>
                  <a:pt x="16" y="164"/>
                </a:lnTo>
                <a:lnTo>
                  <a:pt x="16" y="228"/>
                </a:lnTo>
                <a:lnTo>
                  <a:pt x="0" y="228"/>
                </a:lnTo>
                <a:close/>
                <a:moveTo>
                  <a:pt x="0" y="116"/>
                </a:moveTo>
                <a:lnTo>
                  <a:pt x="0" y="52"/>
                </a:lnTo>
                <a:lnTo>
                  <a:pt x="16" y="52"/>
                </a:lnTo>
                <a:lnTo>
                  <a:pt x="16" y="116"/>
                </a:lnTo>
                <a:lnTo>
                  <a:pt x="0" y="116"/>
                </a:lnTo>
                <a:close/>
                <a:moveTo>
                  <a:pt x="13" y="0"/>
                </a:moveTo>
                <a:lnTo>
                  <a:pt x="77" y="0"/>
                </a:lnTo>
                <a:lnTo>
                  <a:pt x="77" y="16"/>
                </a:lnTo>
                <a:lnTo>
                  <a:pt x="13" y="16"/>
                </a:lnTo>
                <a:lnTo>
                  <a:pt x="13" y="0"/>
                </a:lnTo>
                <a:close/>
                <a:moveTo>
                  <a:pt x="125" y="0"/>
                </a:moveTo>
                <a:lnTo>
                  <a:pt x="189" y="0"/>
                </a:lnTo>
                <a:lnTo>
                  <a:pt x="189" y="16"/>
                </a:lnTo>
                <a:lnTo>
                  <a:pt x="125" y="16"/>
                </a:lnTo>
                <a:lnTo>
                  <a:pt x="125" y="0"/>
                </a:lnTo>
                <a:close/>
                <a:moveTo>
                  <a:pt x="238" y="0"/>
                </a:moveTo>
                <a:lnTo>
                  <a:pt x="302" y="0"/>
                </a:lnTo>
                <a:lnTo>
                  <a:pt x="302" y="16"/>
                </a:lnTo>
                <a:lnTo>
                  <a:pt x="238" y="16"/>
                </a:lnTo>
                <a:lnTo>
                  <a:pt x="238" y="0"/>
                </a:lnTo>
                <a:close/>
                <a:moveTo>
                  <a:pt x="350" y="0"/>
                </a:moveTo>
                <a:lnTo>
                  <a:pt x="414" y="0"/>
                </a:lnTo>
                <a:lnTo>
                  <a:pt x="414" y="16"/>
                </a:lnTo>
                <a:lnTo>
                  <a:pt x="350" y="16"/>
                </a:lnTo>
                <a:lnTo>
                  <a:pt x="350" y="0"/>
                </a:lnTo>
                <a:close/>
                <a:moveTo>
                  <a:pt x="462" y="0"/>
                </a:moveTo>
                <a:lnTo>
                  <a:pt x="526" y="0"/>
                </a:lnTo>
                <a:lnTo>
                  <a:pt x="526" y="16"/>
                </a:lnTo>
                <a:lnTo>
                  <a:pt x="462" y="16"/>
                </a:lnTo>
                <a:lnTo>
                  <a:pt x="462" y="0"/>
                </a:lnTo>
                <a:close/>
                <a:moveTo>
                  <a:pt x="574" y="0"/>
                </a:moveTo>
                <a:lnTo>
                  <a:pt x="638" y="0"/>
                </a:lnTo>
                <a:lnTo>
                  <a:pt x="638" y="16"/>
                </a:lnTo>
                <a:lnTo>
                  <a:pt x="574" y="16"/>
                </a:lnTo>
                <a:lnTo>
                  <a:pt x="574" y="0"/>
                </a:lnTo>
                <a:close/>
                <a:moveTo>
                  <a:pt x="686" y="0"/>
                </a:moveTo>
                <a:lnTo>
                  <a:pt x="750" y="0"/>
                </a:lnTo>
                <a:lnTo>
                  <a:pt x="750" y="16"/>
                </a:lnTo>
                <a:lnTo>
                  <a:pt x="686" y="16"/>
                </a:lnTo>
                <a:lnTo>
                  <a:pt x="686" y="0"/>
                </a:lnTo>
                <a:close/>
                <a:moveTo>
                  <a:pt x="798" y="0"/>
                </a:moveTo>
                <a:lnTo>
                  <a:pt x="862" y="0"/>
                </a:lnTo>
                <a:lnTo>
                  <a:pt x="862" y="16"/>
                </a:lnTo>
                <a:lnTo>
                  <a:pt x="798" y="16"/>
                </a:lnTo>
                <a:lnTo>
                  <a:pt x="798" y="0"/>
                </a:lnTo>
                <a:close/>
                <a:moveTo>
                  <a:pt x="910" y="0"/>
                </a:moveTo>
                <a:lnTo>
                  <a:pt x="974" y="0"/>
                </a:lnTo>
                <a:lnTo>
                  <a:pt x="974" y="16"/>
                </a:lnTo>
                <a:lnTo>
                  <a:pt x="910" y="16"/>
                </a:lnTo>
                <a:lnTo>
                  <a:pt x="910" y="0"/>
                </a:lnTo>
                <a:close/>
                <a:moveTo>
                  <a:pt x="1022" y="0"/>
                </a:moveTo>
                <a:lnTo>
                  <a:pt x="1086" y="0"/>
                </a:lnTo>
                <a:lnTo>
                  <a:pt x="1086" y="16"/>
                </a:lnTo>
                <a:lnTo>
                  <a:pt x="1022" y="16"/>
                </a:lnTo>
                <a:lnTo>
                  <a:pt x="1022" y="0"/>
                </a:lnTo>
                <a:close/>
                <a:moveTo>
                  <a:pt x="1134" y="0"/>
                </a:moveTo>
                <a:lnTo>
                  <a:pt x="1198" y="0"/>
                </a:lnTo>
                <a:lnTo>
                  <a:pt x="1198" y="16"/>
                </a:lnTo>
                <a:lnTo>
                  <a:pt x="1134" y="16"/>
                </a:lnTo>
                <a:lnTo>
                  <a:pt x="1134" y="0"/>
                </a:lnTo>
                <a:close/>
                <a:moveTo>
                  <a:pt x="1247" y="0"/>
                </a:moveTo>
                <a:lnTo>
                  <a:pt x="1311" y="0"/>
                </a:lnTo>
                <a:lnTo>
                  <a:pt x="1311" y="16"/>
                </a:lnTo>
                <a:lnTo>
                  <a:pt x="1247" y="16"/>
                </a:lnTo>
                <a:lnTo>
                  <a:pt x="1247" y="0"/>
                </a:lnTo>
                <a:close/>
                <a:moveTo>
                  <a:pt x="1359" y="0"/>
                </a:moveTo>
                <a:lnTo>
                  <a:pt x="1423" y="0"/>
                </a:lnTo>
                <a:lnTo>
                  <a:pt x="1423" y="16"/>
                </a:lnTo>
                <a:lnTo>
                  <a:pt x="1359" y="16"/>
                </a:lnTo>
                <a:lnTo>
                  <a:pt x="1359" y="0"/>
                </a:lnTo>
                <a:close/>
                <a:moveTo>
                  <a:pt x="1471" y="0"/>
                </a:moveTo>
                <a:lnTo>
                  <a:pt x="1535" y="0"/>
                </a:lnTo>
                <a:lnTo>
                  <a:pt x="1535" y="16"/>
                </a:lnTo>
                <a:lnTo>
                  <a:pt x="1471" y="16"/>
                </a:lnTo>
                <a:lnTo>
                  <a:pt x="1471" y="0"/>
                </a:lnTo>
                <a:close/>
                <a:moveTo>
                  <a:pt x="1583" y="0"/>
                </a:moveTo>
                <a:lnTo>
                  <a:pt x="1647" y="0"/>
                </a:lnTo>
                <a:lnTo>
                  <a:pt x="1647" y="16"/>
                </a:lnTo>
                <a:lnTo>
                  <a:pt x="1583" y="16"/>
                </a:lnTo>
                <a:lnTo>
                  <a:pt x="1583" y="0"/>
                </a:lnTo>
                <a:close/>
                <a:moveTo>
                  <a:pt x="1695" y="0"/>
                </a:moveTo>
                <a:lnTo>
                  <a:pt x="1759" y="0"/>
                </a:lnTo>
                <a:lnTo>
                  <a:pt x="1759" y="16"/>
                </a:lnTo>
                <a:lnTo>
                  <a:pt x="1695" y="16"/>
                </a:lnTo>
                <a:lnTo>
                  <a:pt x="1695" y="0"/>
                </a:lnTo>
                <a:close/>
                <a:moveTo>
                  <a:pt x="1807" y="0"/>
                </a:moveTo>
                <a:lnTo>
                  <a:pt x="1871" y="0"/>
                </a:lnTo>
                <a:lnTo>
                  <a:pt x="1871" y="16"/>
                </a:lnTo>
                <a:lnTo>
                  <a:pt x="1807" y="16"/>
                </a:lnTo>
                <a:lnTo>
                  <a:pt x="1807" y="0"/>
                </a:lnTo>
                <a:close/>
                <a:moveTo>
                  <a:pt x="1919" y="0"/>
                </a:moveTo>
                <a:lnTo>
                  <a:pt x="1983" y="0"/>
                </a:lnTo>
                <a:lnTo>
                  <a:pt x="1983" y="16"/>
                </a:lnTo>
                <a:lnTo>
                  <a:pt x="1919" y="16"/>
                </a:lnTo>
                <a:lnTo>
                  <a:pt x="1919" y="0"/>
                </a:lnTo>
                <a:close/>
                <a:moveTo>
                  <a:pt x="2031" y="0"/>
                </a:moveTo>
                <a:lnTo>
                  <a:pt x="2095" y="0"/>
                </a:lnTo>
                <a:lnTo>
                  <a:pt x="2095" y="16"/>
                </a:lnTo>
                <a:lnTo>
                  <a:pt x="2031" y="16"/>
                </a:lnTo>
                <a:lnTo>
                  <a:pt x="2031" y="0"/>
                </a:lnTo>
                <a:close/>
                <a:moveTo>
                  <a:pt x="2143" y="0"/>
                </a:moveTo>
                <a:lnTo>
                  <a:pt x="2152" y="0"/>
                </a:lnTo>
                <a:cubicBezTo>
                  <a:pt x="2157" y="0"/>
                  <a:pt x="2160" y="4"/>
                  <a:pt x="2160" y="8"/>
                </a:cubicBezTo>
                <a:lnTo>
                  <a:pt x="2160" y="63"/>
                </a:lnTo>
                <a:lnTo>
                  <a:pt x="2144" y="63"/>
                </a:lnTo>
                <a:lnTo>
                  <a:pt x="2144" y="8"/>
                </a:lnTo>
                <a:lnTo>
                  <a:pt x="2152" y="16"/>
                </a:lnTo>
                <a:lnTo>
                  <a:pt x="2143" y="16"/>
                </a:lnTo>
                <a:lnTo>
                  <a:pt x="2143" y="0"/>
                </a:lnTo>
                <a:close/>
                <a:moveTo>
                  <a:pt x="2160" y="112"/>
                </a:moveTo>
                <a:lnTo>
                  <a:pt x="2160" y="176"/>
                </a:lnTo>
                <a:lnTo>
                  <a:pt x="2144" y="176"/>
                </a:lnTo>
                <a:lnTo>
                  <a:pt x="2144" y="112"/>
                </a:lnTo>
                <a:lnTo>
                  <a:pt x="2160" y="112"/>
                </a:lnTo>
                <a:close/>
                <a:moveTo>
                  <a:pt x="2160" y="224"/>
                </a:moveTo>
                <a:lnTo>
                  <a:pt x="2160" y="288"/>
                </a:lnTo>
                <a:lnTo>
                  <a:pt x="2144" y="288"/>
                </a:lnTo>
                <a:lnTo>
                  <a:pt x="2144" y="224"/>
                </a:lnTo>
                <a:lnTo>
                  <a:pt x="2160" y="224"/>
                </a:lnTo>
                <a:close/>
                <a:moveTo>
                  <a:pt x="2160" y="336"/>
                </a:moveTo>
                <a:lnTo>
                  <a:pt x="2160" y="400"/>
                </a:lnTo>
                <a:lnTo>
                  <a:pt x="2144" y="400"/>
                </a:lnTo>
                <a:lnTo>
                  <a:pt x="2144" y="336"/>
                </a:lnTo>
                <a:lnTo>
                  <a:pt x="2160" y="336"/>
                </a:lnTo>
                <a:close/>
                <a:moveTo>
                  <a:pt x="2160" y="448"/>
                </a:moveTo>
                <a:lnTo>
                  <a:pt x="2160" y="512"/>
                </a:lnTo>
                <a:lnTo>
                  <a:pt x="2144" y="512"/>
                </a:lnTo>
                <a:lnTo>
                  <a:pt x="2144" y="448"/>
                </a:lnTo>
                <a:lnTo>
                  <a:pt x="2160" y="448"/>
                </a:lnTo>
                <a:close/>
                <a:moveTo>
                  <a:pt x="2160" y="560"/>
                </a:moveTo>
                <a:lnTo>
                  <a:pt x="2160" y="624"/>
                </a:lnTo>
                <a:lnTo>
                  <a:pt x="2144" y="624"/>
                </a:lnTo>
                <a:lnTo>
                  <a:pt x="2144" y="560"/>
                </a:lnTo>
                <a:lnTo>
                  <a:pt x="2160" y="560"/>
                </a:lnTo>
                <a:close/>
                <a:moveTo>
                  <a:pt x="2160" y="672"/>
                </a:moveTo>
                <a:lnTo>
                  <a:pt x="2160" y="736"/>
                </a:lnTo>
                <a:lnTo>
                  <a:pt x="2144" y="736"/>
                </a:lnTo>
                <a:lnTo>
                  <a:pt x="2144" y="672"/>
                </a:lnTo>
                <a:lnTo>
                  <a:pt x="2160" y="672"/>
                </a:lnTo>
                <a:close/>
                <a:moveTo>
                  <a:pt x="2160" y="784"/>
                </a:moveTo>
                <a:lnTo>
                  <a:pt x="2160" y="848"/>
                </a:lnTo>
                <a:lnTo>
                  <a:pt x="2144" y="848"/>
                </a:lnTo>
                <a:lnTo>
                  <a:pt x="2144" y="784"/>
                </a:lnTo>
                <a:lnTo>
                  <a:pt x="2160" y="784"/>
                </a:lnTo>
                <a:close/>
                <a:moveTo>
                  <a:pt x="2160" y="896"/>
                </a:moveTo>
                <a:lnTo>
                  <a:pt x="2160" y="960"/>
                </a:lnTo>
                <a:lnTo>
                  <a:pt x="2144" y="960"/>
                </a:lnTo>
                <a:lnTo>
                  <a:pt x="2144" y="896"/>
                </a:lnTo>
                <a:lnTo>
                  <a:pt x="2160" y="896"/>
                </a:lnTo>
                <a:close/>
                <a:moveTo>
                  <a:pt x="2160" y="1008"/>
                </a:moveTo>
                <a:lnTo>
                  <a:pt x="2160" y="1072"/>
                </a:lnTo>
                <a:lnTo>
                  <a:pt x="2144" y="1072"/>
                </a:lnTo>
                <a:lnTo>
                  <a:pt x="2144" y="1008"/>
                </a:lnTo>
                <a:lnTo>
                  <a:pt x="2160" y="1008"/>
                </a:lnTo>
                <a:close/>
                <a:moveTo>
                  <a:pt x="2160" y="1121"/>
                </a:moveTo>
                <a:lnTo>
                  <a:pt x="2160" y="1185"/>
                </a:lnTo>
                <a:lnTo>
                  <a:pt x="2144" y="1185"/>
                </a:lnTo>
                <a:lnTo>
                  <a:pt x="2144" y="1121"/>
                </a:lnTo>
                <a:lnTo>
                  <a:pt x="2160" y="1121"/>
                </a:lnTo>
                <a:close/>
                <a:moveTo>
                  <a:pt x="2160" y="1233"/>
                </a:moveTo>
                <a:lnTo>
                  <a:pt x="2160" y="1297"/>
                </a:lnTo>
                <a:lnTo>
                  <a:pt x="2144" y="1297"/>
                </a:lnTo>
                <a:lnTo>
                  <a:pt x="2144" y="1233"/>
                </a:lnTo>
                <a:lnTo>
                  <a:pt x="2160" y="1233"/>
                </a:lnTo>
                <a:close/>
                <a:moveTo>
                  <a:pt x="2160" y="1345"/>
                </a:moveTo>
                <a:lnTo>
                  <a:pt x="2160" y="1409"/>
                </a:lnTo>
                <a:lnTo>
                  <a:pt x="2144" y="1409"/>
                </a:lnTo>
                <a:lnTo>
                  <a:pt x="2144" y="1345"/>
                </a:lnTo>
                <a:lnTo>
                  <a:pt x="2160" y="1345"/>
                </a:lnTo>
                <a:close/>
                <a:moveTo>
                  <a:pt x="2160" y="1457"/>
                </a:moveTo>
                <a:lnTo>
                  <a:pt x="2160" y="1521"/>
                </a:lnTo>
                <a:lnTo>
                  <a:pt x="2144" y="1521"/>
                </a:lnTo>
                <a:lnTo>
                  <a:pt x="2144" y="1457"/>
                </a:lnTo>
                <a:lnTo>
                  <a:pt x="2160" y="1457"/>
                </a:lnTo>
                <a:close/>
                <a:moveTo>
                  <a:pt x="2160" y="1569"/>
                </a:moveTo>
                <a:lnTo>
                  <a:pt x="2160" y="1633"/>
                </a:lnTo>
                <a:lnTo>
                  <a:pt x="2144" y="1633"/>
                </a:lnTo>
                <a:lnTo>
                  <a:pt x="2144" y="1569"/>
                </a:lnTo>
                <a:lnTo>
                  <a:pt x="2160" y="1569"/>
                </a:lnTo>
                <a:close/>
                <a:moveTo>
                  <a:pt x="2160" y="1681"/>
                </a:moveTo>
                <a:lnTo>
                  <a:pt x="2160" y="1745"/>
                </a:lnTo>
                <a:lnTo>
                  <a:pt x="2144" y="1745"/>
                </a:lnTo>
                <a:lnTo>
                  <a:pt x="2144" y="1681"/>
                </a:lnTo>
                <a:lnTo>
                  <a:pt x="2160" y="1681"/>
                </a:lnTo>
                <a:close/>
                <a:moveTo>
                  <a:pt x="2160" y="1793"/>
                </a:moveTo>
                <a:lnTo>
                  <a:pt x="2160" y="1857"/>
                </a:lnTo>
                <a:lnTo>
                  <a:pt x="2144" y="1857"/>
                </a:lnTo>
                <a:lnTo>
                  <a:pt x="2144" y="1793"/>
                </a:lnTo>
                <a:lnTo>
                  <a:pt x="2160" y="1793"/>
                </a:lnTo>
                <a:close/>
                <a:moveTo>
                  <a:pt x="2160" y="1905"/>
                </a:moveTo>
                <a:lnTo>
                  <a:pt x="2160" y="1969"/>
                </a:lnTo>
                <a:lnTo>
                  <a:pt x="2144" y="1969"/>
                </a:lnTo>
                <a:lnTo>
                  <a:pt x="2144" y="1905"/>
                </a:lnTo>
                <a:lnTo>
                  <a:pt x="2160" y="1905"/>
                </a:lnTo>
                <a:close/>
                <a:moveTo>
                  <a:pt x="2160" y="2017"/>
                </a:moveTo>
                <a:lnTo>
                  <a:pt x="2160" y="2082"/>
                </a:lnTo>
                <a:lnTo>
                  <a:pt x="2144" y="2082"/>
                </a:lnTo>
                <a:lnTo>
                  <a:pt x="2144" y="2017"/>
                </a:lnTo>
                <a:lnTo>
                  <a:pt x="2160" y="2017"/>
                </a:lnTo>
                <a:close/>
                <a:moveTo>
                  <a:pt x="2160" y="2130"/>
                </a:moveTo>
                <a:lnTo>
                  <a:pt x="2160" y="2194"/>
                </a:lnTo>
                <a:lnTo>
                  <a:pt x="2144" y="2194"/>
                </a:lnTo>
                <a:lnTo>
                  <a:pt x="2144" y="2130"/>
                </a:lnTo>
                <a:lnTo>
                  <a:pt x="2160" y="2130"/>
                </a:lnTo>
                <a:close/>
                <a:moveTo>
                  <a:pt x="2160" y="2242"/>
                </a:moveTo>
                <a:lnTo>
                  <a:pt x="2160" y="2306"/>
                </a:lnTo>
                <a:lnTo>
                  <a:pt x="2144" y="2306"/>
                </a:lnTo>
                <a:lnTo>
                  <a:pt x="2144" y="2242"/>
                </a:lnTo>
                <a:lnTo>
                  <a:pt x="2160" y="2242"/>
                </a:lnTo>
                <a:close/>
                <a:moveTo>
                  <a:pt x="2160" y="2354"/>
                </a:moveTo>
                <a:lnTo>
                  <a:pt x="2160" y="2418"/>
                </a:lnTo>
                <a:lnTo>
                  <a:pt x="2144" y="2418"/>
                </a:lnTo>
                <a:lnTo>
                  <a:pt x="2144" y="2354"/>
                </a:lnTo>
                <a:lnTo>
                  <a:pt x="2160" y="2354"/>
                </a:lnTo>
                <a:close/>
                <a:moveTo>
                  <a:pt x="2160" y="2466"/>
                </a:moveTo>
                <a:lnTo>
                  <a:pt x="2160" y="2530"/>
                </a:lnTo>
                <a:lnTo>
                  <a:pt x="2144" y="2530"/>
                </a:lnTo>
                <a:lnTo>
                  <a:pt x="2144" y="2466"/>
                </a:lnTo>
                <a:lnTo>
                  <a:pt x="2160" y="2466"/>
                </a:lnTo>
                <a:close/>
                <a:moveTo>
                  <a:pt x="2160" y="2578"/>
                </a:moveTo>
                <a:lnTo>
                  <a:pt x="2160" y="2642"/>
                </a:lnTo>
                <a:lnTo>
                  <a:pt x="2144" y="2642"/>
                </a:lnTo>
                <a:lnTo>
                  <a:pt x="2144" y="2578"/>
                </a:lnTo>
                <a:lnTo>
                  <a:pt x="2160" y="2578"/>
                </a:lnTo>
                <a:close/>
                <a:moveTo>
                  <a:pt x="2160" y="2690"/>
                </a:moveTo>
                <a:lnTo>
                  <a:pt x="2160" y="2754"/>
                </a:lnTo>
                <a:lnTo>
                  <a:pt x="2144" y="2754"/>
                </a:lnTo>
                <a:lnTo>
                  <a:pt x="2144" y="2690"/>
                </a:lnTo>
                <a:lnTo>
                  <a:pt x="2160" y="2690"/>
                </a:lnTo>
                <a:close/>
                <a:moveTo>
                  <a:pt x="2160" y="2802"/>
                </a:moveTo>
                <a:lnTo>
                  <a:pt x="2160" y="2866"/>
                </a:lnTo>
                <a:lnTo>
                  <a:pt x="2144" y="2866"/>
                </a:lnTo>
                <a:lnTo>
                  <a:pt x="2144" y="2802"/>
                </a:lnTo>
                <a:lnTo>
                  <a:pt x="2160" y="2802"/>
                </a:lnTo>
                <a:close/>
                <a:moveTo>
                  <a:pt x="2160" y="2914"/>
                </a:moveTo>
                <a:lnTo>
                  <a:pt x="2160" y="2978"/>
                </a:lnTo>
                <a:lnTo>
                  <a:pt x="2144" y="2978"/>
                </a:lnTo>
                <a:lnTo>
                  <a:pt x="2144" y="2914"/>
                </a:lnTo>
                <a:lnTo>
                  <a:pt x="2160" y="2914"/>
                </a:lnTo>
                <a:close/>
                <a:moveTo>
                  <a:pt x="2160" y="3026"/>
                </a:moveTo>
                <a:lnTo>
                  <a:pt x="2160" y="3091"/>
                </a:lnTo>
                <a:lnTo>
                  <a:pt x="2144" y="3091"/>
                </a:lnTo>
                <a:lnTo>
                  <a:pt x="2144" y="3026"/>
                </a:lnTo>
                <a:lnTo>
                  <a:pt x="2160" y="3026"/>
                </a:lnTo>
                <a:close/>
                <a:moveTo>
                  <a:pt x="2160" y="3139"/>
                </a:moveTo>
                <a:lnTo>
                  <a:pt x="2160" y="3203"/>
                </a:lnTo>
                <a:lnTo>
                  <a:pt x="2144" y="3203"/>
                </a:lnTo>
                <a:lnTo>
                  <a:pt x="2144" y="3139"/>
                </a:lnTo>
                <a:lnTo>
                  <a:pt x="2160" y="3139"/>
                </a:lnTo>
                <a:close/>
                <a:moveTo>
                  <a:pt x="2160" y="3251"/>
                </a:moveTo>
                <a:lnTo>
                  <a:pt x="2160" y="3315"/>
                </a:lnTo>
                <a:lnTo>
                  <a:pt x="2144" y="3315"/>
                </a:lnTo>
                <a:lnTo>
                  <a:pt x="2144" y="3251"/>
                </a:lnTo>
                <a:lnTo>
                  <a:pt x="2160" y="3251"/>
                </a:lnTo>
                <a:close/>
                <a:moveTo>
                  <a:pt x="2160" y="3363"/>
                </a:moveTo>
                <a:lnTo>
                  <a:pt x="2160" y="3427"/>
                </a:lnTo>
                <a:lnTo>
                  <a:pt x="2144" y="3427"/>
                </a:lnTo>
                <a:lnTo>
                  <a:pt x="2144" y="3363"/>
                </a:lnTo>
                <a:lnTo>
                  <a:pt x="2160" y="3363"/>
                </a:lnTo>
                <a:close/>
                <a:moveTo>
                  <a:pt x="2160" y="3475"/>
                </a:moveTo>
                <a:lnTo>
                  <a:pt x="2160" y="3539"/>
                </a:lnTo>
                <a:lnTo>
                  <a:pt x="2144" y="3539"/>
                </a:lnTo>
                <a:lnTo>
                  <a:pt x="2144" y="3475"/>
                </a:lnTo>
                <a:lnTo>
                  <a:pt x="2160" y="3475"/>
                </a:lnTo>
                <a:close/>
                <a:moveTo>
                  <a:pt x="2160" y="3587"/>
                </a:moveTo>
                <a:lnTo>
                  <a:pt x="2160" y="3651"/>
                </a:lnTo>
                <a:lnTo>
                  <a:pt x="2144" y="3651"/>
                </a:lnTo>
                <a:lnTo>
                  <a:pt x="2144" y="3587"/>
                </a:lnTo>
                <a:lnTo>
                  <a:pt x="2160" y="3587"/>
                </a:lnTo>
                <a:close/>
                <a:moveTo>
                  <a:pt x="2160" y="3699"/>
                </a:moveTo>
                <a:lnTo>
                  <a:pt x="2160" y="3763"/>
                </a:lnTo>
                <a:lnTo>
                  <a:pt x="2144" y="3763"/>
                </a:lnTo>
                <a:lnTo>
                  <a:pt x="2144" y="3699"/>
                </a:lnTo>
                <a:lnTo>
                  <a:pt x="2160" y="3699"/>
                </a:lnTo>
                <a:close/>
                <a:moveTo>
                  <a:pt x="2160" y="3811"/>
                </a:moveTo>
                <a:lnTo>
                  <a:pt x="2160" y="3875"/>
                </a:lnTo>
                <a:lnTo>
                  <a:pt x="2144" y="3875"/>
                </a:lnTo>
                <a:lnTo>
                  <a:pt x="2144" y="3811"/>
                </a:lnTo>
                <a:lnTo>
                  <a:pt x="2160" y="3811"/>
                </a:lnTo>
                <a:close/>
                <a:moveTo>
                  <a:pt x="2160" y="3923"/>
                </a:moveTo>
                <a:lnTo>
                  <a:pt x="2160" y="3987"/>
                </a:lnTo>
                <a:lnTo>
                  <a:pt x="2144" y="3987"/>
                </a:lnTo>
                <a:lnTo>
                  <a:pt x="2144" y="3923"/>
                </a:lnTo>
                <a:lnTo>
                  <a:pt x="2160" y="3923"/>
                </a:lnTo>
                <a:close/>
                <a:moveTo>
                  <a:pt x="2160" y="4035"/>
                </a:moveTo>
                <a:lnTo>
                  <a:pt x="2160" y="4100"/>
                </a:lnTo>
                <a:lnTo>
                  <a:pt x="2144" y="4100"/>
                </a:lnTo>
                <a:lnTo>
                  <a:pt x="2144" y="4035"/>
                </a:lnTo>
                <a:lnTo>
                  <a:pt x="2160" y="4035"/>
                </a:lnTo>
                <a:close/>
                <a:moveTo>
                  <a:pt x="2160" y="4148"/>
                </a:moveTo>
                <a:lnTo>
                  <a:pt x="2160" y="4212"/>
                </a:lnTo>
                <a:lnTo>
                  <a:pt x="2144" y="4212"/>
                </a:lnTo>
                <a:lnTo>
                  <a:pt x="2144" y="4148"/>
                </a:lnTo>
                <a:lnTo>
                  <a:pt x="2160" y="4148"/>
                </a:lnTo>
                <a:close/>
                <a:moveTo>
                  <a:pt x="2160" y="4260"/>
                </a:moveTo>
                <a:lnTo>
                  <a:pt x="2160" y="4324"/>
                </a:lnTo>
                <a:lnTo>
                  <a:pt x="2144" y="4324"/>
                </a:lnTo>
                <a:lnTo>
                  <a:pt x="2144" y="4260"/>
                </a:lnTo>
                <a:lnTo>
                  <a:pt x="2160" y="4260"/>
                </a:lnTo>
                <a:close/>
                <a:moveTo>
                  <a:pt x="2160" y="4372"/>
                </a:moveTo>
                <a:lnTo>
                  <a:pt x="2160" y="4436"/>
                </a:lnTo>
                <a:lnTo>
                  <a:pt x="2144" y="4436"/>
                </a:lnTo>
                <a:lnTo>
                  <a:pt x="2144" y="4372"/>
                </a:lnTo>
                <a:lnTo>
                  <a:pt x="2160" y="4372"/>
                </a:lnTo>
                <a:close/>
                <a:moveTo>
                  <a:pt x="2160" y="4484"/>
                </a:moveTo>
                <a:lnTo>
                  <a:pt x="2160" y="4548"/>
                </a:lnTo>
                <a:lnTo>
                  <a:pt x="2144" y="4548"/>
                </a:lnTo>
                <a:lnTo>
                  <a:pt x="2144" y="4484"/>
                </a:lnTo>
                <a:lnTo>
                  <a:pt x="2160" y="4484"/>
                </a:lnTo>
                <a:close/>
                <a:moveTo>
                  <a:pt x="2160" y="4596"/>
                </a:moveTo>
                <a:lnTo>
                  <a:pt x="2160" y="4660"/>
                </a:lnTo>
                <a:lnTo>
                  <a:pt x="2144" y="4660"/>
                </a:lnTo>
                <a:lnTo>
                  <a:pt x="2144" y="4596"/>
                </a:lnTo>
                <a:lnTo>
                  <a:pt x="2160" y="4596"/>
                </a:lnTo>
                <a:close/>
                <a:moveTo>
                  <a:pt x="2160" y="4708"/>
                </a:moveTo>
                <a:lnTo>
                  <a:pt x="2160" y="4772"/>
                </a:lnTo>
                <a:lnTo>
                  <a:pt x="2144" y="4772"/>
                </a:lnTo>
                <a:lnTo>
                  <a:pt x="2144" y="4708"/>
                </a:lnTo>
                <a:lnTo>
                  <a:pt x="2160" y="4708"/>
                </a:lnTo>
                <a:close/>
                <a:moveTo>
                  <a:pt x="2160" y="4820"/>
                </a:moveTo>
                <a:lnTo>
                  <a:pt x="2160" y="4824"/>
                </a:lnTo>
                <a:cubicBezTo>
                  <a:pt x="2160" y="4829"/>
                  <a:pt x="2157" y="4832"/>
                  <a:pt x="2152" y="4832"/>
                </a:cubicBezTo>
                <a:lnTo>
                  <a:pt x="2093" y="4832"/>
                </a:lnTo>
                <a:lnTo>
                  <a:pt x="2093" y="4816"/>
                </a:lnTo>
                <a:lnTo>
                  <a:pt x="2152" y="4816"/>
                </a:lnTo>
                <a:lnTo>
                  <a:pt x="2144" y="4824"/>
                </a:lnTo>
                <a:lnTo>
                  <a:pt x="2144" y="4820"/>
                </a:lnTo>
                <a:lnTo>
                  <a:pt x="2160" y="4820"/>
                </a:lnTo>
                <a:close/>
                <a:moveTo>
                  <a:pt x="2045" y="4832"/>
                </a:moveTo>
                <a:lnTo>
                  <a:pt x="1981" y="4832"/>
                </a:lnTo>
                <a:lnTo>
                  <a:pt x="1981" y="4816"/>
                </a:lnTo>
                <a:lnTo>
                  <a:pt x="2045" y="4816"/>
                </a:lnTo>
                <a:lnTo>
                  <a:pt x="2045" y="4832"/>
                </a:lnTo>
                <a:close/>
                <a:moveTo>
                  <a:pt x="1932" y="4832"/>
                </a:moveTo>
                <a:lnTo>
                  <a:pt x="1868" y="4832"/>
                </a:lnTo>
                <a:lnTo>
                  <a:pt x="1868" y="4816"/>
                </a:lnTo>
                <a:lnTo>
                  <a:pt x="1932" y="4816"/>
                </a:lnTo>
                <a:lnTo>
                  <a:pt x="1932" y="4832"/>
                </a:lnTo>
                <a:close/>
                <a:moveTo>
                  <a:pt x="1820" y="4832"/>
                </a:moveTo>
                <a:lnTo>
                  <a:pt x="1756" y="4832"/>
                </a:lnTo>
                <a:lnTo>
                  <a:pt x="1756" y="4816"/>
                </a:lnTo>
                <a:lnTo>
                  <a:pt x="1820" y="4816"/>
                </a:lnTo>
                <a:lnTo>
                  <a:pt x="1820" y="4832"/>
                </a:lnTo>
                <a:close/>
                <a:moveTo>
                  <a:pt x="1708" y="4832"/>
                </a:moveTo>
                <a:lnTo>
                  <a:pt x="1644" y="4832"/>
                </a:lnTo>
                <a:lnTo>
                  <a:pt x="1644" y="4816"/>
                </a:lnTo>
                <a:lnTo>
                  <a:pt x="1708" y="4816"/>
                </a:lnTo>
                <a:lnTo>
                  <a:pt x="1708" y="4832"/>
                </a:lnTo>
                <a:close/>
                <a:moveTo>
                  <a:pt x="1596" y="4832"/>
                </a:moveTo>
                <a:lnTo>
                  <a:pt x="1532" y="4832"/>
                </a:lnTo>
                <a:lnTo>
                  <a:pt x="1532" y="4816"/>
                </a:lnTo>
                <a:lnTo>
                  <a:pt x="1596" y="4816"/>
                </a:lnTo>
                <a:lnTo>
                  <a:pt x="1596" y="4832"/>
                </a:lnTo>
                <a:close/>
                <a:moveTo>
                  <a:pt x="1484" y="4832"/>
                </a:moveTo>
                <a:lnTo>
                  <a:pt x="1420" y="4832"/>
                </a:lnTo>
                <a:lnTo>
                  <a:pt x="1420" y="4816"/>
                </a:lnTo>
                <a:lnTo>
                  <a:pt x="1484" y="4816"/>
                </a:lnTo>
                <a:lnTo>
                  <a:pt x="1484" y="4832"/>
                </a:lnTo>
                <a:close/>
                <a:moveTo>
                  <a:pt x="1372" y="4832"/>
                </a:moveTo>
                <a:lnTo>
                  <a:pt x="1308" y="4832"/>
                </a:lnTo>
                <a:lnTo>
                  <a:pt x="1308" y="4816"/>
                </a:lnTo>
                <a:lnTo>
                  <a:pt x="1372" y="4816"/>
                </a:lnTo>
                <a:lnTo>
                  <a:pt x="1372" y="4832"/>
                </a:lnTo>
                <a:close/>
                <a:moveTo>
                  <a:pt x="1260" y="4832"/>
                </a:moveTo>
                <a:lnTo>
                  <a:pt x="1196" y="4832"/>
                </a:lnTo>
                <a:lnTo>
                  <a:pt x="1196" y="4816"/>
                </a:lnTo>
                <a:lnTo>
                  <a:pt x="1260" y="4816"/>
                </a:lnTo>
                <a:lnTo>
                  <a:pt x="1260" y="4832"/>
                </a:lnTo>
                <a:close/>
                <a:moveTo>
                  <a:pt x="1148" y="4832"/>
                </a:moveTo>
                <a:lnTo>
                  <a:pt x="1084" y="4832"/>
                </a:lnTo>
                <a:lnTo>
                  <a:pt x="1084" y="4816"/>
                </a:lnTo>
                <a:lnTo>
                  <a:pt x="1148" y="4816"/>
                </a:lnTo>
                <a:lnTo>
                  <a:pt x="1148" y="4832"/>
                </a:lnTo>
                <a:close/>
                <a:moveTo>
                  <a:pt x="1036" y="4832"/>
                </a:moveTo>
                <a:lnTo>
                  <a:pt x="971" y="4832"/>
                </a:lnTo>
                <a:lnTo>
                  <a:pt x="971" y="4816"/>
                </a:lnTo>
                <a:lnTo>
                  <a:pt x="1036" y="4816"/>
                </a:lnTo>
                <a:lnTo>
                  <a:pt x="1036" y="4832"/>
                </a:lnTo>
                <a:close/>
                <a:moveTo>
                  <a:pt x="923" y="4832"/>
                </a:moveTo>
                <a:lnTo>
                  <a:pt x="859" y="4832"/>
                </a:lnTo>
                <a:lnTo>
                  <a:pt x="859" y="4816"/>
                </a:lnTo>
                <a:lnTo>
                  <a:pt x="923" y="4816"/>
                </a:lnTo>
                <a:lnTo>
                  <a:pt x="923" y="4832"/>
                </a:lnTo>
                <a:close/>
                <a:moveTo>
                  <a:pt x="811" y="4832"/>
                </a:moveTo>
                <a:lnTo>
                  <a:pt x="747" y="4832"/>
                </a:lnTo>
                <a:lnTo>
                  <a:pt x="747" y="4816"/>
                </a:lnTo>
                <a:lnTo>
                  <a:pt x="811" y="4816"/>
                </a:lnTo>
                <a:lnTo>
                  <a:pt x="811" y="4832"/>
                </a:lnTo>
                <a:close/>
                <a:moveTo>
                  <a:pt x="699" y="4832"/>
                </a:moveTo>
                <a:lnTo>
                  <a:pt x="635" y="4832"/>
                </a:lnTo>
                <a:lnTo>
                  <a:pt x="635" y="4816"/>
                </a:lnTo>
                <a:lnTo>
                  <a:pt x="699" y="4816"/>
                </a:lnTo>
                <a:lnTo>
                  <a:pt x="699" y="4832"/>
                </a:lnTo>
                <a:close/>
                <a:moveTo>
                  <a:pt x="587" y="4832"/>
                </a:moveTo>
                <a:lnTo>
                  <a:pt x="523" y="4832"/>
                </a:lnTo>
                <a:lnTo>
                  <a:pt x="523" y="4816"/>
                </a:lnTo>
                <a:lnTo>
                  <a:pt x="587" y="4816"/>
                </a:lnTo>
                <a:lnTo>
                  <a:pt x="587" y="4832"/>
                </a:lnTo>
                <a:close/>
                <a:moveTo>
                  <a:pt x="475" y="4832"/>
                </a:moveTo>
                <a:lnTo>
                  <a:pt x="411" y="4832"/>
                </a:lnTo>
                <a:lnTo>
                  <a:pt x="411" y="4816"/>
                </a:lnTo>
                <a:lnTo>
                  <a:pt x="475" y="4816"/>
                </a:lnTo>
                <a:lnTo>
                  <a:pt x="475" y="4832"/>
                </a:lnTo>
                <a:close/>
                <a:moveTo>
                  <a:pt x="363" y="4832"/>
                </a:moveTo>
                <a:lnTo>
                  <a:pt x="299" y="4832"/>
                </a:lnTo>
                <a:lnTo>
                  <a:pt x="299" y="4816"/>
                </a:lnTo>
                <a:lnTo>
                  <a:pt x="363" y="4816"/>
                </a:lnTo>
                <a:lnTo>
                  <a:pt x="363" y="4832"/>
                </a:lnTo>
                <a:close/>
                <a:moveTo>
                  <a:pt x="251" y="4832"/>
                </a:moveTo>
                <a:lnTo>
                  <a:pt x="187" y="4832"/>
                </a:lnTo>
                <a:lnTo>
                  <a:pt x="187" y="4816"/>
                </a:lnTo>
                <a:lnTo>
                  <a:pt x="251" y="4816"/>
                </a:lnTo>
                <a:lnTo>
                  <a:pt x="251" y="4832"/>
                </a:lnTo>
                <a:close/>
                <a:moveTo>
                  <a:pt x="139" y="4832"/>
                </a:moveTo>
                <a:lnTo>
                  <a:pt x="75" y="4832"/>
                </a:lnTo>
                <a:lnTo>
                  <a:pt x="75" y="4816"/>
                </a:lnTo>
                <a:lnTo>
                  <a:pt x="139" y="4816"/>
                </a:lnTo>
                <a:lnTo>
                  <a:pt x="139" y="4832"/>
                </a:lnTo>
                <a:close/>
                <a:moveTo>
                  <a:pt x="27" y="4832"/>
                </a:moveTo>
                <a:lnTo>
                  <a:pt x="8" y="4832"/>
                </a:lnTo>
                <a:lnTo>
                  <a:pt x="8" y="4816"/>
                </a:lnTo>
                <a:lnTo>
                  <a:pt x="27" y="4816"/>
                </a:lnTo>
                <a:lnTo>
                  <a:pt x="27" y="4832"/>
                </a:lnTo>
                <a:close/>
              </a:path>
            </a:pathLst>
          </a:custGeom>
          <a:solidFill>
            <a:srgbClr val="000000"/>
          </a:solidFill>
          <a:ln w="0" cap="flat">
            <a:solidFill>
              <a:srgbClr val="000000"/>
            </a:solidFill>
            <a:prstDash val="solid"/>
            <a:round/>
            <a:headEnd/>
            <a:tailEnd/>
          </a:ln>
        </p:spPr>
        <p:txBody>
          <a:bodyPr/>
          <a:lstStyle/>
          <a:p>
            <a:endParaRPr lang="en-US">
              <a:latin typeface="+mn-lt"/>
              <a:ea typeface="+mn-ea"/>
            </a:endParaRPr>
          </a:p>
        </p:txBody>
      </p:sp>
      <p:sp>
        <p:nvSpPr>
          <p:cNvPr id="62482" name="Rectangle 18"/>
          <p:cNvSpPr>
            <a:spLocks noChangeArrowheads="1"/>
          </p:cNvSpPr>
          <p:nvPr/>
        </p:nvSpPr>
        <p:spPr bwMode="auto">
          <a:xfrm>
            <a:off x="2362200" y="3919538"/>
            <a:ext cx="448841" cy="215444"/>
          </a:xfrm>
          <a:prstGeom prst="rect">
            <a:avLst/>
          </a:prstGeom>
          <a:noFill/>
          <a:ln w="9525">
            <a:noFill/>
            <a:miter lim="800000"/>
            <a:headEnd/>
            <a:tailEnd/>
          </a:ln>
        </p:spPr>
        <p:txBody>
          <a:bodyPr wrap="none" lIns="0" tIns="0" rIns="0" bIns="0">
            <a:spAutoFit/>
          </a:bodyPr>
          <a:lstStyle/>
          <a:p>
            <a:pPr fontAlgn="base">
              <a:defRPr/>
            </a:pPr>
            <a:r>
              <a:rPr lang="en-US" altLang="zh-CN" sz="1400" dirty="0">
                <a:latin typeface="+mn-lt"/>
                <a:ea typeface="+mn-ea"/>
                <a:cs typeface="Arial" pitchFamily="34" charset="0"/>
              </a:rPr>
              <a:t>Host2</a:t>
            </a:r>
            <a:endParaRPr lang="zh-CN" altLang="zh-CN" sz="1400" dirty="0">
              <a:latin typeface="+mn-lt"/>
              <a:ea typeface="+mn-ea"/>
              <a:cs typeface="Arial" pitchFamily="34" charset="0"/>
            </a:endParaRPr>
          </a:p>
        </p:txBody>
      </p:sp>
      <p:sp>
        <p:nvSpPr>
          <p:cNvPr id="51214" name="Freeform 19"/>
          <p:cNvSpPr>
            <a:spLocks noEditPoints="1"/>
          </p:cNvSpPr>
          <p:nvPr/>
        </p:nvSpPr>
        <p:spPr bwMode="auto">
          <a:xfrm>
            <a:off x="5657850" y="3763963"/>
            <a:ext cx="1055688" cy="2171700"/>
          </a:xfrm>
          <a:custGeom>
            <a:avLst/>
            <a:gdLst>
              <a:gd name="T0" fmla="*/ 0 w 2176"/>
              <a:gd name="T1" fmla="*/ 2147483647 h 4832"/>
              <a:gd name="T2" fmla="*/ 0 w 2176"/>
              <a:gd name="T3" fmla="*/ 2147483647 h 4832"/>
              <a:gd name="T4" fmla="*/ 0 w 2176"/>
              <a:gd name="T5" fmla="*/ 2147483647 h 4832"/>
              <a:gd name="T6" fmla="*/ 0 w 2176"/>
              <a:gd name="T7" fmla="*/ 2147483647 h 4832"/>
              <a:gd name="T8" fmla="*/ 0 w 2176"/>
              <a:gd name="T9" fmla="*/ 2147483647 h 4832"/>
              <a:gd name="T10" fmla="*/ 0 w 2176"/>
              <a:gd name="T11" fmla="*/ 2147483647 h 4832"/>
              <a:gd name="T12" fmla="*/ 0 w 2176"/>
              <a:gd name="T13" fmla="*/ 2147483647 h 4832"/>
              <a:gd name="T14" fmla="*/ 0 w 2176"/>
              <a:gd name="T15" fmla="*/ 2147483647 h 4832"/>
              <a:gd name="T16" fmla="*/ 0 w 2176"/>
              <a:gd name="T17" fmla="*/ 2147483647 h 4832"/>
              <a:gd name="T18" fmla="*/ 0 w 2176"/>
              <a:gd name="T19" fmla="*/ 2147483647 h 4832"/>
              <a:gd name="T20" fmla="*/ 0 w 2176"/>
              <a:gd name="T21" fmla="*/ 2147483647 h 4832"/>
              <a:gd name="T22" fmla="*/ 0 w 2176"/>
              <a:gd name="T23" fmla="*/ 2147483647 h 4832"/>
              <a:gd name="T24" fmla="*/ 0 w 2176"/>
              <a:gd name="T25" fmla="*/ 2147483647 h 4832"/>
              <a:gd name="T26" fmla="*/ 0 w 2176"/>
              <a:gd name="T27" fmla="*/ 2147483647 h 4832"/>
              <a:gd name="T28" fmla="*/ 0 w 2176"/>
              <a:gd name="T29" fmla="*/ 2147483647 h 4832"/>
              <a:gd name="T30" fmla="*/ 0 w 2176"/>
              <a:gd name="T31" fmla="*/ 2147483647 h 4832"/>
              <a:gd name="T32" fmla="*/ 0 w 2176"/>
              <a:gd name="T33" fmla="*/ 2147483647 h 4832"/>
              <a:gd name="T34" fmla="*/ 0 w 2176"/>
              <a:gd name="T35" fmla="*/ 2147483647 h 4832"/>
              <a:gd name="T36" fmla="*/ 0 w 2176"/>
              <a:gd name="T37" fmla="*/ 2147483647 h 4832"/>
              <a:gd name="T38" fmla="*/ 0 w 2176"/>
              <a:gd name="T39" fmla="*/ 2147483647 h 4832"/>
              <a:gd name="T40" fmla="*/ 0 w 2176"/>
              <a:gd name="T41" fmla="*/ 2147483647 h 4832"/>
              <a:gd name="T42" fmla="*/ 2147483647 w 2176"/>
              <a:gd name="T43" fmla="*/ 0 h 4832"/>
              <a:gd name="T44" fmla="*/ 2147483647 w 2176"/>
              <a:gd name="T45" fmla="*/ 0 h 4832"/>
              <a:gd name="T46" fmla="*/ 2147483647 w 2176"/>
              <a:gd name="T47" fmla="*/ 0 h 4832"/>
              <a:gd name="T48" fmla="*/ 2147483647 w 2176"/>
              <a:gd name="T49" fmla="*/ 0 h 4832"/>
              <a:gd name="T50" fmla="*/ 2147483647 w 2176"/>
              <a:gd name="T51" fmla="*/ 0 h 4832"/>
              <a:gd name="T52" fmla="*/ 2147483647 w 2176"/>
              <a:gd name="T53" fmla="*/ 0 h 4832"/>
              <a:gd name="T54" fmla="*/ 2147483647 w 2176"/>
              <a:gd name="T55" fmla="*/ 0 h 4832"/>
              <a:gd name="T56" fmla="*/ 2147483647 w 2176"/>
              <a:gd name="T57" fmla="*/ 0 h 4832"/>
              <a:gd name="T58" fmla="*/ 2147483647 w 2176"/>
              <a:gd name="T59" fmla="*/ 0 h 4832"/>
              <a:gd name="T60" fmla="*/ 2147483647 w 2176"/>
              <a:gd name="T61" fmla="*/ 0 h 4832"/>
              <a:gd name="T62" fmla="*/ 2147483647 w 2176"/>
              <a:gd name="T63" fmla="*/ 2147483647 h 4832"/>
              <a:gd name="T64" fmla="*/ 2147483647 w 2176"/>
              <a:gd name="T65" fmla="*/ 2147483647 h 4832"/>
              <a:gd name="T66" fmla="*/ 2147483647 w 2176"/>
              <a:gd name="T67" fmla="*/ 2147483647 h 4832"/>
              <a:gd name="T68" fmla="*/ 2147483647 w 2176"/>
              <a:gd name="T69" fmla="*/ 2147483647 h 4832"/>
              <a:gd name="T70" fmla="*/ 2147483647 w 2176"/>
              <a:gd name="T71" fmla="*/ 2147483647 h 4832"/>
              <a:gd name="T72" fmla="*/ 2147483647 w 2176"/>
              <a:gd name="T73" fmla="*/ 2147483647 h 4832"/>
              <a:gd name="T74" fmla="*/ 2147483647 w 2176"/>
              <a:gd name="T75" fmla="*/ 2147483647 h 4832"/>
              <a:gd name="T76" fmla="*/ 2147483647 w 2176"/>
              <a:gd name="T77" fmla="*/ 2147483647 h 4832"/>
              <a:gd name="T78" fmla="*/ 2147483647 w 2176"/>
              <a:gd name="T79" fmla="*/ 2147483647 h 4832"/>
              <a:gd name="T80" fmla="*/ 2147483647 w 2176"/>
              <a:gd name="T81" fmla="*/ 2147483647 h 4832"/>
              <a:gd name="T82" fmla="*/ 2147483647 w 2176"/>
              <a:gd name="T83" fmla="*/ 2147483647 h 4832"/>
              <a:gd name="T84" fmla="*/ 2147483647 w 2176"/>
              <a:gd name="T85" fmla="*/ 2147483647 h 4832"/>
              <a:gd name="T86" fmla="*/ 2147483647 w 2176"/>
              <a:gd name="T87" fmla="*/ 2147483647 h 4832"/>
              <a:gd name="T88" fmla="*/ 2147483647 w 2176"/>
              <a:gd name="T89" fmla="*/ 2147483647 h 4832"/>
              <a:gd name="T90" fmla="*/ 2147483647 w 2176"/>
              <a:gd name="T91" fmla="*/ 2147483647 h 4832"/>
              <a:gd name="T92" fmla="*/ 2147483647 w 2176"/>
              <a:gd name="T93" fmla="*/ 2147483647 h 4832"/>
              <a:gd name="T94" fmla="*/ 2147483647 w 2176"/>
              <a:gd name="T95" fmla="*/ 2147483647 h 4832"/>
              <a:gd name="T96" fmla="*/ 2147483647 w 2176"/>
              <a:gd name="T97" fmla="*/ 2147483647 h 4832"/>
              <a:gd name="T98" fmla="*/ 2147483647 w 2176"/>
              <a:gd name="T99" fmla="*/ 2147483647 h 4832"/>
              <a:gd name="T100" fmla="*/ 2147483647 w 2176"/>
              <a:gd name="T101" fmla="*/ 2147483647 h 4832"/>
              <a:gd name="T102" fmla="*/ 2147483647 w 2176"/>
              <a:gd name="T103" fmla="*/ 2147483647 h 4832"/>
              <a:gd name="T104" fmla="*/ 2147483647 w 2176"/>
              <a:gd name="T105" fmla="*/ 2147483647 h 4832"/>
              <a:gd name="T106" fmla="*/ 2147483647 w 2176"/>
              <a:gd name="T107" fmla="*/ 2147483647 h 4832"/>
              <a:gd name="T108" fmla="*/ 2147483647 w 2176"/>
              <a:gd name="T109" fmla="*/ 2147483647 h 4832"/>
              <a:gd name="T110" fmla="*/ 2147483647 w 2176"/>
              <a:gd name="T111" fmla="*/ 2147483647 h 4832"/>
              <a:gd name="T112" fmla="*/ 2147483647 w 2176"/>
              <a:gd name="T113" fmla="*/ 2147483647 h 4832"/>
              <a:gd name="T114" fmla="*/ 2147483647 w 2176"/>
              <a:gd name="T115" fmla="*/ 2147483647 h 4832"/>
              <a:gd name="T116" fmla="*/ 2147483647 w 2176"/>
              <a:gd name="T117" fmla="*/ 2147483647 h 4832"/>
              <a:gd name="T118" fmla="*/ 2147483647 w 2176"/>
              <a:gd name="T119" fmla="*/ 2147483647 h 4832"/>
              <a:gd name="T120" fmla="*/ 2147483647 w 2176"/>
              <a:gd name="T121" fmla="*/ 2147483647 h 4832"/>
              <a:gd name="T122" fmla="*/ 2147483647 w 2176"/>
              <a:gd name="T123" fmla="*/ 2147483647 h 4832"/>
              <a:gd name="T124" fmla="*/ 2147483647 w 2176"/>
              <a:gd name="T125" fmla="*/ 2147483647 h 4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76"/>
              <a:gd name="T190" fmla="*/ 0 h 4832"/>
              <a:gd name="T191" fmla="*/ 2176 w 2176"/>
              <a:gd name="T192" fmla="*/ 4832 h 4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76" h="4832">
                <a:moveTo>
                  <a:pt x="0" y="4824"/>
                </a:moveTo>
                <a:lnTo>
                  <a:pt x="0" y="4760"/>
                </a:lnTo>
                <a:lnTo>
                  <a:pt x="16" y="4760"/>
                </a:lnTo>
                <a:lnTo>
                  <a:pt x="16" y="4824"/>
                </a:lnTo>
                <a:lnTo>
                  <a:pt x="0" y="4824"/>
                </a:lnTo>
                <a:close/>
                <a:moveTo>
                  <a:pt x="0" y="4712"/>
                </a:moveTo>
                <a:lnTo>
                  <a:pt x="0" y="4648"/>
                </a:lnTo>
                <a:lnTo>
                  <a:pt x="16" y="4648"/>
                </a:lnTo>
                <a:lnTo>
                  <a:pt x="16" y="4712"/>
                </a:lnTo>
                <a:lnTo>
                  <a:pt x="0" y="4712"/>
                </a:lnTo>
                <a:close/>
                <a:moveTo>
                  <a:pt x="0" y="4600"/>
                </a:moveTo>
                <a:lnTo>
                  <a:pt x="0" y="4536"/>
                </a:lnTo>
                <a:lnTo>
                  <a:pt x="16" y="4536"/>
                </a:lnTo>
                <a:lnTo>
                  <a:pt x="16" y="4600"/>
                </a:lnTo>
                <a:lnTo>
                  <a:pt x="0" y="4600"/>
                </a:lnTo>
                <a:close/>
                <a:moveTo>
                  <a:pt x="0" y="4488"/>
                </a:moveTo>
                <a:lnTo>
                  <a:pt x="0" y="4424"/>
                </a:lnTo>
                <a:lnTo>
                  <a:pt x="16" y="4424"/>
                </a:lnTo>
                <a:lnTo>
                  <a:pt x="16" y="4488"/>
                </a:lnTo>
                <a:lnTo>
                  <a:pt x="0" y="4488"/>
                </a:lnTo>
                <a:close/>
                <a:moveTo>
                  <a:pt x="0" y="4376"/>
                </a:moveTo>
                <a:lnTo>
                  <a:pt x="0" y="4312"/>
                </a:lnTo>
                <a:lnTo>
                  <a:pt x="16" y="4312"/>
                </a:lnTo>
                <a:lnTo>
                  <a:pt x="16" y="4376"/>
                </a:lnTo>
                <a:lnTo>
                  <a:pt x="0" y="4376"/>
                </a:lnTo>
                <a:close/>
                <a:moveTo>
                  <a:pt x="0" y="4264"/>
                </a:moveTo>
                <a:lnTo>
                  <a:pt x="0" y="4200"/>
                </a:lnTo>
                <a:lnTo>
                  <a:pt x="16" y="4200"/>
                </a:lnTo>
                <a:lnTo>
                  <a:pt x="16" y="4264"/>
                </a:lnTo>
                <a:lnTo>
                  <a:pt x="0" y="4264"/>
                </a:lnTo>
                <a:close/>
                <a:moveTo>
                  <a:pt x="0" y="4152"/>
                </a:moveTo>
                <a:lnTo>
                  <a:pt x="0" y="4088"/>
                </a:lnTo>
                <a:lnTo>
                  <a:pt x="16" y="4088"/>
                </a:lnTo>
                <a:lnTo>
                  <a:pt x="16" y="4152"/>
                </a:lnTo>
                <a:lnTo>
                  <a:pt x="0" y="4152"/>
                </a:lnTo>
                <a:close/>
                <a:moveTo>
                  <a:pt x="0" y="4040"/>
                </a:moveTo>
                <a:lnTo>
                  <a:pt x="0" y="3976"/>
                </a:lnTo>
                <a:lnTo>
                  <a:pt x="16" y="3976"/>
                </a:lnTo>
                <a:lnTo>
                  <a:pt x="16" y="4040"/>
                </a:lnTo>
                <a:lnTo>
                  <a:pt x="0" y="4040"/>
                </a:lnTo>
                <a:close/>
                <a:moveTo>
                  <a:pt x="0" y="3928"/>
                </a:moveTo>
                <a:lnTo>
                  <a:pt x="0" y="3863"/>
                </a:lnTo>
                <a:lnTo>
                  <a:pt x="16" y="3863"/>
                </a:lnTo>
                <a:lnTo>
                  <a:pt x="16" y="3928"/>
                </a:lnTo>
                <a:lnTo>
                  <a:pt x="0" y="3928"/>
                </a:lnTo>
                <a:close/>
                <a:moveTo>
                  <a:pt x="0" y="3815"/>
                </a:moveTo>
                <a:lnTo>
                  <a:pt x="0" y="3751"/>
                </a:lnTo>
                <a:lnTo>
                  <a:pt x="16" y="3751"/>
                </a:lnTo>
                <a:lnTo>
                  <a:pt x="16" y="3815"/>
                </a:lnTo>
                <a:lnTo>
                  <a:pt x="0" y="3815"/>
                </a:lnTo>
                <a:close/>
                <a:moveTo>
                  <a:pt x="0" y="3703"/>
                </a:moveTo>
                <a:lnTo>
                  <a:pt x="0" y="3639"/>
                </a:lnTo>
                <a:lnTo>
                  <a:pt x="16" y="3639"/>
                </a:lnTo>
                <a:lnTo>
                  <a:pt x="16" y="3703"/>
                </a:lnTo>
                <a:lnTo>
                  <a:pt x="0" y="3703"/>
                </a:lnTo>
                <a:close/>
                <a:moveTo>
                  <a:pt x="0" y="3591"/>
                </a:moveTo>
                <a:lnTo>
                  <a:pt x="0" y="3527"/>
                </a:lnTo>
                <a:lnTo>
                  <a:pt x="16" y="3527"/>
                </a:lnTo>
                <a:lnTo>
                  <a:pt x="16" y="3591"/>
                </a:lnTo>
                <a:lnTo>
                  <a:pt x="0" y="3591"/>
                </a:lnTo>
                <a:close/>
                <a:moveTo>
                  <a:pt x="0" y="3479"/>
                </a:moveTo>
                <a:lnTo>
                  <a:pt x="0" y="3415"/>
                </a:lnTo>
                <a:lnTo>
                  <a:pt x="16" y="3415"/>
                </a:lnTo>
                <a:lnTo>
                  <a:pt x="16" y="3479"/>
                </a:lnTo>
                <a:lnTo>
                  <a:pt x="0" y="3479"/>
                </a:lnTo>
                <a:close/>
                <a:moveTo>
                  <a:pt x="0" y="3367"/>
                </a:moveTo>
                <a:lnTo>
                  <a:pt x="0" y="3303"/>
                </a:lnTo>
                <a:lnTo>
                  <a:pt x="16" y="3303"/>
                </a:lnTo>
                <a:lnTo>
                  <a:pt x="16" y="3367"/>
                </a:lnTo>
                <a:lnTo>
                  <a:pt x="0" y="3367"/>
                </a:lnTo>
                <a:close/>
                <a:moveTo>
                  <a:pt x="0" y="3255"/>
                </a:moveTo>
                <a:lnTo>
                  <a:pt x="0" y="3191"/>
                </a:lnTo>
                <a:lnTo>
                  <a:pt x="16" y="3191"/>
                </a:lnTo>
                <a:lnTo>
                  <a:pt x="16" y="3255"/>
                </a:lnTo>
                <a:lnTo>
                  <a:pt x="0" y="3255"/>
                </a:lnTo>
                <a:close/>
                <a:moveTo>
                  <a:pt x="0" y="3143"/>
                </a:moveTo>
                <a:lnTo>
                  <a:pt x="0" y="3079"/>
                </a:lnTo>
                <a:lnTo>
                  <a:pt x="16" y="3079"/>
                </a:lnTo>
                <a:lnTo>
                  <a:pt x="16" y="3143"/>
                </a:lnTo>
                <a:lnTo>
                  <a:pt x="0" y="3143"/>
                </a:lnTo>
                <a:close/>
                <a:moveTo>
                  <a:pt x="0" y="3031"/>
                </a:moveTo>
                <a:lnTo>
                  <a:pt x="0" y="2967"/>
                </a:lnTo>
                <a:lnTo>
                  <a:pt x="16" y="2967"/>
                </a:lnTo>
                <a:lnTo>
                  <a:pt x="16" y="3031"/>
                </a:lnTo>
                <a:lnTo>
                  <a:pt x="0" y="3031"/>
                </a:lnTo>
                <a:close/>
                <a:moveTo>
                  <a:pt x="0" y="2919"/>
                </a:moveTo>
                <a:lnTo>
                  <a:pt x="0" y="2854"/>
                </a:lnTo>
                <a:lnTo>
                  <a:pt x="16" y="2854"/>
                </a:lnTo>
                <a:lnTo>
                  <a:pt x="16" y="2919"/>
                </a:lnTo>
                <a:lnTo>
                  <a:pt x="0" y="2919"/>
                </a:lnTo>
                <a:close/>
                <a:moveTo>
                  <a:pt x="0" y="2806"/>
                </a:moveTo>
                <a:lnTo>
                  <a:pt x="0" y="2742"/>
                </a:lnTo>
                <a:lnTo>
                  <a:pt x="16" y="2742"/>
                </a:lnTo>
                <a:lnTo>
                  <a:pt x="16" y="2806"/>
                </a:lnTo>
                <a:lnTo>
                  <a:pt x="0" y="2806"/>
                </a:lnTo>
                <a:close/>
                <a:moveTo>
                  <a:pt x="0" y="2694"/>
                </a:moveTo>
                <a:lnTo>
                  <a:pt x="0" y="2630"/>
                </a:lnTo>
                <a:lnTo>
                  <a:pt x="16" y="2630"/>
                </a:lnTo>
                <a:lnTo>
                  <a:pt x="16" y="2694"/>
                </a:lnTo>
                <a:lnTo>
                  <a:pt x="0" y="2694"/>
                </a:lnTo>
                <a:close/>
                <a:moveTo>
                  <a:pt x="0" y="2582"/>
                </a:moveTo>
                <a:lnTo>
                  <a:pt x="0" y="2518"/>
                </a:lnTo>
                <a:lnTo>
                  <a:pt x="16" y="2518"/>
                </a:lnTo>
                <a:lnTo>
                  <a:pt x="16" y="2582"/>
                </a:lnTo>
                <a:lnTo>
                  <a:pt x="0" y="2582"/>
                </a:lnTo>
                <a:close/>
                <a:moveTo>
                  <a:pt x="0" y="2470"/>
                </a:moveTo>
                <a:lnTo>
                  <a:pt x="0" y="2406"/>
                </a:lnTo>
                <a:lnTo>
                  <a:pt x="16" y="2406"/>
                </a:lnTo>
                <a:lnTo>
                  <a:pt x="16" y="2470"/>
                </a:lnTo>
                <a:lnTo>
                  <a:pt x="0" y="2470"/>
                </a:lnTo>
                <a:close/>
                <a:moveTo>
                  <a:pt x="0" y="2358"/>
                </a:moveTo>
                <a:lnTo>
                  <a:pt x="0" y="2294"/>
                </a:lnTo>
                <a:lnTo>
                  <a:pt x="16" y="2294"/>
                </a:lnTo>
                <a:lnTo>
                  <a:pt x="16" y="2358"/>
                </a:lnTo>
                <a:lnTo>
                  <a:pt x="0" y="2358"/>
                </a:lnTo>
                <a:close/>
                <a:moveTo>
                  <a:pt x="0" y="2246"/>
                </a:moveTo>
                <a:lnTo>
                  <a:pt x="0" y="2182"/>
                </a:lnTo>
                <a:lnTo>
                  <a:pt x="16" y="2182"/>
                </a:lnTo>
                <a:lnTo>
                  <a:pt x="16" y="2246"/>
                </a:lnTo>
                <a:lnTo>
                  <a:pt x="0" y="2246"/>
                </a:lnTo>
                <a:close/>
                <a:moveTo>
                  <a:pt x="0" y="2134"/>
                </a:moveTo>
                <a:lnTo>
                  <a:pt x="0" y="2070"/>
                </a:lnTo>
                <a:lnTo>
                  <a:pt x="16" y="2070"/>
                </a:lnTo>
                <a:lnTo>
                  <a:pt x="16" y="2134"/>
                </a:lnTo>
                <a:lnTo>
                  <a:pt x="0" y="2134"/>
                </a:lnTo>
                <a:close/>
                <a:moveTo>
                  <a:pt x="0" y="2022"/>
                </a:moveTo>
                <a:lnTo>
                  <a:pt x="0" y="1958"/>
                </a:lnTo>
                <a:lnTo>
                  <a:pt x="16" y="1958"/>
                </a:lnTo>
                <a:lnTo>
                  <a:pt x="16" y="2022"/>
                </a:lnTo>
                <a:lnTo>
                  <a:pt x="0" y="2022"/>
                </a:lnTo>
                <a:close/>
                <a:moveTo>
                  <a:pt x="0" y="1910"/>
                </a:moveTo>
                <a:lnTo>
                  <a:pt x="0" y="1845"/>
                </a:lnTo>
                <a:lnTo>
                  <a:pt x="16" y="1845"/>
                </a:lnTo>
                <a:lnTo>
                  <a:pt x="16" y="1910"/>
                </a:lnTo>
                <a:lnTo>
                  <a:pt x="0" y="1910"/>
                </a:lnTo>
                <a:close/>
                <a:moveTo>
                  <a:pt x="0" y="1797"/>
                </a:moveTo>
                <a:lnTo>
                  <a:pt x="0" y="1733"/>
                </a:lnTo>
                <a:lnTo>
                  <a:pt x="16" y="1733"/>
                </a:lnTo>
                <a:lnTo>
                  <a:pt x="16" y="1797"/>
                </a:lnTo>
                <a:lnTo>
                  <a:pt x="0" y="1797"/>
                </a:lnTo>
                <a:close/>
                <a:moveTo>
                  <a:pt x="0" y="1685"/>
                </a:moveTo>
                <a:lnTo>
                  <a:pt x="0" y="1621"/>
                </a:lnTo>
                <a:lnTo>
                  <a:pt x="16" y="1621"/>
                </a:lnTo>
                <a:lnTo>
                  <a:pt x="16" y="1685"/>
                </a:lnTo>
                <a:lnTo>
                  <a:pt x="0" y="1685"/>
                </a:lnTo>
                <a:close/>
                <a:moveTo>
                  <a:pt x="0" y="1573"/>
                </a:moveTo>
                <a:lnTo>
                  <a:pt x="0" y="1509"/>
                </a:lnTo>
                <a:lnTo>
                  <a:pt x="16" y="1509"/>
                </a:lnTo>
                <a:lnTo>
                  <a:pt x="16" y="1573"/>
                </a:lnTo>
                <a:lnTo>
                  <a:pt x="0" y="1573"/>
                </a:lnTo>
                <a:close/>
                <a:moveTo>
                  <a:pt x="0" y="1461"/>
                </a:moveTo>
                <a:lnTo>
                  <a:pt x="0" y="1397"/>
                </a:lnTo>
                <a:lnTo>
                  <a:pt x="16" y="1397"/>
                </a:lnTo>
                <a:lnTo>
                  <a:pt x="16" y="1461"/>
                </a:lnTo>
                <a:lnTo>
                  <a:pt x="0" y="1461"/>
                </a:lnTo>
                <a:close/>
                <a:moveTo>
                  <a:pt x="0" y="1349"/>
                </a:moveTo>
                <a:lnTo>
                  <a:pt x="0" y="1285"/>
                </a:lnTo>
                <a:lnTo>
                  <a:pt x="16" y="1285"/>
                </a:lnTo>
                <a:lnTo>
                  <a:pt x="16" y="1349"/>
                </a:lnTo>
                <a:lnTo>
                  <a:pt x="0" y="1349"/>
                </a:lnTo>
                <a:close/>
                <a:moveTo>
                  <a:pt x="0" y="1237"/>
                </a:moveTo>
                <a:lnTo>
                  <a:pt x="0" y="1173"/>
                </a:lnTo>
                <a:lnTo>
                  <a:pt x="16" y="1173"/>
                </a:lnTo>
                <a:lnTo>
                  <a:pt x="16" y="1237"/>
                </a:lnTo>
                <a:lnTo>
                  <a:pt x="0" y="1237"/>
                </a:lnTo>
                <a:close/>
                <a:moveTo>
                  <a:pt x="0" y="1125"/>
                </a:moveTo>
                <a:lnTo>
                  <a:pt x="0" y="1061"/>
                </a:lnTo>
                <a:lnTo>
                  <a:pt x="16" y="1061"/>
                </a:lnTo>
                <a:lnTo>
                  <a:pt x="16" y="1125"/>
                </a:lnTo>
                <a:lnTo>
                  <a:pt x="0" y="1125"/>
                </a:lnTo>
                <a:close/>
                <a:moveTo>
                  <a:pt x="0" y="1013"/>
                </a:moveTo>
                <a:lnTo>
                  <a:pt x="0" y="949"/>
                </a:lnTo>
                <a:lnTo>
                  <a:pt x="16" y="949"/>
                </a:lnTo>
                <a:lnTo>
                  <a:pt x="16" y="1013"/>
                </a:lnTo>
                <a:lnTo>
                  <a:pt x="0" y="1013"/>
                </a:lnTo>
                <a:close/>
                <a:moveTo>
                  <a:pt x="0" y="901"/>
                </a:moveTo>
                <a:lnTo>
                  <a:pt x="0" y="836"/>
                </a:lnTo>
                <a:lnTo>
                  <a:pt x="16" y="836"/>
                </a:lnTo>
                <a:lnTo>
                  <a:pt x="16" y="901"/>
                </a:lnTo>
                <a:lnTo>
                  <a:pt x="0" y="901"/>
                </a:lnTo>
                <a:close/>
                <a:moveTo>
                  <a:pt x="0" y="788"/>
                </a:moveTo>
                <a:lnTo>
                  <a:pt x="0" y="724"/>
                </a:lnTo>
                <a:lnTo>
                  <a:pt x="16" y="724"/>
                </a:lnTo>
                <a:lnTo>
                  <a:pt x="16" y="788"/>
                </a:lnTo>
                <a:lnTo>
                  <a:pt x="0" y="788"/>
                </a:lnTo>
                <a:close/>
                <a:moveTo>
                  <a:pt x="0" y="676"/>
                </a:moveTo>
                <a:lnTo>
                  <a:pt x="0" y="612"/>
                </a:lnTo>
                <a:lnTo>
                  <a:pt x="16" y="612"/>
                </a:lnTo>
                <a:lnTo>
                  <a:pt x="16" y="676"/>
                </a:lnTo>
                <a:lnTo>
                  <a:pt x="0" y="676"/>
                </a:lnTo>
                <a:close/>
                <a:moveTo>
                  <a:pt x="0" y="564"/>
                </a:moveTo>
                <a:lnTo>
                  <a:pt x="0" y="500"/>
                </a:lnTo>
                <a:lnTo>
                  <a:pt x="16" y="500"/>
                </a:lnTo>
                <a:lnTo>
                  <a:pt x="16" y="564"/>
                </a:lnTo>
                <a:lnTo>
                  <a:pt x="0" y="564"/>
                </a:lnTo>
                <a:close/>
                <a:moveTo>
                  <a:pt x="0" y="452"/>
                </a:moveTo>
                <a:lnTo>
                  <a:pt x="0" y="388"/>
                </a:lnTo>
                <a:lnTo>
                  <a:pt x="16" y="388"/>
                </a:lnTo>
                <a:lnTo>
                  <a:pt x="16" y="452"/>
                </a:lnTo>
                <a:lnTo>
                  <a:pt x="0" y="452"/>
                </a:lnTo>
                <a:close/>
                <a:moveTo>
                  <a:pt x="0" y="340"/>
                </a:moveTo>
                <a:lnTo>
                  <a:pt x="0" y="276"/>
                </a:lnTo>
                <a:lnTo>
                  <a:pt x="16" y="276"/>
                </a:lnTo>
                <a:lnTo>
                  <a:pt x="16" y="340"/>
                </a:lnTo>
                <a:lnTo>
                  <a:pt x="0" y="340"/>
                </a:lnTo>
                <a:close/>
                <a:moveTo>
                  <a:pt x="0" y="228"/>
                </a:moveTo>
                <a:lnTo>
                  <a:pt x="0" y="164"/>
                </a:lnTo>
                <a:lnTo>
                  <a:pt x="16" y="164"/>
                </a:lnTo>
                <a:lnTo>
                  <a:pt x="16" y="228"/>
                </a:lnTo>
                <a:lnTo>
                  <a:pt x="0" y="228"/>
                </a:lnTo>
                <a:close/>
                <a:moveTo>
                  <a:pt x="0" y="116"/>
                </a:moveTo>
                <a:lnTo>
                  <a:pt x="0" y="52"/>
                </a:lnTo>
                <a:lnTo>
                  <a:pt x="16" y="52"/>
                </a:lnTo>
                <a:lnTo>
                  <a:pt x="16" y="116"/>
                </a:lnTo>
                <a:lnTo>
                  <a:pt x="0" y="116"/>
                </a:lnTo>
                <a:close/>
                <a:moveTo>
                  <a:pt x="13" y="0"/>
                </a:moveTo>
                <a:lnTo>
                  <a:pt x="77" y="0"/>
                </a:lnTo>
                <a:lnTo>
                  <a:pt x="77" y="16"/>
                </a:lnTo>
                <a:lnTo>
                  <a:pt x="13" y="16"/>
                </a:lnTo>
                <a:lnTo>
                  <a:pt x="13" y="0"/>
                </a:lnTo>
                <a:close/>
                <a:moveTo>
                  <a:pt x="125" y="0"/>
                </a:moveTo>
                <a:lnTo>
                  <a:pt x="189" y="0"/>
                </a:lnTo>
                <a:lnTo>
                  <a:pt x="189" y="16"/>
                </a:lnTo>
                <a:lnTo>
                  <a:pt x="125" y="16"/>
                </a:lnTo>
                <a:lnTo>
                  <a:pt x="125" y="0"/>
                </a:lnTo>
                <a:close/>
                <a:moveTo>
                  <a:pt x="238" y="0"/>
                </a:moveTo>
                <a:lnTo>
                  <a:pt x="302" y="0"/>
                </a:lnTo>
                <a:lnTo>
                  <a:pt x="302" y="16"/>
                </a:lnTo>
                <a:lnTo>
                  <a:pt x="238" y="16"/>
                </a:lnTo>
                <a:lnTo>
                  <a:pt x="238" y="0"/>
                </a:lnTo>
                <a:close/>
                <a:moveTo>
                  <a:pt x="350" y="0"/>
                </a:moveTo>
                <a:lnTo>
                  <a:pt x="414" y="0"/>
                </a:lnTo>
                <a:lnTo>
                  <a:pt x="414" y="16"/>
                </a:lnTo>
                <a:lnTo>
                  <a:pt x="350" y="16"/>
                </a:lnTo>
                <a:lnTo>
                  <a:pt x="350" y="0"/>
                </a:lnTo>
                <a:close/>
                <a:moveTo>
                  <a:pt x="462" y="0"/>
                </a:moveTo>
                <a:lnTo>
                  <a:pt x="526" y="0"/>
                </a:lnTo>
                <a:lnTo>
                  <a:pt x="526" y="16"/>
                </a:lnTo>
                <a:lnTo>
                  <a:pt x="462" y="16"/>
                </a:lnTo>
                <a:lnTo>
                  <a:pt x="462" y="0"/>
                </a:lnTo>
                <a:close/>
                <a:moveTo>
                  <a:pt x="574" y="0"/>
                </a:moveTo>
                <a:lnTo>
                  <a:pt x="638" y="0"/>
                </a:lnTo>
                <a:lnTo>
                  <a:pt x="638" y="16"/>
                </a:lnTo>
                <a:lnTo>
                  <a:pt x="574" y="16"/>
                </a:lnTo>
                <a:lnTo>
                  <a:pt x="574" y="0"/>
                </a:lnTo>
                <a:close/>
                <a:moveTo>
                  <a:pt x="686" y="0"/>
                </a:moveTo>
                <a:lnTo>
                  <a:pt x="750" y="0"/>
                </a:lnTo>
                <a:lnTo>
                  <a:pt x="750" y="16"/>
                </a:lnTo>
                <a:lnTo>
                  <a:pt x="686" y="16"/>
                </a:lnTo>
                <a:lnTo>
                  <a:pt x="686" y="0"/>
                </a:lnTo>
                <a:close/>
                <a:moveTo>
                  <a:pt x="798" y="0"/>
                </a:moveTo>
                <a:lnTo>
                  <a:pt x="862" y="0"/>
                </a:lnTo>
                <a:lnTo>
                  <a:pt x="862" y="16"/>
                </a:lnTo>
                <a:lnTo>
                  <a:pt x="798" y="16"/>
                </a:lnTo>
                <a:lnTo>
                  <a:pt x="798" y="0"/>
                </a:lnTo>
                <a:close/>
                <a:moveTo>
                  <a:pt x="910" y="0"/>
                </a:moveTo>
                <a:lnTo>
                  <a:pt x="974" y="0"/>
                </a:lnTo>
                <a:lnTo>
                  <a:pt x="974" y="16"/>
                </a:lnTo>
                <a:lnTo>
                  <a:pt x="910" y="16"/>
                </a:lnTo>
                <a:lnTo>
                  <a:pt x="910" y="0"/>
                </a:lnTo>
                <a:close/>
                <a:moveTo>
                  <a:pt x="1022" y="0"/>
                </a:moveTo>
                <a:lnTo>
                  <a:pt x="1086" y="0"/>
                </a:lnTo>
                <a:lnTo>
                  <a:pt x="1086" y="16"/>
                </a:lnTo>
                <a:lnTo>
                  <a:pt x="1022" y="16"/>
                </a:lnTo>
                <a:lnTo>
                  <a:pt x="1022" y="0"/>
                </a:lnTo>
                <a:close/>
                <a:moveTo>
                  <a:pt x="1134" y="0"/>
                </a:moveTo>
                <a:lnTo>
                  <a:pt x="1198" y="0"/>
                </a:lnTo>
                <a:lnTo>
                  <a:pt x="1198" y="16"/>
                </a:lnTo>
                <a:lnTo>
                  <a:pt x="1134" y="16"/>
                </a:lnTo>
                <a:lnTo>
                  <a:pt x="1134" y="0"/>
                </a:lnTo>
                <a:close/>
                <a:moveTo>
                  <a:pt x="1247" y="0"/>
                </a:moveTo>
                <a:lnTo>
                  <a:pt x="1311" y="0"/>
                </a:lnTo>
                <a:lnTo>
                  <a:pt x="1311" y="16"/>
                </a:lnTo>
                <a:lnTo>
                  <a:pt x="1247" y="16"/>
                </a:lnTo>
                <a:lnTo>
                  <a:pt x="1247" y="0"/>
                </a:lnTo>
                <a:close/>
                <a:moveTo>
                  <a:pt x="1359" y="0"/>
                </a:moveTo>
                <a:lnTo>
                  <a:pt x="1423" y="0"/>
                </a:lnTo>
                <a:lnTo>
                  <a:pt x="1423" y="16"/>
                </a:lnTo>
                <a:lnTo>
                  <a:pt x="1359" y="16"/>
                </a:lnTo>
                <a:lnTo>
                  <a:pt x="1359" y="0"/>
                </a:lnTo>
                <a:close/>
                <a:moveTo>
                  <a:pt x="1471" y="0"/>
                </a:moveTo>
                <a:lnTo>
                  <a:pt x="1535" y="0"/>
                </a:lnTo>
                <a:lnTo>
                  <a:pt x="1535" y="16"/>
                </a:lnTo>
                <a:lnTo>
                  <a:pt x="1471" y="16"/>
                </a:lnTo>
                <a:lnTo>
                  <a:pt x="1471" y="0"/>
                </a:lnTo>
                <a:close/>
                <a:moveTo>
                  <a:pt x="1583" y="0"/>
                </a:moveTo>
                <a:lnTo>
                  <a:pt x="1647" y="0"/>
                </a:lnTo>
                <a:lnTo>
                  <a:pt x="1647" y="16"/>
                </a:lnTo>
                <a:lnTo>
                  <a:pt x="1583" y="16"/>
                </a:lnTo>
                <a:lnTo>
                  <a:pt x="1583" y="0"/>
                </a:lnTo>
                <a:close/>
                <a:moveTo>
                  <a:pt x="1695" y="0"/>
                </a:moveTo>
                <a:lnTo>
                  <a:pt x="1759" y="0"/>
                </a:lnTo>
                <a:lnTo>
                  <a:pt x="1759" y="16"/>
                </a:lnTo>
                <a:lnTo>
                  <a:pt x="1695" y="16"/>
                </a:lnTo>
                <a:lnTo>
                  <a:pt x="1695" y="0"/>
                </a:lnTo>
                <a:close/>
                <a:moveTo>
                  <a:pt x="1807" y="0"/>
                </a:moveTo>
                <a:lnTo>
                  <a:pt x="1871" y="0"/>
                </a:lnTo>
                <a:lnTo>
                  <a:pt x="1871" y="16"/>
                </a:lnTo>
                <a:lnTo>
                  <a:pt x="1807" y="16"/>
                </a:lnTo>
                <a:lnTo>
                  <a:pt x="1807" y="0"/>
                </a:lnTo>
                <a:close/>
                <a:moveTo>
                  <a:pt x="1919" y="0"/>
                </a:moveTo>
                <a:lnTo>
                  <a:pt x="1983" y="0"/>
                </a:lnTo>
                <a:lnTo>
                  <a:pt x="1983" y="16"/>
                </a:lnTo>
                <a:lnTo>
                  <a:pt x="1919" y="16"/>
                </a:lnTo>
                <a:lnTo>
                  <a:pt x="1919" y="0"/>
                </a:lnTo>
                <a:close/>
                <a:moveTo>
                  <a:pt x="2031" y="0"/>
                </a:moveTo>
                <a:lnTo>
                  <a:pt x="2095" y="0"/>
                </a:lnTo>
                <a:lnTo>
                  <a:pt x="2095" y="16"/>
                </a:lnTo>
                <a:lnTo>
                  <a:pt x="2031" y="16"/>
                </a:lnTo>
                <a:lnTo>
                  <a:pt x="2031" y="0"/>
                </a:lnTo>
                <a:close/>
                <a:moveTo>
                  <a:pt x="2143" y="0"/>
                </a:moveTo>
                <a:lnTo>
                  <a:pt x="2168" y="0"/>
                </a:lnTo>
                <a:cubicBezTo>
                  <a:pt x="2173" y="0"/>
                  <a:pt x="2176" y="4"/>
                  <a:pt x="2176" y="8"/>
                </a:cubicBezTo>
                <a:lnTo>
                  <a:pt x="2176" y="47"/>
                </a:lnTo>
                <a:lnTo>
                  <a:pt x="2160" y="47"/>
                </a:lnTo>
                <a:lnTo>
                  <a:pt x="2160" y="8"/>
                </a:lnTo>
                <a:lnTo>
                  <a:pt x="2168" y="16"/>
                </a:lnTo>
                <a:lnTo>
                  <a:pt x="2143" y="16"/>
                </a:lnTo>
                <a:lnTo>
                  <a:pt x="2143" y="0"/>
                </a:lnTo>
                <a:close/>
                <a:moveTo>
                  <a:pt x="2176" y="96"/>
                </a:moveTo>
                <a:lnTo>
                  <a:pt x="2176" y="160"/>
                </a:lnTo>
                <a:lnTo>
                  <a:pt x="2160" y="160"/>
                </a:lnTo>
                <a:lnTo>
                  <a:pt x="2160" y="96"/>
                </a:lnTo>
                <a:lnTo>
                  <a:pt x="2176" y="96"/>
                </a:lnTo>
                <a:close/>
                <a:moveTo>
                  <a:pt x="2176" y="208"/>
                </a:moveTo>
                <a:lnTo>
                  <a:pt x="2176" y="272"/>
                </a:lnTo>
                <a:lnTo>
                  <a:pt x="2160" y="272"/>
                </a:lnTo>
                <a:lnTo>
                  <a:pt x="2160" y="208"/>
                </a:lnTo>
                <a:lnTo>
                  <a:pt x="2176" y="208"/>
                </a:lnTo>
                <a:close/>
                <a:moveTo>
                  <a:pt x="2176" y="320"/>
                </a:moveTo>
                <a:lnTo>
                  <a:pt x="2176" y="384"/>
                </a:lnTo>
                <a:lnTo>
                  <a:pt x="2160" y="384"/>
                </a:lnTo>
                <a:lnTo>
                  <a:pt x="2160" y="320"/>
                </a:lnTo>
                <a:lnTo>
                  <a:pt x="2176" y="320"/>
                </a:lnTo>
                <a:close/>
                <a:moveTo>
                  <a:pt x="2176" y="432"/>
                </a:moveTo>
                <a:lnTo>
                  <a:pt x="2176" y="496"/>
                </a:lnTo>
                <a:lnTo>
                  <a:pt x="2160" y="496"/>
                </a:lnTo>
                <a:lnTo>
                  <a:pt x="2160" y="432"/>
                </a:lnTo>
                <a:lnTo>
                  <a:pt x="2176" y="432"/>
                </a:lnTo>
                <a:close/>
                <a:moveTo>
                  <a:pt x="2176" y="544"/>
                </a:moveTo>
                <a:lnTo>
                  <a:pt x="2176" y="608"/>
                </a:lnTo>
                <a:lnTo>
                  <a:pt x="2160" y="608"/>
                </a:lnTo>
                <a:lnTo>
                  <a:pt x="2160" y="544"/>
                </a:lnTo>
                <a:lnTo>
                  <a:pt x="2176" y="544"/>
                </a:lnTo>
                <a:close/>
                <a:moveTo>
                  <a:pt x="2176" y="656"/>
                </a:moveTo>
                <a:lnTo>
                  <a:pt x="2176" y="720"/>
                </a:lnTo>
                <a:lnTo>
                  <a:pt x="2160" y="720"/>
                </a:lnTo>
                <a:lnTo>
                  <a:pt x="2160" y="656"/>
                </a:lnTo>
                <a:lnTo>
                  <a:pt x="2176" y="656"/>
                </a:lnTo>
                <a:close/>
                <a:moveTo>
                  <a:pt x="2176" y="768"/>
                </a:moveTo>
                <a:lnTo>
                  <a:pt x="2176" y="832"/>
                </a:lnTo>
                <a:lnTo>
                  <a:pt x="2160" y="832"/>
                </a:lnTo>
                <a:lnTo>
                  <a:pt x="2160" y="768"/>
                </a:lnTo>
                <a:lnTo>
                  <a:pt x="2176" y="768"/>
                </a:lnTo>
                <a:close/>
                <a:moveTo>
                  <a:pt x="2176" y="880"/>
                </a:moveTo>
                <a:lnTo>
                  <a:pt x="2176" y="944"/>
                </a:lnTo>
                <a:lnTo>
                  <a:pt x="2160" y="944"/>
                </a:lnTo>
                <a:lnTo>
                  <a:pt x="2160" y="880"/>
                </a:lnTo>
                <a:lnTo>
                  <a:pt x="2176" y="880"/>
                </a:lnTo>
                <a:close/>
                <a:moveTo>
                  <a:pt x="2176" y="992"/>
                </a:moveTo>
                <a:lnTo>
                  <a:pt x="2176" y="1056"/>
                </a:lnTo>
                <a:lnTo>
                  <a:pt x="2160" y="1056"/>
                </a:lnTo>
                <a:lnTo>
                  <a:pt x="2160" y="992"/>
                </a:lnTo>
                <a:lnTo>
                  <a:pt x="2176" y="992"/>
                </a:lnTo>
                <a:close/>
                <a:moveTo>
                  <a:pt x="2176" y="1105"/>
                </a:moveTo>
                <a:lnTo>
                  <a:pt x="2176" y="1169"/>
                </a:lnTo>
                <a:lnTo>
                  <a:pt x="2160" y="1169"/>
                </a:lnTo>
                <a:lnTo>
                  <a:pt x="2160" y="1105"/>
                </a:lnTo>
                <a:lnTo>
                  <a:pt x="2176" y="1105"/>
                </a:lnTo>
                <a:close/>
                <a:moveTo>
                  <a:pt x="2176" y="1217"/>
                </a:moveTo>
                <a:lnTo>
                  <a:pt x="2176" y="1281"/>
                </a:lnTo>
                <a:lnTo>
                  <a:pt x="2160" y="1281"/>
                </a:lnTo>
                <a:lnTo>
                  <a:pt x="2160" y="1217"/>
                </a:lnTo>
                <a:lnTo>
                  <a:pt x="2176" y="1217"/>
                </a:lnTo>
                <a:close/>
                <a:moveTo>
                  <a:pt x="2176" y="1329"/>
                </a:moveTo>
                <a:lnTo>
                  <a:pt x="2176" y="1393"/>
                </a:lnTo>
                <a:lnTo>
                  <a:pt x="2160" y="1393"/>
                </a:lnTo>
                <a:lnTo>
                  <a:pt x="2160" y="1329"/>
                </a:lnTo>
                <a:lnTo>
                  <a:pt x="2176" y="1329"/>
                </a:lnTo>
                <a:close/>
                <a:moveTo>
                  <a:pt x="2176" y="1441"/>
                </a:moveTo>
                <a:lnTo>
                  <a:pt x="2176" y="1505"/>
                </a:lnTo>
                <a:lnTo>
                  <a:pt x="2160" y="1505"/>
                </a:lnTo>
                <a:lnTo>
                  <a:pt x="2160" y="1441"/>
                </a:lnTo>
                <a:lnTo>
                  <a:pt x="2176" y="1441"/>
                </a:lnTo>
                <a:close/>
                <a:moveTo>
                  <a:pt x="2176" y="1553"/>
                </a:moveTo>
                <a:lnTo>
                  <a:pt x="2176" y="1617"/>
                </a:lnTo>
                <a:lnTo>
                  <a:pt x="2160" y="1617"/>
                </a:lnTo>
                <a:lnTo>
                  <a:pt x="2160" y="1553"/>
                </a:lnTo>
                <a:lnTo>
                  <a:pt x="2176" y="1553"/>
                </a:lnTo>
                <a:close/>
                <a:moveTo>
                  <a:pt x="2176" y="1665"/>
                </a:moveTo>
                <a:lnTo>
                  <a:pt x="2176" y="1729"/>
                </a:lnTo>
                <a:lnTo>
                  <a:pt x="2160" y="1729"/>
                </a:lnTo>
                <a:lnTo>
                  <a:pt x="2160" y="1665"/>
                </a:lnTo>
                <a:lnTo>
                  <a:pt x="2176" y="1665"/>
                </a:lnTo>
                <a:close/>
                <a:moveTo>
                  <a:pt x="2176" y="1777"/>
                </a:moveTo>
                <a:lnTo>
                  <a:pt x="2176" y="1841"/>
                </a:lnTo>
                <a:lnTo>
                  <a:pt x="2160" y="1841"/>
                </a:lnTo>
                <a:lnTo>
                  <a:pt x="2160" y="1777"/>
                </a:lnTo>
                <a:lnTo>
                  <a:pt x="2176" y="1777"/>
                </a:lnTo>
                <a:close/>
                <a:moveTo>
                  <a:pt x="2176" y="1889"/>
                </a:moveTo>
                <a:lnTo>
                  <a:pt x="2176" y="1953"/>
                </a:lnTo>
                <a:lnTo>
                  <a:pt x="2160" y="1953"/>
                </a:lnTo>
                <a:lnTo>
                  <a:pt x="2160" y="1889"/>
                </a:lnTo>
                <a:lnTo>
                  <a:pt x="2176" y="1889"/>
                </a:lnTo>
                <a:close/>
                <a:moveTo>
                  <a:pt x="2176" y="2001"/>
                </a:moveTo>
                <a:lnTo>
                  <a:pt x="2176" y="2066"/>
                </a:lnTo>
                <a:lnTo>
                  <a:pt x="2160" y="2066"/>
                </a:lnTo>
                <a:lnTo>
                  <a:pt x="2160" y="2001"/>
                </a:lnTo>
                <a:lnTo>
                  <a:pt x="2176" y="2001"/>
                </a:lnTo>
                <a:close/>
                <a:moveTo>
                  <a:pt x="2176" y="2114"/>
                </a:moveTo>
                <a:lnTo>
                  <a:pt x="2176" y="2178"/>
                </a:lnTo>
                <a:lnTo>
                  <a:pt x="2160" y="2178"/>
                </a:lnTo>
                <a:lnTo>
                  <a:pt x="2160" y="2114"/>
                </a:lnTo>
                <a:lnTo>
                  <a:pt x="2176" y="2114"/>
                </a:lnTo>
                <a:close/>
                <a:moveTo>
                  <a:pt x="2176" y="2226"/>
                </a:moveTo>
                <a:lnTo>
                  <a:pt x="2176" y="2290"/>
                </a:lnTo>
                <a:lnTo>
                  <a:pt x="2160" y="2290"/>
                </a:lnTo>
                <a:lnTo>
                  <a:pt x="2160" y="2226"/>
                </a:lnTo>
                <a:lnTo>
                  <a:pt x="2176" y="2226"/>
                </a:lnTo>
                <a:close/>
                <a:moveTo>
                  <a:pt x="2176" y="2338"/>
                </a:moveTo>
                <a:lnTo>
                  <a:pt x="2176" y="2402"/>
                </a:lnTo>
                <a:lnTo>
                  <a:pt x="2160" y="2402"/>
                </a:lnTo>
                <a:lnTo>
                  <a:pt x="2160" y="2338"/>
                </a:lnTo>
                <a:lnTo>
                  <a:pt x="2176" y="2338"/>
                </a:lnTo>
                <a:close/>
                <a:moveTo>
                  <a:pt x="2176" y="2450"/>
                </a:moveTo>
                <a:lnTo>
                  <a:pt x="2176" y="2514"/>
                </a:lnTo>
                <a:lnTo>
                  <a:pt x="2160" y="2514"/>
                </a:lnTo>
                <a:lnTo>
                  <a:pt x="2160" y="2450"/>
                </a:lnTo>
                <a:lnTo>
                  <a:pt x="2176" y="2450"/>
                </a:lnTo>
                <a:close/>
                <a:moveTo>
                  <a:pt x="2176" y="2562"/>
                </a:moveTo>
                <a:lnTo>
                  <a:pt x="2176" y="2626"/>
                </a:lnTo>
                <a:lnTo>
                  <a:pt x="2160" y="2626"/>
                </a:lnTo>
                <a:lnTo>
                  <a:pt x="2160" y="2562"/>
                </a:lnTo>
                <a:lnTo>
                  <a:pt x="2176" y="2562"/>
                </a:lnTo>
                <a:close/>
                <a:moveTo>
                  <a:pt x="2176" y="2674"/>
                </a:moveTo>
                <a:lnTo>
                  <a:pt x="2176" y="2738"/>
                </a:lnTo>
                <a:lnTo>
                  <a:pt x="2160" y="2738"/>
                </a:lnTo>
                <a:lnTo>
                  <a:pt x="2160" y="2674"/>
                </a:lnTo>
                <a:lnTo>
                  <a:pt x="2176" y="2674"/>
                </a:lnTo>
                <a:close/>
                <a:moveTo>
                  <a:pt x="2176" y="2786"/>
                </a:moveTo>
                <a:lnTo>
                  <a:pt x="2176" y="2850"/>
                </a:lnTo>
                <a:lnTo>
                  <a:pt x="2160" y="2850"/>
                </a:lnTo>
                <a:lnTo>
                  <a:pt x="2160" y="2786"/>
                </a:lnTo>
                <a:lnTo>
                  <a:pt x="2176" y="2786"/>
                </a:lnTo>
                <a:close/>
                <a:moveTo>
                  <a:pt x="2176" y="2898"/>
                </a:moveTo>
                <a:lnTo>
                  <a:pt x="2176" y="2962"/>
                </a:lnTo>
                <a:lnTo>
                  <a:pt x="2160" y="2962"/>
                </a:lnTo>
                <a:lnTo>
                  <a:pt x="2160" y="2898"/>
                </a:lnTo>
                <a:lnTo>
                  <a:pt x="2176" y="2898"/>
                </a:lnTo>
                <a:close/>
                <a:moveTo>
                  <a:pt x="2176" y="3010"/>
                </a:moveTo>
                <a:lnTo>
                  <a:pt x="2176" y="3075"/>
                </a:lnTo>
                <a:lnTo>
                  <a:pt x="2160" y="3075"/>
                </a:lnTo>
                <a:lnTo>
                  <a:pt x="2160" y="3010"/>
                </a:lnTo>
                <a:lnTo>
                  <a:pt x="2176" y="3010"/>
                </a:lnTo>
                <a:close/>
                <a:moveTo>
                  <a:pt x="2176" y="3123"/>
                </a:moveTo>
                <a:lnTo>
                  <a:pt x="2176" y="3187"/>
                </a:lnTo>
                <a:lnTo>
                  <a:pt x="2160" y="3187"/>
                </a:lnTo>
                <a:lnTo>
                  <a:pt x="2160" y="3123"/>
                </a:lnTo>
                <a:lnTo>
                  <a:pt x="2176" y="3123"/>
                </a:lnTo>
                <a:close/>
                <a:moveTo>
                  <a:pt x="2176" y="3235"/>
                </a:moveTo>
                <a:lnTo>
                  <a:pt x="2176" y="3299"/>
                </a:lnTo>
                <a:lnTo>
                  <a:pt x="2160" y="3299"/>
                </a:lnTo>
                <a:lnTo>
                  <a:pt x="2160" y="3235"/>
                </a:lnTo>
                <a:lnTo>
                  <a:pt x="2176" y="3235"/>
                </a:lnTo>
                <a:close/>
                <a:moveTo>
                  <a:pt x="2176" y="3347"/>
                </a:moveTo>
                <a:lnTo>
                  <a:pt x="2176" y="3411"/>
                </a:lnTo>
                <a:lnTo>
                  <a:pt x="2160" y="3411"/>
                </a:lnTo>
                <a:lnTo>
                  <a:pt x="2160" y="3347"/>
                </a:lnTo>
                <a:lnTo>
                  <a:pt x="2176" y="3347"/>
                </a:lnTo>
                <a:close/>
                <a:moveTo>
                  <a:pt x="2176" y="3459"/>
                </a:moveTo>
                <a:lnTo>
                  <a:pt x="2176" y="3523"/>
                </a:lnTo>
                <a:lnTo>
                  <a:pt x="2160" y="3523"/>
                </a:lnTo>
                <a:lnTo>
                  <a:pt x="2160" y="3459"/>
                </a:lnTo>
                <a:lnTo>
                  <a:pt x="2176" y="3459"/>
                </a:lnTo>
                <a:close/>
                <a:moveTo>
                  <a:pt x="2176" y="3571"/>
                </a:moveTo>
                <a:lnTo>
                  <a:pt x="2176" y="3635"/>
                </a:lnTo>
                <a:lnTo>
                  <a:pt x="2160" y="3635"/>
                </a:lnTo>
                <a:lnTo>
                  <a:pt x="2160" y="3571"/>
                </a:lnTo>
                <a:lnTo>
                  <a:pt x="2176" y="3571"/>
                </a:lnTo>
                <a:close/>
                <a:moveTo>
                  <a:pt x="2176" y="3683"/>
                </a:moveTo>
                <a:lnTo>
                  <a:pt x="2176" y="3747"/>
                </a:lnTo>
                <a:lnTo>
                  <a:pt x="2160" y="3747"/>
                </a:lnTo>
                <a:lnTo>
                  <a:pt x="2160" y="3683"/>
                </a:lnTo>
                <a:lnTo>
                  <a:pt x="2176" y="3683"/>
                </a:lnTo>
                <a:close/>
                <a:moveTo>
                  <a:pt x="2176" y="3795"/>
                </a:moveTo>
                <a:lnTo>
                  <a:pt x="2176" y="3859"/>
                </a:lnTo>
                <a:lnTo>
                  <a:pt x="2160" y="3859"/>
                </a:lnTo>
                <a:lnTo>
                  <a:pt x="2160" y="3795"/>
                </a:lnTo>
                <a:lnTo>
                  <a:pt x="2176" y="3795"/>
                </a:lnTo>
                <a:close/>
                <a:moveTo>
                  <a:pt x="2176" y="3907"/>
                </a:moveTo>
                <a:lnTo>
                  <a:pt x="2176" y="3971"/>
                </a:lnTo>
                <a:lnTo>
                  <a:pt x="2160" y="3971"/>
                </a:lnTo>
                <a:lnTo>
                  <a:pt x="2160" y="3907"/>
                </a:lnTo>
                <a:lnTo>
                  <a:pt x="2176" y="3907"/>
                </a:lnTo>
                <a:close/>
                <a:moveTo>
                  <a:pt x="2176" y="4019"/>
                </a:moveTo>
                <a:lnTo>
                  <a:pt x="2176" y="4084"/>
                </a:lnTo>
                <a:lnTo>
                  <a:pt x="2160" y="4084"/>
                </a:lnTo>
                <a:lnTo>
                  <a:pt x="2160" y="4019"/>
                </a:lnTo>
                <a:lnTo>
                  <a:pt x="2176" y="4019"/>
                </a:lnTo>
                <a:close/>
                <a:moveTo>
                  <a:pt x="2176" y="4132"/>
                </a:moveTo>
                <a:lnTo>
                  <a:pt x="2176" y="4196"/>
                </a:lnTo>
                <a:lnTo>
                  <a:pt x="2160" y="4196"/>
                </a:lnTo>
                <a:lnTo>
                  <a:pt x="2160" y="4132"/>
                </a:lnTo>
                <a:lnTo>
                  <a:pt x="2176" y="4132"/>
                </a:lnTo>
                <a:close/>
                <a:moveTo>
                  <a:pt x="2176" y="4244"/>
                </a:moveTo>
                <a:lnTo>
                  <a:pt x="2176" y="4308"/>
                </a:lnTo>
                <a:lnTo>
                  <a:pt x="2160" y="4308"/>
                </a:lnTo>
                <a:lnTo>
                  <a:pt x="2160" y="4244"/>
                </a:lnTo>
                <a:lnTo>
                  <a:pt x="2176" y="4244"/>
                </a:lnTo>
                <a:close/>
                <a:moveTo>
                  <a:pt x="2176" y="4356"/>
                </a:moveTo>
                <a:lnTo>
                  <a:pt x="2176" y="4420"/>
                </a:lnTo>
                <a:lnTo>
                  <a:pt x="2160" y="4420"/>
                </a:lnTo>
                <a:lnTo>
                  <a:pt x="2160" y="4356"/>
                </a:lnTo>
                <a:lnTo>
                  <a:pt x="2176" y="4356"/>
                </a:lnTo>
                <a:close/>
                <a:moveTo>
                  <a:pt x="2176" y="4468"/>
                </a:moveTo>
                <a:lnTo>
                  <a:pt x="2176" y="4532"/>
                </a:lnTo>
                <a:lnTo>
                  <a:pt x="2160" y="4532"/>
                </a:lnTo>
                <a:lnTo>
                  <a:pt x="2160" y="4468"/>
                </a:lnTo>
                <a:lnTo>
                  <a:pt x="2176" y="4468"/>
                </a:lnTo>
                <a:close/>
                <a:moveTo>
                  <a:pt x="2176" y="4580"/>
                </a:moveTo>
                <a:lnTo>
                  <a:pt x="2176" y="4644"/>
                </a:lnTo>
                <a:lnTo>
                  <a:pt x="2160" y="4644"/>
                </a:lnTo>
                <a:lnTo>
                  <a:pt x="2160" y="4580"/>
                </a:lnTo>
                <a:lnTo>
                  <a:pt x="2176" y="4580"/>
                </a:lnTo>
                <a:close/>
                <a:moveTo>
                  <a:pt x="2176" y="4692"/>
                </a:moveTo>
                <a:lnTo>
                  <a:pt x="2176" y="4756"/>
                </a:lnTo>
                <a:lnTo>
                  <a:pt x="2160" y="4756"/>
                </a:lnTo>
                <a:lnTo>
                  <a:pt x="2160" y="4692"/>
                </a:lnTo>
                <a:lnTo>
                  <a:pt x="2176" y="4692"/>
                </a:lnTo>
                <a:close/>
                <a:moveTo>
                  <a:pt x="2176" y="4804"/>
                </a:moveTo>
                <a:lnTo>
                  <a:pt x="2176" y="4824"/>
                </a:lnTo>
                <a:cubicBezTo>
                  <a:pt x="2176" y="4829"/>
                  <a:pt x="2173" y="4832"/>
                  <a:pt x="2168" y="4832"/>
                </a:cubicBezTo>
                <a:lnTo>
                  <a:pt x="2125" y="4832"/>
                </a:lnTo>
                <a:lnTo>
                  <a:pt x="2125" y="4816"/>
                </a:lnTo>
                <a:lnTo>
                  <a:pt x="2168" y="4816"/>
                </a:lnTo>
                <a:lnTo>
                  <a:pt x="2160" y="4824"/>
                </a:lnTo>
                <a:lnTo>
                  <a:pt x="2160" y="4804"/>
                </a:lnTo>
                <a:lnTo>
                  <a:pt x="2176" y="4804"/>
                </a:lnTo>
                <a:close/>
                <a:moveTo>
                  <a:pt x="2077" y="4832"/>
                </a:moveTo>
                <a:lnTo>
                  <a:pt x="2012" y="4832"/>
                </a:lnTo>
                <a:lnTo>
                  <a:pt x="2012" y="4816"/>
                </a:lnTo>
                <a:lnTo>
                  <a:pt x="2077" y="4816"/>
                </a:lnTo>
                <a:lnTo>
                  <a:pt x="2077" y="4832"/>
                </a:lnTo>
                <a:close/>
                <a:moveTo>
                  <a:pt x="1964" y="4832"/>
                </a:moveTo>
                <a:lnTo>
                  <a:pt x="1900" y="4832"/>
                </a:lnTo>
                <a:lnTo>
                  <a:pt x="1900" y="4816"/>
                </a:lnTo>
                <a:lnTo>
                  <a:pt x="1964" y="4816"/>
                </a:lnTo>
                <a:lnTo>
                  <a:pt x="1964" y="4832"/>
                </a:lnTo>
                <a:close/>
                <a:moveTo>
                  <a:pt x="1852" y="4832"/>
                </a:moveTo>
                <a:lnTo>
                  <a:pt x="1788" y="4832"/>
                </a:lnTo>
                <a:lnTo>
                  <a:pt x="1788" y="4816"/>
                </a:lnTo>
                <a:lnTo>
                  <a:pt x="1852" y="4816"/>
                </a:lnTo>
                <a:lnTo>
                  <a:pt x="1852" y="4832"/>
                </a:lnTo>
                <a:close/>
                <a:moveTo>
                  <a:pt x="1740" y="4832"/>
                </a:moveTo>
                <a:lnTo>
                  <a:pt x="1676" y="4832"/>
                </a:lnTo>
                <a:lnTo>
                  <a:pt x="1676" y="4816"/>
                </a:lnTo>
                <a:lnTo>
                  <a:pt x="1740" y="4816"/>
                </a:lnTo>
                <a:lnTo>
                  <a:pt x="1740" y="4832"/>
                </a:lnTo>
                <a:close/>
                <a:moveTo>
                  <a:pt x="1628" y="4832"/>
                </a:moveTo>
                <a:lnTo>
                  <a:pt x="1564" y="4832"/>
                </a:lnTo>
                <a:lnTo>
                  <a:pt x="1564" y="4816"/>
                </a:lnTo>
                <a:lnTo>
                  <a:pt x="1628" y="4816"/>
                </a:lnTo>
                <a:lnTo>
                  <a:pt x="1628" y="4832"/>
                </a:lnTo>
                <a:close/>
                <a:moveTo>
                  <a:pt x="1516" y="4832"/>
                </a:moveTo>
                <a:lnTo>
                  <a:pt x="1452" y="4832"/>
                </a:lnTo>
                <a:lnTo>
                  <a:pt x="1452" y="4816"/>
                </a:lnTo>
                <a:lnTo>
                  <a:pt x="1516" y="4816"/>
                </a:lnTo>
                <a:lnTo>
                  <a:pt x="1516" y="4832"/>
                </a:lnTo>
                <a:close/>
                <a:moveTo>
                  <a:pt x="1404" y="4832"/>
                </a:moveTo>
                <a:lnTo>
                  <a:pt x="1340" y="4832"/>
                </a:lnTo>
                <a:lnTo>
                  <a:pt x="1340" y="4816"/>
                </a:lnTo>
                <a:lnTo>
                  <a:pt x="1404" y="4816"/>
                </a:lnTo>
                <a:lnTo>
                  <a:pt x="1404" y="4832"/>
                </a:lnTo>
                <a:close/>
                <a:moveTo>
                  <a:pt x="1292" y="4832"/>
                </a:moveTo>
                <a:lnTo>
                  <a:pt x="1228" y="4832"/>
                </a:lnTo>
                <a:lnTo>
                  <a:pt x="1228" y="4816"/>
                </a:lnTo>
                <a:lnTo>
                  <a:pt x="1292" y="4816"/>
                </a:lnTo>
                <a:lnTo>
                  <a:pt x="1292" y="4832"/>
                </a:lnTo>
                <a:close/>
                <a:moveTo>
                  <a:pt x="1180" y="4832"/>
                </a:moveTo>
                <a:lnTo>
                  <a:pt x="1116" y="4832"/>
                </a:lnTo>
                <a:lnTo>
                  <a:pt x="1116" y="4816"/>
                </a:lnTo>
                <a:lnTo>
                  <a:pt x="1180" y="4816"/>
                </a:lnTo>
                <a:lnTo>
                  <a:pt x="1180" y="4832"/>
                </a:lnTo>
                <a:close/>
                <a:moveTo>
                  <a:pt x="1068" y="4832"/>
                </a:moveTo>
                <a:lnTo>
                  <a:pt x="1003" y="4832"/>
                </a:lnTo>
                <a:lnTo>
                  <a:pt x="1003" y="4816"/>
                </a:lnTo>
                <a:lnTo>
                  <a:pt x="1068" y="4816"/>
                </a:lnTo>
                <a:lnTo>
                  <a:pt x="1068" y="4832"/>
                </a:lnTo>
                <a:close/>
                <a:moveTo>
                  <a:pt x="955" y="4832"/>
                </a:moveTo>
                <a:lnTo>
                  <a:pt x="891" y="4832"/>
                </a:lnTo>
                <a:lnTo>
                  <a:pt x="891" y="4816"/>
                </a:lnTo>
                <a:lnTo>
                  <a:pt x="955" y="4816"/>
                </a:lnTo>
                <a:lnTo>
                  <a:pt x="955" y="4832"/>
                </a:lnTo>
                <a:close/>
                <a:moveTo>
                  <a:pt x="843" y="4832"/>
                </a:moveTo>
                <a:lnTo>
                  <a:pt x="779" y="4832"/>
                </a:lnTo>
                <a:lnTo>
                  <a:pt x="779" y="4816"/>
                </a:lnTo>
                <a:lnTo>
                  <a:pt x="843" y="4816"/>
                </a:lnTo>
                <a:lnTo>
                  <a:pt x="843" y="4832"/>
                </a:lnTo>
                <a:close/>
                <a:moveTo>
                  <a:pt x="731" y="4832"/>
                </a:moveTo>
                <a:lnTo>
                  <a:pt x="667" y="4832"/>
                </a:lnTo>
                <a:lnTo>
                  <a:pt x="667" y="4816"/>
                </a:lnTo>
                <a:lnTo>
                  <a:pt x="731" y="4816"/>
                </a:lnTo>
                <a:lnTo>
                  <a:pt x="731" y="4832"/>
                </a:lnTo>
                <a:close/>
                <a:moveTo>
                  <a:pt x="619" y="4832"/>
                </a:moveTo>
                <a:lnTo>
                  <a:pt x="555" y="4832"/>
                </a:lnTo>
                <a:lnTo>
                  <a:pt x="555" y="4816"/>
                </a:lnTo>
                <a:lnTo>
                  <a:pt x="619" y="4816"/>
                </a:lnTo>
                <a:lnTo>
                  <a:pt x="619" y="4832"/>
                </a:lnTo>
                <a:close/>
                <a:moveTo>
                  <a:pt x="507" y="4832"/>
                </a:moveTo>
                <a:lnTo>
                  <a:pt x="443" y="4832"/>
                </a:lnTo>
                <a:lnTo>
                  <a:pt x="443" y="4816"/>
                </a:lnTo>
                <a:lnTo>
                  <a:pt x="507" y="4816"/>
                </a:lnTo>
                <a:lnTo>
                  <a:pt x="507" y="4832"/>
                </a:lnTo>
                <a:close/>
                <a:moveTo>
                  <a:pt x="395" y="4832"/>
                </a:moveTo>
                <a:lnTo>
                  <a:pt x="331" y="4832"/>
                </a:lnTo>
                <a:lnTo>
                  <a:pt x="331" y="4816"/>
                </a:lnTo>
                <a:lnTo>
                  <a:pt x="395" y="4816"/>
                </a:lnTo>
                <a:lnTo>
                  <a:pt x="395" y="4832"/>
                </a:lnTo>
                <a:close/>
                <a:moveTo>
                  <a:pt x="283" y="4832"/>
                </a:moveTo>
                <a:lnTo>
                  <a:pt x="219" y="4832"/>
                </a:lnTo>
                <a:lnTo>
                  <a:pt x="219" y="4816"/>
                </a:lnTo>
                <a:lnTo>
                  <a:pt x="283" y="4816"/>
                </a:lnTo>
                <a:lnTo>
                  <a:pt x="283" y="4832"/>
                </a:lnTo>
                <a:close/>
                <a:moveTo>
                  <a:pt x="171" y="4832"/>
                </a:moveTo>
                <a:lnTo>
                  <a:pt x="107" y="4832"/>
                </a:lnTo>
                <a:lnTo>
                  <a:pt x="107" y="4816"/>
                </a:lnTo>
                <a:lnTo>
                  <a:pt x="171" y="4816"/>
                </a:lnTo>
                <a:lnTo>
                  <a:pt x="171" y="4832"/>
                </a:lnTo>
                <a:close/>
                <a:moveTo>
                  <a:pt x="59" y="4832"/>
                </a:moveTo>
                <a:lnTo>
                  <a:pt x="8" y="4832"/>
                </a:lnTo>
                <a:lnTo>
                  <a:pt x="8" y="4816"/>
                </a:lnTo>
                <a:lnTo>
                  <a:pt x="59" y="4816"/>
                </a:lnTo>
                <a:lnTo>
                  <a:pt x="59" y="4832"/>
                </a:lnTo>
                <a:close/>
              </a:path>
            </a:pathLst>
          </a:custGeom>
          <a:solidFill>
            <a:srgbClr val="000000"/>
          </a:solidFill>
          <a:ln w="0" cap="flat">
            <a:solidFill>
              <a:srgbClr val="000000"/>
            </a:solidFill>
            <a:prstDash val="solid"/>
            <a:round/>
            <a:headEnd/>
            <a:tailEnd/>
          </a:ln>
        </p:spPr>
        <p:txBody>
          <a:bodyPr/>
          <a:lstStyle/>
          <a:p>
            <a:endParaRPr lang="en-US">
              <a:latin typeface="+mn-lt"/>
              <a:ea typeface="+mn-ea"/>
            </a:endParaRPr>
          </a:p>
        </p:txBody>
      </p:sp>
      <p:sp>
        <p:nvSpPr>
          <p:cNvPr id="51215" name="Rectangle 20"/>
          <p:cNvSpPr>
            <a:spLocks noChangeArrowheads="1"/>
          </p:cNvSpPr>
          <p:nvPr/>
        </p:nvSpPr>
        <p:spPr bwMode="auto">
          <a:xfrm>
            <a:off x="6049963" y="3897313"/>
            <a:ext cx="4488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hangingPunct="1"/>
            <a:r>
              <a:rPr lang="en-US" altLang="zh-CN" sz="1400">
                <a:latin typeface="+mn-lt"/>
                <a:ea typeface="+mn-ea"/>
                <a:cs typeface="Arial" panose="020B0604020202020204" pitchFamily="34" charset="0"/>
              </a:rPr>
              <a:t>HostN</a:t>
            </a:r>
            <a:endParaRPr lang="zh-CN" altLang="zh-CN" sz="1400">
              <a:latin typeface="+mn-lt"/>
              <a:ea typeface="+mn-ea"/>
              <a:cs typeface="Arial" panose="020B0604020202020204" pitchFamily="34" charset="0"/>
            </a:endParaRPr>
          </a:p>
        </p:txBody>
      </p:sp>
      <p:sp>
        <p:nvSpPr>
          <p:cNvPr id="51216" name="Freeform 37"/>
          <p:cNvSpPr>
            <a:spLocks noEditPoints="1"/>
          </p:cNvSpPr>
          <p:nvPr/>
        </p:nvSpPr>
        <p:spPr bwMode="auto">
          <a:xfrm>
            <a:off x="3236913" y="3763963"/>
            <a:ext cx="1046162" cy="2185987"/>
          </a:xfrm>
          <a:custGeom>
            <a:avLst/>
            <a:gdLst>
              <a:gd name="T0" fmla="*/ 0 w 2160"/>
              <a:gd name="T1" fmla="*/ 2147483647 h 4832"/>
              <a:gd name="T2" fmla="*/ 0 w 2160"/>
              <a:gd name="T3" fmla="*/ 2147483647 h 4832"/>
              <a:gd name="T4" fmla="*/ 0 w 2160"/>
              <a:gd name="T5" fmla="*/ 2147483647 h 4832"/>
              <a:gd name="T6" fmla="*/ 0 w 2160"/>
              <a:gd name="T7" fmla="*/ 2147483647 h 4832"/>
              <a:gd name="T8" fmla="*/ 0 w 2160"/>
              <a:gd name="T9" fmla="*/ 2147483647 h 4832"/>
              <a:gd name="T10" fmla="*/ 0 w 2160"/>
              <a:gd name="T11" fmla="*/ 2147483647 h 4832"/>
              <a:gd name="T12" fmla="*/ 0 w 2160"/>
              <a:gd name="T13" fmla="*/ 2147483647 h 4832"/>
              <a:gd name="T14" fmla="*/ 0 w 2160"/>
              <a:gd name="T15" fmla="*/ 2147483647 h 4832"/>
              <a:gd name="T16" fmla="*/ 0 w 2160"/>
              <a:gd name="T17" fmla="*/ 2147483647 h 4832"/>
              <a:gd name="T18" fmla="*/ 0 w 2160"/>
              <a:gd name="T19" fmla="*/ 2147483647 h 4832"/>
              <a:gd name="T20" fmla="*/ 0 w 2160"/>
              <a:gd name="T21" fmla="*/ 2147483647 h 4832"/>
              <a:gd name="T22" fmla="*/ 0 w 2160"/>
              <a:gd name="T23" fmla="*/ 2147483647 h 4832"/>
              <a:gd name="T24" fmla="*/ 0 w 2160"/>
              <a:gd name="T25" fmla="*/ 2147483647 h 4832"/>
              <a:gd name="T26" fmla="*/ 0 w 2160"/>
              <a:gd name="T27" fmla="*/ 2147483647 h 4832"/>
              <a:gd name="T28" fmla="*/ 0 w 2160"/>
              <a:gd name="T29" fmla="*/ 2147483647 h 4832"/>
              <a:gd name="T30" fmla="*/ 0 w 2160"/>
              <a:gd name="T31" fmla="*/ 2147483647 h 4832"/>
              <a:gd name="T32" fmla="*/ 0 w 2160"/>
              <a:gd name="T33" fmla="*/ 2147483647 h 4832"/>
              <a:gd name="T34" fmla="*/ 0 w 2160"/>
              <a:gd name="T35" fmla="*/ 2147483647 h 4832"/>
              <a:gd name="T36" fmla="*/ 0 w 2160"/>
              <a:gd name="T37" fmla="*/ 2147483647 h 4832"/>
              <a:gd name="T38" fmla="*/ 0 w 2160"/>
              <a:gd name="T39" fmla="*/ 2147483647 h 4832"/>
              <a:gd name="T40" fmla="*/ 0 w 2160"/>
              <a:gd name="T41" fmla="*/ 2147483647 h 4832"/>
              <a:gd name="T42" fmla="*/ 2147483647 w 2160"/>
              <a:gd name="T43" fmla="*/ 0 h 4832"/>
              <a:gd name="T44" fmla="*/ 2147483647 w 2160"/>
              <a:gd name="T45" fmla="*/ 0 h 4832"/>
              <a:gd name="T46" fmla="*/ 2147483647 w 2160"/>
              <a:gd name="T47" fmla="*/ 0 h 4832"/>
              <a:gd name="T48" fmla="*/ 2147483647 w 2160"/>
              <a:gd name="T49" fmla="*/ 0 h 4832"/>
              <a:gd name="T50" fmla="*/ 2147483647 w 2160"/>
              <a:gd name="T51" fmla="*/ 0 h 4832"/>
              <a:gd name="T52" fmla="*/ 2147483647 w 2160"/>
              <a:gd name="T53" fmla="*/ 0 h 4832"/>
              <a:gd name="T54" fmla="*/ 2147483647 w 2160"/>
              <a:gd name="T55" fmla="*/ 0 h 4832"/>
              <a:gd name="T56" fmla="*/ 2147483647 w 2160"/>
              <a:gd name="T57" fmla="*/ 0 h 4832"/>
              <a:gd name="T58" fmla="*/ 2147483647 w 2160"/>
              <a:gd name="T59" fmla="*/ 0 h 4832"/>
              <a:gd name="T60" fmla="*/ 2147483647 w 2160"/>
              <a:gd name="T61" fmla="*/ 0 h 4832"/>
              <a:gd name="T62" fmla="*/ 2147483647 w 2160"/>
              <a:gd name="T63" fmla="*/ 2147483647 h 4832"/>
              <a:gd name="T64" fmla="*/ 2147483647 w 2160"/>
              <a:gd name="T65" fmla="*/ 2147483647 h 4832"/>
              <a:gd name="T66" fmla="*/ 2147483647 w 2160"/>
              <a:gd name="T67" fmla="*/ 2147483647 h 4832"/>
              <a:gd name="T68" fmla="*/ 2147483647 w 2160"/>
              <a:gd name="T69" fmla="*/ 2147483647 h 4832"/>
              <a:gd name="T70" fmla="*/ 2147483647 w 2160"/>
              <a:gd name="T71" fmla="*/ 2147483647 h 4832"/>
              <a:gd name="T72" fmla="*/ 2147483647 w 2160"/>
              <a:gd name="T73" fmla="*/ 2147483647 h 4832"/>
              <a:gd name="T74" fmla="*/ 2147483647 w 2160"/>
              <a:gd name="T75" fmla="*/ 2147483647 h 4832"/>
              <a:gd name="T76" fmla="*/ 2147483647 w 2160"/>
              <a:gd name="T77" fmla="*/ 2147483647 h 4832"/>
              <a:gd name="T78" fmla="*/ 2147483647 w 2160"/>
              <a:gd name="T79" fmla="*/ 2147483647 h 4832"/>
              <a:gd name="T80" fmla="*/ 2147483647 w 2160"/>
              <a:gd name="T81" fmla="*/ 2147483647 h 4832"/>
              <a:gd name="T82" fmla="*/ 2147483647 w 2160"/>
              <a:gd name="T83" fmla="*/ 2147483647 h 4832"/>
              <a:gd name="T84" fmla="*/ 2147483647 w 2160"/>
              <a:gd name="T85" fmla="*/ 2147483647 h 4832"/>
              <a:gd name="T86" fmla="*/ 2147483647 w 2160"/>
              <a:gd name="T87" fmla="*/ 2147483647 h 4832"/>
              <a:gd name="T88" fmla="*/ 2147483647 w 2160"/>
              <a:gd name="T89" fmla="*/ 2147483647 h 4832"/>
              <a:gd name="T90" fmla="*/ 2147483647 w 2160"/>
              <a:gd name="T91" fmla="*/ 2147483647 h 4832"/>
              <a:gd name="T92" fmla="*/ 2147483647 w 2160"/>
              <a:gd name="T93" fmla="*/ 2147483647 h 4832"/>
              <a:gd name="T94" fmla="*/ 2147483647 w 2160"/>
              <a:gd name="T95" fmla="*/ 2147483647 h 4832"/>
              <a:gd name="T96" fmla="*/ 2147483647 w 2160"/>
              <a:gd name="T97" fmla="*/ 2147483647 h 4832"/>
              <a:gd name="T98" fmla="*/ 2147483647 w 2160"/>
              <a:gd name="T99" fmla="*/ 2147483647 h 4832"/>
              <a:gd name="T100" fmla="*/ 2147483647 w 2160"/>
              <a:gd name="T101" fmla="*/ 2147483647 h 4832"/>
              <a:gd name="T102" fmla="*/ 2147483647 w 2160"/>
              <a:gd name="T103" fmla="*/ 2147483647 h 4832"/>
              <a:gd name="T104" fmla="*/ 2147483647 w 2160"/>
              <a:gd name="T105" fmla="*/ 2147483647 h 4832"/>
              <a:gd name="T106" fmla="*/ 2147483647 w 2160"/>
              <a:gd name="T107" fmla="*/ 2147483647 h 4832"/>
              <a:gd name="T108" fmla="*/ 2147483647 w 2160"/>
              <a:gd name="T109" fmla="*/ 2147483647 h 4832"/>
              <a:gd name="T110" fmla="*/ 2147483647 w 2160"/>
              <a:gd name="T111" fmla="*/ 2147483647 h 4832"/>
              <a:gd name="T112" fmla="*/ 2147483647 w 2160"/>
              <a:gd name="T113" fmla="*/ 2147483647 h 4832"/>
              <a:gd name="T114" fmla="*/ 2147483647 w 2160"/>
              <a:gd name="T115" fmla="*/ 2147483647 h 4832"/>
              <a:gd name="T116" fmla="*/ 2147483647 w 2160"/>
              <a:gd name="T117" fmla="*/ 2147483647 h 4832"/>
              <a:gd name="T118" fmla="*/ 2147483647 w 2160"/>
              <a:gd name="T119" fmla="*/ 2147483647 h 4832"/>
              <a:gd name="T120" fmla="*/ 2147483647 w 2160"/>
              <a:gd name="T121" fmla="*/ 2147483647 h 4832"/>
              <a:gd name="T122" fmla="*/ 2147483647 w 2160"/>
              <a:gd name="T123" fmla="*/ 2147483647 h 4832"/>
              <a:gd name="T124" fmla="*/ 2147483647 w 2160"/>
              <a:gd name="T125" fmla="*/ 2147483647 h 4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60"/>
              <a:gd name="T190" fmla="*/ 0 h 4832"/>
              <a:gd name="T191" fmla="*/ 2160 w 2160"/>
              <a:gd name="T192" fmla="*/ 4832 h 4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60" h="4832">
                <a:moveTo>
                  <a:pt x="0" y="4824"/>
                </a:moveTo>
                <a:lnTo>
                  <a:pt x="0" y="4760"/>
                </a:lnTo>
                <a:lnTo>
                  <a:pt x="16" y="4760"/>
                </a:lnTo>
                <a:lnTo>
                  <a:pt x="16" y="4824"/>
                </a:lnTo>
                <a:lnTo>
                  <a:pt x="0" y="4824"/>
                </a:lnTo>
                <a:close/>
                <a:moveTo>
                  <a:pt x="0" y="4712"/>
                </a:moveTo>
                <a:lnTo>
                  <a:pt x="0" y="4648"/>
                </a:lnTo>
                <a:lnTo>
                  <a:pt x="16" y="4648"/>
                </a:lnTo>
                <a:lnTo>
                  <a:pt x="16" y="4712"/>
                </a:lnTo>
                <a:lnTo>
                  <a:pt x="0" y="4712"/>
                </a:lnTo>
                <a:close/>
                <a:moveTo>
                  <a:pt x="0" y="4600"/>
                </a:moveTo>
                <a:lnTo>
                  <a:pt x="0" y="4536"/>
                </a:lnTo>
                <a:lnTo>
                  <a:pt x="16" y="4536"/>
                </a:lnTo>
                <a:lnTo>
                  <a:pt x="16" y="4600"/>
                </a:lnTo>
                <a:lnTo>
                  <a:pt x="0" y="4600"/>
                </a:lnTo>
                <a:close/>
                <a:moveTo>
                  <a:pt x="0" y="4488"/>
                </a:moveTo>
                <a:lnTo>
                  <a:pt x="0" y="4424"/>
                </a:lnTo>
                <a:lnTo>
                  <a:pt x="16" y="4424"/>
                </a:lnTo>
                <a:lnTo>
                  <a:pt x="16" y="4488"/>
                </a:lnTo>
                <a:lnTo>
                  <a:pt x="0" y="4488"/>
                </a:lnTo>
                <a:close/>
                <a:moveTo>
                  <a:pt x="0" y="4376"/>
                </a:moveTo>
                <a:lnTo>
                  <a:pt x="0" y="4312"/>
                </a:lnTo>
                <a:lnTo>
                  <a:pt x="16" y="4312"/>
                </a:lnTo>
                <a:lnTo>
                  <a:pt x="16" y="4376"/>
                </a:lnTo>
                <a:lnTo>
                  <a:pt x="0" y="4376"/>
                </a:lnTo>
                <a:close/>
                <a:moveTo>
                  <a:pt x="0" y="4264"/>
                </a:moveTo>
                <a:lnTo>
                  <a:pt x="0" y="4200"/>
                </a:lnTo>
                <a:lnTo>
                  <a:pt x="16" y="4200"/>
                </a:lnTo>
                <a:lnTo>
                  <a:pt x="16" y="4264"/>
                </a:lnTo>
                <a:lnTo>
                  <a:pt x="0" y="4264"/>
                </a:lnTo>
                <a:close/>
                <a:moveTo>
                  <a:pt x="0" y="4152"/>
                </a:moveTo>
                <a:lnTo>
                  <a:pt x="0" y="4088"/>
                </a:lnTo>
                <a:lnTo>
                  <a:pt x="16" y="4088"/>
                </a:lnTo>
                <a:lnTo>
                  <a:pt x="16" y="4152"/>
                </a:lnTo>
                <a:lnTo>
                  <a:pt x="0" y="4152"/>
                </a:lnTo>
                <a:close/>
                <a:moveTo>
                  <a:pt x="0" y="4040"/>
                </a:moveTo>
                <a:lnTo>
                  <a:pt x="0" y="3976"/>
                </a:lnTo>
                <a:lnTo>
                  <a:pt x="16" y="3976"/>
                </a:lnTo>
                <a:lnTo>
                  <a:pt x="16" y="4040"/>
                </a:lnTo>
                <a:lnTo>
                  <a:pt x="0" y="4040"/>
                </a:lnTo>
                <a:close/>
                <a:moveTo>
                  <a:pt x="0" y="3928"/>
                </a:moveTo>
                <a:lnTo>
                  <a:pt x="0" y="3863"/>
                </a:lnTo>
                <a:lnTo>
                  <a:pt x="16" y="3863"/>
                </a:lnTo>
                <a:lnTo>
                  <a:pt x="16" y="3928"/>
                </a:lnTo>
                <a:lnTo>
                  <a:pt x="0" y="3928"/>
                </a:lnTo>
                <a:close/>
                <a:moveTo>
                  <a:pt x="0" y="3815"/>
                </a:moveTo>
                <a:lnTo>
                  <a:pt x="0" y="3751"/>
                </a:lnTo>
                <a:lnTo>
                  <a:pt x="16" y="3751"/>
                </a:lnTo>
                <a:lnTo>
                  <a:pt x="16" y="3815"/>
                </a:lnTo>
                <a:lnTo>
                  <a:pt x="0" y="3815"/>
                </a:lnTo>
                <a:close/>
                <a:moveTo>
                  <a:pt x="0" y="3703"/>
                </a:moveTo>
                <a:lnTo>
                  <a:pt x="0" y="3639"/>
                </a:lnTo>
                <a:lnTo>
                  <a:pt x="16" y="3639"/>
                </a:lnTo>
                <a:lnTo>
                  <a:pt x="16" y="3703"/>
                </a:lnTo>
                <a:lnTo>
                  <a:pt x="0" y="3703"/>
                </a:lnTo>
                <a:close/>
                <a:moveTo>
                  <a:pt x="0" y="3591"/>
                </a:moveTo>
                <a:lnTo>
                  <a:pt x="0" y="3527"/>
                </a:lnTo>
                <a:lnTo>
                  <a:pt x="16" y="3527"/>
                </a:lnTo>
                <a:lnTo>
                  <a:pt x="16" y="3591"/>
                </a:lnTo>
                <a:lnTo>
                  <a:pt x="0" y="3591"/>
                </a:lnTo>
                <a:close/>
                <a:moveTo>
                  <a:pt x="0" y="3479"/>
                </a:moveTo>
                <a:lnTo>
                  <a:pt x="0" y="3415"/>
                </a:lnTo>
                <a:lnTo>
                  <a:pt x="16" y="3415"/>
                </a:lnTo>
                <a:lnTo>
                  <a:pt x="16" y="3479"/>
                </a:lnTo>
                <a:lnTo>
                  <a:pt x="0" y="3479"/>
                </a:lnTo>
                <a:close/>
                <a:moveTo>
                  <a:pt x="0" y="3367"/>
                </a:moveTo>
                <a:lnTo>
                  <a:pt x="0" y="3303"/>
                </a:lnTo>
                <a:lnTo>
                  <a:pt x="16" y="3303"/>
                </a:lnTo>
                <a:lnTo>
                  <a:pt x="16" y="3367"/>
                </a:lnTo>
                <a:lnTo>
                  <a:pt x="0" y="3367"/>
                </a:lnTo>
                <a:close/>
                <a:moveTo>
                  <a:pt x="0" y="3255"/>
                </a:moveTo>
                <a:lnTo>
                  <a:pt x="0" y="3191"/>
                </a:lnTo>
                <a:lnTo>
                  <a:pt x="16" y="3191"/>
                </a:lnTo>
                <a:lnTo>
                  <a:pt x="16" y="3255"/>
                </a:lnTo>
                <a:lnTo>
                  <a:pt x="0" y="3255"/>
                </a:lnTo>
                <a:close/>
                <a:moveTo>
                  <a:pt x="0" y="3143"/>
                </a:moveTo>
                <a:lnTo>
                  <a:pt x="0" y="3079"/>
                </a:lnTo>
                <a:lnTo>
                  <a:pt x="16" y="3079"/>
                </a:lnTo>
                <a:lnTo>
                  <a:pt x="16" y="3143"/>
                </a:lnTo>
                <a:lnTo>
                  <a:pt x="0" y="3143"/>
                </a:lnTo>
                <a:close/>
                <a:moveTo>
                  <a:pt x="0" y="3031"/>
                </a:moveTo>
                <a:lnTo>
                  <a:pt x="0" y="2967"/>
                </a:lnTo>
                <a:lnTo>
                  <a:pt x="16" y="2967"/>
                </a:lnTo>
                <a:lnTo>
                  <a:pt x="16" y="3031"/>
                </a:lnTo>
                <a:lnTo>
                  <a:pt x="0" y="3031"/>
                </a:lnTo>
                <a:close/>
                <a:moveTo>
                  <a:pt x="0" y="2919"/>
                </a:moveTo>
                <a:lnTo>
                  <a:pt x="0" y="2854"/>
                </a:lnTo>
                <a:lnTo>
                  <a:pt x="16" y="2854"/>
                </a:lnTo>
                <a:lnTo>
                  <a:pt x="16" y="2919"/>
                </a:lnTo>
                <a:lnTo>
                  <a:pt x="0" y="2919"/>
                </a:lnTo>
                <a:close/>
                <a:moveTo>
                  <a:pt x="0" y="2806"/>
                </a:moveTo>
                <a:lnTo>
                  <a:pt x="0" y="2742"/>
                </a:lnTo>
                <a:lnTo>
                  <a:pt x="16" y="2742"/>
                </a:lnTo>
                <a:lnTo>
                  <a:pt x="16" y="2806"/>
                </a:lnTo>
                <a:lnTo>
                  <a:pt x="0" y="2806"/>
                </a:lnTo>
                <a:close/>
                <a:moveTo>
                  <a:pt x="0" y="2694"/>
                </a:moveTo>
                <a:lnTo>
                  <a:pt x="0" y="2630"/>
                </a:lnTo>
                <a:lnTo>
                  <a:pt x="16" y="2630"/>
                </a:lnTo>
                <a:lnTo>
                  <a:pt x="16" y="2694"/>
                </a:lnTo>
                <a:lnTo>
                  <a:pt x="0" y="2694"/>
                </a:lnTo>
                <a:close/>
                <a:moveTo>
                  <a:pt x="0" y="2582"/>
                </a:moveTo>
                <a:lnTo>
                  <a:pt x="0" y="2518"/>
                </a:lnTo>
                <a:lnTo>
                  <a:pt x="16" y="2518"/>
                </a:lnTo>
                <a:lnTo>
                  <a:pt x="16" y="2582"/>
                </a:lnTo>
                <a:lnTo>
                  <a:pt x="0" y="2582"/>
                </a:lnTo>
                <a:close/>
                <a:moveTo>
                  <a:pt x="0" y="2470"/>
                </a:moveTo>
                <a:lnTo>
                  <a:pt x="0" y="2406"/>
                </a:lnTo>
                <a:lnTo>
                  <a:pt x="16" y="2406"/>
                </a:lnTo>
                <a:lnTo>
                  <a:pt x="16" y="2470"/>
                </a:lnTo>
                <a:lnTo>
                  <a:pt x="0" y="2470"/>
                </a:lnTo>
                <a:close/>
                <a:moveTo>
                  <a:pt x="0" y="2358"/>
                </a:moveTo>
                <a:lnTo>
                  <a:pt x="0" y="2294"/>
                </a:lnTo>
                <a:lnTo>
                  <a:pt x="16" y="2294"/>
                </a:lnTo>
                <a:lnTo>
                  <a:pt x="16" y="2358"/>
                </a:lnTo>
                <a:lnTo>
                  <a:pt x="0" y="2358"/>
                </a:lnTo>
                <a:close/>
                <a:moveTo>
                  <a:pt x="0" y="2246"/>
                </a:moveTo>
                <a:lnTo>
                  <a:pt x="0" y="2182"/>
                </a:lnTo>
                <a:lnTo>
                  <a:pt x="16" y="2182"/>
                </a:lnTo>
                <a:lnTo>
                  <a:pt x="16" y="2246"/>
                </a:lnTo>
                <a:lnTo>
                  <a:pt x="0" y="2246"/>
                </a:lnTo>
                <a:close/>
                <a:moveTo>
                  <a:pt x="0" y="2134"/>
                </a:moveTo>
                <a:lnTo>
                  <a:pt x="0" y="2070"/>
                </a:lnTo>
                <a:lnTo>
                  <a:pt x="16" y="2070"/>
                </a:lnTo>
                <a:lnTo>
                  <a:pt x="16" y="2134"/>
                </a:lnTo>
                <a:lnTo>
                  <a:pt x="0" y="2134"/>
                </a:lnTo>
                <a:close/>
                <a:moveTo>
                  <a:pt x="0" y="2022"/>
                </a:moveTo>
                <a:lnTo>
                  <a:pt x="0" y="1958"/>
                </a:lnTo>
                <a:lnTo>
                  <a:pt x="16" y="1958"/>
                </a:lnTo>
                <a:lnTo>
                  <a:pt x="16" y="2022"/>
                </a:lnTo>
                <a:lnTo>
                  <a:pt x="0" y="2022"/>
                </a:lnTo>
                <a:close/>
                <a:moveTo>
                  <a:pt x="0" y="1910"/>
                </a:moveTo>
                <a:lnTo>
                  <a:pt x="0" y="1845"/>
                </a:lnTo>
                <a:lnTo>
                  <a:pt x="16" y="1845"/>
                </a:lnTo>
                <a:lnTo>
                  <a:pt x="16" y="1910"/>
                </a:lnTo>
                <a:lnTo>
                  <a:pt x="0" y="1910"/>
                </a:lnTo>
                <a:close/>
                <a:moveTo>
                  <a:pt x="0" y="1797"/>
                </a:moveTo>
                <a:lnTo>
                  <a:pt x="0" y="1733"/>
                </a:lnTo>
                <a:lnTo>
                  <a:pt x="16" y="1733"/>
                </a:lnTo>
                <a:lnTo>
                  <a:pt x="16" y="1797"/>
                </a:lnTo>
                <a:lnTo>
                  <a:pt x="0" y="1797"/>
                </a:lnTo>
                <a:close/>
                <a:moveTo>
                  <a:pt x="0" y="1685"/>
                </a:moveTo>
                <a:lnTo>
                  <a:pt x="0" y="1621"/>
                </a:lnTo>
                <a:lnTo>
                  <a:pt x="16" y="1621"/>
                </a:lnTo>
                <a:lnTo>
                  <a:pt x="16" y="1685"/>
                </a:lnTo>
                <a:lnTo>
                  <a:pt x="0" y="1685"/>
                </a:lnTo>
                <a:close/>
                <a:moveTo>
                  <a:pt x="0" y="1573"/>
                </a:moveTo>
                <a:lnTo>
                  <a:pt x="0" y="1509"/>
                </a:lnTo>
                <a:lnTo>
                  <a:pt x="16" y="1509"/>
                </a:lnTo>
                <a:lnTo>
                  <a:pt x="16" y="1573"/>
                </a:lnTo>
                <a:lnTo>
                  <a:pt x="0" y="1573"/>
                </a:lnTo>
                <a:close/>
                <a:moveTo>
                  <a:pt x="0" y="1461"/>
                </a:moveTo>
                <a:lnTo>
                  <a:pt x="0" y="1397"/>
                </a:lnTo>
                <a:lnTo>
                  <a:pt x="16" y="1397"/>
                </a:lnTo>
                <a:lnTo>
                  <a:pt x="16" y="1461"/>
                </a:lnTo>
                <a:lnTo>
                  <a:pt x="0" y="1461"/>
                </a:lnTo>
                <a:close/>
                <a:moveTo>
                  <a:pt x="0" y="1349"/>
                </a:moveTo>
                <a:lnTo>
                  <a:pt x="0" y="1285"/>
                </a:lnTo>
                <a:lnTo>
                  <a:pt x="16" y="1285"/>
                </a:lnTo>
                <a:lnTo>
                  <a:pt x="16" y="1349"/>
                </a:lnTo>
                <a:lnTo>
                  <a:pt x="0" y="1349"/>
                </a:lnTo>
                <a:close/>
                <a:moveTo>
                  <a:pt x="0" y="1237"/>
                </a:moveTo>
                <a:lnTo>
                  <a:pt x="0" y="1173"/>
                </a:lnTo>
                <a:lnTo>
                  <a:pt x="16" y="1173"/>
                </a:lnTo>
                <a:lnTo>
                  <a:pt x="16" y="1237"/>
                </a:lnTo>
                <a:lnTo>
                  <a:pt x="0" y="1237"/>
                </a:lnTo>
                <a:close/>
                <a:moveTo>
                  <a:pt x="0" y="1125"/>
                </a:moveTo>
                <a:lnTo>
                  <a:pt x="0" y="1061"/>
                </a:lnTo>
                <a:lnTo>
                  <a:pt x="16" y="1061"/>
                </a:lnTo>
                <a:lnTo>
                  <a:pt x="16" y="1125"/>
                </a:lnTo>
                <a:lnTo>
                  <a:pt x="0" y="1125"/>
                </a:lnTo>
                <a:close/>
                <a:moveTo>
                  <a:pt x="0" y="1013"/>
                </a:moveTo>
                <a:lnTo>
                  <a:pt x="0" y="949"/>
                </a:lnTo>
                <a:lnTo>
                  <a:pt x="16" y="949"/>
                </a:lnTo>
                <a:lnTo>
                  <a:pt x="16" y="1013"/>
                </a:lnTo>
                <a:lnTo>
                  <a:pt x="0" y="1013"/>
                </a:lnTo>
                <a:close/>
                <a:moveTo>
                  <a:pt x="0" y="901"/>
                </a:moveTo>
                <a:lnTo>
                  <a:pt x="0" y="836"/>
                </a:lnTo>
                <a:lnTo>
                  <a:pt x="16" y="836"/>
                </a:lnTo>
                <a:lnTo>
                  <a:pt x="16" y="901"/>
                </a:lnTo>
                <a:lnTo>
                  <a:pt x="0" y="901"/>
                </a:lnTo>
                <a:close/>
                <a:moveTo>
                  <a:pt x="0" y="788"/>
                </a:moveTo>
                <a:lnTo>
                  <a:pt x="0" y="724"/>
                </a:lnTo>
                <a:lnTo>
                  <a:pt x="16" y="724"/>
                </a:lnTo>
                <a:lnTo>
                  <a:pt x="16" y="788"/>
                </a:lnTo>
                <a:lnTo>
                  <a:pt x="0" y="788"/>
                </a:lnTo>
                <a:close/>
                <a:moveTo>
                  <a:pt x="0" y="676"/>
                </a:moveTo>
                <a:lnTo>
                  <a:pt x="0" y="612"/>
                </a:lnTo>
                <a:lnTo>
                  <a:pt x="16" y="612"/>
                </a:lnTo>
                <a:lnTo>
                  <a:pt x="16" y="676"/>
                </a:lnTo>
                <a:lnTo>
                  <a:pt x="0" y="676"/>
                </a:lnTo>
                <a:close/>
                <a:moveTo>
                  <a:pt x="0" y="564"/>
                </a:moveTo>
                <a:lnTo>
                  <a:pt x="0" y="500"/>
                </a:lnTo>
                <a:lnTo>
                  <a:pt x="16" y="500"/>
                </a:lnTo>
                <a:lnTo>
                  <a:pt x="16" y="564"/>
                </a:lnTo>
                <a:lnTo>
                  <a:pt x="0" y="564"/>
                </a:lnTo>
                <a:close/>
                <a:moveTo>
                  <a:pt x="0" y="452"/>
                </a:moveTo>
                <a:lnTo>
                  <a:pt x="0" y="388"/>
                </a:lnTo>
                <a:lnTo>
                  <a:pt x="16" y="388"/>
                </a:lnTo>
                <a:lnTo>
                  <a:pt x="16" y="452"/>
                </a:lnTo>
                <a:lnTo>
                  <a:pt x="0" y="452"/>
                </a:lnTo>
                <a:close/>
                <a:moveTo>
                  <a:pt x="0" y="340"/>
                </a:moveTo>
                <a:lnTo>
                  <a:pt x="0" y="276"/>
                </a:lnTo>
                <a:lnTo>
                  <a:pt x="16" y="276"/>
                </a:lnTo>
                <a:lnTo>
                  <a:pt x="16" y="340"/>
                </a:lnTo>
                <a:lnTo>
                  <a:pt x="0" y="340"/>
                </a:lnTo>
                <a:close/>
                <a:moveTo>
                  <a:pt x="0" y="228"/>
                </a:moveTo>
                <a:lnTo>
                  <a:pt x="0" y="164"/>
                </a:lnTo>
                <a:lnTo>
                  <a:pt x="16" y="164"/>
                </a:lnTo>
                <a:lnTo>
                  <a:pt x="16" y="228"/>
                </a:lnTo>
                <a:lnTo>
                  <a:pt x="0" y="228"/>
                </a:lnTo>
                <a:close/>
                <a:moveTo>
                  <a:pt x="0" y="116"/>
                </a:moveTo>
                <a:lnTo>
                  <a:pt x="0" y="52"/>
                </a:lnTo>
                <a:lnTo>
                  <a:pt x="16" y="52"/>
                </a:lnTo>
                <a:lnTo>
                  <a:pt x="16" y="116"/>
                </a:lnTo>
                <a:lnTo>
                  <a:pt x="0" y="116"/>
                </a:lnTo>
                <a:close/>
                <a:moveTo>
                  <a:pt x="13" y="0"/>
                </a:moveTo>
                <a:lnTo>
                  <a:pt x="77" y="0"/>
                </a:lnTo>
                <a:lnTo>
                  <a:pt x="77" y="16"/>
                </a:lnTo>
                <a:lnTo>
                  <a:pt x="13" y="16"/>
                </a:lnTo>
                <a:lnTo>
                  <a:pt x="13" y="0"/>
                </a:lnTo>
                <a:close/>
                <a:moveTo>
                  <a:pt x="125" y="0"/>
                </a:moveTo>
                <a:lnTo>
                  <a:pt x="189" y="0"/>
                </a:lnTo>
                <a:lnTo>
                  <a:pt x="189" y="16"/>
                </a:lnTo>
                <a:lnTo>
                  <a:pt x="125" y="16"/>
                </a:lnTo>
                <a:lnTo>
                  <a:pt x="125" y="0"/>
                </a:lnTo>
                <a:close/>
                <a:moveTo>
                  <a:pt x="238" y="0"/>
                </a:moveTo>
                <a:lnTo>
                  <a:pt x="302" y="0"/>
                </a:lnTo>
                <a:lnTo>
                  <a:pt x="302" y="16"/>
                </a:lnTo>
                <a:lnTo>
                  <a:pt x="238" y="16"/>
                </a:lnTo>
                <a:lnTo>
                  <a:pt x="238" y="0"/>
                </a:lnTo>
                <a:close/>
                <a:moveTo>
                  <a:pt x="350" y="0"/>
                </a:moveTo>
                <a:lnTo>
                  <a:pt x="414" y="0"/>
                </a:lnTo>
                <a:lnTo>
                  <a:pt x="414" y="16"/>
                </a:lnTo>
                <a:lnTo>
                  <a:pt x="350" y="16"/>
                </a:lnTo>
                <a:lnTo>
                  <a:pt x="350" y="0"/>
                </a:lnTo>
                <a:close/>
                <a:moveTo>
                  <a:pt x="462" y="0"/>
                </a:moveTo>
                <a:lnTo>
                  <a:pt x="526" y="0"/>
                </a:lnTo>
                <a:lnTo>
                  <a:pt x="526" y="16"/>
                </a:lnTo>
                <a:lnTo>
                  <a:pt x="462" y="16"/>
                </a:lnTo>
                <a:lnTo>
                  <a:pt x="462" y="0"/>
                </a:lnTo>
                <a:close/>
                <a:moveTo>
                  <a:pt x="574" y="0"/>
                </a:moveTo>
                <a:lnTo>
                  <a:pt x="638" y="0"/>
                </a:lnTo>
                <a:lnTo>
                  <a:pt x="638" y="16"/>
                </a:lnTo>
                <a:lnTo>
                  <a:pt x="574" y="16"/>
                </a:lnTo>
                <a:lnTo>
                  <a:pt x="574" y="0"/>
                </a:lnTo>
                <a:close/>
                <a:moveTo>
                  <a:pt x="686" y="0"/>
                </a:moveTo>
                <a:lnTo>
                  <a:pt x="750" y="0"/>
                </a:lnTo>
                <a:lnTo>
                  <a:pt x="750" y="16"/>
                </a:lnTo>
                <a:lnTo>
                  <a:pt x="686" y="16"/>
                </a:lnTo>
                <a:lnTo>
                  <a:pt x="686" y="0"/>
                </a:lnTo>
                <a:close/>
                <a:moveTo>
                  <a:pt x="798" y="0"/>
                </a:moveTo>
                <a:lnTo>
                  <a:pt x="862" y="0"/>
                </a:lnTo>
                <a:lnTo>
                  <a:pt x="862" y="16"/>
                </a:lnTo>
                <a:lnTo>
                  <a:pt x="798" y="16"/>
                </a:lnTo>
                <a:lnTo>
                  <a:pt x="798" y="0"/>
                </a:lnTo>
                <a:close/>
                <a:moveTo>
                  <a:pt x="910" y="0"/>
                </a:moveTo>
                <a:lnTo>
                  <a:pt x="974" y="0"/>
                </a:lnTo>
                <a:lnTo>
                  <a:pt x="974" y="16"/>
                </a:lnTo>
                <a:lnTo>
                  <a:pt x="910" y="16"/>
                </a:lnTo>
                <a:lnTo>
                  <a:pt x="910" y="0"/>
                </a:lnTo>
                <a:close/>
                <a:moveTo>
                  <a:pt x="1022" y="0"/>
                </a:moveTo>
                <a:lnTo>
                  <a:pt x="1086" y="0"/>
                </a:lnTo>
                <a:lnTo>
                  <a:pt x="1086" y="16"/>
                </a:lnTo>
                <a:lnTo>
                  <a:pt x="1022" y="16"/>
                </a:lnTo>
                <a:lnTo>
                  <a:pt x="1022" y="0"/>
                </a:lnTo>
                <a:close/>
                <a:moveTo>
                  <a:pt x="1134" y="0"/>
                </a:moveTo>
                <a:lnTo>
                  <a:pt x="1198" y="0"/>
                </a:lnTo>
                <a:lnTo>
                  <a:pt x="1198" y="16"/>
                </a:lnTo>
                <a:lnTo>
                  <a:pt x="1134" y="16"/>
                </a:lnTo>
                <a:lnTo>
                  <a:pt x="1134" y="0"/>
                </a:lnTo>
                <a:close/>
                <a:moveTo>
                  <a:pt x="1247" y="0"/>
                </a:moveTo>
                <a:lnTo>
                  <a:pt x="1311" y="0"/>
                </a:lnTo>
                <a:lnTo>
                  <a:pt x="1311" y="16"/>
                </a:lnTo>
                <a:lnTo>
                  <a:pt x="1247" y="16"/>
                </a:lnTo>
                <a:lnTo>
                  <a:pt x="1247" y="0"/>
                </a:lnTo>
                <a:close/>
                <a:moveTo>
                  <a:pt x="1359" y="0"/>
                </a:moveTo>
                <a:lnTo>
                  <a:pt x="1423" y="0"/>
                </a:lnTo>
                <a:lnTo>
                  <a:pt x="1423" y="16"/>
                </a:lnTo>
                <a:lnTo>
                  <a:pt x="1359" y="16"/>
                </a:lnTo>
                <a:lnTo>
                  <a:pt x="1359" y="0"/>
                </a:lnTo>
                <a:close/>
                <a:moveTo>
                  <a:pt x="1471" y="0"/>
                </a:moveTo>
                <a:lnTo>
                  <a:pt x="1535" y="0"/>
                </a:lnTo>
                <a:lnTo>
                  <a:pt x="1535" y="16"/>
                </a:lnTo>
                <a:lnTo>
                  <a:pt x="1471" y="16"/>
                </a:lnTo>
                <a:lnTo>
                  <a:pt x="1471" y="0"/>
                </a:lnTo>
                <a:close/>
                <a:moveTo>
                  <a:pt x="1583" y="0"/>
                </a:moveTo>
                <a:lnTo>
                  <a:pt x="1647" y="0"/>
                </a:lnTo>
                <a:lnTo>
                  <a:pt x="1647" y="16"/>
                </a:lnTo>
                <a:lnTo>
                  <a:pt x="1583" y="16"/>
                </a:lnTo>
                <a:lnTo>
                  <a:pt x="1583" y="0"/>
                </a:lnTo>
                <a:close/>
                <a:moveTo>
                  <a:pt x="1695" y="0"/>
                </a:moveTo>
                <a:lnTo>
                  <a:pt x="1759" y="0"/>
                </a:lnTo>
                <a:lnTo>
                  <a:pt x="1759" y="16"/>
                </a:lnTo>
                <a:lnTo>
                  <a:pt x="1695" y="16"/>
                </a:lnTo>
                <a:lnTo>
                  <a:pt x="1695" y="0"/>
                </a:lnTo>
                <a:close/>
                <a:moveTo>
                  <a:pt x="1807" y="0"/>
                </a:moveTo>
                <a:lnTo>
                  <a:pt x="1871" y="0"/>
                </a:lnTo>
                <a:lnTo>
                  <a:pt x="1871" y="16"/>
                </a:lnTo>
                <a:lnTo>
                  <a:pt x="1807" y="16"/>
                </a:lnTo>
                <a:lnTo>
                  <a:pt x="1807" y="0"/>
                </a:lnTo>
                <a:close/>
                <a:moveTo>
                  <a:pt x="1919" y="0"/>
                </a:moveTo>
                <a:lnTo>
                  <a:pt x="1983" y="0"/>
                </a:lnTo>
                <a:lnTo>
                  <a:pt x="1983" y="16"/>
                </a:lnTo>
                <a:lnTo>
                  <a:pt x="1919" y="16"/>
                </a:lnTo>
                <a:lnTo>
                  <a:pt x="1919" y="0"/>
                </a:lnTo>
                <a:close/>
                <a:moveTo>
                  <a:pt x="2031" y="0"/>
                </a:moveTo>
                <a:lnTo>
                  <a:pt x="2095" y="0"/>
                </a:lnTo>
                <a:lnTo>
                  <a:pt x="2095" y="16"/>
                </a:lnTo>
                <a:lnTo>
                  <a:pt x="2031" y="16"/>
                </a:lnTo>
                <a:lnTo>
                  <a:pt x="2031" y="0"/>
                </a:lnTo>
                <a:close/>
                <a:moveTo>
                  <a:pt x="2143" y="0"/>
                </a:moveTo>
                <a:lnTo>
                  <a:pt x="2152" y="0"/>
                </a:lnTo>
                <a:cubicBezTo>
                  <a:pt x="2157" y="0"/>
                  <a:pt x="2160" y="4"/>
                  <a:pt x="2160" y="8"/>
                </a:cubicBezTo>
                <a:lnTo>
                  <a:pt x="2160" y="63"/>
                </a:lnTo>
                <a:lnTo>
                  <a:pt x="2144" y="63"/>
                </a:lnTo>
                <a:lnTo>
                  <a:pt x="2144" y="8"/>
                </a:lnTo>
                <a:lnTo>
                  <a:pt x="2152" y="16"/>
                </a:lnTo>
                <a:lnTo>
                  <a:pt x="2143" y="16"/>
                </a:lnTo>
                <a:lnTo>
                  <a:pt x="2143" y="0"/>
                </a:lnTo>
                <a:close/>
                <a:moveTo>
                  <a:pt x="2160" y="112"/>
                </a:moveTo>
                <a:lnTo>
                  <a:pt x="2160" y="176"/>
                </a:lnTo>
                <a:lnTo>
                  <a:pt x="2144" y="176"/>
                </a:lnTo>
                <a:lnTo>
                  <a:pt x="2144" y="112"/>
                </a:lnTo>
                <a:lnTo>
                  <a:pt x="2160" y="112"/>
                </a:lnTo>
                <a:close/>
                <a:moveTo>
                  <a:pt x="2160" y="224"/>
                </a:moveTo>
                <a:lnTo>
                  <a:pt x="2160" y="288"/>
                </a:lnTo>
                <a:lnTo>
                  <a:pt x="2144" y="288"/>
                </a:lnTo>
                <a:lnTo>
                  <a:pt x="2144" y="224"/>
                </a:lnTo>
                <a:lnTo>
                  <a:pt x="2160" y="224"/>
                </a:lnTo>
                <a:close/>
                <a:moveTo>
                  <a:pt x="2160" y="336"/>
                </a:moveTo>
                <a:lnTo>
                  <a:pt x="2160" y="400"/>
                </a:lnTo>
                <a:lnTo>
                  <a:pt x="2144" y="400"/>
                </a:lnTo>
                <a:lnTo>
                  <a:pt x="2144" y="336"/>
                </a:lnTo>
                <a:lnTo>
                  <a:pt x="2160" y="336"/>
                </a:lnTo>
                <a:close/>
                <a:moveTo>
                  <a:pt x="2160" y="448"/>
                </a:moveTo>
                <a:lnTo>
                  <a:pt x="2160" y="512"/>
                </a:lnTo>
                <a:lnTo>
                  <a:pt x="2144" y="512"/>
                </a:lnTo>
                <a:lnTo>
                  <a:pt x="2144" y="448"/>
                </a:lnTo>
                <a:lnTo>
                  <a:pt x="2160" y="448"/>
                </a:lnTo>
                <a:close/>
                <a:moveTo>
                  <a:pt x="2160" y="560"/>
                </a:moveTo>
                <a:lnTo>
                  <a:pt x="2160" y="624"/>
                </a:lnTo>
                <a:lnTo>
                  <a:pt x="2144" y="624"/>
                </a:lnTo>
                <a:lnTo>
                  <a:pt x="2144" y="560"/>
                </a:lnTo>
                <a:lnTo>
                  <a:pt x="2160" y="560"/>
                </a:lnTo>
                <a:close/>
                <a:moveTo>
                  <a:pt x="2160" y="672"/>
                </a:moveTo>
                <a:lnTo>
                  <a:pt x="2160" y="736"/>
                </a:lnTo>
                <a:lnTo>
                  <a:pt x="2144" y="736"/>
                </a:lnTo>
                <a:lnTo>
                  <a:pt x="2144" y="672"/>
                </a:lnTo>
                <a:lnTo>
                  <a:pt x="2160" y="672"/>
                </a:lnTo>
                <a:close/>
                <a:moveTo>
                  <a:pt x="2160" y="784"/>
                </a:moveTo>
                <a:lnTo>
                  <a:pt x="2160" y="848"/>
                </a:lnTo>
                <a:lnTo>
                  <a:pt x="2144" y="848"/>
                </a:lnTo>
                <a:lnTo>
                  <a:pt x="2144" y="784"/>
                </a:lnTo>
                <a:lnTo>
                  <a:pt x="2160" y="784"/>
                </a:lnTo>
                <a:close/>
                <a:moveTo>
                  <a:pt x="2160" y="896"/>
                </a:moveTo>
                <a:lnTo>
                  <a:pt x="2160" y="960"/>
                </a:lnTo>
                <a:lnTo>
                  <a:pt x="2144" y="960"/>
                </a:lnTo>
                <a:lnTo>
                  <a:pt x="2144" y="896"/>
                </a:lnTo>
                <a:lnTo>
                  <a:pt x="2160" y="896"/>
                </a:lnTo>
                <a:close/>
                <a:moveTo>
                  <a:pt x="2160" y="1008"/>
                </a:moveTo>
                <a:lnTo>
                  <a:pt x="2160" y="1072"/>
                </a:lnTo>
                <a:lnTo>
                  <a:pt x="2144" y="1072"/>
                </a:lnTo>
                <a:lnTo>
                  <a:pt x="2144" y="1008"/>
                </a:lnTo>
                <a:lnTo>
                  <a:pt x="2160" y="1008"/>
                </a:lnTo>
                <a:close/>
                <a:moveTo>
                  <a:pt x="2160" y="1121"/>
                </a:moveTo>
                <a:lnTo>
                  <a:pt x="2160" y="1185"/>
                </a:lnTo>
                <a:lnTo>
                  <a:pt x="2144" y="1185"/>
                </a:lnTo>
                <a:lnTo>
                  <a:pt x="2144" y="1121"/>
                </a:lnTo>
                <a:lnTo>
                  <a:pt x="2160" y="1121"/>
                </a:lnTo>
                <a:close/>
                <a:moveTo>
                  <a:pt x="2160" y="1233"/>
                </a:moveTo>
                <a:lnTo>
                  <a:pt x="2160" y="1297"/>
                </a:lnTo>
                <a:lnTo>
                  <a:pt x="2144" y="1297"/>
                </a:lnTo>
                <a:lnTo>
                  <a:pt x="2144" y="1233"/>
                </a:lnTo>
                <a:lnTo>
                  <a:pt x="2160" y="1233"/>
                </a:lnTo>
                <a:close/>
                <a:moveTo>
                  <a:pt x="2160" y="1345"/>
                </a:moveTo>
                <a:lnTo>
                  <a:pt x="2160" y="1409"/>
                </a:lnTo>
                <a:lnTo>
                  <a:pt x="2144" y="1409"/>
                </a:lnTo>
                <a:lnTo>
                  <a:pt x="2144" y="1345"/>
                </a:lnTo>
                <a:lnTo>
                  <a:pt x="2160" y="1345"/>
                </a:lnTo>
                <a:close/>
                <a:moveTo>
                  <a:pt x="2160" y="1457"/>
                </a:moveTo>
                <a:lnTo>
                  <a:pt x="2160" y="1521"/>
                </a:lnTo>
                <a:lnTo>
                  <a:pt x="2144" y="1521"/>
                </a:lnTo>
                <a:lnTo>
                  <a:pt x="2144" y="1457"/>
                </a:lnTo>
                <a:lnTo>
                  <a:pt x="2160" y="1457"/>
                </a:lnTo>
                <a:close/>
                <a:moveTo>
                  <a:pt x="2160" y="1569"/>
                </a:moveTo>
                <a:lnTo>
                  <a:pt x="2160" y="1633"/>
                </a:lnTo>
                <a:lnTo>
                  <a:pt x="2144" y="1633"/>
                </a:lnTo>
                <a:lnTo>
                  <a:pt x="2144" y="1569"/>
                </a:lnTo>
                <a:lnTo>
                  <a:pt x="2160" y="1569"/>
                </a:lnTo>
                <a:close/>
                <a:moveTo>
                  <a:pt x="2160" y="1681"/>
                </a:moveTo>
                <a:lnTo>
                  <a:pt x="2160" y="1745"/>
                </a:lnTo>
                <a:lnTo>
                  <a:pt x="2144" y="1745"/>
                </a:lnTo>
                <a:lnTo>
                  <a:pt x="2144" y="1681"/>
                </a:lnTo>
                <a:lnTo>
                  <a:pt x="2160" y="1681"/>
                </a:lnTo>
                <a:close/>
                <a:moveTo>
                  <a:pt x="2160" y="1793"/>
                </a:moveTo>
                <a:lnTo>
                  <a:pt x="2160" y="1857"/>
                </a:lnTo>
                <a:lnTo>
                  <a:pt x="2144" y="1857"/>
                </a:lnTo>
                <a:lnTo>
                  <a:pt x="2144" y="1793"/>
                </a:lnTo>
                <a:lnTo>
                  <a:pt x="2160" y="1793"/>
                </a:lnTo>
                <a:close/>
                <a:moveTo>
                  <a:pt x="2160" y="1905"/>
                </a:moveTo>
                <a:lnTo>
                  <a:pt x="2160" y="1969"/>
                </a:lnTo>
                <a:lnTo>
                  <a:pt x="2144" y="1969"/>
                </a:lnTo>
                <a:lnTo>
                  <a:pt x="2144" y="1905"/>
                </a:lnTo>
                <a:lnTo>
                  <a:pt x="2160" y="1905"/>
                </a:lnTo>
                <a:close/>
                <a:moveTo>
                  <a:pt x="2160" y="2017"/>
                </a:moveTo>
                <a:lnTo>
                  <a:pt x="2160" y="2082"/>
                </a:lnTo>
                <a:lnTo>
                  <a:pt x="2144" y="2082"/>
                </a:lnTo>
                <a:lnTo>
                  <a:pt x="2144" y="2017"/>
                </a:lnTo>
                <a:lnTo>
                  <a:pt x="2160" y="2017"/>
                </a:lnTo>
                <a:close/>
                <a:moveTo>
                  <a:pt x="2160" y="2130"/>
                </a:moveTo>
                <a:lnTo>
                  <a:pt x="2160" y="2194"/>
                </a:lnTo>
                <a:lnTo>
                  <a:pt x="2144" y="2194"/>
                </a:lnTo>
                <a:lnTo>
                  <a:pt x="2144" y="2130"/>
                </a:lnTo>
                <a:lnTo>
                  <a:pt x="2160" y="2130"/>
                </a:lnTo>
                <a:close/>
                <a:moveTo>
                  <a:pt x="2160" y="2242"/>
                </a:moveTo>
                <a:lnTo>
                  <a:pt x="2160" y="2306"/>
                </a:lnTo>
                <a:lnTo>
                  <a:pt x="2144" y="2306"/>
                </a:lnTo>
                <a:lnTo>
                  <a:pt x="2144" y="2242"/>
                </a:lnTo>
                <a:lnTo>
                  <a:pt x="2160" y="2242"/>
                </a:lnTo>
                <a:close/>
                <a:moveTo>
                  <a:pt x="2160" y="2354"/>
                </a:moveTo>
                <a:lnTo>
                  <a:pt x="2160" y="2418"/>
                </a:lnTo>
                <a:lnTo>
                  <a:pt x="2144" y="2418"/>
                </a:lnTo>
                <a:lnTo>
                  <a:pt x="2144" y="2354"/>
                </a:lnTo>
                <a:lnTo>
                  <a:pt x="2160" y="2354"/>
                </a:lnTo>
                <a:close/>
                <a:moveTo>
                  <a:pt x="2160" y="2466"/>
                </a:moveTo>
                <a:lnTo>
                  <a:pt x="2160" y="2530"/>
                </a:lnTo>
                <a:lnTo>
                  <a:pt x="2144" y="2530"/>
                </a:lnTo>
                <a:lnTo>
                  <a:pt x="2144" y="2466"/>
                </a:lnTo>
                <a:lnTo>
                  <a:pt x="2160" y="2466"/>
                </a:lnTo>
                <a:close/>
                <a:moveTo>
                  <a:pt x="2160" y="2578"/>
                </a:moveTo>
                <a:lnTo>
                  <a:pt x="2160" y="2642"/>
                </a:lnTo>
                <a:lnTo>
                  <a:pt x="2144" y="2642"/>
                </a:lnTo>
                <a:lnTo>
                  <a:pt x="2144" y="2578"/>
                </a:lnTo>
                <a:lnTo>
                  <a:pt x="2160" y="2578"/>
                </a:lnTo>
                <a:close/>
                <a:moveTo>
                  <a:pt x="2160" y="2690"/>
                </a:moveTo>
                <a:lnTo>
                  <a:pt x="2160" y="2754"/>
                </a:lnTo>
                <a:lnTo>
                  <a:pt x="2144" y="2754"/>
                </a:lnTo>
                <a:lnTo>
                  <a:pt x="2144" y="2690"/>
                </a:lnTo>
                <a:lnTo>
                  <a:pt x="2160" y="2690"/>
                </a:lnTo>
                <a:close/>
                <a:moveTo>
                  <a:pt x="2160" y="2802"/>
                </a:moveTo>
                <a:lnTo>
                  <a:pt x="2160" y="2866"/>
                </a:lnTo>
                <a:lnTo>
                  <a:pt x="2144" y="2866"/>
                </a:lnTo>
                <a:lnTo>
                  <a:pt x="2144" y="2802"/>
                </a:lnTo>
                <a:lnTo>
                  <a:pt x="2160" y="2802"/>
                </a:lnTo>
                <a:close/>
                <a:moveTo>
                  <a:pt x="2160" y="2914"/>
                </a:moveTo>
                <a:lnTo>
                  <a:pt x="2160" y="2978"/>
                </a:lnTo>
                <a:lnTo>
                  <a:pt x="2144" y="2978"/>
                </a:lnTo>
                <a:lnTo>
                  <a:pt x="2144" y="2914"/>
                </a:lnTo>
                <a:lnTo>
                  <a:pt x="2160" y="2914"/>
                </a:lnTo>
                <a:close/>
                <a:moveTo>
                  <a:pt x="2160" y="3026"/>
                </a:moveTo>
                <a:lnTo>
                  <a:pt x="2160" y="3091"/>
                </a:lnTo>
                <a:lnTo>
                  <a:pt x="2144" y="3091"/>
                </a:lnTo>
                <a:lnTo>
                  <a:pt x="2144" y="3026"/>
                </a:lnTo>
                <a:lnTo>
                  <a:pt x="2160" y="3026"/>
                </a:lnTo>
                <a:close/>
                <a:moveTo>
                  <a:pt x="2160" y="3139"/>
                </a:moveTo>
                <a:lnTo>
                  <a:pt x="2160" y="3203"/>
                </a:lnTo>
                <a:lnTo>
                  <a:pt x="2144" y="3203"/>
                </a:lnTo>
                <a:lnTo>
                  <a:pt x="2144" y="3139"/>
                </a:lnTo>
                <a:lnTo>
                  <a:pt x="2160" y="3139"/>
                </a:lnTo>
                <a:close/>
                <a:moveTo>
                  <a:pt x="2160" y="3251"/>
                </a:moveTo>
                <a:lnTo>
                  <a:pt x="2160" y="3315"/>
                </a:lnTo>
                <a:lnTo>
                  <a:pt x="2144" y="3315"/>
                </a:lnTo>
                <a:lnTo>
                  <a:pt x="2144" y="3251"/>
                </a:lnTo>
                <a:lnTo>
                  <a:pt x="2160" y="3251"/>
                </a:lnTo>
                <a:close/>
                <a:moveTo>
                  <a:pt x="2160" y="3363"/>
                </a:moveTo>
                <a:lnTo>
                  <a:pt x="2160" y="3427"/>
                </a:lnTo>
                <a:lnTo>
                  <a:pt x="2144" y="3427"/>
                </a:lnTo>
                <a:lnTo>
                  <a:pt x="2144" y="3363"/>
                </a:lnTo>
                <a:lnTo>
                  <a:pt x="2160" y="3363"/>
                </a:lnTo>
                <a:close/>
                <a:moveTo>
                  <a:pt x="2160" y="3475"/>
                </a:moveTo>
                <a:lnTo>
                  <a:pt x="2160" y="3539"/>
                </a:lnTo>
                <a:lnTo>
                  <a:pt x="2144" y="3539"/>
                </a:lnTo>
                <a:lnTo>
                  <a:pt x="2144" y="3475"/>
                </a:lnTo>
                <a:lnTo>
                  <a:pt x="2160" y="3475"/>
                </a:lnTo>
                <a:close/>
                <a:moveTo>
                  <a:pt x="2160" y="3587"/>
                </a:moveTo>
                <a:lnTo>
                  <a:pt x="2160" y="3651"/>
                </a:lnTo>
                <a:lnTo>
                  <a:pt x="2144" y="3651"/>
                </a:lnTo>
                <a:lnTo>
                  <a:pt x="2144" y="3587"/>
                </a:lnTo>
                <a:lnTo>
                  <a:pt x="2160" y="3587"/>
                </a:lnTo>
                <a:close/>
                <a:moveTo>
                  <a:pt x="2160" y="3699"/>
                </a:moveTo>
                <a:lnTo>
                  <a:pt x="2160" y="3763"/>
                </a:lnTo>
                <a:lnTo>
                  <a:pt x="2144" y="3763"/>
                </a:lnTo>
                <a:lnTo>
                  <a:pt x="2144" y="3699"/>
                </a:lnTo>
                <a:lnTo>
                  <a:pt x="2160" y="3699"/>
                </a:lnTo>
                <a:close/>
                <a:moveTo>
                  <a:pt x="2160" y="3811"/>
                </a:moveTo>
                <a:lnTo>
                  <a:pt x="2160" y="3875"/>
                </a:lnTo>
                <a:lnTo>
                  <a:pt x="2144" y="3875"/>
                </a:lnTo>
                <a:lnTo>
                  <a:pt x="2144" y="3811"/>
                </a:lnTo>
                <a:lnTo>
                  <a:pt x="2160" y="3811"/>
                </a:lnTo>
                <a:close/>
                <a:moveTo>
                  <a:pt x="2160" y="3923"/>
                </a:moveTo>
                <a:lnTo>
                  <a:pt x="2160" y="3987"/>
                </a:lnTo>
                <a:lnTo>
                  <a:pt x="2144" y="3987"/>
                </a:lnTo>
                <a:lnTo>
                  <a:pt x="2144" y="3923"/>
                </a:lnTo>
                <a:lnTo>
                  <a:pt x="2160" y="3923"/>
                </a:lnTo>
                <a:close/>
                <a:moveTo>
                  <a:pt x="2160" y="4035"/>
                </a:moveTo>
                <a:lnTo>
                  <a:pt x="2160" y="4100"/>
                </a:lnTo>
                <a:lnTo>
                  <a:pt x="2144" y="4100"/>
                </a:lnTo>
                <a:lnTo>
                  <a:pt x="2144" y="4035"/>
                </a:lnTo>
                <a:lnTo>
                  <a:pt x="2160" y="4035"/>
                </a:lnTo>
                <a:close/>
                <a:moveTo>
                  <a:pt x="2160" y="4148"/>
                </a:moveTo>
                <a:lnTo>
                  <a:pt x="2160" y="4212"/>
                </a:lnTo>
                <a:lnTo>
                  <a:pt x="2144" y="4212"/>
                </a:lnTo>
                <a:lnTo>
                  <a:pt x="2144" y="4148"/>
                </a:lnTo>
                <a:lnTo>
                  <a:pt x="2160" y="4148"/>
                </a:lnTo>
                <a:close/>
                <a:moveTo>
                  <a:pt x="2160" y="4260"/>
                </a:moveTo>
                <a:lnTo>
                  <a:pt x="2160" y="4324"/>
                </a:lnTo>
                <a:lnTo>
                  <a:pt x="2144" y="4324"/>
                </a:lnTo>
                <a:lnTo>
                  <a:pt x="2144" y="4260"/>
                </a:lnTo>
                <a:lnTo>
                  <a:pt x="2160" y="4260"/>
                </a:lnTo>
                <a:close/>
                <a:moveTo>
                  <a:pt x="2160" y="4372"/>
                </a:moveTo>
                <a:lnTo>
                  <a:pt x="2160" y="4436"/>
                </a:lnTo>
                <a:lnTo>
                  <a:pt x="2144" y="4436"/>
                </a:lnTo>
                <a:lnTo>
                  <a:pt x="2144" y="4372"/>
                </a:lnTo>
                <a:lnTo>
                  <a:pt x="2160" y="4372"/>
                </a:lnTo>
                <a:close/>
                <a:moveTo>
                  <a:pt x="2160" y="4484"/>
                </a:moveTo>
                <a:lnTo>
                  <a:pt x="2160" y="4548"/>
                </a:lnTo>
                <a:lnTo>
                  <a:pt x="2144" y="4548"/>
                </a:lnTo>
                <a:lnTo>
                  <a:pt x="2144" y="4484"/>
                </a:lnTo>
                <a:lnTo>
                  <a:pt x="2160" y="4484"/>
                </a:lnTo>
                <a:close/>
                <a:moveTo>
                  <a:pt x="2160" y="4596"/>
                </a:moveTo>
                <a:lnTo>
                  <a:pt x="2160" y="4660"/>
                </a:lnTo>
                <a:lnTo>
                  <a:pt x="2144" y="4660"/>
                </a:lnTo>
                <a:lnTo>
                  <a:pt x="2144" y="4596"/>
                </a:lnTo>
                <a:lnTo>
                  <a:pt x="2160" y="4596"/>
                </a:lnTo>
                <a:close/>
                <a:moveTo>
                  <a:pt x="2160" y="4708"/>
                </a:moveTo>
                <a:lnTo>
                  <a:pt x="2160" y="4772"/>
                </a:lnTo>
                <a:lnTo>
                  <a:pt x="2144" y="4772"/>
                </a:lnTo>
                <a:lnTo>
                  <a:pt x="2144" y="4708"/>
                </a:lnTo>
                <a:lnTo>
                  <a:pt x="2160" y="4708"/>
                </a:lnTo>
                <a:close/>
                <a:moveTo>
                  <a:pt x="2160" y="4820"/>
                </a:moveTo>
                <a:lnTo>
                  <a:pt x="2160" y="4824"/>
                </a:lnTo>
                <a:cubicBezTo>
                  <a:pt x="2160" y="4829"/>
                  <a:pt x="2157" y="4832"/>
                  <a:pt x="2152" y="4832"/>
                </a:cubicBezTo>
                <a:lnTo>
                  <a:pt x="2093" y="4832"/>
                </a:lnTo>
                <a:lnTo>
                  <a:pt x="2093" y="4816"/>
                </a:lnTo>
                <a:lnTo>
                  <a:pt x="2152" y="4816"/>
                </a:lnTo>
                <a:lnTo>
                  <a:pt x="2144" y="4824"/>
                </a:lnTo>
                <a:lnTo>
                  <a:pt x="2144" y="4820"/>
                </a:lnTo>
                <a:lnTo>
                  <a:pt x="2160" y="4820"/>
                </a:lnTo>
                <a:close/>
                <a:moveTo>
                  <a:pt x="2045" y="4832"/>
                </a:moveTo>
                <a:lnTo>
                  <a:pt x="1980" y="4832"/>
                </a:lnTo>
                <a:lnTo>
                  <a:pt x="1980" y="4816"/>
                </a:lnTo>
                <a:lnTo>
                  <a:pt x="2045" y="4816"/>
                </a:lnTo>
                <a:lnTo>
                  <a:pt x="2045" y="4832"/>
                </a:lnTo>
                <a:close/>
                <a:moveTo>
                  <a:pt x="1932" y="4832"/>
                </a:moveTo>
                <a:lnTo>
                  <a:pt x="1868" y="4832"/>
                </a:lnTo>
                <a:lnTo>
                  <a:pt x="1868" y="4816"/>
                </a:lnTo>
                <a:lnTo>
                  <a:pt x="1932" y="4816"/>
                </a:lnTo>
                <a:lnTo>
                  <a:pt x="1932" y="4832"/>
                </a:lnTo>
                <a:close/>
                <a:moveTo>
                  <a:pt x="1820" y="4832"/>
                </a:moveTo>
                <a:lnTo>
                  <a:pt x="1756" y="4832"/>
                </a:lnTo>
                <a:lnTo>
                  <a:pt x="1756" y="4816"/>
                </a:lnTo>
                <a:lnTo>
                  <a:pt x="1820" y="4816"/>
                </a:lnTo>
                <a:lnTo>
                  <a:pt x="1820" y="4832"/>
                </a:lnTo>
                <a:close/>
                <a:moveTo>
                  <a:pt x="1708" y="4832"/>
                </a:moveTo>
                <a:lnTo>
                  <a:pt x="1644" y="4832"/>
                </a:lnTo>
                <a:lnTo>
                  <a:pt x="1644" y="4816"/>
                </a:lnTo>
                <a:lnTo>
                  <a:pt x="1708" y="4816"/>
                </a:lnTo>
                <a:lnTo>
                  <a:pt x="1708" y="4832"/>
                </a:lnTo>
                <a:close/>
                <a:moveTo>
                  <a:pt x="1596" y="4832"/>
                </a:moveTo>
                <a:lnTo>
                  <a:pt x="1532" y="4832"/>
                </a:lnTo>
                <a:lnTo>
                  <a:pt x="1532" y="4816"/>
                </a:lnTo>
                <a:lnTo>
                  <a:pt x="1596" y="4816"/>
                </a:lnTo>
                <a:lnTo>
                  <a:pt x="1596" y="4832"/>
                </a:lnTo>
                <a:close/>
                <a:moveTo>
                  <a:pt x="1484" y="4832"/>
                </a:moveTo>
                <a:lnTo>
                  <a:pt x="1420" y="4832"/>
                </a:lnTo>
                <a:lnTo>
                  <a:pt x="1420" y="4816"/>
                </a:lnTo>
                <a:lnTo>
                  <a:pt x="1484" y="4816"/>
                </a:lnTo>
                <a:lnTo>
                  <a:pt x="1484" y="4832"/>
                </a:lnTo>
                <a:close/>
                <a:moveTo>
                  <a:pt x="1372" y="4832"/>
                </a:moveTo>
                <a:lnTo>
                  <a:pt x="1308" y="4832"/>
                </a:lnTo>
                <a:lnTo>
                  <a:pt x="1308" y="4816"/>
                </a:lnTo>
                <a:lnTo>
                  <a:pt x="1372" y="4816"/>
                </a:lnTo>
                <a:lnTo>
                  <a:pt x="1372" y="4832"/>
                </a:lnTo>
                <a:close/>
                <a:moveTo>
                  <a:pt x="1260" y="4832"/>
                </a:moveTo>
                <a:lnTo>
                  <a:pt x="1196" y="4832"/>
                </a:lnTo>
                <a:lnTo>
                  <a:pt x="1196" y="4816"/>
                </a:lnTo>
                <a:lnTo>
                  <a:pt x="1260" y="4816"/>
                </a:lnTo>
                <a:lnTo>
                  <a:pt x="1260" y="4832"/>
                </a:lnTo>
                <a:close/>
                <a:moveTo>
                  <a:pt x="1148" y="4832"/>
                </a:moveTo>
                <a:lnTo>
                  <a:pt x="1084" y="4832"/>
                </a:lnTo>
                <a:lnTo>
                  <a:pt x="1084" y="4816"/>
                </a:lnTo>
                <a:lnTo>
                  <a:pt x="1148" y="4816"/>
                </a:lnTo>
                <a:lnTo>
                  <a:pt x="1148" y="4832"/>
                </a:lnTo>
                <a:close/>
                <a:moveTo>
                  <a:pt x="1036" y="4832"/>
                </a:moveTo>
                <a:lnTo>
                  <a:pt x="971" y="4832"/>
                </a:lnTo>
                <a:lnTo>
                  <a:pt x="971" y="4816"/>
                </a:lnTo>
                <a:lnTo>
                  <a:pt x="1036" y="4816"/>
                </a:lnTo>
                <a:lnTo>
                  <a:pt x="1036" y="4832"/>
                </a:lnTo>
                <a:close/>
                <a:moveTo>
                  <a:pt x="923" y="4832"/>
                </a:moveTo>
                <a:lnTo>
                  <a:pt x="859" y="4832"/>
                </a:lnTo>
                <a:lnTo>
                  <a:pt x="859" y="4816"/>
                </a:lnTo>
                <a:lnTo>
                  <a:pt x="923" y="4816"/>
                </a:lnTo>
                <a:lnTo>
                  <a:pt x="923" y="4832"/>
                </a:lnTo>
                <a:close/>
                <a:moveTo>
                  <a:pt x="811" y="4832"/>
                </a:moveTo>
                <a:lnTo>
                  <a:pt x="747" y="4832"/>
                </a:lnTo>
                <a:lnTo>
                  <a:pt x="747" y="4816"/>
                </a:lnTo>
                <a:lnTo>
                  <a:pt x="811" y="4816"/>
                </a:lnTo>
                <a:lnTo>
                  <a:pt x="811" y="4832"/>
                </a:lnTo>
                <a:close/>
                <a:moveTo>
                  <a:pt x="699" y="4832"/>
                </a:moveTo>
                <a:lnTo>
                  <a:pt x="635" y="4832"/>
                </a:lnTo>
                <a:lnTo>
                  <a:pt x="635" y="4816"/>
                </a:lnTo>
                <a:lnTo>
                  <a:pt x="699" y="4816"/>
                </a:lnTo>
                <a:lnTo>
                  <a:pt x="699" y="4832"/>
                </a:lnTo>
                <a:close/>
                <a:moveTo>
                  <a:pt x="587" y="4832"/>
                </a:moveTo>
                <a:lnTo>
                  <a:pt x="523" y="4832"/>
                </a:lnTo>
                <a:lnTo>
                  <a:pt x="523" y="4816"/>
                </a:lnTo>
                <a:lnTo>
                  <a:pt x="587" y="4816"/>
                </a:lnTo>
                <a:lnTo>
                  <a:pt x="587" y="4832"/>
                </a:lnTo>
                <a:close/>
                <a:moveTo>
                  <a:pt x="475" y="4832"/>
                </a:moveTo>
                <a:lnTo>
                  <a:pt x="411" y="4832"/>
                </a:lnTo>
                <a:lnTo>
                  <a:pt x="411" y="4816"/>
                </a:lnTo>
                <a:lnTo>
                  <a:pt x="475" y="4816"/>
                </a:lnTo>
                <a:lnTo>
                  <a:pt x="475" y="4832"/>
                </a:lnTo>
                <a:close/>
                <a:moveTo>
                  <a:pt x="363" y="4832"/>
                </a:moveTo>
                <a:lnTo>
                  <a:pt x="299" y="4832"/>
                </a:lnTo>
                <a:lnTo>
                  <a:pt x="299" y="4816"/>
                </a:lnTo>
                <a:lnTo>
                  <a:pt x="363" y="4816"/>
                </a:lnTo>
                <a:lnTo>
                  <a:pt x="363" y="4832"/>
                </a:lnTo>
                <a:close/>
                <a:moveTo>
                  <a:pt x="251" y="4832"/>
                </a:moveTo>
                <a:lnTo>
                  <a:pt x="187" y="4832"/>
                </a:lnTo>
                <a:lnTo>
                  <a:pt x="187" y="4816"/>
                </a:lnTo>
                <a:lnTo>
                  <a:pt x="251" y="4816"/>
                </a:lnTo>
                <a:lnTo>
                  <a:pt x="251" y="4832"/>
                </a:lnTo>
                <a:close/>
                <a:moveTo>
                  <a:pt x="139" y="4832"/>
                </a:moveTo>
                <a:lnTo>
                  <a:pt x="75" y="4832"/>
                </a:lnTo>
                <a:lnTo>
                  <a:pt x="75" y="4816"/>
                </a:lnTo>
                <a:lnTo>
                  <a:pt x="139" y="4816"/>
                </a:lnTo>
                <a:lnTo>
                  <a:pt x="139" y="4832"/>
                </a:lnTo>
                <a:close/>
                <a:moveTo>
                  <a:pt x="27" y="4832"/>
                </a:moveTo>
                <a:lnTo>
                  <a:pt x="8" y="4832"/>
                </a:lnTo>
                <a:lnTo>
                  <a:pt x="8" y="4816"/>
                </a:lnTo>
                <a:lnTo>
                  <a:pt x="27" y="4816"/>
                </a:lnTo>
                <a:lnTo>
                  <a:pt x="27" y="4832"/>
                </a:lnTo>
                <a:close/>
              </a:path>
            </a:pathLst>
          </a:custGeom>
          <a:solidFill>
            <a:srgbClr val="000000"/>
          </a:solidFill>
          <a:ln w="0" cap="flat">
            <a:solidFill>
              <a:srgbClr val="000000"/>
            </a:solidFill>
            <a:prstDash val="solid"/>
            <a:round/>
            <a:headEnd/>
            <a:tailEnd/>
          </a:ln>
        </p:spPr>
        <p:txBody>
          <a:bodyPr/>
          <a:lstStyle/>
          <a:p>
            <a:endParaRPr lang="en-US">
              <a:latin typeface="+mn-lt"/>
              <a:ea typeface="+mn-ea"/>
            </a:endParaRPr>
          </a:p>
        </p:txBody>
      </p:sp>
      <p:sp>
        <p:nvSpPr>
          <p:cNvPr id="62502" name="Rectangle 38"/>
          <p:cNvSpPr>
            <a:spLocks noChangeArrowheads="1"/>
          </p:cNvSpPr>
          <p:nvPr/>
        </p:nvSpPr>
        <p:spPr bwMode="auto">
          <a:xfrm>
            <a:off x="3538538" y="3933825"/>
            <a:ext cx="448841" cy="215444"/>
          </a:xfrm>
          <a:prstGeom prst="rect">
            <a:avLst/>
          </a:prstGeom>
          <a:noFill/>
          <a:ln w="9525">
            <a:noFill/>
            <a:miter lim="800000"/>
            <a:headEnd/>
            <a:tailEnd/>
          </a:ln>
        </p:spPr>
        <p:txBody>
          <a:bodyPr wrap="none" lIns="0" tIns="0" rIns="0" bIns="0">
            <a:spAutoFit/>
          </a:bodyPr>
          <a:lstStyle/>
          <a:p>
            <a:pPr fontAlgn="base">
              <a:defRPr/>
            </a:pPr>
            <a:r>
              <a:rPr lang="en-US" altLang="zh-CN" sz="1400" dirty="0">
                <a:latin typeface="+mn-lt"/>
                <a:ea typeface="+mn-ea"/>
                <a:cs typeface="Arial" pitchFamily="34" charset="0"/>
              </a:rPr>
              <a:t>Host3</a:t>
            </a:r>
            <a:endParaRPr lang="zh-CN" altLang="zh-CN" sz="1400" dirty="0">
              <a:latin typeface="+mn-lt"/>
              <a:ea typeface="+mn-ea"/>
              <a:cs typeface="Arial" pitchFamily="34" charset="0"/>
            </a:endParaRPr>
          </a:p>
        </p:txBody>
      </p:sp>
      <p:sp>
        <p:nvSpPr>
          <p:cNvPr id="51218" name="Freeform 61"/>
          <p:cNvSpPr>
            <a:spLocks noEditPoints="1"/>
          </p:cNvSpPr>
          <p:nvPr/>
        </p:nvSpPr>
        <p:spPr bwMode="auto">
          <a:xfrm>
            <a:off x="4392613" y="3763963"/>
            <a:ext cx="1047750" cy="2185987"/>
          </a:xfrm>
          <a:custGeom>
            <a:avLst/>
            <a:gdLst>
              <a:gd name="T0" fmla="*/ 0 w 2160"/>
              <a:gd name="T1" fmla="*/ 2147483647 h 4832"/>
              <a:gd name="T2" fmla="*/ 0 w 2160"/>
              <a:gd name="T3" fmla="*/ 2147483647 h 4832"/>
              <a:gd name="T4" fmla="*/ 0 w 2160"/>
              <a:gd name="T5" fmla="*/ 2147483647 h 4832"/>
              <a:gd name="T6" fmla="*/ 0 w 2160"/>
              <a:gd name="T7" fmla="*/ 2147483647 h 4832"/>
              <a:gd name="T8" fmla="*/ 0 w 2160"/>
              <a:gd name="T9" fmla="*/ 2147483647 h 4832"/>
              <a:gd name="T10" fmla="*/ 0 w 2160"/>
              <a:gd name="T11" fmla="*/ 2147483647 h 4832"/>
              <a:gd name="T12" fmla="*/ 0 w 2160"/>
              <a:gd name="T13" fmla="*/ 2147483647 h 4832"/>
              <a:gd name="T14" fmla="*/ 0 w 2160"/>
              <a:gd name="T15" fmla="*/ 2147483647 h 4832"/>
              <a:gd name="T16" fmla="*/ 0 w 2160"/>
              <a:gd name="T17" fmla="*/ 2147483647 h 4832"/>
              <a:gd name="T18" fmla="*/ 0 w 2160"/>
              <a:gd name="T19" fmla="*/ 2147483647 h 4832"/>
              <a:gd name="T20" fmla="*/ 0 w 2160"/>
              <a:gd name="T21" fmla="*/ 2147483647 h 4832"/>
              <a:gd name="T22" fmla="*/ 0 w 2160"/>
              <a:gd name="T23" fmla="*/ 2147483647 h 4832"/>
              <a:gd name="T24" fmla="*/ 0 w 2160"/>
              <a:gd name="T25" fmla="*/ 2147483647 h 4832"/>
              <a:gd name="T26" fmla="*/ 0 w 2160"/>
              <a:gd name="T27" fmla="*/ 2147483647 h 4832"/>
              <a:gd name="T28" fmla="*/ 0 w 2160"/>
              <a:gd name="T29" fmla="*/ 2147483647 h 4832"/>
              <a:gd name="T30" fmla="*/ 0 w 2160"/>
              <a:gd name="T31" fmla="*/ 2147483647 h 4832"/>
              <a:gd name="T32" fmla="*/ 0 w 2160"/>
              <a:gd name="T33" fmla="*/ 2147483647 h 4832"/>
              <a:gd name="T34" fmla="*/ 0 w 2160"/>
              <a:gd name="T35" fmla="*/ 2147483647 h 4832"/>
              <a:gd name="T36" fmla="*/ 0 w 2160"/>
              <a:gd name="T37" fmla="*/ 2147483647 h 4832"/>
              <a:gd name="T38" fmla="*/ 0 w 2160"/>
              <a:gd name="T39" fmla="*/ 2147483647 h 4832"/>
              <a:gd name="T40" fmla="*/ 0 w 2160"/>
              <a:gd name="T41" fmla="*/ 2147483647 h 4832"/>
              <a:gd name="T42" fmla="*/ 2147483647 w 2160"/>
              <a:gd name="T43" fmla="*/ 0 h 4832"/>
              <a:gd name="T44" fmla="*/ 2147483647 w 2160"/>
              <a:gd name="T45" fmla="*/ 0 h 4832"/>
              <a:gd name="T46" fmla="*/ 2147483647 w 2160"/>
              <a:gd name="T47" fmla="*/ 0 h 4832"/>
              <a:gd name="T48" fmla="*/ 2147483647 w 2160"/>
              <a:gd name="T49" fmla="*/ 0 h 4832"/>
              <a:gd name="T50" fmla="*/ 2147483647 w 2160"/>
              <a:gd name="T51" fmla="*/ 0 h 4832"/>
              <a:gd name="T52" fmla="*/ 2147483647 w 2160"/>
              <a:gd name="T53" fmla="*/ 0 h 4832"/>
              <a:gd name="T54" fmla="*/ 2147483647 w 2160"/>
              <a:gd name="T55" fmla="*/ 0 h 4832"/>
              <a:gd name="T56" fmla="*/ 2147483647 w 2160"/>
              <a:gd name="T57" fmla="*/ 0 h 4832"/>
              <a:gd name="T58" fmla="*/ 2147483647 w 2160"/>
              <a:gd name="T59" fmla="*/ 0 h 4832"/>
              <a:gd name="T60" fmla="*/ 2147483647 w 2160"/>
              <a:gd name="T61" fmla="*/ 0 h 4832"/>
              <a:gd name="T62" fmla="*/ 2147483647 w 2160"/>
              <a:gd name="T63" fmla="*/ 2147483647 h 4832"/>
              <a:gd name="T64" fmla="*/ 2147483647 w 2160"/>
              <a:gd name="T65" fmla="*/ 2147483647 h 4832"/>
              <a:gd name="T66" fmla="*/ 2147483647 w 2160"/>
              <a:gd name="T67" fmla="*/ 2147483647 h 4832"/>
              <a:gd name="T68" fmla="*/ 2147483647 w 2160"/>
              <a:gd name="T69" fmla="*/ 2147483647 h 4832"/>
              <a:gd name="T70" fmla="*/ 2147483647 w 2160"/>
              <a:gd name="T71" fmla="*/ 2147483647 h 4832"/>
              <a:gd name="T72" fmla="*/ 2147483647 w 2160"/>
              <a:gd name="T73" fmla="*/ 2147483647 h 4832"/>
              <a:gd name="T74" fmla="*/ 2147483647 w 2160"/>
              <a:gd name="T75" fmla="*/ 2147483647 h 4832"/>
              <a:gd name="T76" fmla="*/ 2147483647 w 2160"/>
              <a:gd name="T77" fmla="*/ 2147483647 h 4832"/>
              <a:gd name="T78" fmla="*/ 2147483647 w 2160"/>
              <a:gd name="T79" fmla="*/ 2147483647 h 4832"/>
              <a:gd name="T80" fmla="*/ 2147483647 w 2160"/>
              <a:gd name="T81" fmla="*/ 2147483647 h 4832"/>
              <a:gd name="T82" fmla="*/ 2147483647 w 2160"/>
              <a:gd name="T83" fmla="*/ 2147483647 h 4832"/>
              <a:gd name="T84" fmla="*/ 2147483647 w 2160"/>
              <a:gd name="T85" fmla="*/ 2147483647 h 4832"/>
              <a:gd name="T86" fmla="*/ 2147483647 w 2160"/>
              <a:gd name="T87" fmla="*/ 2147483647 h 4832"/>
              <a:gd name="T88" fmla="*/ 2147483647 w 2160"/>
              <a:gd name="T89" fmla="*/ 2147483647 h 4832"/>
              <a:gd name="T90" fmla="*/ 2147483647 w 2160"/>
              <a:gd name="T91" fmla="*/ 2147483647 h 4832"/>
              <a:gd name="T92" fmla="*/ 2147483647 w 2160"/>
              <a:gd name="T93" fmla="*/ 2147483647 h 4832"/>
              <a:gd name="T94" fmla="*/ 2147483647 w 2160"/>
              <a:gd name="T95" fmla="*/ 2147483647 h 4832"/>
              <a:gd name="T96" fmla="*/ 2147483647 w 2160"/>
              <a:gd name="T97" fmla="*/ 2147483647 h 4832"/>
              <a:gd name="T98" fmla="*/ 2147483647 w 2160"/>
              <a:gd name="T99" fmla="*/ 2147483647 h 4832"/>
              <a:gd name="T100" fmla="*/ 2147483647 w 2160"/>
              <a:gd name="T101" fmla="*/ 2147483647 h 4832"/>
              <a:gd name="T102" fmla="*/ 2147483647 w 2160"/>
              <a:gd name="T103" fmla="*/ 2147483647 h 4832"/>
              <a:gd name="T104" fmla="*/ 2147483647 w 2160"/>
              <a:gd name="T105" fmla="*/ 2147483647 h 4832"/>
              <a:gd name="T106" fmla="*/ 2147483647 w 2160"/>
              <a:gd name="T107" fmla="*/ 2147483647 h 4832"/>
              <a:gd name="T108" fmla="*/ 2147483647 w 2160"/>
              <a:gd name="T109" fmla="*/ 2147483647 h 4832"/>
              <a:gd name="T110" fmla="*/ 2147483647 w 2160"/>
              <a:gd name="T111" fmla="*/ 2147483647 h 4832"/>
              <a:gd name="T112" fmla="*/ 2147483647 w 2160"/>
              <a:gd name="T113" fmla="*/ 2147483647 h 4832"/>
              <a:gd name="T114" fmla="*/ 2147483647 w 2160"/>
              <a:gd name="T115" fmla="*/ 2147483647 h 4832"/>
              <a:gd name="T116" fmla="*/ 2147483647 w 2160"/>
              <a:gd name="T117" fmla="*/ 2147483647 h 4832"/>
              <a:gd name="T118" fmla="*/ 2147483647 w 2160"/>
              <a:gd name="T119" fmla="*/ 2147483647 h 4832"/>
              <a:gd name="T120" fmla="*/ 2147483647 w 2160"/>
              <a:gd name="T121" fmla="*/ 2147483647 h 4832"/>
              <a:gd name="T122" fmla="*/ 2147483647 w 2160"/>
              <a:gd name="T123" fmla="*/ 2147483647 h 4832"/>
              <a:gd name="T124" fmla="*/ 2147483647 w 2160"/>
              <a:gd name="T125" fmla="*/ 2147483647 h 4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60"/>
              <a:gd name="T190" fmla="*/ 0 h 4832"/>
              <a:gd name="T191" fmla="*/ 2160 w 2160"/>
              <a:gd name="T192" fmla="*/ 4832 h 4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60" h="4832">
                <a:moveTo>
                  <a:pt x="0" y="4824"/>
                </a:moveTo>
                <a:lnTo>
                  <a:pt x="0" y="4760"/>
                </a:lnTo>
                <a:lnTo>
                  <a:pt x="16" y="4760"/>
                </a:lnTo>
                <a:lnTo>
                  <a:pt x="16" y="4824"/>
                </a:lnTo>
                <a:lnTo>
                  <a:pt x="0" y="4824"/>
                </a:lnTo>
                <a:close/>
                <a:moveTo>
                  <a:pt x="0" y="4712"/>
                </a:moveTo>
                <a:lnTo>
                  <a:pt x="0" y="4648"/>
                </a:lnTo>
                <a:lnTo>
                  <a:pt x="16" y="4648"/>
                </a:lnTo>
                <a:lnTo>
                  <a:pt x="16" y="4712"/>
                </a:lnTo>
                <a:lnTo>
                  <a:pt x="0" y="4712"/>
                </a:lnTo>
                <a:close/>
                <a:moveTo>
                  <a:pt x="0" y="4600"/>
                </a:moveTo>
                <a:lnTo>
                  <a:pt x="0" y="4536"/>
                </a:lnTo>
                <a:lnTo>
                  <a:pt x="16" y="4536"/>
                </a:lnTo>
                <a:lnTo>
                  <a:pt x="16" y="4600"/>
                </a:lnTo>
                <a:lnTo>
                  <a:pt x="0" y="4600"/>
                </a:lnTo>
                <a:close/>
                <a:moveTo>
                  <a:pt x="0" y="4488"/>
                </a:moveTo>
                <a:lnTo>
                  <a:pt x="0" y="4424"/>
                </a:lnTo>
                <a:lnTo>
                  <a:pt x="16" y="4424"/>
                </a:lnTo>
                <a:lnTo>
                  <a:pt x="16" y="4488"/>
                </a:lnTo>
                <a:lnTo>
                  <a:pt x="0" y="4488"/>
                </a:lnTo>
                <a:close/>
                <a:moveTo>
                  <a:pt x="0" y="4376"/>
                </a:moveTo>
                <a:lnTo>
                  <a:pt x="0" y="4312"/>
                </a:lnTo>
                <a:lnTo>
                  <a:pt x="16" y="4312"/>
                </a:lnTo>
                <a:lnTo>
                  <a:pt x="16" y="4376"/>
                </a:lnTo>
                <a:lnTo>
                  <a:pt x="0" y="4376"/>
                </a:lnTo>
                <a:close/>
                <a:moveTo>
                  <a:pt x="0" y="4264"/>
                </a:moveTo>
                <a:lnTo>
                  <a:pt x="0" y="4200"/>
                </a:lnTo>
                <a:lnTo>
                  <a:pt x="16" y="4200"/>
                </a:lnTo>
                <a:lnTo>
                  <a:pt x="16" y="4264"/>
                </a:lnTo>
                <a:lnTo>
                  <a:pt x="0" y="4264"/>
                </a:lnTo>
                <a:close/>
                <a:moveTo>
                  <a:pt x="0" y="4152"/>
                </a:moveTo>
                <a:lnTo>
                  <a:pt x="0" y="4088"/>
                </a:lnTo>
                <a:lnTo>
                  <a:pt x="16" y="4088"/>
                </a:lnTo>
                <a:lnTo>
                  <a:pt x="16" y="4152"/>
                </a:lnTo>
                <a:lnTo>
                  <a:pt x="0" y="4152"/>
                </a:lnTo>
                <a:close/>
                <a:moveTo>
                  <a:pt x="0" y="4040"/>
                </a:moveTo>
                <a:lnTo>
                  <a:pt x="0" y="3976"/>
                </a:lnTo>
                <a:lnTo>
                  <a:pt x="16" y="3976"/>
                </a:lnTo>
                <a:lnTo>
                  <a:pt x="16" y="4040"/>
                </a:lnTo>
                <a:lnTo>
                  <a:pt x="0" y="4040"/>
                </a:lnTo>
                <a:close/>
                <a:moveTo>
                  <a:pt x="0" y="3928"/>
                </a:moveTo>
                <a:lnTo>
                  <a:pt x="0" y="3863"/>
                </a:lnTo>
                <a:lnTo>
                  <a:pt x="16" y="3863"/>
                </a:lnTo>
                <a:lnTo>
                  <a:pt x="16" y="3928"/>
                </a:lnTo>
                <a:lnTo>
                  <a:pt x="0" y="3928"/>
                </a:lnTo>
                <a:close/>
                <a:moveTo>
                  <a:pt x="0" y="3815"/>
                </a:moveTo>
                <a:lnTo>
                  <a:pt x="0" y="3751"/>
                </a:lnTo>
                <a:lnTo>
                  <a:pt x="16" y="3751"/>
                </a:lnTo>
                <a:lnTo>
                  <a:pt x="16" y="3815"/>
                </a:lnTo>
                <a:lnTo>
                  <a:pt x="0" y="3815"/>
                </a:lnTo>
                <a:close/>
                <a:moveTo>
                  <a:pt x="0" y="3703"/>
                </a:moveTo>
                <a:lnTo>
                  <a:pt x="0" y="3639"/>
                </a:lnTo>
                <a:lnTo>
                  <a:pt x="16" y="3639"/>
                </a:lnTo>
                <a:lnTo>
                  <a:pt x="16" y="3703"/>
                </a:lnTo>
                <a:lnTo>
                  <a:pt x="0" y="3703"/>
                </a:lnTo>
                <a:close/>
                <a:moveTo>
                  <a:pt x="0" y="3591"/>
                </a:moveTo>
                <a:lnTo>
                  <a:pt x="0" y="3527"/>
                </a:lnTo>
                <a:lnTo>
                  <a:pt x="16" y="3527"/>
                </a:lnTo>
                <a:lnTo>
                  <a:pt x="16" y="3591"/>
                </a:lnTo>
                <a:lnTo>
                  <a:pt x="0" y="3591"/>
                </a:lnTo>
                <a:close/>
                <a:moveTo>
                  <a:pt x="0" y="3479"/>
                </a:moveTo>
                <a:lnTo>
                  <a:pt x="0" y="3415"/>
                </a:lnTo>
                <a:lnTo>
                  <a:pt x="16" y="3415"/>
                </a:lnTo>
                <a:lnTo>
                  <a:pt x="16" y="3479"/>
                </a:lnTo>
                <a:lnTo>
                  <a:pt x="0" y="3479"/>
                </a:lnTo>
                <a:close/>
                <a:moveTo>
                  <a:pt x="0" y="3367"/>
                </a:moveTo>
                <a:lnTo>
                  <a:pt x="0" y="3303"/>
                </a:lnTo>
                <a:lnTo>
                  <a:pt x="16" y="3303"/>
                </a:lnTo>
                <a:lnTo>
                  <a:pt x="16" y="3367"/>
                </a:lnTo>
                <a:lnTo>
                  <a:pt x="0" y="3367"/>
                </a:lnTo>
                <a:close/>
                <a:moveTo>
                  <a:pt x="0" y="3255"/>
                </a:moveTo>
                <a:lnTo>
                  <a:pt x="0" y="3191"/>
                </a:lnTo>
                <a:lnTo>
                  <a:pt x="16" y="3191"/>
                </a:lnTo>
                <a:lnTo>
                  <a:pt x="16" y="3255"/>
                </a:lnTo>
                <a:lnTo>
                  <a:pt x="0" y="3255"/>
                </a:lnTo>
                <a:close/>
                <a:moveTo>
                  <a:pt x="0" y="3143"/>
                </a:moveTo>
                <a:lnTo>
                  <a:pt x="0" y="3079"/>
                </a:lnTo>
                <a:lnTo>
                  <a:pt x="16" y="3079"/>
                </a:lnTo>
                <a:lnTo>
                  <a:pt x="16" y="3143"/>
                </a:lnTo>
                <a:lnTo>
                  <a:pt x="0" y="3143"/>
                </a:lnTo>
                <a:close/>
                <a:moveTo>
                  <a:pt x="0" y="3031"/>
                </a:moveTo>
                <a:lnTo>
                  <a:pt x="0" y="2967"/>
                </a:lnTo>
                <a:lnTo>
                  <a:pt x="16" y="2967"/>
                </a:lnTo>
                <a:lnTo>
                  <a:pt x="16" y="3031"/>
                </a:lnTo>
                <a:lnTo>
                  <a:pt x="0" y="3031"/>
                </a:lnTo>
                <a:close/>
                <a:moveTo>
                  <a:pt x="0" y="2919"/>
                </a:moveTo>
                <a:lnTo>
                  <a:pt x="0" y="2854"/>
                </a:lnTo>
                <a:lnTo>
                  <a:pt x="16" y="2854"/>
                </a:lnTo>
                <a:lnTo>
                  <a:pt x="16" y="2919"/>
                </a:lnTo>
                <a:lnTo>
                  <a:pt x="0" y="2919"/>
                </a:lnTo>
                <a:close/>
                <a:moveTo>
                  <a:pt x="0" y="2806"/>
                </a:moveTo>
                <a:lnTo>
                  <a:pt x="0" y="2742"/>
                </a:lnTo>
                <a:lnTo>
                  <a:pt x="16" y="2742"/>
                </a:lnTo>
                <a:lnTo>
                  <a:pt x="16" y="2806"/>
                </a:lnTo>
                <a:lnTo>
                  <a:pt x="0" y="2806"/>
                </a:lnTo>
                <a:close/>
                <a:moveTo>
                  <a:pt x="0" y="2694"/>
                </a:moveTo>
                <a:lnTo>
                  <a:pt x="0" y="2630"/>
                </a:lnTo>
                <a:lnTo>
                  <a:pt x="16" y="2630"/>
                </a:lnTo>
                <a:lnTo>
                  <a:pt x="16" y="2694"/>
                </a:lnTo>
                <a:lnTo>
                  <a:pt x="0" y="2694"/>
                </a:lnTo>
                <a:close/>
                <a:moveTo>
                  <a:pt x="0" y="2582"/>
                </a:moveTo>
                <a:lnTo>
                  <a:pt x="0" y="2518"/>
                </a:lnTo>
                <a:lnTo>
                  <a:pt x="16" y="2518"/>
                </a:lnTo>
                <a:lnTo>
                  <a:pt x="16" y="2582"/>
                </a:lnTo>
                <a:lnTo>
                  <a:pt x="0" y="2582"/>
                </a:lnTo>
                <a:close/>
                <a:moveTo>
                  <a:pt x="0" y="2470"/>
                </a:moveTo>
                <a:lnTo>
                  <a:pt x="0" y="2406"/>
                </a:lnTo>
                <a:lnTo>
                  <a:pt x="16" y="2406"/>
                </a:lnTo>
                <a:lnTo>
                  <a:pt x="16" y="2470"/>
                </a:lnTo>
                <a:lnTo>
                  <a:pt x="0" y="2470"/>
                </a:lnTo>
                <a:close/>
                <a:moveTo>
                  <a:pt x="0" y="2358"/>
                </a:moveTo>
                <a:lnTo>
                  <a:pt x="0" y="2294"/>
                </a:lnTo>
                <a:lnTo>
                  <a:pt x="16" y="2294"/>
                </a:lnTo>
                <a:lnTo>
                  <a:pt x="16" y="2358"/>
                </a:lnTo>
                <a:lnTo>
                  <a:pt x="0" y="2358"/>
                </a:lnTo>
                <a:close/>
                <a:moveTo>
                  <a:pt x="0" y="2246"/>
                </a:moveTo>
                <a:lnTo>
                  <a:pt x="0" y="2182"/>
                </a:lnTo>
                <a:lnTo>
                  <a:pt x="16" y="2182"/>
                </a:lnTo>
                <a:lnTo>
                  <a:pt x="16" y="2246"/>
                </a:lnTo>
                <a:lnTo>
                  <a:pt x="0" y="2246"/>
                </a:lnTo>
                <a:close/>
                <a:moveTo>
                  <a:pt x="0" y="2134"/>
                </a:moveTo>
                <a:lnTo>
                  <a:pt x="0" y="2070"/>
                </a:lnTo>
                <a:lnTo>
                  <a:pt x="16" y="2070"/>
                </a:lnTo>
                <a:lnTo>
                  <a:pt x="16" y="2134"/>
                </a:lnTo>
                <a:lnTo>
                  <a:pt x="0" y="2134"/>
                </a:lnTo>
                <a:close/>
                <a:moveTo>
                  <a:pt x="0" y="2022"/>
                </a:moveTo>
                <a:lnTo>
                  <a:pt x="0" y="1958"/>
                </a:lnTo>
                <a:lnTo>
                  <a:pt x="16" y="1958"/>
                </a:lnTo>
                <a:lnTo>
                  <a:pt x="16" y="2022"/>
                </a:lnTo>
                <a:lnTo>
                  <a:pt x="0" y="2022"/>
                </a:lnTo>
                <a:close/>
                <a:moveTo>
                  <a:pt x="0" y="1910"/>
                </a:moveTo>
                <a:lnTo>
                  <a:pt x="0" y="1845"/>
                </a:lnTo>
                <a:lnTo>
                  <a:pt x="16" y="1845"/>
                </a:lnTo>
                <a:lnTo>
                  <a:pt x="16" y="1910"/>
                </a:lnTo>
                <a:lnTo>
                  <a:pt x="0" y="1910"/>
                </a:lnTo>
                <a:close/>
                <a:moveTo>
                  <a:pt x="0" y="1797"/>
                </a:moveTo>
                <a:lnTo>
                  <a:pt x="0" y="1733"/>
                </a:lnTo>
                <a:lnTo>
                  <a:pt x="16" y="1733"/>
                </a:lnTo>
                <a:lnTo>
                  <a:pt x="16" y="1797"/>
                </a:lnTo>
                <a:lnTo>
                  <a:pt x="0" y="1797"/>
                </a:lnTo>
                <a:close/>
                <a:moveTo>
                  <a:pt x="0" y="1685"/>
                </a:moveTo>
                <a:lnTo>
                  <a:pt x="0" y="1621"/>
                </a:lnTo>
                <a:lnTo>
                  <a:pt x="16" y="1621"/>
                </a:lnTo>
                <a:lnTo>
                  <a:pt x="16" y="1685"/>
                </a:lnTo>
                <a:lnTo>
                  <a:pt x="0" y="1685"/>
                </a:lnTo>
                <a:close/>
                <a:moveTo>
                  <a:pt x="0" y="1573"/>
                </a:moveTo>
                <a:lnTo>
                  <a:pt x="0" y="1509"/>
                </a:lnTo>
                <a:lnTo>
                  <a:pt x="16" y="1509"/>
                </a:lnTo>
                <a:lnTo>
                  <a:pt x="16" y="1573"/>
                </a:lnTo>
                <a:lnTo>
                  <a:pt x="0" y="1573"/>
                </a:lnTo>
                <a:close/>
                <a:moveTo>
                  <a:pt x="0" y="1461"/>
                </a:moveTo>
                <a:lnTo>
                  <a:pt x="0" y="1397"/>
                </a:lnTo>
                <a:lnTo>
                  <a:pt x="16" y="1397"/>
                </a:lnTo>
                <a:lnTo>
                  <a:pt x="16" y="1461"/>
                </a:lnTo>
                <a:lnTo>
                  <a:pt x="0" y="1461"/>
                </a:lnTo>
                <a:close/>
                <a:moveTo>
                  <a:pt x="0" y="1349"/>
                </a:moveTo>
                <a:lnTo>
                  <a:pt x="0" y="1285"/>
                </a:lnTo>
                <a:lnTo>
                  <a:pt x="16" y="1285"/>
                </a:lnTo>
                <a:lnTo>
                  <a:pt x="16" y="1349"/>
                </a:lnTo>
                <a:lnTo>
                  <a:pt x="0" y="1349"/>
                </a:lnTo>
                <a:close/>
                <a:moveTo>
                  <a:pt x="0" y="1237"/>
                </a:moveTo>
                <a:lnTo>
                  <a:pt x="0" y="1173"/>
                </a:lnTo>
                <a:lnTo>
                  <a:pt x="16" y="1173"/>
                </a:lnTo>
                <a:lnTo>
                  <a:pt x="16" y="1237"/>
                </a:lnTo>
                <a:lnTo>
                  <a:pt x="0" y="1237"/>
                </a:lnTo>
                <a:close/>
                <a:moveTo>
                  <a:pt x="0" y="1125"/>
                </a:moveTo>
                <a:lnTo>
                  <a:pt x="0" y="1061"/>
                </a:lnTo>
                <a:lnTo>
                  <a:pt x="16" y="1061"/>
                </a:lnTo>
                <a:lnTo>
                  <a:pt x="16" y="1125"/>
                </a:lnTo>
                <a:lnTo>
                  <a:pt x="0" y="1125"/>
                </a:lnTo>
                <a:close/>
                <a:moveTo>
                  <a:pt x="0" y="1013"/>
                </a:moveTo>
                <a:lnTo>
                  <a:pt x="0" y="949"/>
                </a:lnTo>
                <a:lnTo>
                  <a:pt x="16" y="949"/>
                </a:lnTo>
                <a:lnTo>
                  <a:pt x="16" y="1013"/>
                </a:lnTo>
                <a:lnTo>
                  <a:pt x="0" y="1013"/>
                </a:lnTo>
                <a:close/>
                <a:moveTo>
                  <a:pt x="0" y="901"/>
                </a:moveTo>
                <a:lnTo>
                  <a:pt x="0" y="836"/>
                </a:lnTo>
                <a:lnTo>
                  <a:pt x="16" y="836"/>
                </a:lnTo>
                <a:lnTo>
                  <a:pt x="16" y="901"/>
                </a:lnTo>
                <a:lnTo>
                  <a:pt x="0" y="901"/>
                </a:lnTo>
                <a:close/>
                <a:moveTo>
                  <a:pt x="0" y="788"/>
                </a:moveTo>
                <a:lnTo>
                  <a:pt x="0" y="724"/>
                </a:lnTo>
                <a:lnTo>
                  <a:pt x="16" y="724"/>
                </a:lnTo>
                <a:lnTo>
                  <a:pt x="16" y="788"/>
                </a:lnTo>
                <a:lnTo>
                  <a:pt x="0" y="788"/>
                </a:lnTo>
                <a:close/>
                <a:moveTo>
                  <a:pt x="0" y="676"/>
                </a:moveTo>
                <a:lnTo>
                  <a:pt x="0" y="612"/>
                </a:lnTo>
                <a:lnTo>
                  <a:pt x="16" y="612"/>
                </a:lnTo>
                <a:lnTo>
                  <a:pt x="16" y="676"/>
                </a:lnTo>
                <a:lnTo>
                  <a:pt x="0" y="676"/>
                </a:lnTo>
                <a:close/>
                <a:moveTo>
                  <a:pt x="0" y="564"/>
                </a:moveTo>
                <a:lnTo>
                  <a:pt x="0" y="500"/>
                </a:lnTo>
                <a:lnTo>
                  <a:pt x="16" y="500"/>
                </a:lnTo>
                <a:lnTo>
                  <a:pt x="16" y="564"/>
                </a:lnTo>
                <a:lnTo>
                  <a:pt x="0" y="564"/>
                </a:lnTo>
                <a:close/>
                <a:moveTo>
                  <a:pt x="0" y="452"/>
                </a:moveTo>
                <a:lnTo>
                  <a:pt x="0" y="388"/>
                </a:lnTo>
                <a:lnTo>
                  <a:pt x="16" y="388"/>
                </a:lnTo>
                <a:lnTo>
                  <a:pt x="16" y="452"/>
                </a:lnTo>
                <a:lnTo>
                  <a:pt x="0" y="452"/>
                </a:lnTo>
                <a:close/>
                <a:moveTo>
                  <a:pt x="0" y="340"/>
                </a:moveTo>
                <a:lnTo>
                  <a:pt x="0" y="276"/>
                </a:lnTo>
                <a:lnTo>
                  <a:pt x="16" y="276"/>
                </a:lnTo>
                <a:lnTo>
                  <a:pt x="16" y="340"/>
                </a:lnTo>
                <a:lnTo>
                  <a:pt x="0" y="340"/>
                </a:lnTo>
                <a:close/>
                <a:moveTo>
                  <a:pt x="0" y="228"/>
                </a:moveTo>
                <a:lnTo>
                  <a:pt x="0" y="164"/>
                </a:lnTo>
                <a:lnTo>
                  <a:pt x="16" y="164"/>
                </a:lnTo>
                <a:lnTo>
                  <a:pt x="16" y="228"/>
                </a:lnTo>
                <a:lnTo>
                  <a:pt x="0" y="228"/>
                </a:lnTo>
                <a:close/>
                <a:moveTo>
                  <a:pt x="0" y="116"/>
                </a:moveTo>
                <a:lnTo>
                  <a:pt x="0" y="52"/>
                </a:lnTo>
                <a:lnTo>
                  <a:pt x="16" y="52"/>
                </a:lnTo>
                <a:lnTo>
                  <a:pt x="16" y="116"/>
                </a:lnTo>
                <a:lnTo>
                  <a:pt x="0" y="116"/>
                </a:lnTo>
                <a:close/>
                <a:moveTo>
                  <a:pt x="13" y="0"/>
                </a:moveTo>
                <a:lnTo>
                  <a:pt x="77" y="0"/>
                </a:lnTo>
                <a:lnTo>
                  <a:pt x="77" y="16"/>
                </a:lnTo>
                <a:lnTo>
                  <a:pt x="13" y="16"/>
                </a:lnTo>
                <a:lnTo>
                  <a:pt x="13" y="0"/>
                </a:lnTo>
                <a:close/>
                <a:moveTo>
                  <a:pt x="125" y="0"/>
                </a:moveTo>
                <a:lnTo>
                  <a:pt x="189" y="0"/>
                </a:lnTo>
                <a:lnTo>
                  <a:pt x="189" y="16"/>
                </a:lnTo>
                <a:lnTo>
                  <a:pt x="125" y="16"/>
                </a:lnTo>
                <a:lnTo>
                  <a:pt x="125" y="0"/>
                </a:lnTo>
                <a:close/>
                <a:moveTo>
                  <a:pt x="238" y="0"/>
                </a:moveTo>
                <a:lnTo>
                  <a:pt x="302" y="0"/>
                </a:lnTo>
                <a:lnTo>
                  <a:pt x="302" y="16"/>
                </a:lnTo>
                <a:lnTo>
                  <a:pt x="238" y="16"/>
                </a:lnTo>
                <a:lnTo>
                  <a:pt x="238" y="0"/>
                </a:lnTo>
                <a:close/>
                <a:moveTo>
                  <a:pt x="350" y="0"/>
                </a:moveTo>
                <a:lnTo>
                  <a:pt x="414" y="0"/>
                </a:lnTo>
                <a:lnTo>
                  <a:pt x="414" y="16"/>
                </a:lnTo>
                <a:lnTo>
                  <a:pt x="350" y="16"/>
                </a:lnTo>
                <a:lnTo>
                  <a:pt x="350" y="0"/>
                </a:lnTo>
                <a:close/>
                <a:moveTo>
                  <a:pt x="462" y="0"/>
                </a:moveTo>
                <a:lnTo>
                  <a:pt x="526" y="0"/>
                </a:lnTo>
                <a:lnTo>
                  <a:pt x="526" y="16"/>
                </a:lnTo>
                <a:lnTo>
                  <a:pt x="462" y="16"/>
                </a:lnTo>
                <a:lnTo>
                  <a:pt x="462" y="0"/>
                </a:lnTo>
                <a:close/>
                <a:moveTo>
                  <a:pt x="574" y="0"/>
                </a:moveTo>
                <a:lnTo>
                  <a:pt x="638" y="0"/>
                </a:lnTo>
                <a:lnTo>
                  <a:pt x="638" y="16"/>
                </a:lnTo>
                <a:lnTo>
                  <a:pt x="574" y="16"/>
                </a:lnTo>
                <a:lnTo>
                  <a:pt x="574" y="0"/>
                </a:lnTo>
                <a:close/>
                <a:moveTo>
                  <a:pt x="686" y="0"/>
                </a:moveTo>
                <a:lnTo>
                  <a:pt x="750" y="0"/>
                </a:lnTo>
                <a:lnTo>
                  <a:pt x="750" y="16"/>
                </a:lnTo>
                <a:lnTo>
                  <a:pt x="686" y="16"/>
                </a:lnTo>
                <a:lnTo>
                  <a:pt x="686" y="0"/>
                </a:lnTo>
                <a:close/>
                <a:moveTo>
                  <a:pt x="798" y="0"/>
                </a:moveTo>
                <a:lnTo>
                  <a:pt x="862" y="0"/>
                </a:lnTo>
                <a:lnTo>
                  <a:pt x="862" y="16"/>
                </a:lnTo>
                <a:lnTo>
                  <a:pt x="798" y="16"/>
                </a:lnTo>
                <a:lnTo>
                  <a:pt x="798" y="0"/>
                </a:lnTo>
                <a:close/>
                <a:moveTo>
                  <a:pt x="910" y="0"/>
                </a:moveTo>
                <a:lnTo>
                  <a:pt x="974" y="0"/>
                </a:lnTo>
                <a:lnTo>
                  <a:pt x="974" y="16"/>
                </a:lnTo>
                <a:lnTo>
                  <a:pt x="910" y="16"/>
                </a:lnTo>
                <a:lnTo>
                  <a:pt x="910" y="0"/>
                </a:lnTo>
                <a:close/>
                <a:moveTo>
                  <a:pt x="1022" y="0"/>
                </a:moveTo>
                <a:lnTo>
                  <a:pt x="1086" y="0"/>
                </a:lnTo>
                <a:lnTo>
                  <a:pt x="1086" y="16"/>
                </a:lnTo>
                <a:lnTo>
                  <a:pt x="1022" y="16"/>
                </a:lnTo>
                <a:lnTo>
                  <a:pt x="1022" y="0"/>
                </a:lnTo>
                <a:close/>
                <a:moveTo>
                  <a:pt x="1134" y="0"/>
                </a:moveTo>
                <a:lnTo>
                  <a:pt x="1198" y="0"/>
                </a:lnTo>
                <a:lnTo>
                  <a:pt x="1198" y="16"/>
                </a:lnTo>
                <a:lnTo>
                  <a:pt x="1134" y="16"/>
                </a:lnTo>
                <a:lnTo>
                  <a:pt x="1134" y="0"/>
                </a:lnTo>
                <a:close/>
                <a:moveTo>
                  <a:pt x="1247" y="0"/>
                </a:moveTo>
                <a:lnTo>
                  <a:pt x="1311" y="0"/>
                </a:lnTo>
                <a:lnTo>
                  <a:pt x="1311" y="16"/>
                </a:lnTo>
                <a:lnTo>
                  <a:pt x="1247" y="16"/>
                </a:lnTo>
                <a:lnTo>
                  <a:pt x="1247" y="0"/>
                </a:lnTo>
                <a:close/>
                <a:moveTo>
                  <a:pt x="1359" y="0"/>
                </a:moveTo>
                <a:lnTo>
                  <a:pt x="1423" y="0"/>
                </a:lnTo>
                <a:lnTo>
                  <a:pt x="1423" y="16"/>
                </a:lnTo>
                <a:lnTo>
                  <a:pt x="1359" y="16"/>
                </a:lnTo>
                <a:lnTo>
                  <a:pt x="1359" y="0"/>
                </a:lnTo>
                <a:close/>
                <a:moveTo>
                  <a:pt x="1471" y="0"/>
                </a:moveTo>
                <a:lnTo>
                  <a:pt x="1535" y="0"/>
                </a:lnTo>
                <a:lnTo>
                  <a:pt x="1535" y="16"/>
                </a:lnTo>
                <a:lnTo>
                  <a:pt x="1471" y="16"/>
                </a:lnTo>
                <a:lnTo>
                  <a:pt x="1471" y="0"/>
                </a:lnTo>
                <a:close/>
                <a:moveTo>
                  <a:pt x="1583" y="0"/>
                </a:moveTo>
                <a:lnTo>
                  <a:pt x="1647" y="0"/>
                </a:lnTo>
                <a:lnTo>
                  <a:pt x="1647" y="16"/>
                </a:lnTo>
                <a:lnTo>
                  <a:pt x="1583" y="16"/>
                </a:lnTo>
                <a:lnTo>
                  <a:pt x="1583" y="0"/>
                </a:lnTo>
                <a:close/>
                <a:moveTo>
                  <a:pt x="1695" y="0"/>
                </a:moveTo>
                <a:lnTo>
                  <a:pt x="1759" y="0"/>
                </a:lnTo>
                <a:lnTo>
                  <a:pt x="1759" y="16"/>
                </a:lnTo>
                <a:lnTo>
                  <a:pt x="1695" y="16"/>
                </a:lnTo>
                <a:lnTo>
                  <a:pt x="1695" y="0"/>
                </a:lnTo>
                <a:close/>
                <a:moveTo>
                  <a:pt x="1807" y="0"/>
                </a:moveTo>
                <a:lnTo>
                  <a:pt x="1871" y="0"/>
                </a:lnTo>
                <a:lnTo>
                  <a:pt x="1871" y="16"/>
                </a:lnTo>
                <a:lnTo>
                  <a:pt x="1807" y="16"/>
                </a:lnTo>
                <a:lnTo>
                  <a:pt x="1807" y="0"/>
                </a:lnTo>
                <a:close/>
                <a:moveTo>
                  <a:pt x="1919" y="0"/>
                </a:moveTo>
                <a:lnTo>
                  <a:pt x="1983" y="0"/>
                </a:lnTo>
                <a:lnTo>
                  <a:pt x="1983" y="16"/>
                </a:lnTo>
                <a:lnTo>
                  <a:pt x="1919" y="16"/>
                </a:lnTo>
                <a:lnTo>
                  <a:pt x="1919" y="0"/>
                </a:lnTo>
                <a:close/>
                <a:moveTo>
                  <a:pt x="2031" y="0"/>
                </a:moveTo>
                <a:lnTo>
                  <a:pt x="2095" y="0"/>
                </a:lnTo>
                <a:lnTo>
                  <a:pt x="2095" y="16"/>
                </a:lnTo>
                <a:lnTo>
                  <a:pt x="2031" y="16"/>
                </a:lnTo>
                <a:lnTo>
                  <a:pt x="2031" y="0"/>
                </a:lnTo>
                <a:close/>
                <a:moveTo>
                  <a:pt x="2143" y="0"/>
                </a:moveTo>
                <a:lnTo>
                  <a:pt x="2152" y="0"/>
                </a:lnTo>
                <a:cubicBezTo>
                  <a:pt x="2157" y="0"/>
                  <a:pt x="2160" y="4"/>
                  <a:pt x="2160" y="8"/>
                </a:cubicBezTo>
                <a:lnTo>
                  <a:pt x="2160" y="63"/>
                </a:lnTo>
                <a:lnTo>
                  <a:pt x="2144" y="63"/>
                </a:lnTo>
                <a:lnTo>
                  <a:pt x="2144" y="8"/>
                </a:lnTo>
                <a:lnTo>
                  <a:pt x="2152" y="16"/>
                </a:lnTo>
                <a:lnTo>
                  <a:pt x="2143" y="16"/>
                </a:lnTo>
                <a:lnTo>
                  <a:pt x="2143" y="0"/>
                </a:lnTo>
                <a:close/>
                <a:moveTo>
                  <a:pt x="2160" y="112"/>
                </a:moveTo>
                <a:lnTo>
                  <a:pt x="2160" y="176"/>
                </a:lnTo>
                <a:lnTo>
                  <a:pt x="2144" y="176"/>
                </a:lnTo>
                <a:lnTo>
                  <a:pt x="2144" y="112"/>
                </a:lnTo>
                <a:lnTo>
                  <a:pt x="2160" y="112"/>
                </a:lnTo>
                <a:close/>
                <a:moveTo>
                  <a:pt x="2160" y="224"/>
                </a:moveTo>
                <a:lnTo>
                  <a:pt x="2160" y="288"/>
                </a:lnTo>
                <a:lnTo>
                  <a:pt x="2144" y="288"/>
                </a:lnTo>
                <a:lnTo>
                  <a:pt x="2144" y="224"/>
                </a:lnTo>
                <a:lnTo>
                  <a:pt x="2160" y="224"/>
                </a:lnTo>
                <a:close/>
                <a:moveTo>
                  <a:pt x="2160" y="336"/>
                </a:moveTo>
                <a:lnTo>
                  <a:pt x="2160" y="400"/>
                </a:lnTo>
                <a:lnTo>
                  <a:pt x="2144" y="400"/>
                </a:lnTo>
                <a:lnTo>
                  <a:pt x="2144" y="336"/>
                </a:lnTo>
                <a:lnTo>
                  <a:pt x="2160" y="336"/>
                </a:lnTo>
                <a:close/>
                <a:moveTo>
                  <a:pt x="2160" y="448"/>
                </a:moveTo>
                <a:lnTo>
                  <a:pt x="2160" y="512"/>
                </a:lnTo>
                <a:lnTo>
                  <a:pt x="2144" y="512"/>
                </a:lnTo>
                <a:lnTo>
                  <a:pt x="2144" y="448"/>
                </a:lnTo>
                <a:lnTo>
                  <a:pt x="2160" y="448"/>
                </a:lnTo>
                <a:close/>
                <a:moveTo>
                  <a:pt x="2160" y="560"/>
                </a:moveTo>
                <a:lnTo>
                  <a:pt x="2160" y="624"/>
                </a:lnTo>
                <a:lnTo>
                  <a:pt x="2144" y="624"/>
                </a:lnTo>
                <a:lnTo>
                  <a:pt x="2144" y="560"/>
                </a:lnTo>
                <a:lnTo>
                  <a:pt x="2160" y="560"/>
                </a:lnTo>
                <a:close/>
                <a:moveTo>
                  <a:pt x="2160" y="672"/>
                </a:moveTo>
                <a:lnTo>
                  <a:pt x="2160" y="736"/>
                </a:lnTo>
                <a:lnTo>
                  <a:pt x="2144" y="736"/>
                </a:lnTo>
                <a:lnTo>
                  <a:pt x="2144" y="672"/>
                </a:lnTo>
                <a:lnTo>
                  <a:pt x="2160" y="672"/>
                </a:lnTo>
                <a:close/>
                <a:moveTo>
                  <a:pt x="2160" y="784"/>
                </a:moveTo>
                <a:lnTo>
                  <a:pt x="2160" y="848"/>
                </a:lnTo>
                <a:lnTo>
                  <a:pt x="2144" y="848"/>
                </a:lnTo>
                <a:lnTo>
                  <a:pt x="2144" y="784"/>
                </a:lnTo>
                <a:lnTo>
                  <a:pt x="2160" y="784"/>
                </a:lnTo>
                <a:close/>
                <a:moveTo>
                  <a:pt x="2160" y="896"/>
                </a:moveTo>
                <a:lnTo>
                  <a:pt x="2160" y="960"/>
                </a:lnTo>
                <a:lnTo>
                  <a:pt x="2144" y="960"/>
                </a:lnTo>
                <a:lnTo>
                  <a:pt x="2144" y="896"/>
                </a:lnTo>
                <a:lnTo>
                  <a:pt x="2160" y="896"/>
                </a:lnTo>
                <a:close/>
                <a:moveTo>
                  <a:pt x="2160" y="1008"/>
                </a:moveTo>
                <a:lnTo>
                  <a:pt x="2160" y="1072"/>
                </a:lnTo>
                <a:lnTo>
                  <a:pt x="2144" y="1072"/>
                </a:lnTo>
                <a:lnTo>
                  <a:pt x="2144" y="1008"/>
                </a:lnTo>
                <a:lnTo>
                  <a:pt x="2160" y="1008"/>
                </a:lnTo>
                <a:close/>
                <a:moveTo>
                  <a:pt x="2160" y="1121"/>
                </a:moveTo>
                <a:lnTo>
                  <a:pt x="2160" y="1185"/>
                </a:lnTo>
                <a:lnTo>
                  <a:pt x="2144" y="1185"/>
                </a:lnTo>
                <a:lnTo>
                  <a:pt x="2144" y="1121"/>
                </a:lnTo>
                <a:lnTo>
                  <a:pt x="2160" y="1121"/>
                </a:lnTo>
                <a:close/>
                <a:moveTo>
                  <a:pt x="2160" y="1233"/>
                </a:moveTo>
                <a:lnTo>
                  <a:pt x="2160" y="1297"/>
                </a:lnTo>
                <a:lnTo>
                  <a:pt x="2144" y="1297"/>
                </a:lnTo>
                <a:lnTo>
                  <a:pt x="2144" y="1233"/>
                </a:lnTo>
                <a:lnTo>
                  <a:pt x="2160" y="1233"/>
                </a:lnTo>
                <a:close/>
                <a:moveTo>
                  <a:pt x="2160" y="1345"/>
                </a:moveTo>
                <a:lnTo>
                  <a:pt x="2160" y="1409"/>
                </a:lnTo>
                <a:lnTo>
                  <a:pt x="2144" y="1409"/>
                </a:lnTo>
                <a:lnTo>
                  <a:pt x="2144" y="1345"/>
                </a:lnTo>
                <a:lnTo>
                  <a:pt x="2160" y="1345"/>
                </a:lnTo>
                <a:close/>
                <a:moveTo>
                  <a:pt x="2160" y="1457"/>
                </a:moveTo>
                <a:lnTo>
                  <a:pt x="2160" y="1521"/>
                </a:lnTo>
                <a:lnTo>
                  <a:pt x="2144" y="1521"/>
                </a:lnTo>
                <a:lnTo>
                  <a:pt x="2144" y="1457"/>
                </a:lnTo>
                <a:lnTo>
                  <a:pt x="2160" y="1457"/>
                </a:lnTo>
                <a:close/>
                <a:moveTo>
                  <a:pt x="2160" y="1569"/>
                </a:moveTo>
                <a:lnTo>
                  <a:pt x="2160" y="1633"/>
                </a:lnTo>
                <a:lnTo>
                  <a:pt x="2144" y="1633"/>
                </a:lnTo>
                <a:lnTo>
                  <a:pt x="2144" y="1569"/>
                </a:lnTo>
                <a:lnTo>
                  <a:pt x="2160" y="1569"/>
                </a:lnTo>
                <a:close/>
                <a:moveTo>
                  <a:pt x="2160" y="1681"/>
                </a:moveTo>
                <a:lnTo>
                  <a:pt x="2160" y="1745"/>
                </a:lnTo>
                <a:lnTo>
                  <a:pt x="2144" y="1745"/>
                </a:lnTo>
                <a:lnTo>
                  <a:pt x="2144" y="1681"/>
                </a:lnTo>
                <a:lnTo>
                  <a:pt x="2160" y="1681"/>
                </a:lnTo>
                <a:close/>
                <a:moveTo>
                  <a:pt x="2160" y="1793"/>
                </a:moveTo>
                <a:lnTo>
                  <a:pt x="2160" y="1857"/>
                </a:lnTo>
                <a:lnTo>
                  <a:pt x="2144" y="1857"/>
                </a:lnTo>
                <a:lnTo>
                  <a:pt x="2144" y="1793"/>
                </a:lnTo>
                <a:lnTo>
                  <a:pt x="2160" y="1793"/>
                </a:lnTo>
                <a:close/>
                <a:moveTo>
                  <a:pt x="2160" y="1905"/>
                </a:moveTo>
                <a:lnTo>
                  <a:pt x="2160" y="1969"/>
                </a:lnTo>
                <a:lnTo>
                  <a:pt x="2144" y="1969"/>
                </a:lnTo>
                <a:lnTo>
                  <a:pt x="2144" y="1905"/>
                </a:lnTo>
                <a:lnTo>
                  <a:pt x="2160" y="1905"/>
                </a:lnTo>
                <a:close/>
                <a:moveTo>
                  <a:pt x="2160" y="2017"/>
                </a:moveTo>
                <a:lnTo>
                  <a:pt x="2160" y="2082"/>
                </a:lnTo>
                <a:lnTo>
                  <a:pt x="2144" y="2082"/>
                </a:lnTo>
                <a:lnTo>
                  <a:pt x="2144" y="2017"/>
                </a:lnTo>
                <a:lnTo>
                  <a:pt x="2160" y="2017"/>
                </a:lnTo>
                <a:close/>
                <a:moveTo>
                  <a:pt x="2160" y="2130"/>
                </a:moveTo>
                <a:lnTo>
                  <a:pt x="2160" y="2194"/>
                </a:lnTo>
                <a:lnTo>
                  <a:pt x="2144" y="2194"/>
                </a:lnTo>
                <a:lnTo>
                  <a:pt x="2144" y="2130"/>
                </a:lnTo>
                <a:lnTo>
                  <a:pt x="2160" y="2130"/>
                </a:lnTo>
                <a:close/>
                <a:moveTo>
                  <a:pt x="2160" y="2242"/>
                </a:moveTo>
                <a:lnTo>
                  <a:pt x="2160" y="2306"/>
                </a:lnTo>
                <a:lnTo>
                  <a:pt x="2144" y="2306"/>
                </a:lnTo>
                <a:lnTo>
                  <a:pt x="2144" y="2242"/>
                </a:lnTo>
                <a:lnTo>
                  <a:pt x="2160" y="2242"/>
                </a:lnTo>
                <a:close/>
                <a:moveTo>
                  <a:pt x="2160" y="2354"/>
                </a:moveTo>
                <a:lnTo>
                  <a:pt x="2160" y="2418"/>
                </a:lnTo>
                <a:lnTo>
                  <a:pt x="2144" y="2418"/>
                </a:lnTo>
                <a:lnTo>
                  <a:pt x="2144" y="2354"/>
                </a:lnTo>
                <a:lnTo>
                  <a:pt x="2160" y="2354"/>
                </a:lnTo>
                <a:close/>
                <a:moveTo>
                  <a:pt x="2160" y="2466"/>
                </a:moveTo>
                <a:lnTo>
                  <a:pt x="2160" y="2530"/>
                </a:lnTo>
                <a:lnTo>
                  <a:pt x="2144" y="2530"/>
                </a:lnTo>
                <a:lnTo>
                  <a:pt x="2144" y="2466"/>
                </a:lnTo>
                <a:lnTo>
                  <a:pt x="2160" y="2466"/>
                </a:lnTo>
                <a:close/>
                <a:moveTo>
                  <a:pt x="2160" y="2578"/>
                </a:moveTo>
                <a:lnTo>
                  <a:pt x="2160" y="2642"/>
                </a:lnTo>
                <a:lnTo>
                  <a:pt x="2144" y="2642"/>
                </a:lnTo>
                <a:lnTo>
                  <a:pt x="2144" y="2578"/>
                </a:lnTo>
                <a:lnTo>
                  <a:pt x="2160" y="2578"/>
                </a:lnTo>
                <a:close/>
                <a:moveTo>
                  <a:pt x="2160" y="2690"/>
                </a:moveTo>
                <a:lnTo>
                  <a:pt x="2160" y="2754"/>
                </a:lnTo>
                <a:lnTo>
                  <a:pt x="2144" y="2754"/>
                </a:lnTo>
                <a:lnTo>
                  <a:pt x="2144" y="2690"/>
                </a:lnTo>
                <a:lnTo>
                  <a:pt x="2160" y="2690"/>
                </a:lnTo>
                <a:close/>
                <a:moveTo>
                  <a:pt x="2160" y="2802"/>
                </a:moveTo>
                <a:lnTo>
                  <a:pt x="2160" y="2866"/>
                </a:lnTo>
                <a:lnTo>
                  <a:pt x="2144" y="2866"/>
                </a:lnTo>
                <a:lnTo>
                  <a:pt x="2144" y="2802"/>
                </a:lnTo>
                <a:lnTo>
                  <a:pt x="2160" y="2802"/>
                </a:lnTo>
                <a:close/>
                <a:moveTo>
                  <a:pt x="2160" y="2914"/>
                </a:moveTo>
                <a:lnTo>
                  <a:pt x="2160" y="2978"/>
                </a:lnTo>
                <a:lnTo>
                  <a:pt x="2144" y="2978"/>
                </a:lnTo>
                <a:lnTo>
                  <a:pt x="2144" y="2914"/>
                </a:lnTo>
                <a:lnTo>
                  <a:pt x="2160" y="2914"/>
                </a:lnTo>
                <a:close/>
                <a:moveTo>
                  <a:pt x="2160" y="3026"/>
                </a:moveTo>
                <a:lnTo>
                  <a:pt x="2160" y="3091"/>
                </a:lnTo>
                <a:lnTo>
                  <a:pt x="2144" y="3091"/>
                </a:lnTo>
                <a:lnTo>
                  <a:pt x="2144" y="3026"/>
                </a:lnTo>
                <a:lnTo>
                  <a:pt x="2160" y="3026"/>
                </a:lnTo>
                <a:close/>
                <a:moveTo>
                  <a:pt x="2160" y="3139"/>
                </a:moveTo>
                <a:lnTo>
                  <a:pt x="2160" y="3203"/>
                </a:lnTo>
                <a:lnTo>
                  <a:pt x="2144" y="3203"/>
                </a:lnTo>
                <a:lnTo>
                  <a:pt x="2144" y="3139"/>
                </a:lnTo>
                <a:lnTo>
                  <a:pt x="2160" y="3139"/>
                </a:lnTo>
                <a:close/>
                <a:moveTo>
                  <a:pt x="2160" y="3251"/>
                </a:moveTo>
                <a:lnTo>
                  <a:pt x="2160" y="3315"/>
                </a:lnTo>
                <a:lnTo>
                  <a:pt x="2144" y="3315"/>
                </a:lnTo>
                <a:lnTo>
                  <a:pt x="2144" y="3251"/>
                </a:lnTo>
                <a:lnTo>
                  <a:pt x="2160" y="3251"/>
                </a:lnTo>
                <a:close/>
                <a:moveTo>
                  <a:pt x="2160" y="3363"/>
                </a:moveTo>
                <a:lnTo>
                  <a:pt x="2160" y="3427"/>
                </a:lnTo>
                <a:lnTo>
                  <a:pt x="2144" y="3427"/>
                </a:lnTo>
                <a:lnTo>
                  <a:pt x="2144" y="3363"/>
                </a:lnTo>
                <a:lnTo>
                  <a:pt x="2160" y="3363"/>
                </a:lnTo>
                <a:close/>
                <a:moveTo>
                  <a:pt x="2160" y="3475"/>
                </a:moveTo>
                <a:lnTo>
                  <a:pt x="2160" y="3539"/>
                </a:lnTo>
                <a:lnTo>
                  <a:pt x="2144" y="3539"/>
                </a:lnTo>
                <a:lnTo>
                  <a:pt x="2144" y="3475"/>
                </a:lnTo>
                <a:lnTo>
                  <a:pt x="2160" y="3475"/>
                </a:lnTo>
                <a:close/>
                <a:moveTo>
                  <a:pt x="2160" y="3587"/>
                </a:moveTo>
                <a:lnTo>
                  <a:pt x="2160" y="3651"/>
                </a:lnTo>
                <a:lnTo>
                  <a:pt x="2144" y="3651"/>
                </a:lnTo>
                <a:lnTo>
                  <a:pt x="2144" y="3587"/>
                </a:lnTo>
                <a:lnTo>
                  <a:pt x="2160" y="3587"/>
                </a:lnTo>
                <a:close/>
                <a:moveTo>
                  <a:pt x="2160" y="3699"/>
                </a:moveTo>
                <a:lnTo>
                  <a:pt x="2160" y="3763"/>
                </a:lnTo>
                <a:lnTo>
                  <a:pt x="2144" y="3763"/>
                </a:lnTo>
                <a:lnTo>
                  <a:pt x="2144" y="3699"/>
                </a:lnTo>
                <a:lnTo>
                  <a:pt x="2160" y="3699"/>
                </a:lnTo>
                <a:close/>
                <a:moveTo>
                  <a:pt x="2160" y="3811"/>
                </a:moveTo>
                <a:lnTo>
                  <a:pt x="2160" y="3875"/>
                </a:lnTo>
                <a:lnTo>
                  <a:pt x="2144" y="3875"/>
                </a:lnTo>
                <a:lnTo>
                  <a:pt x="2144" y="3811"/>
                </a:lnTo>
                <a:lnTo>
                  <a:pt x="2160" y="3811"/>
                </a:lnTo>
                <a:close/>
                <a:moveTo>
                  <a:pt x="2160" y="3923"/>
                </a:moveTo>
                <a:lnTo>
                  <a:pt x="2160" y="3987"/>
                </a:lnTo>
                <a:lnTo>
                  <a:pt x="2144" y="3987"/>
                </a:lnTo>
                <a:lnTo>
                  <a:pt x="2144" y="3923"/>
                </a:lnTo>
                <a:lnTo>
                  <a:pt x="2160" y="3923"/>
                </a:lnTo>
                <a:close/>
                <a:moveTo>
                  <a:pt x="2160" y="4035"/>
                </a:moveTo>
                <a:lnTo>
                  <a:pt x="2160" y="4100"/>
                </a:lnTo>
                <a:lnTo>
                  <a:pt x="2144" y="4100"/>
                </a:lnTo>
                <a:lnTo>
                  <a:pt x="2144" y="4035"/>
                </a:lnTo>
                <a:lnTo>
                  <a:pt x="2160" y="4035"/>
                </a:lnTo>
                <a:close/>
                <a:moveTo>
                  <a:pt x="2160" y="4148"/>
                </a:moveTo>
                <a:lnTo>
                  <a:pt x="2160" y="4212"/>
                </a:lnTo>
                <a:lnTo>
                  <a:pt x="2144" y="4212"/>
                </a:lnTo>
                <a:lnTo>
                  <a:pt x="2144" y="4148"/>
                </a:lnTo>
                <a:lnTo>
                  <a:pt x="2160" y="4148"/>
                </a:lnTo>
                <a:close/>
                <a:moveTo>
                  <a:pt x="2160" y="4260"/>
                </a:moveTo>
                <a:lnTo>
                  <a:pt x="2160" y="4324"/>
                </a:lnTo>
                <a:lnTo>
                  <a:pt x="2144" y="4324"/>
                </a:lnTo>
                <a:lnTo>
                  <a:pt x="2144" y="4260"/>
                </a:lnTo>
                <a:lnTo>
                  <a:pt x="2160" y="4260"/>
                </a:lnTo>
                <a:close/>
                <a:moveTo>
                  <a:pt x="2160" y="4372"/>
                </a:moveTo>
                <a:lnTo>
                  <a:pt x="2160" y="4436"/>
                </a:lnTo>
                <a:lnTo>
                  <a:pt x="2144" y="4436"/>
                </a:lnTo>
                <a:lnTo>
                  <a:pt x="2144" y="4372"/>
                </a:lnTo>
                <a:lnTo>
                  <a:pt x="2160" y="4372"/>
                </a:lnTo>
                <a:close/>
                <a:moveTo>
                  <a:pt x="2160" y="4484"/>
                </a:moveTo>
                <a:lnTo>
                  <a:pt x="2160" y="4548"/>
                </a:lnTo>
                <a:lnTo>
                  <a:pt x="2144" y="4548"/>
                </a:lnTo>
                <a:lnTo>
                  <a:pt x="2144" y="4484"/>
                </a:lnTo>
                <a:lnTo>
                  <a:pt x="2160" y="4484"/>
                </a:lnTo>
                <a:close/>
                <a:moveTo>
                  <a:pt x="2160" y="4596"/>
                </a:moveTo>
                <a:lnTo>
                  <a:pt x="2160" y="4660"/>
                </a:lnTo>
                <a:lnTo>
                  <a:pt x="2144" y="4660"/>
                </a:lnTo>
                <a:lnTo>
                  <a:pt x="2144" y="4596"/>
                </a:lnTo>
                <a:lnTo>
                  <a:pt x="2160" y="4596"/>
                </a:lnTo>
                <a:close/>
                <a:moveTo>
                  <a:pt x="2160" y="4708"/>
                </a:moveTo>
                <a:lnTo>
                  <a:pt x="2160" y="4772"/>
                </a:lnTo>
                <a:lnTo>
                  <a:pt x="2144" y="4772"/>
                </a:lnTo>
                <a:lnTo>
                  <a:pt x="2144" y="4708"/>
                </a:lnTo>
                <a:lnTo>
                  <a:pt x="2160" y="4708"/>
                </a:lnTo>
                <a:close/>
                <a:moveTo>
                  <a:pt x="2160" y="4820"/>
                </a:moveTo>
                <a:lnTo>
                  <a:pt x="2160" y="4824"/>
                </a:lnTo>
                <a:cubicBezTo>
                  <a:pt x="2160" y="4829"/>
                  <a:pt x="2157" y="4832"/>
                  <a:pt x="2152" y="4832"/>
                </a:cubicBezTo>
                <a:lnTo>
                  <a:pt x="2093" y="4832"/>
                </a:lnTo>
                <a:lnTo>
                  <a:pt x="2093" y="4816"/>
                </a:lnTo>
                <a:lnTo>
                  <a:pt x="2152" y="4816"/>
                </a:lnTo>
                <a:lnTo>
                  <a:pt x="2144" y="4824"/>
                </a:lnTo>
                <a:lnTo>
                  <a:pt x="2144" y="4820"/>
                </a:lnTo>
                <a:lnTo>
                  <a:pt x="2160" y="4820"/>
                </a:lnTo>
                <a:close/>
                <a:moveTo>
                  <a:pt x="2045" y="4832"/>
                </a:moveTo>
                <a:lnTo>
                  <a:pt x="1980" y="4832"/>
                </a:lnTo>
                <a:lnTo>
                  <a:pt x="1980" y="4816"/>
                </a:lnTo>
                <a:lnTo>
                  <a:pt x="2045" y="4816"/>
                </a:lnTo>
                <a:lnTo>
                  <a:pt x="2045" y="4832"/>
                </a:lnTo>
                <a:close/>
                <a:moveTo>
                  <a:pt x="1932" y="4832"/>
                </a:moveTo>
                <a:lnTo>
                  <a:pt x="1868" y="4832"/>
                </a:lnTo>
                <a:lnTo>
                  <a:pt x="1868" y="4816"/>
                </a:lnTo>
                <a:lnTo>
                  <a:pt x="1932" y="4816"/>
                </a:lnTo>
                <a:lnTo>
                  <a:pt x="1932" y="4832"/>
                </a:lnTo>
                <a:close/>
                <a:moveTo>
                  <a:pt x="1820" y="4832"/>
                </a:moveTo>
                <a:lnTo>
                  <a:pt x="1756" y="4832"/>
                </a:lnTo>
                <a:lnTo>
                  <a:pt x="1756" y="4816"/>
                </a:lnTo>
                <a:lnTo>
                  <a:pt x="1820" y="4816"/>
                </a:lnTo>
                <a:lnTo>
                  <a:pt x="1820" y="4832"/>
                </a:lnTo>
                <a:close/>
                <a:moveTo>
                  <a:pt x="1708" y="4832"/>
                </a:moveTo>
                <a:lnTo>
                  <a:pt x="1644" y="4832"/>
                </a:lnTo>
                <a:lnTo>
                  <a:pt x="1644" y="4816"/>
                </a:lnTo>
                <a:lnTo>
                  <a:pt x="1708" y="4816"/>
                </a:lnTo>
                <a:lnTo>
                  <a:pt x="1708" y="4832"/>
                </a:lnTo>
                <a:close/>
                <a:moveTo>
                  <a:pt x="1596" y="4832"/>
                </a:moveTo>
                <a:lnTo>
                  <a:pt x="1532" y="4832"/>
                </a:lnTo>
                <a:lnTo>
                  <a:pt x="1532" y="4816"/>
                </a:lnTo>
                <a:lnTo>
                  <a:pt x="1596" y="4816"/>
                </a:lnTo>
                <a:lnTo>
                  <a:pt x="1596" y="4832"/>
                </a:lnTo>
                <a:close/>
                <a:moveTo>
                  <a:pt x="1484" y="4832"/>
                </a:moveTo>
                <a:lnTo>
                  <a:pt x="1420" y="4832"/>
                </a:lnTo>
                <a:lnTo>
                  <a:pt x="1420" y="4816"/>
                </a:lnTo>
                <a:lnTo>
                  <a:pt x="1484" y="4816"/>
                </a:lnTo>
                <a:lnTo>
                  <a:pt x="1484" y="4832"/>
                </a:lnTo>
                <a:close/>
                <a:moveTo>
                  <a:pt x="1372" y="4832"/>
                </a:moveTo>
                <a:lnTo>
                  <a:pt x="1308" y="4832"/>
                </a:lnTo>
                <a:lnTo>
                  <a:pt x="1308" y="4816"/>
                </a:lnTo>
                <a:lnTo>
                  <a:pt x="1372" y="4816"/>
                </a:lnTo>
                <a:lnTo>
                  <a:pt x="1372" y="4832"/>
                </a:lnTo>
                <a:close/>
                <a:moveTo>
                  <a:pt x="1260" y="4832"/>
                </a:moveTo>
                <a:lnTo>
                  <a:pt x="1196" y="4832"/>
                </a:lnTo>
                <a:lnTo>
                  <a:pt x="1196" y="4816"/>
                </a:lnTo>
                <a:lnTo>
                  <a:pt x="1260" y="4816"/>
                </a:lnTo>
                <a:lnTo>
                  <a:pt x="1260" y="4832"/>
                </a:lnTo>
                <a:close/>
                <a:moveTo>
                  <a:pt x="1148" y="4832"/>
                </a:moveTo>
                <a:lnTo>
                  <a:pt x="1084" y="4832"/>
                </a:lnTo>
                <a:lnTo>
                  <a:pt x="1084" y="4816"/>
                </a:lnTo>
                <a:lnTo>
                  <a:pt x="1148" y="4816"/>
                </a:lnTo>
                <a:lnTo>
                  <a:pt x="1148" y="4832"/>
                </a:lnTo>
                <a:close/>
                <a:moveTo>
                  <a:pt x="1036" y="4832"/>
                </a:moveTo>
                <a:lnTo>
                  <a:pt x="971" y="4832"/>
                </a:lnTo>
                <a:lnTo>
                  <a:pt x="971" y="4816"/>
                </a:lnTo>
                <a:lnTo>
                  <a:pt x="1036" y="4816"/>
                </a:lnTo>
                <a:lnTo>
                  <a:pt x="1036" y="4832"/>
                </a:lnTo>
                <a:close/>
                <a:moveTo>
                  <a:pt x="923" y="4832"/>
                </a:moveTo>
                <a:lnTo>
                  <a:pt x="859" y="4832"/>
                </a:lnTo>
                <a:lnTo>
                  <a:pt x="859" y="4816"/>
                </a:lnTo>
                <a:lnTo>
                  <a:pt x="923" y="4816"/>
                </a:lnTo>
                <a:lnTo>
                  <a:pt x="923" y="4832"/>
                </a:lnTo>
                <a:close/>
                <a:moveTo>
                  <a:pt x="811" y="4832"/>
                </a:moveTo>
                <a:lnTo>
                  <a:pt x="747" y="4832"/>
                </a:lnTo>
                <a:lnTo>
                  <a:pt x="747" y="4816"/>
                </a:lnTo>
                <a:lnTo>
                  <a:pt x="811" y="4816"/>
                </a:lnTo>
                <a:lnTo>
                  <a:pt x="811" y="4832"/>
                </a:lnTo>
                <a:close/>
                <a:moveTo>
                  <a:pt x="699" y="4832"/>
                </a:moveTo>
                <a:lnTo>
                  <a:pt x="635" y="4832"/>
                </a:lnTo>
                <a:lnTo>
                  <a:pt x="635" y="4816"/>
                </a:lnTo>
                <a:lnTo>
                  <a:pt x="699" y="4816"/>
                </a:lnTo>
                <a:lnTo>
                  <a:pt x="699" y="4832"/>
                </a:lnTo>
                <a:close/>
                <a:moveTo>
                  <a:pt x="587" y="4832"/>
                </a:moveTo>
                <a:lnTo>
                  <a:pt x="523" y="4832"/>
                </a:lnTo>
                <a:lnTo>
                  <a:pt x="523" y="4816"/>
                </a:lnTo>
                <a:lnTo>
                  <a:pt x="587" y="4816"/>
                </a:lnTo>
                <a:lnTo>
                  <a:pt x="587" y="4832"/>
                </a:lnTo>
                <a:close/>
                <a:moveTo>
                  <a:pt x="475" y="4832"/>
                </a:moveTo>
                <a:lnTo>
                  <a:pt x="411" y="4832"/>
                </a:lnTo>
                <a:lnTo>
                  <a:pt x="411" y="4816"/>
                </a:lnTo>
                <a:lnTo>
                  <a:pt x="475" y="4816"/>
                </a:lnTo>
                <a:lnTo>
                  <a:pt x="475" y="4832"/>
                </a:lnTo>
                <a:close/>
                <a:moveTo>
                  <a:pt x="363" y="4832"/>
                </a:moveTo>
                <a:lnTo>
                  <a:pt x="299" y="4832"/>
                </a:lnTo>
                <a:lnTo>
                  <a:pt x="299" y="4816"/>
                </a:lnTo>
                <a:lnTo>
                  <a:pt x="363" y="4816"/>
                </a:lnTo>
                <a:lnTo>
                  <a:pt x="363" y="4832"/>
                </a:lnTo>
                <a:close/>
                <a:moveTo>
                  <a:pt x="251" y="4832"/>
                </a:moveTo>
                <a:lnTo>
                  <a:pt x="187" y="4832"/>
                </a:lnTo>
                <a:lnTo>
                  <a:pt x="187" y="4816"/>
                </a:lnTo>
                <a:lnTo>
                  <a:pt x="251" y="4816"/>
                </a:lnTo>
                <a:lnTo>
                  <a:pt x="251" y="4832"/>
                </a:lnTo>
                <a:close/>
                <a:moveTo>
                  <a:pt x="139" y="4832"/>
                </a:moveTo>
                <a:lnTo>
                  <a:pt x="75" y="4832"/>
                </a:lnTo>
                <a:lnTo>
                  <a:pt x="75" y="4816"/>
                </a:lnTo>
                <a:lnTo>
                  <a:pt x="139" y="4816"/>
                </a:lnTo>
                <a:lnTo>
                  <a:pt x="139" y="4832"/>
                </a:lnTo>
                <a:close/>
                <a:moveTo>
                  <a:pt x="27" y="4832"/>
                </a:moveTo>
                <a:lnTo>
                  <a:pt x="8" y="4832"/>
                </a:lnTo>
                <a:lnTo>
                  <a:pt x="8" y="4816"/>
                </a:lnTo>
                <a:lnTo>
                  <a:pt x="27" y="4816"/>
                </a:lnTo>
                <a:lnTo>
                  <a:pt x="27" y="4832"/>
                </a:lnTo>
                <a:close/>
              </a:path>
            </a:pathLst>
          </a:custGeom>
          <a:solidFill>
            <a:srgbClr val="000000"/>
          </a:solidFill>
          <a:ln w="0" cap="flat">
            <a:solidFill>
              <a:srgbClr val="000000"/>
            </a:solidFill>
            <a:prstDash val="solid"/>
            <a:round/>
            <a:headEnd/>
            <a:tailEnd/>
          </a:ln>
        </p:spPr>
        <p:txBody>
          <a:bodyPr/>
          <a:lstStyle/>
          <a:p>
            <a:endParaRPr lang="en-US">
              <a:latin typeface="+mn-lt"/>
              <a:ea typeface="+mn-ea"/>
            </a:endParaRPr>
          </a:p>
        </p:txBody>
      </p:sp>
      <p:sp>
        <p:nvSpPr>
          <p:cNvPr id="62526" name="Rectangle 62"/>
          <p:cNvSpPr>
            <a:spLocks noChangeArrowheads="1"/>
          </p:cNvSpPr>
          <p:nvPr/>
        </p:nvSpPr>
        <p:spPr bwMode="auto">
          <a:xfrm>
            <a:off x="4789488" y="3933825"/>
            <a:ext cx="448841" cy="215444"/>
          </a:xfrm>
          <a:prstGeom prst="rect">
            <a:avLst/>
          </a:prstGeom>
          <a:noFill/>
          <a:ln w="9525">
            <a:noFill/>
            <a:miter lim="800000"/>
            <a:headEnd/>
            <a:tailEnd/>
          </a:ln>
        </p:spPr>
        <p:txBody>
          <a:bodyPr wrap="none" lIns="0" tIns="0" rIns="0" bIns="0">
            <a:spAutoFit/>
          </a:bodyPr>
          <a:lstStyle/>
          <a:p>
            <a:pPr fontAlgn="base">
              <a:defRPr/>
            </a:pPr>
            <a:r>
              <a:rPr lang="en-US" altLang="zh-CN" sz="1400" dirty="0">
                <a:latin typeface="+mn-lt"/>
                <a:ea typeface="+mn-ea"/>
                <a:cs typeface="Arial" pitchFamily="34" charset="0"/>
              </a:rPr>
              <a:t>Host4</a:t>
            </a:r>
          </a:p>
        </p:txBody>
      </p:sp>
      <p:sp>
        <p:nvSpPr>
          <p:cNvPr id="62552" name="Rectangle 88"/>
          <p:cNvSpPr>
            <a:spLocks noChangeArrowheads="1"/>
          </p:cNvSpPr>
          <p:nvPr/>
        </p:nvSpPr>
        <p:spPr bwMode="auto">
          <a:xfrm>
            <a:off x="1058863" y="3441700"/>
            <a:ext cx="1531937" cy="247650"/>
          </a:xfrm>
          <a:prstGeom prst="rect">
            <a:avLst/>
          </a:prstGeom>
          <a:noFill/>
          <a:ln w="9525">
            <a:noFill/>
            <a:miter lim="800000"/>
            <a:headEnd/>
            <a:tailEnd/>
          </a:ln>
        </p:spPr>
        <p:txBody>
          <a:bodyPr lIns="0" tIns="0" rIns="0" bIns="0">
            <a:spAutoFit/>
          </a:bodyPr>
          <a:lstStyle/>
          <a:p>
            <a:pPr fontAlgn="base">
              <a:defRPr/>
            </a:pPr>
            <a:r>
              <a:rPr lang="en-US" altLang="zh-CN" sz="1600" dirty="0">
                <a:latin typeface="+mn-lt"/>
                <a:ea typeface="+mn-ea"/>
                <a:cs typeface="Arial" pitchFamily="34" charset="0"/>
              </a:rPr>
              <a:t>OpenStack API </a:t>
            </a:r>
            <a:endParaRPr lang="zh-CN" altLang="zh-CN" sz="1600" dirty="0">
              <a:latin typeface="+mn-lt"/>
              <a:ea typeface="+mn-ea"/>
              <a:cs typeface="Arial" pitchFamily="34" charset="0"/>
            </a:endParaRPr>
          </a:p>
        </p:txBody>
      </p:sp>
      <p:sp>
        <p:nvSpPr>
          <p:cNvPr id="115" name="圆角矩形 114"/>
          <p:cNvSpPr/>
          <p:nvPr/>
        </p:nvSpPr>
        <p:spPr bwMode="auto">
          <a:xfrm>
            <a:off x="1066800" y="4211638"/>
            <a:ext cx="1774825" cy="296862"/>
          </a:xfrm>
          <a:prstGeom prst="roundRect">
            <a:avLst/>
          </a:prstGeom>
          <a:solidFill>
            <a:schemeClr val="accent1"/>
          </a:solidFill>
          <a:ln>
            <a:solidFill>
              <a:schemeClr val="tx1"/>
            </a:solidFill>
          </a:ln>
          <a:effectLst/>
          <a:extLst>
            <a:ext uri="{909E8E84-426E-40dd-AFC4-6F175D3DCCD1}"/>
            <a:ext uri="{AF507438-7753-43e0-B8FC-AC1667EBCBE1}"/>
          </a:extLst>
        </p:spPr>
        <p:txBody>
          <a:bodyPr/>
          <a:lstStyle/>
          <a:p>
            <a:pPr algn="ctr" fontAlgn="base">
              <a:buClr>
                <a:srgbClr val="CC9900"/>
              </a:buClr>
              <a:defRPr/>
            </a:pPr>
            <a:r>
              <a:rPr lang="en-US" altLang="zh-CN" sz="1400" dirty="0">
                <a:latin typeface="+mn-lt"/>
                <a:ea typeface="+mn-ea"/>
                <a:cs typeface="Arial" pitchFamily="34" charset="0"/>
              </a:rPr>
              <a:t>Load-balancer</a:t>
            </a:r>
            <a:endParaRPr lang="zh-CN" altLang="en-US" sz="1100" dirty="0">
              <a:latin typeface="+mn-lt"/>
              <a:ea typeface="+mn-ea"/>
              <a:cs typeface="Arial" pitchFamily="34" charset="0"/>
            </a:endParaRPr>
          </a:p>
        </p:txBody>
      </p:sp>
      <p:sp>
        <p:nvSpPr>
          <p:cNvPr id="120" name="圆角矩形 119"/>
          <p:cNvSpPr/>
          <p:nvPr/>
        </p:nvSpPr>
        <p:spPr bwMode="auto">
          <a:xfrm>
            <a:off x="1069975" y="4562475"/>
            <a:ext cx="3100388" cy="306388"/>
          </a:xfrm>
          <a:prstGeom prst="roundRect">
            <a:avLst/>
          </a:prstGeom>
          <a:solidFill>
            <a:schemeClr val="accent1"/>
          </a:solidFill>
          <a:ln>
            <a:solidFill>
              <a:schemeClr val="tx1"/>
            </a:solidFill>
          </a:ln>
          <a:effectLst/>
          <a:extLst>
            <a:ext uri="{909E8E84-426E-40dd-AFC4-6F175D3DCCD1}"/>
            <a:ext uri="{AF507438-7753-43e0-B8FC-AC1667EBCBE1}"/>
          </a:extLst>
        </p:spPr>
        <p:txBody>
          <a:bodyPr/>
          <a:lstStyle/>
          <a:p>
            <a:pPr algn="ctr" fontAlgn="base">
              <a:buClr>
                <a:srgbClr val="CC9900"/>
              </a:buClr>
              <a:defRPr/>
            </a:pPr>
            <a:r>
              <a:rPr lang="en-US" altLang="zh-CN" sz="1400" dirty="0">
                <a:latin typeface="+mn-lt"/>
                <a:ea typeface="+mn-ea"/>
                <a:cs typeface="Arial" pitchFamily="34" charset="0"/>
              </a:rPr>
              <a:t>OpenStack</a:t>
            </a:r>
            <a:r>
              <a:rPr lang="en-US" altLang="zh-CN" sz="1100" dirty="0">
                <a:latin typeface="+mn-lt"/>
                <a:ea typeface="+mn-ea"/>
                <a:cs typeface="Arial" pitchFamily="34" charset="0"/>
              </a:rPr>
              <a:t> </a:t>
            </a:r>
            <a:r>
              <a:rPr lang="en-US" altLang="zh-CN" sz="1400" dirty="0">
                <a:latin typeface="+mn-lt"/>
                <a:ea typeface="+mn-ea"/>
                <a:cs typeface="Arial" pitchFamily="34" charset="0"/>
              </a:rPr>
              <a:t>controller</a:t>
            </a:r>
            <a:r>
              <a:rPr lang="en-US" altLang="zh-CN" sz="1100" dirty="0">
                <a:latin typeface="+mn-lt"/>
                <a:ea typeface="+mn-ea"/>
                <a:cs typeface="Arial" pitchFamily="34" charset="0"/>
              </a:rPr>
              <a:t> </a:t>
            </a:r>
            <a:r>
              <a:rPr lang="en-US" altLang="zh-CN" sz="1400" dirty="0">
                <a:latin typeface="+mn-lt"/>
                <a:ea typeface="+mn-ea"/>
                <a:cs typeface="Arial" pitchFamily="34" charset="0"/>
              </a:rPr>
              <a:t>cluster</a:t>
            </a:r>
            <a:endParaRPr lang="zh-CN" altLang="en-US" sz="1400" dirty="0">
              <a:latin typeface="+mn-lt"/>
              <a:ea typeface="+mn-ea"/>
              <a:cs typeface="Arial" pitchFamily="34" charset="0"/>
            </a:endParaRPr>
          </a:p>
        </p:txBody>
      </p:sp>
      <p:sp>
        <p:nvSpPr>
          <p:cNvPr id="121" name="圆角矩形 120"/>
          <p:cNvSpPr/>
          <p:nvPr/>
        </p:nvSpPr>
        <p:spPr bwMode="auto">
          <a:xfrm>
            <a:off x="1073150" y="4951413"/>
            <a:ext cx="3101975" cy="260350"/>
          </a:xfrm>
          <a:prstGeom prst="roundRect">
            <a:avLst/>
          </a:prstGeom>
          <a:solidFill>
            <a:schemeClr val="accent1"/>
          </a:solidFill>
          <a:ln>
            <a:solidFill>
              <a:schemeClr val="tx1"/>
            </a:solidFill>
          </a:ln>
          <a:effectLst/>
          <a:extLst>
            <a:ext uri="{909E8E84-426E-40dd-AFC4-6F175D3DCCD1}"/>
            <a:ext uri="{AF507438-7753-43e0-B8FC-AC1667EBCBE1}"/>
          </a:extLst>
        </p:spPr>
        <p:txBody>
          <a:bodyPr/>
          <a:lstStyle/>
          <a:p>
            <a:pPr algn="ctr" fontAlgn="base">
              <a:buClr>
                <a:srgbClr val="CC9900"/>
              </a:buClr>
              <a:defRPr/>
            </a:pPr>
            <a:r>
              <a:rPr lang="en-US" altLang="zh-CN" sz="1400" dirty="0">
                <a:latin typeface="+mn-lt"/>
                <a:ea typeface="+mn-ea"/>
                <a:cs typeface="Arial" pitchFamily="34" charset="0"/>
              </a:rPr>
              <a:t>Database</a:t>
            </a:r>
            <a:r>
              <a:rPr lang="en-US" altLang="zh-CN" sz="1100" dirty="0">
                <a:latin typeface="+mn-lt"/>
                <a:ea typeface="+mn-ea"/>
                <a:cs typeface="Arial" pitchFamily="34" charset="0"/>
              </a:rPr>
              <a:t> </a:t>
            </a:r>
            <a:r>
              <a:rPr lang="en-US" altLang="zh-CN" sz="1400" dirty="0">
                <a:latin typeface="+mn-lt"/>
                <a:ea typeface="+mn-ea"/>
                <a:cs typeface="Arial" pitchFamily="34" charset="0"/>
              </a:rPr>
              <a:t>cluster</a:t>
            </a:r>
            <a:endParaRPr lang="zh-CN" altLang="en-US" sz="1400" dirty="0">
              <a:latin typeface="+mn-lt"/>
              <a:ea typeface="+mn-ea"/>
              <a:cs typeface="Arial" pitchFamily="34" charset="0"/>
            </a:endParaRPr>
          </a:p>
        </p:txBody>
      </p:sp>
      <p:sp>
        <p:nvSpPr>
          <p:cNvPr id="123" name="圆角矩形 122"/>
          <p:cNvSpPr/>
          <p:nvPr/>
        </p:nvSpPr>
        <p:spPr bwMode="auto">
          <a:xfrm>
            <a:off x="1076325" y="5300663"/>
            <a:ext cx="3101975" cy="292100"/>
          </a:xfrm>
          <a:prstGeom prst="roundRect">
            <a:avLst/>
          </a:prstGeom>
          <a:solidFill>
            <a:schemeClr val="accent1"/>
          </a:solidFill>
          <a:ln>
            <a:solidFill>
              <a:schemeClr val="tx1"/>
            </a:solidFill>
          </a:ln>
          <a:effectLst/>
          <a:extLst>
            <a:ext uri="{909E8E84-426E-40dd-AFC4-6F175D3DCCD1}"/>
            <a:ext uri="{AF507438-7753-43e0-B8FC-AC1667EBCBE1}"/>
          </a:extLst>
        </p:spPr>
        <p:txBody>
          <a:bodyPr/>
          <a:lstStyle/>
          <a:p>
            <a:pPr algn="ctr" fontAlgn="base">
              <a:buClr>
                <a:srgbClr val="CC9900"/>
              </a:buClr>
              <a:defRPr/>
            </a:pPr>
            <a:r>
              <a:rPr lang="en-US" altLang="zh-CN" sz="1400" dirty="0">
                <a:latin typeface="+mn-lt"/>
                <a:ea typeface="+mn-ea"/>
                <a:cs typeface="Arial" pitchFamily="34" charset="0"/>
              </a:rPr>
              <a:t>Message-queue</a:t>
            </a:r>
            <a:r>
              <a:rPr lang="en-US" altLang="zh-CN" sz="1100" dirty="0">
                <a:latin typeface="+mn-lt"/>
                <a:ea typeface="+mn-ea"/>
                <a:cs typeface="Arial" pitchFamily="34" charset="0"/>
              </a:rPr>
              <a:t> </a:t>
            </a:r>
            <a:r>
              <a:rPr lang="en-US" altLang="zh-CN" sz="1400" dirty="0">
                <a:latin typeface="+mn-lt"/>
                <a:ea typeface="+mn-ea"/>
                <a:cs typeface="Arial" pitchFamily="34" charset="0"/>
              </a:rPr>
              <a:t>cluster</a:t>
            </a:r>
            <a:endParaRPr lang="zh-CN" altLang="en-US" sz="1400" dirty="0">
              <a:latin typeface="+mn-lt"/>
              <a:ea typeface="+mn-ea"/>
              <a:cs typeface="Arial" pitchFamily="34" charset="0"/>
            </a:endParaRPr>
          </a:p>
        </p:txBody>
      </p:sp>
      <p:sp>
        <p:nvSpPr>
          <p:cNvPr id="124" name="圆角矩形 123"/>
          <p:cNvSpPr/>
          <p:nvPr/>
        </p:nvSpPr>
        <p:spPr bwMode="auto">
          <a:xfrm>
            <a:off x="4502150" y="5000625"/>
            <a:ext cx="2124075" cy="550863"/>
          </a:xfrm>
          <a:prstGeom prst="roundRect">
            <a:avLst/>
          </a:prstGeom>
          <a:solidFill>
            <a:schemeClr val="accent1"/>
          </a:solidFill>
          <a:ln>
            <a:solidFill>
              <a:schemeClr val="tx1"/>
            </a:solidFill>
          </a:ln>
          <a:effectLst/>
          <a:extLst>
            <a:ext uri="{909E8E84-426E-40dd-AFC4-6F175D3DCCD1}"/>
            <a:ext uri="{AF507438-7753-43e0-B8FC-AC1667EBCBE1}"/>
          </a:extLst>
        </p:spPr>
        <p:txBody>
          <a:bodyPr/>
          <a:lstStyle/>
          <a:p>
            <a:pPr algn="ctr" fontAlgn="base">
              <a:buClr>
                <a:srgbClr val="CC9900"/>
              </a:buClr>
              <a:defRPr/>
            </a:pPr>
            <a:r>
              <a:rPr lang="en-US" altLang="zh-CN" sz="1400" dirty="0">
                <a:latin typeface="+mn-lt"/>
                <a:ea typeface="+mn-ea"/>
                <a:cs typeface="Arial" pitchFamily="34" charset="0"/>
              </a:rPr>
              <a:t>Fault detection and recovery</a:t>
            </a:r>
            <a:endParaRPr lang="zh-CN" altLang="en-US" sz="1400" dirty="0">
              <a:latin typeface="+mn-lt"/>
              <a:ea typeface="+mn-ea"/>
              <a:cs typeface="Arial" pitchFamily="34" charset="0"/>
            </a:endParaRPr>
          </a:p>
        </p:txBody>
      </p:sp>
      <p:sp>
        <p:nvSpPr>
          <p:cNvPr id="125" name="圆角矩形 124"/>
          <p:cNvSpPr/>
          <p:nvPr/>
        </p:nvSpPr>
        <p:spPr bwMode="auto">
          <a:xfrm>
            <a:off x="4497388" y="4329113"/>
            <a:ext cx="2119312" cy="604837"/>
          </a:xfrm>
          <a:prstGeom prst="roundRect">
            <a:avLst/>
          </a:prstGeom>
          <a:solidFill>
            <a:schemeClr val="accent1"/>
          </a:solidFill>
          <a:ln>
            <a:solidFill>
              <a:schemeClr val="tx1"/>
            </a:solidFill>
          </a:ln>
          <a:effectLst/>
          <a:extLst>
            <a:ext uri="{909E8E84-426E-40dd-AFC4-6F175D3DCCD1}"/>
            <a:ext uri="{AF507438-7753-43e0-B8FC-AC1667EBCBE1}"/>
          </a:extLst>
        </p:spPr>
        <p:txBody>
          <a:bodyPr/>
          <a:lstStyle/>
          <a:p>
            <a:pPr algn="ctr" fontAlgn="base">
              <a:buClr>
                <a:srgbClr val="CC9900"/>
              </a:buClr>
              <a:defRPr/>
            </a:pPr>
            <a:r>
              <a:rPr lang="en-US" altLang="zh-CN" sz="1400" dirty="0">
                <a:latin typeface="+mn-lt"/>
                <a:ea typeface="+mn-ea"/>
                <a:cs typeface="Arial" pitchFamily="34" charset="0"/>
              </a:rPr>
              <a:t>OpenStack</a:t>
            </a:r>
            <a:r>
              <a:rPr lang="en-US" altLang="zh-CN" sz="1100" dirty="0">
                <a:latin typeface="+mn-lt"/>
                <a:ea typeface="+mn-ea"/>
                <a:cs typeface="Arial" pitchFamily="34" charset="0"/>
              </a:rPr>
              <a:t> </a:t>
            </a:r>
            <a:r>
              <a:rPr lang="en-US" altLang="zh-CN" sz="1400" dirty="0">
                <a:latin typeface="+mn-lt"/>
                <a:ea typeface="+mn-ea"/>
                <a:cs typeface="Arial" pitchFamily="34" charset="0"/>
              </a:rPr>
              <a:t>agent</a:t>
            </a:r>
            <a:r>
              <a:rPr lang="en-US" altLang="zh-CN" sz="1100" dirty="0">
                <a:latin typeface="+mn-lt"/>
                <a:ea typeface="+mn-ea"/>
                <a:cs typeface="Arial" pitchFamily="34" charset="0"/>
              </a:rPr>
              <a:t> </a:t>
            </a:r>
            <a:r>
              <a:rPr lang="en-US" altLang="zh-CN" sz="1400" dirty="0">
                <a:latin typeface="+mn-lt"/>
                <a:ea typeface="+mn-ea"/>
                <a:cs typeface="Arial" pitchFamily="34" charset="0"/>
              </a:rPr>
              <a:t>cluster</a:t>
            </a:r>
            <a:endParaRPr lang="zh-CN" altLang="en-US" sz="1400" dirty="0">
              <a:latin typeface="+mn-lt"/>
              <a:ea typeface="+mn-ea"/>
              <a:cs typeface="Arial" pitchFamily="34" charset="0"/>
            </a:endParaRPr>
          </a:p>
        </p:txBody>
      </p:sp>
      <p:sp>
        <p:nvSpPr>
          <p:cNvPr id="128" name="TextBox 127"/>
          <p:cNvSpPr txBox="1"/>
          <p:nvPr/>
        </p:nvSpPr>
        <p:spPr>
          <a:xfrm>
            <a:off x="1974850" y="5892800"/>
            <a:ext cx="4189413" cy="307975"/>
          </a:xfrm>
          <a:prstGeom prst="rect">
            <a:avLst/>
          </a:prstGeom>
          <a:noFill/>
        </p:spPr>
        <p:txBody>
          <a:bodyPr>
            <a:spAutoFit/>
          </a:bodyPr>
          <a:lstStyle/>
          <a:p>
            <a:pPr algn="ctr">
              <a:defRPr/>
            </a:pPr>
            <a:r>
              <a:rPr lang="en-US" altLang="zh-CN" sz="1400" dirty="0">
                <a:latin typeface="+mn-lt"/>
                <a:ea typeface="+mn-ea"/>
                <a:cs typeface="Arial" pitchFamily="34" charset="0"/>
              </a:rPr>
              <a:t>Cascaded OpenStack without SPOF</a:t>
            </a:r>
            <a:endParaRPr lang="zh-CN" altLang="en-US" sz="1400" dirty="0">
              <a:latin typeface="+mn-lt"/>
              <a:ea typeface="+mn-ea"/>
              <a:cs typeface="Arial" pitchFamily="34" charset="0"/>
            </a:endParaRPr>
          </a:p>
        </p:txBody>
      </p:sp>
      <p:sp>
        <p:nvSpPr>
          <p:cNvPr id="130" name="TextBox 129"/>
          <p:cNvSpPr txBox="1"/>
          <p:nvPr/>
        </p:nvSpPr>
        <p:spPr>
          <a:xfrm>
            <a:off x="7040563" y="3763963"/>
            <a:ext cx="1690687" cy="831850"/>
          </a:xfrm>
          <a:prstGeom prst="rect">
            <a:avLst/>
          </a:prstGeom>
          <a:noFill/>
        </p:spPr>
        <p:txBody>
          <a:bodyPr>
            <a:spAutoFit/>
          </a:bodyPr>
          <a:lstStyle/>
          <a:p>
            <a:pPr algn="ctr">
              <a:defRPr/>
            </a:pPr>
            <a:r>
              <a:rPr lang="en-US" altLang="zh-CN" sz="1600" dirty="0">
                <a:latin typeface="+mn-lt"/>
                <a:ea typeface="+mn-ea"/>
                <a:cs typeface="Arial" pitchFamily="34" charset="0"/>
              </a:rPr>
              <a:t>Cascaded OpenStack without SPOF</a:t>
            </a:r>
            <a:endParaRPr lang="zh-CN" altLang="en-US" sz="1600" dirty="0">
              <a:latin typeface="+mn-lt"/>
              <a:ea typeface="+mn-ea"/>
              <a:cs typeface="Arial" pitchFamily="34" charset="0"/>
            </a:endParaRPr>
          </a:p>
        </p:txBody>
      </p:sp>
      <p:sp>
        <p:nvSpPr>
          <p:cNvPr id="132" name="TextBox 131"/>
          <p:cNvSpPr txBox="1"/>
          <p:nvPr/>
        </p:nvSpPr>
        <p:spPr>
          <a:xfrm>
            <a:off x="3125788" y="1616075"/>
            <a:ext cx="2625725" cy="553998"/>
          </a:xfrm>
          <a:prstGeom prst="rect">
            <a:avLst/>
          </a:prstGeom>
          <a:noFill/>
        </p:spPr>
        <p:txBody>
          <a:bodyPr>
            <a:spAutoFit/>
          </a:bodyPr>
          <a:lstStyle/>
          <a:p>
            <a:pPr algn="ctr">
              <a:defRPr/>
            </a:pPr>
            <a:r>
              <a:rPr lang="en-US" altLang="zh-CN" sz="1400" dirty="0">
                <a:latin typeface="+mn-lt"/>
                <a:ea typeface="+mn-ea"/>
                <a:cs typeface="Arial" pitchFamily="34" charset="0"/>
              </a:rPr>
              <a:t>Cascading</a:t>
            </a:r>
            <a:r>
              <a:rPr lang="en-US" altLang="zh-CN" sz="1600" dirty="0">
                <a:latin typeface="+mn-lt"/>
                <a:ea typeface="+mn-ea"/>
                <a:cs typeface="Arial" pitchFamily="34" charset="0"/>
              </a:rPr>
              <a:t> </a:t>
            </a:r>
            <a:r>
              <a:rPr lang="en-US" altLang="zh-CN" sz="1400" dirty="0">
                <a:latin typeface="+mn-lt"/>
                <a:ea typeface="+mn-ea"/>
                <a:cs typeface="Arial" pitchFamily="34" charset="0"/>
              </a:rPr>
              <a:t>OpenStack</a:t>
            </a:r>
            <a:r>
              <a:rPr lang="en-US" altLang="zh-CN" sz="1600" dirty="0">
                <a:latin typeface="+mn-lt"/>
                <a:ea typeface="+mn-ea"/>
                <a:cs typeface="Arial" pitchFamily="34" charset="0"/>
              </a:rPr>
              <a:t> </a:t>
            </a:r>
            <a:r>
              <a:rPr lang="en-US" altLang="zh-CN" sz="1400" dirty="0">
                <a:latin typeface="+mn-lt"/>
                <a:ea typeface="+mn-ea"/>
                <a:cs typeface="Arial" pitchFamily="34" charset="0"/>
              </a:rPr>
              <a:t>without</a:t>
            </a:r>
            <a:r>
              <a:rPr lang="en-US" altLang="zh-CN" sz="1600" dirty="0">
                <a:latin typeface="+mn-lt"/>
                <a:ea typeface="+mn-ea"/>
                <a:cs typeface="Arial" pitchFamily="34" charset="0"/>
              </a:rPr>
              <a:t> </a:t>
            </a:r>
            <a:r>
              <a:rPr lang="en-US" altLang="zh-CN" sz="1400" dirty="0">
                <a:latin typeface="+mn-lt"/>
                <a:ea typeface="+mn-ea"/>
                <a:cs typeface="Arial" pitchFamily="34" charset="0"/>
              </a:rPr>
              <a:t>SPOF</a:t>
            </a:r>
            <a:endParaRPr lang="zh-CN" altLang="en-US" sz="1400" dirty="0">
              <a:latin typeface="+mn-lt"/>
              <a:ea typeface="+mn-ea"/>
              <a:cs typeface="Arial" pitchFamily="34" charset="0"/>
            </a:endParaRPr>
          </a:p>
        </p:txBody>
      </p:sp>
      <p:cxnSp>
        <p:nvCxnSpPr>
          <p:cNvPr id="134" name="直接连接符 133"/>
          <p:cNvCxnSpPr>
            <a:stCxn id="131" idx="2"/>
            <a:endCxn id="126" idx="0"/>
          </p:cNvCxnSpPr>
          <p:nvPr/>
        </p:nvCxnSpPr>
        <p:spPr bwMode="auto">
          <a:xfrm flipH="1">
            <a:off x="3802063" y="2189163"/>
            <a:ext cx="660400" cy="1203325"/>
          </a:xfrm>
          <a:prstGeom prst="line">
            <a:avLst/>
          </a:prstGeom>
          <a:ln/>
          <a:extLst>
            <a:ext uri="{909E8E84-426E-40dd-AFC4-6F175D3DCCD1}"/>
            <a:ext uri="{91240B29-F687-4f45-9708-019B960494DF}"/>
            <a:ext uri="{AF507438-7753-43e0-B8FC-AC1667EBCBE1}"/>
          </a:extLst>
        </p:spPr>
        <p:style>
          <a:lnRef idx="1">
            <a:schemeClr val="dk1"/>
          </a:lnRef>
          <a:fillRef idx="0">
            <a:schemeClr val="dk1"/>
          </a:fillRef>
          <a:effectRef idx="0">
            <a:schemeClr val="dk1"/>
          </a:effectRef>
          <a:fontRef idx="minor">
            <a:schemeClr val="tx1"/>
          </a:fontRef>
        </p:style>
      </p:cxnSp>
      <p:cxnSp>
        <p:nvCxnSpPr>
          <p:cNvPr id="136" name="直接连接符 135"/>
          <p:cNvCxnSpPr>
            <a:stCxn id="131" idx="2"/>
            <a:endCxn id="129" idx="0"/>
          </p:cNvCxnSpPr>
          <p:nvPr/>
        </p:nvCxnSpPr>
        <p:spPr bwMode="auto">
          <a:xfrm>
            <a:off x="4462463" y="2189163"/>
            <a:ext cx="3321050" cy="1239837"/>
          </a:xfrm>
          <a:prstGeom prst="line">
            <a:avLst/>
          </a:prstGeom>
          <a:ln/>
          <a:extLst>
            <a:ext uri="{909E8E84-426E-40dd-AFC4-6F175D3DCCD1}"/>
            <a:ext uri="{91240B29-F687-4f45-9708-019B960494DF}"/>
            <a:ext uri="{AF507438-7753-43e0-B8FC-AC1667EBCBE1}"/>
          </a:extLst>
        </p:spPr>
        <p:style>
          <a:lnRef idx="1">
            <a:schemeClr val="dk1"/>
          </a:lnRef>
          <a:fillRef idx="0">
            <a:schemeClr val="dk1"/>
          </a:fillRef>
          <a:effectRef idx="0">
            <a:schemeClr val="dk1"/>
          </a:effectRef>
          <a:fontRef idx="minor">
            <a:schemeClr val="tx1"/>
          </a:fontRef>
        </p:style>
      </p:cxnSp>
      <p:sp>
        <p:nvSpPr>
          <p:cNvPr id="141" name="TextBox 140"/>
          <p:cNvSpPr txBox="1"/>
          <p:nvPr/>
        </p:nvSpPr>
        <p:spPr>
          <a:xfrm>
            <a:off x="3402013" y="2873375"/>
            <a:ext cx="3562350" cy="338138"/>
          </a:xfrm>
          <a:prstGeom prst="rect">
            <a:avLst/>
          </a:prstGeom>
          <a:solidFill>
            <a:srgbClr val="A0D0CB">
              <a:alpha val="62000"/>
            </a:srgbClr>
          </a:solidFill>
          <a:ln>
            <a:solidFill>
              <a:schemeClr val="tx1"/>
            </a:solidFill>
          </a:ln>
        </p:spPr>
        <p:txBody>
          <a:bodyPr>
            <a:spAutoFit/>
          </a:bodyPr>
          <a:lstStyle/>
          <a:p>
            <a:pPr algn="ctr">
              <a:defRPr/>
            </a:pPr>
            <a:r>
              <a:rPr lang="en-US" altLang="zh-CN" sz="1400" dirty="0">
                <a:latin typeface="+mn-lt"/>
                <a:ea typeface="+mn-ea"/>
                <a:cs typeface="Arial" pitchFamily="34" charset="0"/>
              </a:rPr>
              <a:t>Disaster-recovery</a:t>
            </a:r>
            <a:r>
              <a:rPr lang="en-US" altLang="zh-CN" sz="1600" dirty="0">
                <a:latin typeface="+mn-lt"/>
                <a:ea typeface="+mn-ea"/>
                <a:cs typeface="Arial" pitchFamily="34" charset="0"/>
              </a:rPr>
              <a:t> </a:t>
            </a:r>
            <a:r>
              <a:rPr lang="en-US" altLang="zh-CN" sz="1400" dirty="0">
                <a:latin typeface="+mn-lt"/>
                <a:ea typeface="+mn-ea"/>
                <a:cs typeface="Arial" pitchFamily="34" charset="0"/>
              </a:rPr>
              <a:t>Framework</a:t>
            </a:r>
            <a:endParaRPr lang="zh-CN" altLang="en-US" sz="1400" dirty="0">
              <a:latin typeface="+mn-lt"/>
              <a:ea typeface="+mn-ea"/>
              <a:cs typeface="Arial" pitchFamily="34" charset="0"/>
            </a:endParaRPr>
          </a:p>
        </p:txBody>
      </p:sp>
      <p:sp>
        <p:nvSpPr>
          <p:cNvPr id="51233" name="TextBox 141"/>
          <p:cNvSpPr txBox="1">
            <a:spLocks noChangeArrowheads="1"/>
          </p:cNvSpPr>
          <p:nvPr/>
        </p:nvSpPr>
        <p:spPr bwMode="auto">
          <a:xfrm>
            <a:off x="6718300" y="4564063"/>
            <a:ext cx="482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FrutigerNext LT Regular" pitchFamily="34" charset="0"/>
                <a:ea typeface="宋体" panose="02010600030101010101" pitchFamily="2" charset="-122"/>
              </a:defRPr>
            </a:lvl1pPr>
            <a:lvl2pPr marL="742950" indent="-285750" eaLnBrk="0" hangingPunct="0">
              <a:defRPr sz="1000">
                <a:solidFill>
                  <a:schemeClr val="tx1"/>
                </a:solidFill>
                <a:latin typeface="FrutigerNext LT Regular" pitchFamily="34" charset="0"/>
                <a:ea typeface="宋体" panose="02010600030101010101" pitchFamily="2" charset="-122"/>
              </a:defRPr>
            </a:lvl2pPr>
            <a:lvl3pPr marL="1143000" indent="-228600" eaLnBrk="0" hangingPunct="0">
              <a:defRPr sz="1000">
                <a:solidFill>
                  <a:schemeClr val="tx1"/>
                </a:solidFill>
                <a:latin typeface="FrutigerNext LT Regular" pitchFamily="34" charset="0"/>
                <a:ea typeface="宋体" panose="02010600030101010101" pitchFamily="2" charset="-122"/>
              </a:defRPr>
            </a:lvl3pPr>
            <a:lvl4pPr marL="1600200" indent="-228600" eaLnBrk="0" hangingPunct="0">
              <a:defRPr sz="1000">
                <a:solidFill>
                  <a:schemeClr val="tx1"/>
                </a:solidFill>
                <a:latin typeface="FrutigerNext LT Regular" pitchFamily="34" charset="0"/>
                <a:ea typeface="宋体" panose="02010600030101010101" pitchFamily="2" charset="-122"/>
              </a:defRPr>
            </a:lvl4pPr>
            <a:lvl5pPr marL="2057400" indent="-228600" eaLnBrk="0" hangingPunct="0">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ctr" eaLnBrk="1" hangingPunct="1"/>
            <a:r>
              <a:rPr lang="en-US" altLang="zh-CN" b="1">
                <a:latin typeface="+mn-lt"/>
                <a:ea typeface="+mn-ea"/>
                <a:cs typeface="Arial" panose="020B0604020202020204" pitchFamily="34" charset="0"/>
              </a:rPr>
              <a:t>…</a:t>
            </a:r>
            <a:endParaRPr lang="zh-CN" altLang="en-US" b="1">
              <a:latin typeface="+mn-lt"/>
              <a:ea typeface="+mn-ea"/>
              <a:cs typeface="Arial" panose="020B0604020202020204" pitchFamily="34" charset="0"/>
            </a:endParaRPr>
          </a:p>
        </p:txBody>
      </p:sp>
      <p:sp>
        <p:nvSpPr>
          <p:cNvPr id="150" name="TextBox 149"/>
          <p:cNvSpPr txBox="1"/>
          <p:nvPr/>
        </p:nvSpPr>
        <p:spPr>
          <a:xfrm>
            <a:off x="1935163" y="1749425"/>
            <a:ext cx="649287" cy="307975"/>
          </a:xfrm>
          <a:prstGeom prst="rect">
            <a:avLst/>
          </a:prstGeom>
          <a:noFill/>
        </p:spPr>
        <p:txBody>
          <a:bodyPr>
            <a:spAutoFit/>
          </a:bodyPr>
          <a:lstStyle/>
          <a:p>
            <a:pPr>
              <a:defRPr/>
            </a:pPr>
            <a:r>
              <a:rPr lang="en-US" altLang="zh-CN" sz="1400" dirty="0">
                <a:latin typeface="+mn-lt"/>
                <a:ea typeface="+mn-ea"/>
                <a:cs typeface="Arial" pitchFamily="34" charset="0"/>
              </a:rPr>
              <a:t>DC1</a:t>
            </a:r>
            <a:endParaRPr lang="zh-CN" altLang="en-US" sz="1400" dirty="0">
              <a:latin typeface="+mn-lt"/>
              <a:ea typeface="+mn-ea"/>
              <a:cs typeface="Arial" pitchFamily="34" charset="0"/>
            </a:endParaRPr>
          </a:p>
        </p:txBody>
      </p:sp>
      <p:sp>
        <p:nvSpPr>
          <p:cNvPr id="151" name="TextBox 150"/>
          <p:cNvSpPr txBox="1"/>
          <p:nvPr/>
        </p:nvSpPr>
        <p:spPr>
          <a:xfrm>
            <a:off x="6383338" y="1714500"/>
            <a:ext cx="649287" cy="307975"/>
          </a:xfrm>
          <a:prstGeom prst="rect">
            <a:avLst/>
          </a:prstGeom>
          <a:noFill/>
        </p:spPr>
        <p:txBody>
          <a:bodyPr>
            <a:spAutoFit/>
          </a:bodyPr>
          <a:lstStyle/>
          <a:p>
            <a:pPr>
              <a:defRPr/>
            </a:pPr>
            <a:r>
              <a:rPr lang="en-US" altLang="zh-CN" sz="1400" dirty="0">
                <a:latin typeface="+mn-lt"/>
                <a:ea typeface="+mn-ea"/>
                <a:cs typeface="Arial" pitchFamily="34" charset="0"/>
              </a:rPr>
              <a:t>DC2</a:t>
            </a:r>
            <a:endParaRPr lang="zh-CN" altLang="en-US" sz="1400" dirty="0">
              <a:latin typeface="+mn-lt"/>
              <a:ea typeface="+mn-ea"/>
              <a:cs typeface="Arial" pitchFamily="34" charset="0"/>
            </a:endParaRPr>
          </a:p>
        </p:txBody>
      </p:sp>
      <p:sp>
        <p:nvSpPr>
          <p:cNvPr id="44" name="TextBox 43"/>
          <p:cNvSpPr txBox="1"/>
          <p:nvPr/>
        </p:nvSpPr>
        <p:spPr>
          <a:xfrm>
            <a:off x="2697163" y="2251075"/>
            <a:ext cx="3562350" cy="338138"/>
          </a:xfrm>
          <a:prstGeom prst="rect">
            <a:avLst/>
          </a:prstGeom>
          <a:solidFill>
            <a:srgbClr val="A0D0CB">
              <a:alpha val="62000"/>
            </a:srgbClr>
          </a:solidFill>
          <a:ln>
            <a:solidFill>
              <a:schemeClr val="tx1"/>
            </a:solidFill>
          </a:ln>
        </p:spPr>
        <p:txBody>
          <a:bodyPr>
            <a:spAutoFit/>
          </a:bodyPr>
          <a:lstStyle/>
          <a:p>
            <a:pPr algn="ctr">
              <a:defRPr/>
            </a:pPr>
            <a:r>
              <a:rPr lang="en-US" altLang="zh-CN" sz="1400" dirty="0">
                <a:latin typeface="+mn-lt"/>
                <a:ea typeface="+mn-ea"/>
                <a:cs typeface="Arial" pitchFamily="34" charset="0"/>
              </a:rPr>
              <a:t>VM-level</a:t>
            </a:r>
            <a:r>
              <a:rPr lang="en-US" altLang="zh-CN" sz="1600" dirty="0">
                <a:latin typeface="+mn-lt"/>
                <a:ea typeface="+mn-ea"/>
                <a:cs typeface="Arial" pitchFamily="34" charset="0"/>
              </a:rPr>
              <a:t> </a:t>
            </a:r>
            <a:r>
              <a:rPr lang="en-US" altLang="zh-CN" sz="1400" dirty="0">
                <a:latin typeface="+mn-lt"/>
                <a:ea typeface="+mn-ea"/>
                <a:cs typeface="Arial" pitchFamily="34" charset="0"/>
              </a:rPr>
              <a:t>HA</a:t>
            </a:r>
            <a:r>
              <a:rPr lang="en-US" altLang="zh-CN" sz="1600" dirty="0">
                <a:latin typeface="+mn-lt"/>
                <a:ea typeface="+mn-ea"/>
                <a:cs typeface="Arial" pitchFamily="34" charset="0"/>
              </a:rPr>
              <a:t> </a:t>
            </a:r>
            <a:r>
              <a:rPr lang="en-US" altLang="zh-CN" sz="1400" dirty="0">
                <a:latin typeface="+mn-lt"/>
                <a:ea typeface="+mn-ea"/>
                <a:cs typeface="Arial" pitchFamily="34" charset="0"/>
              </a:rPr>
              <a:t>and</a:t>
            </a:r>
            <a:r>
              <a:rPr lang="en-US" altLang="zh-CN" sz="1600" dirty="0">
                <a:latin typeface="+mn-lt"/>
                <a:ea typeface="+mn-ea"/>
                <a:cs typeface="Arial" pitchFamily="34" charset="0"/>
              </a:rPr>
              <a:t> </a:t>
            </a:r>
            <a:r>
              <a:rPr lang="en-US" altLang="zh-CN" sz="1400" dirty="0">
                <a:latin typeface="+mn-lt"/>
                <a:ea typeface="+mn-ea"/>
                <a:cs typeface="Arial" pitchFamily="34" charset="0"/>
              </a:rPr>
              <a:t>DR</a:t>
            </a:r>
            <a:endParaRPr lang="zh-CN" altLang="en-US" sz="1400" dirty="0">
              <a:latin typeface="+mn-lt"/>
              <a:ea typeface="+mn-ea"/>
              <a:cs typeface="Arial" pitchFamily="34" charset="0"/>
            </a:endParaRPr>
          </a:p>
        </p:txBody>
      </p:sp>
      <p:sp>
        <p:nvSpPr>
          <p:cNvPr id="51237" name="标题 37"/>
          <p:cNvSpPr>
            <a:spLocks noGrp="1"/>
          </p:cNvSpPr>
          <p:nvPr>
            <p:ph type="title"/>
          </p:nvPr>
        </p:nvSpPr>
        <p:spPr>
          <a:xfrm>
            <a:off x="684212" y="387350"/>
            <a:ext cx="8208268" cy="868363"/>
          </a:xfrm>
        </p:spPr>
        <p:txBody>
          <a:bodyPr/>
          <a:lstStyle/>
          <a:p>
            <a:r>
              <a:rPr lang="zh-CN" altLang="en-US" smtClean="0"/>
              <a:t>全局无单点故障点的</a:t>
            </a:r>
            <a:r>
              <a:rPr lang="en-US" altLang="zh-CN" smtClean="0"/>
              <a:t>OpenStack</a:t>
            </a:r>
            <a:r>
              <a:rPr lang="zh-CN" altLang="en-US" smtClean="0"/>
              <a:t>部署方案</a:t>
            </a:r>
            <a:endParaRPr lang="zh-CN" altLang="en-US" dirty="0" smtClean="0"/>
          </a:p>
        </p:txBody>
      </p:sp>
    </p:spTree>
    <p:extLst>
      <p:ext uri="{BB962C8B-B14F-4D97-AF65-F5344CB8AC3E}">
        <p14:creationId xmlns:p14="http://schemas.microsoft.com/office/powerpoint/2010/main" val="1199615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以下哪一项关于</a:t>
            </a:r>
            <a:r>
              <a:rPr lang="en-US" altLang="zh-CN" dirty="0" err="1" smtClean="0"/>
              <a:t>OpenStack</a:t>
            </a:r>
            <a:r>
              <a:rPr lang="zh-CN" altLang="en-US" dirty="0" smtClean="0"/>
              <a:t>的描述是正确的：</a:t>
            </a:r>
            <a:r>
              <a:rPr lang="en-US" altLang="zh-CN" dirty="0" smtClean="0"/>
              <a:t>(     )</a:t>
            </a:r>
          </a:p>
          <a:p>
            <a:pPr lvl="1"/>
            <a:r>
              <a:rPr lang="en-US" altLang="zh-CN" dirty="0" err="1" smtClean="0"/>
              <a:t>OpenStack</a:t>
            </a:r>
            <a:r>
              <a:rPr lang="zh-CN" altLang="en-US" dirty="0" smtClean="0"/>
              <a:t>是一种虚拟化平台</a:t>
            </a:r>
            <a:endParaRPr lang="en-US" altLang="zh-CN" dirty="0" smtClean="0"/>
          </a:p>
          <a:p>
            <a:pPr lvl="1"/>
            <a:r>
              <a:rPr lang="en-US" altLang="zh-CN" dirty="0" err="1" smtClean="0"/>
              <a:t>OpenStack</a:t>
            </a:r>
            <a:r>
              <a:rPr lang="zh-CN" altLang="en-US" dirty="0" smtClean="0"/>
              <a:t>是云</a:t>
            </a:r>
            <a:endParaRPr lang="en-US" altLang="zh-CN" dirty="0" smtClean="0"/>
          </a:p>
          <a:p>
            <a:pPr lvl="1"/>
            <a:r>
              <a:rPr lang="en-US" altLang="zh-CN" dirty="0" err="1" smtClean="0"/>
              <a:t>OpenStack</a:t>
            </a:r>
            <a:r>
              <a:rPr lang="zh-CN" altLang="en-US" dirty="0" smtClean="0"/>
              <a:t>可用于搭建公有云和私有云</a:t>
            </a:r>
            <a:endParaRPr lang="en-US" altLang="zh-CN" dirty="0" smtClean="0"/>
          </a:p>
          <a:p>
            <a:pPr lvl="1"/>
            <a:r>
              <a:rPr lang="en-US" altLang="zh-CN" dirty="0" err="1" smtClean="0"/>
              <a:t>OpenStack</a:t>
            </a:r>
            <a:r>
              <a:rPr lang="zh-CN" altLang="en-US" dirty="0" smtClean="0"/>
              <a:t>无需依赖第三方软硬件可以独立构建一个云</a:t>
            </a:r>
            <a:endParaRPr lang="en-US" altLang="zh-CN" dirty="0" smtClean="0"/>
          </a:p>
          <a:p>
            <a:r>
              <a:rPr lang="zh-CN" altLang="en-US" dirty="0" smtClean="0"/>
              <a:t>哪一个组件负责</a:t>
            </a:r>
            <a:r>
              <a:rPr lang="en-US" altLang="zh-CN" dirty="0" err="1" smtClean="0"/>
              <a:t>openstack</a:t>
            </a:r>
            <a:r>
              <a:rPr lang="zh-CN" altLang="en-US" dirty="0" smtClean="0"/>
              <a:t>中的网络相关功能？</a:t>
            </a:r>
            <a:r>
              <a:rPr lang="en-US" altLang="zh-CN" dirty="0" smtClean="0"/>
              <a:t>(     </a:t>
            </a:r>
            <a:r>
              <a:rPr lang="en-US" altLang="zh-CN" dirty="0"/>
              <a:t>)</a:t>
            </a:r>
            <a:endParaRPr lang="en-US" altLang="zh-CN" dirty="0" smtClean="0"/>
          </a:p>
          <a:p>
            <a:pPr lvl="1"/>
            <a:r>
              <a:rPr lang="en-US" altLang="zh-CN" dirty="0" smtClean="0"/>
              <a:t>Nova</a:t>
            </a:r>
          </a:p>
          <a:p>
            <a:pPr lvl="1"/>
            <a:r>
              <a:rPr lang="en-US" altLang="zh-CN" dirty="0" smtClean="0"/>
              <a:t>Cinder</a:t>
            </a:r>
          </a:p>
          <a:p>
            <a:pPr lvl="1"/>
            <a:r>
              <a:rPr lang="en-US" altLang="zh-CN" dirty="0" smtClean="0"/>
              <a:t>Neutron</a:t>
            </a:r>
          </a:p>
          <a:p>
            <a:pPr lvl="1"/>
            <a:r>
              <a:rPr lang="en-US" altLang="zh-CN" dirty="0" smtClean="0"/>
              <a:t>Keystone</a:t>
            </a:r>
            <a:endParaRPr lang="zh-CN" altLang="en-US" dirty="0"/>
          </a:p>
        </p:txBody>
      </p:sp>
    </p:spTree>
    <p:extLst>
      <p:ext uri="{BB962C8B-B14F-4D97-AF65-F5344CB8AC3E}">
        <p14:creationId xmlns:p14="http://schemas.microsoft.com/office/powerpoint/2010/main" val="23166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lstStyle/>
          <a:p>
            <a:r>
              <a:rPr lang="en-US" altLang="zh-CN" b="1" dirty="0" smtClean="0"/>
              <a:t>OpenStack</a:t>
            </a:r>
            <a:r>
              <a:rPr lang="zh-CN" altLang="en-US" b="1" dirty="0" smtClean="0"/>
              <a:t>项目概述</a:t>
            </a:r>
            <a:endParaRPr lang="en-US" altLang="zh-CN" b="1" dirty="0" smtClean="0"/>
          </a:p>
          <a:p>
            <a:pPr>
              <a:buClr>
                <a:schemeClr val="bg1">
                  <a:lumMod val="50000"/>
                </a:schemeClr>
              </a:buClr>
            </a:pPr>
            <a:r>
              <a:rPr lang="en-US" altLang="zh-CN" dirty="0" smtClean="0">
                <a:solidFill>
                  <a:schemeClr val="bg1">
                    <a:lumMod val="50000"/>
                  </a:schemeClr>
                </a:solidFill>
              </a:rPr>
              <a:t>OpenStack</a:t>
            </a:r>
            <a:r>
              <a:rPr lang="zh-CN" altLang="en-US" dirty="0" smtClean="0">
                <a:solidFill>
                  <a:schemeClr val="bg1">
                    <a:lumMod val="50000"/>
                  </a:schemeClr>
                </a:solidFill>
              </a:rPr>
              <a:t>与传统虚拟化</a:t>
            </a:r>
            <a:endParaRPr lang="en-US" altLang="zh-CN" dirty="0" smtClean="0">
              <a:solidFill>
                <a:schemeClr val="bg1">
                  <a:lumMod val="50000"/>
                </a:schemeClr>
              </a:solidFill>
            </a:endParaRPr>
          </a:p>
          <a:p>
            <a:pPr>
              <a:buClr>
                <a:schemeClr val="bg1">
                  <a:lumMod val="50000"/>
                </a:schemeClr>
              </a:buClr>
            </a:pPr>
            <a:r>
              <a:rPr lang="en-US" altLang="zh-CN" dirty="0" smtClean="0">
                <a:solidFill>
                  <a:schemeClr val="bg1">
                    <a:lumMod val="50000"/>
                  </a:schemeClr>
                </a:solidFill>
              </a:rPr>
              <a:t>OpenStack</a:t>
            </a:r>
            <a:r>
              <a:rPr lang="zh-CN" altLang="en-US" dirty="0" smtClean="0">
                <a:solidFill>
                  <a:schemeClr val="bg1">
                    <a:lumMod val="50000"/>
                  </a:schemeClr>
                </a:solidFill>
              </a:rPr>
              <a:t>架构与组件</a:t>
            </a:r>
            <a:endParaRPr lang="en-US" altLang="zh-CN" dirty="0" smtClean="0">
              <a:solidFill>
                <a:schemeClr val="bg1">
                  <a:lumMod val="50000"/>
                </a:schemeClr>
              </a:solidFill>
            </a:endParaRPr>
          </a:p>
          <a:p>
            <a:pPr>
              <a:buClr>
                <a:schemeClr val="bg1">
                  <a:lumMod val="50000"/>
                </a:schemeClr>
              </a:buClr>
            </a:pPr>
            <a:r>
              <a:rPr lang="en-US" altLang="zh-CN" dirty="0" err="1" smtClean="0">
                <a:solidFill>
                  <a:schemeClr val="bg1">
                    <a:lumMod val="50000"/>
                  </a:schemeClr>
                </a:solidFill>
              </a:rPr>
              <a:t>FusionSphere</a:t>
            </a:r>
            <a:r>
              <a:rPr lang="en-US" altLang="zh-CN" dirty="0" smtClean="0">
                <a:solidFill>
                  <a:schemeClr val="bg1">
                    <a:lumMod val="50000"/>
                  </a:schemeClr>
                </a:solidFill>
              </a:rPr>
              <a:t> OpenStack</a:t>
            </a:r>
          </a:p>
        </p:txBody>
      </p:sp>
    </p:spTree>
    <p:extLst>
      <p:ext uri="{BB962C8B-B14F-4D97-AF65-F5344CB8AC3E}">
        <p14:creationId xmlns:p14="http://schemas.microsoft.com/office/powerpoint/2010/main" val="4280001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sz="quarter" idx="10"/>
          </p:nvPr>
        </p:nvSpPr>
        <p:spPr/>
        <p:txBody>
          <a:bodyPr/>
          <a:lstStyle/>
          <a:p>
            <a:r>
              <a:rPr lang="en-US" altLang="zh-CN" smtClean="0"/>
              <a:t>OpenStack</a:t>
            </a:r>
            <a:r>
              <a:rPr lang="zh-CN" altLang="en-US" smtClean="0"/>
              <a:t>发展史</a:t>
            </a:r>
          </a:p>
          <a:p>
            <a:r>
              <a:rPr lang="en-US" altLang="zh-CN" smtClean="0"/>
              <a:t>OpenStack</a:t>
            </a:r>
            <a:r>
              <a:rPr lang="zh-CN" altLang="en-US" smtClean="0"/>
              <a:t>与云计算</a:t>
            </a:r>
          </a:p>
          <a:p>
            <a:r>
              <a:rPr lang="en-US" altLang="zh-CN" smtClean="0"/>
              <a:t>OpenStack</a:t>
            </a:r>
            <a:r>
              <a:rPr lang="zh-CN" altLang="en-US" smtClean="0"/>
              <a:t>的架构与组件功能</a:t>
            </a:r>
          </a:p>
          <a:p>
            <a:r>
              <a:rPr lang="en-US" altLang="zh-CN" smtClean="0"/>
              <a:t>OpenStack</a:t>
            </a:r>
            <a:r>
              <a:rPr lang="zh-CN" altLang="en-US" smtClean="0"/>
              <a:t>消息队列机制</a:t>
            </a:r>
          </a:p>
          <a:p>
            <a:r>
              <a:rPr lang="en-US" altLang="zh-CN" smtClean="0"/>
              <a:t>FusionSphere Openstack</a:t>
            </a:r>
            <a:r>
              <a:rPr lang="zh-CN" altLang="en-US" smtClean="0"/>
              <a:t>简介</a:t>
            </a:r>
            <a:endParaRPr lang="zh-CN" altLang="en-US" dirty="0" smtClean="0"/>
          </a:p>
        </p:txBody>
      </p:sp>
    </p:spTree>
    <p:extLst>
      <p:ext uri="{BB962C8B-B14F-4D97-AF65-F5344CB8AC3E}">
        <p14:creationId xmlns:p14="http://schemas.microsoft.com/office/powerpoint/2010/main" val="64011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354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mtClean="0"/>
              <a:t>何为</a:t>
            </a:r>
            <a:r>
              <a:rPr lang="en-US" altLang="zh-CN" smtClean="0"/>
              <a:t>OpenStack</a:t>
            </a:r>
            <a:r>
              <a:rPr lang="zh-CN" altLang="en-US" smtClean="0"/>
              <a:t>？</a:t>
            </a:r>
            <a:endParaRPr lang="zh-CN" altLang="en-US" dirty="0"/>
          </a:p>
        </p:txBody>
      </p:sp>
      <p:sp>
        <p:nvSpPr>
          <p:cNvPr id="3" name="内容占位符 2"/>
          <p:cNvSpPr>
            <a:spLocks noGrp="1"/>
          </p:cNvSpPr>
          <p:nvPr>
            <p:ph type="body" sz="quarter" idx="10"/>
          </p:nvPr>
        </p:nvSpPr>
        <p:spPr/>
        <p:txBody>
          <a:bodyPr/>
          <a:lstStyle/>
          <a:p>
            <a:r>
              <a:rPr lang="en-US" altLang="zh-CN" dirty="0" err="1" smtClean="0"/>
              <a:t>OpenStack</a:t>
            </a:r>
            <a:r>
              <a:rPr lang="zh-CN" altLang="zh-CN" dirty="0" smtClean="0"/>
              <a:t>项目是一项全球开发者与云计算技术专家合作开发的开放标准云计算平台，可用于公有</a:t>
            </a:r>
            <a:r>
              <a:rPr lang="zh-CN" altLang="en-US" dirty="0" smtClean="0"/>
              <a:t>云</a:t>
            </a:r>
            <a:r>
              <a:rPr lang="zh-CN" altLang="zh-CN" dirty="0" smtClean="0"/>
              <a:t>及私有云。</a:t>
            </a:r>
            <a:r>
              <a:rPr lang="en-US" altLang="zh-CN" dirty="0" err="1" smtClean="0"/>
              <a:t>数以百计的全球大型品牌</a:t>
            </a:r>
            <a:r>
              <a:rPr lang="zh-CN" altLang="zh-CN" dirty="0" smtClean="0"/>
              <a:t>都依托</a:t>
            </a:r>
            <a:r>
              <a:rPr lang="en-US" altLang="zh-CN" dirty="0" err="1" smtClean="0"/>
              <a:t>OpenStack</a:t>
            </a:r>
            <a:r>
              <a:rPr lang="zh-CN" altLang="zh-CN" dirty="0" smtClean="0"/>
              <a:t>开展日常业务、节省成本并提升运行速度。</a:t>
            </a:r>
          </a:p>
          <a:p>
            <a:r>
              <a:rPr lang="en-US" altLang="zh-CN" dirty="0" err="1" smtClean="0"/>
              <a:t>OpenStack</a:t>
            </a:r>
            <a:r>
              <a:rPr lang="zh-CN" altLang="zh-CN" dirty="0" smtClean="0"/>
              <a:t>项目于</a:t>
            </a:r>
            <a:r>
              <a:rPr lang="en-US" altLang="zh-CN" dirty="0" smtClean="0"/>
              <a:t>2010</a:t>
            </a:r>
            <a:r>
              <a:rPr lang="zh-CN" altLang="zh-CN" dirty="0" smtClean="0"/>
              <a:t>年启动，是全球发展最快的开源社区之一，</a:t>
            </a:r>
            <a:r>
              <a:rPr lang="en-US" altLang="zh-CN" dirty="0" err="1" smtClean="0"/>
              <a:t>活跃的开发者社区</a:t>
            </a:r>
            <a:r>
              <a:rPr lang="zh-CN" altLang="zh-CN" dirty="0" smtClean="0"/>
              <a:t>与诸多</a:t>
            </a:r>
            <a:r>
              <a:rPr lang="en-US" altLang="zh-CN" dirty="0" err="1" smtClean="0"/>
              <a:t>知名公司</a:t>
            </a:r>
            <a:r>
              <a:rPr lang="zh-CN" altLang="zh-CN" dirty="0" smtClean="0"/>
              <a:t>都是它的坚强后盾。迄今为止，共有</a:t>
            </a:r>
            <a:r>
              <a:rPr lang="en-US" altLang="zh-CN" dirty="0" smtClean="0"/>
              <a:t>7.3</a:t>
            </a:r>
            <a:r>
              <a:rPr lang="zh-CN" altLang="zh-CN" dirty="0" smtClean="0"/>
              <a:t>万人贡献了</a:t>
            </a:r>
            <a:r>
              <a:rPr lang="en-US" altLang="zh-CN" dirty="0" smtClean="0"/>
              <a:t>2,000</a:t>
            </a:r>
            <a:r>
              <a:rPr lang="zh-CN" altLang="zh-CN" dirty="0" smtClean="0"/>
              <a:t>多万行代码，有</a:t>
            </a:r>
            <a:r>
              <a:rPr lang="en-US" altLang="zh-CN" dirty="0" smtClean="0"/>
              <a:t>185</a:t>
            </a:r>
            <a:r>
              <a:rPr lang="zh-CN" altLang="zh-CN" dirty="0" smtClean="0"/>
              <a:t>个国家的近</a:t>
            </a:r>
            <a:r>
              <a:rPr lang="en-US" altLang="zh-CN" dirty="0" smtClean="0"/>
              <a:t>650</a:t>
            </a:r>
            <a:r>
              <a:rPr lang="zh-CN" altLang="zh-CN" dirty="0" smtClean="0"/>
              <a:t>个公司支持该项目。</a:t>
            </a:r>
          </a:p>
          <a:p>
            <a:endParaRPr lang="zh-CN" altLang="en-US" dirty="0"/>
          </a:p>
        </p:txBody>
      </p:sp>
    </p:spTree>
    <p:extLst>
      <p:ext uri="{BB962C8B-B14F-4D97-AF65-F5344CB8AC3E}">
        <p14:creationId xmlns:p14="http://schemas.microsoft.com/office/powerpoint/2010/main" val="1184128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smtClean="0"/>
              <a:t>OpenStack</a:t>
            </a:r>
            <a:r>
              <a:rPr lang="zh-CN" altLang="en-US" smtClean="0"/>
              <a:t>做什么</a:t>
            </a:r>
            <a:endParaRPr lang="en-US" dirty="0"/>
          </a:p>
        </p:txBody>
      </p:sp>
      <p:sp>
        <p:nvSpPr>
          <p:cNvPr id="15362" name="内容占位符 2"/>
          <p:cNvSpPr>
            <a:spLocks noGrp="1"/>
          </p:cNvSpPr>
          <p:nvPr>
            <p:ph type="body" sz="quarter" idx="10"/>
          </p:nvPr>
        </p:nvSpPr>
        <p:spPr/>
        <p:txBody>
          <a:bodyPr/>
          <a:lstStyle/>
          <a:p>
            <a:r>
              <a:rPr lang="en-US" altLang="zh-CN" sz="2000" dirty="0" err="1" smtClean="0"/>
              <a:t>OpenStack</a:t>
            </a:r>
            <a:r>
              <a:rPr lang="zh-CN" altLang="en-US" sz="2000" dirty="0" smtClean="0"/>
              <a:t>软件是一个云操作系统，用于控制整个数据中心的海量计算、存储和网络资源，借助统一视图或</a:t>
            </a:r>
            <a:r>
              <a:rPr lang="en-US" altLang="zh-CN" sz="2000" dirty="0" err="1" smtClean="0"/>
              <a:t>OpenStack</a:t>
            </a:r>
            <a:r>
              <a:rPr lang="en-US" altLang="zh-CN" sz="2000" dirty="0" smtClean="0"/>
              <a:t> API</a:t>
            </a:r>
            <a:r>
              <a:rPr lang="zh-CN" altLang="en-US" sz="2000" dirty="0" smtClean="0"/>
              <a:t>进行管理。</a:t>
            </a:r>
            <a:endParaRPr lang="en-US" altLang="zh-CN" sz="2000" dirty="0" smtClean="0"/>
          </a:p>
          <a:p>
            <a:endParaRPr lang="en-US" altLang="zh-CN" sz="2000" dirty="0" smtClean="0"/>
          </a:p>
          <a:p>
            <a:endParaRPr lang="en-US" altLang="zh-CN" sz="2000" dirty="0" smtClean="0"/>
          </a:p>
          <a:p>
            <a:pPr marL="0" indent="0">
              <a:buNone/>
            </a:pPr>
            <a:endParaRPr lang="en-US" altLang="zh-CN" sz="2000" dirty="0" smtClean="0"/>
          </a:p>
          <a:p>
            <a:pPr lvl="0"/>
            <a:r>
              <a:rPr lang="en-US" altLang="zh-CN" sz="2000" dirty="0" err="1" smtClean="0"/>
              <a:t>OpenStack</a:t>
            </a:r>
            <a:r>
              <a:rPr lang="zh-CN" altLang="en-US" sz="2000" dirty="0" smtClean="0"/>
              <a:t>是一个可编程的架构，在计算、网络、存储之上构建了一系列</a:t>
            </a:r>
            <a:r>
              <a:rPr lang="en-US" altLang="zh-CN" sz="2000" dirty="0" smtClean="0"/>
              <a:t>API</a:t>
            </a:r>
            <a:r>
              <a:rPr lang="zh-CN" altLang="en-US" sz="2000" dirty="0" smtClean="0"/>
              <a:t>。</a:t>
            </a:r>
            <a:endParaRPr lang="en-US" altLang="zh-CN" sz="2000" dirty="0" smtClean="0"/>
          </a:p>
          <a:p>
            <a:endParaRPr lang="en-US" altLang="zh-CN" sz="2000" dirty="0" smtClean="0"/>
          </a:p>
        </p:txBody>
      </p:sp>
      <p:pic>
        <p:nvPicPr>
          <p:cNvPr id="74759" name="Shape 4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805" y="2332570"/>
            <a:ext cx="52768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74758" name="Shape 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812053"/>
            <a:ext cx="5276850" cy="1400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p:cNvSpPr>
            <a:spLocks noChangeArrowheads="1"/>
          </p:cNvSpPr>
          <p:nvPr/>
        </p:nvSpPr>
        <p:spPr bwMode="auto">
          <a:xfrm>
            <a:off x="1583668" y="224102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10"/>
          <p:cNvSpPr>
            <a:spLocks noChangeArrowheads="1"/>
          </p:cNvSpPr>
          <p:nvPr/>
        </p:nvSpPr>
        <p:spPr bwMode="auto">
          <a:xfrm>
            <a:off x="1583668" y="586687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83623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OpenStack</a:t>
            </a:r>
            <a:r>
              <a:rPr lang="zh-CN" altLang="en-US" smtClean="0"/>
              <a:t>的由来及历史</a:t>
            </a:r>
            <a:endParaRPr lang="zh-CN" altLang="en-US" dirty="0"/>
          </a:p>
        </p:txBody>
      </p:sp>
      <p:sp>
        <p:nvSpPr>
          <p:cNvPr id="3" name="文本占位符 2"/>
          <p:cNvSpPr>
            <a:spLocks noGrp="1"/>
          </p:cNvSpPr>
          <p:nvPr>
            <p:ph type="body" sz="quarter" idx="10"/>
          </p:nvPr>
        </p:nvSpPr>
        <p:spPr/>
        <p:txBody>
          <a:bodyPr/>
          <a:lstStyle/>
          <a:p>
            <a:endParaRPr lang="en-US" altLang="zh-CN" smtClean="0"/>
          </a:p>
          <a:p>
            <a:endParaRPr lang="en-US" altLang="zh-CN" smtClean="0"/>
          </a:p>
          <a:p>
            <a:endParaRPr lang="en-US" altLang="zh-CN" smtClean="0"/>
          </a:p>
          <a:p>
            <a:endParaRPr lang="en-US" altLang="zh-CN" smtClean="0"/>
          </a:p>
          <a:p>
            <a:r>
              <a:rPr lang="en-US" altLang="zh-CN" smtClean="0"/>
              <a:t>OpenStack</a:t>
            </a:r>
            <a:r>
              <a:rPr lang="zh-CN" altLang="zh-CN" smtClean="0"/>
              <a:t>社区每隔</a:t>
            </a:r>
            <a:r>
              <a:rPr lang="en-US" altLang="zh-CN" smtClean="0"/>
              <a:t>6</a:t>
            </a:r>
            <a:r>
              <a:rPr lang="zh-CN" altLang="zh-CN" smtClean="0"/>
              <a:t>个月便可发布重大更新版本。在每一版本的规划阶段，社区会举办设计峰会，召集活跃开发者参加工作会议，商讨确定路线图。</a:t>
            </a:r>
            <a:r>
              <a:rPr lang="en-US" altLang="zh-CN" smtClean="0"/>
              <a:t>2017</a:t>
            </a:r>
            <a:r>
              <a:rPr lang="zh-CN" altLang="zh-CN" smtClean="0"/>
              <a:t>年</a:t>
            </a:r>
            <a:r>
              <a:rPr lang="en-US" altLang="zh-CN" smtClean="0"/>
              <a:t>8</a:t>
            </a:r>
            <a:r>
              <a:rPr lang="zh-CN" altLang="zh-CN" smtClean="0"/>
              <a:t>月发布</a:t>
            </a:r>
            <a:r>
              <a:rPr lang="en-US" altLang="zh-CN" smtClean="0"/>
              <a:t>PIKE</a:t>
            </a:r>
            <a:r>
              <a:rPr lang="zh-CN" altLang="zh-CN" smtClean="0"/>
              <a:t>版本，</a:t>
            </a:r>
            <a:r>
              <a:rPr lang="en-US" altLang="zh-CN" smtClean="0"/>
              <a:t>2018</a:t>
            </a:r>
            <a:r>
              <a:rPr lang="zh-CN" altLang="zh-CN" smtClean="0"/>
              <a:t>年</a:t>
            </a:r>
            <a:r>
              <a:rPr lang="en-US" altLang="zh-CN" smtClean="0"/>
              <a:t>2</a:t>
            </a:r>
            <a:r>
              <a:rPr lang="zh-CN" altLang="zh-CN" smtClean="0"/>
              <a:t>月发布</a:t>
            </a:r>
            <a:r>
              <a:rPr lang="en-US" altLang="zh-CN" smtClean="0"/>
              <a:t>QUEENS</a:t>
            </a:r>
            <a:r>
              <a:rPr lang="zh-CN" altLang="zh-CN" smtClean="0"/>
              <a:t>版本。</a:t>
            </a:r>
          </a:p>
          <a:p>
            <a:endParaRPr lang="en-US" altLang="zh-CN" dirty="0" smtClean="0"/>
          </a:p>
        </p:txBody>
      </p:sp>
      <p:pic>
        <p:nvPicPr>
          <p:cNvPr id="22" name="图片 21"/>
          <p:cNvPicPr/>
          <p:nvPr/>
        </p:nvPicPr>
        <p:blipFill>
          <a:blip r:embed="rId3"/>
          <a:stretch>
            <a:fillRect/>
          </a:stretch>
        </p:blipFill>
        <p:spPr>
          <a:xfrm>
            <a:off x="837649" y="1376363"/>
            <a:ext cx="7766600" cy="2339975"/>
          </a:xfrm>
          <a:prstGeom prst="rect">
            <a:avLst/>
          </a:prstGeom>
        </p:spPr>
      </p:pic>
    </p:spTree>
    <p:extLst>
      <p:ext uri="{BB962C8B-B14F-4D97-AF65-F5344CB8AC3E}">
        <p14:creationId xmlns:p14="http://schemas.microsoft.com/office/powerpoint/2010/main" val="2195447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OpenStack</a:t>
            </a:r>
            <a:r>
              <a:rPr lang="zh-CN" altLang="en-US" smtClean="0"/>
              <a:t>的设计与开发</a:t>
            </a:r>
            <a:endParaRPr lang="en-US" dirty="0"/>
          </a:p>
        </p:txBody>
      </p:sp>
      <p:sp>
        <p:nvSpPr>
          <p:cNvPr id="11266" name="内容占位符 2"/>
          <p:cNvSpPr>
            <a:spLocks noGrp="1"/>
          </p:cNvSpPr>
          <p:nvPr>
            <p:ph type="body" sz="quarter" idx="10"/>
          </p:nvPr>
        </p:nvSpPr>
        <p:spPr/>
        <p:txBody>
          <a:bodyPr/>
          <a:lstStyle/>
          <a:p>
            <a:pPr>
              <a:lnSpc>
                <a:spcPct val="130000"/>
              </a:lnSpc>
            </a:pPr>
            <a:r>
              <a:rPr lang="zh-CN" altLang="en-US" sz="2000" dirty="0" smtClean="0"/>
              <a:t>基本设计思想</a:t>
            </a:r>
            <a:endParaRPr lang="en-US" altLang="zh-CN" sz="2000" dirty="0" smtClean="0"/>
          </a:p>
          <a:p>
            <a:pPr lvl="1">
              <a:lnSpc>
                <a:spcPct val="130000"/>
              </a:lnSpc>
            </a:pPr>
            <a:r>
              <a:rPr lang="zh-CN" altLang="en-US" sz="1800" dirty="0" smtClean="0"/>
              <a:t>开放</a:t>
            </a:r>
            <a:endParaRPr lang="en-US" altLang="zh-CN" sz="1800" dirty="0" smtClean="0"/>
          </a:p>
          <a:p>
            <a:pPr lvl="2">
              <a:lnSpc>
                <a:spcPct val="130000"/>
              </a:lnSpc>
            </a:pPr>
            <a:r>
              <a:rPr lang="zh-CN" altLang="en-US" sz="1600" dirty="0" smtClean="0"/>
              <a:t>开源，并尽最大可能重用已有开源项目</a:t>
            </a:r>
            <a:endParaRPr lang="en-US" altLang="zh-CN" sz="1600" dirty="0" smtClean="0"/>
          </a:p>
          <a:p>
            <a:pPr lvl="2">
              <a:lnSpc>
                <a:spcPct val="130000"/>
              </a:lnSpc>
            </a:pPr>
            <a:r>
              <a:rPr lang="zh-CN" altLang="en-US" sz="1600" dirty="0" smtClean="0"/>
              <a:t>不要“重复发明轮子”，而要“站在巨人肩膀上”</a:t>
            </a:r>
            <a:endParaRPr lang="en-US" altLang="zh-CN" sz="1600" dirty="0" smtClean="0"/>
          </a:p>
          <a:p>
            <a:pPr lvl="1">
              <a:lnSpc>
                <a:spcPct val="130000"/>
              </a:lnSpc>
            </a:pPr>
            <a:r>
              <a:rPr lang="zh-CN" altLang="en-US" sz="1800" dirty="0" smtClean="0"/>
              <a:t>灵活</a:t>
            </a:r>
            <a:endParaRPr lang="en-US" altLang="zh-CN" sz="1800" dirty="0" smtClean="0"/>
          </a:p>
          <a:p>
            <a:pPr lvl="2">
              <a:lnSpc>
                <a:spcPct val="130000"/>
              </a:lnSpc>
            </a:pPr>
            <a:r>
              <a:rPr lang="zh-CN" altLang="en-US" sz="1600" dirty="0" smtClean="0"/>
              <a:t>不使用任何不可替代的私有</a:t>
            </a:r>
            <a:r>
              <a:rPr lang="en-US" altLang="zh-CN" sz="1600" dirty="0" smtClean="0"/>
              <a:t>/</a:t>
            </a:r>
            <a:r>
              <a:rPr lang="zh-CN" altLang="en-US" sz="1600" dirty="0" smtClean="0"/>
              <a:t>商业组件</a:t>
            </a:r>
            <a:endParaRPr lang="en-US" altLang="zh-CN" sz="1600" dirty="0" smtClean="0"/>
          </a:p>
          <a:p>
            <a:pPr lvl="2">
              <a:lnSpc>
                <a:spcPct val="130000"/>
              </a:lnSpc>
            </a:pPr>
            <a:r>
              <a:rPr lang="zh-CN" altLang="en-US" sz="1600" dirty="0" smtClean="0"/>
              <a:t>大量使用插件化方式进行架构设计与实现</a:t>
            </a:r>
            <a:endParaRPr lang="en-US" altLang="zh-CN" sz="1600" dirty="0" smtClean="0"/>
          </a:p>
          <a:p>
            <a:pPr lvl="1">
              <a:lnSpc>
                <a:spcPct val="130000"/>
              </a:lnSpc>
            </a:pPr>
            <a:r>
              <a:rPr lang="zh-CN" altLang="en-US" sz="1800" dirty="0" smtClean="0"/>
              <a:t>可扩展</a:t>
            </a:r>
            <a:endParaRPr lang="en-US" altLang="zh-CN" sz="1800" dirty="0" smtClean="0"/>
          </a:p>
          <a:p>
            <a:pPr lvl="2">
              <a:lnSpc>
                <a:spcPct val="130000"/>
              </a:lnSpc>
            </a:pPr>
            <a:r>
              <a:rPr lang="zh-CN" altLang="en-US" sz="1600" dirty="0" smtClean="0"/>
              <a:t>由多个相互独立的项目组成</a:t>
            </a:r>
            <a:endParaRPr lang="en-US" altLang="zh-CN" sz="1600" dirty="0" smtClean="0"/>
          </a:p>
          <a:p>
            <a:pPr lvl="2">
              <a:lnSpc>
                <a:spcPct val="130000"/>
              </a:lnSpc>
            </a:pPr>
            <a:r>
              <a:rPr lang="zh-CN" altLang="en-US" sz="1600" dirty="0" smtClean="0"/>
              <a:t>每个项目包含多个独立服务组件</a:t>
            </a:r>
            <a:endParaRPr lang="en-US" altLang="zh-CN" sz="1600" dirty="0" smtClean="0"/>
          </a:p>
          <a:p>
            <a:pPr lvl="2">
              <a:lnSpc>
                <a:spcPct val="130000"/>
              </a:lnSpc>
            </a:pPr>
            <a:r>
              <a:rPr lang="zh-CN" altLang="en-US" sz="1600" dirty="0" smtClean="0"/>
              <a:t>无中心架构</a:t>
            </a:r>
            <a:endParaRPr lang="en-US" altLang="zh-CN" sz="1600" dirty="0" smtClean="0"/>
          </a:p>
          <a:p>
            <a:pPr lvl="2">
              <a:lnSpc>
                <a:spcPct val="130000"/>
              </a:lnSpc>
            </a:pPr>
            <a:r>
              <a:rPr lang="zh-CN" altLang="en-US" sz="1600" dirty="0" smtClean="0"/>
              <a:t>无状态架构</a:t>
            </a:r>
            <a:endParaRPr lang="en-US" altLang="zh-CN" sz="1600" dirty="0" smtClean="0"/>
          </a:p>
        </p:txBody>
      </p:sp>
    </p:spTree>
    <p:extLst>
      <p:ext uri="{BB962C8B-B14F-4D97-AF65-F5344CB8AC3E}">
        <p14:creationId xmlns:p14="http://schemas.microsoft.com/office/powerpoint/2010/main" val="238765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7C7B740-76E5-4381-B132-8BE10AC626B5}"/>
</file>

<file path=customXml/itemProps2.xml><?xml version="1.0" encoding="utf-8"?>
<ds:datastoreItem xmlns:ds="http://schemas.openxmlformats.org/officeDocument/2006/customXml" ds:itemID="{723E6701-3943-4A44-84F3-F772B5088830}"/>
</file>

<file path=customXml/itemProps3.xml><?xml version="1.0" encoding="utf-8"?>
<ds:datastoreItem xmlns:ds="http://schemas.openxmlformats.org/officeDocument/2006/customXml" ds:itemID="{EAE3093B-232B-4C15-AB25-7F1FBE134870}"/>
</file>

<file path=docProps/app.xml><?xml version="1.0" encoding="utf-8"?>
<Properties xmlns="http://schemas.openxmlformats.org/officeDocument/2006/extended-properties" xmlns:vt="http://schemas.openxmlformats.org/officeDocument/2006/docPropsVTypes">
  <Template/>
  <TotalTime>63586</TotalTime>
  <Words>3123</Words>
  <Application>Microsoft Office PowerPoint</Application>
  <PresentationFormat>全屏显示(4:3)</PresentationFormat>
  <Paragraphs>625</Paragraphs>
  <Slides>51</Slides>
  <Notes>50</Notes>
  <HiddenSlides>1</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51</vt:i4>
      </vt:variant>
    </vt:vector>
  </HeadingPairs>
  <TitlesOfParts>
    <vt:vector size="66" baseType="lpstr">
      <vt:lpstr>Arial Unicode MS</vt:lpstr>
      <vt:lpstr>Futura Bk</vt:lpstr>
      <vt:lpstr>MS PGothic</vt:lpstr>
      <vt:lpstr>黑体</vt:lpstr>
      <vt:lpstr>华文细黑</vt:lpstr>
      <vt:lpstr>宋体</vt:lpstr>
      <vt:lpstr>微软雅黑</vt:lpstr>
      <vt:lpstr>Arial</vt:lpstr>
      <vt:lpstr>Calibri</vt:lpstr>
      <vt:lpstr>FrutigerNext LT Light</vt:lpstr>
      <vt:lpstr>FrutigerNext LT Medium</vt:lpstr>
      <vt:lpstr>FrutigerNext LT Regular</vt:lpstr>
      <vt:lpstr>Wingdings</vt:lpstr>
      <vt:lpstr>1#UC&amp;C母版初稿</vt:lpstr>
      <vt:lpstr>End</vt:lpstr>
      <vt:lpstr>PowerPoint 演示文稿</vt:lpstr>
      <vt:lpstr>FusionSphere OpenStack概述</vt:lpstr>
      <vt:lpstr>PowerPoint 演示文稿</vt:lpstr>
      <vt:lpstr>PowerPoint 演示文稿</vt:lpstr>
      <vt:lpstr>PowerPoint 演示文稿</vt:lpstr>
      <vt:lpstr>何为OpenStack？</vt:lpstr>
      <vt:lpstr>OpenStack做什么</vt:lpstr>
      <vt:lpstr>OpenStack的由来及历史</vt:lpstr>
      <vt:lpstr>OpenStack的设计与开发</vt:lpstr>
      <vt:lpstr>OpenStack的设计与开发</vt:lpstr>
      <vt:lpstr>OpenStack典型商业模式及厂商举例</vt:lpstr>
      <vt:lpstr>OpenStack的生态系统</vt:lpstr>
      <vt:lpstr>华为已经成为社区的主要贡献者</vt:lpstr>
      <vt:lpstr>华为社区贡献分布于各个技术领域</vt:lpstr>
      <vt:lpstr>PowerPoint 演示文稿</vt:lpstr>
      <vt:lpstr>OpenStack不是虚拟化</vt:lpstr>
      <vt:lpstr>OpenStack不是云</vt:lpstr>
      <vt:lpstr>OpenStack与AWS</vt:lpstr>
      <vt:lpstr>PowerPoint 演示文稿</vt:lpstr>
      <vt:lpstr>OpenStack服务简介 (1/2)</vt:lpstr>
      <vt:lpstr>OpenStack服务简介 (2/2)</vt:lpstr>
      <vt:lpstr>OpenStack的项目分层</vt:lpstr>
      <vt:lpstr>OpenStack各主要项目间相互关系</vt:lpstr>
      <vt:lpstr>Nova综述</vt:lpstr>
      <vt:lpstr>Nova管理下的资源类型</vt:lpstr>
      <vt:lpstr>Nova逻辑架构 - KVM场景</vt:lpstr>
      <vt:lpstr>Nova部署示例</vt:lpstr>
      <vt:lpstr>Cinder综述</vt:lpstr>
      <vt:lpstr>Cinder支持的存储后端</vt:lpstr>
      <vt:lpstr>Cinder逻辑架构</vt:lpstr>
      <vt:lpstr>Cinder部署示例：以传统存储为例</vt:lpstr>
      <vt:lpstr>Neutron综述</vt:lpstr>
      <vt:lpstr>Neutron的价值与优势</vt:lpstr>
      <vt:lpstr>Neutron逻辑架构：主要组件</vt:lpstr>
      <vt:lpstr>Neutron逻辑架构：逻辑层次</vt:lpstr>
      <vt:lpstr>Neutron部署示例</vt:lpstr>
      <vt:lpstr>Openstack中的MQ</vt:lpstr>
      <vt:lpstr>RabbitMQ的工作流程</vt:lpstr>
      <vt:lpstr>Exchange类型</vt:lpstr>
      <vt:lpstr>RabbitMQ的消息收发举例 - call消息</vt:lpstr>
      <vt:lpstr>RabbitMQ的消息收发举例 - cast消息</vt:lpstr>
      <vt:lpstr>PowerPoint 演示文稿</vt:lpstr>
      <vt:lpstr>基于OpenStack的华为FusionSphere</vt:lpstr>
      <vt:lpstr>兼容性和开放接口</vt:lpstr>
      <vt:lpstr>华为OpenStack企业版基于OpenStack 社区版本进行商用加固</vt:lpstr>
      <vt:lpstr>FusionSphere OpenStack商用加固 (1/2)</vt:lpstr>
      <vt:lpstr>FusionSphere OpenStack商用加固 (2/2) </vt:lpstr>
      <vt:lpstr>全局无单点故障点的OpenStack部署方案</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2367</cp:revision>
  <dcterms:created xsi:type="dcterms:W3CDTF">2003-08-21T06:48:56Z</dcterms:created>
  <dcterms:modified xsi:type="dcterms:W3CDTF">2017-12-22T03:23:51Z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(3)teWzV0S3PNjxuT6oN7zmE16vAzddD+fWJjr22ov8aVouNIt2deW2zwq+YhFPYR3jtWUqYzW2
+pdvyjGtoe8sgVNFWUo4EotbWSUp8GGCLvCX0z0PuUSqqmLSNvtcUK8f6x+rBfifX+Vg/tuJ
SpwlNrHBDdoZB4s7JgMliN4MYyw7SJQp4iHNJMz+TLaqkMMcJQEzh/ArbE44iH4Mec+PTbo4
OZhGxuVf4FasTZY3MA</vt:lpwstr>
  </property>
  <property fmtid="{D5CDD505-2E9C-101B-9397-08002B2CF9AE}" pid="18" name="_2015_ms_pID_7253431">
    <vt:lpwstr>kXf/c5SCAEenrXZh3ZST1J0wxjhg01M3oQE2OTDYQhGw6K/z5C44ca
AA5y6Vp59fsBCH1kCSlEdDS4yFTQ8mNGs3vGuqlzFnb8+eCxqd6bqasG3Spa2jWV9L4aNbnp
oLGIphiWCsxJqHTssjhLagkLoWgqMaSYKCjQlWFLFvP6P+a+mpDfSFpa6jShLR/kM6mB8tFe
bpMB/zPafHd3lXMEj5dgwBroly1wBHS4YiaC</vt:lpwstr>
  </property>
  <property fmtid="{D5CDD505-2E9C-101B-9397-08002B2CF9AE}" pid="19" name="_2015_ms_pID_7253432">
    <vt:lpwstr>CJDIUY4qKJNn7c2R5YEFbQCRK61aKcsughSY
M9CihkmdUvKW8bh11siZS3mCuf5AjA==</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1513911872</vt:lpwstr>
  </property>
</Properties>
</file>