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  <p:sldMasterId id="2147483859" r:id="rId5"/>
  </p:sldMasterIdLst>
  <p:notesMasterIdLst>
    <p:notesMasterId r:id="rId46"/>
  </p:notesMasterIdLst>
  <p:handoutMasterIdLst>
    <p:handoutMasterId r:id="rId47"/>
  </p:handoutMasterIdLst>
  <p:sldIdLst>
    <p:sldId id="300" r:id="rId6"/>
    <p:sldId id="257" r:id="rId7"/>
    <p:sldId id="29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94" r:id="rId20"/>
    <p:sldId id="270" r:id="rId21"/>
    <p:sldId id="271" r:id="rId22"/>
    <p:sldId id="272" r:id="rId23"/>
    <p:sldId id="273" r:id="rId24"/>
    <p:sldId id="274" r:id="rId25"/>
    <p:sldId id="275" r:id="rId26"/>
    <p:sldId id="295" r:id="rId27"/>
    <p:sldId id="277" r:id="rId28"/>
    <p:sldId id="278" r:id="rId29"/>
    <p:sldId id="279" r:id="rId30"/>
    <p:sldId id="280" r:id="rId31"/>
    <p:sldId id="281" r:id="rId32"/>
    <p:sldId id="282" r:id="rId33"/>
    <p:sldId id="296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7" r:id="rId44"/>
    <p:sldId id="293" r:id="rId45"/>
  </p:sldIdLst>
  <p:sldSz cx="9144000" cy="6858000" type="screen4x3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orient="horz" pos="867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pos="5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orient="horz" pos="479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orient="horz" pos="5967">
          <p15:clr>
            <a:srgbClr val="A4A3A4"/>
          </p15:clr>
        </p15:guide>
        <p15:guide id="5" orient="horz" pos="3246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zhouyuanzjhw" initials="z" lastIdx="13" clrIdx="3">
    <p:extLst>
      <p:ext uri="{19B8F6BF-5375-455C-9EA6-DF929625EA0E}">
        <p15:presenceInfo xmlns:p15="http://schemas.microsoft.com/office/powerpoint/2012/main" userId="S-1-5-21-147214757-305610072-1517763936-3169869" providerId="AD"/>
      </p:ext>
    </p:extLst>
  </p:cmAuthor>
  <p:cmAuthor id="4" name="hongfeilongzjhw" initials="h" lastIdx="2" clrIdx="4">
    <p:extLst>
      <p:ext uri="{19B8F6BF-5375-455C-9EA6-DF929625EA0E}">
        <p15:presenceInfo xmlns:p15="http://schemas.microsoft.com/office/powerpoint/2012/main" userId="S-1-5-21-147214757-305610072-1517763936-38341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84182" autoAdjust="0"/>
  </p:normalViewPr>
  <p:slideViewPr>
    <p:cSldViewPr showGuides="1">
      <p:cViewPr varScale="1">
        <p:scale>
          <a:sx n="70" d="100"/>
          <a:sy n="70" d="100"/>
        </p:scale>
        <p:origin x="948" y="78"/>
      </p:cViewPr>
      <p:guideLst>
        <p:guide orient="horz" pos="2364"/>
        <p:guide orient="horz" pos="867"/>
        <p:guide orient="horz" pos="3929"/>
        <p:guide pos="2880"/>
        <p:guide pos="476"/>
        <p:guide pos="542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2" d="100"/>
          <a:sy n="52" d="100"/>
        </p:scale>
        <p:origin x="3182" y="55"/>
      </p:cViewPr>
      <p:guideLst>
        <p:guide orient="horz" pos="3087"/>
        <p:guide orient="horz" pos="479"/>
        <p:guide orient="horz" pos="2928"/>
        <p:guide orient="horz" pos="5967"/>
        <p:guide orient="horz" pos="3246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4"/>
            <a:ext cx="5676900" cy="486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</a:p>
          <a:p>
            <a:pPr lvl="1"/>
            <a:r>
              <a:rPr lang="en-US" altLang="zh-CN" noProof="0" dirty="0" smtClean="0"/>
              <a:t>Click here to add content</a:t>
            </a:r>
          </a:p>
          <a:p>
            <a:pPr lvl="2"/>
            <a:r>
              <a:rPr lang="en-US" altLang="zh-CN" noProof="0" dirty="0" smtClean="0"/>
              <a:t>Click here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2015.7.4</a:t>
            </a:r>
          </a:p>
          <a:p>
            <a:pPr lvl="1"/>
            <a:r>
              <a:rPr lang="zh-CN" altLang="en-US" smtClean="0"/>
              <a:t>调整版权和页码对齐，位于参考线</a:t>
            </a:r>
            <a:r>
              <a:rPr lang="en-US" altLang="zh-CN" smtClean="0"/>
              <a:t>8.5</a:t>
            </a:r>
            <a:r>
              <a:rPr lang="zh-CN" altLang="en-US" smtClean="0"/>
              <a:t>到</a:t>
            </a:r>
            <a:r>
              <a:rPr lang="en-US" altLang="zh-CN" smtClean="0"/>
              <a:t>8.9</a:t>
            </a:r>
            <a:r>
              <a:rPr lang="zh-CN" altLang="en-US" smtClean="0"/>
              <a:t>之间。</a:t>
            </a:r>
          </a:p>
          <a:p>
            <a:pPr lvl="1"/>
            <a:r>
              <a:rPr lang="zh-CN" altLang="en-US" smtClean="0"/>
              <a:t>调整编辑框行距为单倍行距。</a:t>
            </a:r>
            <a:endParaRPr lang="en-US" altLang="zh-CN" smtClean="0"/>
          </a:p>
          <a:p>
            <a:pPr lvl="0"/>
            <a:r>
              <a:rPr lang="en-US" altLang="zh-CN" smtClean="0"/>
              <a:t>2015.7.9</a:t>
            </a:r>
          </a:p>
          <a:p>
            <a:pPr lvl="1"/>
            <a:r>
              <a:rPr lang="zh-CN" altLang="en-US" smtClean="0"/>
              <a:t>删除此页课程版本后的“</a:t>
            </a:r>
            <a:r>
              <a:rPr lang="en-US" altLang="zh-CN" smtClean="0"/>
              <a:t>ISSUE</a:t>
            </a:r>
            <a:r>
              <a:rPr lang="zh-CN" altLang="en-US" smtClean="0"/>
              <a:t>”。</a:t>
            </a:r>
            <a:endParaRPr lang="en-US" altLang="zh-CN" smtClean="0"/>
          </a:p>
          <a:p>
            <a:pPr lvl="1"/>
            <a:r>
              <a:rPr lang="zh-CN" altLang="en-US" smtClean="0"/>
              <a:t>新增“产品版本”和“课程版本”的示例。</a:t>
            </a:r>
            <a:endParaRPr lang="en-US" altLang="zh-CN" smtClean="0"/>
          </a:p>
          <a:p>
            <a:pPr lvl="0"/>
            <a:r>
              <a:rPr lang="en-US" altLang="zh-CN" smtClean="0"/>
              <a:t>2015.8.3</a:t>
            </a:r>
          </a:p>
          <a:p>
            <a:pPr lvl="1"/>
            <a:r>
              <a:rPr lang="zh-CN" altLang="en-US" smtClean="0"/>
              <a:t>调整母板主体和备注，段落格式为“允许标点溢出边界”。</a:t>
            </a:r>
            <a:endParaRPr lang="en-US" altLang="zh-CN" smtClean="0"/>
          </a:p>
          <a:p>
            <a:pPr lvl="0"/>
            <a:r>
              <a:rPr lang="en-US" altLang="zh-CN" smtClean="0"/>
              <a:t>2015.8.4</a:t>
            </a:r>
          </a:p>
          <a:p>
            <a:pPr lvl="1"/>
            <a:r>
              <a:rPr lang="zh-CN" altLang="en-US" smtClean="0"/>
              <a:t>删除缩略语页；</a:t>
            </a:r>
            <a:endParaRPr lang="en-US" altLang="zh-CN" smtClean="0"/>
          </a:p>
          <a:p>
            <a:pPr lvl="1"/>
            <a:r>
              <a:rPr lang="zh-CN" altLang="en-US" smtClean="0"/>
              <a:t>重命名版式“</a:t>
            </a:r>
            <a:r>
              <a:rPr lang="en-US" altLang="zh-CN" smtClean="0"/>
              <a:t>8#</a:t>
            </a:r>
            <a:r>
              <a:rPr lang="zh-CN" altLang="en-US" smtClean="0"/>
              <a:t>空白”为“</a:t>
            </a:r>
            <a:r>
              <a:rPr lang="en-US" altLang="zh-CN" smtClean="0"/>
              <a:t>8#</a:t>
            </a:r>
            <a:r>
              <a:rPr lang="zh-CN" altLang="en-US" smtClean="0"/>
              <a:t>仅标题”。</a:t>
            </a:r>
            <a:endParaRPr lang="en-US" altLang="zh-CN" smtClean="0"/>
          </a:p>
          <a:p>
            <a:r>
              <a:rPr lang="en-US" altLang="zh-CN" smtClean="0"/>
              <a:t>2015.9.2</a:t>
            </a:r>
          </a:p>
          <a:p>
            <a:pPr lvl="1"/>
            <a:r>
              <a:rPr lang="zh-CN" altLang="en-US" smtClean="0"/>
              <a:t>新增备注模板，备注页正上方添加页眉，显示本章标题。</a:t>
            </a:r>
            <a:endParaRPr lang="en-US" altLang="zh-CN" smtClean="0"/>
          </a:p>
          <a:p>
            <a:pPr lvl="0"/>
            <a:r>
              <a:rPr lang="en-US" altLang="zh-CN" smtClean="0"/>
              <a:t>2015.9.14</a:t>
            </a:r>
          </a:p>
          <a:p>
            <a:pPr lvl="1"/>
            <a:r>
              <a:rPr lang="zh-CN" altLang="en-US" smtClean="0"/>
              <a:t>删除“谢谢”那页的白色“谢谢”。</a:t>
            </a:r>
            <a:endParaRPr lang="en-US" altLang="zh-CN" smtClean="0"/>
          </a:p>
          <a:p>
            <a:pPr lvl="0"/>
            <a:r>
              <a:rPr lang="en-US" altLang="zh-CN" smtClean="0"/>
              <a:t>2017.11.8</a:t>
            </a:r>
          </a:p>
          <a:p>
            <a:pPr lvl="1"/>
            <a:r>
              <a:rPr lang="zh-CN" altLang="en-US" smtClean="0"/>
              <a:t>调整母版中标题宽度。</a:t>
            </a:r>
            <a:endParaRPr lang="en-US" altLang="zh-CN" smtClean="0"/>
          </a:p>
          <a:p>
            <a:r>
              <a:rPr lang="en-US" altLang="zh-CN" smtClean="0"/>
              <a:t>2017.12.8</a:t>
            </a:r>
          </a:p>
          <a:p>
            <a:pPr lvl="1"/>
            <a:r>
              <a:rPr lang="zh-CN" altLang="en-US" smtClean="0"/>
              <a:t>适当拉长了备注页文本框长度，防止</a:t>
            </a:r>
            <a:r>
              <a:rPr lang="en-US" altLang="zh-CN" smtClean="0"/>
              <a:t>2013</a:t>
            </a:r>
            <a:r>
              <a:rPr lang="zh-CN" altLang="en-US" smtClean="0"/>
              <a:t>版后的</a:t>
            </a:r>
            <a:r>
              <a:rPr lang="en-US" altLang="zh-CN" smtClean="0"/>
              <a:t>PPT</a:t>
            </a:r>
            <a:r>
              <a:rPr lang="zh-CN" altLang="en-US" smtClean="0"/>
              <a:t>会自动换页。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98741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3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、在计算节点上部署</a:t>
            </a:r>
            <a:r>
              <a:rPr lang="en-US" altLang="zh-CN" dirty="0" smtClean="0"/>
              <a:t>neutron-</a:t>
            </a:r>
            <a:r>
              <a:rPr lang="en-US" altLang="zh-CN" dirty="0" err="1" smtClean="0"/>
              <a:t>openvswitch</a:t>
            </a:r>
            <a:r>
              <a:rPr lang="en-US" altLang="zh-CN" dirty="0" smtClean="0"/>
              <a:t>-agent</a:t>
            </a:r>
            <a:r>
              <a:rPr lang="zh-CN" altLang="en-US" dirty="0" smtClean="0"/>
              <a:t>，实现</a:t>
            </a:r>
            <a:r>
              <a:rPr lang="en-US" altLang="zh-CN" dirty="0" smtClean="0"/>
              <a:t>L2</a:t>
            </a:r>
            <a:r>
              <a:rPr lang="zh-CN" altLang="en-US" dirty="0" smtClean="0"/>
              <a:t>转发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、在网络节点上，部署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、支持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类型网络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、支持</a:t>
            </a:r>
            <a:r>
              <a:rPr lang="en-US" altLang="zh-CN" dirty="0" smtClean="0"/>
              <a:t>SRIOV</a:t>
            </a:r>
            <a:r>
              <a:rPr lang="zh-CN" altLang="en-US" dirty="0" smtClean="0"/>
              <a:t>网卡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64582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6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5838" y="768350"/>
            <a:ext cx="5116512" cy="3836988"/>
          </a:xfrm>
          <a:ln/>
        </p:spPr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ln/>
        </p:spPr>
        <p:txBody>
          <a:bodyPr/>
          <a:lstStyle/>
          <a:p>
            <a:pPr marL="0" lvl="1">
              <a:lnSpc>
                <a:spcPct val="130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000" b="0" i="0" baseline="0" dirty="0" smtClean="0">
                <a:solidFill>
                  <a:srgbClr val="FF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场景：</a:t>
            </a:r>
            <a:endParaRPr lang="en-US" altLang="zh-CN" sz="1000" b="0" i="0" baseline="0" dirty="0" smtClean="0">
              <a:solidFill>
                <a:srgbClr val="FF0000"/>
              </a:solidFill>
              <a:latin typeface="FrutigerNext LT Regular" panose="020B0503040504020204" pitchFamily="34" charset="0"/>
              <a:cs typeface="Times New Roman" pitchFamily="18" charset="0"/>
            </a:endParaRP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一个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Fabric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包括一对网关或网关组，网关组使用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VRF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隔离不同的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VPC</a:t>
            </a: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服务器数量超过一台</a:t>
            </a:r>
            <a:r>
              <a:rPr lang="en-US" altLang="zh-CN" sz="1000" b="0" i="0" baseline="0" dirty="0" err="1" smtClean="0">
                <a:latin typeface="FrutigerNext LT Regular" panose="020B0503040504020204" pitchFamily="34" charset="0"/>
                <a:cs typeface="Times New Roman" pitchFamily="18" charset="0"/>
              </a:rPr>
              <a:t>OpenStack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能够管理的最大数量，需要部署多套</a:t>
            </a:r>
            <a:r>
              <a:rPr lang="en-US" altLang="zh-CN" sz="1000" b="0" i="0" baseline="0" dirty="0" err="1" smtClean="0">
                <a:latin typeface="FrutigerNext LT Regular" panose="020B0503040504020204" pitchFamily="34" charset="0"/>
                <a:cs typeface="Times New Roman" pitchFamily="18" charset="0"/>
              </a:rPr>
              <a:t>OpenStack</a:t>
            </a:r>
            <a:endParaRPr lang="en-US" altLang="zh-CN" sz="1000" b="0" i="0" baseline="0" dirty="0" smtClean="0">
              <a:latin typeface="FrutigerNext LT Regular" panose="020B0503040504020204" pitchFamily="34" charset="0"/>
              <a:cs typeface="Times New Roman" pitchFamily="18" charset="0"/>
            </a:endParaRP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每套</a:t>
            </a:r>
            <a:r>
              <a:rPr lang="en-US" altLang="zh-CN" sz="1000" b="0" i="0" baseline="0" dirty="0" err="1" smtClean="0">
                <a:latin typeface="FrutigerNext LT Regular" panose="020B0503040504020204" pitchFamily="34" charset="0"/>
                <a:cs typeface="Times New Roman" pitchFamily="18" charset="0"/>
              </a:rPr>
              <a:t>Openstack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的</a:t>
            </a:r>
            <a:r>
              <a:rPr lang="en-US" altLang="zh-CN" sz="1000" b="0" i="0" baseline="0" dirty="0" err="1" smtClean="0">
                <a:latin typeface="FrutigerNext LT Regular" panose="020B0503040504020204" pitchFamily="34" charset="0"/>
                <a:cs typeface="Times New Roman" pitchFamily="18" charset="0"/>
              </a:rPr>
              <a:t>vlan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/</a:t>
            </a:r>
            <a:r>
              <a:rPr lang="en-US" altLang="zh-CN" sz="1000" b="0" i="0" baseline="0" dirty="0" err="1" smtClean="0">
                <a:latin typeface="FrutigerNext LT Regular" panose="020B0503040504020204" pitchFamily="34" charset="0"/>
                <a:cs typeface="Times New Roman" pitchFamily="18" charset="0"/>
              </a:rPr>
              <a:t>vni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范围相同，每个</a:t>
            </a:r>
            <a:r>
              <a:rPr lang="en-US" altLang="zh-CN" sz="1000" b="0" i="0" baseline="0" dirty="0" err="1" smtClean="0">
                <a:latin typeface="FrutigerNext LT Regular" panose="020B0503040504020204" pitchFamily="34" charset="0"/>
                <a:cs typeface="Times New Roman" pitchFamily="18" charset="0"/>
              </a:rPr>
              <a:t>Openstack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管理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POD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内的服务器，称为</a:t>
            </a:r>
            <a:r>
              <a:rPr lang="en-US" altLang="zh-CN" sz="1000" b="0" i="0" baseline="0" dirty="0" err="1" smtClean="0">
                <a:latin typeface="FrutigerNext LT Regular" panose="020B0503040504020204" pitchFamily="34" charset="0"/>
                <a:cs typeface="Times New Roman" pitchFamily="18" charset="0"/>
              </a:rPr>
              <a:t>Openstack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组。</a:t>
            </a:r>
            <a:r>
              <a:rPr lang="en-US" altLang="zh-CN" sz="1000" b="0" i="0" baseline="0" dirty="0" err="1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Openstack</a:t>
            </a:r>
            <a:r>
              <a:rPr lang="zh-CN" altLang="en-US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下发相同的</a:t>
            </a:r>
            <a:r>
              <a:rPr lang="en-US" altLang="zh-CN" sz="1000" b="0" i="0" baseline="0" dirty="0" err="1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vlan</a:t>
            </a:r>
            <a:r>
              <a:rPr lang="zh-CN" altLang="en-US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，</a:t>
            </a:r>
            <a:r>
              <a:rPr lang="en-US" altLang="zh-CN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AC</a:t>
            </a:r>
            <a:r>
              <a:rPr lang="zh-CN" altLang="en-US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就映射到相同的</a:t>
            </a:r>
            <a:r>
              <a:rPr lang="en-US" altLang="zh-CN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VNI</a:t>
            </a:r>
            <a:r>
              <a:rPr lang="zh-CN" altLang="en-US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，</a:t>
            </a:r>
            <a:r>
              <a:rPr lang="en-US" altLang="zh-CN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DCAP</a:t>
            </a:r>
            <a:r>
              <a:rPr lang="zh-CN" altLang="en-US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确保创建</a:t>
            </a:r>
            <a:r>
              <a:rPr lang="en-US" altLang="zh-CN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VM</a:t>
            </a:r>
            <a:r>
              <a:rPr lang="zh-CN" altLang="en-US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时选择适当的</a:t>
            </a:r>
            <a:r>
              <a:rPr lang="en-US" altLang="zh-CN" sz="1000" b="0" i="0" baseline="0" dirty="0" smtClean="0">
                <a:solidFill>
                  <a:srgbClr val="C0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VLAN</a:t>
            </a:r>
          </a:p>
          <a:p>
            <a:pPr marL="0" lvl="1">
              <a:lnSpc>
                <a:spcPct val="130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000" b="0" i="0" baseline="0" dirty="0" smtClean="0">
                <a:solidFill>
                  <a:srgbClr val="FF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部署方式：</a:t>
            </a:r>
            <a:endParaRPr lang="en-US" altLang="zh-CN" sz="1000" b="0" i="0" baseline="0" dirty="0" smtClean="0">
              <a:solidFill>
                <a:srgbClr val="FF0000"/>
              </a:solidFill>
              <a:latin typeface="FrutigerNext LT Regular" panose="020B0503040504020204" pitchFamily="34" charset="0"/>
              <a:cs typeface="Times New Roman" pitchFamily="18" charset="0"/>
            </a:endParaRP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AC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与</a:t>
            </a:r>
            <a:r>
              <a:rPr lang="en-US" altLang="zh-CN" sz="1000" b="0" i="0" baseline="0" dirty="0" err="1" smtClean="0">
                <a:latin typeface="FrutigerNext LT Regular" panose="020B0503040504020204" pitchFamily="34" charset="0"/>
                <a:cs typeface="Times New Roman" pitchFamily="18" charset="0"/>
              </a:rPr>
              <a:t>OpenStack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是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：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N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的关系</a:t>
            </a:r>
            <a:endParaRPr lang="en-US" altLang="zh-CN" sz="1000" b="0" i="0" baseline="0" dirty="0" smtClean="0">
              <a:latin typeface="FrutigerNext LT Regular" panose="020B0503040504020204" pitchFamily="34" charset="0"/>
              <a:cs typeface="Times New Roman" pitchFamily="18" charset="0"/>
            </a:endParaRP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AC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与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Fabric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是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：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N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的关系</a:t>
            </a:r>
            <a:endParaRPr lang="en-US" altLang="zh-CN" sz="1000" b="0" i="0" baseline="0" dirty="0" smtClean="0">
              <a:latin typeface="FrutigerNext LT Regular" panose="020B0503040504020204" pitchFamily="34" charset="0"/>
              <a:cs typeface="Times New Roman" pitchFamily="18" charset="0"/>
            </a:endParaRP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Fabric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与网关组是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：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N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的关系</a:t>
            </a:r>
            <a:endParaRPr lang="en-US" altLang="zh-CN" sz="1000" b="0" i="0" baseline="0" dirty="0" smtClean="0">
              <a:latin typeface="FrutigerNext LT Regular" panose="020B0503040504020204" pitchFamily="34" charset="0"/>
              <a:cs typeface="Times New Roman" pitchFamily="18" charset="0"/>
            </a:endParaRP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Fabric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与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Spine/Leaf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是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：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的关系</a:t>
            </a:r>
            <a:endParaRPr lang="en-US" altLang="zh-CN" sz="1000" b="0" i="0" baseline="0" dirty="0" smtClean="0">
              <a:latin typeface="FrutigerNext LT Regular" panose="020B0503040504020204" pitchFamily="34" charset="0"/>
              <a:cs typeface="Times New Roman" pitchFamily="18" charset="0"/>
            </a:endParaRP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Spine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与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Leaf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是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2M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：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2N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的关系，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M=1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或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2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，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N=1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、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2…</a:t>
            </a: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网关组与网关交换机是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：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2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或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：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4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关系</a:t>
            </a:r>
            <a:endParaRPr lang="en-US" altLang="zh-CN" sz="1000" b="0" i="0" baseline="0" dirty="0" smtClean="0">
              <a:latin typeface="FrutigerNext LT Regular" panose="020B0503040504020204" pitchFamily="34" charset="0"/>
              <a:cs typeface="Times New Roman" pitchFamily="18" charset="0"/>
            </a:endParaRP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网关组与防火墙是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：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2N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的关系，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N=1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、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2…</a:t>
            </a:r>
          </a:p>
          <a:p>
            <a:pPr marL="0" lvl="1" indent="180000">
              <a:lnSpc>
                <a:spcPct val="130000"/>
              </a:lnSpc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1000" b="0" i="0" baseline="0" dirty="0" smtClean="0">
                <a:solidFill>
                  <a:srgbClr val="FF0000"/>
                </a:solidFill>
                <a:latin typeface="FrutigerNext LT Regular" panose="020B0503040504020204" pitchFamily="34" charset="0"/>
                <a:cs typeface="Times New Roman" pitchFamily="18" charset="0"/>
              </a:rPr>
              <a:t>约束：</a:t>
            </a:r>
            <a:endParaRPr lang="en-US" altLang="zh-CN" sz="1000" b="0" i="0" baseline="0" dirty="0" smtClean="0">
              <a:solidFill>
                <a:srgbClr val="FF0000"/>
              </a:solidFill>
              <a:latin typeface="FrutigerNext LT Regular" panose="020B0503040504020204" pitchFamily="34" charset="0"/>
              <a:cs typeface="Times New Roman" pitchFamily="18" charset="0"/>
            </a:endParaRP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defRPr/>
            </a:pP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个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AC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集群节点管理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150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台交换机</a:t>
            </a:r>
            <a:endParaRPr lang="en-US" altLang="zh-CN" sz="1000" b="0" i="0" baseline="0" dirty="0" smtClean="0">
              <a:latin typeface="FrutigerNext LT Regular" panose="020B0503040504020204" pitchFamily="34" charset="0"/>
              <a:cs typeface="Times New Roman" pitchFamily="18" charset="0"/>
            </a:endParaRPr>
          </a:p>
          <a:p>
            <a:pPr marL="360000" lvl="1" indent="-171450">
              <a:lnSpc>
                <a:spcPct val="130000"/>
              </a:lnSpc>
              <a:buClr>
                <a:srgbClr val="808080"/>
              </a:buClr>
              <a:defRPr/>
            </a:pP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套</a:t>
            </a:r>
            <a:r>
              <a:rPr lang="en-US" altLang="zh-CN" sz="1000" b="0" i="0" baseline="0" dirty="0" err="1" smtClean="0">
                <a:latin typeface="FrutigerNext LT Regular" panose="020B0503040504020204" pitchFamily="34" charset="0"/>
                <a:cs typeface="Times New Roman" pitchFamily="18" charset="0"/>
              </a:rPr>
              <a:t>OpenStack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管理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512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～</a:t>
            </a:r>
            <a:r>
              <a:rPr lang="en-US" altLang="zh-CN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1K</a:t>
            </a:r>
            <a:r>
              <a:rPr lang="zh-CN" altLang="en-US" sz="1000" b="0" i="0" baseline="0" dirty="0" smtClean="0">
                <a:latin typeface="FrutigerNext LT Regular" panose="020B0503040504020204" pitchFamily="34" charset="0"/>
                <a:cs typeface="Times New Roman" pitchFamily="18" charset="0"/>
              </a:rPr>
              <a:t>台服务器</a:t>
            </a:r>
            <a:endParaRPr lang="en-US" altLang="zh-CN" sz="1000" b="0" i="0" baseline="0" dirty="0" smtClean="0">
              <a:latin typeface="FrutigerNext LT Regular" panose="020B0503040504020204" pitchFamily="34" charset="0"/>
              <a:cs typeface="Times New Roman" pitchFamily="18" charset="0"/>
            </a:endParaRPr>
          </a:p>
          <a:p>
            <a:pPr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71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12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Cinder Client</a:t>
            </a:r>
            <a:r>
              <a:rPr lang="zh-CN" altLang="en-US" dirty="0" smtClean="0"/>
              <a:t>封装</a:t>
            </a:r>
            <a:r>
              <a:rPr lang="en-US" altLang="zh-CN" dirty="0" smtClean="0"/>
              <a:t>Cinder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接口，以</a:t>
            </a:r>
            <a:r>
              <a:rPr lang="en-US" altLang="zh-CN" dirty="0" smtClean="0"/>
              <a:t>CLI</a:t>
            </a:r>
            <a:r>
              <a:rPr lang="zh-CN" altLang="en-US" dirty="0" smtClean="0"/>
              <a:t>形式供用户使用。</a:t>
            </a:r>
            <a:endParaRPr lang="en-US" altLang="zh-CN" dirty="0" smtClean="0"/>
          </a:p>
          <a:p>
            <a:r>
              <a:rPr lang="en-US" altLang="zh-CN" dirty="0" smtClean="0"/>
              <a:t>Cinder API</a:t>
            </a:r>
            <a:r>
              <a:rPr lang="zh-CN" altLang="en-US" dirty="0" smtClean="0"/>
              <a:t>对外提供</a:t>
            </a:r>
            <a:r>
              <a:rPr lang="en-US" altLang="zh-CN" dirty="0" smtClean="0"/>
              <a:t>rest API</a:t>
            </a:r>
            <a:r>
              <a:rPr lang="zh-CN" altLang="en-US" dirty="0" smtClean="0"/>
              <a:t>，对操作需求进行解析，对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进行路由寻找相应的处理方法。包含卷的增删改查（包括从源卷、镜像、快照创建）、快照增删改查、备份、</a:t>
            </a:r>
            <a:r>
              <a:rPr lang="en-US" altLang="zh-CN" dirty="0" smtClean="0"/>
              <a:t>volume type</a:t>
            </a:r>
            <a:r>
              <a:rPr lang="zh-CN" altLang="en-US" dirty="0" smtClean="0"/>
              <a:t>管理、挂载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卸载（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调用）等。</a:t>
            </a:r>
            <a:endParaRPr lang="en-US" altLang="zh-CN" dirty="0" smtClean="0"/>
          </a:p>
          <a:p>
            <a:r>
              <a:rPr lang="en-US" altLang="zh-CN" dirty="0" smtClean="0"/>
              <a:t>Cinder </a:t>
            </a:r>
            <a:r>
              <a:rPr lang="en-US" altLang="zh-CN" dirty="0" err="1" smtClean="0"/>
              <a:t>schuduler</a:t>
            </a:r>
            <a:r>
              <a:rPr lang="zh-CN" altLang="en-US" dirty="0" smtClean="0"/>
              <a:t>负责收集</a:t>
            </a:r>
            <a:r>
              <a:rPr lang="en-US" altLang="zh-CN" dirty="0" smtClean="0"/>
              <a:t>backend</a:t>
            </a:r>
            <a:r>
              <a:rPr lang="zh-CN" altLang="en-US" dirty="0" smtClean="0"/>
              <a:t>上报的容量、能力信息，根据设定的算法完成卷到指定</a:t>
            </a:r>
            <a:r>
              <a:rPr lang="en-US" altLang="zh-CN" dirty="0" smtClean="0"/>
              <a:t>cinder-volume</a:t>
            </a:r>
            <a:r>
              <a:rPr lang="zh-CN" altLang="en-US" dirty="0" smtClean="0"/>
              <a:t>的调度。</a:t>
            </a:r>
            <a:endParaRPr lang="en-US" altLang="zh-CN" dirty="0" smtClean="0"/>
          </a:p>
          <a:p>
            <a:r>
              <a:rPr lang="en-US" altLang="zh-CN" dirty="0" smtClean="0"/>
              <a:t>Cinder volume</a:t>
            </a:r>
            <a:r>
              <a:rPr lang="zh-CN" altLang="en-US" dirty="0" smtClean="0"/>
              <a:t>多节点部署，使用不同的配置文件、接入不同的</a:t>
            </a:r>
            <a:r>
              <a:rPr lang="en-US" altLang="zh-CN" dirty="0" smtClean="0"/>
              <a:t>backend</a:t>
            </a:r>
            <a:r>
              <a:rPr lang="zh-CN" altLang="en-US" dirty="0" smtClean="0"/>
              <a:t>设备，由各存储厂商插入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代码与设备交互完成设备容量和能力信息收集、卷操作。</a:t>
            </a:r>
            <a:endParaRPr lang="en-US" altLang="zh-CN" dirty="0" smtClean="0"/>
          </a:p>
          <a:p>
            <a:r>
              <a:rPr lang="en-US" altLang="zh-CN" dirty="0" smtClean="0"/>
              <a:t>Cinder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backup</a:t>
            </a:r>
            <a:r>
              <a:rPr lang="zh-CN" altLang="en-US" dirty="0" smtClean="0"/>
              <a:t>实现将卷的数据备份到其他存储介质（目前</a:t>
            </a:r>
            <a:r>
              <a:rPr lang="en-US" altLang="zh-CN" dirty="0" smtClean="0"/>
              <a:t>SWIFT/</a:t>
            </a:r>
            <a:r>
              <a:rPr lang="en-US" altLang="zh-CN" dirty="0" err="1" smtClean="0"/>
              <a:t>Ceph</a:t>
            </a:r>
            <a:r>
              <a:rPr lang="en-US" altLang="zh-CN" dirty="0" smtClean="0"/>
              <a:t>/TSM</a:t>
            </a:r>
            <a:r>
              <a:rPr lang="zh-CN" altLang="en-US" dirty="0" smtClean="0"/>
              <a:t>提供了驱动）。</a:t>
            </a:r>
          </a:p>
          <a:p>
            <a:r>
              <a:rPr lang="en-US" altLang="zh-CN" dirty="0" smtClean="0"/>
              <a:t>SQL DB</a:t>
            </a:r>
            <a:r>
              <a:rPr lang="zh-CN" altLang="en-US" dirty="0" smtClean="0"/>
              <a:t>提供存储卷、快照、备份、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等数据，支持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MSSQL</a:t>
            </a:r>
            <a:r>
              <a:rPr lang="zh-CN" altLang="en-US" dirty="0" smtClean="0"/>
              <a:t>等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数据库。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141355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23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3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0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2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8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218126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48146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创建过程中，内置可靠性处理。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434682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2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76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8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9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altLang="zh-CN" sz="1300" dirty="0" smtClean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6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7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279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2875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Server matadata: </a:t>
            </a:r>
            <a:r>
              <a:rPr lang="zh-CN" altLang="en-US" smtClean="0"/>
              <a:t>如指定虚拟机所在的主机</a:t>
            </a:r>
            <a:r>
              <a:rPr lang="en-US" altLang="zh-CN" smtClean="0"/>
              <a:t>;</a:t>
            </a:r>
            <a:r>
              <a:rPr lang="zh-CN" altLang="en-US" smtClean="0"/>
              <a:t>设置虚拟机的设备的启动顺序（</a:t>
            </a:r>
            <a:r>
              <a:rPr lang="en-US" altLang="zh-CN" smtClean="0"/>
              <a:t>hd,cdrom,network); </a:t>
            </a:r>
            <a:r>
              <a:rPr lang="zh-CN" altLang="en-US" smtClean="0"/>
              <a:t>指定</a:t>
            </a:r>
            <a:r>
              <a:rPr lang="en-US" altLang="zh-CN" smtClean="0"/>
              <a:t>HA</a:t>
            </a:r>
            <a:r>
              <a:rPr lang="zh-CN" altLang="en-US" smtClean="0"/>
              <a:t>的模式</a:t>
            </a:r>
            <a:r>
              <a:rPr lang="en-US" altLang="zh-CN" smtClean="0"/>
              <a:t>_ha_policy_type=close/remote_rebuild,_ha_policy_time;key&lt;=255,value&lt;=500</a:t>
            </a:r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4782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17178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1200" dirty="0" smtClean="0"/>
              <a:t>疏散：把一个实例从一个有故障或已停止运行的 </a:t>
            </a:r>
            <a:r>
              <a:rPr lang="en-US" altLang="zh-CN" sz="1200" dirty="0" smtClean="0"/>
              <a:t>compute </a:t>
            </a:r>
            <a:r>
              <a:rPr lang="zh-CN" altLang="en-US" sz="1200" dirty="0" smtClean="0"/>
              <a:t>节点上移到同一个环境中的其它主机服务器上。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拯救：虚拟机正常，但是系统有问题（如忘记密码，系统文件损坏），可以通过拯救从一个新的镜像启动，将原来的系统挂载到一个分区进行恢复。解拯救：再从原来的系统盘启动。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搁置：将长时间不使用的</a:t>
            </a:r>
            <a:r>
              <a:rPr lang="en-US" altLang="zh-CN" sz="1200" dirty="0" smtClean="0"/>
              <a:t>VM</a:t>
            </a:r>
            <a:r>
              <a:rPr lang="zh-CN" altLang="en-US" sz="1200" dirty="0" smtClean="0"/>
              <a:t>从底层释放，从而节约服务器资源。用户要使用时可再次恢复。</a:t>
            </a:r>
            <a:r>
              <a:rPr lang="en-US" altLang="zh-CN" sz="1200" dirty="0" smtClean="0"/>
              <a:t>http://blog.csdn.net/lynn_kong/article/details/16980171</a:t>
            </a:r>
          </a:p>
          <a:p>
            <a:pPr>
              <a:defRPr/>
            </a:pPr>
            <a:r>
              <a:rPr lang="zh-CN" altLang="en-US" sz="1200" dirty="0" smtClean="0"/>
              <a:t>备份：对镜像启动的虚拟机进行做备份，上传到</a:t>
            </a:r>
            <a:r>
              <a:rPr lang="en-US" altLang="zh-CN" sz="1200" dirty="0" smtClean="0"/>
              <a:t>glance</a:t>
            </a:r>
            <a:r>
              <a:rPr lang="zh-CN" altLang="en-US" sz="1200" dirty="0" smtClean="0"/>
              <a:t>，并保留用户指定的最新个个数。目前不支持卷后端的。</a:t>
            </a:r>
            <a:endParaRPr lang="en-US" altLang="zh-CN" sz="1200" dirty="0" smtClean="0"/>
          </a:p>
          <a:p>
            <a:pPr>
              <a:defRPr/>
            </a:pPr>
            <a:r>
              <a:rPr lang="zh-CN" altLang="en-US" sz="1200" dirty="0" smtClean="0"/>
              <a:t>导出镜像：支持导出本地和卷的。卷启动的虚拟机所有卷都会做快照，本地磁盘启动的只对本地系统盘做快照。</a:t>
            </a:r>
            <a:endParaRPr lang="en-US" altLang="zh-CN" sz="1200" dirty="0" smtClean="0"/>
          </a:p>
          <a:p>
            <a:pPr>
              <a:defRPr/>
            </a:pPr>
            <a:endParaRPr lang="en-US" altLang="zh-CN" sz="1200" dirty="0" smtClean="0"/>
          </a:p>
          <a:p>
            <a:pPr>
              <a:defRPr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8474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zh-CN" altLang="zh-CN" sz="1200" smtClean="0"/>
              <a:t>用户在申请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过程中，需要指定模板（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模板）、镜像、网络申请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，</a:t>
            </a:r>
            <a:r>
              <a:rPr lang="en-US" altLang="zh-CN" sz="1200" smtClean="0"/>
              <a:t>nova-api</a:t>
            </a:r>
            <a:r>
              <a:rPr lang="zh-CN" altLang="zh-CN" sz="1200" smtClean="0"/>
              <a:t>收到请求传递消息到</a:t>
            </a:r>
            <a:r>
              <a:rPr lang="en-US" altLang="zh-CN" sz="1200" smtClean="0"/>
              <a:t>nova-schduler.</a:t>
            </a:r>
            <a:endParaRPr lang="zh-CN" altLang="zh-CN" sz="1200" smtClean="0"/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en-US" altLang="zh-CN" sz="1200" smtClean="0"/>
              <a:t>Nova-schduler</a:t>
            </a:r>
            <a:r>
              <a:rPr lang="zh-CN" altLang="zh-CN" sz="1200" smtClean="0"/>
              <a:t>通过模板和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硬件信息进行调度，调度成功后将请求发放到</a:t>
            </a:r>
            <a:r>
              <a:rPr lang="en-US" altLang="zh-CN" sz="1200" smtClean="0"/>
              <a:t>nova-compute-ironic</a:t>
            </a:r>
            <a:r>
              <a:rPr lang="zh-CN" altLang="zh-CN" sz="1200" smtClean="0"/>
              <a:t>上。</a:t>
            </a:r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en-US" altLang="zh-CN" sz="1200" smtClean="0"/>
              <a:t>Nova-compute-ironic</a:t>
            </a:r>
            <a:r>
              <a:rPr lang="zh-CN" altLang="zh-CN" sz="1200" smtClean="0"/>
              <a:t>启动创建任务，通知</a:t>
            </a:r>
            <a:r>
              <a:rPr lang="en-US" altLang="zh-CN" sz="1200" smtClean="0"/>
              <a:t>neutron</a:t>
            </a:r>
            <a:r>
              <a:rPr lang="zh-CN" altLang="zh-CN" sz="1200" smtClean="0"/>
              <a:t>为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实例准备网络。</a:t>
            </a:r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zh-CN" altLang="en-US" sz="1200" smtClean="0"/>
              <a:t>裸金属</a:t>
            </a:r>
            <a:r>
              <a:rPr lang="zh-CN" altLang="zh-CN" sz="1200" smtClean="0"/>
              <a:t>节点的信息存入数据库，并锁定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节点。</a:t>
            </a:r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en-US" altLang="zh-CN" sz="1200" smtClean="0"/>
              <a:t>Nova-compute</a:t>
            </a:r>
            <a:r>
              <a:rPr lang="zh-CN" altLang="zh-CN" sz="1200" smtClean="0"/>
              <a:t>调用创建虚拟租户网络配置，并发送消息到</a:t>
            </a:r>
            <a:r>
              <a:rPr lang="en-US" altLang="zh-CN" sz="1200" smtClean="0"/>
              <a:t>ironic-api</a:t>
            </a:r>
            <a:r>
              <a:rPr lang="zh-CN" altLang="zh-CN" sz="1200" smtClean="0"/>
              <a:t>，请求</a:t>
            </a:r>
            <a:r>
              <a:rPr lang="en-US" altLang="zh-CN" sz="1200" smtClean="0"/>
              <a:t>ironic</a:t>
            </a:r>
            <a:r>
              <a:rPr lang="zh-CN" altLang="zh-CN" sz="1200" smtClean="0"/>
              <a:t>进行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部署。</a:t>
            </a:r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en-US" altLang="zh-CN" sz="1200" smtClean="0"/>
              <a:t>Ironic-api</a:t>
            </a:r>
            <a:r>
              <a:rPr lang="zh-CN" altLang="zh-CN" sz="1200" smtClean="0"/>
              <a:t>传递消息到</a:t>
            </a:r>
            <a:r>
              <a:rPr lang="en-US" altLang="zh-CN" sz="1200" smtClean="0"/>
              <a:t>ironic-conductor</a:t>
            </a:r>
            <a:r>
              <a:rPr lang="zh-CN" altLang="zh-CN" sz="1200" smtClean="0"/>
              <a:t>，</a:t>
            </a:r>
            <a:r>
              <a:rPr lang="en-US" altLang="zh-CN" sz="1200" smtClean="0"/>
              <a:t>conductor</a:t>
            </a:r>
            <a:r>
              <a:rPr lang="zh-CN" altLang="en-US" sz="1200" smtClean="0"/>
              <a:t>推送</a:t>
            </a:r>
            <a:r>
              <a:rPr lang="en-US" altLang="zh-CN" sz="1200" smtClean="0"/>
              <a:t>miniOS</a:t>
            </a:r>
            <a:r>
              <a:rPr lang="zh-CN" altLang="zh-CN" sz="1200" smtClean="0"/>
              <a:t>到软件仓库并生成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节点的</a:t>
            </a:r>
            <a:r>
              <a:rPr lang="en-US" altLang="zh-CN" sz="1200" smtClean="0"/>
              <a:t>PXE</a:t>
            </a:r>
            <a:r>
              <a:rPr lang="zh-CN" altLang="en-US" sz="1200" smtClean="0"/>
              <a:t>配置</a:t>
            </a:r>
            <a:r>
              <a:rPr lang="zh-CN" altLang="zh-CN" sz="1200" smtClean="0"/>
              <a:t>。</a:t>
            </a:r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en-US" altLang="zh-CN" sz="1200" smtClean="0"/>
              <a:t>Ironic-conductor</a:t>
            </a:r>
            <a:r>
              <a:rPr lang="zh-CN" altLang="zh-CN" sz="1200" smtClean="0"/>
              <a:t>完成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节点的</a:t>
            </a:r>
            <a:r>
              <a:rPr lang="en-US" altLang="zh-CN" sz="1200" smtClean="0"/>
              <a:t>pxe</a:t>
            </a:r>
            <a:r>
              <a:rPr lang="zh-CN" altLang="zh-CN" sz="1200" smtClean="0"/>
              <a:t>和</a:t>
            </a:r>
            <a:r>
              <a:rPr lang="en-US" altLang="zh-CN" sz="1200" smtClean="0"/>
              <a:t>ipxe</a:t>
            </a:r>
            <a:r>
              <a:rPr lang="zh-CN" altLang="zh-CN" sz="1200" smtClean="0"/>
              <a:t>配置</a:t>
            </a:r>
            <a:r>
              <a:rPr lang="zh-CN" altLang="en-US" sz="1200" smtClean="0"/>
              <a:t>，通知</a:t>
            </a:r>
            <a:r>
              <a:rPr lang="en-US" altLang="zh-CN" sz="1200" smtClean="0"/>
              <a:t>neutron</a:t>
            </a:r>
            <a:r>
              <a:rPr lang="zh-CN" altLang="en-US" sz="1200" smtClean="0"/>
              <a:t>切换裸金属网络到</a:t>
            </a:r>
            <a:r>
              <a:rPr lang="en-US" altLang="zh-CN" sz="1200" smtClean="0"/>
              <a:t>provision</a:t>
            </a:r>
            <a:r>
              <a:rPr lang="zh-CN" altLang="en-US" sz="1200" smtClean="0"/>
              <a:t>安装平面，在</a:t>
            </a:r>
            <a:r>
              <a:rPr lang="en-US" altLang="zh-CN" sz="1200" smtClean="0"/>
              <a:t>provision</a:t>
            </a:r>
            <a:r>
              <a:rPr lang="zh-CN" altLang="en-US" sz="1200" smtClean="0"/>
              <a:t>安装平面完成裸金属</a:t>
            </a:r>
            <a:r>
              <a:rPr lang="en-US" altLang="zh-CN" sz="1200" smtClean="0"/>
              <a:t>pxe</a:t>
            </a:r>
            <a:r>
              <a:rPr lang="zh-CN" altLang="en-US" sz="1200" smtClean="0"/>
              <a:t>启动过程安装的</a:t>
            </a:r>
            <a:r>
              <a:rPr lang="en-US" altLang="zh-CN" sz="1200" smtClean="0"/>
              <a:t>dhcp</a:t>
            </a:r>
            <a:endParaRPr lang="zh-CN" altLang="zh-CN" sz="1200" smtClean="0"/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en-US" altLang="zh-CN" sz="1200" smtClean="0"/>
              <a:t>Ironic-conductor</a:t>
            </a:r>
            <a:r>
              <a:rPr lang="zh-CN" altLang="zh-CN" sz="1200" smtClean="0"/>
              <a:t>设置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的启动方式为</a:t>
            </a:r>
            <a:r>
              <a:rPr lang="en-US" altLang="zh-CN" sz="1200" smtClean="0"/>
              <a:t>PXE</a:t>
            </a:r>
            <a:r>
              <a:rPr lang="zh-CN" altLang="zh-CN" sz="1200" smtClean="0"/>
              <a:t>启动。</a:t>
            </a:r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en-US" altLang="zh-CN" sz="1200" smtClean="0"/>
              <a:t>Ironic-conductor</a:t>
            </a:r>
            <a:r>
              <a:rPr lang="zh-CN" altLang="zh-CN" sz="1200" smtClean="0"/>
              <a:t>通过</a:t>
            </a:r>
            <a:r>
              <a:rPr lang="en-US" altLang="zh-CN" sz="1200" smtClean="0"/>
              <a:t>ipmi</a:t>
            </a:r>
            <a:r>
              <a:rPr lang="zh-CN" altLang="zh-CN" sz="1200" smtClean="0"/>
              <a:t>命令启动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，进入</a:t>
            </a:r>
            <a:r>
              <a:rPr lang="en-US" altLang="zh-CN" sz="1200" smtClean="0"/>
              <a:t>pxe</a:t>
            </a:r>
            <a:r>
              <a:rPr lang="zh-CN" altLang="zh-CN" sz="1200" smtClean="0"/>
              <a:t>加载</a:t>
            </a:r>
            <a:r>
              <a:rPr lang="en-US" altLang="zh-CN" sz="1200" smtClean="0"/>
              <a:t>minios</a:t>
            </a:r>
            <a:r>
              <a:rPr lang="zh-CN" altLang="zh-CN" sz="1200" smtClean="0"/>
              <a:t>流程。</a:t>
            </a:r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zh-CN" altLang="en-US" sz="1200" smtClean="0"/>
              <a:t>裸金属</a:t>
            </a:r>
            <a:r>
              <a:rPr lang="en-US" altLang="zh-CN" sz="1200" smtClean="0"/>
              <a:t>PXE</a:t>
            </a:r>
            <a:r>
              <a:rPr lang="zh-CN" altLang="zh-CN" sz="1200" smtClean="0"/>
              <a:t>加载</a:t>
            </a:r>
            <a:r>
              <a:rPr lang="en-US" altLang="zh-CN" sz="1200" smtClean="0"/>
              <a:t>miniOS</a:t>
            </a:r>
            <a:r>
              <a:rPr lang="zh-CN" altLang="zh-CN" sz="1200" smtClean="0"/>
              <a:t>后，启动</a:t>
            </a:r>
            <a:r>
              <a:rPr lang="en-US" altLang="zh-CN" sz="1200" smtClean="0"/>
              <a:t>Ironic-python-agent</a:t>
            </a:r>
            <a:r>
              <a:rPr lang="zh-CN" altLang="zh-CN" sz="1200" smtClean="0"/>
              <a:t>，与</a:t>
            </a:r>
            <a:r>
              <a:rPr lang="en-US" altLang="zh-CN" sz="1200" smtClean="0"/>
              <a:t>ironic-conductor</a:t>
            </a:r>
            <a:r>
              <a:rPr lang="zh-CN" altLang="zh-CN" sz="1200" smtClean="0"/>
              <a:t>交互，完成</a:t>
            </a:r>
            <a:r>
              <a:rPr lang="zh-CN" altLang="en-US" sz="1200" smtClean="0"/>
              <a:t>裸金属</a:t>
            </a:r>
            <a:r>
              <a:rPr lang="en-US" altLang="zh-CN" sz="1200" smtClean="0"/>
              <a:t>GuestOS</a:t>
            </a:r>
            <a:r>
              <a:rPr lang="zh-CN" altLang="zh-CN" sz="1200" smtClean="0"/>
              <a:t>镜像的下载并写入到系统本地磁盘。</a:t>
            </a:r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zh-CN" altLang="zh-CN" sz="1200" smtClean="0"/>
              <a:t>镜像安装完成后，</a:t>
            </a:r>
            <a:r>
              <a:rPr lang="en-US" altLang="zh-CN" sz="1200" smtClean="0"/>
              <a:t>Ironic-conductor</a:t>
            </a:r>
            <a:r>
              <a:rPr lang="zh-CN" altLang="zh-CN" sz="1200" smtClean="0"/>
              <a:t>调用</a:t>
            </a:r>
            <a:r>
              <a:rPr lang="en-US" altLang="zh-CN" sz="1200" smtClean="0"/>
              <a:t>neutron</a:t>
            </a:r>
            <a:r>
              <a:rPr lang="zh-CN" altLang="zh-CN" sz="1200" smtClean="0"/>
              <a:t>接口，切换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的网络到租户网络，重启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并完成</a:t>
            </a:r>
            <a:r>
              <a:rPr lang="en-US" altLang="zh-CN" sz="1200" smtClean="0"/>
              <a:t>GuestOS</a:t>
            </a:r>
            <a:r>
              <a:rPr lang="zh-CN" altLang="zh-CN" sz="1200" smtClean="0"/>
              <a:t>的安装。</a:t>
            </a:r>
          </a:p>
          <a:p>
            <a:pPr marL="246063" indent="-246063">
              <a:lnSpc>
                <a:spcPts val="1300"/>
              </a:lnSpc>
              <a:spcBef>
                <a:spcPts val="438"/>
              </a:spcBef>
              <a:spcAft>
                <a:spcPts val="438"/>
              </a:spcAft>
              <a:buSzPts val="1100"/>
              <a:buFont typeface="Times New Roman" panose="02020603050405020304" pitchFamily="18" charset="0"/>
              <a:buAutoNum type="arabicPeriod"/>
              <a:tabLst>
                <a:tab pos="1462088" algn="l"/>
              </a:tabLst>
            </a:pPr>
            <a:r>
              <a:rPr lang="zh-CN" altLang="en-US" sz="1200" smtClean="0"/>
              <a:t>裸金属</a:t>
            </a:r>
            <a:r>
              <a:rPr lang="zh-CN" altLang="zh-CN" sz="1200" smtClean="0"/>
              <a:t>发放完成，更新</a:t>
            </a:r>
            <a:r>
              <a:rPr lang="zh-CN" altLang="en-US" sz="1200" smtClean="0"/>
              <a:t>裸金属</a:t>
            </a:r>
            <a:r>
              <a:rPr lang="zh-CN" altLang="zh-CN" sz="1200" smtClean="0"/>
              <a:t>节点的状态为</a:t>
            </a:r>
            <a:r>
              <a:rPr lang="en-US" altLang="zh-CN" sz="1200" smtClean="0"/>
              <a:t>active</a:t>
            </a:r>
            <a:r>
              <a:rPr lang="zh-CN" altLang="zh-CN" sz="120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53428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508641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1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zh-CN" altLang="en-US" sz="1100" b="1" i="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参考答案：</a:t>
            </a:r>
            <a:endParaRPr lang="en-US" altLang="zh-CN" sz="1100" b="1" i="0" u="none" strike="noStrike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lvl="1" rtl="0" eaLnBrk="1" fontAlgn="t" latinLnBrk="0" hangingPunct="1"/>
            <a:r>
              <a:rPr lang="en-US" altLang="zh-CN" sz="1100" b="1" i="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A</a:t>
            </a:r>
          </a:p>
          <a:p>
            <a:pPr lvl="1" rtl="0" eaLnBrk="1" fontAlgn="t" latinLnBrk="0" hangingPunct="1"/>
            <a:r>
              <a:rPr lang="en-US" altLang="zh-CN" sz="1100" b="1" i="0" u="none" strike="noStrike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B</a:t>
            </a:r>
            <a:endParaRPr lang="zh-CN" altLang="zh-CN" sz="1100" b="0" i="0" u="none" strike="noStrike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73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3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zh-CN" altLang="en-US" dirty="0" smtClean="0"/>
              <a:t>灰色表示云数据中心不支持；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13333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0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Neutron</a:t>
            </a:r>
            <a:r>
              <a:rPr lang="zh-CN" altLang="en-US" smtClean="0"/>
              <a:t>将虚拟网络对象模型在物理网络上实现：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、在</a:t>
            </a:r>
            <a:r>
              <a:rPr lang="en-US" altLang="zh-CN" smtClean="0"/>
              <a:t>linux-br</a:t>
            </a:r>
            <a:r>
              <a:rPr lang="zh-CN" altLang="en-US" smtClean="0"/>
              <a:t>上配置</a:t>
            </a:r>
            <a:r>
              <a:rPr lang="en-US" altLang="zh-CN" smtClean="0"/>
              <a:t>iptable</a:t>
            </a:r>
            <a:r>
              <a:rPr lang="zh-CN" altLang="en-US" smtClean="0"/>
              <a:t>规则，实现安全组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、在</a:t>
            </a:r>
            <a:r>
              <a:rPr lang="en-US" altLang="zh-CN" smtClean="0"/>
              <a:t>openvswitch</a:t>
            </a:r>
            <a:r>
              <a:rPr lang="zh-CN" altLang="en-US" smtClean="0"/>
              <a:t>网桥上，配置流表规则，为不同的端口配置不同的</a:t>
            </a:r>
            <a:r>
              <a:rPr lang="en-US" altLang="zh-CN" smtClean="0"/>
              <a:t>Vlan Tag</a:t>
            </a:r>
            <a:r>
              <a:rPr lang="zh-CN" altLang="en-US" smtClean="0"/>
              <a:t>，实现虚拟机的流量</a:t>
            </a:r>
            <a:r>
              <a:rPr lang="en-US" altLang="zh-CN" smtClean="0"/>
              <a:t>Vlan</a:t>
            </a:r>
            <a:r>
              <a:rPr lang="zh-CN" altLang="en-US" smtClean="0"/>
              <a:t>隔离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、为网卡命名，</a:t>
            </a:r>
            <a:r>
              <a:rPr lang="en-US" altLang="zh-CN" smtClean="0"/>
              <a:t>Neutron</a:t>
            </a:r>
            <a:r>
              <a:rPr lang="zh-CN" altLang="en-US" smtClean="0"/>
              <a:t>将虚拟网络的流量导出网卡</a:t>
            </a:r>
          </a:p>
          <a:p>
            <a:endParaRPr lang="zh-CN" altLang="en-US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652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755649" y="1417638"/>
          <a:ext cx="7848601" cy="1082675"/>
        </p:xfrm>
        <a:graphic>
          <a:graphicData uri="http://schemas.openxmlformats.org/drawingml/2006/table">
            <a:tbl>
              <a:tblPr/>
              <a:tblGrid>
                <a:gridCol w="2340187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755650" y="2940050"/>
          <a:ext cx="7848600" cy="3038475"/>
        </p:xfrm>
        <a:graphic>
          <a:graphicData uri="http://schemas.openxmlformats.org/drawingml/2006/table">
            <a:tbl>
              <a:tblPr/>
              <a:tblGrid>
                <a:gridCol w="2340186"/>
                <a:gridCol w="1476164"/>
                <a:gridCol w="2268252"/>
                <a:gridCol w="1763998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755650" y="1988840"/>
            <a:ext cx="234018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3095836" y="1988840"/>
            <a:ext cx="1476164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572000" y="1988840"/>
            <a:ext cx="2268252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840252" y="1988840"/>
            <a:ext cx="176399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755576" y="353701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095836" y="353701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353701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840252" y="3501008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新开发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609315"/>
            <a:ext cx="70516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defTabSz="801688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itchFamily="2" charset="-122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1" dirty="0">
                <a:solidFill>
                  <a:srgbClr val="4D4D4D"/>
                </a:solidFill>
                <a:latin typeface="Arial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755576" y="4041068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3095836" y="4041068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0" y="4041068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6840252" y="4005064"/>
            <a:ext cx="1764196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755576" y="450912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3095836" y="450912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0" y="450912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6840252" y="450912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755576" y="5049180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3095836" y="5049180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0" y="5049180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6840252" y="5049180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755576" y="5517232"/>
            <a:ext cx="234026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3095836" y="5517232"/>
            <a:ext cx="1476164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4572000" y="5517232"/>
            <a:ext cx="2268252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6840252" y="5517232"/>
            <a:ext cx="176419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9411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/>
            </a:lvl1pPr>
            <a:lvl2pPr marL="858837" indent="-457200">
              <a:buSzPct val="100000"/>
              <a:buFont typeface="+mj-lt"/>
              <a:buAutoNum type="alphaUcPeriod"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思考题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本节小结</a:t>
            </a: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43211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本章总结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更多信息</a:t>
            </a: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此版式用于提供给学员更多学习信息。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36861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学习推荐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12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charset="0"/>
              <a:ea typeface="华文细黑" pitchFamily="2" charset="-122"/>
              <a:sym typeface="FrutigerNext LT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2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4" tIns="40058" rIns="80114" bIns="40058">
            <a:spAutoFit/>
          </a:bodyPr>
          <a:lstStyle/>
          <a:p>
            <a:pPr defTabSz="80168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42012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前言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644" y="541075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/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itchFamily="34" charset="0"/>
              </a:rPr>
              <a:t>本节概述和学习目标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508" y="532240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r>
              <a:rPr lang="zh-CN" altLang="en-US" dirty="0" smtClean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87350"/>
            <a:ext cx="7920037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17332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88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+mn-ea"/>
              </a:rPr>
              <a:pPr defTabSz="801688" eaLnBrk="0" fontAlgn="base" hangingPunct="0">
                <a:defRPr/>
              </a:pPr>
              <a:t>‹#›</a:t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4703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2017 </a:t>
            </a:r>
            <a:r>
              <a:rPr lang="zh-CN" altLang="en-US" sz="1200" b="0" dirty="0" smtClean="0">
                <a:latin typeface="+mn-lt"/>
                <a:ea typeface="+mn-ea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-1836712" y="2312876"/>
            <a:ext cx="1800200" cy="117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参考线：</a:t>
            </a:r>
            <a:endParaRPr lang="en-US" altLang="zh-CN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左：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10.6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右：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11.2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上：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5.7</a:t>
            </a:r>
          </a:p>
          <a:p>
            <a:pPr algn="l" defTabSz="1001649" eaLnBrk="0" hangingPunct="0"/>
            <a:r>
              <a:rPr lang="zh-CN" altLang="en-US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下：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7.8</a:t>
            </a:r>
            <a:endParaRPr lang="zh-CN" altLang="en-US" sz="1400" dirty="0" smtClean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58" r:id="rId7"/>
    <p:sldLayoutId id="2147483828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76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itchFamily="34" charset="0"/>
                <a:ea typeface="MS PGothic" pitchFamily="34" charset="-128"/>
                <a:sym typeface="FrutigerNext LT Regular" pitchFamily="34" charset="0"/>
              </a:rPr>
              <a:t>www.huawei.com</a:t>
            </a:r>
          </a:p>
        </p:txBody>
      </p:sp>
    </p:spTree>
    <p:extLst>
      <p:ext uri="{BB962C8B-B14F-4D97-AF65-F5344CB8AC3E}">
        <p14:creationId xmlns:p14="http://schemas.microsoft.com/office/powerpoint/2010/main" val="8498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/>
      </p:par>
    </p:tnLst>
  </p:timing>
  <p:txStyles>
    <p:titleStyle>
      <a:lvl1pPr algn="ctr" defTabSz="801688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2pPr>
      <a:lvl3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3pPr>
      <a:lvl4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4pPr>
      <a:lvl5pPr algn="ctr" defTabSz="801688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defTabSz="801688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1625" indent="-301625" algn="l" defTabSz="801688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438" algn="l" defTabSz="801688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1813" indent="-201613" algn="l" defTabSz="801688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0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2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4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613" indent="-201613" algn="l" defTabSz="801688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HC12083</a:t>
            </a:r>
            <a:endParaRPr lang="zh-CN" altLang="zh-CN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smtClean="0"/>
              <a:t>FusionSphere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R6</a:t>
            </a:r>
            <a:endParaRPr 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V3.0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洪飞泷</a:t>
            </a:r>
            <a:r>
              <a:rPr lang="en-US" altLang="zh-CN" dirty="0" smtClean="0"/>
              <a:t>/wx350110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2017.11.11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6613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Neutron</a:t>
            </a:r>
            <a:r>
              <a:rPr lang="zh-CN" altLang="en-US" smtClean="0"/>
              <a:t> </a:t>
            </a:r>
            <a:r>
              <a:rPr lang="en-US" altLang="zh-CN" smtClean="0"/>
              <a:t>Vxlan</a:t>
            </a:r>
            <a:r>
              <a:rPr lang="zh-CN" altLang="en-US" smtClean="0"/>
              <a:t>网络隔离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02469" y="5261464"/>
            <a:ext cx="7685955" cy="1087438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1400" dirty="0"/>
              <a:t>租户网络在</a:t>
            </a:r>
            <a:r>
              <a:rPr lang="en-US" sz="1400" dirty="0"/>
              <a:t>HOST</a:t>
            </a:r>
            <a:r>
              <a:rPr lang="zh-CN" altLang="en-US" sz="1400" dirty="0"/>
              <a:t>内部用</a:t>
            </a:r>
            <a:r>
              <a:rPr lang="en-US" sz="1400" dirty="0" err="1"/>
              <a:t>Vlan</a:t>
            </a:r>
            <a:r>
              <a:rPr lang="zh-CN" altLang="en-US" sz="1400" dirty="0" smtClean="0"/>
              <a:t>隔离。</a:t>
            </a:r>
            <a:endParaRPr lang="zh-CN" altLang="en-US" sz="1400" dirty="0"/>
          </a:p>
          <a:p>
            <a:pPr marL="342900" indent="-3429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400" dirty="0"/>
              <a:t>TOR</a:t>
            </a:r>
            <a:r>
              <a:rPr lang="zh-CN" altLang="en-US" sz="1400" dirty="0"/>
              <a:t>交换机由</a:t>
            </a:r>
            <a:r>
              <a:rPr lang="en-US" sz="1400" dirty="0"/>
              <a:t>AC2.0</a:t>
            </a:r>
            <a:r>
              <a:rPr lang="zh-CN" altLang="en-US" sz="1400" dirty="0"/>
              <a:t>控制，完成</a:t>
            </a:r>
            <a:r>
              <a:rPr lang="en-US" sz="1400" dirty="0" err="1"/>
              <a:t>Vlan</a:t>
            </a:r>
            <a:r>
              <a:rPr lang="zh-CN" altLang="en-US" sz="1400" dirty="0"/>
              <a:t>和</a:t>
            </a:r>
            <a:r>
              <a:rPr lang="en-US" sz="1400" dirty="0" err="1"/>
              <a:t>Vxlan</a:t>
            </a:r>
            <a:r>
              <a:rPr lang="zh-CN" altLang="en-US" sz="1400" dirty="0"/>
              <a:t>的相互转换，相同的</a:t>
            </a:r>
            <a:r>
              <a:rPr lang="en-US" sz="1400" dirty="0"/>
              <a:t>VNI</a:t>
            </a:r>
            <a:r>
              <a:rPr lang="zh-CN" altLang="en-US" sz="1400" dirty="0"/>
              <a:t>在不同</a:t>
            </a:r>
            <a:r>
              <a:rPr lang="en-US" sz="1400" dirty="0"/>
              <a:t>HOST</a:t>
            </a:r>
            <a:r>
              <a:rPr lang="zh-CN" altLang="en-US" sz="1400" dirty="0"/>
              <a:t>可以映射不同的</a:t>
            </a:r>
            <a:r>
              <a:rPr lang="en-US" sz="1400" dirty="0" err="1"/>
              <a:t>Vlan</a:t>
            </a:r>
            <a:r>
              <a:rPr lang="en-US" sz="1400" dirty="0"/>
              <a:t> </a:t>
            </a:r>
            <a:r>
              <a:rPr lang="en-US" sz="1400" dirty="0" smtClean="0"/>
              <a:t>ID</a:t>
            </a:r>
            <a:r>
              <a:rPr lang="zh-CN" altLang="en-US" sz="1400" dirty="0" smtClean="0"/>
              <a:t>。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13315" name="直接连接符 4"/>
          <p:cNvCxnSpPr>
            <a:cxnSpLocks noChangeShapeType="1"/>
          </p:cNvCxnSpPr>
          <p:nvPr/>
        </p:nvCxnSpPr>
        <p:spPr bwMode="auto">
          <a:xfrm>
            <a:off x="1079500" y="5300663"/>
            <a:ext cx="640873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矩形 5"/>
          <p:cNvSpPr/>
          <p:nvPr/>
        </p:nvSpPr>
        <p:spPr bwMode="auto">
          <a:xfrm>
            <a:off x="900113" y="2871788"/>
            <a:ext cx="2519362" cy="1439862"/>
          </a:xfrm>
          <a:prstGeom prst="rect">
            <a:avLst/>
          </a:prstGeom>
          <a:solidFill>
            <a:srgbClr val="D0E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HOST</a:t>
            </a:r>
            <a:endParaRPr lang="zh-CN" altLang="en-US" sz="1050" dirty="0"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41425" y="2943225"/>
            <a:ext cx="576263" cy="36036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41425" y="3590925"/>
            <a:ext cx="1836738" cy="360363"/>
          </a:xfrm>
          <a:prstGeom prst="rect">
            <a:avLst/>
          </a:prstGeom>
          <a:solidFill>
            <a:srgbClr val="E7E8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latin typeface="+mn-lt"/>
                <a:ea typeface="+mn-ea"/>
              </a:rPr>
              <a:t>vSwitch</a:t>
            </a:r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13319" name="直接连接符 9"/>
          <p:cNvCxnSpPr>
            <a:cxnSpLocks noChangeShapeType="1"/>
            <a:stCxn id="7" idx="2"/>
          </p:cNvCxnSpPr>
          <p:nvPr/>
        </p:nvCxnSpPr>
        <p:spPr bwMode="auto">
          <a:xfrm>
            <a:off x="1530350" y="3303588"/>
            <a:ext cx="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直接连接符 13"/>
          <p:cNvCxnSpPr>
            <a:cxnSpLocks noChangeShapeType="1"/>
            <a:stCxn id="8" idx="2"/>
          </p:cNvCxnSpPr>
          <p:nvPr/>
        </p:nvCxnSpPr>
        <p:spPr bwMode="auto">
          <a:xfrm>
            <a:off x="2159000" y="3951288"/>
            <a:ext cx="0" cy="828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15"/>
          <p:cNvSpPr/>
          <p:nvPr/>
        </p:nvSpPr>
        <p:spPr bwMode="auto">
          <a:xfrm>
            <a:off x="2501900" y="2943225"/>
            <a:ext cx="576263" cy="36036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cxnSp>
        <p:nvCxnSpPr>
          <p:cNvPr id="13322" name="直接连接符 16"/>
          <p:cNvCxnSpPr>
            <a:cxnSpLocks noChangeShapeType="1"/>
            <a:stCxn id="16" idx="2"/>
          </p:cNvCxnSpPr>
          <p:nvPr/>
        </p:nvCxnSpPr>
        <p:spPr bwMode="auto">
          <a:xfrm>
            <a:off x="2789238" y="3303588"/>
            <a:ext cx="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17"/>
          <p:cNvSpPr/>
          <p:nvPr/>
        </p:nvSpPr>
        <p:spPr bwMode="auto">
          <a:xfrm>
            <a:off x="5184775" y="2871788"/>
            <a:ext cx="2519363" cy="1439862"/>
          </a:xfrm>
          <a:prstGeom prst="rect">
            <a:avLst/>
          </a:prstGeom>
          <a:solidFill>
            <a:srgbClr val="D0E1F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>
              <a:defRPr/>
            </a:pPr>
            <a:r>
              <a:rPr lang="en-US" altLang="zh-CN" sz="1200" dirty="0">
                <a:latin typeface="+mn-lt"/>
                <a:ea typeface="+mn-ea"/>
              </a:rPr>
              <a:t>HOST</a:t>
            </a:r>
            <a:endParaRPr lang="zh-CN" altLang="en-US" sz="1050" dirty="0">
              <a:latin typeface="+mn-lt"/>
              <a:ea typeface="+mn-ea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26088" y="2943225"/>
            <a:ext cx="576262" cy="36036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526088" y="3590925"/>
            <a:ext cx="1836737" cy="360363"/>
          </a:xfrm>
          <a:prstGeom prst="rect">
            <a:avLst/>
          </a:prstGeom>
          <a:solidFill>
            <a:srgbClr val="E7E8E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latin typeface="+mn-lt"/>
                <a:ea typeface="+mn-ea"/>
              </a:rPr>
              <a:t>vSwitch</a:t>
            </a:r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13326" name="直接连接符 20"/>
          <p:cNvCxnSpPr>
            <a:cxnSpLocks noChangeShapeType="1"/>
            <a:stCxn id="19" idx="2"/>
          </p:cNvCxnSpPr>
          <p:nvPr/>
        </p:nvCxnSpPr>
        <p:spPr bwMode="auto">
          <a:xfrm>
            <a:off x="5813425" y="3303588"/>
            <a:ext cx="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直接连接符 21"/>
          <p:cNvCxnSpPr>
            <a:cxnSpLocks noChangeShapeType="1"/>
            <a:stCxn id="20" idx="2"/>
          </p:cNvCxnSpPr>
          <p:nvPr/>
        </p:nvCxnSpPr>
        <p:spPr bwMode="auto">
          <a:xfrm>
            <a:off x="6443663" y="3951288"/>
            <a:ext cx="0" cy="828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6786563" y="2943225"/>
            <a:ext cx="576262" cy="36036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cxnSp>
        <p:nvCxnSpPr>
          <p:cNvPr id="13329" name="直接连接符 23"/>
          <p:cNvCxnSpPr>
            <a:cxnSpLocks noChangeShapeType="1"/>
            <a:stCxn id="23" idx="2"/>
          </p:cNvCxnSpPr>
          <p:nvPr/>
        </p:nvCxnSpPr>
        <p:spPr bwMode="auto">
          <a:xfrm>
            <a:off x="7073900" y="3303588"/>
            <a:ext cx="0" cy="287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任意多边形 24"/>
          <p:cNvSpPr/>
          <p:nvPr/>
        </p:nvSpPr>
        <p:spPr bwMode="auto">
          <a:xfrm>
            <a:off x="1654175" y="3389313"/>
            <a:ext cx="352425" cy="1349375"/>
          </a:xfrm>
          <a:custGeom>
            <a:avLst/>
            <a:gdLst>
              <a:gd name="connsiteX0" fmla="*/ 11914 w 352120"/>
              <a:gd name="connsiteY0" fmla="*/ 0 h 1209675"/>
              <a:gd name="connsiteX1" fmla="*/ 11914 w 352120"/>
              <a:gd name="connsiteY1" fmla="*/ 285750 h 1209675"/>
              <a:gd name="connsiteX2" fmla="*/ 135739 w 352120"/>
              <a:gd name="connsiteY2" fmla="*/ 476250 h 1209675"/>
              <a:gd name="connsiteX3" fmla="*/ 326239 w 352120"/>
              <a:gd name="connsiteY3" fmla="*/ 685800 h 1209675"/>
              <a:gd name="connsiteX4" fmla="*/ 345289 w 352120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120" h="1209675">
                <a:moveTo>
                  <a:pt x="11914" y="0"/>
                </a:moveTo>
                <a:cubicBezTo>
                  <a:pt x="1595" y="103187"/>
                  <a:pt x="-8723" y="206375"/>
                  <a:pt x="11914" y="285750"/>
                </a:cubicBezTo>
                <a:cubicBezTo>
                  <a:pt x="32551" y="365125"/>
                  <a:pt x="83352" y="409575"/>
                  <a:pt x="135739" y="476250"/>
                </a:cubicBezTo>
                <a:cubicBezTo>
                  <a:pt x="188126" y="542925"/>
                  <a:pt x="291314" y="563563"/>
                  <a:pt x="326239" y="685800"/>
                </a:cubicBezTo>
                <a:cubicBezTo>
                  <a:pt x="361164" y="808038"/>
                  <a:pt x="353226" y="1008856"/>
                  <a:pt x="345289" y="12096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050">
              <a:latin typeface="+mn-lt"/>
              <a:ea typeface="+mn-ea"/>
            </a:endParaRPr>
          </a:p>
        </p:txBody>
      </p:sp>
      <p:sp>
        <p:nvSpPr>
          <p:cNvPr id="26" name="任意多边形 25"/>
          <p:cNvSpPr/>
          <p:nvPr/>
        </p:nvSpPr>
        <p:spPr bwMode="auto">
          <a:xfrm>
            <a:off x="5935663" y="3389313"/>
            <a:ext cx="352425" cy="1349375"/>
          </a:xfrm>
          <a:custGeom>
            <a:avLst/>
            <a:gdLst>
              <a:gd name="connsiteX0" fmla="*/ 11914 w 352120"/>
              <a:gd name="connsiteY0" fmla="*/ 0 h 1209675"/>
              <a:gd name="connsiteX1" fmla="*/ 11914 w 352120"/>
              <a:gd name="connsiteY1" fmla="*/ 285750 h 1209675"/>
              <a:gd name="connsiteX2" fmla="*/ 135739 w 352120"/>
              <a:gd name="connsiteY2" fmla="*/ 476250 h 1209675"/>
              <a:gd name="connsiteX3" fmla="*/ 326239 w 352120"/>
              <a:gd name="connsiteY3" fmla="*/ 685800 h 1209675"/>
              <a:gd name="connsiteX4" fmla="*/ 345289 w 352120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120" h="1209675">
                <a:moveTo>
                  <a:pt x="11914" y="0"/>
                </a:moveTo>
                <a:cubicBezTo>
                  <a:pt x="1595" y="103187"/>
                  <a:pt x="-8723" y="206375"/>
                  <a:pt x="11914" y="285750"/>
                </a:cubicBezTo>
                <a:cubicBezTo>
                  <a:pt x="32551" y="365125"/>
                  <a:pt x="83352" y="409575"/>
                  <a:pt x="135739" y="476250"/>
                </a:cubicBezTo>
                <a:cubicBezTo>
                  <a:pt x="188126" y="542925"/>
                  <a:pt x="291314" y="563563"/>
                  <a:pt x="326239" y="685800"/>
                </a:cubicBezTo>
                <a:cubicBezTo>
                  <a:pt x="361164" y="808038"/>
                  <a:pt x="353226" y="1008856"/>
                  <a:pt x="345289" y="12096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050">
              <a:latin typeface="+mn-lt"/>
              <a:ea typeface="+mn-ea"/>
            </a:endParaRPr>
          </a:p>
        </p:txBody>
      </p:sp>
      <p:sp>
        <p:nvSpPr>
          <p:cNvPr id="27" name="任意多边形 26"/>
          <p:cNvSpPr/>
          <p:nvPr/>
        </p:nvSpPr>
        <p:spPr bwMode="auto">
          <a:xfrm>
            <a:off x="2319338" y="3379788"/>
            <a:ext cx="307975" cy="1358900"/>
          </a:xfrm>
          <a:custGeom>
            <a:avLst/>
            <a:gdLst>
              <a:gd name="connsiteX0" fmla="*/ 295275 w 308745"/>
              <a:gd name="connsiteY0" fmla="*/ 0 h 1209675"/>
              <a:gd name="connsiteX1" fmla="*/ 304800 w 308745"/>
              <a:gd name="connsiteY1" fmla="*/ 190500 h 1209675"/>
              <a:gd name="connsiteX2" fmla="*/ 238125 w 308745"/>
              <a:gd name="connsiteY2" fmla="*/ 485775 h 1209675"/>
              <a:gd name="connsiteX3" fmla="*/ 47625 w 308745"/>
              <a:gd name="connsiteY3" fmla="*/ 657225 h 1209675"/>
              <a:gd name="connsiteX4" fmla="*/ 0 w 308745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45" h="1209675">
                <a:moveTo>
                  <a:pt x="295275" y="0"/>
                </a:moveTo>
                <a:cubicBezTo>
                  <a:pt x="304800" y="54769"/>
                  <a:pt x="314325" y="109538"/>
                  <a:pt x="304800" y="190500"/>
                </a:cubicBezTo>
                <a:cubicBezTo>
                  <a:pt x="295275" y="271462"/>
                  <a:pt x="280987" y="407988"/>
                  <a:pt x="238125" y="485775"/>
                </a:cubicBezTo>
                <a:cubicBezTo>
                  <a:pt x="195263" y="563562"/>
                  <a:pt x="87312" y="536575"/>
                  <a:pt x="47625" y="657225"/>
                </a:cubicBezTo>
                <a:cubicBezTo>
                  <a:pt x="7938" y="777875"/>
                  <a:pt x="3969" y="993775"/>
                  <a:pt x="0" y="12096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050">
              <a:latin typeface="+mn-lt"/>
              <a:ea typeface="+mn-ea"/>
            </a:endParaRPr>
          </a:p>
        </p:txBody>
      </p:sp>
      <p:sp>
        <p:nvSpPr>
          <p:cNvPr id="28" name="任意多边形 27"/>
          <p:cNvSpPr/>
          <p:nvPr/>
        </p:nvSpPr>
        <p:spPr bwMode="auto">
          <a:xfrm>
            <a:off x="6594475" y="3379788"/>
            <a:ext cx="309563" cy="1368425"/>
          </a:xfrm>
          <a:custGeom>
            <a:avLst/>
            <a:gdLst>
              <a:gd name="connsiteX0" fmla="*/ 295275 w 308745"/>
              <a:gd name="connsiteY0" fmla="*/ 0 h 1209675"/>
              <a:gd name="connsiteX1" fmla="*/ 304800 w 308745"/>
              <a:gd name="connsiteY1" fmla="*/ 190500 h 1209675"/>
              <a:gd name="connsiteX2" fmla="*/ 238125 w 308745"/>
              <a:gd name="connsiteY2" fmla="*/ 485775 h 1209675"/>
              <a:gd name="connsiteX3" fmla="*/ 47625 w 308745"/>
              <a:gd name="connsiteY3" fmla="*/ 657225 h 1209675"/>
              <a:gd name="connsiteX4" fmla="*/ 0 w 308745"/>
              <a:gd name="connsiteY4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45" h="1209675">
                <a:moveTo>
                  <a:pt x="295275" y="0"/>
                </a:moveTo>
                <a:cubicBezTo>
                  <a:pt x="304800" y="54769"/>
                  <a:pt x="314325" y="109538"/>
                  <a:pt x="304800" y="190500"/>
                </a:cubicBezTo>
                <a:cubicBezTo>
                  <a:pt x="295275" y="271462"/>
                  <a:pt x="280987" y="407988"/>
                  <a:pt x="238125" y="485775"/>
                </a:cubicBezTo>
                <a:cubicBezTo>
                  <a:pt x="195263" y="563562"/>
                  <a:pt x="87312" y="536575"/>
                  <a:pt x="47625" y="657225"/>
                </a:cubicBezTo>
                <a:cubicBezTo>
                  <a:pt x="7938" y="777875"/>
                  <a:pt x="3969" y="993775"/>
                  <a:pt x="0" y="12096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050"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9776" y="4696192"/>
            <a:ext cx="91884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FFC000"/>
                </a:solidFill>
                <a:latin typeface="+mn-lt"/>
                <a:ea typeface="+mn-ea"/>
              </a:rPr>
              <a:t>VTEP</a:t>
            </a:r>
            <a:r>
              <a:rPr lang="zh-CN" altLang="en-US" sz="1400" dirty="0">
                <a:solidFill>
                  <a:srgbClr val="FFC000"/>
                </a:solidFill>
                <a:latin typeface="+mn-lt"/>
                <a:ea typeface="+mn-ea"/>
              </a:rPr>
              <a:t>网络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372100" y="4406900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B05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</a:rPr>
              <a:t> 300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72275" y="4406900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FFC00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FFC000"/>
                </a:solidFill>
                <a:latin typeface="+mn-lt"/>
                <a:ea typeface="+mn-ea"/>
              </a:rPr>
              <a:t> 400</a:t>
            </a:r>
            <a:endParaRPr lang="zh-CN" altLang="en-US" sz="1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cxnSp>
        <p:nvCxnSpPr>
          <p:cNvPr id="13338" name="直接连接符 33"/>
          <p:cNvCxnSpPr>
            <a:cxnSpLocks noChangeShapeType="1"/>
          </p:cNvCxnSpPr>
          <p:nvPr/>
        </p:nvCxnSpPr>
        <p:spPr bwMode="auto">
          <a:xfrm>
            <a:off x="1079500" y="2249488"/>
            <a:ext cx="23399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矩形 34"/>
          <p:cNvSpPr/>
          <p:nvPr/>
        </p:nvSpPr>
        <p:spPr bwMode="auto">
          <a:xfrm>
            <a:off x="1241425" y="1604963"/>
            <a:ext cx="576263" cy="36036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cxnSp>
        <p:nvCxnSpPr>
          <p:cNvPr id="13340" name="直接连接符 35"/>
          <p:cNvCxnSpPr>
            <a:cxnSpLocks noChangeShapeType="1"/>
            <a:stCxn id="35" idx="2"/>
          </p:cNvCxnSpPr>
          <p:nvPr/>
        </p:nvCxnSpPr>
        <p:spPr bwMode="auto">
          <a:xfrm>
            <a:off x="1530350" y="19653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矩形 36"/>
          <p:cNvSpPr/>
          <p:nvPr/>
        </p:nvSpPr>
        <p:spPr bwMode="auto">
          <a:xfrm>
            <a:off x="2501900" y="1604963"/>
            <a:ext cx="576263" cy="36036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cxnSp>
        <p:nvCxnSpPr>
          <p:cNvPr id="13342" name="直接连接符 37"/>
          <p:cNvCxnSpPr>
            <a:cxnSpLocks noChangeShapeType="1"/>
            <a:stCxn id="37" idx="2"/>
          </p:cNvCxnSpPr>
          <p:nvPr/>
        </p:nvCxnSpPr>
        <p:spPr bwMode="auto">
          <a:xfrm>
            <a:off x="2789238" y="19653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3" name="矩形 38"/>
          <p:cNvSpPr>
            <a:spLocks noChangeArrowheads="1"/>
          </p:cNvSpPr>
          <p:nvPr/>
        </p:nvSpPr>
        <p:spPr bwMode="auto">
          <a:xfrm>
            <a:off x="5526088" y="1592263"/>
            <a:ext cx="576262" cy="360362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+mn-lt"/>
                <a:ea typeface="+mn-ea"/>
              </a:rPr>
              <a:t>VM</a:t>
            </a:r>
            <a:endParaRPr lang="zh-CN" altLang="en-US" sz="1050">
              <a:latin typeface="+mn-lt"/>
              <a:ea typeface="+mn-ea"/>
            </a:endParaRPr>
          </a:p>
        </p:txBody>
      </p:sp>
      <p:cxnSp>
        <p:nvCxnSpPr>
          <p:cNvPr id="13344" name="直接连接符 39"/>
          <p:cNvCxnSpPr>
            <a:cxnSpLocks noChangeShapeType="1"/>
            <a:stCxn id="13343" idx="2"/>
          </p:cNvCxnSpPr>
          <p:nvPr/>
        </p:nvCxnSpPr>
        <p:spPr bwMode="auto">
          <a:xfrm>
            <a:off x="5813425" y="19526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5" name="矩形 40"/>
          <p:cNvSpPr>
            <a:spLocks noChangeArrowheads="1"/>
          </p:cNvSpPr>
          <p:nvPr/>
        </p:nvSpPr>
        <p:spPr bwMode="auto">
          <a:xfrm>
            <a:off x="6786563" y="1592263"/>
            <a:ext cx="576262" cy="360362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+mn-lt"/>
                <a:ea typeface="+mn-ea"/>
              </a:rPr>
              <a:t>VM</a:t>
            </a:r>
            <a:endParaRPr lang="zh-CN" altLang="en-US" sz="1050">
              <a:latin typeface="+mn-lt"/>
              <a:ea typeface="+mn-ea"/>
            </a:endParaRPr>
          </a:p>
        </p:txBody>
      </p:sp>
      <p:cxnSp>
        <p:nvCxnSpPr>
          <p:cNvPr id="13346" name="直接连接符 41"/>
          <p:cNvCxnSpPr>
            <a:cxnSpLocks noChangeShapeType="1"/>
            <a:stCxn id="13345" idx="2"/>
          </p:cNvCxnSpPr>
          <p:nvPr/>
        </p:nvCxnSpPr>
        <p:spPr bwMode="auto">
          <a:xfrm>
            <a:off x="7073900" y="19526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直接连接符 43"/>
          <p:cNvCxnSpPr>
            <a:cxnSpLocks noChangeShapeType="1"/>
          </p:cNvCxnSpPr>
          <p:nvPr/>
        </p:nvCxnSpPr>
        <p:spPr bwMode="auto">
          <a:xfrm>
            <a:off x="5197475" y="2249488"/>
            <a:ext cx="23399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下箭头 44"/>
          <p:cNvSpPr/>
          <p:nvPr/>
        </p:nvSpPr>
        <p:spPr bwMode="auto">
          <a:xfrm rot="10800000">
            <a:off x="3924300" y="2465388"/>
            <a:ext cx="719138" cy="28733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050">
              <a:latin typeface="+mn-lt"/>
              <a:ea typeface="+mn-ea"/>
            </a:endParaRPr>
          </a:p>
        </p:txBody>
      </p:sp>
      <p:cxnSp>
        <p:nvCxnSpPr>
          <p:cNvPr id="13349" name="直接连接符 45"/>
          <p:cNvCxnSpPr>
            <a:cxnSpLocks noChangeShapeType="1"/>
          </p:cNvCxnSpPr>
          <p:nvPr/>
        </p:nvCxnSpPr>
        <p:spPr bwMode="auto">
          <a:xfrm flipV="1">
            <a:off x="755650" y="2582313"/>
            <a:ext cx="7848599" cy="1937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矩形 48"/>
          <p:cNvSpPr/>
          <p:nvPr/>
        </p:nvSpPr>
        <p:spPr>
          <a:xfrm>
            <a:off x="7227093" y="2243759"/>
            <a:ext cx="1530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+mn-lt"/>
                <a:ea typeface="+mn-ea"/>
              </a:rPr>
              <a:t>提供虚拟网络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04138" y="2651125"/>
            <a:ext cx="971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Neutron</a:t>
            </a:r>
            <a:r>
              <a:rPr lang="zh-CN" altLang="en-US" sz="1600" dirty="0">
                <a:latin typeface="+mn-lt"/>
                <a:ea typeface="+mn-ea"/>
              </a:rPr>
              <a:t>将虚拟网络映射到物理网络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6308" y="1995976"/>
            <a:ext cx="9957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</a:rPr>
              <a:t>VNI 10000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227093" y="1968500"/>
            <a:ext cx="9957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FFC000"/>
                </a:solidFill>
                <a:latin typeface="+mn-lt"/>
                <a:ea typeface="+mn-ea"/>
              </a:rPr>
              <a:t>VNI 20000</a:t>
            </a:r>
            <a:endParaRPr lang="zh-CN" altLang="en-US" sz="1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52513" y="4406900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B05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</a:rPr>
              <a:t> 100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452688" y="4406900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FFC00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FFC000"/>
                </a:solidFill>
                <a:latin typeface="+mn-lt"/>
                <a:ea typeface="+mn-ea"/>
              </a:rPr>
              <a:t> 200</a:t>
            </a:r>
            <a:endParaRPr lang="zh-CN" altLang="en-US" sz="1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871663" y="4760913"/>
            <a:ext cx="576262" cy="203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n-ea"/>
              </a:rPr>
              <a:t>TOR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156325" y="4760913"/>
            <a:ext cx="576263" cy="2032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latin typeface="+mn-lt"/>
                <a:ea typeface="+mn-ea"/>
              </a:rPr>
              <a:t>TOR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13358" name="直接连接符 53"/>
          <p:cNvCxnSpPr>
            <a:cxnSpLocks noChangeShapeType="1"/>
            <a:stCxn id="48" idx="2"/>
          </p:cNvCxnSpPr>
          <p:nvPr/>
        </p:nvCxnSpPr>
        <p:spPr bwMode="auto">
          <a:xfrm>
            <a:off x="2159000" y="4964113"/>
            <a:ext cx="0" cy="3365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9" name="直接连接符 54"/>
          <p:cNvCxnSpPr>
            <a:cxnSpLocks noChangeShapeType="1"/>
          </p:cNvCxnSpPr>
          <p:nvPr/>
        </p:nvCxnSpPr>
        <p:spPr bwMode="auto">
          <a:xfrm>
            <a:off x="6443663" y="4964113"/>
            <a:ext cx="0" cy="3365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0" name="直接连接符 56"/>
          <p:cNvCxnSpPr>
            <a:cxnSpLocks noChangeShapeType="1"/>
          </p:cNvCxnSpPr>
          <p:nvPr/>
        </p:nvCxnSpPr>
        <p:spPr bwMode="auto">
          <a:xfrm>
            <a:off x="2006600" y="4976813"/>
            <a:ext cx="0" cy="25400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1" name="直接连接符 57"/>
          <p:cNvCxnSpPr>
            <a:cxnSpLocks noChangeShapeType="1"/>
          </p:cNvCxnSpPr>
          <p:nvPr/>
        </p:nvCxnSpPr>
        <p:spPr bwMode="auto">
          <a:xfrm>
            <a:off x="6288088" y="4976813"/>
            <a:ext cx="0" cy="254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2" name="直接连接符 59"/>
          <p:cNvCxnSpPr>
            <a:cxnSpLocks noChangeShapeType="1"/>
          </p:cNvCxnSpPr>
          <p:nvPr/>
        </p:nvCxnSpPr>
        <p:spPr bwMode="auto">
          <a:xfrm>
            <a:off x="2319338" y="4976813"/>
            <a:ext cx="0" cy="254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3" name="直接连接符 60"/>
          <p:cNvCxnSpPr>
            <a:cxnSpLocks noChangeShapeType="1"/>
          </p:cNvCxnSpPr>
          <p:nvPr/>
        </p:nvCxnSpPr>
        <p:spPr bwMode="auto">
          <a:xfrm>
            <a:off x="6594475" y="4976813"/>
            <a:ext cx="0" cy="254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文本框 61"/>
          <p:cNvSpPr txBox="1"/>
          <p:nvPr/>
        </p:nvSpPr>
        <p:spPr>
          <a:xfrm>
            <a:off x="1052513" y="4987925"/>
            <a:ext cx="9957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</a:rPr>
              <a:t>VNI 10000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452688" y="4987925"/>
            <a:ext cx="9957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FFC000"/>
                </a:solidFill>
                <a:latin typeface="+mn-lt"/>
                <a:ea typeface="+mn-ea"/>
              </a:rPr>
              <a:t>VNI 20000</a:t>
            </a:r>
            <a:endParaRPr lang="zh-CN" altLang="en-US" sz="1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386388" y="4987925"/>
            <a:ext cx="9957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</a:rPr>
              <a:t>VNI 10000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786563" y="4987925"/>
            <a:ext cx="9957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FFC000"/>
                </a:solidFill>
                <a:latin typeface="+mn-lt"/>
                <a:ea typeface="+mn-ea"/>
              </a:rPr>
              <a:t>VNI 20000</a:t>
            </a:r>
            <a:endParaRPr lang="zh-CN" altLang="en-US" sz="1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53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Neutron DHCP</a:t>
            </a:r>
            <a:r>
              <a:rPr lang="zh-CN" altLang="en-US" smtClean="0"/>
              <a:t>服务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777387" y="5109185"/>
            <a:ext cx="7732102" cy="128428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1400" dirty="0"/>
              <a:t>每一个</a:t>
            </a:r>
            <a:r>
              <a:rPr lang="en-US" altLang="zh-CN" sz="1400" dirty="0"/>
              <a:t>Network</a:t>
            </a:r>
            <a:r>
              <a:rPr lang="zh-CN" altLang="en-US" sz="1400" dirty="0"/>
              <a:t>对象对应一个</a:t>
            </a:r>
            <a:r>
              <a:rPr lang="en-US" altLang="zh-CN" sz="1400" dirty="0"/>
              <a:t>DHCP</a:t>
            </a:r>
            <a:r>
              <a:rPr lang="zh-CN" altLang="en-US" sz="1400" dirty="0"/>
              <a:t>服务（即一个命名空间）。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sz="1400" dirty="0"/>
              <a:t>Neutron</a:t>
            </a:r>
            <a:r>
              <a:rPr lang="zh-CN" altLang="en-US" sz="1400" dirty="0"/>
              <a:t>在</a:t>
            </a:r>
            <a:r>
              <a:rPr lang="en-US" altLang="zh-CN" sz="1400" dirty="0"/>
              <a:t>Network</a:t>
            </a:r>
            <a:r>
              <a:rPr lang="zh-CN" altLang="en-US" sz="1400" dirty="0"/>
              <a:t>上创建</a:t>
            </a:r>
            <a:r>
              <a:rPr lang="en-US" altLang="zh-CN" sz="1400" dirty="0"/>
              <a:t>DHCP</a:t>
            </a:r>
            <a:r>
              <a:rPr lang="zh-CN" altLang="en-US" sz="1400" dirty="0"/>
              <a:t>端口。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CN" altLang="en-US" sz="1400" dirty="0"/>
              <a:t>在命名空间内，使用</a:t>
            </a:r>
            <a:r>
              <a:rPr lang="en-US" altLang="zh-CN" sz="1400" dirty="0" err="1"/>
              <a:t>Dnsmasq</a:t>
            </a:r>
            <a:r>
              <a:rPr lang="zh-CN" altLang="en-US" sz="1400" dirty="0"/>
              <a:t>监听</a:t>
            </a:r>
            <a:r>
              <a:rPr lang="en-US" altLang="zh-CN" sz="1400" dirty="0"/>
              <a:t>DHCP</a:t>
            </a:r>
            <a:r>
              <a:rPr lang="zh-CN" altLang="en-US" sz="1400" dirty="0"/>
              <a:t>端口。</a:t>
            </a:r>
          </a:p>
          <a:p>
            <a:pPr marL="342900" indent="-342900">
              <a:lnSpc>
                <a:spcPct val="10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sz="1400" dirty="0"/>
              <a:t>Neutron</a:t>
            </a:r>
            <a:r>
              <a:rPr lang="zh-CN" altLang="en-US" sz="1400" dirty="0"/>
              <a:t>配置</a:t>
            </a:r>
            <a:r>
              <a:rPr lang="en-US" altLang="zh-CN" sz="1400" dirty="0" err="1"/>
              <a:t>Dnsmasq</a:t>
            </a:r>
            <a:r>
              <a:rPr lang="zh-CN" altLang="en-US" sz="1400" dirty="0"/>
              <a:t>配置文件，将</a:t>
            </a:r>
            <a:r>
              <a:rPr lang="en-US" altLang="zh-CN" sz="1400" dirty="0"/>
              <a:t>mac</a:t>
            </a:r>
            <a:r>
              <a:rPr lang="zh-CN" altLang="en-US" sz="1400" dirty="0"/>
              <a:t>、</a:t>
            </a:r>
            <a:r>
              <a:rPr lang="en-US" altLang="zh-CN" sz="1400" dirty="0"/>
              <a:t>IP</a:t>
            </a:r>
            <a:r>
              <a:rPr lang="zh-CN" altLang="en-US" sz="1400" dirty="0"/>
              <a:t>、路由、网关等信息保存。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cxnSp>
        <p:nvCxnSpPr>
          <p:cNvPr id="14339" name="直接连接符 4"/>
          <p:cNvCxnSpPr>
            <a:cxnSpLocks noChangeShapeType="1"/>
          </p:cNvCxnSpPr>
          <p:nvPr/>
        </p:nvCxnSpPr>
        <p:spPr bwMode="auto">
          <a:xfrm>
            <a:off x="1533525" y="5067300"/>
            <a:ext cx="513556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0" name="矩形 5"/>
          <p:cNvSpPr>
            <a:spLocks noChangeArrowheads="1"/>
          </p:cNvSpPr>
          <p:nvPr/>
        </p:nvSpPr>
        <p:spPr bwMode="auto">
          <a:xfrm>
            <a:off x="1352550" y="3159125"/>
            <a:ext cx="2520950" cy="1439863"/>
          </a:xfrm>
          <a:prstGeom prst="rect">
            <a:avLst/>
          </a:prstGeom>
          <a:solidFill>
            <a:srgbClr val="D0E1F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  <a:ea typeface="+mn-ea"/>
              </a:rPr>
              <a:t>HOST</a:t>
            </a:r>
            <a:endParaRPr lang="zh-CN" altLang="en-US" sz="1050" dirty="0">
              <a:latin typeface="+mn-lt"/>
              <a:ea typeface="+mn-ea"/>
            </a:endParaRPr>
          </a:p>
        </p:txBody>
      </p:sp>
      <p:sp>
        <p:nvSpPr>
          <p:cNvPr id="14341" name="矩形 6"/>
          <p:cNvSpPr>
            <a:spLocks noChangeArrowheads="1"/>
          </p:cNvSpPr>
          <p:nvPr/>
        </p:nvSpPr>
        <p:spPr bwMode="auto">
          <a:xfrm>
            <a:off x="1695450" y="3232150"/>
            <a:ext cx="576263" cy="35877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+mn-lt"/>
                <a:ea typeface="+mn-ea"/>
              </a:rPr>
              <a:t>VM</a:t>
            </a:r>
            <a:endParaRPr lang="zh-CN" altLang="en-US" sz="1050">
              <a:latin typeface="+mn-lt"/>
              <a:ea typeface="+mn-ea"/>
            </a:endParaRPr>
          </a:p>
        </p:txBody>
      </p:sp>
      <p:sp>
        <p:nvSpPr>
          <p:cNvPr id="14342" name="矩形 7"/>
          <p:cNvSpPr>
            <a:spLocks noChangeArrowheads="1"/>
          </p:cNvSpPr>
          <p:nvPr/>
        </p:nvSpPr>
        <p:spPr bwMode="auto">
          <a:xfrm>
            <a:off x="1695450" y="3879850"/>
            <a:ext cx="1836738" cy="360363"/>
          </a:xfrm>
          <a:prstGeom prst="rect">
            <a:avLst/>
          </a:prstGeom>
          <a:solidFill>
            <a:srgbClr val="E7E8E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+mn-lt"/>
                <a:ea typeface="+mn-ea"/>
              </a:rPr>
              <a:t>vSwitch</a:t>
            </a:r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14343" name="直接连接符 9"/>
          <p:cNvCxnSpPr>
            <a:cxnSpLocks noChangeShapeType="1"/>
            <a:stCxn id="14341" idx="2"/>
          </p:cNvCxnSpPr>
          <p:nvPr/>
        </p:nvCxnSpPr>
        <p:spPr bwMode="auto">
          <a:xfrm>
            <a:off x="1982788" y="35909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直接连接符 13"/>
          <p:cNvCxnSpPr>
            <a:cxnSpLocks noChangeShapeType="1"/>
            <a:stCxn id="14342" idx="2"/>
          </p:cNvCxnSpPr>
          <p:nvPr/>
        </p:nvCxnSpPr>
        <p:spPr bwMode="auto">
          <a:xfrm>
            <a:off x="2613025" y="4240213"/>
            <a:ext cx="0" cy="8270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矩形 17"/>
          <p:cNvSpPr>
            <a:spLocks noChangeArrowheads="1"/>
          </p:cNvSpPr>
          <p:nvPr/>
        </p:nvSpPr>
        <p:spPr bwMode="auto">
          <a:xfrm>
            <a:off x="4305300" y="3159125"/>
            <a:ext cx="2520950" cy="1439863"/>
          </a:xfrm>
          <a:prstGeom prst="rect">
            <a:avLst/>
          </a:prstGeom>
          <a:solidFill>
            <a:srgbClr val="D0E1F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  <a:ea typeface="+mn-ea"/>
              </a:rPr>
              <a:t>HOST</a:t>
            </a:r>
            <a:endParaRPr lang="zh-CN" altLang="en-US" sz="1050" dirty="0">
              <a:latin typeface="+mn-lt"/>
              <a:ea typeface="+mn-ea"/>
            </a:endParaRPr>
          </a:p>
        </p:txBody>
      </p:sp>
      <p:sp>
        <p:nvSpPr>
          <p:cNvPr id="14346" name="矩形 18"/>
          <p:cNvSpPr>
            <a:spLocks noChangeArrowheads="1"/>
          </p:cNvSpPr>
          <p:nvPr/>
        </p:nvSpPr>
        <p:spPr bwMode="auto">
          <a:xfrm>
            <a:off x="4648200" y="3232150"/>
            <a:ext cx="576263" cy="35877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+mn-lt"/>
                <a:ea typeface="+mn-ea"/>
              </a:rPr>
              <a:t>VM</a:t>
            </a:r>
            <a:endParaRPr lang="zh-CN" altLang="en-US" sz="1050">
              <a:latin typeface="+mn-lt"/>
              <a:ea typeface="+mn-ea"/>
            </a:endParaRPr>
          </a:p>
        </p:txBody>
      </p:sp>
      <p:sp>
        <p:nvSpPr>
          <p:cNvPr id="14347" name="矩形 19"/>
          <p:cNvSpPr>
            <a:spLocks noChangeArrowheads="1"/>
          </p:cNvSpPr>
          <p:nvPr/>
        </p:nvSpPr>
        <p:spPr bwMode="auto">
          <a:xfrm>
            <a:off x="4648200" y="3879850"/>
            <a:ext cx="1835150" cy="360363"/>
          </a:xfrm>
          <a:prstGeom prst="rect">
            <a:avLst/>
          </a:prstGeom>
          <a:solidFill>
            <a:srgbClr val="E7E8E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+mn-lt"/>
                <a:ea typeface="+mn-ea"/>
              </a:rPr>
              <a:t>vSwitch</a:t>
            </a:r>
            <a:endParaRPr lang="zh-CN" altLang="en-US" sz="1800">
              <a:latin typeface="+mn-lt"/>
              <a:ea typeface="+mn-ea"/>
            </a:endParaRPr>
          </a:p>
        </p:txBody>
      </p:sp>
      <p:cxnSp>
        <p:nvCxnSpPr>
          <p:cNvPr id="14348" name="直接连接符 20"/>
          <p:cNvCxnSpPr>
            <a:cxnSpLocks noChangeShapeType="1"/>
            <a:stCxn id="14346" idx="2"/>
          </p:cNvCxnSpPr>
          <p:nvPr/>
        </p:nvCxnSpPr>
        <p:spPr bwMode="auto">
          <a:xfrm>
            <a:off x="4935538" y="35909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直接连接符 21"/>
          <p:cNvCxnSpPr>
            <a:cxnSpLocks noChangeShapeType="1"/>
            <a:stCxn id="14347" idx="2"/>
          </p:cNvCxnSpPr>
          <p:nvPr/>
        </p:nvCxnSpPr>
        <p:spPr bwMode="auto">
          <a:xfrm>
            <a:off x="5565775" y="4240213"/>
            <a:ext cx="0" cy="8270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直接连接符 23"/>
          <p:cNvCxnSpPr>
            <a:cxnSpLocks noChangeShapeType="1"/>
          </p:cNvCxnSpPr>
          <p:nvPr/>
        </p:nvCxnSpPr>
        <p:spPr bwMode="auto">
          <a:xfrm>
            <a:off x="6196013" y="35909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1555750" y="4694238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B05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</a:rPr>
              <a:t> 100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94213" y="4694238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B05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</a:rPr>
              <a:t> 100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4354" name="直接连接符 33"/>
          <p:cNvCxnSpPr>
            <a:cxnSpLocks noChangeShapeType="1"/>
          </p:cNvCxnSpPr>
          <p:nvPr/>
        </p:nvCxnSpPr>
        <p:spPr bwMode="auto">
          <a:xfrm>
            <a:off x="2141538" y="2249488"/>
            <a:ext cx="473392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矩形 34"/>
          <p:cNvSpPr>
            <a:spLocks noChangeArrowheads="1"/>
          </p:cNvSpPr>
          <p:nvPr/>
        </p:nvSpPr>
        <p:spPr bwMode="auto">
          <a:xfrm>
            <a:off x="2303463" y="1604963"/>
            <a:ext cx="576262" cy="36036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+mn-lt"/>
                <a:ea typeface="+mn-ea"/>
              </a:rPr>
              <a:t>VM</a:t>
            </a:r>
            <a:endParaRPr lang="zh-CN" altLang="en-US" sz="1050">
              <a:latin typeface="+mn-lt"/>
              <a:ea typeface="+mn-ea"/>
            </a:endParaRPr>
          </a:p>
        </p:txBody>
      </p:sp>
      <p:cxnSp>
        <p:nvCxnSpPr>
          <p:cNvPr id="14356" name="直接连接符 35"/>
          <p:cNvCxnSpPr>
            <a:cxnSpLocks noChangeShapeType="1"/>
            <a:stCxn id="14355" idx="2"/>
          </p:cNvCxnSpPr>
          <p:nvPr/>
        </p:nvCxnSpPr>
        <p:spPr bwMode="auto">
          <a:xfrm>
            <a:off x="2592388" y="19653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矩形 36"/>
          <p:cNvSpPr>
            <a:spLocks noChangeArrowheads="1"/>
          </p:cNvSpPr>
          <p:nvPr/>
        </p:nvSpPr>
        <p:spPr bwMode="auto">
          <a:xfrm>
            <a:off x="3563938" y="1604963"/>
            <a:ext cx="576262" cy="36036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+mn-lt"/>
                <a:ea typeface="+mn-ea"/>
              </a:rPr>
              <a:t>VM</a:t>
            </a:r>
            <a:endParaRPr lang="zh-CN" altLang="en-US" sz="1050">
              <a:latin typeface="+mn-lt"/>
              <a:ea typeface="+mn-ea"/>
            </a:endParaRPr>
          </a:p>
        </p:txBody>
      </p:sp>
      <p:cxnSp>
        <p:nvCxnSpPr>
          <p:cNvPr id="14358" name="直接连接符 37"/>
          <p:cNvCxnSpPr>
            <a:cxnSpLocks noChangeShapeType="1"/>
            <a:stCxn id="14357" idx="2"/>
          </p:cNvCxnSpPr>
          <p:nvPr/>
        </p:nvCxnSpPr>
        <p:spPr bwMode="auto">
          <a:xfrm>
            <a:off x="3851275" y="19653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9" name="下箭头 44"/>
          <p:cNvSpPr>
            <a:spLocks noChangeArrowheads="1"/>
          </p:cNvSpPr>
          <p:nvPr/>
        </p:nvSpPr>
        <p:spPr bwMode="auto">
          <a:xfrm rot="10800000">
            <a:off x="3924300" y="2465388"/>
            <a:ext cx="719138" cy="2873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50">
              <a:latin typeface="+mn-lt"/>
              <a:ea typeface="+mn-ea"/>
            </a:endParaRPr>
          </a:p>
        </p:txBody>
      </p:sp>
      <p:cxnSp>
        <p:nvCxnSpPr>
          <p:cNvPr id="14360" name="直接连接符 45"/>
          <p:cNvCxnSpPr>
            <a:cxnSpLocks noChangeShapeType="1"/>
          </p:cNvCxnSpPr>
          <p:nvPr/>
        </p:nvCxnSpPr>
        <p:spPr bwMode="auto">
          <a:xfrm>
            <a:off x="777387" y="2629388"/>
            <a:ext cx="784859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矩形 48"/>
          <p:cNvSpPr/>
          <p:nvPr/>
        </p:nvSpPr>
        <p:spPr>
          <a:xfrm>
            <a:off x="6932611" y="2254653"/>
            <a:ext cx="18288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+mn-lt"/>
                <a:ea typeface="+mn-ea"/>
              </a:rPr>
              <a:t>提供</a:t>
            </a:r>
            <a:r>
              <a:rPr lang="en-US" altLang="zh-CN" sz="1600" dirty="0">
                <a:latin typeface="+mn-lt"/>
                <a:ea typeface="+mn-ea"/>
              </a:rPr>
              <a:t>DHCP</a:t>
            </a:r>
            <a:r>
              <a:rPr lang="zh-CN" altLang="en-US" sz="1600" dirty="0">
                <a:latin typeface="+mn-lt"/>
                <a:ea typeface="+mn-ea"/>
              </a:rPr>
              <a:t>服务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54103" y="2724805"/>
            <a:ext cx="1648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Neutron</a:t>
            </a:r>
            <a:r>
              <a:rPr lang="zh-CN" altLang="en-US" sz="1600" dirty="0">
                <a:latin typeface="+mn-lt"/>
                <a:ea typeface="+mn-ea"/>
              </a:rPr>
              <a:t>使用</a:t>
            </a:r>
            <a:r>
              <a:rPr lang="en-US" altLang="zh-CN" sz="1600" dirty="0" err="1">
                <a:latin typeface="+mn-lt"/>
                <a:ea typeface="+mn-ea"/>
              </a:rPr>
              <a:t>Dnsmasq</a:t>
            </a:r>
            <a:r>
              <a:rPr lang="zh-CN" altLang="en-US" sz="1600" dirty="0">
                <a:latin typeface="+mn-lt"/>
                <a:ea typeface="+mn-ea"/>
              </a:rPr>
              <a:t>软件为虚拟机提供</a:t>
            </a:r>
            <a:r>
              <a:rPr lang="en-US" altLang="zh-CN" sz="1600" dirty="0">
                <a:latin typeface="+mn-lt"/>
                <a:ea typeface="+mn-ea"/>
              </a:rPr>
              <a:t>DHCP</a:t>
            </a:r>
            <a:r>
              <a:rPr lang="zh-CN" altLang="en-US" sz="1600" dirty="0">
                <a:latin typeface="+mn-lt"/>
                <a:ea typeface="+mn-ea"/>
              </a:rPr>
              <a:t>服务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14363" name="矩形 42"/>
          <p:cNvSpPr>
            <a:spLocks noChangeArrowheads="1"/>
          </p:cNvSpPr>
          <p:nvPr/>
        </p:nvSpPr>
        <p:spPr bwMode="auto">
          <a:xfrm>
            <a:off x="5184775" y="1604962"/>
            <a:ext cx="1189038" cy="36451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</a:rPr>
              <a:t>DHCP Server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14364" name="直接连接符 47"/>
          <p:cNvCxnSpPr>
            <a:cxnSpLocks noChangeShapeType="1"/>
          </p:cNvCxnSpPr>
          <p:nvPr/>
        </p:nvCxnSpPr>
        <p:spPr bwMode="auto">
          <a:xfrm>
            <a:off x="5688013" y="19653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5" name="矩形 50"/>
          <p:cNvSpPr>
            <a:spLocks noChangeArrowheads="1"/>
          </p:cNvSpPr>
          <p:nvPr/>
        </p:nvSpPr>
        <p:spPr bwMode="auto">
          <a:xfrm>
            <a:off x="5565775" y="3253154"/>
            <a:ext cx="1103313" cy="340946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</a:rPr>
              <a:t>namespace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4366" name="任意多边形 14"/>
          <p:cNvSpPr>
            <a:spLocks/>
          </p:cNvSpPr>
          <p:nvPr/>
        </p:nvSpPr>
        <p:spPr bwMode="auto">
          <a:xfrm>
            <a:off x="2085975" y="3676650"/>
            <a:ext cx="4287838" cy="1301750"/>
          </a:xfrm>
          <a:custGeom>
            <a:avLst/>
            <a:gdLst>
              <a:gd name="T0" fmla="*/ 6415 w 4287640"/>
              <a:gd name="T1" fmla="*/ 0 h 1301348"/>
              <a:gd name="T2" fmla="*/ 6415 w 4287640"/>
              <a:gd name="T3" fmla="*/ 276395 h 1301348"/>
              <a:gd name="T4" fmla="*/ 73096 w 4287640"/>
              <a:gd name="T5" fmla="*/ 476544 h 1301348"/>
              <a:gd name="T6" fmla="*/ 160499 w 4287640"/>
              <a:gd name="T7" fmla="*/ 780550 h 1301348"/>
              <a:gd name="T8" fmla="*/ 292782 w 4287640"/>
              <a:gd name="T9" fmla="*/ 1181732 h 1301348"/>
              <a:gd name="T10" fmla="*/ 882797 w 4287640"/>
              <a:gd name="T11" fmla="*/ 1239016 h 1301348"/>
              <a:gd name="T12" fmla="*/ 3909370 w 4287640"/>
              <a:gd name="T13" fmla="*/ 1201383 h 1301348"/>
              <a:gd name="T14" fmla="*/ 4254956 w 4287640"/>
              <a:gd name="T15" fmla="*/ 38124 h 130134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87640"/>
              <a:gd name="T25" fmla="*/ 0 h 1301348"/>
              <a:gd name="T26" fmla="*/ 4287640 w 4287640"/>
              <a:gd name="T27" fmla="*/ 1301348 h 130134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87640" h="1301348">
                <a:moveTo>
                  <a:pt x="6415" y="0"/>
                </a:moveTo>
                <a:cubicBezTo>
                  <a:pt x="859" y="98425"/>
                  <a:pt x="-4697" y="196850"/>
                  <a:pt x="6415" y="276225"/>
                </a:cubicBezTo>
                <a:cubicBezTo>
                  <a:pt x="17527" y="355600"/>
                  <a:pt x="47412" y="392276"/>
                  <a:pt x="73090" y="476250"/>
                </a:cubicBezTo>
                <a:cubicBezTo>
                  <a:pt x="98768" y="560224"/>
                  <a:pt x="123874" y="662609"/>
                  <a:pt x="160485" y="780068"/>
                </a:cubicBezTo>
                <a:cubicBezTo>
                  <a:pt x="197096" y="897527"/>
                  <a:pt x="134675" y="1066930"/>
                  <a:pt x="292754" y="1181002"/>
                </a:cubicBezTo>
                <a:cubicBezTo>
                  <a:pt x="450833" y="1295074"/>
                  <a:pt x="280005" y="1234977"/>
                  <a:pt x="882715" y="1238250"/>
                </a:cubicBezTo>
                <a:cubicBezTo>
                  <a:pt x="1485425" y="1241523"/>
                  <a:pt x="3347038" y="1400666"/>
                  <a:pt x="3909013" y="1200641"/>
                </a:cubicBezTo>
                <a:cubicBezTo>
                  <a:pt x="4470988" y="1000616"/>
                  <a:pt x="4235515" y="542925"/>
                  <a:pt x="4254565" y="3810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>
              <a:latin typeface="+mn-lt"/>
              <a:ea typeface="+mn-ea"/>
            </a:endParaRPr>
          </a:p>
        </p:txBody>
      </p:sp>
      <p:sp>
        <p:nvSpPr>
          <p:cNvPr id="14367" name="任意多边形 51"/>
          <p:cNvSpPr>
            <a:spLocks/>
          </p:cNvSpPr>
          <p:nvPr/>
        </p:nvSpPr>
        <p:spPr bwMode="auto">
          <a:xfrm>
            <a:off x="5041900" y="3657600"/>
            <a:ext cx="1003300" cy="323850"/>
          </a:xfrm>
          <a:custGeom>
            <a:avLst/>
            <a:gdLst>
              <a:gd name="T0" fmla="*/ 3533 w 1003660"/>
              <a:gd name="T1" fmla="*/ 0 h 324575"/>
              <a:gd name="T2" fmla="*/ 98715 w 1003660"/>
              <a:gd name="T3" fmla="*/ 284475 h 324575"/>
              <a:gd name="T4" fmla="*/ 660286 w 1003660"/>
              <a:gd name="T5" fmla="*/ 303440 h 324575"/>
              <a:gd name="T6" fmla="*/ 907758 w 1003660"/>
              <a:gd name="T7" fmla="*/ 303440 h 324575"/>
              <a:gd name="T8" fmla="*/ 1002940 w 1003660"/>
              <a:gd name="T9" fmla="*/ 47413 h 3245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3660"/>
              <a:gd name="T16" fmla="*/ 0 h 324575"/>
              <a:gd name="T17" fmla="*/ 1003660 w 1003660"/>
              <a:gd name="T18" fmla="*/ 324575 h 3245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3660" h="324575">
                <a:moveTo>
                  <a:pt x="3535" y="0"/>
                </a:moveTo>
                <a:cubicBezTo>
                  <a:pt x="-3609" y="117475"/>
                  <a:pt x="-10752" y="234950"/>
                  <a:pt x="98785" y="285750"/>
                </a:cubicBezTo>
                <a:cubicBezTo>
                  <a:pt x="208322" y="336550"/>
                  <a:pt x="525823" y="301625"/>
                  <a:pt x="660760" y="304800"/>
                </a:cubicBezTo>
                <a:cubicBezTo>
                  <a:pt x="795697" y="307975"/>
                  <a:pt x="851260" y="347663"/>
                  <a:pt x="908410" y="304800"/>
                </a:cubicBezTo>
                <a:cubicBezTo>
                  <a:pt x="965560" y="261937"/>
                  <a:pt x="984610" y="154781"/>
                  <a:pt x="1003660" y="476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>
              <a:latin typeface="+mn-lt"/>
              <a:ea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51500" y="4700588"/>
            <a:ext cx="1395413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DHCP</a:t>
            </a:r>
            <a:r>
              <a:rPr lang="zh-CN" altLang="en-US" sz="1400" dirty="0">
                <a:latin typeface="+mn-lt"/>
                <a:ea typeface="+mn-ea"/>
              </a:rPr>
              <a:t>报文交互</a:t>
            </a:r>
            <a:endParaRPr lang="en-US" altLang="zh-CN" sz="1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171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67782" y="392728"/>
            <a:ext cx="7920037" cy="868363"/>
          </a:xfrm>
        </p:spPr>
        <p:txBody>
          <a:bodyPr/>
          <a:lstStyle/>
          <a:p>
            <a:r>
              <a:rPr lang="zh-CN" altLang="en-US" smtClean="0"/>
              <a:t>对接</a:t>
            </a:r>
            <a:r>
              <a:rPr lang="en-US" altLang="zh-CN" smtClean="0"/>
              <a:t>KVM</a:t>
            </a:r>
            <a:endParaRPr lang="zh-CN" altLang="en-US" smtClean="0"/>
          </a:p>
        </p:txBody>
      </p:sp>
      <p:sp>
        <p:nvSpPr>
          <p:cNvPr id="15364" name="矩形 91"/>
          <p:cNvSpPr>
            <a:spLocks noChangeArrowheads="1"/>
          </p:cNvSpPr>
          <p:nvPr/>
        </p:nvSpPr>
        <p:spPr bwMode="auto">
          <a:xfrm>
            <a:off x="938832" y="4863950"/>
            <a:ext cx="2050799" cy="130825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/>
          <a:lstStyle>
            <a:lvl1pPr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0" name="TextBox 139"/>
          <p:cNvSpPr txBox="1"/>
          <p:nvPr/>
        </p:nvSpPr>
        <p:spPr bwMode="auto">
          <a:xfrm>
            <a:off x="1595438" y="4657725"/>
            <a:ext cx="902811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FFFFFF"/>
                </a:solidFill>
                <a:latin typeface="+mn-lt"/>
                <a:ea typeface="+mn-ea"/>
              </a:rPr>
              <a:t>Server1</a:t>
            </a:r>
            <a:endParaRPr lang="zh-CN" altLang="en-US" sz="18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041400" y="5045075"/>
            <a:ext cx="1852613" cy="485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 anchor="ctr"/>
          <a:lstStyle/>
          <a:p>
            <a:pPr defTabSz="801688" fontAlgn="base">
              <a:defRPr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neutron-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</a:rPr>
              <a:t>openvswitch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-agent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1" name="圆角矩形 130"/>
          <p:cNvSpPr/>
          <p:nvPr/>
        </p:nvSpPr>
        <p:spPr bwMode="auto">
          <a:xfrm>
            <a:off x="1476375" y="1973263"/>
            <a:ext cx="5584825" cy="1211466"/>
          </a:xfrm>
          <a:prstGeom prst="roundRect">
            <a:avLst>
              <a:gd name="adj" fmla="val 8613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/>
          <a:lstStyle/>
          <a:p>
            <a:pPr defTabSz="684481" eaLnBrk="0" hangingPunct="0">
              <a:defRPr/>
            </a:pPr>
            <a:endParaRPr lang="zh-CN" altLang="en-US" sz="16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3777414" y="2389188"/>
            <a:ext cx="938213" cy="325438"/>
          </a:xfrm>
          <a:prstGeom prst="roundRect">
            <a:avLst/>
          </a:prstGeom>
          <a:solidFill>
            <a:srgbClr val="66FFFF">
              <a:alpha val="50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 anchor="ctr"/>
          <a:lstStyle/>
          <a:p>
            <a:pPr algn="ctr" defTabSz="684481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Cinder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92208" y="2396575"/>
            <a:ext cx="938213" cy="325438"/>
          </a:xfrm>
          <a:prstGeom prst="roundRect">
            <a:avLst/>
          </a:prstGeom>
          <a:solidFill>
            <a:srgbClr val="66FFFF">
              <a:alpha val="50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 anchor="ctr"/>
          <a:lstStyle/>
          <a:p>
            <a:pPr algn="ctr" defTabSz="684481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Neutron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2692373" y="2396575"/>
            <a:ext cx="938212" cy="325438"/>
          </a:xfrm>
          <a:prstGeom prst="roundRect">
            <a:avLst/>
          </a:prstGeom>
          <a:solidFill>
            <a:srgbClr val="66FFFF">
              <a:alpha val="50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 anchor="ctr"/>
          <a:lstStyle/>
          <a:p>
            <a:pPr algn="ctr" defTabSz="684481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Nova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2569901" y="2743200"/>
            <a:ext cx="1075349" cy="38735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txBody>
          <a:bodyPr lIns="0" tIns="0" rIns="0" bIns="0"/>
          <a:lstStyle/>
          <a:p>
            <a:pPr algn="ctr" defTabSz="685617">
              <a:lnSpc>
                <a:spcPts val="1380"/>
              </a:lnSpc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+mn-lt"/>
                <a:ea typeface="+mn-ea"/>
              </a:rPr>
              <a:t>Nova Plug-in/ Driver</a:t>
            </a:r>
            <a:endParaRPr lang="zh-CN" altLang="en-US" sz="1400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6" name="圆角矩形 135"/>
          <p:cNvSpPr/>
          <p:nvPr/>
        </p:nvSpPr>
        <p:spPr bwMode="auto">
          <a:xfrm>
            <a:off x="3664311" y="2744050"/>
            <a:ext cx="1223086" cy="38735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txBody>
          <a:bodyPr lIns="0" tIns="0" rIns="0" bIns="0"/>
          <a:lstStyle/>
          <a:p>
            <a:pPr algn="ctr" defTabSz="685617">
              <a:lnSpc>
                <a:spcPts val="1380"/>
              </a:lnSpc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+mn-lt"/>
                <a:ea typeface="+mn-ea"/>
              </a:rPr>
              <a:t>Cinder Plug-in/</a:t>
            </a:r>
          </a:p>
          <a:p>
            <a:pPr algn="ctr" defTabSz="685617">
              <a:lnSpc>
                <a:spcPts val="1380"/>
              </a:lnSpc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+mn-lt"/>
                <a:ea typeface="+mn-ea"/>
              </a:rPr>
              <a:t>Driver</a:t>
            </a:r>
            <a:endParaRPr lang="zh-CN" altLang="en-US" sz="1400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7" name="圆角矩形 136"/>
          <p:cNvSpPr/>
          <p:nvPr/>
        </p:nvSpPr>
        <p:spPr bwMode="auto">
          <a:xfrm>
            <a:off x="4906459" y="2751138"/>
            <a:ext cx="1101298" cy="37941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txBody>
          <a:bodyPr lIns="0" tIns="0" rIns="0" bIns="0"/>
          <a:lstStyle/>
          <a:p>
            <a:pPr algn="ctr" defTabSz="685617">
              <a:lnSpc>
                <a:spcPts val="1280"/>
              </a:lnSpc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+mn-lt"/>
                <a:ea typeface="+mn-ea"/>
              </a:rPr>
              <a:t>Neutron Plug-in/ Driver</a:t>
            </a:r>
            <a:endParaRPr lang="zh-CN" altLang="en-US" sz="1400" kern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1514475" y="2036763"/>
            <a:ext cx="938213" cy="323850"/>
          </a:xfrm>
          <a:prstGeom prst="roundRect">
            <a:avLst/>
          </a:prstGeom>
          <a:solidFill>
            <a:srgbClr val="66FFFF">
              <a:alpha val="50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 anchor="ctr"/>
          <a:lstStyle/>
          <a:p>
            <a:pPr algn="ctr" defTabSz="684481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Keystone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1511300" y="2427288"/>
            <a:ext cx="938213" cy="323850"/>
          </a:xfrm>
          <a:prstGeom prst="roundRect">
            <a:avLst/>
          </a:prstGeom>
          <a:solidFill>
            <a:srgbClr val="66FFFF">
              <a:alpha val="50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 anchor="ctr"/>
          <a:lstStyle/>
          <a:p>
            <a:pPr algn="ctr" defTabSz="684481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Glance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1517650" y="2806700"/>
            <a:ext cx="938213" cy="323850"/>
          </a:xfrm>
          <a:prstGeom prst="roundRect">
            <a:avLst/>
          </a:prstGeom>
          <a:solidFill>
            <a:srgbClr val="66FFFF">
              <a:alpha val="50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 anchor="ctr"/>
          <a:lstStyle/>
          <a:p>
            <a:pPr algn="ctr" defTabSz="684481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Swift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6035675" y="2054225"/>
            <a:ext cx="938213" cy="323850"/>
          </a:xfrm>
          <a:prstGeom prst="roundRect">
            <a:avLst/>
          </a:prstGeom>
          <a:solidFill>
            <a:srgbClr val="66FFFF">
              <a:alpha val="50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 anchor="ctr"/>
          <a:lstStyle/>
          <a:p>
            <a:pPr algn="ctr" defTabSz="684481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Heat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5990522" y="2403603"/>
            <a:ext cx="1031958" cy="362883"/>
          </a:xfrm>
          <a:prstGeom prst="roundRect">
            <a:avLst/>
          </a:prstGeom>
          <a:solidFill>
            <a:srgbClr val="66FFFF">
              <a:alpha val="50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 anchor="ctr"/>
          <a:lstStyle/>
          <a:p>
            <a:pPr algn="ctr" defTabSz="684481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Ceilometer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43" name="圆角矩形 142"/>
          <p:cNvSpPr/>
          <p:nvPr/>
        </p:nvSpPr>
        <p:spPr bwMode="auto">
          <a:xfrm>
            <a:off x="6038850" y="2825750"/>
            <a:ext cx="936625" cy="323850"/>
          </a:xfrm>
          <a:prstGeom prst="roundRect">
            <a:avLst/>
          </a:prstGeom>
          <a:solidFill>
            <a:srgbClr val="66FFFF">
              <a:alpha val="50000"/>
            </a:srgb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 anchor="ctr"/>
          <a:lstStyle/>
          <a:p>
            <a:pPr algn="ctr" defTabSz="684481" eaLnBrk="0" hangingPunct="0"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Ironic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5380" name="TextBox 1663"/>
          <p:cNvSpPr txBox="1">
            <a:spLocks noChangeArrowheads="1"/>
          </p:cNvSpPr>
          <p:nvPr/>
        </p:nvSpPr>
        <p:spPr bwMode="auto">
          <a:xfrm>
            <a:off x="3852582" y="2043537"/>
            <a:ext cx="21162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</a:rPr>
              <a:t>Openstack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</a:rPr>
              <a:t>商用发行版</a:t>
            </a:r>
          </a:p>
        </p:txBody>
      </p:sp>
      <p:sp>
        <p:nvSpPr>
          <p:cNvPr id="145" name="圆角矩形 144"/>
          <p:cNvSpPr/>
          <p:nvPr/>
        </p:nvSpPr>
        <p:spPr bwMode="auto">
          <a:xfrm>
            <a:off x="3757613" y="1376363"/>
            <a:ext cx="1343025" cy="352425"/>
          </a:xfrm>
          <a:prstGeom prst="roundRect">
            <a:avLst/>
          </a:prstGeom>
          <a:solidFill>
            <a:srgbClr val="595757"/>
          </a:solidFill>
          <a:ln>
            <a:noFill/>
          </a:ln>
        </p:spPr>
        <p:txBody>
          <a:bodyPr/>
          <a:lstStyle/>
          <a:p>
            <a:pPr algn="ctr" defTabSz="685617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+mn-lt"/>
                <a:ea typeface="+mn-ea"/>
              </a:rPr>
              <a:t>云服务</a:t>
            </a:r>
          </a:p>
        </p:txBody>
      </p:sp>
      <p:sp>
        <p:nvSpPr>
          <p:cNvPr id="146" name="上箭头 145"/>
          <p:cNvSpPr/>
          <p:nvPr/>
        </p:nvSpPr>
        <p:spPr bwMode="auto">
          <a:xfrm>
            <a:off x="4329516" y="1740568"/>
            <a:ext cx="222050" cy="236210"/>
          </a:xfrm>
          <a:prstGeom prst="upArrow">
            <a:avLst/>
          </a:prstGeom>
          <a:gradFill flip="none" rotWithShape="1">
            <a:gsLst>
              <a:gs pos="0">
                <a:srgbClr val="66FFFF"/>
              </a:gs>
              <a:gs pos="35000">
                <a:srgbClr val="66FFFF">
                  <a:alpha val="8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5" tIns="45712" rIns="91425" bIns="45712"/>
          <a:lstStyle/>
          <a:p>
            <a:pPr defTabSz="684481" eaLnBrk="0" hangingPunct="0">
              <a:defRPr/>
            </a:pPr>
            <a:endParaRPr lang="zh-CN" altLang="en-US" sz="18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5385" name="TextBox 1666"/>
          <p:cNvSpPr txBox="1">
            <a:spLocks noChangeArrowheads="1"/>
          </p:cNvSpPr>
          <p:nvPr/>
        </p:nvSpPr>
        <p:spPr bwMode="auto">
          <a:xfrm>
            <a:off x="4551566" y="1703663"/>
            <a:ext cx="14318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</a:rPr>
              <a:t>Openstack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 API</a:t>
            </a:r>
          </a:p>
        </p:txBody>
      </p:sp>
      <p:sp>
        <p:nvSpPr>
          <p:cNvPr id="15386" name="矩形 91"/>
          <p:cNvSpPr>
            <a:spLocks noChangeArrowheads="1"/>
          </p:cNvSpPr>
          <p:nvPr/>
        </p:nvSpPr>
        <p:spPr bwMode="auto">
          <a:xfrm>
            <a:off x="3304117" y="4863950"/>
            <a:ext cx="2050799" cy="130825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/>
          <a:lstStyle>
            <a:lvl1pPr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5" name="TextBox 139"/>
          <p:cNvSpPr txBox="1"/>
          <p:nvPr/>
        </p:nvSpPr>
        <p:spPr bwMode="auto">
          <a:xfrm>
            <a:off x="3960813" y="4657725"/>
            <a:ext cx="902811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FFFFFF"/>
                </a:solidFill>
                <a:latin typeface="+mn-lt"/>
                <a:ea typeface="+mn-ea"/>
              </a:rPr>
              <a:t>Server2</a:t>
            </a:r>
            <a:endParaRPr lang="zh-CN" altLang="en-US" sz="18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3406775" y="5045075"/>
            <a:ext cx="1852613" cy="485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 anchor="ctr"/>
          <a:lstStyle/>
          <a:p>
            <a:pPr defTabSz="801688" fontAlgn="base">
              <a:defRPr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neutron-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</a:rPr>
              <a:t>openvswitch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-agent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5389" name="矩形 91"/>
          <p:cNvSpPr>
            <a:spLocks noChangeArrowheads="1"/>
          </p:cNvSpPr>
          <p:nvPr/>
        </p:nvSpPr>
        <p:spPr bwMode="auto">
          <a:xfrm>
            <a:off x="6378700" y="4799137"/>
            <a:ext cx="2050799" cy="130825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/>
          <a:lstStyle>
            <a:lvl1pPr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4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8" name="TextBox 139"/>
          <p:cNvSpPr txBox="1"/>
          <p:nvPr/>
        </p:nvSpPr>
        <p:spPr bwMode="auto">
          <a:xfrm>
            <a:off x="7032625" y="4657725"/>
            <a:ext cx="902811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FFFFFF"/>
                </a:solidFill>
                <a:latin typeface="+mn-lt"/>
                <a:ea typeface="+mn-ea"/>
              </a:rPr>
              <a:t>Server3</a:t>
            </a:r>
            <a:endParaRPr lang="zh-CN" altLang="en-US" sz="18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6477000" y="5045075"/>
            <a:ext cx="1854200" cy="485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 anchor="ctr"/>
          <a:lstStyle/>
          <a:p>
            <a:pPr defTabSz="801688" fontAlgn="base">
              <a:defRPr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neutron-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</a:rPr>
              <a:t>dhcp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-agent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15392" name="直接箭头连接符 3"/>
          <p:cNvCxnSpPr>
            <a:cxnSpLocks noChangeShapeType="1"/>
            <a:stCxn id="137" idx="2"/>
            <a:endCxn id="169" idx="0"/>
          </p:cNvCxnSpPr>
          <p:nvPr/>
        </p:nvCxnSpPr>
        <p:spPr bwMode="auto">
          <a:xfrm>
            <a:off x="5457108" y="3130550"/>
            <a:ext cx="1946992" cy="191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3" name="直接箭头连接符 169"/>
          <p:cNvCxnSpPr>
            <a:cxnSpLocks noChangeShapeType="1"/>
            <a:stCxn id="137" idx="2"/>
            <a:endCxn id="129" idx="0"/>
          </p:cNvCxnSpPr>
          <p:nvPr/>
        </p:nvCxnSpPr>
        <p:spPr bwMode="auto">
          <a:xfrm flipH="1">
            <a:off x="1967707" y="3130550"/>
            <a:ext cx="3489401" cy="191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4" name="直接箭头连接符 170"/>
          <p:cNvCxnSpPr>
            <a:cxnSpLocks noChangeShapeType="1"/>
            <a:stCxn id="137" idx="2"/>
            <a:endCxn id="166" idx="0"/>
          </p:cNvCxnSpPr>
          <p:nvPr/>
        </p:nvCxnSpPr>
        <p:spPr bwMode="auto">
          <a:xfrm flipH="1">
            <a:off x="4333082" y="3130550"/>
            <a:ext cx="1124026" cy="1914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圆角矩形 94"/>
          <p:cNvSpPr>
            <a:spLocks noChangeArrowheads="1"/>
          </p:cNvSpPr>
          <p:nvPr/>
        </p:nvSpPr>
        <p:spPr bwMode="auto">
          <a:xfrm>
            <a:off x="758826" y="4273062"/>
            <a:ext cx="7787298" cy="394948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79200" tIns="39600" rIns="79200" bIns="39600">
            <a:spAutoFit/>
          </a:bodyPr>
          <a:lstStyle/>
          <a:p>
            <a:pPr algn="ctr" defTabSz="801688">
              <a:defRPr/>
            </a:pPr>
            <a:r>
              <a:rPr lang="zh-CN" altLang="en-US" sz="1800" dirty="0">
                <a:solidFill>
                  <a:srgbClr val="FFFFFF"/>
                </a:solidFill>
                <a:latin typeface="+mn-lt"/>
                <a:ea typeface="+mn-ea"/>
              </a:rPr>
              <a:t>虚拟化平台（</a:t>
            </a:r>
            <a:r>
              <a:rPr lang="en-US" altLang="zh-CN" sz="1800" dirty="0">
                <a:solidFill>
                  <a:srgbClr val="FFFFFF"/>
                </a:solidFill>
                <a:latin typeface="+mn-lt"/>
                <a:ea typeface="+mn-ea"/>
              </a:rPr>
              <a:t>KVM</a:t>
            </a:r>
            <a:r>
              <a:rPr lang="zh-CN" altLang="en-US" sz="1800" dirty="0">
                <a:solidFill>
                  <a:srgbClr val="FFFFFF"/>
                </a:solidFill>
                <a:latin typeface="+mn-lt"/>
                <a:ea typeface="+mn-ea"/>
              </a:rPr>
              <a:t>）</a:t>
            </a:r>
          </a:p>
        </p:txBody>
      </p:sp>
      <p:sp>
        <p:nvSpPr>
          <p:cNvPr id="184" name="矩形 183"/>
          <p:cNvSpPr/>
          <p:nvPr/>
        </p:nvSpPr>
        <p:spPr bwMode="auto">
          <a:xfrm>
            <a:off x="6477000" y="5595938"/>
            <a:ext cx="1854200" cy="485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 anchor="ctr"/>
          <a:lstStyle/>
          <a:p>
            <a:pPr defTabSz="801688" fontAlgn="base">
              <a:defRPr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neutron-metadata-agent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0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 bwMode="auto">
          <a:xfrm>
            <a:off x="1354138" y="4660900"/>
            <a:ext cx="1300162" cy="12890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6387" name="圆角矩形 4"/>
          <p:cNvSpPr>
            <a:spLocks noChangeArrowheads="1"/>
          </p:cNvSpPr>
          <p:nvPr/>
        </p:nvSpPr>
        <p:spPr bwMode="auto">
          <a:xfrm>
            <a:off x="768350" y="1382713"/>
            <a:ext cx="3479800" cy="533400"/>
          </a:xfrm>
          <a:prstGeom prst="roundRect">
            <a:avLst>
              <a:gd name="adj" fmla="val 16667"/>
            </a:avLst>
          </a:prstGeom>
          <a:solidFill>
            <a:srgbClr val="C6E4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600" dirty="0" err="1">
                <a:latin typeface="+mn-lt"/>
                <a:ea typeface="+mn-ea"/>
              </a:rPr>
              <a:t>OpenStack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16388" name="圆角矩形 5"/>
          <p:cNvSpPr>
            <a:spLocks noChangeArrowheads="1"/>
          </p:cNvSpPr>
          <p:nvPr/>
        </p:nvSpPr>
        <p:spPr bwMode="auto">
          <a:xfrm>
            <a:off x="3279776" y="1700213"/>
            <a:ext cx="909676" cy="27766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+mn-lt"/>
                <a:ea typeface="+mn-ea"/>
              </a:rPr>
              <a:t>F5 Plugin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2" name="圆角矩形 13"/>
          <p:cNvSpPr>
            <a:spLocks noChangeArrowheads="1"/>
          </p:cNvSpPr>
          <p:nvPr/>
        </p:nvSpPr>
        <p:spPr bwMode="auto">
          <a:xfrm>
            <a:off x="2132013" y="3232150"/>
            <a:ext cx="1147762" cy="47437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zh-CN" altLang="en-US" sz="1400" dirty="0">
                <a:latin typeface="+mn-lt"/>
                <a:ea typeface="+mn-ea"/>
              </a:rPr>
              <a:t>网关交换机</a:t>
            </a:r>
            <a:endParaRPr lang="en-US" altLang="zh-CN" sz="1400" dirty="0">
              <a:latin typeface="+mn-lt"/>
              <a:ea typeface="+mn-ea"/>
            </a:endParaRPr>
          </a:p>
          <a:p>
            <a:pPr algn="ctr">
              <a:buFont typeface="Arial" charset="0"/>
              <a:buNone/>
              <a:defRPr/>
            </a:pPr>
            <a:r>
              <a:rPr lang="zh-CN" altLang="en-US" sz="1400" dirty="0">
                <a:latin typeface="+mn-lt"/>
                <a:ea typeface="+mn-ea"/>
              </a:rPr>
              <a:t>（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网关</a:t>
            </a:r>
            <a:r>
              <a:rPr lang="zh-CN" altLang="en-US" sz="1400" dirty="0">
                <a:latin typeface="+mn-lt"/>
                <a:ea typeface="+mn-ea"/>
              </a:rPr>
              <a:t>）</a:t>
            </a:r>
          </a:p>
        </p:txBody>
      </p:sp>
      <p:sp>
        <p:nvSpPr>
          <p:cNvPr id="53" name="圆角矩形 14"/>
          <p:cNvSpPr>
            <a:spLocks noChangeArrowheads="1"/>
          </p:cNvSpPr>
          <p:nvPr/>
        </p:nvSpPr>
        <p:spPr bwMode="auto">
          <a:xfrm>
            <a:off x="2132013" y="2449513"/>
            <a:ext cx="1081087" cy="36036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altLang="zh-CN" sz="1800" dirty="0">
                <a:latin typeface="+mn-lt"/>
                <a:ea typeface="+mn-ea"/>
              </a:rPr>
              <a:t>AC</a:t>
            </a:r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16391" name="直接箭头连接符 16"/>
          <p:cNvCxnSpPr>
            <a:cxnSpLocks noChangeShapeType="1"/>
            <a:stCxn id="52" idx="0"/>
            <a:endCxn id="53" idx="2"/>
          </p:cNvCxnSpPr>
          <p:nvPr/>
        </p:nvCxnSpPr>
        <p:spPr bwMode="auto">
          <a:xfrm flipH="1" flipV="1">
            <a:off x="2672557" y="2809875"/>
            <a:ext cx="33337" cy="422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直接箭头连接符 18"/>
          <p:cNvCxnSpPr>
            <a:cxnSpLocks noChangeShapeType="1"/>
            <a:stCxn id="16396" idx="2"/>
            <a:endCxn id="53" idx="0"/>
          </p:cNvCxnSpPr>
          <p:nvPr/>
        </p:nvCxnSpPr>
        <p:spPr bwMode="auto">
          <a:xfrm>
            <a:off x="2667039" y="1989138"/>
            <a:ext cx="5518" cy="460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圆角矩形 24"/>
          <p:cNvSpPr>
            <a:spLocks noChangeArrowheads="1"/>
          </p:cNvSpPr>
          <p:nvPr/>
        </p:nvSpPr>
        <p:spPr bwMode="auto">
          <a:xfrm>
            <a:off x="1384300" y="5241962"/>
            <a:ext cx="614143" cy="4079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altLang="zh-CN" sz="1400" dirty="0">
                <a:latin typeface="+mn-lt"/>
                <a:ea typeface="+mn-ea"/>
              </a:rPr>
              <a:t>VM1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57" name="圆角矩形 27"/>
          <p:cNvSpPr>
            <a:spLocks noChangeArrowheads="1"/>
          </p:cNvSpPr>
          <p:nvPr/>
        </p:nvSpPr>
        <p:spPr bwMode="auto">
          <a:xfrm>
            <a:off x="2132013" y="3975393"/>
            <a:ext cx="1147762" cy="4696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zh-CN" altLang="en-US" sz="1400" dirty="0">
                <a:latin typeface="+mn-lt"/>
                <a:ea typeface="+mn-ea"/>
              </a:rPr>
              <a:t>接入交换机</a:t>
            </a:r>
            <a:endParaRPr lang="en-US" altLang="zh-CN" sz="1400" dirty="0">
              <a:latin typeface="+mn-lt"/>
              <a:ea typeface="+mn-ea"/>
            </a:endParaRPr>
          </a:p>
          <a:p>
            <a:pPr algn="ctr">
              <a:buFont typeface="Arial" charset="0"/>
              <a:buNone/>
              <a:defRPr/>
            </a:pP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  <a:latin typeface="+mn-lt"/>
                <a:ea typeface="+mn-ea"/>
              </a:rPr>
              <a:t>VTEP</a:t>
            </a:r>
            <a:r>
              <a:rPr lang="zh-CN" altLang="en-US" sz="1400" dirty="0">
                <a:solidFill>
                  <a:srgbClr val="FF0000"/>
                </a:solidFill>
                <a:latin typeface="+mn-lt"/>
                <a:ea typeface="+mn-ea"/>
              </a:rPr>
              <a:t>）</a:t>
            </a:r>
          </a:p>
        </p:txBody>
      </p:sp>
      <p:cxnSp>
        <p:nvCxnSpPr>
          <p:cNvPr id="16395" name="直接连接符 29"/>
          <p:cNvCxnSpPr>
            <a:cxnSpLocks noChangeShapeType="1"/>
            <a:stCxn id="49" idx="0"/>
            <a:endCxn id="57" idx="2"/>
          </p:cNvCxnSpPr>
          <p:nvPr/>
        </p:nvCxnSpPr>
        <p:spPr bwMode="auto">
          <a:xfrm flipV="1">
            <a:off x="2004219" y="4445000"/>
            <a:ext cx="701675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圆角矩形 34"/>
          <p:cNvSpPr>
            <a:spLocks noChangeArrowheads="1"/>
          </p:cNvSpPr>
          <p:nvPr/>
        </p:nvSpPr>
        <p:spPr bwMode="auto">
          <a:xfrm>
            <a:off x="2239208" y="1700213"/>
            <a:ext cx="855662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latin typeface="+mn-lt"/>
                <a:ea typeface="+mn-ea"/>
              </a:rPr>
              <a:t>Neutron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16397" name="直接连接符 40"/>
          <p:cNvCxnSpPr>
            <a:cxnSpLocks noChangeShapeType="1"/>
            <a:stCxn id="57" idx="0"/>
            <a:endCxn id="52" idx="2"/>
          </p:cNvCxnSpPr>
          <p:nvPr/>
        </p:nvCxnSpPr>
        <p:spPr bwMode="auto">
          <a:xfrm flipV="1">
            <a:off x="2705894" y="3706521"/>
            <a:ext cx="0" cy="26887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圆角矩形 26"/>
          <p:cNvSpPr>
            <a:spLocks noChangeArrowheads="1"/>
          </p:cNvSpPr>
          <p:nvPr/>
        </p:nvSpPr>
        <p:spPr bwMode="auto">
          <a:xfrm>
            <a:off x="2027238" y="5241962"/>
            <a:ext cx="615950" cy="4079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altLang="zh-CN" sz="1400" dirty="0" err="1">
                <a:latin typeface="+mn-lt"/>
                <a:ea typeface="+mn-ea"/>
              </a:rPr>
              <a:t>VMn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6399" name="TextBox 31"/>
          <p:cNvSpPr txBox="1">
            <a:spLocks noChangeArrowheads="1"/>
          </p:cNvSpPr>
          <p:nvPr/>
        </p:nvSpPr>
        <p:spPr bwMode="auto">
          <a:xfrm>
            <a:off x="1313657" y="5661025"/>
            <a:ext cx="14097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200" dirty="0">
                <a:latin typeface="+mn-lt"/>
                <a:ea typeface="+mn-ea"/>
              </a:rPr>
              <a:t>KVM</a:t>
            </a:r>
            <a:r>
              <a:rPr lang="zh-CN" altLang="en-US" sz="1200" dirty="0">
                <a:latin typeface="+mn-lt"/>
                <a:ea typeface="+mn-ea"/>
              </a:rPr>
              <a:t>虚拟化服务器</a:t>
            </a:r>
          </a:p>
        </p:txBody>
      </p:sp>
      <p:sp>
        <p:nvSpPr>
          <p:cNvPr id="16400" name="矩形 46"/>
          <p:cNvSpPr>
            <a:spLocks noChangeArrowheads="1"/>
          </p:cNvSpPr>
          <p:nvPr/>
        </p:nvSpPr>
        <p:spPr bwMode="auto">
          <a:xfrm>
            <a:off x="1516063" y="4707084"/>
            <a:ext cx="900112" cy="2984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latin typeface="+mn-lt"/>
                <a:ea typeface="+mn-ea"/>
              </a:rPr>
              <a:t>VS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16401" name="直接连接符 53"/>
          <p:cNvCxnSpPr>
            <a:cxnSpLocks noChangeShapeType="1"/>
            <a:stCxn id="56" idx="0"/>
            <a:endCxn id="16400" idx="2"/>
          </p:cNvCxnSpPr>
          <p:nvPr/>
        </p:nvCxnSpPr>
        <p:spPr bwMode="auto">
          <a:xfrm flipV="1">
            <a:off x="1691372" y="5005534"/>
            <a:ext cx="274747" cy="23642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直接连接符 55"/>
          <p:cNvCxnSpPr>
            <a:cxnSpLocks noChangeShapeType="1"/>
            <a:stCxn id="61" idx="0"/>
            <a:endCxn id="16400" idx="2"/>
          </p:cNvCxnSpPr>
          <p:nvPr/>
        </p:nvCxnSpPr>
        <p:spPr bwMode="auto">
          <a:xfrm flipH="1" flipV="1">
            <a:off x="1966119" y="5005534"/>
            <a:ext cx="369094" cy="23642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圆角矩形 26"/>
          <p:cNvSpPr>
            <a:spLocks noChangeArrowheads="1"/>
          </p:cNvSpPr>
          <p:nvPr/>
        </p:nvSpPr>
        <p:spPr bwMode="auto">
          <a:xfrm>
            <a:off x="3363913" y="3233738"/>
            <a:ext cx="750850" cy="26726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latin typeface="+mn-lt"/>
                <a:ea typeface="+mn-ea"/>
              </a:rPr>
              <a:t>LB</a:t>
            </a:r>
            <a:r>
              <a:rPr lang="zh-CN" altLang="en-US" sz="1400" dirty="0">
                <a:latin typeface="+mn-lt"/>
                <a:ea typeface="+mn-ea"/>
              </a:rPr>
              <a:t>（</a:t>
            </a:r>
            <a:r>
              <a:rPr lang="en-US" altLang="zh-CN" sz="1400" dirty="0">
                <a:latin typeface="+mn-lt"/>
                <a:ea typeface="+mn-ea"/>
              </a:rPr>
              <a:t>F5</a:t>
            </a:r>
            <a:r>
              <a:rPr lang="zh-CN" altLang="en-US" sz="1400" dirty="0">
                <a:latin typeface="+mn-lt"/>
                <a:ea typeface="+mn-ea"/>
              </a:rPr>
              <a:t>）</a:t>
            </a:r>
            <a:endParaRPr lang="en-US" altLang="zh-CN" sz="1400" dirty="0">
              <a:latin typeface="+mn-lt"/>
              <a:ea typeface="+mn-ea"/>
            </a:endParaRPr>
          </a:p>
        </p:txBody>
      </p:sp>
      <p:cxnSp>
        <p:nvCxnSpPr>
          <p:cNvPr id="16404" name="直接连接符 64"/>
          <p:cNvCxnSpPr>
            <a:cxnSpLocks noChangeShapeType="1"/>
            <a:stCxn id="52" idx="3"/>
            <a:endCxn id="16403" idx="1"/>
          </p:cNvCxnSpPr>
          <p:nvPr/>
        </p:nvCxnSpPr>
        <p:spPr bwMode="auto">
          <a:xfrm flipV="1">
            <a:off x="3279775" y="3367373"/>
            <a:ext cx="84138" cy="1019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圆角矩形 13"/>
          <p:cNvSpPr>
            <a:spLocks noChangeArrowheads="1"/>
          </p:cNvSpPr>
          <p:nvPr/>
        </p:nvSpPr>
        <p:spPr bwMode="auto">
          <a:xfrm>
            <a:off x="1327150" y="3236913"/>
            <a:ext cx="720725" cy="36036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+mn-lt"/>
                <a:ea typeface="+mn-ea"/>
              </a:rPr>
              <a:t>FW</a:t>
            </a:r>
          </a:p>
        </p:txBody>
      </p:sp>
      <p:cxnSp>
        <p:nvCxnSpPr>
          <p:cNvPr id="16406" name="直接连接符 85"/>
          <p:cNvCxnSpPr>
            <a:cxnSpLocks noChangeShapeType="1"/>
            <a:stCxn id="52" idx="1"/>
            <a:endCxn id="16405" idx="3"/>
          </p:cNvCxnSpPr>
          <p:nvPr/>
        </p:nvCxnSpPr>
        <p:spPr bwMode="auto">
          <a:xfrm flipH="1" flipV="1">
            <a:off x="2047875" y="3417094"/>
            <a:ext cx="84138" cy="5224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圆角矩形 111"/>
          <p:cNvSpPr/>
          <p:nvPr/>
        </p:nvSpPr>
        <p:spPr bwMode="auto">
          <a:xfrm>
            <a:off x="2792413" y="4660900"/>
            <a:ext cx="1300162" cy="12890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113" name="圆角矩形 24"/>
          <p:cNvSpPr>
            <a:spLocks noChangeArrowheads="1"/>
          </p:cNvSpPr>
          <p:nvPr/>
        </p:nvSpPr>
        <p:spPr bwMode="auto">
          <a:xfrm>
            <a:off x="2803525" y="5241962"/>
            <a:ext cx="614143" cy="4079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altLang="zh-CN" sz="1400" dirty="0">
                <a:latin typeface="+mn-lt"/>
                <a:ea typeface="+mn-ea"/>
              </a:rPr>
              <a:t>VM1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14" name="圆角矩形 26"/>
          <p:cNvSpPr>
            <a:spLocks noChangeArrowheads="1"/>
          </p:cNvSpPr>
          <p:nvPr/>
        </p:nvSpPr>
        <p:spPr bwMode="auto">
          <a:xfrm>
            <a:off x="3446463" y="5241962"/>
            <a:ext cx="615950" cy="40798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altLang="zh-CN" sz="1400" dirty="0" err="1">
                <a:latin typeface="+mn-lt"/>
                <a:ea typeface="+mn-ea"/>
              </a:rPr>
              <a:t>VMn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6410" name="TextBox 31"/>
          <p:cNvSpPr txBox="1">
            <a:spLocks noChangeArrowheads="1"/>
          </p:cNvSpPr>
          <p:nvPr/>
        </p:nvSpPr>
        <p:spPr bwMode="auto">
          <a:xfrm>
            <a:off x="2731402" y="5661025"/>
            <a:ext cx="14221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200" dirty="0">
                <a:latin typeface="+mn-lt"/>
                <a:ea typeface="+mn-ea"/>
              </a:rPr>
              <a:t>KVM</a:t>
            </a:r>
            <a:r>
              <a:rPr lang="zh-CN" altLang="en-US" sz="1200" dirty="0">
                <a:latin typeface="+mn-lt"/>
                <a:ea typeface="+mn-ea"/>
              </a:rPr>
              <a:t>虚拟化服务器</a:t>
            </a:r>
          </a:p>
        </p:txBody>
      </p:sp>
      <p:sp>
        <p:nvSpPr>
          <p:cNvPr id="16411" name="矩形 46"/>
          <p:cNvSpPr>
            <a:spLocks noChangeArrowheads="1"/>
          </p:cNvSpPr>
          <p:nvPr/>
        </p:nvSpPr>
        <p:spPr bwMode="auto">
          <a:xfrm>
            <a:off x="2954338" y="4714875"/>
            <a:ext cx="900112" cy="2984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latin typeface="+mn-lt"/>
                <a:ea typeface="+mn-ea"/>
              </a:rPr>
              <a:t>VS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16412" name="直接连接符 53"/>
          <p:cNvCxnSpPr>
            <a:cxnSpLocks noChangeShapeType="1"/>
            <a:stCxn id="113" idx="0"/>
            <a:endCxn id="16411" idx="2"/>
          </p:cNvCxnSpPr>
          <p:nvPr/>
        </p:nvCxnSpPr>
        <p:spPr bwMode="auto">
          <a:xfrm flipV="1">
            <a:off x="3110597" y="5013325"/>
            <a:ext cx="293797" cy="228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直接连接符 55"/>
          <p:cNvCxnSpPr>
            <a:cxnSpLocks noChangeShapeType="1"/>
            <a:stCxn id="114" idx="0"/>
            <a:endCxn id="16411" idx="2"/>
          </p:cNvCxnSpPr>
          <p:nvPr/>
        </p:nvCxnSpPr>
        <p:spPr bwMode="auto">
          <a:xfrm flipH="1" flipV="1">
            <a:off x="3404394" y="5013325"/>
            <a:ext cx="350044" cy="228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直接连接符 127"/>
          <p:cNvCxnSpPr>
            <a:cxnSpLocks noChangeShapeType="1"/>
            <a:stCxn id="112" idx="0"/>
            <a:endCxn id="57" idx="2"/>
          </p:cNvCxnSpPr>
          <p:nvPr/>
        </p:nvCxnSpPr>
        <p:spPr bwMode="auto">
          <a:xfrm flipH="1" flipV="1">
            <a:off x="2705894" y="4445000"/>
            <a:ext cx="7366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形状 132"/>
          <p:cNvCxnSpPr>
            <a:cxnSpLocks noChangeShapeType="1"/>
            <a:stCxn id="53" idx="1"/>
            <a:endCxn id="16405" idx="0"/>
          </p:cNvCxnSpPr>
          <p:nvPr/>
        </p:nvCxnSpPr>
        <p:spPr bwMode="auto">
          <a:xfrm rot="10800000" flipV="1">
            <a:off x="1687513" y="2628900"/>
            <a:ext cx="444500" cy="6080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6" name="肘形连接符 141"/>
          <p:cNvCxnSpPr>
            <a:cxnSpLocks noChangeShapeType="1"/>
            <a:stCxn id="16417" idx="2"/>
            <a:endCxn id="49" idx="1"/>
          </p:cNvCxnSpPr>
          <p:nvPr/>
        </p:nvCxnSpPr>
        <p:spPr bwMode="auto">
          <a:xfrm rot="16200000" flipH="1">
            <a:off x="-423048" y="3528238"/>
            <a:ext cx="3316287" cy="23808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7" name="圆角矩形 34"/>
          <p:cNvSpPr>
            <a:spLocks noChangeArrowheads="1"/>
          </p:cNvSpPr>
          <p:nvPr/>
        </p:nvSpPr>
        <p:spPr bwMode="auto">
          <a:xfrm>
            <a:off x="756483" y="1688954"/>
            <a:ext cx="719138" cy="30018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400" dirty="0">
                <a:latin typeface="+mn-lt"/>
                <a:ea typeface="+mn-ea"/>
              </a:rPr>
              <a:t>Nova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16419" name="肘形连接符 100"/>
          <p:cNvCxnSpPr>
            <a:cxnSpLocks noChangeShapeType="1"/>
            <a:stCxn id="16388" idx="2"/>
            <a:endCxn id="16403" idx="0"/>
          </p:cNvCxnSpPr>
          <p:nvPr/>
        </p:nvCxnSpPr>
        <p:spPr bwMode="auto">
          <a:xfrm rot="16200000" flipH="1">
            <a:off x="3109047" y="2603447"/>
            <a:ext cx="1255858" cy="472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0" name="圆角矩形 26"/>
          <p:cNvSpPr>
            <a:spLocks noChangeArrowheads="1"/>
          </p:cNvSpPr>
          <p:nvPr/>
        </p:nvSpPr>
        <p:spPr bwMode="auto">
          <a:xfrm>
            <a:off x="3375025" y="2393950"/>
            <a:ext cx="634706" cy="25861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400" dirty="0" err="1">
                <a:latin typeface="+mn-lt"/>
                <a:ea typeface="+mn-ea"/>
              </a:rPr>
              <a:t>BigIQ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16421" name="矩形 121"/>
          <p:cNvSpPr>
            <a:spLocks noChangeArrowheads="1"/>
          </p:cNvSpPr>
          <p:nvPr/>
        </p:nvSpPr>
        <p:spPr bwMode="auto">
          <a:xfrm>
            <a:off x="1092689" y="5826418"/>
            <a:ext cx="3060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600" b="1" dirty="0">
                <a:latin typeface="+mn-lt"/>
                <a:ea typeface="+mn-ea"/>
              </a:rPr>
              <a:t>可实现自动纳管</a:t>
            </a:r>
            <a:endParaRPr lang="en-US" altLang="zh-CN" sz="1600" b="1" dirty="0">
              <a:latin typeface="+mn-lt"/>
              <a:ea typeface="+mn-ea"/>
            </a:endParaRPr>
          </a:p>
        </p:txBody>
      </p:sp>
      <p:sp>
        <p:nvSpPr>
          <p:cNvPr id="38952" name="圆角矩形 34"/>
          <p:cNvSpPr>
            <a:spLocks noChangeArrowheads="1"/>
          </p:cNvSpPr>
          <p:nvPr/>
        </p:nvSpPr>
        <p:spPr bwMode="auto">
          <a:xfrm>
            <a:off x="1533033" y="1703889"/>
            <a:ext cx="680431" cy="28892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46800" rIns="0" bIns="0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1400" dirty="0" err="1">
                <a:latin typeface="+mn-lt"/>
                <a:ea typeface="+mn-ea"/>
              </a:rPr>
              <a:t>FWaaS</a:t>
            </a:r>
            <a:endParaRPr lang="zh-CN" altLang="en-US" sz="1400" dirty="0">
              <a:latin typeface="+mn-lt"/>
              <a:ea typeface="+mn-ea"/>
            </a:endParaRPr>
          </a:p>
        </p:txBody>
      </p:sp>
      <p:cxnSp>
        <p:nvCxnSpPr>
          <p:cNvPr id="16423" name="肘形连接符 6"/>
          <p:cNvCxnSpPr>
            <a:cxnSpLocks noChangeShapeType="1"/>
            <a:stCxn id="38952" idx="2"/>
            <a:endCxn id="53" idx="0"/>
          </p:cNvCxnSpPr>
          <p:nvPr/>
        </p:nvCxnSpPr>
        <p:spPr bwMode="auto">
          <a:xfrm rot="16200000" flipH="1">
            <a:off x="2044554" y="1821510"/>
            <a:ext cx="456698" cy="79930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AC</a:t>
            </a:r>
            <a:r>
              <a:rPr lang="zh-CN" altLang="en-US" smtClean="0"/>
              <a:t>实现业务下发时网络配置的自动化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37075" y="1376363"/>
            <a:ext cx="4067175" cy="3924300"/>
          </a:xfrm>
        </p:spPr>
        <p:txBody>
          <a:bodyPr/>
          <a:lstStyle/>
          <a:p>
            <a:r>
              <a:rPr lang="en-US" altLang="zh-CN" sz="1800" dirty="0" err="1"/>
              <a:t>OpenStack</a:t>
            </a:r>
            <a:r>
              <a:rPr lang="zh-CN" altLang="en-US" sz="1800" dirty="0"/>
              <a:t>与</a:t>
            </a:r>
            <a:r>
              <a:rPr lang="en-US" altLang="zh-CN" sz="1800" dirty="0"/>
              <a:t>SDN</a:t>
            </a:r>
            <a:r>
              <a:rPr lang="zh-CN" altLang="en-US" sz="1800" dirty="0"/>
              <a:t>控制器对接，并通过</a:t>
            </a:r>
            <a:r>
              <a:rPr lang="en-US" altLang="zh-CN" sz="1800" dirty="0"/>
              <a:t>SDN</a:t>
            </a:r>
            <a:r>
              <a:rPr lang="zh-CN" altLang="en-US" sz="1800" dirty="0"/>
              <a:t>实现传统网络设备管理与自动化</a:t>
            </a:r>
            <a:r>
              <a:rPr lang="zh-CN" altLang="en-US" sz="1800" dirty="0" smtClean="0"/>
              <a:t>部署。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负载均衡配置下发：直接通过</a:t>
            </a:r>
            <a:r>
              <a:rPr lang="en-US" altLang="zh-CN" sz="1800" dirty="0"/>
              <a:t>F5</a:t>
            </a:r>
            <a:r>
              <a:rPr lang="zh-CN" altLang="en-US" sz="1800" dirty="0"/>
              <a:t>插件实现（根据测试结果再确定是否自动纳管</a:t>
            </a:r>
            <a:r>
              <a:rPr lang="zh-CN" altLang="en-US" sz="1800" dirty="0" smtClean="0"/>
              <a:t>）。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防火墙配置下发：通过</a:t>
            </a:r>
            <a:r>
              <a:rPr lang="en-US" altLang="zh-CN" sz="1800" dirty="0" err="1"/>
              <a:t>FWaaS</a:t>
            </a:r>
            <a:r>
              <a:rPr lang="zh-CN" altLang="en-US" sz="1800" dirty="0"/>
              <a:t>、</a:t>
            </a:r>
            <a:r>
              <a:rPr lang="en-US" altLang="zh-CN" sz="1800" dirty="0"/>
              <a:t>Neutron</a:t>
            </a:r>
            <a:r>
              <a:rPr lang="zh-CN" altLang="en-US" sz="1800" dirty="0"/>
              <a:t>配置下发给</a:t>
            </a:r>
            <a:r>
              <a:rPr lang="en-US" altLang="zh-CN" sz="1800" dirty="0"/>
              <a:t>AC</a:t>
            </a:r>
            <a:r>
              <a:rPr lang="zh-CN" altLang="en-US" sz="1800" dirty="0"/>
              <a:t>，</a:t>
            </a:r>
            <a:r>
              <a:rPr lang="en-US" altLang="zh-CN" sz="1800" dirty="0"/>
              <a:t>AC</a:t>
            </a:r>
            <a:r>
              <a:rPr lang="zh-CN" altLang="en-US" sz="1800" dirty="0"/>
              <a:t>实现防火墙统一配置。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6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88"/>
          <p:cNvGrpSpPr>
            <a:grpSpLocks/>
          </p:cNvGrpSpPr>
          <p:nvPr/>
        </p:nvGrpSpPr>
        <p:grpSpPr bwMode="auto">
          <a:xfrm>
            <a:off x="1079500" y="1376363"/>
            <a:ext cx="7272338" cy="4808537"/>
            <a:chOff x="102413" y="760781"/>
            <a:chExt cx="4440327" cy="3606393"/>
          </a:xfrm>
        </p:grpSpPr>
        <p:sp>
          <p:nvSpPr>
            <p:cNvPr id="87" name="矩形 86"/>
            <p:cNvSpPr/>
            <p:nvPr/>
          </p:nvSpPr>
          <p:spPr bwMode="auto">
            <a:xfrm>
              <a:off x="102413" y="760781"/>
              <a:ext cx="4440327" cy="3606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lgDash"/>
            </a:ln>
            <a:effectLst/>
            <a:extLst/>
          </p:spPr>
          <p:txBody>
            <a:bodyPr/>
            <a:lstStyle/>
            <a:p>
              <a:pPr defTabSz="914351">
                <a:buClr>
                  <a:srgbClr val="CC9900"/>
                </a:buClr>
                <a:buFont typeface="Wingdings" pitchFamily="2" charset="2"/>
                <a:buChar char="n"/>
                <a:defRPr/>
              </a:pPr>
              <a:endParaRPr lang="zh-CN" altLang="en-US" sz="1200" dirty="0">
                <a:latin typeface="+mn-lt"/>
                <a:ea typeface="+mn-ea"/>
                <a:cs typeface="Times New Roman" pitchFamily="18" charset="0"/>
              </a:endParaRPr>
            </a:p>
          </p:txBody>
        </p:sp>
        <p:sp>
          <p:nvSpPr>
            <p:cNvPr id="17414" name="矩形 163"/>
            <p:cNvSpPr>
              <a:spLocks noChangeArrowheads="1"/>
            </p:cNvSpPr>
            <p:nvPr/>
          </p:nvSpPr>
          <p:spPr bwMode="auto">
            <a:xfrm>
              <a:off x="259853" y="951310"/>
              <a:ext cx="1008062" cy="216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+mn-lt"/>
                  <a:ea typeface="+mn-ea"/>
                  <a:cs typeface="Times New Roman" panose="02020603050405020304" pitchFamily="18" charset="0"/>
                </a:rPr>
                <a:t>Openstack1</a:t>
              </a:r>
              <a:endParaRPr lang="zh-CN" altLang="en-US" sz="1400" dirty="0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15" name="矩形 164"/>
            <p:cNvSpPr>
              <a:spLocks noChangeArrowheads="1"/>
            </p:cNvSpPr>
            <p:nvPr/>
          </p:nvSpPr>
          <p:spPr bwMode="auto">
            <a:xfrm>
              <a:off x="1412378" y="951310"/>
              <a:ext cx="1008062" cy="216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+mn-lt"/>
                  <a:ea typeface="+mn-ea"/>
                  <a:cs typeface="Times New Roman" panose="02020603050405020304" pitchFamily="18" charset="0"/>
                </a:rPr>
                <a:t>Openstack2</a:t>
              </a:r>
              <a:endParaRPr lang="zh-CN" altLang="en-US" sz="1400" dirty="0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16" name="矩形 165"/>
            <p:cNvSpPr>
              <a:spLocks noChangeArrowheads="1"/>
            </p:cNvSpPr>
            <p:nvPr/>
          </p:nvSpPr>
          <p:spPr bwMode="auto">
            <a:xfrm>
              <a:off x="3141166" y="951310"/>
              <a:ext cx="1008063" cy="216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 err="1">
                  <a:latin typeface="+mn-lt"/>
                  <a:ea typeface="+mn-ea"/>
                  <a:cs typeface="Times New Roman" panose="02020603050405020304" pitchFamily="18" charset="0"/>
                </a:rPr>
                <a:t>OpenstackN</a:t>
              </a:r>
              <a:endParaRPr lang="zh-CN" altLang="en-US" sz="1400" dirty="0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7417" name="直接连接符 167"/>
            <p:cNvCxnSpPr>
              <a:cxnSpLocks noChangeShapeType="1"/>
              <a:endCxn id="17412" idx="2"/>
            </p:cNvCxnSpPr>
            <p:nvPr/>
          </p:nvCxnSpPr>
          <p:spPr bwMode="auto">
            <a:xfrm flipV="1">
              <a:off x="2305050" y="1851298"/>
              <a:ext cx="3348" cy="3881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8" name="直接连接符 171"/>
            <p:cNvCxnSpPr>
              <a:cxnSpLocks noChangeShapeType="1"/>
              <a:endCxn id="17416" idx="2"/>
            </p:cNvCxnSpPr>
            <p:nvPr/>
          </p:nvCxnSpPr>
          <p:spPr bwMode="auto">
            <a:xfrm flipV="1">
              <a:off x="2292500" y="1168004"/>
              <a:ext cx="1352698" cy="475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9" name="直接连接符 178"/>
            <p:cNvCxnSpPr>
              <a:cxnSpLocks noChangeShapeType="1"/>
              <a:stCxn id="17414" idx="2"/>
            </p:cNvCxnSpPr>
            <p:nvPr/>
          </p:nvCxnSpPr>
          <p:spPr bwMode="auto">
            <a:xfrm>
              <a:off x="763884" y="1168004"/>
              <a:ext cx="1528616" cy="475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0" name="直接连接符 180"/>
            <p:cNvCxnSpPr>
              <a:cxnSpLocks noChangeShapeType="1"/>
              <a:stCxn id="17415" idx="2"/>
            </p:cNvCxnSpPr>
            <p:nvPr/>
          </p:nvCxnSpPr>
          <p:spPr bwMode="auto">
            <a:xfrm>
              <a:off x="1916409" y="1168004"/>
              <a:ext cx="376090" cy="475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21" name="组合 281"/>
            <p:cNvGrpSpPr>
              <a:grpSpLocks/>
            </p:cNvGrpSpPr>
            <p:nvPr/>
          </p:nvGrpSpPr>
          <p:grpSpPr bwMode="auto">
            <a:xfrm>
              <a:off x="175565" y="2247900"/>
              <a:ext cx="4251973" cy="2102210"/>
              <a:chOff x="36063" y="1383060"/>
              <a:chExt cx="4248150" cy="2804228"/>
            </a:xfrm>
          </p:grpSpPr>
          <p:sp>
            <p:nvSpPr>
              <p:cNvPr id="59" name="圆角矩形 58"/>
              <p:cNvSpPr/>
              <p:nvPr/>
            </p:nvSpPr>
            <p:spPr bwMode="auto">
              <a:xfrm>
                <a:off x="2503144" y="3214235"/>
                <a:ext cx="1780925" cy="66705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8562" tIns="34281" rIns="68562" bIns="34281"/>
              <a:lstStyle/>
              <a:p>
                <a:pPr>
                  <a:defRPr/>
                </a:pPr>
                <a:endParaRPr lang="zh-CN" altLang="en-US" sz="1200" dirty="0">
                  <a:latin typeface="+mn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 bwMode="auto">
              <a:xfrm>
                <a:off x="211861" y="3214235"/>
                <a:ext cx="1780925" cy="66705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68562" tIns="34281" rIns="68562" bIns="34281"/>
              <a:lstStyle/>
              <a:p>
                <a:pPr>
                  <a:defRPr/>
                </a:pPr>
                <a:endParaRPr lang="zh-CN" altLang="en-US" sz="1200" dirty="0">
                  <a:latin typeface="+mn-lt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428" name="矩形 194"/>
              <p:cNvSpPr>
                <a:spLocks noChangeArrowheads="1"/>
              </p:cNvSpPr>
              <p:nvPr/>
            </p:nvSpPr>
            <p:spPr bwMode="auto">
              <a:xfrm>
                <a:off x="324988" y="3319107"/>
                <a:ext cx="627062" cy="454232"/>
              </a:xfrm>
              <a:prstGeom prst="rect">
                <a:avLst/>
              </a:prstGeom>
              <a:solidFill>
                <a:srgbClr val="F8F7F3"/>
              </a:solidFill>
              <a:ln w="25400">
                <a:solidFill>
                  <a:srgbClr val="385D8A"/>
                </a:solidFill>
                <a:miter lim="800000"/>
                <a:headEnd/>
                <a:tailEnd/>
              </a:ln>
            </p:spPr>
            <p:txBody>
              <a:bodyPr lIns="68562" tIns="34281" rIns="68562" bIns="34281"/>
              <a:lstStyle>
                <a:lvl1pPr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LEAF</a:t>
                </a:r>
                <a:endParaRPr lang="zh-CN" altLang="en-US" sz="1400">
                  <a:solidFill>
                    <a:srgbClr val="7F7F7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29" name="矩形 198"/>
              <p:cNvSpPr>
                <a:spLocks noChangeArrowheads="1"/>
              </p:cNvSpPr>
              <p:nvPr/>
            </p:nvSpPr>
            <p:spPr bwMode="auto">
              <a:xfrm>
                <a:off x="359913" y="3570047"/>
                <a:ext cx="536575" cy="17470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99CC"/>
                </a:solidFill>
                <a:miter lim="800000"/>
                <a:headEnd/>
                <a:tailEnd/>
              </a:ln>
            </p:spPr>
            <p:txBody>
              <a:bodyPr lIns="51408" tIns="25704" rIns="51408" bIns="25704" anchor="ctr"/>
              <a:lstStyle>
                <a:lvl1pPr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99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VTEP</a:t>
                </a:r>
              </a:p>
            </p:txBody>
          </p:sp>
          <p:sp>
            <p:nvSpPr>
              <p:cNvPr id="17430" name="矩形 110"/>
              <p:cNvSpPr>
                <a:spLocks noChangeArrowheads="1"/>
              </p:cNvSpPr>
              <p:nvPr/>
            </p:nvSpPr>
            <p:spPr bwMode="auto">
              <a:xfrm>
                <a:off x="1293363" y="3319107"/>
                <a:ext cx="627062" cy="481232"/>
              </a:xfrm>
              <a:prstGeom prst="rect">
                <a:avLst/>
              </a:prstGeom>
              <a:solidFill>
                <a:srgbClr val="F8F7F3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68562" tIns="34281" rIns="68562" bIns="34281"/>
              <a:lstStyle>
                <a:lvl1pPr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dirty="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LEAF</a:t>
                </a:r>
                <a:endParaRPr lang="zh-CN" altLang="en-US" sz="1400" dirty="0">
                  <a:solidFill>
                    <a:srgbClr val="7F7F7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1" name="矩形 114"/>
              <p:cNvSpPr>
                <a:spLocks noChangeArrowheads="1"/>
              </p:cNvSpPr>
              <p:nvPr/>
            </p:nvSpPr>
            <p:spPr bwMode="auto">
              <a:xfrm>
                <a:off x="1206050" y="2637758"/>
                <a:ext cx="612775" cy="287469"/>
              </a:xfrm>
              <a:prstGeom prst="rect">
                <a:avLst/>
              </a:prstGeom>
              <a:solidFill>
                <a:srgbClr val="F8F7F3"/>
              </a:solidFill>
              <a:ln w="25400">
                <a:solidFill>
                  <a:srgbClr val="385D8A"/>
                </a:solidFill>
                <a:miter lim="800000"/>
                <a:headEnd/>
                <a:tailEnd/>
              </a:ln>
            </p:spPr>
            <p:txBody>
              <a:bodyPr lIns="68562" tIns="34281" rIns="68562" bIns="34281"/>
              <a:lstStyle>
                <a:lvl1pPr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dirty="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SPINE</a:t>
                </a:r>
                <a:endParaRPr lang="zh-CN" altLang="en-US" sz="1400" dirty="0">
                  <a:solidFill>
                    <a:srgbClr val="7F7F7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2" name="矩形 116"/>
              <p:cNvSpPr>
                <a:spLocks noChangeArrowheads="1"/>
              </p:cNvSpPr>
              <p:nvPr/>
            </p:nvSpPr>
            <p:spPr bwMode="auto">
              <a:xfrm>
                <a:off x="2537963" y="2637758"/>
                <a:ext cx="612775" cy="287469"/>
              </a:xfrm>
              <a:prstGeom prst="rect">
                <a:avLst/>
              </a:prstGeom>
              <a:solidFill>
                <a:srgbClr val="F8F7F3"/>
              </a:solidFill>
              <a:ln w="25400">
                <a:solidFill>
                  <a:srgbClr val="385D8A"/>
                </a:solidFill>
                <a:miter lim="800000"/>
                <a:headEnd/>
                <a:tailEnd/>
              </a:ln>
            </p:spPr>
            <p:txBody>
              <a:bodyPr lIns="68562" tIns="34281" rIns="68562" bIns="34281"/>
              <a:lstStyle>
                <a:lvl1pPr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SPINE</a:t>
                </a:r>
                <a:endParaRPr lang="zh-CN" altLang="en-US" sz="1400">
                  <a:solidFill>
                    <a:srgbClr val="7F7F7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3" name="矩形 153"/>
              <p:cNvSpPr>
                <a:spLocks noChangeArrowheads="1"/>
              </p:cNvSpPr>
              <p:nvPr/>
            </p:nvSpPr>
            <p:spPr bwMode="auto">
              <a:xfrm>
                <a:off x="1339400" y="3562105"/>
                <a:ext cx="536575" cy="17470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99CC"/>
                </a:solidFill>
                <a:miter lim="800000"/>
                <a:headEnd/>
                <a:tailEnd/>
              </a:ln>
            </p:spPr>
            <p:txBody>
              <a:bodyPr lIns="51408" tIns="25704" rIns="51408" bIns="25704" anchor="ctr"/>
              <a:lstStyle>
                <a:lvl1pPr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 dirty="0">
                    <a:solidFill>
                      <a:srgbClr val="99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VTEP</a:t>
                </a:r>
              </a:p>
            </p:txBody>
          </p:sp>
          <p:cxnSp>
            <p:nvCxnSpPr>
              <p:cNvPr id="17434" name="直接连接符 113"/>
              <p:cNvCxnSpPr>
                <a:cxnSpLocks noChangeShapeType="1"/>
                <a:stCxn id="17430" idx="0"/>
                <a:endCxn id="17431" idx="2"/>
              </p:cNvCxnSpPr>
              <p:nvPr/>
            </p:nvCxnSpPr>
            <p:spPr bwMode="auto">
              <a:xfrm flipH="1" flipV="1">
                <a:off x="1512438" y="2925007"/>
                <a:ext cx="94456" cy="392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35" name="直接连接符 117"/>
              <p:cNvCxnSpPr>
                <a:cxnSpLocks noChangeShapeType="1"/>
                <a:stCxn id="17428" idx="0"/>
                <a:endCxn id="17432" idx="2"/>
              </p:cNvCxnSpPr>
              <p:nvPr/>
            </p:nvCxnSpPr>
            <p:spPr bwMode="auto">
              <a:xfrm flipV="1">
                <a:off x="638519" y="2925007"/>
                <a:ext cx="2205832" cy="392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36" name="直接连接符 119"/>
              <p:cNvCxnSpPr>
                <a:cxnSpLocks noChangeShapeType="1"/>
                <a:stCxn id="17430" idx="0"/>
                <a:endCxn id="17432" idx="2"/>
              </p:cNvCxnSpPr>
              <p:nvPr/>
            </p:nvCxnSpPr>
            <p:spPr bwMode="auto">
              <a:xfrm flipV="1">
                <a:off x="1606894" y="2925007"/>
                <a:ext cx="1237457" cy="392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37" name="直接连接符 121"/>
              <p:cNvCxnSpPr>
                <a:cxnSpLocks noChangeShapeType="1"/>
                <a:stCxn id="17428" idx="0"/>
                <a:endCxn id="17431" idx="2"/>
              </p:cNvCxnSpPr>
              <p:nvPr/>
            </p:nvCxnSpPr>
            <p:spPr bwMode="auto">
              <a:xfrm flipV="1">
                <a:off x="638519" y="2925007"/>
                <a:ext cx="873919" cy="392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438" name="矩形 70"/>
              <p:cNvSpPr>
                <a:spLocks noChangeArrowheads="1"/>
              </p:cNvSpPr>
              <p:nvPr/>
            </p:nvSpPr>
            <p:spPr bwMode="auto">
              <a:xfrm>
                <a:off x="2601463" y="3342930"/>
                <a:ext cx="627062" cy="454232"/>
              </a:xfrm>
              <a:prstGeom prst="rect">
                <a:avLst/>
              </a:prstGeom>
              <a:solidFill>
                <a:srgbClr val="F8F7F3"/>
              </a:solidFill>
              <a:ln w="25400">
                <a:solidFill>
                  <a:srgbClr val="385D8A"/>
                </a:solidFill>
                <a:miter lim="800000"/>
                <a:headEnd/>
                <a:tailEnd/>
              </a:ln>
            </p:spPr>
            <p:txBody>
              <a:bodyPr lIns="68562" tIns="34281" rIns="68562" bIns="34281"/>
              <a:lstStyle>
                <a:lvl1pPr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dirty="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LEAF</a:t>
                </a:r>
                <a:endParaRPr lang="zh-CN" altLang="en-US" sz="1400" dirty="0">
                  <a:solidFill>
                    <a:srgbClr val="7F7F7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39" name="矩形 198"/>
              <p:cNvSpPr>
                <a:spLocks noChangeArrowheads="1"/>
              </p:cNvSpPr>
              <p:nvPr/>
            </p:nvSpPr>
            <p:spPr bwMode="auto">
              <a:xfrm>
                <a:off x="2666550" y="3582752"/>
                <a:ext cx="538163" cy="17470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99CC"/>
                </a:solidFill>
                <a:miter lim="800000"/>
                <a:headEnd/>
                <a:tailEnd/>
              </a:ln>
            </p:spPr>
            <p:txBody>
              <a:bodyPr lIns="51408" tIns="25704" rIns="51408" bIns="25704" anchor="ctr"/>
              <a:lstStyle>
                <a:lvl1pPr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99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VTEP</a:t>
                </a:r>
              </a:p>
            </p:txBody>
          </p:sp>
          <p:sp>
            <p:nvSpPr>
              <p:cNvPr id="17440" name="矩形 110"/>
              <p:cNvSpPr>
                <a:spLocks noChangeArrowheads="1"/>
              </p:cNvSpPr>
              <p:nvPr/>
            </p:nvSpPr>
            <p:spPr bwMode="auto">
              <a:xfrm>
                <a:off x="3569838" y="3342930"/>
                <a:ext cx="627062" cy="481233"/>
              </a:xfrm>
              <a:prstGeom prst="rect">
                <a:avLst/>
              </a:prstGeom>
              <a:solidFill>
                <a:srgbClr val="F8F7F3"/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68562" tIns="34281" rIns="68562" bIns="34281"/>
              <a:lstStyle>
                <a:lvl1pPr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LEAF</a:t>
                </a:r>
                <a:endParaRPr lang="zh-CN" altLang="en-US" sz="1400">
                  <a:solidFill>
                    <a:srgbClr val="7F7F7F"/>
                  </a:solidFill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41" name="矩形 153"/>
              <p:cNvSpPr>
                <a:spLocks noChangeArrowheads="1"/>
              </p:cNvSpPr>
              <p:nvPr/>
            </p:nvSpPr>
            <p:spPr bwMode="auto">
              <a:xfrm>
                <a:off x="3615875" y="3585929"/>
                <a:ext cx="538163" cy="174705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rgbClr val="0099CC"/>
                </a:solidFill>
                <a:miter lim="800000"/>
                <a:headEnd/>
                <a:tailEnd/>
              </a:ln>
            </p:spPr>
            <p:txBody>
              <a:bodyPr lIns="51408" tIns="25704" rIns="51408" bIns="25704" anchor="ctr"/>
              <a:lstStyle>
                <a:lvl1pPr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defTabSz="682625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defTabSz="682625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990000"/>
                    </a:solidFill>
                    <a:latin typeface="+mn-lt"/>
                    <a:ea typeface="+mn-ea"/>
                    <a:cs typeface="Times New Roman" panose="02020603050405020304" pitchFamily="18" charset="0"/>
                  </a:rPr>
                  <a:t>VTEP</a:t>
                </a:r>
              </a:p>
            </p:txBody>
          </p:sp>
          <p:cxnSp>
            <p:nvCxnSpPr>
              <p:cNvPr id="17442" name="直接连接符 49"/>
              <p:cNvCxnSpPr>
                <a:cxnSpLocks noChangeShapeType="1"/>
                <a:stCxn id="17431" idx="2"/>
                <a:endCxn id="17438" idx="0"/>
              </p:cNvCxnSpPr>
              <p:nvPr/>
            </p:nvCxnSpPr>
            <p:spPr bwMode="auto">
              <a:xfrm>
                <a:off x="1512438" y="2925007"/>
                <a:ext cx="1402556" cy="41668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3" name="直接连接符 51"/>
              <p:cNvCxnSpPr>
                <a:cxnSpLocks noChangeShapeType="1"/>
                <a:stCxn id="17432" idx="2"/>
                <a:endCxn id="17440" idx="0"/>
              </p:cNvCxnSpPr>
              <p:nvPr/>
            </p:nvCxnSpPr>
            <p:spPr bwMode="auto">
              <a:xfrm>
                <a:off x="2844351" y="2925007"/>
                <a:ext cx="1039018" cy="41668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4" name="直接连接符 53"/>
              <p:cNvCxnSpPr>
                <a:cxnSpLocks noChangeShapeType="1"/>
                <a:stCxn id="17438" idx="0"/>
                <a:endCxn id="17432" idx="2"/>
              </p:cNvCxnSpPr>
              <p:nvPr/>
            </p:nvCxnSpPr>
            <p:spPr bwMode="auto">
              <a:xfrm flipH="1" flipV="1">
                <a:off x="2844351" y="2925007"/>
                <a:ext cx="70643" cy="41668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5" name="直接连接符 94"/>
              <p:cNvCxnSpPr>
                <a:cxnSpLocks noChangeShapeType="1"/>
                <a:stCxn id="17440" idx="0"/>
                <a:endCxn id="17431" idx="2"/>
              </p:cNvCxnSpPr>
              <p:nvPr/>
            </p:nvCxnSpPr>
            <p:spPr bwMode="auto">
              <a:xfrm flipH="1" flipV="1">
                <a:off x="1512438" y="2925007"/>
                <a:ext cx="2370931" cy="41668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6" name="直接连接符 143"/>
              <p:cNvCxnSpPr>
                <a:cxnSpLocks noChangeShapeType="1"/>
                <a:stCxn id="17428" idx="3"/>
                <a:endCxn id="17430" idx="1"/>
              </p:cNvCxnSpPr>
              <p:nvPr/>
            </p:nvCxnSpPr>
            <p:spPr bwMode="auto">
              <a:xfrm>
                <a:off x="952050" y="3544888"/>
                <a:ext cx="34131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7" name="直接连接符 145"/>
              <p:cNvCxnSpPr>
                <a:cxnSpLocks noChangeShapeType="1"/>
                <a:endCxn id="17440" idx="1"/>
              </p:cNvCxnSpPr>
              <p:nvPr/>
            </p:nvCxnSpPr>
            <p:spPr bwMode="auto">
              <a:xfrm>
                <a:off x="3228525" y="3568700"/>
                <a:ext cx="34131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8" name="直接连接符 117"/>
              <p:cNvCxnSpPr>
                <a:cxnSpLocks noChangeShapeType="1"/>
                <a:stCxn id="17432" idx="0"/>
                <a:endCxn id="17478" idx="2"/>
              </p:cNvCxnSpPr>
              <p:nvPr/>
            </p:nvCxnSpPr>
            <p:spPr bwMode="auto">
              <a:xfrm flipH="1" flipV="1">
                <a:off x="1171125" y="2546997"/>
                <a:ext cx="1673226" cy="907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9" name="直接连接符 117"/>
              <p:cNvCxnSpPr>
                <a:cxnSpLocks noChangeShapeType="1"/>
                <a:stCxn id="17431" idx="0"/>
                <a:endCxn id="17478" idx="2"/>
              </p:cNvCxnSpPr>
              <p:nvPr/>
            </p:nvCxnSpPr>
            <p:spPr bwMode="auto">
              <a:xfrm flipH="1" flipV="1">
                <a:off x="1171125" y="2546997"/>
                <a:ext cx="341312" cy="907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7450" name="组合 83"/>
              <p:cNvGrpSpPr>
                <a:grpSpLocks/>
              </p:cNvGrpSpPr>
              <p:nvPr/>
            </p:nvGrpSpPr>
            <p:grpSpPr bwMode="auto">
              <a:xfrm>
                <a:off x="380550" y="1519647"/>
                <a:ext cx="1600200" cy="1027350"/>
                <a:chOff x="3022602" y="909049"/>
                <a:chExt cx="2953954" cy="1212273"/>
              </a:xfrm>
            </p:grpSpPr>
            <p:sp>
              <p:nvSpPr>
                <p:cNvPr id="108" name="圆角矩形 107"/>
                <p:cNvSpPr/>
                <p:nvPr/>
              </p:nvSpPr>
              <p:spPr bwMode="auto">
                <a:xfrm>
                  <a:off x="3769520" y="1411256"/>
                  <a:ext cx="1374737" cy="431043"/>
                </a:xfrm>
                <a:prstGeom prst="roundRect">
                  <a:avLst/>
                </a:prstGeom>
                <a:solidFill>
                  <a:srgbClr val="0099CC"/>
                </a:solidFill>
                <a:ln w="9525" cap="flat" cmpd="sng" algn="ctr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8562" tIns="34281" rIns="68562" bIns="34281"/>
                <a:lstStyle/>
                <a:p>
                  <a:pPr>
                    <a:defRPr/>
                  </a:pPr>
                  <a:endParaRPr lang="zh-CN" altLang="en-US" sz="800" dirty="0">
                    <a:latin typeface="+mn-lt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7476" name="矩形 194"/>
                <p:cNvSpPr>
                  <a:spLocks noChangeArrowheads="1"/>
                </p:cNvSpPr>
                <p:nvPr/>
              </p:nvSpPr>
              <p:spPr bwMode="auto">
                <a:xfrm>
                  <a:off x="3805049" y="1379451"/>
                  <a:ext cx="627129" cy="367325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0" tIns="34281" rIns="0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GW1</a:t>
                  </a:r>
                </a:p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(VS0)</a:t>
                  </a:r>
                  <a:endParaRPr lang="zh-CN" altLang="en-US" sz="1200" dirty="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77" name="矩形 194"/>
                <p:cNvSpPr>
                  <a:spLocks noChangeArrowheads="1"/>
                </p:cNvSpPr>
                <p:nvPr/>
              </p:nvSpPr>
              <p:spPr bwMode="auto">
                <a:xfrm>
                  <a:off x="4484927" y="1379451"/>
                  <a:ext cx="627129" cy="367325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68562" tIns="34281" rIns="68562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GW2</a:t>
                  </a:r>
                </a:p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(VS0)</a:t>
                  </a:r>
                  <a:endParaRPr lang="zh-CN" altLang="en-US" sz="1200" dirty="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78" name="TextBox 184"/>
                <p:cNvSpPr txBox="1">
                  <a:spLocks noChangeArrowheads="1"/>
                </p:cNvSpPr>
                <p:nvPr/>
              </p:nvSpPr>
              <p:spPr bwMode="auto">
                <a:xfrm>
                  <a:off x="4089308" y="1794313"/>
                  <a:ext cx="785375" cy="32700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70C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200" dirty="0" smtClean="0">
                      <a:solidFill>
                        <a:srgbClr val="D43C2C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网关</a:t>
                  </a:r>
                  <a:r>
                    <a:rPr lang="zh-CN" altLang="en-US" sz="1200" dirty="0">
                      <a:solidFill>
                        <a:srgbClr val="D43C2C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组</a:t>
                  </a:r>
                </a:p>
              </p:txBody>
            </p:sp>
            <p:sp>
              <p:nvSpPr>
                <p:cNvPr id="17479" name="矩形 194"/>
                <p:cNvSpPr>
                  <a:spLocks noChangeArrowheads="1"/>
                </p:cNvSpPr>
                <p:nvPr/>
              </p:nvSpPr>
              <p:spPr bwMode="auto">
                <a:xfrm>
                  <a:off x="3805049" y="1043985"/>
                  <a:ext cx="627129" cy="369200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0" tIns="34281" rIns="0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GW1</a:t>
                  </a:r>
                </a:p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zh-CN" altLang="en-US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VS1</a:t>
                  </a:r>
                  <a:r>
                    <a:rPr lang="zh-CN" altLang="en-US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  <p:sp>
              <p:nvSpPr>
                <p:cNvPr id="17480" name="矩形 194"/>
                <p:cNvSpPr>
                  <a:spLocks noChangeArrowheads="1"/>
                </p:cNvSpPr>
                <p:nvPr/>
              </p:nvSpPr>
              <p:spPr bwMode="auto">
                <a:xfrm>
                  <a:off x="4481996" y="1043985"/>
                  <a:ext cx="630061" cy="369200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0" tIns="34281" rIns="0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GW2</a:t>
                  </a:r>
                </a:p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zh-CN" altLang="en-US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VS1</a:t>
                  </a:r>
                  <a:r>
                    <a:rPr lang="zh-CN" altLang="en-US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  <p:sp>
              <p:nvSpPr>
                <p:cNvPr id="17481" name="矩形 116"/>
                <p:cNvSpPr>
                  <a:spLocks noChangeArrowheads="1"/>
                </p:cNvSpPr>
                <p:nvPr/>
              </p:nvSpPr>
              <p:spPr bwMode="auto">
                <a:xfrm>
                  <a:off x="3022602" y="909049"/>
                  <a:ext cx="612477" cy="286739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68562" tIns="34281" rIns="68562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 dirty="0">
                      <a:solidFill>
                        <a:schemeClr val="bg1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FW</a:t>
                  </a:r>
                  <a:endParaRPr lang="zh-CN" altLang="en-US" sz="1400" dirty="0">
                    <a:solidFill>
                      <a:schemeClr val="bg1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82" name="矩形 116"/>
                <p:cNvSpPr>
                  <a:spLocks noChangeArrowheads="1"/>
                </p:cNvSpPr>
                <p:nvPr/>
              </p:nvSpPr>
              <p:spPr bwMode="auto">
                <a:xfrm>
                  <a:off x="5364080" y="909049"/>
                  <a:ext cx="612476" cy="286739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68562" tIns="34281" rIns="68562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>
                      <a:solidFill>
                        <a:schemeClr val="bg1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FW</a:t>
                  </a:r>
                  <a:endParaRPr lang="zh-CN" altLang="en-US" sz="1400">
                    <a:solidFill>
                      <a:schemeClr val="bg1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83" name="矩形 116"/>
                <p:cNvSpPr>
                  <a:spLocks noChangeArrowheads="1"/>
                </p:cNvSpPr>
                <p:nvPr/>
              </p:nvSpPr>
              <p:spPr bwMode="auto">
                <a:xfrm>
                  <a:off x="3022602" y="1336346"/>
                  <a:ext cx="612477" cy="286739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68562" tIns="34281" rIns="68562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LB</a:t>
                  </a:r>
                  <a:endParaRPr lang="zh-CN" altLang="en-US" sz="1400" dirty="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84" name="矩形 116"/>
                <p:cNvSpPr>
                  <a:spLocks noChangeArrowheads="1"/>
                </p:cNvSpPr>
                <p:nvPr/>
              </p:nvSpPr>
              <p:spPr bwMode="auto">
                <a:xfrm>
                  <a:off x="5364080" y="1336346"/>
                  <a:ext cx="612476" cy="286739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68562" tIns="34281" rIns="68562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LB</a:t>
                  </a:r>
                  <a:endParaRPr lang="zh-CN" altLang="en-US" sz="1400" dirty="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485" name="直接连接符 95"/>
                <p:cNvCxnSpPr>
                  <a:cxnSpLocks noChangeShapeType="1"/>
                  <a:stCxn id="17483" idx="3"/>
                  <a:endCxn id="17476" idx="1"/>
                </p:cNvCxnSpPr>
                <p:nvPr/>
              </p:nvCxnSpPr>
              <p:spPr bwMode="auto">
                <a:xfrm>
                  <a:off x="3635026" y="1480180"/>
                  <a:ext cx="168807" cy="83509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86" name="直接连接符 97"/>
                <p:cNvCxnSpPr>
                  <a:cxnSpLocks noChangeShapeType="1"/>
                  <a:stCxn id="17481" idx="3"/>
                  <a:endCxn id="17479" idx="1"/>
                </p:cNvCxnSpPr>
                <p:nvPr/>
              </p:nvCxnSpPr>
              <p:spPr bwMode="auto">
                <a:xfrm>
                  <a:off x="3635025" y="1053307"/>
                  <a:ext cx="168807" cy="175419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87" name="直接连接符 99"/>
                <p:cNvCxnSpPr>
                  <a:cxnSpLocks noChangeShapeType="1"/>
                  <a:stCxn id="17481" idx="3"/>
                  <a:endCxn id="17476" idx="1"/>
                </p:cNvCxnSpPr>
                <p:nvPr/>
              </p:nvCxnSpPr>
              <p:spPr bwMode="auto">
                <a:xfrm>
                  <a:off x="3635025" y="1053307"/>
                  <a:ext cx="168807" cy="51038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88" name="直接连接符 103"/>
                <p:cNvCxnSpPr>
                  <a:cxnSpLocks noChangeShapeType="1"/>
                  <a:stCxn id="17482" idx="1"/>
                  <a:endCxn id="17480" idx="3"/>
                </p:cNvCxnSpPr>
                <p:nvPr/>
              </p:nvCxnSpPr>
              <p:spPr bwMode="auto">
                <a:xfrm flipH="1">
                  <a:off x="5110162" y="1053307"/>
                  <a:ext cx="252687" cy="175419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89" name="直接连接符 105"/>
                <p:cNvCxnSpPr>
                  <a:cxnSpLocks noChangeShapeType="1"/>
                  <a:stCxn id="17482" idx="1"/>
                  <a:endCxn id="17477" idx="3"/>
                </p:cNvCxnSpPr>
                <p:nvPr/>
              </p:nvCxnSpPr>
              <p:spPr bwMode="auto">
                <a:xfrm flipH="1">
                  <a:off x="5110162" y="1053307"/>
                  <a:ext cx="252687" cy="51038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90" name="直接连接符 107"/>
                <p:cNvCxnSpPr>
                  <a:cxnSpLocks noChangeShapeType="1"/>
                  <a:stCxn id="17484" idx="1"/>
                  <a:endCxn id="17477" idx="3"/>
                </p:cNvCxnSpPr>
                <p:nvPr/>
              </p:nvCxnSpPr>
              <p:spPr bwMode="auto">
                <a:xfrm flipH="1">
                  <a:off x="5110163" y="1480180"/>
                  <a:ext cx="252687" cy="83509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451" name="TextBox 46"/>
              <p:cNvSpPr txBox="1">
                <a:spLocks noChangeArrowheads="1"/>
              </p:cNvSpPr>
              <p:nvPr/>
            </p:nvSpPr>
            <p:spPr bwMode="auto">
              <a:xfrm>
                <a:off x="863150" y="3848580"/>
                <a:ext cx="433239" cy="33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+mn-lt"/>
                    <a:ea typeface="+mn-ea"/>
                    <a:cs typeface="Times New Roman" panose="02020603050405020304" pitchFamily="18" charset="0"/>
                  </a:rPr>
                  <a:t>Leaf-1</a:t>
                </a:r>
                <a:endParaRPr lang="zh-CN" altLang="en-US" sz="1200" dirty="0"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2" name="TextBox 47"/>
              <p:cNvSpPr txBox="1">
                <a:spLocks noChangeArrowheads="1"/>
              </p:cNvSpPr>
              <p:nvPr/>
            </p:nvSpPr>
            <p:spPr bwMode="auto">
              <a:xfrm>
                <a:off x="3065013" y="3848580"/>
                <a:ext cx="456865" cy="33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600" dirty="0">
                    <a:latin typeface="+mn-lt"/>
                    <a:ea typeface="+mn-ea"/>
                    <a:cs typeface="Times New Roman" panose="02020603050405020304" pitchFamily="18" charset="0"/>
                  </a:rPr>
                  <a:t>Leaf-N</a:t>
                </a:r>
                <a:endParaRPr lang="zh-CN" altLang="en-US" sz="1200" dirty="0"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3" name="TextBox 48"/>
              <p:cNvSpPr txBox="1">
                <a:spLocks noChangeArrowheads="1"/>
              </p:cNvSpPr>
              <p:nvPr/>
            </p:nvSpPr>
            <p:spPr bwMode="auto">
              <a:xfrm>
                <a:off x="1998213" y="3322640"/>
                <a:ext cx="259333" cy="277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+mn-lt"/>
                    <a:ea typeface="+mn-ea"/>
                    <a:cs typeface="Times New Roman" panose="02020603050405020304" pitchFamily="18" charset="0"/>
                  </a:rPr>
                  <a:t>…..</a:t>
                </a:r>
                <a:endParaRPr lang="zh-CN" altLang="en-US" sz="1200"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4" name="圆角矩形 49"/>
              <p:cNvSpPr>
                <a:spLocks noChangeArrowheads="1"/>
              </p:cNvSpPr>
              <p:nvPr/>
            </p:nvSpPr>
            <p:spPr bwMode="auto">
              <a:xfrm>
                <a:off x="36063" y="1383060"/>
                <a:ext cx="4248150" cy="2715865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rgbClr val="C000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200"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55" name="TextBox 50"/>
              <p:cNvSpPr txBox="1">
                <a:spLocks noChangeArrowheads="1"/>
              </p:cNvSpPr>
              <p:nvPr/>
            </p:nvSpPr>
            <p:spPr bwMode="auto">
              <a:xfrm>
                <a:off x="36063" y="2553648"/>
                <a:ext cx="534117" cy="369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t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FrutigerNext LT Regular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 dirty="0">
                    <a:latin typeface="+mn-lt"/>
                    <a:ea typeface="+mn-ea"/>
                    <a:cs typeface="Times New Roman" panose="02020603050405020304" pitchFamily="18" charset="0"/>
                  </a:rPr>
                  <a:t>Fabric</a:t>
                </a:r>
                <a:endParaRPr lang="zh-CN" altLang="en-US" sz="1800" b="1" dirty="0">
                  <a:latin typeface="+mn-lt"/>
                  <a:ea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456" name="组合 150"/>
              <p:cNvGrpSpPr>
                <a:grpSpLocks/>
              </p:cNvGrpSpPr>
              <p:nvPr/>
            </p:nvGrpSpPr>
            <p:grpSpPr bwMode="auto">
              <a:xfrm>
                <a:off x="2180775" y="1519647"/>
                <a:ext cx="1600200" cy="1020214"/>
                <a:chOff x="3023063" y="909049"/>
                <a:chExt cx="2953955" cy="1203853"/>
              </a:xfrm>
            </p:grpSpPr>
            <p:sp>
              <p:nvSpPr>
                <p:cNvPr id="92" name="圆角矩形 91"/>
                <p:cNvSpPr/>
                <p:nvPr/>
              </p:nvSpPr>
              <p:spPr bwMode="auto">
                <a:xfrm>
                  <a:off x="3770107" y="1411256"/>
                  <a:ext cx="1374739" cy="431043"/>
                </a:xfrm>
                <a:prstGeom prst="roundRect">
                  <a:avLst/>
                </a:prstGeom>
                <a:solidFill>
                  <a:srgbClr val="0099CC"/>
                </a:solidFill>
                <a:ln w="9525" cap="flat" cmpd="sng" algn="ctr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lIns="68562" tIns="34281" rIns="68562" bIns="34281"/>
                <a:lstStyle/>
                <a:p>
                  <a:pPr>
                    <a:defRPr/>
                  </a:pPr>
                  <a:endParaRPr lang="zh-CN" altLang="en-US" sz="800" dirty="0">
                    <a:latin typeface="+mn-lt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7460" name="矩形 194"/>
                <p:cNvSpPr>
                  <a:spLocks noChangeArrowheads="1"/>
                </p:cNvSpPr>
                <p:nvPr/>
              </p:nvSpPr>
              <p:spPr bwMode="auto">
                <a:xfrm>
                  <a:off x="3805510" y="1379451"/>
                  <a:ext cx="627129" cy="367325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0" tIns="34281" rIns="0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GW1</a:t>
                  </a:r>
                </a:p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(VS0)</a:t>
                  </a:r>
                  <a:endParaRPr lang="zh-CN" altLang="en-US" sz="1200" dirty="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1" name="矩形 194"/>
                <p:cNvSpPr>
                  <a:spLocks noChangeArrowheads="1"/>
                </p:cNvSpPr>
                <p:nvPr/>
              </p:nvSpPr>
              <p:spPr bwMode="auto">
                <a:xfrm>
                  <a:off x="4485389" y="1379451"/>
                  <a:ext cx="627129" cy="367325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0" tIns="34281" rIns="0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GW2</a:t>
                  </a:r>
                </a:p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(VS0)</a:t>
                  </a:r>
                  <a:endParaRPr lang="zh-CN" altLang="en-US" sz="1200" dirty="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2" name="TextBox 184"/>
                <p:cNvSpPr txBox="1">
                  <a:spLocks noChangeArrowheads="1"/>
                </p:cNvSpPr>
                <p:nvPr/>
              </p:nvSpPr>
              <p:spPr bwMode="auto">
                <a:xfrm>
                  <a:off x="4054361" y="1785895"/>
                  <a:ext cx="785377" cy="327007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70C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200">
                      <a:solidFill>
                        <a:srgbClr val="D43C2C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网关组</a:t>
                  </a:r>
                </a:p>
              </p:txBody>
            </p:sp>
            <p:sp>
              <p:nvSpPr>
                <p:cNvPr id="17463" name="矩形 194"/>
                <p:cNvSpPr>
                  <a:spLocks noChangeArrowheads="1"/>
                </p:cNvSpPr>
                <p:nvPr/>
              </p:nvSpPr>
              <p:spPr bwMode="auto">
                <a:xfrm>
                  <a:off x="3805510" y="1043985"/>
                  <a:ext cx="627129" cy="369200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0" tIns="36000" rIns="0" bIns="36000" anchor="t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GW1</a:t>
                  </a:r>
                </a:p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zh-CN" altLang="en-US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VS1</a:t>
                  </a:r>
                  <a:r>
                    <a:rPr lang="zh-CN" altLang="en-US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  <p:sp>
              <p:nvSpPr>
                <p:cNvPr id="17464" name="矩形 194"/>
                <p:cNvSpPr>
                  <a:spLocks noChangeArrowheads="1"/>
                </p:cNvSpPr>
                <p:nvPr/>
              </p:nvSpPr>
              <p:spPr bwMode="auto">
                <a:xfrm>
                  <a:off x="4482457" y="1043985"/>
                  <a:ext cx="630061" cy="369200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0" tIns="34281" rIns="0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GW2</a:t>
                  </a:r>
                </a:p>
                <a:p>
                  <a:pPr algn="ctr" eaLnBrk="1" hangingPunct="1">
                    <a:lnSpc>
                      <a:spcPts val="1240"/>
                    </a:lnSpc>
                  </a:pPr>
                  <a:r>
                    <a:rPr lang="zh-CN" altLang="en-US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VS1</a:t>
                  </a:r>
                  <a:r>
                    <a:rPr lang="zh-CN" altLang="en-US" sz="1200" dirty="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  <p:sp>
              <p:nvSpPr>
                <p:cNvPr id="17465" name="矩形 116"/>
                <p:cNvSpPr>
                  <a:spLocks noChangeArrowheads="1"/>
                </p:cNvSpPr>
                <p:nvPr/>
              </p:nvSpPr>
              <p:spPr bwMode="auto">
                <a:xfrm>
                  <a:off x="3023063" y="909049"/>
                  <a:ext cx="612478" cy="286739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68562" tIns="34281" rIns="68562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>
                      <a:solidFill>
                        <a:schemeClr val="bg1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FW</a:t>
                  </a:r>
                  <a:endParaRPr lang="zh-CN" altLang="en-US" sz="1400">
                    <a:solidFill>
                      <a:schemeClr val="bg1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6" name="矩形 116"/>
                <p:cNvSpPr>
                  <a:spLocks noChangeArrowheads="1"/>
                </p:cNvSpPr>
                <p:nvPr/>
              </p:nvSpPr>
              <p:spPr bwMode="auto">
                <a:xfrm>
                  <a:off x="5364542" y="909049"/>
                  <a:ext cx="612476" cy="286739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68562" tIns="34281" rIns="68562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>
                      <a:solidFill>
                        <a:schemeClr val="bg1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FW</a:t>
                  </a:r>
                  <a:endParaRPr lang="zh-CN" altLang="en-US" sz="1400">
                    <a:solidFill>
                      <a:schemeClr val="bg1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7" name="矩形 116"/>
                <p:cNvSpPr>
                  <a:spLocks noChangeArrowheads="1"/>
                </p:cNvSpPr>
                <p:nvPr/>
              </p:nvSpPr>
              <p:spPr bwMode="auto">
                <a:xfrm>
                  <a:off x="3023063" y="1336346"/>
                  <a:ext cx="612478" cy="286739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68562" tIns="34281" rIns="68562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LB</a:t>
                  </a:r>
                  <a:endParaRPr lang="zh-CN" altLang="en-US" sz="140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68" name="矩形 116"/>
                <p:cNvSpPr>
                  <a:spLocks noChangeArrowheads="1"/>
                </p:cNvSpPr>
                <p:nvPr/>
              </p:nvSpPr>
              <p:spPr bwMode="auto">
                <a:xfrm>
                  <a:off x="5364542" y="1336346"/>
                  <a:ext cx="612476" cy="286739"/>
                </a:xfrm>
                <a:prstGeom prst="rect">
                  <a:avLst/>
                </a:prstGeom>
                <a:solidFill>
                  <a:srgbClr val="F8F7F3"/>
                </a:solidFill>
                <a:ln w="25400">
                  <a:solidFill>
                    <a:srgbClr val="385D8A"/>
                  </a:solidFill>
                  <a:miter lim="800000"/>
                  <a:headEnd/>
                  <a:tailEnd/>
                </a:ln>
              </p:spPr>
              <p:txBody>
                <a:bodyPr lIns="68562" tIns="34281" rIns="68562" bIns="34281"/>
                <a:lstStyle>
                  <a:lvl1pPr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1pPr>
                  <a:lvl2pPr marL="742950" indent="-28575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2pPr>
                  <a:lvl3pPr marL="11430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3pPr>
                  <a:lvl4pPr marL="16002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4pPr>
                  <a:lvl5pPr marL="2057400" indent="-228600" defTabSz="682625" eaLnBrk="0" hangingPunct="0"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5pPr>
                  <a:lvl6pPr marL="25146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6pPr>
                  <a:lvl7pPr marL="29718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7pPr>
                  <a:lvl8pPr marL="34290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8pPr>
                  <a:lvl9pPr marL="3886200" indent="-228600" defTabSz="682625" eaLnBrk="0" fontAlgn="t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FrutigerNext LT Regular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400">
                      <a:solidFill>
                        <a:srgbClr val="7F7F7F"/>
                      </a:solidFill>
                      <a:latin typeface="+mn-lt"/>
                      <a:ea typeface="+mn-ea"/>
                      <a:cs typeface="Times New Roman" panose="02020603050405020304" pitchFamily="18" charset="0"/>
                    </a:rPr>
                    <a:t>LB</a:t>
                  </a:r>
                  <a:endParaRPr lang="zh-CN" altLang="en-US" sz="1400">
                    <a:solidFill>
                      <a:srgbClr val="7F7F7F"/>
                    </a:solidFill>
                    <a:latin typeface="+mn-lt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469" name="直接连接符 95"/>
                <p:cNvCxnSpPr>
                  <a:cxnSpLocks noChangeShapeType="1"/>
                  <a:stCxn id="17467" idx="3"/>
                  <a:endCxn id="17460" idx="1"/>
                </p:cNvCxnSpPr>
                <p:nvPr/>
              </p:nvCxnSpPr>
              <p:spPr bwMode="auto">
                <a:xfrm>
                  <a:off x="3635026" y="1480180"/>
                  <a:ext cx="168807" cy="83509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70" name="直接连接符 97"/>
                <p:cNvCxnSpPr>
                  <a:cxnSpLocks noChangeShapeType="1"/>
                  <a:stCxn id="17465" idx="3"/>
                  <a:endCxn id="17463" idx="1"/>
                </p:cNvCxnSpPr>
                <p:nvPr/>
              </p:nvCxnSpPr>
              <p:spPr bwMode="auto">
                <a:xfrm>
                  <a:off x="3635025" y="1053307"/>
                  <a:ext cx="168807" cy="175419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71" name="直接连接符 99"/>
                <p:cNvCxnSpPr>
                  <a:cxnSpLocks noChangeShapeType="1"/>
                  <a:stCxn id="17465" idx="3"/>
                  <a:endCxn id="17460" idx="1"/>
                </p:cNvCxnSpPr>
                <p:nvPr/>
              </p:nvCxnSpPr>
              <p:spPr bwMode="auto">
                <a:xfrm>
                  <a:off x="3635025" y="1053307"/>
                  <a:ext cx="168807" cy="51038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72" name="直接连接符 103"/>
                <p:cNvCxnSpPr>
                  <a:cxnSpLocks noChangeShapeType="1"/>
                  <a:stCxn id="17466" idx="1"/>
                  <a:endCxn id="17464" idx="3"/>
                </p:cNvCxnSpPr>
                <p:nvPr/>
              </p:nvCxnSpPr>
              <p:spPr bwMode="auto">
                <a:xfrm flipH="1">
                  <a:off x="5110162" y="1053307"/>
                  <a:ext cx="252687" cy="175419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73" name="直接连接符 105"/>
                <p:cNvCxnSpPr>
                  <a:cxnSpLocks noChangeShapeType="1"/>
                  <a:stCxn id="17466" idx="1"/>
                  <a:endCxn id="17461" idx="3"/>
                </p:cNvCxnSpPr>
                <p:nvPr/>
              </p:nvCxnSpPr>
              <p:spPr bwMode="auto">
                <a:xfrm flipH="1">
                  <a:off x="5110162" y="1053307"/>
                  <a:ext cx="252687" cy="51038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74" name="直接连接符 107"/>
                <p:cNvCxnSpPr>
                  <a:cxnSpLocks noChangeShapeType="1"/>
                  <a:stCxn id="17468" idx="1"/>
                  <a:endCxn id="17461" idx="3"/>
                </p:cNvCxnSpPr>
                <p:nvPr/>
              </p:nvCxnSpPr>
              <p:spPr bwMode="auto">
                <a:xfrm flipH="1">
                  <a:off x="5110163" y="1480180"/>
                  <a:ext cx="252687" cy="83509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7457" name="直接连接符 198"/>
              <p:cNvCxnSpPr>
                <a:cxnSpLocks noChangeShapeType="1"/>
                <a:stCxn id="17431" idx="0"/>
                <a:endCxn id="17462" idx="2"/>
              </p:cNvCxnSpPr>
              <p:nvPr/>
            </p:nvCxnSpPr>
            <p:spPr bwMode="auto">
              <a:xfrm flipV="1">
                <a:off x="1512437" y="2539862"/>
                <a:ext cx="1439732" cy="978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58" name="直接连接符 202"/>
              <p:cNvCxnSpPr>
                <a:cxnSpLocks noChangeShapeType="1"/>
                <a:stCxn id="17432" idx="0"/>
                <a:endCxn id="17462" idx="2"/>
              </p:cNvCxnSpPr>
              <p:nvPr/>
            </p:nvCxnSpPr>
            <p:spPr bwMode="auto">
              <a:xfrm flipV="1">
                <a:off x="2844351" y="2539862"/>
                <a:ext cx="107818" cy="9789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7422" name="TextBox 48"/>
            <p:cNvSpPr txBox="1">
              <a:spLocks noChangeArrowheads="1"/>
            </p:cNvSpPr>
            <p:nvPr/>
          </p:nvSpPr>
          <p:spPr bwMode="auto">
            <a:xfrm>
              <a:off x="2596653" y="844154"/>
              <a:ext cx="259566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>
                  <a:latin typeface="+mn-lt"/>
                  <a:ea typeface="+mn-ea"/>
                  <a:cs typeface="Times New Roman" panose="02020603050405020304" pitchFamily="18" charset="0"/>
                </a:rPr>
                <a:t>…..</a:t>
              </a:r>
              <a:endParaRPr lang="zh-CN" altLang="en-US" sz="1200"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23" name="TextBox 139"/>
            <p:cNvSpPr txBox="1">
              <a:spLocks noChangeArrowheads="1"/>
            </p:cNvSpPr>
            <p:nvPr/>
          </p:nvSpPr>
          <p:spPr bwMode="auto">
            <a:xfrm>
              <a:off x="2063750" y="1252538"/>
              <a:ext cx="2762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1:N</a:t>
              </a:r>
              <a:endParaRPr lang="zh-CN" altLang="en-US" sz="1400" dirty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24" name="TextBox 140"/>
            <p:cNvSpPr txBox="1">
              <a:spLocks noChangeArrowheads="1"/>
            </p:cNvSpPr>
            <p:nvPr/>
          </p:nvSpPr>
          <p:spPr bwMode="auto">
            <a:xfrm>
              <a:off x="2305050" y="1955007"/>
              <a:ext cx="2762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FF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1:N</a:t>
              </a:r>
              <a:endParaRPr lang="zh-CN" altLang="en-US" sz="140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425" name="TextBox 87"/>
            <p:cNvSpPr txBox="1">
              <a:spLocks noChangeArrowheads="1"/>
            </p:cNvSpPr>
            <p:nvPr/>
          </p:nvSpPr>
          <p:spPr bwMode="auto">
            <a:xfrm>
              <a:off x="131673" y="1499615"/>
              <a:ext cx="67648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b="1" dirty="0">
                  <a:latin typeface="+mn-lt"/>
                  <a:ea typeface="+mn-ea"/>
                  <a:cs typeface="Times New Roman" panose="02020603050405020304" pitchFamily="18" charset="0"/>
                </a:rPr>
                <a:t>机房模块</a:t>
              </a:r>
            </a:p>
          </p:txBody>
        </p:sp>
      </p:grpSp>
      <p:sp>
        <p:nvSpPr>
          <p:cNvPr id="17411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单机房模块总体部署方式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17" y="2551928"/>
            <a:ext cx="1490662" cy="278461"/>
          </a:xfrm>
          <a:prstGeom prst="rect">
            <a:avLst/>
          </a:prstGeom>
          <a:noFill/>
          <a:ln w="19050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Neutron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服务与网络虚拟化实现原理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Cinder</a:t>
            </a:r>
            <a:r>
              <a:rPr lang="zh-CN" altLang="en-US" b="1" dirty="0"/>
              <a:t>服务原理与创卷流程</a:t>
            </a:r>
            <a:endParaRPr lang="en-US" altLang="zh-CN" b="1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Nova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服务原理与虚拟机创建流程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Ironic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服务原理与裸金属实例申请流程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8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Cinder</a:t>
            </a:r>
            <a:r>
              <a:rPr lang="zh-CN" altLang="en-US" smtClean="0"/>
              <a:t>简介</a:t>
            </a:r>
            <a:endParaRPr lang="en-US" dirty="0"/>
          </a:p>
        </p:txBody>
      </p:sp>
      <p:sp>
        <p:nvSpPr>
          <p:cNvPr id="19458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OpenStack </a:t>
            </a:r>
            <a:r>
              <a:rPr lang="zh-CN" altLang="en-US" smtClean="0"/>
              <a:t>在</a:t>
            </a:r>
            <a:r>
              <a:rPr lang="en-US" altLang="zh-CN" smtClean="0"/>
              <a:t>Folsom </a:t>
            </a:r>
            <a:r>
              <a:rPr lang="zh-CN" altLang="en-US" smtClean="0"/>
              <a:t>版本开始，将之前在 </a:t>
            </a:r>
            <a:r>
              <a:rPr lang="en-US" altLang="zh-CN" smtClean="0"/>
              <a:t>Nova </a:t>
            </a:r>
            <a:r>
              <a:rPr lang="zh-CN" altLang="en-US" smtClean="0"/>
              <a:t>中的部分持久性块存储功能（</a:t>
            </a:r>
            <a:r>
              <a:rPr lang="en-US" altLang="zh-CN" smtClean="0"/>
              <a:t>Nova-Volume</a:t>
            </a:r>
            <a:r>
              <a:rPr lang="zh-CN" altLang="en-US" smtClean="0"/>
              <a:t>）分离了出来，独立为新的组件 </a:t>
            </a:r>
            <a:r>
              <a:rPr lang="en-US" altLang="zh-CN" smtClean="0"/>
              <a:t>Cinder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cinder</a:t>
            </a:r>
            <a:r>
              <a:rPr lang="zh-CN" altLang="en-US" smtClean="0"/>
              <a:t>的核心功能是对卷的管理，允许对卷、卷的类型、卷的快照、卷备份进行处理。它为后端不同的存储设备提供了统一的接口，不同的块设备服务厂商在 </a:t>
            </a:r>
            <a:r>
              <a:rPr lang="en-US" altLang="zh-CN" smtClean="0"/>
              <a:t>cinder </a:t>
            </a:r>
            <a:r>
              <a:rPr lang="zh-CN" altLang="en-US" smtClean="0"/>
              <a:t>中实现其驱动支持以与 </a:t>
            </a:r>
            <a:r>
              <a:rPr lang="en-US" altLang="zh-CN" smtClean="0"/>
              <a:t>OpenStack </a:t>
            </a:r>
            <a:r>
              <a:rPr lang="zh-CN" altLang="en-US" smtClean="0"/>
              <a:t>进行整合。</a:t>
            </a:r>
          </a:p>
        </p:txBody>
      </p:sp>
    </p:spTree>
    <p:extLst>
      <p:ext uri="{BB962C8B-B14F-4D97-AF65-F5344CB8AC3E}">
        <p14:creationId xmlns:p14="http://schemas.microsoft.com/office/powerpoint/2010/main" val="47841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11338"/>
            <a:ext cx="7848600" cy="402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Cinder</a:t>
            </a:r>
            <a:r>
              <a:rPr lang="zh-CN" altLang="en-US" smtClean="0"/>
              <a:t>逻辑架构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Cinder</a:t>
            </a:r>
            <a:r>
              <a:rPr lang="zh-CN" altLang="en-US" smtClean="0"/>
              <a:t>组件</a:t>
            </a:r>
            <a:endParaRPr lang="en-US" dirty="0"/>
          </a:p>
        </p:txBody>
      </p:sp>
      <p:sp>
        <p:nvSpPr>
          <p:cNvPr id="21506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668207" cy="3924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dirty="0" smtClean="0"/>
              <a:t>cinder-</a:t>
            </a:r>
            <a:r>
              <a:rPr lang="en-US" altLang="zh-CN" sz="2000" dirty="0" err="1" smtClean="0"/>
              <a:t>api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cinder</a:t>
            </a:r>
            <a:r>
              <a:rPr lang="zh-CN" altLang="en-US" dirty="0" smtClean="0"/>
              <a:t>模块对外唯一入口，</a:t>
            </a:r>
            <a:r>
              <a:rPr lang="en-US" altLang="zh-CN" dirty="0" smtClean="0"/>
              <a:t>cinder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endpoint</a:t>
            </a:r>
            <a:r>
              <a:rPr lang="zh-CN" altLang="en-US" dirty="0" smtClean="0"/>
              <a:t>，接收和处理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请求。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cinder-scheduler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根据预定的调度过滤策略以及权重计算策略，选择出合适的后端来处理任务。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cinder-volume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负责与后端存储进行对接，通过各厂商提供的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将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操作转换为存储操作。</a:t>
            </a:r>
          </a:p>
        </p:txBody>
      </p:sp>
    </p:spTree>
    <p:extLst>
      <p:ext uri="{BB962C8B-B14F-4D97-AF65-F5344CB8AC3E}">
        <p14:creationId xmlns:p14="http://schemas.microsoft.com/office/powerpoint/2010/main" val="40215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50"/>
          <p:cNvGrpSpPr>
            <a:grpSpLocks/>
          </p:cNvGrpSpPr>
          <p:nvPr/>
        </p:nvGrpSpPr>
        <p:grpSpPr bwMode="auto">
          <a:xfrm>
            <a:off x="1020761" y="1592796"/>
            <a:ext cx="7246937" cy="4464050"/>
            <a:chOff x="772298" y="927929"/>
            <a:chExt cx="7544118" cy="4733319"/>
          </a:xfrm>
        </p:grpSpPr>
        <p:sp>
          <p:nvSpPr>
            <p:cNvPr id="5" name="矩形 4"/>
            <p:cNvSpPr/>
            <p:nvPr/>
          </p:nvSpPr>
          <p:spPr bwMode="auto">
            <a:xfrm>
              <a:off x="3887448" y="1340326"/>
              <a:ext cx="1151863" cy="36021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cinder-</a:t>
              </a:r>
              <a:r>
                <a:rPr lang="en-US" altLang="zh-CN" sz="1600" dirty="0" err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api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565794" y="2299783"/>
              <a:ext cx="1786460" cy="3366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cinder-scheduler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663049" y="3385579"/>
              <a:ext cx="1512129" cy="40388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cinder-volume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730639" y="3385579"/>
              <a:ext cx="1512129" cy="3804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cinder-volume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644162" y="3385579"/>
              <a:ext cx="1512128" cy="40388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cinder-volume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2537" name="直接箭头连接符 20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 flipH="1">
              <a:off x="4459024" y="1700543"/>
              <a:ext cx="4356" cy="59924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8" name="直接箭头连接符 22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2419114" y="2636434"/>
              <a:ext cx="2039910" cy="7491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9" name="直接箭头连接符 24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4459024" y="2636434"/>
              <a:ext cx="27680" cy="7491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直接箭头连接符 26"/>
            <p:cNvCxnSpPr>
              <a:cxnSpLocks noChangeShapeType="1"/>
              <a:stCxn id="7" idx="2"/>
              <a:endCxn id="11" idx="0"/>
            </p:cNvCxnSpPr>
            <p:nvPr/>
          </p:nvCxnSpPr>
          <p:spPr bwMode="auto">
            <a:xfrm>
              <a:off x="4459024" y="2636434"/>
              <a:ext cx="1941203" cy="74914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立方体 30"/>
            <p:cNvSpPr/>
            <p:nvPr/>
          </p:nvSpPr>
          <p:spPr bwMode="auto">
            <a:xfrm>
              <a:off x="1350708" y="5085574"/>
              <a:ext cx="2007908" cy="516759"/>
            </a:xfrm>
            <a:prstGeom prst="cube">
              <a:avLst>
                <a:gd name="adj" fmla="val 5132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 fontAlgn="base">
                <a:defRPr/>
              </a:pPr>
              <a:r>
                <a:rPr lang="en-US" altLang="zh-CN" sz="1200" b="1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Huawei SAN Storage</a:t>
              </a:r>
              <a:endParaRPr lang="zh-CN" altLang="en-US" sz="1200" b="1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立方体 32"/>
            <p:cNvSpPr/>
            <p:nvPr/>
          </p:nvSpPr>
          <p:spPr bwMode="auto">
            <a:xfrm>
              <a:off x="4079150" y="4940814"/>
              <a:ext cx="636251" cy="720434"/>
            </a:xfrm>
            <a:prstGeom prst="cube">
              <a:avLst>
                <a:gd name="adj" fmla="val 2382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r>
                <a:rPr lang="en-US" altLang="zh-CN" sz="8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Logical volume</a:t>
              </a:r>
              <a:endParaRPr lang="zh-CN" altLang="en-US" sz="8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" name="流程图: 文档 33"/>
            <p:cNvSpPr/>
            <p:nvPr/>
          </p:nvSpPr>
          <p:spPr bwMode="auto">
            <a:xfrm>
              <a:off x="1907634" y="4476235"/>
              <a:ext cx="912235" cy="392198"/>
            </a:xfrm>
            <a:prstGeom prst="flowChartDocumen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r>
                <a:rPr lang="en-US" altLang="zh-CN" sz="9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Huawei volume-driver</a:t>
              </a:r>
              <a:endParaRPr lang="zh-CN" altLang="en-US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" name="流程图: 文档 34"/>
            <p:cNvSpPr/>
            <p:nvPr/>
          </p:nvSpPr>
          <p:spPr bwMode="auto">
            <a:xfrm>
              <a:off x="3695747" y="4403163"/>
              <a:ext cx="1498909" cy="379425"/>
            </a:xfrm>
            <a:prstGeom prst="flowChartDocumen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LVM volume-driver</a:t>
              </a:r>
              <a:endParaRPr lang="zh-CN" altLang="en-US" sz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" name="流程图: 文档 35"/>
            <p:cNvSpPr/>
            <p:nvPr/>
          </p:nvSpPr>
          <p:spPr bwMode="auto">
            <a:xfrm>
              <a:off x="5538415" y="4403163"/>
              <a:ext cx="1723623" cy="358235"/>
            </a:xfrm>
            <a:prstGeom prst="flowChartDocumen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VRM  Volume-driver</a:t>
              </a:r>
              <a:endParaRPr lang="zh-CN" altLang="en-US" sz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" name="云形 36"/>
            <p:cNvSpPr/>
            <p:nvPr/>
          </p:nvSpPr>
          <p:spPr bwMode="auto">
            <a:xfrm>
              <a:off x="5796202" y="5013193"/>
              <a:ext cx="1439414" cy="648055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" name="立方体 37"/>
            <p:cNvSpPr/>
            <p:nvPr/>
          </p:nvSpPr>
          <p:spPr bwMode="auto">
            <a:xfrm>
              <a:off x="6050702" y="5223601"/>
              <a:ext cx="176828" cy="329918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立方体 38"/>
            <p:cNvSpPr/>
            <p:nvPr/>
          </p:nvSpPr>
          <p:spPr bwMode="auto">
            <a:xfrm>
              <a:off x="6311813" y="5166370"/>
              <a:ext cx="176828" cy="329918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立方体 39"/>
            <p:cNvSpPr/>
            <p:nvPr/>
          </p:nvSpPr>
          <p:spPr bwMode="auto">
            <a:xfrm>
              <a:off x="6554745" y="5201718"/>
              <a:ext cx="176829" cy="329918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703479" y="5157954"/>
              <a:ext cx="532137" cy="3585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82731" y="5164687"/>
              <a:ext cx="960160" cy="326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FC</a:t>
              </a:r>
              <a:r>
                <a:rPr lang="zh-CN" altLang="en-US" sz="14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集群</a:t>
              </a:r>
            </a:p>
          </p:txBody>
        </p:sp>
        <p:cxnSp>
          <p:nvCxnSpPr>
            <p:cNvPr id="22552" name="直接箭头连接符 43"/>
            <p:cNvCxnSpPr>
              <a:cxnSpLocks noChangeShapeType="1"/>
              <a:stCxn id="9" idx="2"/>
              <a:endCxn id="34" idx="0"/>
            </p:cNvCxnSpPr>
            <p:nvPr/>
          </p:nvCxnSpPr>
          <p:spPr bwMode="auto">
            <a:xfrm flipH="1">
              <a:off x="2363751" y="3789466"/>
              <a:ext cx="55363" cy="68676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直接箭头连接符 45"/>
            <p:cNvCxnSpPr>
              <a:cxnSpLocks noChangeShapeType="1"/>
              <a:stCxn id="10" idx="2"/>
              <a:endCxn id="35" idx="0"/>
            </p:cNvCxnSpPr>
            <p:nvPr/>
          </p:nvCxnSpPr>
          <p:spPr bwMode="auto">
            <a:xfrm flipH="1">
              <a:off x="4445202" y="3765995"/>
              <a:ext cx="41503" cy="63716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直接箭头连接符 47"/>
            <p:cNvCxnSpPr>
              <a:cxnSpLocks noChangeShapeType="1"/>
              <a:stCxn id="11" idx="2"/>
              <a:endCxn id="36" idx="0"/>
            </p:cNvCxnSpPr>
            <p:nvPr/>
          </p:nvCxnSpPr>
          <p:spPr bwMode="auto">
            <a:xfrm>
              <a:off x="6400227" y="3789466"/>
              <a:ext cx="0" cy="61369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直接箭头连接符 49"/>
            <p:cNvCxnSpPr>
              <a:cxnSpLocks noChangeShapeType="1"/>
              <a:stCxn id="34" idx="2"/>
              <a:endCxn id="31" idx="0"/>
            </p:cNvCxnSpPr>
            <p:nvPr/>
          </p:nvCxnSpPr>
          <p:spPr bwMode="auto">
            <a:xfrm>
              <a:off x="2363751" y="4842504"/>
              <a:ext cx="121104" cy="24307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直接箭头连接符 51"/>
            <p:cNvCxnSpPr>
              <a:cxnSpLocks noChangeShapeType="1"/>
              <a:stCxn id="35" idx="2"/>
              <a:endCxn id="33" idx="0"/>
            </p:cNvCxnSpPr>
            <p:nvPr/>
          </p:nvCxnSpPr>
          <p:spPr bwMode="auto">
            <a:xfrm>
              <a:off x="4445202" y="4757504"/>
              <a:ext cx="27871" cy="18331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直接箭头连接符 53"/>
            <p:cNvCxnSpPr>
              <a:cxnSpLocks noChangeShapeType="1"/>
              <a:stCxn id="36" idx="2"/>
              <a:endCxn id="37" idx="3"/>
            </p:cNvCxnSpPr>
            <p:nvPr/>
          </p:nvCxnSpPr>
          <p:spPr bwMode="auto">
            <a:xfrm>
              <a:off x="6400227" y="4737715"/>
              <a:ext cx="115682" cy="31253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流程图: 磁盘 54"/>
            <p:cNvSpPr/>
            <p:nvPr/>
          </p:nvSpPr>
          <p:spPr bwMode="auto">
            <a:xfrm>
              <a:off x="1663049" y="5157954"/>
              <a:ext cx="290858" cy="148127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" name="流程图: 磁盘 56"/>
            <p:cNvSpPr/>
            <p:nvPr/>
          </p:nvSpPr>
          <p:spPr bwMode="auto">
            <a:xfrm>
              <a:off x="2102640" y="5157954"/>
              <a:ext cx="290858" cy="148127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磁盘 57"/>
            <p:cNvSpPr/>
            <p:nvPr/>
          </p:nvSpPr>
          <p:spPr bwMode="auto">
            <a:xfrm>
              <a:off x="4181611" y="5452524"/>
              <a:ext cx="290858" cy="149809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134808" y="3409050"/>
              <a:ext cx="533789" cy="3585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782627" y="5137755"/>
              <a:ext cx="533789" cy="3585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262411" y="2276217"/>
              <a:ext cx="533790" cy="3602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075668" y="1325178"/>
              <a:ext cx="533789" cy="3602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圆角矩形标注 7"/>
            <p:cNvSpPr/>
            <p:nvPr/>
          </p:nvSpPr>
          <p:spPr bwMode="auto">
            <a:xfrm>
              <a:off x="5796202" y="927929"/>
              <a:ext cx="2508647" cy="839945"/>
            </a:xfrm>
            <a:prstGeom prst="wedgeRoundRectCallout">
              <a:avLst>
                <a:gd name="adj1" fmla="val -75888"/>
                <a:gd name="adj2" fmla="val 3475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9200" tIns="39600" rIns="79200" bIns="39600"/>
            <a:lstStyle/>
            <a:p>
              <a:pPr defTabSz="801688">
                <a:defRPr/>
              </a:pPr>
              <a:r>
                <a:rPr lang="zh-CN" alt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存储模块对外的服务接口，接收并转发外部请求到不同的</a:t>
              </a:r>
              <a:r>
                <a:rPr lang="en-US" altLang="zh-CN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cinder</a:t>
              </a:r>
              <a:r>
                <a:rPr lang="zh-CN" altLang="en-US" sz="14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组件进行处理。</a:t>
              </a:r>
              <a:endParaRPr lang="en-US" altLang="zh-CN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  <a:p>
              <a:pPr marL="342900" indent="-342900" defTabSz="801688">
                <a:buFontTx/>
                <a:buAutoNum type="arabicPeriod"/>
                <a:defRPr/>
              </a:pPr>
              <a:endParaRPr lang="en-US" altLang="zh-CN" sz="16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标注 42"/>
            <p:cNvSpPr/>
            <p:nvPr/>
          </p:nvSpPr>
          <p:spPr bwMode="auto">
            <a:xfrm>
              <a:off x="5768107" y="2348598"/>
              <a:ext cx="2199611" cy="563891"/>
            </a:xfrm>
            <a:prstGeom prst="wedgeRoundRectCallout">
              <a:avLst>
                <a:gd name="adj1" fmla="val -69682"/>
                <a:gd name="adj2" fmla="val -7119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9200" tIns="39600" rIns="79200" bIns="39600"/>
            <a:lstStyle/>
            <a:p>
              <a:pPr defTabSz="801688">
                <a:defRPr/>
              </a:pPr>
              <a:r>
                <a:rPr lang="zh-CN" altLang="en-US" sz="1400" dirty="0">
                  <a:solidFill>
                    <a:schemeClr val="tx1"/>
                  </a:solidFill>
                  <a:cs typeface="Times New Roman" pitchFamily="18" charset="0"/>
                </a:rPr>
                <a:t>调度选择合适的主机进行创卷等操作。</a:t>
              </a:r>
              <a:endParaRPr lang="en-US" altLang="zh-CN" sz="14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45" name="圆角矩形标注 44"/>
            <p:cNvSpPr/>
            <p:nvPr/>
          </p:nvSpPr>
          <p:spPr bwMode="auto">
            <a:xfrm>
              <a:off x="772298" y="4287710"/>
              <a:ext cx="2660686" cy="797864"/>
            </a:xfrm>
            <a:prstGeom prst="wedgeRoundRectCallout">
              <a:avLst>
                <a:gd name="adj1" fmla="val 29263"/>
                <a:gd name="adj2" fmla="val -109418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79200" tIns="39600" rIns="79200" bIns="39600"/>
            <a:lstStyle/>
            <a:p>
              <a:pPr defTabSz="801688">
                <a:defRPr/>
              </a:pPr>
              <a:r>
                <a:rPr lang="zh-CN" altLang="en-US" sz="1400" dirty="0">
                  <a:solidFill>
                    <a:schemeClr val="tx1"/>
                  </a:solidFill>
                  <a:cs typeface="Times New Roman" pitchFamily="18" charset="0"/>
                </a:rPr>
                <a:t>执行卷、快照相关的业务，通过调用不同的</a:t>
              </a:r>
              <a:r>
                <a:rPr lang="en-US" altLang="zh-CN" sz="1400" dirty="0">
                  <a:solidFill>
                    <a:schemeClr val="tx1"/>
                  </a:solidFill>
                  <a:cs typeface="Times New Roman" pitchFamily="18" charset="0"/>
                </a:rPr>
                <a:t>driver</a:t>
              </a:r>
              <a:r>
                <a:rPr lang="zh-CN" altLang="en-US" sz="1400" dirty="0">
                  <a:solidFill>
                    <a:schemeClr val="tx1"/>
                  </a:solidFill>
                  <a:cs typeface="Times New Roman" pitchFamily="18" charset="0"/>
                </a:rPr>
                <a:t>管理不同的存储后端</a:t>
              </a:r>
              <a:r>
                <a:rPr lang="zh-CN" altLang="en-US" sz="1600" dirty="0">
                  <a:solidFill>
                    <a:schemeClr val="tx1"/>
                  </a:solidFill>
                  <a:cs typeface="Times New Roman" pitchFamily="18" charset="0"/>
                </a:rPr>
                <a:t>。</a:t>
              </a:r>
              <a:endParaRPr lang="en-US" altLang="zh-CN" sz="1600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60" name="圆柱形 59"/>
            <p:cNvSpPr/>
            <p:nvPr/>
          </p:nvSpPr>
          <p:spPr bwMode="auto">
            <a:xfrm>
              <a:off x="2008443" y="2299783"/>
              <a:ext cx="1161777" cy="427547"/>
            </a:xfrm>
            <a:prstGeom prst="can">
              <a:avLst>
                <a:gd name="adj" fmla="val 3640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</a:rPr>
                <a:t>Gauss DB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Cinder</a:t>
            </a:r>
            <a:r>
              <a:rPr lang="zh-CN" altLang="en-US" smtClean="0"/>
              <a:t>组件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FusionSphere OpenStack</a:t>
            </a:r>
            <a:r>
              <a:rPr lang="zh-CN" altLang="en-US" smtClean="0"/>
              <a:t>业务原理</a:t>
            </a:r>
            <a:endParaRPr lang="zh-CN" altLang="en-US" dirty="0" smtClean="0"/>
          </a:p>
        </p:txBody>
      </p:sp>
      <p:sp>
        <p:nvSpPr>
          <p:cNvPr id="614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74"/>
          <p:cNvGrpSpPr>
            <a:grpSpLocks/>
          </p:cNvGrpSpPr>
          <p:nvPr/>
        </p:nvGrpSpPr>
        <p:grpSpPr bwMode="auto">
          <a:xfrm>
            <a:off x="700091" y="1376363"/>
            <a:ext cx="7975597" cy="4824412"/>
            <a:chOff x="154065" y="667728"/>
            <a:chExt cx="8691625" cy="5281552"/>
          </a:xfrm>
        </p:grpSpPr>
        <p:sp>
          <p:nvSpPr>
            <p:cNvPr id="5" name="矩形 4"/>
            <p:cNvSpPr/>
            <p:nvPr/>
          </p:nvSpPr>
          <p:spPr bwMode="auto">
            <a:xfrm>
              <a:off x="3627945" y="1197794"/>
              <a:ext cx="1152194" cy="35975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cinder-</a:t>
              </a:r>
              <a:r>
                <a:rPr lang="en-US" altLang="zh-CN" sz="1600" dirty="0" err="1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api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3257720" y="2413761"/>
              <a:ext cx="1935894" cy="34106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cinder-scheduler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092257" y="3954896"/>
              <a:ext cx="1579913" cy="35998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cinder-volume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109804" y="3964206"/>
              <a:ext cx="1622759" cy="32883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cinder-volume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193614" y="3964206"/>
              <a:ext cx="1657158" cy="32883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cinder-volume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立方体 13"/>
            <p:cNvSpPr/>
            <p:nvPr/>
          </p:nvSpPr>
          <p:spPr bwMode="auto">
            <a:xfrm>
              <a:off x="885483" y="5357866"/>
              <a:ext cx="2158790" cy="508228"/>
            </a:xfrm>
            <a:prstGeom prst="cube">
              <a:avLst>
                <a:gd name="adj" fmla="val 5132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algn="ctr" defTabSz="801688" fontAlgn="base">
                <a:defRPr/>
              </a:pPr>
              <a:r>
                <a:rPr lang="en-US" altLang="zh-CN" sz="1200" b="1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Huawei SAN Storage</a:t>
              </a:r>
              <a:endParaRPr lang="zh-CN" altLang="en-US" sz="1200" b="1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立方体 14"/>
            <p:cNvSpPr/>
            <p:nvPr/>
          </p:nvSpPr>
          <p:spPr bwMode="auto">
            <a:xfrm>
              <a:off x="3627945" y="5229779"/>
              <a:ext cx="636648" cy="719501"/>
            </a:xfrm>
            <a:prstGeom prst="cube">
              <a:avLst>
                <a:gd name="adj" fmla="val 2382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8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流程图: 文档 15"/>
            <p:cNvSpPr/>
            <p:nvPr/>
          </p:nvSpPr>
          <p:spPr bwMode="auto">
            <a:xfrm>
              <a:off x="1140154" y="4762279"/>
              <a:ext cx="1228335" cy="394508"/>
            </a:xfrm>
            <a:prstGeom prst="flowChartDocumen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Huawei </a:t>
              </a:r>
              <a:r>
                <a:rPr lang="en-US" altLang="zh-CN" sz="11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volume-driver</a:t>
              </a:r>
              <a:endParaRPr lang="zh-CN" altLang="en-US" sz="105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流程图: 文档 16"/>
            <p:cNvSpPr/>
            <p:nvPr/>
          </p:nvSpPr>
          <p:spPr bwMode="auto">
            <a:xfrm>
              <a:off x="3392662" y="4608939"/>
              <a:ext cx="1287136" cy="423519"/>
            </a:xfrm>
            <a:prstGeom prst="flowChartDocumen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r>
                <a:rPr lang="en-US" altLang="zh-CN" sz="1100" dirty="0" err="1" smtClean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FusionStorage</a:t>
              </a:r>
              <a:endParaRPr lang="en-US" altLang="zh-CN" sz="1100" dirty="0" smtClean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  <a:p>
              <a:pPr defTabSz="801688" fontAlgn="base">
                <a:defRPr/>
              </a:pPr>
              <a:r>
                <a:rPr lang="en-US" altLang="zh-CN" sz="1100" dirty="0" smtClean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volume-driver</a:t>
              </a:r>
              <a:endParaRPr lang="zh-CN" altLang="en-US" sz="11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流程图: 文档 17"/>
            <p:cNvSpPr/>
            <p:nvPr/>
          </p:nvSpPr>
          <p:spPr bwMode="auto">
            <a:xfrm>
              <a:off x="5236866" y="4609342"/>
              <a:ext cx="1328455" cy="418474"/>
            </a:xfrm>
            <a:prstGeom prst="flowChartDocumen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r>
                <a:rPr lang="en-US" altLang="zh-CN" sz="11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VRM Volume-driver</a:t>
              </a:r>
              <a:endParaRPr lang="zh-CN" altLang="en-US" sz="11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云形 18"/>
            <p:cNvSpPr/>
            <p:nvPr/>
          </p:nvSpPr>
          <p:spPr bwMode="auto">
            <a:xfrm>
              <a:off x="5345856" y="5301035"/>
              <a:ext cx="1439378" cy="648245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立方体 19"/>
            <p:cNvSpPr/>
            <p:nvPr/>
          </p:nvSpPr>
          <p:spPr bwMode="auto">
            <a:xfrm>
              <a:off x="5600169" y="5511323"/>
              <a:ext cx="176462" cy="330206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立方体 20"/>
            <p:cNvSpPr/>
            <p:nvPr/>
          </p:nvSpPr>
          <p:spPr bwMode="auto">
            <a:xfrm>
              <a:off x="5861402" y="5453972"/>
              <a:ext cx="176462" cy="330206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立方体 21"/>
            <p:cNvSpPr/>
            <p:nvPr/>
          </p:nvSpPr>
          <p:spPr bwMode="auto">
            <a:xfrm>
              <a:off x="6103605" y="5490468"/>
              <a:ext cx="178193" cy="330206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52387" y="5445282"/>
              <a:ext cx="532847" cy="3788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33333" y="5453972"/>
              <a:ext cx="974003" cy="3032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FC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集群</a:t>
              </a:r>
            </a:p>
          </p:txBody>
        </p:sp>
        <p:cxnSp>
          <p:nvCxnSpPr>
            <p:cNvPr id="23572" name="直接箭头连接符 24"/>
            <p:cNvCxnSpPr>
              <a:cxnSpLocks noChangeShapeType="1"/>
              <a:stCxn id="7" idx="2"/>
              <a:endCxn id="16" idx="0"/>
            </p:cNvCxnSpPr>
            <p:nvPr/>
          </p:nvCxnSpPr>
          <p:spPr bwMode="auto">
            <a:xfrm flipH="1">
              <a:off x="1754322" y="4314879"/>
              <a:ext cx="127891" cy="447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3" name="直接箭头连接符 25"/>
            <p:cNvCxnSpPr>
              <a:cxnSpLocks noChangeShapeType="1"/>
              <a:stCxn id="8" idx="2"/>
              <a:endCxn id="17" idx="0"/>
            </p:cNvCxnSpPr>
            <p:nvPr/>
          </p:nvCxnSpPr>
          <p:spPr bwMode="auto">
            <a:xfrm>
              <a:off x="3921183" y="4293039"/>
              <a:ext cx="115047" cy="3159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直接箭头连接符 26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 flipH="1">
              <a:off x="5901094" y="4293039"/>
              <a:ext cx="121099" cy="31630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直接箭头连接符 27"/>
            <p:cNvCxnSpPr>
              <a:cxnSpLocks noChangeShapeType="1"/>
              <a:stCxn id="16" idx="2"/>
            </p:cNvCxnSpPr>
            <p:nvPr/>
          </p:nvCxnSpPr>
          <p:spPr bwMode="auto">
            <a:xfrm>
              <a:off x="1754322" y="5130706"/>
              <a:ext cx="224773" cy="24332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6" name="直接箭头连接符 28"/>
            <p:cNvCxnSpPr>
              <a:cxnSpLocks noChangeShapeType="1"/>
              <a:stCxn id="17" idx="2"/>
              <a:endCxn id="15" idx="0"/>
            </p:cNvCxnSpPr>
            <p:nvPr/>
          </p:nvCxnSpPr>
          <p:spPr bwMode="auto">
            <a:xfrm flipH="1">
              <a:off x="4022113" y="5004459"/>
              <a:ext cx="14117" cy="2253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直接箭头连接符 29"/>
            <p:cNvCxnSpPr>
              <a:cxnSpLocks noChangeShapeType="1"/>
              <a:stCxn id="18" idx="2"/>
              <a:endCxn id="19" idx="3"/>
            </p:cNvCxnSpPr>
            <p:nvPr/>
          </p:nvCxnSpPr>
          <p:spPr bwMode="auto">
            <a:xfrm>
              <a:off x="5901094" y="5000150"/>
              <a:ext cx="164451" cy="33794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流程图: 磁盘 30"/>
            <p:cNvSpPr/>
            <p:nvPr/>
          </p:nvSpPr>
          <p:spPr bwMode="auto">
            <a:xfrm>
              <a:off x="1211104" y="5445282"/>
              <a:ext cx="292374" cy="149462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流程图: 磁盘 31"/>
            <p:cNvSpPr/>
            <p:nvPr/>
          </p:nvSpPr>
          <p:spPr bwMode="auto">
            <a:xfrm>
              <a:off x="1650529" y="5445282"/>
              <a:ext cx="292374" cy="149462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流程图: 磁盘 32"/>
            <p:cNvSpPr/>
            <p:nvPr/>
          </p:nvSpPr>
          <p:spPr bwMode="auto">
            <a:xfrm>
              <a:off x="3731746" y="5740729"/>
              <a:ext cx="290644" cy="149462"/>
            </a:xfrm>
            <a:prstGeom prst="flowChartMagneticDisk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331921" y="5426165"/>
              <a:ext cx="532847" cy="3788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51069" y="2414342"/>
              <a:ext cx="532847" cy="37886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…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3640052" y="1818639"/>
              <a:ext cx="1100295" cy="38703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 defTabSz="801688" fontAlgn="base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+mn-ea"/>
                </a:rPr>
                <a:t>scheduler</a:t>
              </a:r>
              <a:endParaRPr lang="en-US" altLang="zh-CN" sz="900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pPr algn="ctr" defTabSz="801688" fontAlgn="base">
                <a:defRPr/>
              </a:pPr>
              <a:r>
                <a:rPr lang="zh-CN" altLang="en-US" sz="900" dirty="0">
                  <a:solidFill>
                    <a:srgbClr val="000000"/>
                  </a:solidFill>
                  <a:latin typeface="+mn-lt"/>
                  <a:ea typeface="+mn-ea"/>
                </a:rPr>
                <a:t>队列</a:t>
              </a:r>
            </a:p>
          </p:txBody>
        </p:sp>
        <p:cxnSp>
          <p:nvCxnSpPr>
            <p:cNvPr id="23585" name="直接箭头连接符 40"/>
            <p:cNvCxnSpPr>
              <a:cxnSpLocks noChangeShapeType="1"/>
              <a:stCxn id="5" idx="2"/>
              <a:endCxn id="39" idx="0"/>
            </p:cNvCxnSpPr>
            <p:nvPr/>
          </p:nvCxnSpPr>
          <p:spPr bwMode="auto">
            <a:xfrm flipH="1">
              <a:off x="4190200" y="1557545"/>
              <a:ext cx="13842" cy="2610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6" name="直接箭头连接符 42"/>
            <p:cNvCxnSpPr>
              <a:cxnSpLocks noChangeShapeType="1"/>
            </p:cNvCxnSpPr>
            <p:nvPr/>
          </p:nvCxnSpPr>
          <p:spPr bwMode="auto">
            <a:xfrm flipV="1">
              <a:off x="4067944" y="2120461"/>
              <a:ext cx="0" cy="30042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椭圆 50"/>
            <p:cNvSpPr/>
            <p:nvPr/>
          </p:nvSpPr>
          <p:spPr bwMode="auto">
            <a:xfrm>
              <a:off x="1477528" y="3269400"/>
              <a:ext cx="1006975" cy="444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 defTabSz="801688" fontAlgn="base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+mn-ea"/>
                </a:rPr>
                <a:t>volume</a:t>
              </a:r>
            </a:p>
            <a:p>
              <a:pPr algn="ctr" defTabSz="801688" fontAlgn="base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+mn-ea"/>
                </a:rPr>
                <a:t>IPSAN</a:t>
              </a:r>
              <a:r>
                <a:rPr lang="zh-CN" altLang="en-US" dirty="0">
                  <a:solidFill>
                    <a:srgbClr val="000000"/>
                  </a:solidFill>
                  <a:latin typeface="+mn-lt"/>
                  <a:ea typeface="+mn-ea"/>
                </a:rPr>
                <a:t>队列</a:t>
              </a:r>
            </a:p>
          </p:txBody>
        </p:sp>
        <p:cxnSp>
          <p:nvCxnSpPr>
            <p:cNvPr id="23588" name="直接箭头连接符 55"/>
            <p:cNvCxnSpPr>
              <a:cxnSpLocks noChangeShapeType="1"/>
              <a:stCxn id="6" idx="2"/>
              <a:endCxn id="51" idx="0"/>
            </p:cNvCxnSpPr>
            <p:nvPr/>
          </p:nvCxnSpPr>
          <p:spPr bwMode="auto">
            <a:xfrm flipH="1">
              <a:off x="1981016" y="2754825"/>
              <a:ext cx="2244651" cy="5145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9" name="直接箭头连接符 59"/>
            <p:cNvCxnSpPr>
              <a:cxnSpLocks noChangeShapeType="1"/>
              <a:stCxn id="7" idx="0"/>
              <a:endCxn id="51" idx="4"/>
            </p:cNvCxnSpPr>
            <p:nvPr/>
          </p:nvCxnSpPr>
          <p:spPr bwMode="auto">
            <a:xfrm flipV="1">
              <a:off x="1882213" y="3714309"/>
              <a:ext cx="98802" cy="240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椭圆 70"/>
            <p:cNvSpPr/>
            <p:nvPr/>
          </p:nvSpPr>
          <p:spPr bwMode="auto">
            <a:xfrm>
              <a:off x="3313081" y="3269400"/>
              <a:ext cx="1216205" cy="47271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 defTabSz="801688" fontAlgn="base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+mn-ea"/>
                </a:rPr>
                <a:t>volume</a:t>
              </a:r>
            </a:p>
            <a:p>
              <a:pPr algn="ctr" defTabSz="801688" fontAlgn="base"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+mn-lt"/>
                  <a:ea typeface="+mn-ea"/>
                </a:rPr>
                <a:t>dsware</a:t>
              </a:r>
              <a:r>
                <a:rPr lang="zh-CN" altLang="en-US" dirty="0">
                  <a:solidFill>
                    <a:srgbClr val="000000"/>
                  </a:solidFill>
                  <a:latin typeface="+mn-lt"/>
                  <a:ea typeface="+mn-ea"/>
                </a:rPr>
                <a:t>队列</a:t>
              </a:r>
            </a:p>
          </p:txBody>
        </p:sp>
        <p:sp>
          <p:nvSpPr>
            <p:cNvPr id="106" name="椭圆 105"/>
            <p:cNvSpPr/>
            <p:nvPr/>
          </p:nvSpPr>
          <p:spPr bwMode="auto">
            <a:xfrm>
              <a:off x="5435817" y="3229429"/>
              <a:ext cx="1129504" cy="48488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algn="ctr" defTabSz="801688" fontAlgn="base">
                <a:defRPr/>
              </a:pPr>
              <a:r>
                <a:rPr lang="en-US" altLang="zh-CN" dirty="0">
                  <a:solidFill>
                    <a:srgbClr val="000000"/>
                  </a:solidFill>
                  <a:latin typeface="+mn-lt"/>
                  <a:ea typeface="+mn-ea"/>
                </a:rPr>
                <a:t>volume</a:t>
              </a:r>
            </a:p>
            <a:p>
              <a:pPr algn="ctr" defTabSz="801688" fontAlgn="base">
                <a:defRPr/>
              </a:pPr>
              <a:r>
                <a:rPr lang="en-US" altLang="zh-CN" dirty="0" err="1">
                  <a:solidFill>
                    <a:srgbClr val="000000"/>
                  </a:solidFill>
                  <a:latin typeface="+mn-lt"/>
                  <a:ea typeface="+mn-ea"/>
                </a:rPr>
                <a:t>vrm</a:t>
              </a:r>
              <a:r>
                <a:rPr lang="zh-CN" altLang="en-US" dirty="0">
                  <a:solidFill>
                    <a:srgbClr val="000000"/>
                  </a:solidFill>
                  <a:latin typeface="+mn-lt"/>
                  <a:ea typeface="+mn-ea"/>
                </a:rPr>
                <a:t>队列</a:t>
              </a:r>
            </a:p>
          </p:txBody>
        </p:sp>
        <p:cxnSp>
          <p:nvCxnSpPr>
            <p:cNvPr id="23592" name="直接箭头连接符 107"/>
            <p:cNvCxnSpPr>
              <a:cxnSpLocks noChangeShapeType="1"/>
              <a:stCxn id="6" idx="2"/>
              <a:endCxn id="71" idx="0"/>
            </p:cNvCxnSpPr>
            <p:nvPr/>
          </p:nvCxnSpPr>
          <p:spPr bwMode="auto">
            <a:xfrm flipH="1">
              <a:off x="3921183" y="2754825"/>
              <a:ext cx="304484" cy="5145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直接箭头连接符 109"/>
            <p:cNvCxnSpPr>
              <a:cxnSpLocks noChangeShapeType="1"/>
              <a:stCxn id="6" idx="2"/>
              <a:endCxn id="106" idx="0"/>
            </p:cNvCxnSpPr>
            <p:nvPr/>
          </p:nvCxnSpPr>
          <p:spPr bwMode="auto">
            <a:xfrm>
              <a:off x="4225667" y="2754825"/>
              <a:ext cx="1774902" cy="47460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直接箭头连接符 111"/>
            <p:cNvCxnSpPr>
              <a:cxnSpLocks noChangeShapeType="1"/>
              <a:stCxn id="8" idx="0"/>
              <a:endCxn id="71" idx="4"/>
            </p:cNvCxnSpPr>
            <p:nvPr/>
          </p:nvCxnSpPr>
          <p:spPr bwMode="auto">
            <a:xfrm flipV="1">
              <a:off x="3921183" y="3742116"/>
              <a:ext cx="0" cy="2220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直接箭头连接符 113"/>
            <p:cNvCxnSpPr>
              <a:cxnSpLocks noChangeShapeType="1"/>
              <a:stCxn id="9" idx="0"/>
              <a:endCxn id="106" idx="4"/>
            </p:cNvCxnSpPr>
            <p:nvPr/>
          </p:nvCxnSpPr>
          <p:spPr bwMode="auto">
            <a:xfrm flipH="1" flipV="1">
              <a:off x="6000569" y="3714309"/>
              <a:ext cx="21624" cy="24989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6" name="直接箭头连接符 119"/>
            <p:cNvCxnSpPr>
              <a:cxnSpLocks noChangeShapeType="1"/>
            </p:cNvCxnSpPr>
            <p:nvPr/>
          </p:nvCxnSpPr>
          <p:spPr bwMode="auto">
            <a:xfrm>
              <a:off x="4427984" y="716564"/>
              <a:ext cx="0" cy="50451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圆柱形 121"/>
            <p:cNvSpPr/>
            <p:nvPr/>
          </p:nvSpPr>
          <p:spPr bwMode="auto">
            <a:xfrm>
              <a:off x="766489" y="2002454"/>
              <a:ext cx="1069153" cy="366702"/>
            </a:xfrm>
            <a:prstGeom prst="can">
              <a:avLst>
                <a:gd name="adj" fmla="val 3640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79200" tIns="39600" rIns="79200" bIns="39600"/>
            <a:lstStyle/>
            <a:p>
              <a:pPr defTabSz="801688" fontAlgn="base"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Cinder</a:t>
              </a:r>
              <a:r>
                <a:rPr lang="en-US" altLang="zh-CN" dirty="0">
                  <a:solidFill>
                    <a:srgbClr val="000000"/>
                  </a:solidFill>
                  <a:latin typeface="+mn-lt"/>
                  <a:ea typeface="+mn-ea"/>
                </a:rPr>
                <a:t> DB</a:t>
              </a:r>
              <a:endParaRPr lang="zh-CN" altLang="en-US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608866" y="667728"/>
              <a:ext cx="3788747" cy="5054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1. 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用户下发创卷请求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{“name”:”test”,”size”:”100”,”type”:”IPSAN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”}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。</a:t>
              </a:r>
              <a:endParaRPr lang="zh-CN" altLang="en-US" sz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055212" y="1173463"/>
              <a:ext cx="3790478" cy="5054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2. 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校验用户是否具有权限，以及做一些基本校验，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quota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预占等操作，异步返回卷信息（生成卷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id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）。</a:t>
              </a:r>
              <a:endParaRPr lang="zh-CN" altLang="en-US" sz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4655056" y="1689474"/>
              <a:ext cx="3788747" cy="311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3. 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将创卷消息投递到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scheduler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消息队列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lt"/>
                  <a:ea typeface="+mn-ea"/>
                </a:rPr>
                <a:t>中。</a:t>
              </a:r>
              <a:endParaRPr lang="zh-CN" altLang="en-US" sz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5148633" y="2277046"/>
              <a:ext cx="3283581" cy="7229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4. Scheduler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从自己的消息队列中消费创卷消息，根据各个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volume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定期上报的能力以及卷信息，选择一个主机进行创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lt"/>
                  <a:ea typeface="+mn-ea"/>
                </a:rPr>
                <a:t>卷。</a:t>
              </a:r>
              <a:endParaRPr lang="zh-CN" altLang="en-US" sz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61189" y="2746662"/>
              <a:ext cx="3283581" cy="5179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5. Scheduler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调度到主机后，将消息投递到相应的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volume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队列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lt"/>
                  <a:ea typeface="+mn-ea"/>
                </a:rPr>
                <a:t>中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。</a:t>
              </a:r>
              <a:endParaRPr lang="zh-CN" altLang="en-US" sz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54065" y="3677814"/>
              <a:ext cx="1176415" cy="17570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6. Volume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从自己的消息队列中消费创卷消息，调用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driver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的接口进行创卷，最后更新数据库。</a:t>
              </a:r>
              <a:endParaRPr lang="zh-CN" altLang="en-US" sz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3604" name="直接箭头连接符 160"/>
            <p:cNvCxnSpPr>
              <a:cxnSpLocks noChangeShapeType="1"/>
              <a:stCxn id="14" idx="0"/>
            </p:cNvCxnSpPr>
            <p:nvPr/>
          </p:nvCxnSpPr>
          <p:spPr bwMode="auto">
            <a:xfrm flipH="1" flipV="1">
              <a:off x="1836070" y="5114177"/>
              <a:ext cx="258635" cy="2436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5" name="直接箭头连接符 162"/>
            <p:cNvCxnSpPr>
              <a:cxnSpLocks noChangeShapeType="1"/>
            </p:cNvCxnSpPr>
            <p:nvPr/>
          </p:nvCxnSpPr>
          <p:spPr bwMode="auto">
            <a:xfrm flipV="1">
              <a:off x="1831687" y="4280507"/>
              <a:ext cx="206273" cy="4836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椭圆 164"/>
            <p:cNvSpPr/>
            <p:nvPr/>
          </p:nvSpPr>
          <p:spPr bwMode="auto">
            <a:xfrm>
              <a:off x="4499876" y="765052"/>
              <a:ext cx="179922" cy="179006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9200" tIns="39600" rIns="79200" bIns="39600" anchor="ctr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</a:rPr>
                <a:t>1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 bwMode="auto">
            <a:xfrm>
              <a:off x="2434230" y="3111250"/>
              <a:ext cx="179922" cy="179006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9200" tIns="39600" rIns="79200" bIns="39600" anchor="ctr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</a:rPr>
                <a:t>5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4" name="椭圆 203"/>
            <p:cNvSpPr/>
            <p:nvPr/>
          </p:nvSpPr>
          <p:spPr bwMode="auto">
            <a:xfrm>
              <a:off x="1989614" y="3759495"/>
              <a:ext cx="178193" cy="179007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9200" tIns="39600" rIns="79200" bIns="39600" anchor="ctr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</a:rPr>
                <a:t>6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6" name="椭圆 205"/>
            <p:cNvSpPr/>
            <p:nvPr/>
          </p:nvSpPr>
          <p:spPr bwMode="auto">
            <a:xfrm>
              <a:off x="4176361" y="1634014"/>
              <a:ext cx="179922" cy="179006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9200" tIns="39600" rIns="79200" bIns="39600" anchor="ctr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</a:rPr>
                <a:t>3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7" name="椭圆 206"/>
            <p:cNvSpPr/>
            <p:nvPr/>
          </p:nvSpPr>
          <p:spPr bwMode="auto">
            <a:xfrm>
              <a:off x="1960204" y="4473783"/>
              <a:ext cx="179922" cy="179006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9200" tIns="39600" rIns="79200" bIns="39600" anchor="ctr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</a:rPr>
                <a:t>7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9" name="椭圆 208"/>
            <p:cNvSpPr/>
            <p:nvPr/>
          </p:nvSpPr>
          <p:spPr bwMode="auto">
            <a:xfrm>
              <a:off x="4108005" y="2213901"/>
              <a:ext cx="179922" cy="179006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9200" tIns="39600" rIns="79200" bIns="39600" anchor="ctr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</a:rPr>
                <a:t>4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10" name="椭圆 209"/>
            <p:cNvSpPr/>
            <p:nvPr/>
          </p:nvSpPr>
          <p:spPr bwMode="auto">
            <a:xfrm>
              <a:off x="2021240" y="5138538"/>
              <a:ext cx="179922" cy="179007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9200" tIns="39600" rIns="79200" bIns="39600" anchor="ctr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</a:rPr>
                <a:t>8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3613" name="直接箭头连接符 212"/>
            <p:cNvCxnSpPr>
              <a:cxnSpLocks noChangeShapeType="1"/>
            </p:cNvCxnSpPr>
            <p:nvPr/>
          </p:nvCxnSpPr>
          <p:spPr bwMode="auto">
            <a:xfrm flipV="1">
              <a:off x="4316401" y="692696"/>
              <a:ext cx="21751" cy="49449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" name="椭圆 213"/>
            <p:cNvSpPr/>
            <p:nvPr/>
          </p:nvSpPr>
          <p:spPr bwMode="auto">
            <a:xfrm>
              <a:off x="4081210" y="848472"/>
              <a:ext cx="178192" cy="179006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79200" tIns="39600" rIns="79200" bIns="39600" anchor="ctr"/>
            <a:lstStyle/>
            <a:p>
              <a:pPr algn="ctr" defTabSz="801688" fontAlgn="base">
                <a:defRPr/>
              </a:pPr>
              <a:r>
                <a:rPr lang="en-US" altLang="zh-CN" sz="1600" dirty="0">
                  <a:solidFill>
                    <a:srgbClr val="000000"/>
                  </a:solidFill>
                </a:rPr>
                <a:t>2</a:t>
              </a:r>
              <a:endParaRPr lang="zh-CN" alt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136666" y="4364293"/>
              <a:ext cx="1176415" cy="5161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7. Volume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调用</a:t>
              </a: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driver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lt"/>
                  <a:ea typeface="+mn-ea"/>
                </a:rPr>
                <a:t>插件。</a:t>
              </a:r>
              <a:endParaRPr lang="zh-CN" altLang="en-US" sz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354649" y="4963877"/>
              <a:ext cx="1340489" cy="707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200" dirty="0">
                  <a:solidFill>
                    <a:srgbClr val="000000"/>
                  </a:solidFill>
                  <a:latin typeface="+mn-lt"/>
                  <a:ea typeface="+mn-ea"/>
                </a:rPr>
                <a:t>8. Driver</a:t>
              </a: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将发送相应的创卷命令到</a:t>
              </a:r>
              <a:r>
                <a:rPr lang="zh-CN" altLang="en-US" sz="1200" dirty="0" smtClean="0">
                  <a:solidFill>
                    <a:srgbClr val="000000"/>
                  </a:solidFill>
                  <a:latin typeface="+mn-lt"/>
                  <a:ea typeface="+mn-ea"/>
                </a:rPr>
                <a:t>存储。</a:t>
              </a:r>
              <a:endParaRPr lang="zh-CN" altLang="en-US" sz="12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3617" name="直接箭头连接符 222"/>
            <p:cNvCxnSpPr>
              <a:cxnSpLocks noChangeShapeType="1"/>
              <a:stCxn id="5" idx="1"/>
              <a:endCxn id="122" idx="1"/>
            </p:cNvCxnSpPr>
            <p:nvPr/>
          </p:nvCxnSpPr>
          <p:spPr bwMode="auto">
            <a:xfrm flipH="1">
              <a:off x="1301213" y="1377235"/>
              <a:ext cx="2326486" cy="6257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8" name="直接箭头连接符 224"/>
            <p:cNvCxnSpPr>
              <a:cxnSpLocks noChangeShapeType="1"/>
            </p:cNvCxnSpPr>
            <p:nvPr/>
          </p:nvCxnSpPr>
          <p:spPr bwMode="auto">
            <a:xfrm flipV="1">
              <a:off x="1651152" y="1456158"/>
              <a:ext cx="1976547" cy="53268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9" name="直接箭头连接符 226"/>
            <p:cNvCxnSpPr>
              <a:cxnSpLocks noChangeShapeType="1"/>
              <a:stCxn id="6" idx="1"/>
              <a:endCxn id="122" idx="4"/>
            </p:cNvCxnSpPr>
            <p:nvPr/>
          </p:nvCxnSpPr>
          <p:spPr bwMode="auto">
            <a:xfrm flipH="1" flipV="1">
              <a:off x="1835643" y="2185805"/>
              <a:ext cx="1422078" cy="39848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0" name="直接箭头连接符 228"/>
            <p:cNvCxnSpPr>
              <a:cxnSpLocks noChangeShapeType="1"/>
            </p:cNvCxnSpPr>
            <p:nvPr/>
          </p:nvCxnSpPr>
          <p:spPr bwMode="auto">
            <a:xfrm>
              <a:off x="1831687" y="2278273"/>
              <a:ext cx="1480630" cy="3586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1" name="直接箭头连接符 230"/>
            <p:cNvCxnSpPr>
              <a:cxnSpLocks noChangeShapeType="1"/>
              <a:stCxn id="122" idx="3"/>
            </p:cNvCxnSpPr>
            <p:nvPr/>
          </p:nvCxnSpPr>
          <p:spPr bwMode="auto">
            <a:xfrm>
              <a:off x="1301067" y="2369156"/>
              <a:ext cx="295832" cy="155613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2" name="直接箭头连接符 232"/>
            <p:cNvCxnSpPr>
              <a:cxnSpLocks noChangeShapeType="1"/>
            </p:cNvCxnSpPr>
            <p:nvPr/>
          </p:nvCxnSpPr>
          <p:spPr bwMode="auto">
            <a:xfrm flipH="1" flipV="1">
              <a:off x="1273477" y="2430906"/>
              <a:ext cx="229891" cy="15021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Cinder</a:t>
            </a:r>
            <a:r>
              <a:rPr lang="zh-CN" altLang="en-US" dirty="0"/>
              <a:t>创卷</a:t>
            </a:r>
            <a:r>
              <a:rPr lang="zh-CN" altLang="en-US" dirty="0" smtClean="0"/>
              <a:t>流程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4" y="1393825"/>
            <a:ext cx="7673224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040052" y="4725144"/>
            <a:ext cx="3744217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阵列侧添加主机和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lun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映射。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主机侧扫描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scsi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总线。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多路径生成虚拟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磁盘。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Nova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调用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libvirt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接口将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磁盘信息添加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到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xml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中。</a:t>
            </a:r>
            <a:endParaRPr lang="zh-CN" altLang="en-US" sz="1600" dirty="0">
              <a:solidFill>
                <a:srgbClr val="000000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KVM</a:t>
            </a:r>
            <a:r>
              <a:rPr lang="zh-CN" altLang="en-US" smtClean="0"/>
              <a:t>场景下使用阵列时挂卷流程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Neutron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服务与网络虚拟化实现原理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Cinder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服务原理与创卷流程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Nova</a:t>
            </a:r>
            <a:r>
              <a:rPr lang="zh-CN" altLang="en-US" b="1" dirty="0"/>
              <a:t>服务原理与虚拟机创建流程</a:t>
            </a:r>
            <a:endParaRPr lang="en-US" altLang="zh-CN" b="1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Ironic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服务原理与裸金属实例申请流程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Nova</a:t>
            </a:r>
            <a:r>
              <a:rPr lang="zh-CN" altLang="en-US" smtClean="0"/>
              <a:t>的系统架构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r="4456"/>
          <a:stretch>
            <a:fillRect/>
          </a:stretch>
        </p:blipFill>
        <p:spPr>
          <a:xfrm>
            <a:off x="755650" y="1293130"/>
            <a:ext cx="7483475" cy="4932362"/>
          </a:xfrm>
        </p:spPr>
      </p:pic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t="5115" r="18407" b="17715"/>
          <a:stretch>
            <a:fillRect/>
          </a:stretch>
        </p:blipFill>
        <p:spPr bwMode="auto">
          <a:xfrm>
            <a:off x="6227763" y="1376363"/>
            <a:ext cx="2376487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2020" y="5027613"/>
            <a:ext cx="38522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+mn-lt"/>
                <a:ea typeface="+mn-ea"/>
              </a:rPr>
              <a:t>说明：该框架使用的网络为</a:t>
            </a:r>
            <a:r>
              <a:rPr lang="en-US" altLang="zh-CN" sz="1400" dirty="0">
                <a:latin typeface="+mn-lt"/>
                <a:ea typeface="+mn-ea"/>
              </a:rPr>
              <a:t>neutron</a:t>
            </a:r>
            <a:r>
              <a:rPr lang="zh-CN" altLang="en-US" sz="1400" dirty="0">
                <a:latin typeface="+mn-lt"/>
                <a:ea typeface="+mn-ea"/>
              </a:rPr>
              <a:t>组件，</a:t>
            </a:r>
            <a:endParaRPr lang="en-US" altLang="zh-CN" sz="1400" dirty="0"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sz="1400" dirty="0">
                <a:latin typeface="+mn-lt"/>
                <a:ea typeface="+mn-ea"/>
              </a:rPr>
              <a:t>而不是传统的</a:t>
            </a:r>
            <a:r>
              <a:rPr lang="en-US" altLang="zh-CN" sz="1400" dirty="0" smtClean="0">
                <a:latin typeface="+mn-lt"/>
                <a:ea typeface="+mn-ea"/>
              </a:rPr>
              <a:t>nova-network</a:t>
            </a:r>
            <a:r>
              <a:rPr lang="zh-CN" altLang="en-US" sz="1400" dirty="0" smtClean="0">
                <a:latin typeface="+mn-lt"/>
                <a:ea typeface="+mn-ea"/>
              </a:rPr>
              <a:t>。</a:t>
            </a:r>
            <a:endParaRPr lang="en-US" altLang="zh-CN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180DA3"/>
                </a:solidFill>
                <a:latin typeface="+mn-lt"/>
                <a:ea typeface="+mn-ea"/>
              </a:rPr>
              <a:t>1</a:t>
            </a:r>
            <a:r>
              <a:rPr lang="zh-CN" altLang="en-US" sz="1400" dirty="0">
                <a:solidFill>
                  <a:srgbClr val="180DA3"/>
                </a:solidFill>
                <a:latin typeface="+mn-lt"/>
                <a:ea typeface="+mn-ea"/>
              </a:rPr>
              <a:t>、基于消息队列的</a:t>
            </a:r>
            <a:r>
              <a:rPr lang="zh-CN" altLang="en-US" sz="1400" dirty="0" smtClean="0">
                <a:solidFill>
                  <a:srgbClr val="180DA3"/>
                </a:solidFill>
                <a:latin typeface="+mn-lt"/>
                <a:ea typeface="+mn-ea"/>
              </a:rPr>
              <a:t>架构。</a:t>
            </a:r>
            <a:endParaRPr lang="en-US" altLang="zh-CN" sz="1400" dirty="0">
              <a:solidFill>
                <a:srgbClr val="180DA3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180DA3"/>
                </a:solidFill>
                <a:latin typeface="+mn-lt"/>
                <a:ea typeface="+mn-ea"/>
              </a:rPr>
              <a:t>2</a:t>
            </a:r>
            <a:r>
              <a:rPr lang="zh-CN" altLang="en-US" sz="1400" dirty="0">
                <a:solidFill>
                  <a:srgbClr val="180DA3"/>
                </a:solidFill>
                <a:latin typeface="+mn-lt"/>
                <a:ea typeface="+mn-ea"/>
              </a:rPr>
              <a:t>、使用延缓对象，回调函数避免组件通信</a:t>
            </a:r>
            <a:r>
              <a:rPr lang="zh-CN" altLang="en-US" sz="1400" dirty="0" smtClean="0">
                <a:solidFill>
                  <a:srgbClr val="180DA3"/>
                </a:solidFill>
                <a:latin typeface="+mn-lt"/>
                <a:ea typeface="+mn-ea"/>
              </a:rPr>
              <a:t>阻塞。</a:t>
            </a:r>
            <a:endParaRPr lang="en-US" altLang="zh-CN" sz="1400" dirty="0">
              <a:solidFill>
                <a:srgbClr val="180DA3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180DA3"/>
                </a:solidFill>
                <a:latin typeface="+mn-lt"/>
                <a:ea typeface="+mn-ea"/>
              </a:rPr>
              <a:t>3</a:t>
            </a:r>
            <a:r>
              <a:rPr lang="zh-CN" altLang="en-US" sz="1400" dirty="0">
                <a:solidFill>
                  <a:srgbClr val="180DA3"/>
                </a:solidFill>
                <a:latin typeface="+mn-lt"/>
                <a:ea typeface="+mn-ea"/>
              </a:rPr>
              <a:t>、可以容易的水平扩展</a:t>
            </a:r>
            <a:r>
              <a:rPr lang="zh-CN" altLang="en-US" sz="1400" dirty="0" smtClean="0">
                <a:solidFill>
                  <a:srgbClr val="180DA3"/>
                </a:solidFill>
                <a:latin typeface="+mn-lt"/>
                <a:ea typeface="+mn-ea"/>
              </a:rPr>
              <a:t>，适用于</a:t>
            </a:r>
            <a:r>
              <a:rPr lang="zh-CN" altLang="en-US" sz="1400" dirty="0">
                <a:solidFill>
                  <a:srgbClr val="180DA3"/>
                </a:solidFill>
                <a:latin typeface="+mn-lt"/>
                <a:ea typeface="+mn-ea"/>
              </a:rPr>
              <a:t>大规模的</a:t>
            </a:r>
            <a:r>
              <a:rPr lang="zh-CN" altLang="en-US" sz="1400" dirty="0" smtClean="0">
                <a:solidFill>
                  <a:srgbClr val="180DA3"/>
                </a:solidFill>
                <a:latin typeface="+mn-lt"/>
                <a:ea typeface="+mn-ea"/>
              </a:rPr>
              <a:t>部署。</a:t>
            </a:r>
            <a:endParaRPr lang="en-US" altLang="zh-CN" sz="1400" dirty="0">
              <a:solidFill>
                <a:srgbClr val="180DA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610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37360"/>
              </p:ext>
            </p:extLst>
          </p:nvPr>
        </p:nvGraphicFramePr>
        <p:xfrm>
          <a:off x="755650" y="1376363"/>
          <a:ext cx="7848599" cy="3780000"/>
        </p:xfrm>
        <a:graphic>
          <a:graphicData uri="http://schemas.openxmlformats.org/drawingml/2006/table">
            <a:tbl>
              <a:tblPr firstRow="1" bandRow="1"/>
              <a:tblGrid>
                <a:gridCol w="2268178"/>
                <a:gridCol w="3528392"/>
                <a:gridCol w="2052029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</a:rPr>
                        <a:t>模块</a:t>
                      </a:r>
                      <a:endParaRPr lang="zh-CN" altLang="en-US" sz="1800" b="1" dirty="0"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</a:rPr>
                        <a:t>功能</a:t>
                      </a:r>
                      <a:endParaRPr lang="zh-CN" altLang="en-US" sz="1800" b="1" dirty="0"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</a:rPr>
                        <a:t>一般部署位置</a:t>
                      </a:r>
                      <a:endParaRPr lang="zh-CN" altLang="en-US" sz="1800" b="1" dirty="0"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nova-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api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接受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rest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消息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控制节点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nova-scheduler</a:t>
                      </a: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选择合适的主机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控制节点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nova-conductor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数据库操作和复杂流程控制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控制节点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nova-compute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虚拟机生命周期管理和资源管理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计算节点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nova-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novncproxy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novnc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访问虚拟机代理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控制节点</a:t>
                      </a:r>
                    </a:p>
                  </a:txBody>
                  <a:tcPr marT="45723" marB="4572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nova-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consoleauth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novnc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访问虚拟机鉴权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T="45723" marB="45723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控制节点</a:t>
                      </a:r>
                    </a:p>
                  </a:txBody>
                  <a:tcPr marT="45723" marB="45723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Nova</a:t>
            </a:r>
            <a:r>
              <a:rPr lang="zh-CN" altLang="en-US" smtClean="0"/>
              <a:t>的系统架构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3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6" y="1390500"/>
            <a:ext cx="7812868" cy="478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创建虚拟机流程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1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虚拟机可靠性处理</a:t>
            </a:r>
            <a:endParaRPr 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创建过程中</a:t>
            </a:r>
            <a:endParaRPr lang="en-US" altLang="zh-CN" smtClean="0"/>
          </a:p>
          <a:p>
            <a:pPr lvl="1"/>
            <a:r>
              <a:rPr lang="zh-CN" altLang="en-US" smtClean="0"/>
              <a:t>创建过程中，如果在某一个主机上失败，会触发重调度机制，会重新选择主机创建，目前重试次数为</a:t>
            </a:r>
            <a:r>
              <a:rPr lang="en-US" altLang="zh-CN" smtClean="0"/>
              <a:t>6</a:t>
            </a:r>
            <a:r>
              <a:rPr lang="zh-CN" altLang="en-US" smtClean="0"/>
              <a:t>次。</a:t>
            </a:r>
            <a:endParaRPr lang="en-US" altLang="zh-CN" smtClean="0"/>
          </a:p>
          <a:p>
            <a:r>
              <a:rPr lang="zh-CN" altLang="en-US" smtClean="0"/>
              <a:t>创建完成</a:t>
            </a:r>
            <a:endParaRPr lang="en-US" altLang="zh-CN" smtClean="0"/>
          </a:p>
          <a:p>
            <a:pPr lvl="1"/>
            <a:r>
              <a:rPr lang="en-US" altLang="zh-CN" smtClean="0"/>
              <a:t>HA</a:t>
            </a:r>
            <a:r>
              <a:rPr lang="zh-CN" altLang="en-US" smtClean="0"/>
              <a:t>机制。虚拟机故障或者主机故障，则会由</a:t>
            </a:r>
            <a:r>
              <a:rPr lang="en-US" altLang="zh-CN" smtClean="0"/>
              <a:t>ceilometer</a:t>
            </a:r>
            <a:r>
              <a:rPr lang="zh-CN" altLang="en-US" smtClean="0"/>
              <a:t>检测到虚拟机状态异常，上报告警，由</a:t>
            </a:r>
            <a:r>
              <a:rPr lang="en-US" altLang="zh-CN" smtClean="0"/>
              <a:t>heat</a:t>
            </a:r>
            <a:r>
              <a:rPr lang="zh-CN" altLang="en-US" smtClean="0"/>
              <a:t>来触发虚拟机的重建。存在本地磁盘的虚拟机</a:t>
            </a:r>
            <a:r>
              <a:rPr lang="en-US" altLang="zh-CN" smtClean="0"/>
              <a:t>HA</a:t>
            </a:r>
            <a:r>
              <a:rPr lang="zh-CN" altLang="en-US" smtClean="0"/>
              <a:t>后，磁盘的数据会丢失。</a:t>
            </a:r>
            <a:endParaRPr lang="en-US" altLang="zh-CN" smtClean="0"/>
          </a:p>
          <a:p>
            <a:pPr lvl="1"/>
            <a:r>
              <a:rPr lang="en-US" altLang="zh-CN" smtClean="0"/>
              <a:t>Heat</a:t>
            </a:r>
            <a:r>
              <a:rPr lang="zh-CN" altLang="en-US" smtClean="0"/>
              <a:t>收到告警后的等待时间（默认为</a:t>
            </a:r>
            <a:r>
              <a:rPr lang="en-US" altLang="zh-CN" smtClean="0"/>
              <a:t>5</a:t>
            </a:r>
            <a:r>
              <a:rPr lang="zh-CN" altLang="en-US" smtClean="0"/>
              <a:t>分钟）可以在创建虚拟机的</a:t>
            </a:r>
            <a:r>
              <a:rPr lang="en-US" altLang="zh-CN" smtClean="0"/>
              <a:t>meta</a:t>
            </a:r>
            <a:r>
              <a:rPr lang="zh-CN" altLang="en-US" smtClean="0"/>
              <a:t>中指定，也可以创建成功后更新。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70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76363"/>
            <a:ext cx="7813378" cy="406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虚拟机冷迁移和规格调整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935596" y="5265204"/>
            <a:ext cx="7920037" cy="1116533"/>
          </a:xfrm>
        </p:spPr>
        <p:txBody>
          <a:bodyPr/>
          <a:lstStyle/>
          <a:p>
            <a:r>
              <a:rPr lang="zh-CN" altLang="en-US" sz="1800" dirty="0"/>
              <a:t>冷迁移确认后，无法回滚。</a:t>
            </a:r>
          </a:p>
          <a:p>
            <a:r>
              <a:rPr lang="zh-CN" altLang="en-US" sz="1800" dirty="0"/>
              <a:t>本地磁盘的冷迁移要开启互信。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83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376363"/>
            <a:ext cx="7596646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虚拟机热</a:t>
            </a:r>
            <a:r>
              <a:rPr lang="zh-CN" altLang="en-US" dirty="0" smtClean="0"/>
              <a:t>迁移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56442" y="4905165"/>
            <a:ext cx="3887788" cy="792088"/>
          </a:xfrm>
        </p:spPr>
        <p:txBody>
          <a:bodyPr/>
          <a:lstStyle/>
          <a:p>
            <a:r>
              <a:rPr lang="en-US" altLang="zh-CN" sz="1400" dirty="0" err="1"/>
              <a:t>evs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sriov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netmpa</a:t>
            </a:r>
            <a:r>
              <a:rPr lang="zh-CN" altLang="en-US" sz="1400" dirty="0"/>
              <a:t>不支持热迁移</a:t>
            </a:r>
            <a:r>
              <a:rPr lang="en-US" altLang="zh-CN" sz="1400" dirty="0"/>
              <a:t>(FS5.1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r>
              <a:rPr lang="zh-CN" altLang="en-US" sz="1400" dirty="0"/>
              <a:t>不支持</a:t>
            </a:r>
            <a:r>
              <a:rPr lang="en-US" altLang="zh-CN" sz="1400" dirty="0"/>
              <a:t>CPU</a:t>
            </a:r>
            <a:r>
              <a:rPr lang="zh-CN" altLang="en-US" sz="1400" dirty="0"/>
              <a:t>异构的</a:t>
            </a:r>
            <a:r>
              <a:rPr lang="en-US" altLang="zh-CN" sz="1400" dirty="0"/>
              <a:t>Host</a:t>
            </a:r>
            <a:r>
              <a:rPr lang="zh-CN" altLang="en-US" sz="1400" dirty="0"/>
              <a:t>之间的虚拟机热</a:t>
            </a:r>
            <a:r>
              <a:rPr lang="zh-CN" altLang="en-US" sz="1400" dirty="0" smtClean="0"/>
              <a:t>迁移。</a:t>
            </a:r>
            <a:endParaRPr lang="zh-CN" alt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91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Neutron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服务与网络虚拟化实现原理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Cinder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服务原理与创卷流程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Nova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服务原理与虚拟机创建流程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/>
              <a:t>Ironic</a:t>
            </a:r>
            <a:r>
              <a:rPr lang="zh-CN" altLang="en-US" b="1" dirty="0"/>
              <a:t>服务原理与裸金属实例申请流程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434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zh-CN" dirty="0"/>
              <a:t>为管理虚拟机、容器和裸机提供了一个软件平台。它是一个能</a:t>
            </a:r>
            <a:r>
              <a:rPr lang="zh-CN" altLang="zh-CN" dirty="0" smtClean="0"/>
              <a:t>帮助</a:t>
            </a:r>
            <a:r>
              <a:rPr lang="zh-CN" altLang="en-US" dirty="0" smtClean="0"/>
              <a:t>您</a:t>
            </a:r>
            <a:r>
              <a:rPr lang="zh-CN" altLang="zh-CN" dirty="0" smtClean="0"/>
              <a:t>在</a:t>
            </a:r>
            <a:r>
              <a:rPr lang="zh-CN" altLang="zh-CN" dirty="0"/>
              <a:t>关键企业系统中运用新技术的集成引擎。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06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裸金属服务</a:t>
            </a:r>
            <a:r>
              <a:rPr lang="en-US" altLang="zh-CN" dirty="0" smtClean="0"/>
              <a:t>(Ironic)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FusionSphere</a:t>
            </a:r>
            <a:r>
              <a:rPr lang="zh-CN" altLang="en-US" dirty="0" smtClean="0"/>
              <a:t>中的位置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755650" y="5474710"/>
            <a:ext cx="7920037" cy="792497"/>
          </a:xfrm>
        </p:spPr>
        <p:txBody>
          <a:bodyPr/>
          <a:lstStyle/>
          <a:p>
            <a:r>
              <a:rPr lang="zh-CN" altLang="en-US" sz="1600" dirty="0"/>
              <a:t>在</a:t>
            </a:r>
            <a:r>
              <a:rPr lang="en-US" altLang="zh-CN" sz="1600" dirty="0" err="1"/>
              <a:t>openstack</a:t>
            </a:r>
            <a:r>
              <a:rPr lang="zh-CN" altLang="en-US" sz="1600" dirty="0"/>
              <a:t>系统中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Ironic</a:t>
            </a:r>
            <a:r>
              <a:rPr lang="zh-CN" altLang="en-US" sz="1600" dirty="0"/>
              <a:t>主要提供对物理裸金属服务器的管理服务，并对用户提供与虚拟机同质化的使用</a:t>
            </a:r>
            <a:r>
              <a:rPr lang="zh-CN" altLang="en-US" sz="1600" dirty="0" smtClean="0"/>
              <a:t>方式。</a:t>
            </a:r>
            <a:endParaRPr lang="zh-CN" altLang="en-US" sz="1600" dirty="0"/>
          </a:p>
          <a:p>
            <a:endParaRPr lang="en-US" sz="1600" dirty="0"/>
          </a:p>
        </p:txBody>
      </p:sp>
      <p:pic>
        <p:nvPicPr>
          <p:cNvPr id="33796" name="图片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91" y="1394619"/>
            <a:ext cx="7718425" cy="408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等腰三角形 41"/>
          <p:cNvSpPr/>
          <p:nvPr/>
        </p:nvSpPr>
        <p:spPr bwMode="auto">
          <a:xfrm>
            <a:off x="969963" y="1811338"/>
            <a:ext cx="581025" cy="431800"/>
          </a:xfrm>
          <a:prstGeom prst="triangl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kern="0">
              <a:solidFill>
                <a:prstClr val="black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1713" y="2019300"/>
            <a:ext cx="58420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User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938213" y="2511425"/>
            <a:ext cx="619125" cy="6096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kern="0">
              <a:solidFill>
                <a:prstClr val="black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74725" y="2570163"/>
            <a:ext cx="67151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Nova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API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49313" y="3482975"/>
            <a:ext cx="809625" cy="6350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kern="0">
              <a:solidFill>
                <a:prstClr val="black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27088" y="3522663"/>
            <a:ext cx="9302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Nova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scheduler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2332038" y="1568450"/>
            <a:ext cx="938212" cy="842963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14588" y="1568450"/>
            <a:ext cx="923925" cy="73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Nova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Compute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(Ironic)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2432050" y="2643188"/>
            <a:ext cx="703263" cy="658812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76488" y="2820988"/>
            <a:ext cx="8302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Neutron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2455863" y="3452813"/>
            <a:ext cx="679450" cy="59055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54275" y="3578225"/>
            <a:ext cx="71596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Glance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2486025" y="4225925"/>
            <a:ext cx="719138" cy="625475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03488" y="4284663"/>
            <a:ext cx="7667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Cinder,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Swift…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56" name="直接箭头连接符 55"/>
          <p:cNvCxnSpPr>
            <a:stCxn id="42" idx="3"/>
            <a:endCxn id="44" idx="0"/>
          </p:cNvCxnSpPr>
          <p:nvPr/>
        </p:nvCxnSpPr>
        <p:spPr bwMode="auto">
          <a:xfrm flipH="1">
            <a:off x="1247775" y="2243138"/>
            <a:ext cx="12700" cy="26828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57" name="直接箭头连接符 56"/>
          <p:cNvCxnSpPr>
            <a:stCxn id="44" idx="4"/>
            <a:endCxn id="46" idx="0"/>
          </p:cNvCxnSpPr>
          <p:nvPr/>
        </p:nvCxnSpPr>
        <p:spPr bwMode="auto">
          <a:xfrm>
            <a:off x="1247775" y="3121025"/>
            <a:ext cx="6350" cy="36195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58" name="直接箭头连接符 57"/>
          <p:cNvCxnSpPr>
            <a:stCxn id="46" idx="7"/>
            <a:endCxn id="48" idx="3"/>
          </p:cNvCxnSpPr>
          <p:nvPr/>
        </p:nvCxnSpPr>
        <p:spPr bwMode="auto">
          <a:xfrm flipV="1">
            <a:off x="1539875" y="2287588"/>
            <a:ext cx="928688" cy="128905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59" name="直接箭头连接符 58"/>
          <p:cNvCxnSpPr>
            <a:stCxn id="48" idx="4"/>
            <a:endCxn id="50" idx="0"/>
          </p:cNvCxnSpPr>
          <p:nvPr/>
        </p:nvCxnSpPr>
        <p:spPr bwMode="auto">
          <a:xfrm flipH="1">
            <a:off x="2782888" y="2411413"/>
            <a:ext cx="17462" cy="23177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60" name="圆角矩形 59"/>
          <p:cNvSpPr/>
          <p:nvPr/>
        </p:nvSpPr>
        <p:spPr bwMode="auto">
          <a:xfrm>
            <a:off x="4429919" y="1492250"/>
            <a:ext cx="3506788" cy="3316288"/>
          </a:xfrm>
          <a:prstGeom prst="roundRect">
            <a:avLst/>
          </a:prstGeom>
          <a:noFill/>
          <a:ln w="6350" cap="flat" cmpd="sng" algn="ctr">
            <a:solidFill>
              <a:srgbClr val="4F81BD"/>
            </a:solidFill>
            <a:prstDash val="dashDot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kern="0">
              <a:solidFill>
                <a:prstClr val="black"/>
              </a:solidFill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4944879" y="1762858"/>
            <a:ext cx="797291" cy="421788"/>
          </a:xfrm>
          <a:prstGeom prst="roundRect">
            <a:avLst/>
          </a:prstGeom>
          <a:solidFill>
            <a:srgbClr val="4F81BD"/>
          </a:solidFill>
          <a:ln w="635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Ironic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API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2" name="圆角矩形 61"/>
          <p:cNvSpPr/>
          <p:nvPr/>
        </p:nvSpPr>
        <p:spPr bwMode="auto">
          <a:xfrm>
            <a:off x="4791075" y="2643188"/>
            <a:ext cx="1103313" cy="777875"/>
          </a:xfrm>
          <a:prstGeom prst="roundRect">
            <a:avLst/>
          </a:prstGeom>
          <a:solidFill>
            <a:srgbClr val="4F81BD"/>
          </a:solidFill>
          <a:ln w="635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Ironic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Conductor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3" name="圆角矩形 62"/>
          <p:cNvSpPr/>
          <p:nvPr/>
        </p:nvSpPr>
        <p:spPr bwMode="auto">
          <a:xfrm>
            <a:off x="5961063" y="1785938"/>
            <a:ext cx="1023937" cy="530225"/>
          </a:xfrm>
          <a:prstGeom prst="roundRect">
            <a:avLst/>
          </a:prstGeom>
          <a:solidFill>
            <a:srgbClr val="4F81BD"/>
          </a:solidFill>
          <a:ln w="635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Ironic db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4" name="六边形 63"/>
          <p:cNvSpPr/>
          <p:nvPr/>
        </p:nvSpPr>
        <p:spPr bwMode="auto">
          <a:xfrm>
            <a:off x="6232525" y="3779838"/>
            <a:ext cx="1085850" cy="625475"/>
          </a:xfrm>
          <a:prstGeom prst="hexagon">
            <a:avLst/>
          </a:prstGeom>
          <a:solidFill>
            <a:srgbClr val="4F81BD"/>
          </a:solidFill>
          <a:ln w="2540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Driver: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 err="1">
                <a:solidFill>
                  <a:prstClr val="black"/>
                </a:solidFill>
                <a:latin typeface="+mn-lt"/>
                <a:ea typeface="+mn-ea"/>
              </a:rPr>
              <a:t>agent_huawei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5" name="圆角矩形 64"/>
          <p:cNvSpPr/>
          <p:nvPr/>
        </p:nvSpPr>
        <p:spPr bwMode="auto">
          <a:xfrm>
            <a:off x="4791075" y="3833813"/>
            <a:ext cx="1138238" cy="777875"/>
          </a:xfrm>
          <a:prstGeom prst="roundRect">
            <a:avLst/>
          </a:prstGeom>
          <a:solidFill>
            <a:srgbClr val="4F81BD"/>
          </a:solidFill>
          <a:ln w="635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Ironic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Provision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66" name="直接箭头连接符 65"/>
          <p:cNvCxnSpPr>
            <a:stCxn id="48" idx="6"/>
            <a:endCxn id="61" idx="1"/>
          </p:cNvCxnSpPr>
          <p:nvPr/>
        </p:nvCxnSpPr>
        <p:spPr bwMode="auto">
          <a:xfrm flipV="1">
            <a:off x="3270250" y="1973752"/>
            <a:ext cx="1674629" cy="1618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67" name="直接箭头连接符 66"/>
          <p:cNvCxnSpPr>
            <a:stCxn id="61" idx="2"/>
            <a:endCxn id="62" idx="0"/>
          </p:cNvCxnSpPr>
          <p:nvPr/>
        </p:nvCxnSpPr>
        <p:spPr bwMode="auto">
          <a:xfrm flipH="1">
            <a:off x="5342732" y="2184646"/>
            <a:ext cx="793" cy="45854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68" name="直接箭头连接符 67"/>
          <p:cNvCxnSpPr>
            <a:stCxn id="62" idx="3"/>
            <a:endCxn id="64" idx="2"/>
          </p:cNvCxnSpPr>
          <p:nvPr/>
        </p:nvCxnSpPr>
        <p:spPr bwMode="auto">
          <a:xfrm>
            <a:off x="5894388" y="3032125"/>
            <a:ext cx="338137" cy="106045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69" name="直接箭头连接符 68"/>
          <p:cNvCxnSpPr>
            <a:stCxn id="62" idx="3"/>
            <a:endCxn id="63" idx="2"/>
          </p:cNvCxnSpPr>
          <p:nvPr/>
        </p:nvCxnSpPr>
        <p:spPr bwMode="auto">
          <a:xfrm flipV="1">
            <a:off x="5894388" y="2316163"/>
            <a:ext cx="577850" cy="715962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0" name="直接箭头连接符 69"/>
          <p:cNvCxnSpPr>
            <a:stCxn id="62" idx="2"/>
            <a:endCxn id="65" idx="0"/>
          </p:cNvCxnSpPr>
          <p:nvPr/>
        </p:nvCxnSpPr>
        <p:spPr bwMode="auto">
          <a:xfrm>
            <a:off x="5343525" y="3421063"/>
            <a:ext cx="15875" cy="41275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1" name="直接箭头连接符 70"/>
          <p:cNvCxnSpPr>
            <a:stCxn id="50" idx="6"/>
            <a:endCxn id="62" idx="1"/>
          </p:cNvCxnSpPr>
          <p:nvPr/>
        </p:nvCxnSpPr>
        <p:spPr bwMode="auto">
          <a:xfrm>
            <a:off x="3135313" y="2971800"/>
            <a:ext cx="1655762" cy="6032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2" name="直接箭头连接符 71"/>
          <p:cNvCxnSpPr>
            <a:stCxn id="62" idx="1"/>
            <a:endCxn id="52" idx="7"/>
          </p:cNvCxnSpPr>
          <p:nvPr/>
        </p:nvCxnSpPr>
        <p:spPr bwMode="auto">
          <a:xfrm flipH="1">
            <a:off x="3035300" y="3032125"/>
            <a:ext cx="1755775" cy="506413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cxnSp>
        <p:nvCxnSpPr>
          <p:cNvPr id="73" name="直接箭头连接符 72"/>
          <p:cNvCxnSpPr>
            <a:stCxn id="62" idx="1"/>
            <a:endCxn id="54" idx="6"/>
          </p:cNvCxnSpPr>
          <p:nvPr/>
        </p:nvCxnSpPr>
        <p:spPr bwMode="auto">
          <a:xfrm flipH="1">
            <a:off x="3205163" y="3032125"/>
            <a:ext cx="1585912" cy="150653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106" name="圆角矩形 105"/>
          <p:cNvSpPr/>
          <p:nvPr/>
        </p:nvSpPr>
        <p:spPr bwMode="auto">
          <a:xfrm>
            <a:off x="6732588" y="2644775"/>
            <a:ext cx="906462" cy="777875"/>
          </a:xfrm>
          <a:prstGeom prst="roundRect">
            <a:avLst/>
          </a:prstGeom>
          <a:solidFill>
            <a:srgbClr val="4F81BD"/>
          </a:solidFill>
          <a:ln w="6350" cap="flat" cmpd="sng" algn="ctr">
            <a:solidFill>
              <a:srgbClr val="4F81BD"/>
            </a:solidFill>
            <a:prstDash val="solid"/>
            <a:headEnd type="none" w="med" len="me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Ironic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+mn-lt"/>
                <a:ea typeface="+mn-ea"/>
              </a:rPr>
              <a:t>Python agent</a:t>
            </a:r>
            <a:endParaRPr lang="zh-CN" altLang="en-US" sz="1400" kern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cxnSp>
        <p:nvCxnSpPr>
          <p:cNvPr id="1034" name="直接箭头连接符 1033"/>
          <p:cNvCxnSpPr>
            <a:stCxn id="62" idx="3"/>
            <a:endCxn id="106" idx="1"/>
          </p:cNvCxnSpPr>
          <p:nvPr/>
        </p:nvCxnSpPr>
        <p:spPr bwMode="auto">
          <a:xfrm>
            <a:off x="5894388" y="3032125"/>
            <a:ext cx="838200" cy="158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extLst/>
        </p:spPr>
      </p:cxnSp>
      <p:sp>
        <p:nvSpPr>
          <p:cNvPr id="34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裸金属服务</a:t>
            </a:r>
            <a:r>
              <a:rPr lang="en-US" altLang="zh-CN" dirty="0" smtClean="0"/>
              <a:t>(Ironic)</a:t>
            </a:r>
            <a:r>
              <a:rPr lang="zh-CN" altLang="en-US" dirty="0" smtClean="0"/>
              <a:t>的系统架构 </a:t>
            </a:r>
            <a:r>
              <a:rPr lang="en-US" altLang="zh-CN" dirty="0" smtClean="0"/>
              <a:t>(1/2)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5650" y="5046908"/>
            <a:ext cx="7920037" cy="1055687"/>
          </a:xfrm>
        </p:spPr>
        <p:txBody>
          <a:bodyPr/>
          <a:lstStyle/>
          <a:p>
            <a:r>
              <a:rPr lang="zh-CN" altLang="en-US" sz="2000" dirty="0"/>
              <a:t>基于消息队列的</a:t>
            </a:r>
            <a:r>
              <a:rPr lang="zh-CN" altLang="en-US" sz="2000" dirty="0" smtClean="0"/>
              <a:t>架构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可以容易的水平扩展</a:t>
            </a:r>
            <a:r>
              <a:rPr lang="zh-CN" altLang="en-US" sz="2000" dirty="0" smtClean="0"/>
              <a:t>，适用于</a:t>
            </a:r>
            <a:r>
              <a:rPr lang="zh-CN" altLang="en-US" sz="2000" dirty="0"/>
              <a:t>大规模的</a:t>
            </a:r>
            <a:r>
              <a:rPr lang="zh-CN" altLang="en-US" sz="2000" dirty="0" smtClean="0"/>
              <a:t>部署</a:t>
            </a:r>
            <a:r>
              <a:rPr lang="zh-CN" altLang="en-US" sz="2000" dirty="0"/>
              <a:t>。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800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裸金属服务</a:t>
            </a:r>
            <a:r>
              <a:rPr lang="en-US" altLang="zh-CN" dirty="0" smtClean="0"/>
              <a:t>(Ironic)</a:t>
            </a:r>
            <a:r>
              <a:rPr lang="zh-CN" altLang="en-US" dirty="0" smtClean="0"/>
              <a:t>的系统架构 </a:t>
            </a:r>
            <a:r>
              <a:rPr lang="en-US" altLang="zh-CN" dirty="0" smtClean="0"/>
              <a:t>(2</a:t>
            </a:r>
            <a:r>
              <a:rPr lang="en-US" altLang="zh-CN" dirty="0"/>
              <a:t>/</a:t>
            </a:r>
            <a:r>
              <a:rPr lang="en-US" altLang="zh-CN" dirty="0" smtClean="0"/>
              <a:t>2)</a:t>
            </a:r>
            <a:endParaRPr lang="zh-CN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477"/>
              </p:ext>
            </p:extLst>
          </p:nvPr>
        </p:nvGraphicFramePr>
        <p:xfrm>
          <a:off x="755650" y="1412875"/>
          <a:ext cx="7848599" cy="4140000"/>
        </p:xfrm>
        <a:graphic>
          <a:graphicData uri="http://schemas.openxmlformats.org/drawingml/2006/table">
            <a:tbl>
              <a:tblPr firstRow="1" bandRow="1"/>
              <a:tblGrid>
                <a:gridCol w="1872134"/>
                <a:gridCol w="3744416"/>
                <a:gridCol w="2232049"/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</a:rPr>
                        <a:t>模块</a:t>
                      </a:r>
                      <a:endParaRPr lang="zh-CN" altLang="en-US" sz="1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</a:rPr>
                        <a:t>功能</a:t>
                      </a:r>
                      <a:endParaRPr lang="zh-CN" altLang="en-US" sz="1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</a:rPr>
                        <a:t>一般部署位置</a:t>
                      </a:r>
                      <a:endParaRPr lang="zh-CN" altLang="en-US" sz="1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ironic-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api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接受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rest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消息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控制节点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ironic-conductor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Ironic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最主要的服务模块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控制节点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nova-compute-ironic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负责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nova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与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ironic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服务的交互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控制节点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ironic-provision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提供裸金属安装过程中的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tftp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服务</a:t>
                      </a:r>
                      <a:endParaRPr lang="en-US" altLang="zh-CN" sz="1600" dirty="0" smtClean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控制节点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ironic-python-agent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与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conductor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交互，执行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conductor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下发的命令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裸金属节点</a:t>
                      </a:r>
                      <a:endParaRPr lang="en-US" altLang="zh-CN" sz="1600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（仅启动过程存在）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ironic-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db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数据库，存储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ironic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管理信息</a:t>
                      </a:r>
                      <a:endParaRPr lang="en-US" altLang="zh-CN" sz="1600" dirty="0" smtClean="0">
                        <a:latin typeface="+mn-lt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控制节点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0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Ironic</a:t>
            </a:r>
            <a:r>
              <a:rPr lang="zh-CN" altLang="en-US" smtClean="0"/>
              <a:t>的主要对象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812778"/>
              </p:ext>
            </p:extLst>
          </p:nvPr>
        </p:nvGraphicFramePr>
        <p:xfrm>
          <a:off x="755650" y="1376363"/>
          <a:ext cx="7848600" cy="3600000"/>
        </p:xfrm>
        <a:graphic>
          <a:graphicData uri="http://schemas.openxmlformats.org/drawingml/2006/table">
            <a:tbl>
              <a:tblPr firstRow="1" bandRow="1"/>
              <a:tblGrid>
                <a:gridCol w="1224062"/>
                <a:gridCol w="1764196"/>
                <a:gridCol w="4860342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名称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简介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说明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node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 PL UMing HK" charset="0"/>
                      </a:endParaRPr>
                    </a:p>
                  </a:txBody>
                  <a:tcPr marL="90000" marR="90000" marT="88296" marB="448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裸金属服务器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Ironic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管理的裸金属服务资源，</a:t>
                      </a: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Ironic</a:t>
                      </a: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中最重要的数据对象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Chassis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 PL UMing HK" charset="0"/>
                      </a:endParaRPr>
                    </a:p>
                  </a:txBody>
                  <a:tcPr marL="90000" marR="90000" marT="88296" marB="448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机架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用于描述裸金属服务器位置的对象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Driver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 PL UMing HK" charset="0"/>
                      </a:endParaRPr>
                    </a:p>
                  </a:txBody>
                  <a:tcPr marL="90000" marR="90000" marT="88296" marB="448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裸金属管理驱动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实现裸金属服务器管理的驱动，不同类型的服务器管理模式对应不同的驱动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altLang="zh-CN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Port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 PL UMing HK" charset="0"/>
                      </a:endParaRPr>
                    </a:p>
                  </a:txBody>
                  <a:tcPr marL="90000" marR="90000" marT="88296" marB="448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物理网卡对象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用于描述裸金属的物理网卡属性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altLang="zh-CN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Portgroup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 PL UMing HK" charset="0"/>
                      </a:endParaRPr>
                    </a:p>
                  </a:txBody>
                  <a:tcPr marL="90000" marR="90000" marT="88296" marB="448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物理网卡组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ea typeface="+mn-ea"/>
                        </a:rPr>
                        <a:t>用于设置物理网卡组，提高用户租户网络的可靠性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0000" marR="90000" marT="88296" marB="4485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73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Ironic</a:t>
            </a:r>
            <a:r>
              <a:rPr lang="zh-CN" altLang="en-US" smtClean="0"/>
              <a:t>典型的操作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9644128"/>
              </p:ext>
            </p:extLst>
          </p:nvPr>
        </p:nvGraphicFramePr>
        <p:xfrm>
          <a:off x="755650" y="1381317"/>
          <a:ext cx="7848600" cy="4032000"/>
        </p:xfrm>
        <a:graphic>
          <a:graphicData uri="http://schemas.openxmlformats.org/drawingml/2006/table">
            <a:tbl>
              <a:tblPr firstRow="1" bandRow="1"/>
              <a:tblGrid>
                <a:gridCol w="2592214"/>
                <a:gridCol w="5256386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800" b="1" kern="1200" dirty="0" smtClean="0">
                          <a:latin typeface="+mn-lt"/>
                          <a:ea typeface="+mn-ea"/>
                        </a:rPr>
                        <a:t>分组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800" b="1" kern="1200" dirty="0" smtClean="0">
                          <a:latin typeface="+mn-lt"/>
                          <a:ea typeface="+mn-ea"/>
                        </a:rPr>
                        <a:t>说明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机架管理（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chassis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）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机架的增加、删除、修改、查询操作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驱动管理（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driver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）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查询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ironic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支持的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driver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列表，查询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driver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详情，查询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driver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自定义方法，调用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driver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自定义方法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5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裸金属服务器管理（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node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）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注册，查询，删除，更新，查询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node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的自定义方法，调用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node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的自定义方法</a:t>
                      </a:r>
                      <a:endParaRPr lang="en-US" altLang="zh-CN" sz="1600" kern="120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设置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去除维护态，设置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查询启动项，设置管理状态，设置电源状态，获取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console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信息，启停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console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功能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网卡管理（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port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）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网卡的创建，查询，删除，更新，关联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去关联端口组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端口组管理（</a:t>
                      </a:r>
                      <a:r>
                        <a:rPr lang="en-US" altLang="zh-CN" sz="1600" kern="1200" dirty="0" err="1" smtClean="0">
                          <a:latin typeface="+mn-lt"/>
                          <a:ea typeface="+mn-ea"/>
                        </a:rPr>
                        <a:t>portgroup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）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网卡端口组的创建，查询，删除，更新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4" marB="46795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59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Nova</a:t>
            </a:r>
            <a:r>
              <a:rPr lang="zh-CN" altLang="en-US" smtClean="0"/>
              <a:t>对裸金属服务器实例的操作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20161712"/>
              </p:ext>
            </p:extLst>
          </p:nvPr>
        </p:nvGraphicFramePr>
        <p:xfrm>
          <a:off x="763108" y="1376363"/>
          <a:ext cx="7848600" cy="4500000"/>
        </p:xfrm>
        <a:graphic>
          <a:graphicData uri="http://schemas.openxmlformats.org/drawingml/2006/table">
            <a:tbl>
              <a:tblPr firstRow="1" bandRow="1"/>
              <a:tblGrid>
                <a:gridCol w="2440740"/>
                <a:gridCol w="5407860"/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800" b="1" kern="1200" dirty="0" smtClean="0">
                          <a:latin typeface="+mn-lt"/>
                          <a:ea typeface="+mn-ea"/>
                        </a:rPr>
                        <a:t>分组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800" b="1" kern="1200" dirty="0" smtClean="0">
                          <a:latin typeface="+mn-lt"/>
                          <a:ea typeface="+mn-ea"/>
                        </a:rPr>
                        <a:t>说明</a:t>
                      </a:r>
                      <a:endParaRPr lang="zh-CN" altLang="zh-C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裸金属实例</a:t>
                      </a:r>
                      <a:r>
                        <a:rPr lang="zh-CN" altLang="zh-CN" sz="1600" kern="1200" dirty="0" smtClean="0">
                          <a:latin typeface="+mn-lt"/>
                          <a:ea typeface="+mn-ea"/>
                        </a:rPr>
                        <a:t>生命周期管理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600" kern="1200" dirty="0" smtClean="0">
                          <a:latin typeface="+mn-lt"/>
                          <a:ea typeface="+mn-ea"/>
                        </a:rPr>
                        <a:t>虚拟机创建、删除、启动、关机、重启、列表、详细信息、信息查询更改</a:t>
                      </a:r>
                      <a:endParaRPr lang="zh-CN" altLang="zh-CN" sz="1600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裸金属</a:t>
                      </a:r>
                      <a:r>
                        <a:rPr lang="zh-CN" altLang="zh-CN" sz="1600" kern="1200" dirty="0" smtClean="0">
                          <a:latin typeface="+mn-lt"/>
                          <a:ea typeface="+mn-ea"/>
                        </a:rPr>
                        <a:t>卷操作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裸金属实例</a:t>
                      </a:r>
                      <a:r>
                        <a:rPr lang="zh-CN" altLang="zh-CN" sz="1600" kern="1200" dirty="0" smtClean="0">
                          <a:latin typeface="+mn-lt"/>
                          <a:ea typeface="+mn-ea"/>
                        </a:rPr>
                        <a:t>挂卷、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裸金属实例</a:t>
                      </a:r>
                      <a:r>
                        <a:rPr lang="zh-CN" altLang="zh-CN" sz="1600" kern="1200" dirty="0" smtClean="0">
                          <a:latin typeface="+mn-lt"/>
                          <a:ea typeface="+mn-ea"/>
                        </a:rPr>
                        <a:t>卸卷、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裸金属实例</a:t>
                      </a:r>
                      <a:r>
                        <a:rPr lang="zh-CN" altLang="zh-CN" sz="1600" kern="1200" dirty="0" smtClean="0">
                          <a:latin typeface="+mn-lt"/>
                          <a:ea typeface="+mn-ea"/>
                        </a:rPr>
                        <a:t>挂卷列表、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裸金属实例</a:t>
                      </a:r>
                      <a:r>
                        <a:rPr lang="zh-CN" altLang="zh-CN" sz="1600" kern="1200" dirty="0" smtClean="0">
                          <a:latin typeface="+mn-lt"/>
                          <a:ea typeface="+mn-ea"/>
                        </a:rPr>
                        <a:t>挂卷详细信息查询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600" kern="1200" dirty="0" smtClean="0">
                          <a:latin typeface="+mn-lt"/>
                          <a:ea typeface="+mn-ea"/>
                        </a:rPr>
                        <a:t>虚拟网络操作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仅支持在申请裸金属过程中配置网络。裸金属实例网络支持组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bond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和不组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bond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两种模式。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虚拟机镜像的操作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本质上是对</a:t>
                      </a: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Glance API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的封装，支持镜像的</a:t>
                      </a:r>
                      <a:r>
                        <a:rPr lang="zh-CN" altLang="zh-CN" sz="1600" kern="1200" dirty="0" smtClean="0">
                          <a:latin typeface="+mn-lt"/>
                          <a:ea typeface="+mn-ea"/>
                        </a:rPr>
                        <a:t>创建、删除、列表、详细信息查询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。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其他资源其他</a:t>
                      </a:r>
                      <a:r>
                        <a:rPr lang="zh-CN" altLang="zh-CN" sz="1600" kern="1200" dirty="0" smtClean="0">
                          <a:latin typeface="+mn-lt"/>
                          <a:ea typeface="+mn-ea"/>
                        </a:rPr>
                        <a:t>操作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Flavor</a:t>
                      </a:r>
                      <a:r>
                        <a:rPr lang="zh-CN" altLang="en-US" sz="1600" kern="1200" dirty="0" smtClean="0">
                          <a:latin typeface="+mn-lt"/>
                          <a:ea typeface="+mn-ea"/>
                        </a:rPr>
                        <a:t>等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…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en-US" altLang="zh-CN" sz="1600" kern="1200" dirty="0" smtClean="0">
                          <a:latin typeface="+mn-lt"/>
                          <a:ea typeface="+mn-ea"/>
                        </a:rPr>
                        <a:t>...</a:t>
                      </a:r>
                      <a:endParaRPr lang="zh-CN" altLang="zh-CN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2116" marB="46796" anchor="ctr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2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4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78486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裸金属实例申请流程</a:t>
            </a:r>
          </a:p>
        </p:txBody>
      </p:sp>
    </p:spTree>
    <p:extLst>
      <p:ext uri="{BB962C8B-B14F-4D97-AF65-F5344CB8AC3E}">
        <p14:creationId xmlns:p14="http://schemas.microsoft.com/office/powerpoint/2010/main" val="6203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76363"/>
            <a:ext cx="78486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裸金属实例申请流程图</a:t>
            </a:r>
          </a:p>
        </p:txBody>
      </p:sp>
    </p:spTree>
    <p:extLst>
      <p:ext uri="{BB962C8B-B14F-4D97-AF65-F5344CB8AC3E}">
        <p14:creationId xmlns:p14="http://schemas.microsoft.com/office/powerpoint/2010/main" val="61537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mtClean="0"/>
              <a:t>Neutron</a:t>
            </a:r>
            <a:r>
              <a:rPr lang="zh-CN" altLang="en-US" smtClean="0"/>
              <a:t>服务与网络虚拟化实现原理</a:t>
            </a:r>
          </a:p>
          <a:p>
            <a:r>
              <a:rPr lang="en-US" altLang="zh-CN" smtClean="0"/>
              <a:t>Cinder</a:t>
            </a:r>
            <a:r>
              <a:rPr lang="zh-CN" altLang="en-US" smtClean="0"/>
              <a:t>服务原理与创卷流程</a:t>
            </a:r>
          </a:p>
          <a:p>
            <a:r>
              <a:rPr lang="en-US" altLang="zh-CN" smtClean="0"/>
              <a:t>Nova</a:t>
            </a:r>
            <a:r>
              <a:rPr lang="zh-CN" altLang="en-US" smtClean="0"/>
              <a:t>服务原理与虚拟机创建流程</a:t>
            </a:r>
          </a:p>
          <a:p>
            <a:r>
              <a:rPr lang="en-US" altLang="zh-CN" smtClean="0"/>
              <a:t>Ironic</a:t>
            </a:r>
            <a:r>
              <a:rPr lang="zh-CN" altLang="en-US" smtClean="0"/>
              <a:t>服务原理与裸金属实例申请流程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649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Neutron</a:t>
            </a:r>
            <a:r>
              <a:rPr lang="zh-CN" altLang="en-US" dirty="0" smtClean="0"/>
              <a:t>通过配置虚拟化中的</a:t>
            </a:r>
            <a:r>
              <a:rPr lang="en-US" altLang="zh-CN" dirty="0" err="1" smtClean="0"/>
              <a:t>vSwitch</a:t>
            </a:r>
            <a:r>
              <a:rPr lang="zh-CN" altLang="en-US" dirty="0" smtClean="0"/>
              <a:t>实现对网络的控制。</a:t>
            </a:r>
            <a:r>
              <a:rPr lang="en-US" altLang="zh-CN" smtClean="0"/>
              <a:t>(     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True</a:t>
            </a:r>
          </a:p>
          <a:p>
            <a:pPr lvl="1"/>
            <a:r>
              <a:rPr lang="en-US" altLang="zh-CN" dirty="0" smtClean="0"/>
              <a:t>False</a:t>
            </a:r>
          </a:p>
          <a:p>
            <a:r>
              <a:rPr lang="zh-CN" altLang="en-US" dirty="0" smtClean="0"/>
              <a:t>在创建虚拟机过程中，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的哪一个模块实现了选择虚拟机所在主机的功能？</a:t>
            </a:r>
            <a:r>
              <a:rPr lang="en-US" altLang="zh-CN" dirty="0" smtClean="0"/>
              <a:t>(     )</a:t>
            </a:r>
          </a:p>
          <a:p>
            <a:pPr lvl="1"/>
            <a:r>
              <a:rPr lang="en-US" altLang="zh-CN" dirty="0" smtClean="0"/>
              <a:t>Nova-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Nova-scheduler</a:t>
            </a:r>
          </a:p>
          <a:p>
            <a:pPr lvl="1"/>
            <a:r>
              <a:rPr lang="en-US" altLang="zh-CN" dirty="0" smtClean="0"/>
              <a:t>Nova-conductor</a:t>
            </a:r>
          </a:p>
          <a:p>
            <a:pPr lvl="1"/>
            <a:r>
              <a:rPr lang="en-US" altLang="zh-CN" dirty="0" smtClean="0"/>
              <a:t>Nova-compute</a:t>
            </a:r>
          </a:p>
        </p:txBody>
      </p:sp>
    </p:spTree>
    <p:extLst>
      <p:ext uri="{BB962C8B-B14F-4D97-AF65-F5344CB8AC3E}">
        <p14:creationId xmlns:p14="http://schemas.microsoft.com/office/powerpoint/2010/main" val="30809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Neutron</a:t>
            </a:r>
            <a:r>
              <a:rPr lang="zh-CN" altLang="en-US" dirty="0" smtClean="0"/>
              <a:t>组件与网络虚拟化原理</a:t>
            </a:r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Cinder</a:t>
            </a:r>
            <a:r>
              <a:rPr lang="zh-CN" altLang="en-US" dirty="0" smtClean="0"/>
              <a:t>组件与创卷流程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服务原理与虚拟机创建流程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</a:t>
            </a:r>
            <a:r>
              <a:rPr lang="en-US" altLang="zh-CN" dirty="0" smtClean="0"/>
              <a:t>Ironic</a:t>
            </a:r>
            <a:r>
              <a:rPr lang="zh-CN" altLang="en-US" dirty="0" smtClean="0"/>
              <a:t>服务原理与裸金属实例申请流程</a:t>
            </a:r>
          </a:p>
          <a:p>
            <a:pPr lvl="1"/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5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4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Neutron</a:t>
            </a:r>
            <a:r>
              <a:rPr lang="zh-CN" altLang="en-US" b="1" dirty="0" smtClean="0"/>
              <a:t>服务与网络虚拟化实现原理</a:t>
            </a:r>
            <a:endParaRPr lang="en-US" altLang="zh-CN" b="1" dirty="0" smtClean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Cinder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服务原理与创卷流程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Nova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服务原理与虚拟机创建流程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Ironic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服务原理与裸金属实例申请流程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Neutron</a:t>
            </a:r>
            <a:r>
              <a:rPr lang="zh-CN" altLang="en-US" smtClean="0"/>
              <a:t>逻辑架构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008062" y="1792288"/>
            <a:ext cx="7344357" cy="4301008"/>
            <a:chOff x="1008063" y="1792288"/>
            <a:chExt cx="6870700" cy="3976687"/>
          </a:xfrm>
        </p:grpSpPr>
        <p:sp>
          <p:nvSpPr>
            <p:cNvPr id="9219" name="AutoShape 4"/>
            <p:cNvSpPr>
              <a:spLocks/>
            </p:cNvSpPr>
            <p:nvPr/>
          </p:nvSpPr>
          <p:spPr bwMode="auto">
            <a:xfrm>
              <a:off x="3019425" y="1843088"/>
              <a:ext cx="3994150" cy="593725"/>
            </a:xfrm>
            <a:prstGeom prst="roundRect">
              <a:avLst>
                <a:gd name="adj" fmla="val 259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Ctr="1"/>
            <a:lstStyle>
              <a:lvl1pPr marL="215900" indent="-215900" eaLnBrk="0" hangingPunct="0">
                <a:tabLst>
                  <a:tab pos="723900" algn="l"/>
                  <a:tab pos="1447800" algn="l"/>
                  <a:tab pos="21717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  <a:tab pos="1447800" algn="l"/>
                  <a:tab pos="21717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  <a:tab pos="1447800" algn="l"/>
                  <a:tab pos="21717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neutron-server</a:t>
              </a:r>
            </a:p>
          </p:txBody>
        </p:sp>
        <p:sp>
          <p:nvSpPr>
            <p:cNvPr id="9220" name="AutoShape 5"/>
            <p:cNvSpPr>
              <a:spLocks/>
            </p:cNvSpPr>
            <p:nvPr/>
          </p:nvSpPr>
          <p:spPr bwMode="auto">
            <a:xfrm>
              <a:off x="2373313" y="3465712"/>
              <a:ext cx="1247775" cy="573649"/>
            </a:xfrm>
            <a:prstGeom prst="roundRect">
              <a:avLst>
                <a:gd name="adj" fmla="val 287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+mn-lt"/>
                </a:rPr>
                <a:t>neutron-</a:t>
              </a:r>
              <a:r>
                <a:rPr lang="en-US" altLang="zh-CN" sz="1400" dirty="0" err="1">
                  <a:latin typeface="+mn-lt"/>
                </a:rPr>
                <a:t>openvswitch</a:t>
              </a:r>
              <a:r>
                <a:rPr lang="en-US" altLang="zh-CN" sz="1400" dirty="0">
                  <a:latin typeface="+mn-lt"/>
                </a:rPr>
                <a:t>-agent</a:t>
              </a:r>
            </a:p>
          </p:txBody>
        </p:sp>
        <p:sp>
          <p:nvSpPr>
            <p:cNvPr id="9221" name="AutoShape 6"/>
            <p:cNvSpPr>
              <a:spLocks/>
            </p:cNvSpPr>
            <p:nvPr/>
          </p:nvSpPr>
          <p:spPr bwMode="auto">
            <a:xfrm>
              <a:off x="3741738" y="3465512"/>
              <a:ext cx="1249362" cy="575556"/>
            </a:xfrm>
            <a:prstGeom prst="roundRect">
              <a:avLst>
                <a:gd name="adj" fmla="val 231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neutron-dhcp-agent</a:t>
              </a:r>
            </a:p>
          </p:txBody>
        </p:sp>
        <p:sp>
          <p:nvSpPr>
            <p:cNvPr id="9222" name="AutoShape 7"/>
            <p:cNvSpPr>
              <a:spLocks/>
            </p:cNvSpPr>
            <p:nvPr/>
          </p:nvSpPr>
          <p:spPr bwMode="auto">
            <a:xfrm>
              <a:off x="7307263" y="1792288"/>
              <a:ext cx="571500" cy="695325"/>
            </a:xfrm>
            <a:prstGeom prst="can">
              <a:avLst>
                <a:gd name="adj" fmla="val 24975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 lIns="0" tIns="14040" rIns="0" bIns="0" anchor="ctr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DB</a:t>
              </a:r>
            </a:p>
          </p:txBody>
        </p:sp>
        <p:sp>
          <p:nvSpPr>
            <p:cNvPr id="9223" name="AutoShape 8"/>
            <p:cNvSpPr>
              <a:spLocks/>
            </p:cNvSpPr>
            <p:nvPr/>
          </p:nvSpPr>
          <p:spPr bwMode="auto">
            <a:xfrm>
              <a:off x="4314825" y="2711450"/>
              <a:ext cx="1404938" cy="47942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 lIns="0" tIns="14040" rIns="0" bIns="0" anchor="ctr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Queue</a:t>
              </a:r>
            </a:p>
          </p:txBody>
        </p:sp>
        <p:sp>
          <p:nvSpPr>
            <p:cNvPr id="9224" name="AutoShape 6"/>
            <p:cNvSpPr>
              <a:spLocks/>
            </p:cNvSpPr>
            <p:nvPr/>
          </p:nvSpPr>
          <p:spPr bwMode="auto">
            <a:xfrm>
              <a:off x="6480175" y="3464713"/>
              <a:ext cx="1247775" cy="583179"/>
            </a:xfrm>
            <a:prstGeom prst="roundRect">
              <a:avLst>
                <a:gd name="adj" fmla="val 231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+mn-lt"/>
                </a:rPr>
                <a:t>neutron-</a:t>
              </a:r>
              <a:r>
                <a:rPr lang="en-US" altLang="zh-CN" sz="1400" dirty="0" err="1">
                  <a:latin typeface="+mn-lt"/>
                </a:rPr>
                <a:t>vc</a:t>
              </a:r>
              <a:r>
                <a:rPr lang="en-US" altLang="zh-CN" sz="1400" dirty="0">
                  <a:latin typeface="+mn-lt"/>
                </a:rPr>
                <a:t>-</a:t>
              </a:r>
              <a:r>
                <a:rPr lang="en-US" altLang="zh-CN" sz="1400" dirty="0" err="1">
                  <a:latin typeface="+mn-lt"/>
                </a:rPr>
                <a:t>vswitch</a:t>
              </a:r>
              <a:r>
                <a:rPr lang="en-US" altLang="zh-CN" sz="1400" dirty="0">
                  <a:latin typeface="+mn-lt"/>
                </a:rPr>
                <a:t>-agent</a:t>
              </a:r>
            </a:p>
          </p:txBody>
        </p:sp>
        <p:sp>
          <p:nvSpPr>
            <p:cNvPr id="9225" name="AutoShape 6"/>
            <p:cNvSpPr>
              <a:spLocks/>
            </p:cNvSpPr>
            <p:nvPr/>
          </p:nvSpPr>
          <p:spPr bwMode="auto">
            <a:xfrm>
              <a:off x="6480175" y="4276726"/>
              <a:ext cx="1247775" cy="579438"/>
            </a:xfrm>
            <a:prstGeom prst="roundRect">
              <a:avLst>
                <a:gd name="adj" fmla="val 231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vcenter</a:t>
              </a:r>
            </a:p>
          </p:txBody>
        </p:sp>
        <p:sp>
          <p:nvSpPr>
            <p:cNvPr id="9226" name="AutoShape 6"/>
            <p:cNvSpPr>
              <a:spLocks/>
            </p:cNvSpPr>
            <p:nvPr/>
          </p:nvSpPr>
          <p:spPr bwMode="auto">
            <a:xfrm>
              <a:off x="5111750" y="3465512"/>
              <a:ext cx="1247775" cy="575556"/>
            </a:xfrm>
            <a:prstGeom prst="roundRect">
              <a:avLst>
                <a:gd name="adj" fmla="val 231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neutron-metadata-agent</a:t>
              </a:r>
            </a:p>
          </p:txBody>
        </p:sp>
        <p:sp>
          <p:nvSpPr>
            <p:cNvPr id="107" name="AutoShape 6"/>
            <p:cNvSpPr>
              <a:spLocks/>
            </p:cNvSpPr>
            <p:nvPr/>
          </p:nvSpPr>
          <p:spPr bwMode="auto">
            <a:xfrm>
              <a:off x="5150683" y="4276726"/>
              <a:ext cx="1247775" cy="579438"/>
            </a:xfrm>
            <a:prstGeom prst="roundRect">
              <a:avLst>
                <a:gd name="adj" fmla="val 231"/>
              </a:avLst>
            </a:prstGeom>
            <a:solidFill>
              <a:schemeClr val="bg1">
                <a:lumMod val="85000"/>
              </a:schemeClr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anose="020B0803040504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  <a:defRPr/>
              </a:pPr>
              <a:r>
                <a:rPr lang="en-US" altLang="zh-CN" sz="1400" dirty="0">
                  <a:latin typeface="+mn-lt"/>
                </a:rPr>
                <a:t>LB</a:t>
              </a:r>
              <a:r>
                <a:rPr lang="en-US" altLang="zh-CN" sz="1400" dirty="0" smtClean="0">
                  <a:latin typeface="+mn-lt"/>
                </a:rPr>
                <a:t>-agent</a:t>
              </a:r>
              <a:endParaRPr lang="en-US" altLang="zh-CN" sz="1400" dirty="0">
                <a:latin typeface="+mn-lt"/>
              </a:endParaRPr>
            </a:p>
          </p:txBody>
        </p:sp>
        <p:sp>
          <p:nvSpPr>
            <p:cNvPr id="9228" name="AutoShape 5"/>
            <p:cNvSpPr>
              <a:spLocks/>
            </p:cNvSpPr>
            <p:nvPr/>
          </p:nvSpPr>
          <p:spPr bwMode="auto">
            <a:xfrm>
              <a:off x="1008063" y="3465512"/>
              <a:ext cx="1244600" cy="575556"/>
            </a:xfrm>
            <a:prstGeom prst="roundRect">
              <a:avLst>
                <a:gd name="adj" fmla="val 287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neutron-sriov-nic-agent</a:t>
              </a:r>
            </a:p>
          </p:txBody>
        </p:sp>
        <p:sp>
          <p:nvSpPr>
            <p:cNvPr id="9229" name="AutoShape 6"/>
            <p:cNvSpPr>
              <a:spLocks/>
            </p:cNvSpPr>
            <p:nvPr/>
          </p:nvSpPr>
          <p:spPr bwMode="auto">
            <a:xfrm>
              <a:off x="4430713" y="2146300"/>
              <a:ext cx="1247775" cy="287338"/>
            </a:xfrm>
            <a:prstGeom prst="roundRect">
              <a:avLst>
                <a:gd name="adj" fmla="val 231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service plugin</a:t>
              </a:r>
            </a:p>
          </p:txBody>
        </p:sp>
        <p:sp>
          <p:nvSpPr>
            <p:cNvPr id="9230" name="AutoShape 6"/>
            <p:cNvSpPr>
              <a:spLocks/>
            </p:cNvSpPr>
            <p:nvPr/>
          </p:nvSpPr>
          <p:spPr bwMode="auto">
            <a:xfrm>
              <a:off x="3159125" y="2146300"/>
              <a:ext cx="1247775" cy="287338"/>
            </a:xfrm>
            <a:prstGeom prst="roundRect">
              <a:avLst>
                <a:gd name="adj" fmla="val 231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service plugin</a:t>
              </a:r>
            </a:p>
          </p:txBody>
        </p:sp>
        <p:sp>
          <p:nvSpPr>
            <p:cNvPr id="9231" name="AutoShape 6"/>
            <p:cNvSpPr>
              <a:spLocks/>
            </p:cNvSpPr>
            <p:nvPr/>
          </p:nvSpPr>
          <p:spPr bwMode="auto">
            <a:xfrm>
              <a:off x="5700713" y="2146300"/>
              <a:ext cx="1249362" cy="287338"/>
            </a:xfrm>
            <a:prstGeom prst="roundRect">
              <a:avLst>
                <a:gd name="adj" fmla="val 231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……</a:t>
              </a:r>
            </a:p>
          </p:txBody>
        </p:sp>
        <p:sp>
          <p:nvSpPr>
            <p:cNvPr id="9232" name="AutoShape 6"/>
            <p:cNvSpPr>
              <a:spLocks/>
            </p:cNvSpPr>
            <p:nvPr/>
          </p:nvSpPr>
          <p:spPr bwMode="auto">
            <a:xfrm>
              <a:off x="3741738" y="4279901"/>
              <a:ext cx="1249362" cy="579438"/>
            </a:xfrm>
            <a:prstGeom prst="roundRect">
              <a:avLst>
                <a:gd name="adj" fmla="val 231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+mn-lt"/>
                </a:rPr>
                <a:t>neutron-</a:t>
              </a:r>
              <a:r>
                <a:rPr lang="en-US" altLang="zh-CN" sz="1400" dirty="0" err="1">
                  <a:latin typeface="+mn-lt"/>
                </a:rPr>
                <a:t>huawei</a:t>
              </a:r>
              <a:r>
                <a:rPr lang="en-US" altLang="zh-CN" sz="1400" dirty="0">
                  <a:latin typeface="+mn-lt"/>
                </a:rPr>
                <a:t>-ac-agent</a:t>
              </a:r>
            </a:p>
          </p:txBody>
        </p:sp>
        <p:sp>
          <p:nvSpPr>
            <p:cNvPr id="9233" name="AutoShape 6"/>
            <p:cNvSpPr>
              <a:spLocks/>
            </p:cNvSpPr>
            <p:nvPr/>
          </p:nvSpPr>
          <p:spPr bwMode="auto">
            <a:xfrm>
              <a:off x="3000375" y="5283200"/>
              <a:ext cx="1247775" cy="485775"/>
            </a:xfrm>
            <a:prstGeom prst="roundRect">
              <a:avLst>
                <a:gd name="adj" fmla="val 231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>
                  <a:latin typeface="+mn-lt"/>
                </a:rPr>
                <a:t>AC2.0</a:t>
              </a:r>
            </a:p>
          </p:txBody>
        </p:sp>
        <p:cxnSp>
          <p:nvCxnSpPr>
            <p:cNvPr id="9234" name="直接箭头连接符 66"/>
            <p:cNvCxnSpPr>
              <a:cxnSpLocks noChangeShapeType="1"/>
              <a:stCxn id="9219" idx="2"/>
              <a:endCxn id="9223" idx="0"/>
            </p:cNvCxnSpPr>
            <p:nvPr/>
          </p:nvCxnSpPr>
          <p:spPr bwMode="auto">
            <a:xfrm>
              <a:off x="5016500" y="2436813"/>
              <a:ext cx="0" cy="2746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直接箭头连接符 68"/>
            <p:cNvCxnSpPr>
              <a:cxnSpLocks noChangeShapeType="1"/>
              <a:stCxn id="9219" idx="3"/>
              <a:endCxn id="9222" idx="2"/>
            </p:cNvCxnSpPr>
            <p:nvPr/>
          </p:nvCxnSpPr>
          <p:spPr bwMode="auto">
            <a:xfrm flipV="1">
              <a:off x="7013575" y="2139950"/>
              <a:ext cx="293688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直接箭头连接符 73"/>
            <p:cNvCxnSpPr>
              <a:cxnSpLocks noChangeShapeType="1"/>
              <a:stCxn id="9223" idx="2"/>
              <a:endCxn id="9220" idx="0"/>
            </p:cNvCxnSpPr>
            <p:nvPr/>
          </p:nvCxnSpPr>
          <p:spPr bwMode="auto">
            <a:xfrm flipH="1">
              <a:off x="2997201" y="3190875"/>
              <a:ext cx="2020093" cy="2748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直接箭头连接符 75"/>
            <p:cNvCxnSpPr>
              <a:cxnSpLocks noChangeShapeType="1"/>
              <a:stCxn id="9223" idx="2"/>
              <a:endCxn id="9221" idx="0"/>
            </p:cNvCxnSpPr>
            <p:nvPr/>
          </p:nvCxnSpPr>
          <p:spPr bwMode="auto">
            <a:xfrm flipH="1">
              <a:off x="4366419" y="3190875"/>
              <a:ext cx="650875" cy="2746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直接箭头连接符 77"/>
            <p:cNvCxnSpPr>
              <a:cxnSpLocks noChangeShapeType="1"/>
              <a:stCxn id="9223" idx="2"/>
              <a:endCxn id="9226" idx="0"/>
            </p:cNvCxnSpPr>
            <p:nvPr/>
          </p:nvCxnSpPr>
          <p:spPr bwMode="auto">
            <a:xfrm>
              <a:off x="5017294" y="3190875"/>
              <a:ext cx="718344" cy="2746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直接箭头连接符 79"/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>
              <a:off x="5017294" y="3190875"/>
              <a:ext cx="2086769" cy="2738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0" name="直接箭头连接符 81"/>
            <p:cNvCxnSpPr>
              <a:cxnSpLocks noChangeShapeType="1"/>
              <a:stCxn id="9224" idx="2"/>
              <a:endCxn id="9225" idx="0"/>
            </p:cNvCxnSpPr>
            <p:nvPr/>
          </p:nvCxnSpPr>
          <p:spPr bwMode="auto">
            <a:xfrm>
              <a:off x="7104063" y="4047892"/>
              <a:ext cx="0" cy="22883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1" name="直接箭头连接符 111"/>
            <p:cNvCxnSpPr>
              <a:cxnSpLocks noChangeShapeType="1"/>
              <a:stCxn id="9223" idx="2"/>
              <a:endCxn id="9228" idx="0"/>
            </p:cNvCxnSpPr>
            <p:nvPr/>
          </p:nvCxnSpPr>
          <p:spPr bwMode="auto">
            <a:xfrm flipH="1">
              <a:off x="1630363" y="3190875"/>
              <a:ext cx="3386931" cy="2746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直接箭头连接符 121"/>
            <p:cNvCxnSpPr>
              <a:stCxn id="9223" idx="2"/>
              <a:endCxn id="107" idx="0"/>
            </p:cNvCxnSpPr>
            <p:nvPr/>
          </p:nvCxnSpPr>
          <p:spPr bwMode="auto">
            <a:xfrm>
              <a:off x="5017295" y="3190875"/>
              <a:ext cx="757276" cy="10858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9243" name="直接箭头连接符 41"/>
            <p:cNvCxnSpPr>
              <a:cxnSpLocks noChangeShapeType="1"/>
              <a:stCxn id="9223" idx="2"/>
              <a:endCxn id="9232" idx="0"/>
            </p:cNvCxnSpPr>
            <p:nvPr/>
          </p:nvCxnSpPr>
          <p:spPr bwMode="auto">
            <a:xfrm flipH="1">
              <a:off x="4366419" y="3190875"/>
              <a:ext cx="650875" cy="10890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4" name="直接箭头连接符 44"/>
            <p:cNvCxnSpPr>
              <a:cxnSpLocks noChangeShapeType="1"/>
              <a:stCxn id="9232" idx="2"/>
              <a:endCxn id="9233" idx="0"/>
            </p:cNvCxnSpPr>
            <p:nvPr/>
          </p:nvCxnSpPr>
          <p:spPr bwMode="auto">
            <a:xfrm flipH="1">
              <a:off x="3624263" y="4859339"/>
              <a:ext cx="742156" cy="4238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5" name="直接箭头连接符 56"/>
            <p:cNvCxnSpPr>
              <a:cxnSpLocks noChangeShapeType="1"/>
              <a:stCxn id="9223" idx="2"/>
              <a:endCxn id="9246" idx="0"/>
            </p:cNvCxnSpPr>
            <p:nvPr/>
          </p:nvCxnSpPr>
          <p:spPr bwMode="auto">
            <a:xfrm flipH="1">
              <a:off x="2994819" y="3190875"/>
              <a:ext cx="2022475" cy="108902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6" name="AutoShape 6"/>
            <p:cNvSpPr>
              <a:spLocks/>
            </p:cNvSpPr>
            <p:nvPr/>
          </p:nvSpPr>
          <p:spPr bwMode="auto">
            <a:xfrm>
              <a:off x="2370138" y="4279901"/>
              <a:ext cx="1249362" cy="579438"/>
            </a:xfrm>
            <a:prstGeom prst="roundRect">
              <a:avLst>
                <a:gd name="adj" fmla="val 231"/>
              </a:avLst>
            </a:prstGeom>
            <a:solidFill>
              <a:srgbClr val="00B8FF"/>
            </a:solidFill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 lIns="0" tIns="14040" rIns="0" bIns="0" anchor="ctr" anchorCtr="1"/>
            <a:lstStyle>
              <a:lvl1pPr marL="215900" indent="-2159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SzPct val="45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+mn-lt"/>
                </a:rPr>
                <a:t>neutron-l3-ac-agent</a:t>
              </a:r>
            </a:p>
          </p:txBody>
        </p:sp>
        <p:cxnSp>
          <p:nvCxnSpPr>
            <p:cNvPr id="9247" name="直接箭头连接符 63"/>
            <p:cNvCxnSpPr>
              <a:cxnSpLocks noChangeShapeType="1"/>
              <a:stCxn id="9246" idx="2"/>
              <a:endCxn id="9233" idx="0"/>
            </p:cNvCxnSpPr>
            <p:nvPr/>
          </p:nvCxnSpPr>
          <p:spPr bwMode="auto">
            <a:xfrm>
              <a:off x="2994819" y="4859339"/>
              <a:ext cx="629444" cy="42386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112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Neutron</a:t>
            </a:r>
            <a:r>
              <a:rPr lang="zh-CN" altLang="en-US" smtClean="0"/>
              <a:t>组件说明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41868"/>
              </p:ext>
            </p:extLst>
          </p:nvPr>
        </p:nvGraphicFramePr>
        <p:xfrm>
          <a:off x="755650" y="1376363"/>
          <a:ext cx="7848600" cy="4788000"/>
        </p:xfrm>
        <a:graphic>
          <a:graphicData uri="http://schemas.openxmlformats.org/drawingml/2006/table">
            <a:tbl>
              <a:tblPr firstRow="1" bandRow="1"/>
              <a:tblGrid>
                <a:gridCol w="3172837"/>
                <a:gridCol w="4675763"/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</a:rPr>
                        <a:t>组件</a:t>
                      </a:r>
                      <a:endParaRPr lang="zh-CN" altLang="en-US" sz="1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latin typeface="+mn-lt"/>
                          <a:ea typeface="+mn-ea"/>
                        </a:rPr>
                        <a:t>功能</a:t>
                      </a:r>
                      <a:endParaRPr lang="zh-CN" altLang="en-US" sz="1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neutron-server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0" dirty="0" smtClean="0">
                          <a:latin typeface="+mn-lt"/>
                          <a:ea typeface="+mn-ea"/>
                        </a:rPr>
                        <a:t>接收</a:t>
                      </a:r>
                      <a:r>
                        <a:rPr lang="en-US" altLang="zh-CN" sz="1600" kern="0" dirty="0" smtClean="0">
                          <a:latin typeface="+mn-lt"/>
                          <a:ea typeface="+mn-ea"/>
                        </a:rPr>
                        <a:t>REST</a:t>
                      </a:r>
                      <a:r>
                        <a:rPr lang="zh-CN" altLang="en-US" sz="1600" kern="0" dirty="0" smtClean="0">
                          <a:latin typeface="+mn-lt"/>
                          <a:ea typeface="+mn-ea"/>
                        </a:rPr>
                        <a:t>请求，向</a:t>
                      </a:r>
                      <a:r>
                        <a:rPr lang="en-US" altLang="zh-CN" sz="1600" kern="0" dirty="0" smtClean="0">
                          <a:latin typeface="+mn-lt"/>
                          <a:ea typeface="+mn-ea"/>
                        </a:rPr>
                        <a:t>keystone</a:t>
                      </a:r>
                      <a:r>
                        <a:rPr lang="zh-CN" altLang="en-US" sz="1600" kern="0" dirty="0" smtClean="0">
                          <a:latin typeface="+mn-lt"/>
                          <a:ea typeface="+mn-ea"/>
                        </a:rPr>
                        <a:t>鉴权，与数据库交互，提供网络对象的</a:t>
                      </a:r>
                      <a:r>
                        <a:rPr lang="en-US" altLang="zh-CN" sz="1600" kern="0" dirty="0" smtClean="0">
                          <a:latin typeface="+mn-lt"/>
                          <a:ea typeface="+mn-ea"/>
                        </a:rPr>
                        <a:t>API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dhcp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-agent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提供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DHCP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服务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neutron-metadata-agent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为虚拟机访问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metadata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服务提供网络通道</a:t>
                      </a:r>
                      <a:endParaRPr lang="zh-CN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openvswitch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-agent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配置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openvswitch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流表，提供二层转发路径</a:t>
                      </a:r>
                      <a:endParaRPr lang="zh-CN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vc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vswitch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-agent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对接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VMWare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，将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网络模型转换成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VMWare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的网络模型，形成统一虚拟网络</a:t>
                      </a:r>
                      <a:endParaRPr lang="zh-CN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sriov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nic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-agent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支持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SRIOV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网卡虚拟化</a:t>
                      </a:r>
                      <a:endParaRPr lang="zh-CN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neutron-</a:t>
                      </a:r>
                      <a:r>
                        <a:rPr lang="en-US" altLang="zh-CN" sz="1600" dirty="0" err="1" smtClean="0">
                          <a:latin typeface="+mn-lt"/>
                          <a:ea typeface="+mn-ea"/>
                        </a:rPr>
                        <a:t>huawei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-ac-agent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对接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AC2.0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控制器，将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中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L2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网络信息传递给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AC2.0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控制器</a:t>
                      </a:r>
                      <a:endParaRPr lang="zh-CN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neutron-l3-ac-agent</a:t>
                      </a:r>
                      <a:endParaRPr lang="zh-CN" altLang="en-US" sz="1600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对接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AC2.0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控制器，将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Neutron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中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L3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网络信息传递给</a:t>
                      </a:r>
                      <a:r>
                        <a:rPr lang="en-US" altLang="zh-CN" sz="1600" dirty="0" smtClean="0">
                          <a:latin typeface="+mn-lt"/>
                          <a:ea typeface="+mn-ea"/>
                        </a:rPr>
                        <a:t>AC2.0</a:t>
                      </a:r>
                      <a:r>
                        <a:rPr lang="zh-CN" altLang="en-US" sz="1600" dirty="0" smtClean="0">
                          <a:latin typeface="+mn-lt"/>
                          <a:ea typeface="+mn-ea"/>
                        </a:rPr>
                        <a:t>控制器</a:t>
                      </a:r>
                      <a:endParaRPr lang="zh-CN" altLang="en-US" sz="1600" b="0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56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网络虚拟化实现原理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55650" y="1341438"/>
            <a:ext cx="8281194" cy="4908352"/>
            <a:chOff x="755650" y="1341438"/>
            <a:chExt cx="8281194" cy="4908352"/>
          </a:xfrm>
        </p:grpSpPr>
        <p:cxnSp>
          <p:nvCxnSpPr>
            <p:cNvPr id="11267" name="直接连接符 3"/>
            <p:cNvCxnSpPr>
              <a:cxnSpLocks noChangeShapeType="1"/>
            </p:cNvCxnSpPr>
            <p:nvPr/>
          </p:nvCxnSpPr>
          <p:spPr bwMode="auto">
            <a:xfrm>
              <a:off x="1757363" y="5822950"/>
              <a:ext cx="496728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68" name="矩形 4"/>
            <p:cNvSpPr>
              <a:spLocks noChangeArrowheads="1"/>
            </p:cNvSpPr>
            <p:nvPr/>
          </p:nvSpPr>
          <p:spPr bwMode="auto">
            <a:xfrm>
              <a:off x="1576388" y="3105150"/>
              <a:ext cx="2520950" cy="2233613"/>
            </a:xfrm>
            <a:prstGeom prst="rect">
              <a:avLst/>
            </a:prstGeom>
            <a:solidFill>
              <a:srgbClr val="D0E1F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>
                  <a:latin typeface="+mn-lt"/>
                  <a:ea typeface="+mn-ea"/>
                </a:rPr>
                <a:t>HOST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11269" name="矩形 5"/>
            <p:cNvSpPr>
              <a:spLocks noChangeArrowheads="1"/>
            </p:cNvSpPr>
            <p:nvPr/>
          </p:nvSpPr>
          <p:spPr bwMode="auto">
            <a:xfrm>
              <a:off x="1973263" y="3176588"/>
              <a:ext cx="576262" cy="36036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+mn-lt"/>
                  <a:ea typeface="+mn-ea"/>
                </a:rPr>
                <a:t>VM</a:t>
              </a:r>
              <a:endParaRPr lang="zh-CN" altLang="en-US" sz="1050" dirty="0">
                <a:latin typeface="+mn-lt"/>
                <a:ea typeface="+mn-ea"/>
              </a:endParaRPr>
            </a:p>
          </p:txBody>
        </p:sp>
        <p:sp>
          <p:nvSpPr>
            <p:cNvPr id="11270" name="矩形 6"/>
            <p:cNvSpPr>
              <a:spLocks noChangeArrowheads="1"/>
            </p:cNvSpPr>
            <p:nvPr/>
          </p:nvSpPr>
          <p:spPr bwMode="auto">
            <a:xfrm>
              <a:off x="1841500" y="4289425"/>
              <a:ext cx="2003425" cy="360363"/>
            </a:xfrm>
            <a:prstGeom prst="rect">
              <a:avLst/>
            </a:prstGeom>
            <a:solidFill>
              <a:srgbClr val="E7E8E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 err="1">
                  <a:latin typeface="+mn-lt"/>
                  <a:ea typeface="+mn-ea"/>
                </a:rPr>
                <a:t>br-int</a:t>
              </a:r>
              <a:endParaRPr lang="zh-CN" altLang="en-US" sz="1800" dirty="0">
                <a:latin typeface="+mn-lt"/>
                <a:ea typeface="+mn-ea"/>
              </a:endParaRPr>
            </a:p>
          </p:txBody>
        </p:sp>
        <p:cxnSp>
          <p:nvCxnSpPr>
            <p:cNvPr id="11271" name="直接连接符 7"/>
            <p:cNvCxnSpPr>
              <a:cxnSpLocks noChangeShapeType="1"/>
              <a:stCxn id="11269" idx="2"/>
            </p:cNvCxnSpPr>
            <p:nvPr/>
          </p:nvCxnSpPr>
          <p:spPr bwMode="auto">
            <a:xfrm>
              <a:off x="2260600" y="3536950"/>
              <a:ext cx="0" cy="1619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2" name="直接连接符 8"/>
            <p:cNvCxnSpPr>
              <a:cxnSpLocks noChangeShapeType="1"/>
            </p:cNvCxnSpPr>
            <p:nvPr/>
          </p:nvCxnSpPr>
          <p:spPr bwMode="auto">
            <a:xfrm>
              <a:off x="2209800" y="5338763"/>
              <a:ext cx="0" cy="4841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3" name="矩形 9"/>
            <p:cNvSpPr>
              <a:spLocks noChangeArrowheads="1"/>
            </p:cNvSpPr>
            <p:nvPr/>
          </p:nvSpPr>
          <p:spPr bwMode="auto">
            <a:xfrm>
              <a:off x="3179763" y="3176588"/>
              <a:ext cx="574675" cy="36036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+mn-lt"/>
                  <a:ea typeface="+mn-ea"/>
                </a:rPr>
                <a:t>VM</a:t>
              </a:r>
              <a:endParaRPr lang="zh-CN" altLang="en-US" sz="1050" dirty="0">
                <a:latin typeface="+mn-lt"/>
                <a:ea typeface="+mn-ea"/>
              </a:endParaRPr>
            </a:p>
          </p:txBody>
        </p:sp>
        <p:cxnSp>
          <p:nvCxnSpPr>
            <p:cNvPr id="11274" name="直接连接符 10"/>
            <p:cNvCxnSpPr>
              <a:cxnSpLocks noChangeShapeType="1"/>
              <a:stCxn id="11273" idx="2"/>
              <a:endCxn id="11290" idx="0"/>
            </p:cNvCxnSpPr>
            <p:nvPr/>
          </p:nvCxnSpPr>
          <p:spPr bwMode="auto">
            <a:xfrm>
              <a:off x="3467100" y="3536950"/>
              <a:ext cx="0" cy="1619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文本框 22"/>
            <p:cNvSpPr txBox="1"/>
            <p:nvPr/>
          </p:nvSpPr>
          <p:spPr>
            <a:xfrm>
              <a:off x="1295636" y="1341864"/>
              <a:ext cx="13680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00B050"/>
                  </a:solidFill>
                  <a:latin typeface="+mn-lt"/>
                  <a:ea typeface="+mn-ea"/>
                </a:rPr>
                <a:t>192.168.1.5/24</a:t>
              </a:r>
              <a:endParaRPr lang="zh-CN" altLang="en-US" sz="1400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  <p:cxnSp>
          <p:nvCxnSpPr>
            <p:cNvPr id="11276" name="直接连接符 26"/>
            <p:cNvCxnSpPr>
              <a:cxnSpLocks noChangeShapeType="1"/>
            </p:cNvCxnSpPr>
            <p:nvPr/>
          </p:nvCxnSpPr>
          <p:spPr bwMode="auto">
            <a:xfrm>
              <a:off x="1584325" y="2290763"/>
              <a:ext cx="23399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7" name="矩形 27"/>
            <p:cNvSpPr>
              <a:spLocks noChangeArrowheads="1"/>
            </p:cNvSpPr>
            <p:nvPr/>
          </p:nvSpPr>
          <p:spPr bwMode="auto">
            <a:xfrm>
              <a:off x="1746250" y="1647825"/>
              <a:ext cx="576263" cy="358775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+mn-lt"/>
                  <a:ea typeface="+mn-ea"/>
                </a:rPr>
                <a:t>VM</a:t>
              </a:r>
              <a:endParaRPr lang="zh-CN" altLang="en-US" sz="1050" dirty="0">
                <a:latin typeface="+mn-lt"/>
                <a:ea typeface="+mn-ea"/>
              </a:endParaRPr>
            </a:p>
          </p:txBody>
        </p:sp>
        <p:cxnSp>
          <p:nvCxnSpPr>
            <p:cNvPr id="11278" name="直接连接符 28"/>
            <p:cNvCxnSpPr>
              <a:cxnSpLocks noChangeShapeType="1"/>
              <a:stCxn id="11277" idx="2"/>
            </p:cNvCxnSpPr>
            <p:nvPr/>
          </p:nvCxnSpPr>
          <p:spPr bwMode="auto">
            <a:xfrm>
              <a:off x="2033588" y="2006600"/>
              <a:ext cx="0" cy="2889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矩形 29"/>
            <p:cNvSpPr>
              <a:spLocks noChangeArrowheads="1"/>
            </p:cNvSpPr>
            <p:nvPr/>
          </p:nvSpPr>
          <p:spPr bwMode="auto">
            <a:xfrm>
              <a:off x="3005138" y="1647825"/>
              <a:ext cx="576262" cy="358775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+mn-lt"/>
                  <a:ea typeface="+mn-ea"/>
                </a:rPr>
                <a:t>VM</a:t>
              </a:r>
              <a:endParaRPr lang="zh-CN" altLang="en-US" sz="1050" dirty="0">
                <a:latin typeface="+mn-lt"/>
                <a:ea typeface="+mn-ea"/>
              </a:endParaRPr>
            </a:p>
          </p:txBody>
        </p:sp>
        <p:cxnSp>
          <p:nvCxnSpPr>
            <p:cNvPr id="11280" name="直接连接符 30"/>
            <p:cNvCxnSpPr>
              <a:cxnSpLocks noChangeShapeType="1"/>
              <a:stCxn id="11279" idx="2"/>
            </p:cNvCxnSpPr>
            <p:nvPr/>
          </p:nvCxnSpPr>
          <p:spPr bwMode="auto">
            <a:xfrm>
              <a:off x="3294063" y="2006600"/>
              <a:ext cx="0" cy="2889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1" name="矩形 31"/>
            <p:cNvSpPr>
              <a:spLocks noChangeArrowheads="1"/>
            </p:cNvSpPr>
            <p:nvPr/>
          </p:nvSpPr>
          <p:spPr bwMode="auto">
            <a:xfrm>
              <a:off x="4829175" y="1635125"/>
              <a:ext cx="576263" cy="360363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+mn-lt"/>
                  <a:ea typeface="+mn-ea"/>
                </a:rPr>
                <a:t>VM</a:t>
              </a:r>
              <a:endParaRPr lang="zh-CN" altLang="en-US" sz="1050" dirty="0">
                <a:latin typeface="+mn-lt"/>
                <a:ea typeface="+mn-ea"/>
              </a:endParaRPr>
            </a:p>
          </p:txBody>
        </p:sp>
        <p:cxnSp>
          <p:nvCxnSpPr>
            <p:cNvPr id="11282" name="直接连接符 32"/>
            <p:cNvCxnSpPr>
              <a:cxnSpLocks noChangeShapeType="1"/>
              <a:stCxn id="11281" idx="2"/>
            </p:cNvCxnSpPr>
            <p:nvPr/>
          </p:nvCxnSpPr>
          <p:spPr bwMode="auto">
            <a:xfrm>
              <a:off x="5116513" y="1995488"/>
              <a:ext cx="0" cy="2873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3" name="矩形 33"/>
            <p:cNvSpPr>
              <a:spLocks noChangeArrowheads="1"/>
            </p:cNvSpPr>
            <p:nvPr/>
          </p:nvSpPr>
          <p:spPr bwMode="auto">
            <a:xfrm>
              <a:off x="6089650" y="1635125"/>
              <a:ext cx="576263" cy="360363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+mn-lt"/>
                  <a:ea typeface="+mn-ea"/>
                </a:rPr>
                <a:t>VM</a:t>
              </a:r>
              <a:endParaRPr lang="zh-CN" altLang="en-US" sz="1050" dirty="0">
                <a:latin typeface="+mn-lt"/>
                <a:ea typeface="+mn-ea"/>
              </a:endParaRPr>
            </a:p>
          </p:txBody>
        </p:sp>
        <p:cxnSp>
          <p:nvCxnSpPr>
            <p:cNvPr id="11284" name="直接连接符 34"/>
            <p:cNvCxnSpPr>
              <a:cxnSpLocks noChangeShapeType="1"/>
              <a:stCxn id="11283" idx="2"/>
            </p:cNvCxnSpPr>
            <p:nvPr/>
          </p:nvCxnSpPr>
          <p:spPr bwMode="auto">
            <a:xfrm>
              <a:off x="6376988" y="1995488"/>
              <a:ext cx="0" cy="2873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直接连接符 35"/>
            <p:cNvCxnSpPr>
              <a:cxnSpLocks noChangeShapeType="1"/>
            </p:cNvCxnSpPr>
            <p:nvPr/>
          </p:nvCxnSpPr>
          <p:spPr bwMode="auto">
            <a:xfrm>
              <a:off x="4500563" y="2290763"/>
              <a:ext cx="2339975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6" name="直接连接符 37"/>
            <p:cNvCxnSpPr>
              <a:cxnSpLocks noChangeShapeType="1"/>
            </p:cNvCxnSpPr>
            <p:nvPr/>
          </p:nvCxnSpPr>
          <p:spPr bwMode="auto">
            <a:xfrm>
              <a:off x="755650" y="2825750"/>
              <a:ext cx="7848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7" name="矩形 40"/>
            <p:cNvSpPr>
              <a:spLocks noChangeArrowheads="1"/>
            </p:cNvSpPr>
            <p:nvPr/>
          </p:nvSpPr>
          <p:spPr bwMode="auto">
            <a:xfrm>
              <a:off x="2152650" y="5338763"/>
              <a:ext cx="115888" cy="307975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11288" name="矩形 41"/>
            <p:cNvSpPr>
              <a:spLocks noChangeArrowheads="1"/>
            </p:cNvSpPr>
            <p:nvPr/>
          </p:nvSpPr>
          <p:spPr bwMode="auto">
            <a:xfrm>
              <a:off x="1877220" y="4799013"/>
              <a:ext cx="833438" cy="307975"/>
            </a:xfrm>
            <a:prstGeom prst="rect">
              <a:avLst/>
            </a:prstGeom>
            <a:solidFill>
              <a:srgbClr val="E7E8E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+mn-lt"/>
                  <a:ea typeface="+mn-ea"/>
                </a:rPr>
                <a:t>br-nic1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  <p:sp>
          <p:nvSpPr>
            <p:cNvPr id="11289" name="矩形 42"/>
            <p:cNvSpPr>
              <a:spLocks noChangeArrowheads="1"/>
            </p:cNvSpPr>
            <p:nvPr/>
          </p:nvSpPr>
          <p:spPr bwMode="auto">
            <a:xfrm>
              <a:off x="1841500" y="3698875"/>
              <a:ext cx="850900" cy="360363"/>
            </a:xfrm>
            <a:prstGeom prst="rect">
              <a:avLst/>
            </a:prstGeom>
            <a:solidFill>
              <a:srgbClr val="E7E8E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 err="1">
                  <a:latin typeface="+mn-lt"/>
                  <a:ea typeface="+mn-ea"/>
                </a:rPr>
                <a:t>linux-br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  <p:sp>
          <p:nvSpPr>
            <p:cNvPr id="11290" name="矩形 44"/>
            <p:cNvSpPr>
              <a:spLocks noChangeArrowheads="1"/>
            </p:cNvSpPr>
            <p:nvPr/>
          </p:nvSpPr>
          <p:spPr bwMode="auto">
            <a:xfrm>
              <a:off x="3041650" y="3698875"/>
              <a:ext cx="850900" cy="360363"/>
            </a:xfrm>
            <a:prstGeom prst="rect">
              <a:avLst/>
            </a:prstGeom>
            <a:solidFill>
              <a:srgbClr val="E7E8E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+mn-lt"/>
                  <a:ea typeface="+mn-ea"/>
                </a:rPr>
                <a:t>linux-br</a:t>
              </a:r>
              <a:endParaRPr lang="zh-CN" altLang="en-US" sz="1600">
                <a:latin typeface="+mn-lt"/>
                <a:ea typeface="+mn-ea"/>
              </a:endParaRPr>
            </a:p>
          </p:txBody>
        </p:sp>
        <p:cxnSp>
          <p:nvCxnSpPr>
            <p:cNvPr id="11291" name="直接连接符 47"/>
            <p:cNvCxnSpPr>
              <a:cxnSpLocks noChangeShapeType="1"/>
              <a:stCxn id="11289" idx="2"/>
            </p:cNvCxnSpPr>
            <p:nvPr/>
          </p:nvCxnSpPr>
          <p:spPr bwMode="auto">
            <a:xfrm>
              <a:off x="2266950" y="4059238"/>
              <a:ext cx="0" cy="2301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2" name="直接连接符 48"/>
            <p:cNvCxnSpPr>
              <a:cxnSpLocks noChangeShapeType="1"/>
            </p:cNvCxnSpPr>
            <p:nvPr/>
          </p:nvCxnSpPr>
          <p:spPr bwMode="auto">
            <a:xfrm>
              <a:off x="3467100" y="4044950"/>
              <a:ext cx="0" cy="231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3" name="直接连接符 49"/>
            <p:cNvCxnSpPr>
              <a:cxnSpLocks noChangeShapeType="1"/>
              <a:endCxn id="11288" idx="0"/>
            </p:cNvCxnSpPr>
            <p:nvPr/>
          </p:nvCxnSpPr>
          <p:spPr bwMode="auto">
            <a:xfrm>
              <a:off x="2251870" y="4622801"/>
              <a:ext cx="42069" cy="176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4" name="直接连接符 51"/>
            <p:cNvCxnSpPr>
              <a:cxnSpLocks noChangeShapeType="1"/>
            </p:cNvCxnSpPr>
            <p:nvPr/>
          </p:nvCxnSpPr>
          <p:spPr bwMode="auto">
            <a:xfrm>
              <a:off x="2216150" y="5162550"/>
              <a:ext cx="0" cy="1762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5" name="矩形 52"/>
            <p:cNvSpPr>
              <a:spLocks noChangeArrowheads="1"/>
            </p:cNvSpPr>
            <p:nvPr/>
          </p:nvSpPr>
          <p:spPr bwMode="auto">
            <a:xfrm>
              <a:off x="4384675" y="3105150"/>
              <a:ext cx="2520950" cy="2233613"/>
            </a:xfrm>
            <a:prstGeom prst="rect">
              <a:avLst/>
            </a:prstGeom>
            <a:solidFill>
              <a:srgbClr val="D0E1F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 dirty="0">
                  <a:latin typeface="+mn-lt"/>
                  <a:ea typeface="+mn-ea"/>
                </a:rPr>
                <a:t>HOST</a:t>
              </a:r>
              <a:endParaRPr lang="zh-CN" altLang="en-US" sz="1200" dirty="0">
                <a:latin typeface="+mn-lt"/>
                <a:ea typeface="+mn-ea"/>
              </a:endParaRPr>
            </a:p>
          </p:txBody>
        </p:sp>
        <p:sp>
          <p:nvSpPr>
            <p:cNvPr id="11296" name="矩形 53"/>
            <p:cNvSpPr>
              <a:spLocks noChangeArrowheads="1"/>
            </p:cNvSpPr>
            <p:nvPr/>
          </p:nvSpPr>
          <p:spPr bwMode="auto">
            <a:xfrm>
              <a:off x="4781550" y="3176588"/>
              <a:ext cx="576263" cy="360362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+mn-lt"/>
                  <a:ea typeface="+mn-ea"/>
                </a:rPr>
                <a:t>VM</a:t>
              </a:r>
              <a:endParaRPr lang="zh-CN" altLang="en-US" sz="1050" dirty="0">
                <a:latin typeface="+mn-lt"/>
                <a:ea typeface="+mn-ea"/>
              </a:endParaRPr>
            </a:p>
          </p:txBody>
        </p:sp>
        <p:sp>
          <p:nvSpPr>
            <p:cNvPr id="11297" name="矩形 54"/>
            <p:cNvSpPr>
              <a:spLocks noChangeArrowheads="1"/>
            </p:cNvSpPr>
            <p:nvPr/>
          </p:nvSpPr>
          <p:spPr bwMode="auto">
            <a:xfrm>
              <a:off x="4649788" y="4289425"/>
              <a:ext cx="2003425" cy="360363"/>
            </a:xfrm>
            <a:prstGeom prst="rect">
              <a:avLst/>
            </a:prstGeom>
            <a:solidFill>
              <a:srgbClr val="E7E8E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 err="1">
                  <a:latin typeface="+mn-lt"/>
                  <a:ea typeface="+mn-ea"/>
                </a:rPr>
                <a:t>br-int</a:t>
              </a:r>
              <a:endParaRPr lang="zh-CN" altLang="en-US" sz="1800" dirty="0">
                <a:latin typeface="+mn-lt"/>
                <a:ea typeface="+mn-ea"/>
              </a:endParaRPr>
            </a:p>
          </p:txBody>
        </p:sp>
        <p:cxnSp>
          <p:nvCxnSpPr>
            <p:cNvPr id="11298" name="直接连接符 55"/>
            <p:cNvCxnSpPr>
              <a:cxnSpLocks noChangeShapeType="1"/>
              <a:stCxn id="11296" idx="2"/>
            </p:cNvCxnSpPr>
            <p:nvPr/>
          </p:nvCxnSpPr>
          <p:spPr bwMode="auto">
            <a:xfrm>
              <a:off x="5068888" y="3536950"/>
              <a:ext cx="0" cy="1619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9" name="直接连接符 56"/>
            <p:cNvCxnSpPr>
              <a:cxnSpLocks noChangeShapeType="1"/>
            </p:cNvCxnSpPr>
            <p:nvPr/>
          </p:nvCxnSpPr>
          <p:spPr bwMode="auto">
            <a:xfrm>
              <a:off x="5141913" y="5338763"/>
              <a:ext cx="0" cy="48418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0" name="矩形 57"/>
            <p:cNvSpPr>
              <a:spLocks noChangeArrowheads="1"/>
            </p:cNvSpPr>
            <p:nvPr/>
          </p:nvSpPr>
          <p:spPr bwMode="auto">
            <a:xfrm>
              <a:off x="5988050" y="3176588"/>
              <a:ext cx="574675" cy="360362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+mn-lt"/>
                  <a:ea typeface="+mn-ea"/>
                </a:rPr>
                <a:t>VM</a:t>
              </a:r>
              <a:endParaRPr lang="zh-CN" altLang="en-US" sz="1050" dirty="0">
                <a:latin typeface="+mn-lt"/>
                <a:ea typeface="+mn-ea"/>
              </a:endParaRPr>
            </a:p>
          </p:txBody>
        </p:sp>
        <p:cxnSp>
          <p:nvCxnSpPr>
            <p:cNvPr id="11301" name="直接连接符 58"/>
            <p:cNvCxnSpPr>
              <a:cxnSpLocks noChangeShapeType="1"/>
              <a:stCxn id="11300" idx="2"/>
              <a:endCxn id="11305" idx="0"/>
            </p:cNvCxnSpPr>
            <p:nvPr/>
          </p:nvCxnSpPr>
          <p:spPr bwMode="auto">
            <a:xfrm>
              <a:off x="6275388" y="3536950"/>
              <a:ext cx="0" cy="1619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2" name="矩形 61"/>
            <p:cNvSpPr>
              <a:spLocks noChangeArrowheads="1"/>
            </p:cNvSpPr>
            <p:nvPr/>
          </p:nvSpPr>
          <p:spPr bwMode="auto">
            <a:xfrm>
              <a:off x="5083175" y="5338763"/>
              <a:ext cx="115888" cy="307975"/>
            </a:xfrm>
            <a:prstGeom prst="rect">
              <a:avLst/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11303" name="矩形 62"/>
            <p:cNvSpPr>
              <a:spLocks noChangeArrowheads="1"/>
            </p:cNvSpPr>
            <p:nvPr/>
          </p:nvSpPr>
          <p:spPr bwMode="auto">
            <a:xfrm>
              <a:off x="4697413" y="4799013"/>
              <a:ext cx="889000" cy="307975"/>
            </a:xfrm>
            <a:prstGeom prst="rect">
              <a:avLst/>
            </a:prstGeom>
            <a:solidFill>
              <a:srgbClr val="E7E8E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+mn-lt"/>
                  <a:ea typeface="+mn-ea"/>
                </a:rPr>
                <a:t>br-nic1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  <p:sp>
          <p:nvSpPr>
            <p:cNvPr id="11304" name="矩形 63"/>
            <p:cNvSpPr>
              <a:spLocks noChangeArrowheads="1"/>
            </p:cNvSpPr>
            <p:nvPr/>
          </p:nvSpPr>
          <p:spPr bwMode="auto">
            <a:xfrm>
              <a:off x="4649788" y="3698875"/>
              <a:ext cx="850900" cy="360363"/>
            </a:xfrm>
            <a:prstGeom prst="rect">
              <a:avLst/>
            </a:prstGeom>
            <a:solidFill>
              <a:srgbClr val="E7E8E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 err="1">
                  <a:latin typeface="+mn-lt"/>
                  <a:ea typeface="+mn-ea"/>
                </a:rPr>
                <a:t>linux-br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  <p:sp>
          <p:nvSpPr>
            <p:cNvPr id="11305" name="矩形 64"/>
            <p:cNvSpPr>
              <a:spLocks noChangeArrowheads="1"/>
            </p:cNvSpPr>
            <p:nvPr/>
          </p:nvSpPr>
          <p:spPr bwMode="auto">
            <a:xfrm>
              <a:off x="5849938" y="3698875"/>
              <a:ext cx="850900" cy="360363"/>
            </a:xfrm>
            <a:prstGeom prst="rect">
              <a:avLst/>
            </a:prstGeom>
            <a:solidFill>
              <a:srgbClr val="E7E8E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 err="1">
                  <a:latin typeface="+mn-lt"/>
                  <a:ea typeface="+mn-ea"/>
                </a:rPr>
                <a:t>linux-br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  <p:cxnSp>
          <p:nvCxnSpPr>
            <p:cNvPr id="11306" name="直接连接符 65"/>
            <p:cNvCxnSpPr>
              <a:cxnSpLocks noChangeShapeType="1"/>
              <a:stCxn id="11304" idx="2"/>
            </p:cNvCxnSpPr>
            <p:nvPr/>
          </p:nvCxnSpPr>
          <p:spPr bwMode="auto">
            <a:xfrm>
              <a:off x="5075238" y="4059238"/>
              <a:ext cx="0" cy="2301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直接连接符 66"/>
            <p:cNvCxnSpPr>
              <a:cxnSpLocks noChangeShapeType="1"/>
            </p:cNvCxnSpPr>
            <p:nvPr/>
          </p:nvCxnSpPr>
          <p:spPr bwMode="auto">
            <a:xfrm>
              <a:off x="6275388" y="4044950"/>
              <a:ext cx="0" cy="231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8" name="直接连接符 67"/>
            <p:cNvCxnSpPr>
              <a:cxnSpLocks noChangeShapeType="1"/>
              <a:endCxn id="11303" idx="0"/>
            </p:cNvCxnSpPr>
            <p:nvPr/>
          </p:nvCxnSpPr>
          <p:spPr bwMode="auto">
            <a:xfrm>
              <a:off x="5127626" y="4622801"/>
              <a:ext cx="14287" cy="176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9" name="直接连接符 68"/>
            <p:cNvCxnSpPr>
              <a:cxnSpLocks noChangeShapeType="1"/>
            </p:cNvCxnSpPr>
            <p:nvPr/>
          </p:nvCxnSpPr>
          <p:spPr bwMode="auto">
            <a:xfrm>
              <a:off x="5141913" y="5162550"/>
              <a:ext cx="0" cy="1762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0" name="线形标注 2(无边框) 69"/>
            <p:cNvSpPr>
              <a:spLocks/>
            </p:cNvSpPr>
            <p:nvPr/>
          </p:nvSpPr>
          <p:spPr bwMode="auto">
            <a:xfrm>
              <a:off x="4021932" y="1742282"/>
              <a:ext cx="863600" cy="468313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rgbClr val="FF0000"/>
                  </a:solidFill>
                  <a:latin typeface="+mn-lt"/>
                  <a:ea typeface="+mn-ea"/>
                </a:rPr>
                <a:t>Network</a:t>
              </a:r>
              <a:endParaRPr lang="zh-CN" altLang="en-US" sz="1400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1311" name="线形标注 2(无边框) 70"/>
            <p:cNvSpPr>
              <a:spLocks/>
            </p:cNvSpPr>
            <p:nvPr/>
          </p:nvSpPr>
          <p:spPr bwMode="auto">
            <a:xfrm>
              <a:off x="5625547" y="1810747"/>
              <a:ext cx="662541" cy="408577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12500"/>
                <a:gd name="adj6" fmla="val -4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rgbClr val="FF0000"/>
                  </a:solidFill>
                  <a:latin typeface="+mn-lt"/>
                  <a:ea typeface="+mn-ea"/>
                </a:rPr>
                <a:t>Port</a:t>
              </a:r>
              <a:endParaRPr lang="zh-CN" altLang="en-US" sz="1200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11312" name="线形标注 2(无边框) 71"/>
            <p:cNvSpPr>
              <a:spLocks/>
            </p:cNvSpPr>
            <p:nvPr/>
          </p:nvSpPr>
          <p:spPr bwMode="auto">
            <a:xfrm>
              <a:off x="7416800" y="1358900"/>
              <a:ext cx="792163" cy="468313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21426"/>
                <a:gd name="adj5" fmla="val 66176"/>
                <a:gd name="adj6" fmla="val -76421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rgbClr val="FF0000"/>
                  </a:solidFill>
                  <a:latin typeface="+mn-lt"/>
                  <a:ea typeface="+mn-ea"/>
                </a:rPr>
                <a:t>Subnet</a:t>
              </a:r>
              <a:endParaRPr lang="zh-CN" altLang="en-US" sz="1400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754312" y="1341438"/>
              <a:ext cx="14573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00B050"/>
                  </a:solidFill>
                  <a:latin typeface="+mn-lt"/>
                  <a:ea typeface="+mn-ea"/>
                </a:rPr>
                <a:t>192.168.1.10/24</a:t>
              </a:r>
              <a:endParaRPr lang="zh-CN" altLang="en-US" sz="1400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299669" y="1341438"/>
              <a:ext cx="13604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FFC000"/>
                  </a:solidFill>
                  <a:latin typeface="+mn-lt"/>
                  <a:ea typeface="+mn-ea"/>
                </a:rPr>
                <a:t>192.168.1.5/24</a:t>
              </a:r>
              <a:endParaRPr lang="zh-CN" altLang="en-US" sz="1400" dirty="0">
                <a:solidFill>
                  <a:srgbClr val="FFC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608527" y="1341438"/>
              <a:ext cx="14868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FFC000"/>
                  </a:solidFill>
                  <a:latin typeface="+mn-lt"/>
                  <a:ea typeface="+mn-ea"/>
                </a:rPr>
                <a:t>192.168.1.10/24</a:t>
              </a:r>
              <a:endParaRPr lang="zh-CN" altLang="en-US" sz="1400" dirty="0">
                <a:solidFill>
                  <a:srgbClr val="FFC000"/>
                </a:solidFill>
                <a:latin typeface="+mn-lt"/>
                <a:ea typeface="+mn-ea"/>
              </a:endParaRPr>
            </a:p>
          </p:txBody>
        </p:sp>
        <p:cxnSp>
          <p:nvCxnSpPr>
            <p:cNvPr id="11316" name="直接连接符 97"/>
            <p:cNvCxnSpPr>
              <a:cxnSpLocks noChangeShapeType="1"/>
              <a:stCxn id="11317" idx="2"/>
            </p:cNvCxnSpPr>
            <p:nvPr/>
          </p:nvCxnSpPr>
          <p:spPr bwMode="auto">
            <a:xfrm>
              <a:off x="3282950" y="5646738"/>
              <a:ext cx="0" cy="4635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7" name="矩形 98"/>
            <p:cNvSpPr>
              <a:spLocks noChangeArrowheads="1"/>
            </p:cNvSpPr>
            <p:nvPr/>
          </p:nvSpPr>
          <p:spPr bwMode="auto">
            <a:xfrm>
              <a:off x="3225800" y="5338763"/>
              <a:ext cx="115888" cy="30797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11318" name="矩形 99"/>
            <p:cNvSpPr>
              <a:spLocks noChangeArrowheads="1"/>
            </p:cNvSpPr>
            <p:nvPr/>
          </p:nvSpPr>
          <p:spPr bwMode="auto">
            <a:xfrm>
              <a:off x="2836865" y="4799013"/>
              <a:ext cx="911224" cy="307975"/>
            </a:xfrm>
            <a:prstGeom prst="rect">
              <a:avLst/>
            </a:prstGeom>
            <a:solidFill>
              <a:srgbClr val="E7E8E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+mn-lt"/>
                  <a:ea typeface="+mn-ea"/>
                </a:rPr>
                <a:t>br-nic2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  <p:cxnSp>
          <p:nvCxnSpPr>
            <p:cNvPr id="11319" name="直接连接符 100"/>
            <p:cNvCxnSpPr>
              <a:cxnSpLocks noChangeShapeType="1"/>
              <a:endCxn id="11318" idx="0"/>
            </p:cNvCxnSpPr>
            <p:nvPr/>
          </p:nvCxnSpPr>
          <p:spPr bwMode="auto">
            <a:xfrm>
              <a:off x="3289301" y="4622801"/>
              <a:ext cx="3176" cy="176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0" name="直接连接符 101"/>
            <p:cNvCxnSpPr>
              <a:cxnSpLocks noChangeShapeType="1"/>
            </p:cNvCxnSpPr>
            <p:nvPr/>
          </p:nvCxnSpPr>
          <p:spPr bwMode="auto">
            <a:xfrm>
              <a:off x="3289300" y="5162550"/>
              <a:ext cx="0" cy="1762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1" name="直接连接符 104"/>
            <p:cNvCxnSpPr>
              <a:cxnSpLocks noChangeShapeType="1"/>
            </p:cNvCxnSpPr>
            <p:nvPr/>
          </p:nvCxnSpPr>
          <p:spPr bwMode="auto">
            <a:xfrm>
              <a:off x="1757363" y="6110288"/>
              <a:ext cx="496728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文本框 107"/>
            <p:cNvSpPr txBox="1"/>
            <p:nvPr/>
          </p:nvSpPr>
          <p:spPr>
            <a:xfrm>
              <a:off x="6789738" y="5942013"/>
              <a:ext cx="1592262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dirty="0" err="1">
                  <a:solidFill>
                    <a:srgbClr val="FFC000"/>
                  </a:solidFill>
                  <a:latin typeface="+mn-lt"/>
                  <a:ea typeface="+mn-ea"/>
                </a:rPr>
                <a:t>Vlan</a:t>
              </a:r>
              <a:r>
                <a:rPr lang="en-US" altLang="zh-CN" sz="1400" dirty="0">
                  <a:solidFill>
                    <a:srgbClr val="FFC000"/>
                  </a:solidFill>
                  <a:latin typeface="+mn-lt"/>
                  <a:ea typeface="+mn-ea"/>
                </a:rPr>
                <a:t> 200-299</a:t>
              </a:r>
              <a:endParaRPr lang="zh-CN" altLang="en-US" sz="1400" dirty="0">
                <a:solidFill>
                  <a:srgbClr val="FFC000"/>
                </a:solidFill>
                <a:latin typeface="+mn-lt"/>
                <a:ea typeface="+mn-ea"/>
              </a:endParaRPr>
            </a:p>
          </p:txBody>
        </p:sp>
        <p:cxnSp>
          <p:nvCxnSpPr>
            <p:cNvPr id="11323" name="直接连接符 108"/>
            <p:cNvCxnSpPr>
              <a:cxnSpLocks noChangeShapeType="1"/>
              <a:stCxn id="11324" idx="2"/>
            </p:cNvCxnSpPr>
            <p:nvPr/>
          </p:nvCxnSpPr>
          <p:spPr bwMode="auto">
            <a:xfrm>
              <a:off x="6216650" y="5646738"/>
              <a:ext cx="0" cy="46355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24" name="矩形 109"/>
            <p:cNvSpPr>
              <a:spLocks noChangeArrowheads="1"/>
            </p:cNvSpPr>
            <p:nvPr/>
          </p:nvSpPr>
          <p:spPr bwMode="auto">
            <a:xfrm>
              <a:off x="6157913" y="5338763"/>
              <a:ext cx="115887" cy="307975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050">
                <a:latin typeface="+mn-lt"/>
                <a:ea typeface="+mn-ea"/>
              </a:endParaRPr>
            </a:p>
          </p:txBody>
        </p:sp>
        <p:sp>
          <p:nvSpPr>
            <p:cNvPr id="11325" name="矩形 110"/>
            <p:cNvSpPr>
              <a:spLocks noChangeArrowheads="1"/>
            </p:cNvSpPr>
            <p:nvPr/>
          </p:nvSpPr>
          <p:spPr bwMode="auto">
            <a:xfrm>
              <a:off x="5762625" y="4799013"/>
              <a:ext cx="890588" cy="307975"/>
            </a:xfrm>
            <a:prstGeom prst="rect">
              <a:avLst/>
            </a:prstGeom>
            <a:solidFill>
              <a:srgbClr val="E7E8E8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+mn-lt"/>
                  <a:ea typeface="+mn-ea"/>
                </a:rPr>
                <a:t>br-nic2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  <p:cxnSp>
          <p:nvCxnSpPr>
            <p:cNvPr id="11326" name="直接连接符 111"/>
            <p:cNvCxnSpPr>
              <a:cxnSpLocks noChangeShapeType="1"/>
              <a:endCxn id="11325" idx="0"/>
            </p:cNvCxnSpPr>
            <p:nvPr/>
          </p:nvCxnSpPr>
          <p:spPr bwMode="auto">
            <a:xfrm flipH="1">
              <a:off x="6207919" y="4622801"/>
              <a:ext cx="13494" cy="17621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27" name="直接连接符 112"/>
            <p:cNvCxnSpPr>
              <a:cxnSpLocks noChangeShapeType="1"/>
            </p:cNvCxnSpPr>
            <p:nvPr/>
          </p:nvCxnSpPr>
          <p:spPr bwMode="auto">
            <a:xfrm>
              <a:off x="6221413" y="5162550"/>
              <a:ext cx="0" cy="1762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文本框 113"/>
            <p:cNvSpPr txBox="1"/>
            <p:nvPr/>
          </p:nvSpPr>
          <p:spPr>
            <a:xfrm>
              <a:off x="6783388" y="5680075"/>
              <a:ext cx="1598612" cy="30777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dirty="0" err="1">
                  <a:solidFill>
                    <a:srgbClr val="00B050"/>
                  </a:solidFill>
                  <a:latin typeface="+mn-lt"/>
                  <a:ea typeface="+mn-ea"/>
                </a:rPr>
                <a:t>Vlan</a:t>
              </a:r>
              <a:r>
                <a:rPr lang="en-US" altLang="zh-CN" sz="1400" dirty="0">
                  <a:solidFill>
                    <a:srgbClr val="00B050"/>
                  </a:solidFill>
                  <a:latin typeface="+mn-lt"/>
                  <a:ea typeface="+mn-ea"/>
                </a:rPr>
                <a:t> 100-199</a:t>
              </a:r>
              <a:endParaRPr lang="zh-CN" altLang="en-US" sz="1400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42963" y="5680075"/>
              <a:ext cx="8493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latin typeface="+mn-lt"/>
                  <a:ea typeface="+mn-ea"/>
                </a:rPr>
                <a:t>Phy-nic1</a:t>
              </a:r>
              <a:endParaRPr lang="zh-CN" altLang="en-US" sz="1400" dirty="0">
                <a:latin typeface="+mn-lt"/>
                <a:ea typeface="+mn-ea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842963" y="5942012"/>
              <a:ext cx="8493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latin typeface="+mn-lt"/>
                  <a:ea typeface="+mn-ea"/>
                </a:rPr>
                <a:t>Phy-nic2</a:t>
              </a:r>
              <a:endParaRPr lang="zh-CN" altLang="en-US" sz="1100" dirty="0">
                <a:latin typeface="+mn-lt"/>
                <a:ea typeface="+mn-ea"/>
              </a:endParaRPr>
            </a:p>
          </p:txBody>
        </p:sp>
        <p:sp>
          <p:nvSpPr>
            <p:cNvPr id="11331" name="任意多边形 118"/>
            <p:cNvSpPr>
              <a:spLocks/>
            </p:cNvSpPr>
            <p:nvPr/>
          </p:nvSpPr>
          <p:spPr bwMode="auto">
            <a:xfrm>
              <a:off x="2470151" y="3603626"/>
              <a:ext cx="2874961" cy="2043111"/>
            </a:xfrm>
            <a:custGeom>
              <a:avLst/>
              <a:gdLst>
                <a:gd name="T0" fmla="*/ 811 w 2915104"/>
                <a:gd name="T1" fmla="*/ 9421 h 2118392"/>
                <a:gd name="T2" fmla="*/ 19659 w 2915104"/>
                <a:gd name="T3" fmla="*/ 1205871 h 2118392"/>
                <a:gd name="T4" fmla="*/ 132744 w 2915104"/>
                <a:gd name="T5" fmla="*/ 1931277 h 2118392"/>
                <a:gd name="T6" fmla="*/ 641634 w 2915104"/>
                <a:gd name="T7" fmla="*/ 2082012 h 2118392"/>
                <a:gd name="T8" fmla="*/ 2394471 w 2915104"/>
                <a:gd name="T9" fmla="*/ 2082012 h 2118392"/>
                <a:gd name="T10" fmla="*/ 2865668 w 2915104"/>
                <a:gd name="T11" fmla="*/ 1695756 h 2118392"/>
                <a:gd name="T12" fmla="*/ 2875090 w 2915104"/>
                <a:gd name="T13" fmla="*/ 0 h 21183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5104"/>
                <a:gd name="T22" fmla="*/ 0 h 2118392"/>
                <a:gd name="T23" fmla="*/ 2915104 w 2915104"/>
                <a:gd name="T24" fmla="*/ 2118392 h 21183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5104" h="2118392">
                  <a:moveTo>
                    <a:pt x="811" y="9427"/>
                  </a:moveTo>
                  <a:cubicBezTo>
                    <a:pt x="-760" y="447773"/>
                    <a:pt x="-2331" y="886120"/>
                    <a:pt x="19665" y="1206631"/>
                  </a:cubicBezTo>
                  <a:cubicBezTo>
                    <a:pt x="41661" y="1527142"/>
                    <a:pt x="29091" y="1786380"/>
                    <a:pt x="132786" y="1932495"/>
                  </a:cubicBezTo>
                  <a:cubicBezTo>
                    <a:pt x="236481" y="2078610"/>
                    <a:pt x="264762" y="2058186"/>
                    <a:pt x="641834" y="2083324"/>
                  </a:cubicBezTo>
                  <a:cubicBezTo>
                    <a:pt x="1018906" y="2108462"/>
                    <a:pt x="2024431" y="2147740"/>
                    <a:pt x="2395219" y="2083324"/>
                  </a:cubicBezTo>
                  <a:cubicBezTo>
                    <a:pt x="2766007" y="2018908"/>
                    <a:pt x="2786432" y="2044046"/>
                    <a:pt x="2866560" y="1696825"/>
                  </a:cubicBezTo>
                  <a:cubicBezTo>
                    <a:pt x="2946688" y="1349604"/>
                    <a:pt x="2911337" y="674802"/>
                    <a:pt x="2875986" y="0"/>
                  </a:cubicBezTo>
                </a:path>
              </a:pathLst>
            </a:custGeom>
            <a:noFill/>
            <a:ln w="19050" cap="flat" cmpd="sng" algn="ctr">
              <a:solidFill>
                <a:srgbClr val="00B05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>
                <a:latin typeface="+mn-lt"/>
                <a:ea typeface="+mn-ea"/>
              </a:endParaRPr>
            </a:p>
          </p:txBody>
        </p:sp>
        <p:sp>
          <p:nvSpPr>
            <p:cNvPr id="11332" name="任意多边形 119"/>
            <p:cNvSpPr>
              <a:spLocks/>
            </p:cNvSpPr>
            <p:nvPr/>
          </p:nvSpPr>
          <p:spPr bwMode="auto">
            <a:xfrm>
              <a:off x="3606801" y="3603625"/>
              <a:ext cx="2944810" cy="2481263"/>
            </a:xfrm>
            <a:custGeom>
              <a:avLst/>
              <a:gdLst>
                <a:gd name="T0" fmla="*/ 811 w 2915104"/>
                <a:gd name="T1" fmla="*/ 15148 h 2118392"/>
                <a:gd name="T2" fmla="*/ 19659 w 2915104"/>
                <a:gd name="T3" fmla="*/ 1938996 h 2118392"/>
                <a:gd name="T4" fmla="*/ 132744 w 2915104"/>
                <a:gd name="T5" fmla="*/ 3105425 h 2118392"/>
                <a:gd name="T6" fmla="*/ 641634 w 2915104"/>
                <a:gd name="T7" fmla="*/ 3347799 h 2118392"/>
                <a:gd name="T8" fmla="*/ 2394471 w 2915104"/>
                <a:gd name="T9" fmla="*/ 3347799 h 2118392"/>
                <a:gd name="T10" fmla="*/ 2865668 w 2915104"/>
                <a:gd name="T11" fmla="*/ 2726713 h 2118392"/>
                <a:gd name="T12" fmla="*/ 2875090 w 2915104"/>
                <a:gd name="T13" fmla="*/ 0 h 21183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15104"/>
                <a:gd name="T22" fmla="*/ 0 h 2118392"/>
                <a:gd name="T23" fmla="*/ 2915104 w 2915104"/>
                <a:gd name="T24" fmla="*/ 2118392 h 21183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15104" h="2118392">
                  <a:moveTo>
                    <a:pt x="811" y="9427"/>
                  </a:moveTo>
                  <a:cubicBezTo>
                    <a:pt x="-760" y="447773"/>
                    <a:pt x="-2331" y="886120"/>
                    <a:pt x="19665" y="1206631"/>
                  </a:cubicBezTo>
                  <a:cubicBezTo>
                    <a:pt x="41661" y="1527142"/>
                    <a:pt x="29091" y="1786380"/>
                    <a:pt x="132786" y="1932495"/>
                  </a:cubicBezTo>
                  <a:cubicBezTo>
                    <a:pt x="236481" y="2078610"/>
                    <a:pt x="264762" y="2058186"/>
                    <a:pt x="641834" y="2083324"/>
                  </a:cubicBezTo>
                  <a:cubicBezTo>
                    <a:pt x="1018906" y="2108462"/>
                    <a:pt x="2024431" y="2147740"/>
                    <a:pt x="2395219" y="2083324"/>
                  </a:cubicBezTo>
                  <a:cubicBezTo>
                    <a:pt x="2766007" y="2018908"/>
                    <a:pt x="2786432" y="2044046"/>
                    <a:pt x="2866560" y="1696825"/>
                  </a:cubicBezTo>
                  <a:cubicBezTo>
                    <a:pt x="2946688" y="1349604"/>
                    <a:pt x="2911337" y="674802"/>
                    <a:pt x="2875986" y="0"/>
                  </a:cubicBezTo>
                </a:path>
              </a:pathLst>
            </a:custGeom>
            <a:noFill/>
            <a:ln w="19050" cap="flat" cmpd="sng" algn="ctr">
              <a:solidFill>
                <a:srgbClr val="FFC000">
                  <a:alpha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050">
                <a:latin typeface="+mn-lt"/>
                <a:ea typeface="+mn-ea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84224" y="2168525"/>
              <a:ext cx="960439" cy="3159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dirty="0" err="1">
                  <a:solidFill>
                    <a:srgbClr val="00B050"/>
                  </a:solidFill>
                  <a:latin typeface="+mn-lt"/>
                  <a:ea typeface="+mn-ea"/>
                </a:rPr>
                <a:t>Vlan</a:t>
              </a:r>
              <a:r>
                <a:rPr lang="en-US" altLang="zh-CN" sz="1400" dirty="0">
                  <a:solidFill>
                    <a:srgbClr val="00B050"/>
                  </a:solidFill>
                  <a:latin typeface="+mn-lt"/>
                  <a:ea typeface="+mn-ea"/>
                </a:rPr>
                <a:t> 100</a:t>
              </a:r>
              <a:endParaRPr lang="zh-CN" altLang="en-US" sz="1400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6953251" y="2165350"/>
              <a:ext cx="8699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400" dirty="0" err="1">
                  <a:solidFill>
                    <a:srgbClr val="FFC000"/>
                  </a:solidFill>
                  <a:latin typeface="+mn-lt"/>
                  <a:ea typeface="+mn-ea"/>
                </a:rPr>
                <a:t>Vlan</a:t>
              </a:r>
              <a:r>
                <a:rPr lang="en-US" altLang="zh-CN" sz="1400" dirty="0">
                  <a:solidFill>
                    <a:srgbClr val="FFC000"/>
                  </a:solidFill>
                  <a:latin typeface="+mn-lt"/>
                  <a:ea typeface="+mn-ea"/>
                </a:rPr>
                <a:t> 200</a:t>
              </a:r>
              <a:endParaRPr lang="zh-CN" altLang="en-US" sz="1400" dirty="0">
                <a:solidFill>
                  <a:srgbClr val="FFC000"/>
                </a:solidFill>
                <a:latin typeface="+mn-lt"/>
                <a:ea typeface="+mn-ea"/>
              </a:endParaRPr>
            </a:p>
          </p:txBody>
        </p:sp>
        <p:sp>
          <p:nvSpPr>
            <p:cNvPr id="11335" name="矩形 122"/>
            <p:cNvSpPr>
              <a:spLocks noChangeArrowheads="1"/>
            </p:cNvSpPr>
            <p:nvPr/>
          </p:nvSpPr>
          <p:spPr bwMode="auto">
            <a:xfrm>
              <a:off x="7381082" y="2453243"/>
              <a:ext cx="16557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lt"/>
                  <a:ea typeface="+mn-ea"/>
                </a:rPr>
                <a:t>虚拟化视角</a:t>
              </a:r>
              <a:endParaRPr lang="en-US" altLang="zh-CN" sz="1800" dirty="0">
                <a:latin typeface="+mn-lt"/>
                <a:ea typeface="+mn-ea"/>
              </a:endParaRPr>
            </a:p>
          </p:txBody>
        </p:sp>
        <p:sp>
          <p:nvSpPr>
            <p:cNvPr id="11336" name="矩形 123"/>
            <p:cNvSpPr>
              <a:spLocks noChangeArrowheads="1"/>
            </p:cNvSpPr>
            <p:nvPr/>
          </p:nvSpPr>
          <p:spPr bwMode="auto">
            <a:xfrm>
              <a:off x="7496175" y="2885043"/>
              <a:ext cx="1108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t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+mn-lt"/>
                  <a:ea typeface="+mn-ea"/>
                </a:rPr>
                <a:t>物理视角</a:t>
              </a:r>
              <a:endParaRPr lang="en-US" altLang="zh-CN" sz="180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7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Neutron</a:t>
            </a:r>
            <a:r>
              <a:rPr lang="zh-CN" altLang="en-US" smtClean="0"/>
              <a:t> </a:t>
            </a:r>
            <a:r>
              <a:rPr lang="en-US" altLang="zh-CN" smtClean="0"/>
              <a:t>Vlan</a:t>
            </a:r>
            <a:r>
              <a:rPr lang="zh-CN" altLang="en-US" smtClean="0"/>
              <a:t>网络隔离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755378" y="5138372"/>
            <a:ext cx="7704782" cy="1129305"/>
          </a:xfrm>
        </p:spPr>
        <p:txBody>
          <a:bodyPr/>
          <a:lstStyle/>
          <a:p>
            <a:pPr marL="342900" indent="-342900">
              <a:lnSpc>
                <a:spcPct val="11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sz="1400" dirty="0"/>
              <a:t>物理网络使用</a:t>
            </a:r>
            <a:r>
              <a:rPr lang="en-US" altLang="zh-CN" sz="1400" dirty="0" err="1"/>
              <a:t>Vlan</a:t>
            </a:r>
            <a:r>
              <a:rPr lang="zh-CN" altLang="en-US" sz="1400" dirty="0" smtClean="0"/>
              <a:t>隔离</a:t>
            </a:r>
            <a:r>
              <a:rPr lang="zh-CN" altLang="en-US" sz="1400" dirty="0"/>
              <a:t>。</a:t>
            </a:r>
          </a:p>
          <a:p>
            <a:pPr marL="342900" indent="-342900">
              <a:lnSpc>
                <a:spcPct val="110000"/>
              </a:lnSpc>
              <a:buClrTx/>
              <a:buSzPct val="100000"/>
              <a:buFont typeface="+mj-lt"/>
              <a:buAutoNum type="arabicPeriod"/>
            </a:pPr>
            <a:r>
              <a:rPr lang="en-US" altLang="zh-CN" sz="1400" dirty="0"/>
              <a:t>Neutron</a:t>
            </a:r>
            <a:r>
              <a:rPr lang="zh-CN" altLang="en-US" sz="1400" dirty="0"/>
              <a:t>通过配置</a:t>
            </a:r>
            <a:r>
              <a:rPr lang="en-US" altLang="zh-CN" sz="1400" dirty="0" err="1"/>
              <a:t>vSwitch</a:t>
            </a:r>
            <a:r>
              <a:rPr lang="zh-CN" altLang="en-US" sz="1400" dirty="0"/>
              <a:t>，将一个虚拟网络映射到一个</a:t>
            </a:r>
            <a:r>
              <a:rPr lang="en-US" altLang="zh-CN" sz="1400" dirty="0" err="1"/>
              <a:t>Vlan</a:t>
            </a:r>
            <a:r>
              <a:rPr lang="zh-CN" altLang="en-US" sz="1400" dirty="0" smtClean="0"/>
              <a:t>网络。</a:t>
            </a:r>
            <a:endParaRPr lang="zh-CN" altLang="en-US" sz="1400" dirty="0"/>
          </a:p>
          <a:p>
            <a:pPr marL="342900" indent="-342900">
              <a:lnSpc>
                <a:spcPct val="110000"/>
              </a:lnSpc>
              <a:buClrTx/>
              <a:buSzPct val="100000"/>
              <a:buFont typeface="+mj-lt"/>
              <a:buAutoNum type="arabicPeriod"/>
            </a:pPr>
            <a:r>
              <a:rPr lang="zh-CN" altLang="en-US" sz="1400" dirty="0"/>
              <a:t>虚拟机的报文，经过</a:t>
            </a:r>
            <a:r>
              <a:rPr lang="en-US" altLang="zh-CN" sz="1400" dirty="0" err="1"/>
              <a:t>vSwitch</a:t>
            </a:r>
            <a:r>
              <a:rPr lang="zh-CN" altLang="en-US" sz="1400" dirty="0"/>
              <a:t>，添加上</a:t>
            </a:r>
            <a:r>
              <a:rPr lang="en-US" altLang="zh-CN" sz="1400" dirty="0" err="1"/>
              <a:t>Vlan</a:t>
            </a:r>
            <a:r>
              <a:rPr lang="en-US" altLang="zh-CN" sz="1400" dirty="0"/>
              <a:t> Tag</a:t>
            </a:r>
            <a:r>
              <a:rPr lang="zh-CN" altLang="en-US" sz="1400" dirty="0"/>
              <a:t>，发送到物理网络或</a:t>
            </a:r>
            <a:r>
              <a:rPr lang="en-US" altLang="zh-CN" sz="1400" dirty="0" err="1"/>
              <a:t>vSwitch</a:t>
            </a:r>
            <a:r>
              <a:rPr lang="zh-CN" altLang="en-US" sz="1400" dirty="0"/>
              <a:t>内部交换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达到</a:t>
            </a:r>
            <a:r>
              <a:rPr lang="zh-CN" altLang="en-US" sz="1400" dirty="0" smtClean="0"/>
              <a:t>虚拟</a:t>
            </a:r>
            <a:r>
              <a:rPr lang="zh-CN" altLang="en-US" sz="1400" dirty="0"/>
              <a:t>网络隔离的</a:t>
            </a:r>
            <a:r>
              <a:rPr lang="zh-CN" altLang="en-US" sz="1400" dirty="0" smtClean="0"/>
              <a:t>效果。</a:t>
            </a:r>
            <a:endParaRPr lang="zh-CN" altLang="en-US" sz="1400" dirty="0"/>
          </a:p>
          <a:p>
            <a:endParaRPr lang="en-US" sz="1400" dirty="0"/>
          </a:p>
        </p:txBody>
      </p:sp>
      <p:cxnSp>
        <p:nvCxnSpPr>
          <p:cNvPr id="12291" name="直接连接符 4"/>
          <p:cNvCxnSpPr>
            <a:cxnSpLocks noChangeShapeType="1"/>
          </p:cNvCxnSpPr>
          <p:nvPr/>
        </p:nvCxnSpPr>
        <p:spPr bwMode="auto">
          <a:xfrm>
            <a:off x="1079500" y="5067300"/>
            <a:ext cx="640873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900113" y="3159125"/>
            <a:ext cx="2519362" cy="1439863"/>
          </a:xfrm>
          <a:prstGeom prst="rect">
            <a:avLst/>
          </a:prstGeom>
          <a:solidFill>
            <a:srgbClr val="D0E1F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  <a:ea typeface="+mn-ea"/>
              </a:rPr>
              <a:t>HOST</a:t>
            </a:r>
            <a:endParaRPr lang="zh-CN" altLang="en-US" sz="1050" dirty="0">
              <a:latin typeface="+mn-lt"/>
              <a:ea typeface="+mn-ea"/>
            </a:endParaRPr>
          </a:p>
        </p:txBody>
      </p:sp>
      <p:sp>
        <p:nvSpPr>
          <p:cNvPr id="12293" name="矩形 6"/>
          <p:cNvSpPr>
            <a:spLocks noChangeArrowheads="1"/>
          </p:cNvSpPr>
          <p:nvPr/>
        </p:nvSpPr>
        <p:spPr bwMode="auto">
          <a:xfrm>
            <a:off x="1241425" y="3232150"/>
            <a:ext cx="576263" cy="35877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sp>
        <p:nvSpPr>
          <p:cNvPr id="12294" name="矩形 7"/>
          <p:cNvSpPr>
            <a:spLocks noChangeArrowheads="1"/>
          </p:cNvSpPr>
          <p:nvPr/>
        </p:nvSpPr>
        <p:spPr bwMode="auto">
          <a:xfrm>
            <a:off x="1241425" y="3879850"/>
            <a:ext cx="1836738" cy="360363"/>
          </a:xfrm>
          <a:prstGeom prst="rect">
            <a:avLst/>
          </a:prstGeom>
          <a:solidFill>
            <a:srgbClr val="E7E8E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dirty="0" err="1">
                <a:latin typeface="+mn-lt"/>
                <a:ea typeface="+mn-ea"/>
              </a:rPr>
              <a:t>vSwitch</a:t>
            </a:r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12295" name="直接连接符 9"/>
          <p:cNvCxnSpPr>
            <a:cxnSpLocks noChangeShapeType="1"/>
            <a:stCxn id="12293" idx="2"/>
          </p:cNvCxnSpPr>
          <p:nvPr/>
        </p:nvCxnSpPr>
        <p:spPr bwMode="auto">
          <a:xfrm>
            <a:off x="1530350" y="35909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6" name="直接连接符 13"/>
          <p:cNvCxnSpPr>
            <a:cxnSpLocks noChangeShapeType="1"/>
            <a:stCxn id="12294" idx="2"/>
          </p:cNvCxnSpPr>
          <p:nvPr/>
        </p:nvCxnSpPr>
        <p:spPr bwMode="auto">
          <a:xfrm>
            <a:off x="2159000" y="4240213"/>
            <a:ext cx="0" cy="8270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矩形 15"/>
          <p:cNvSpPr>
            <a:spLocks noChangeArrowheads="1"/>
          </p:cNvSpPr>
          <p:nvPr/>
        </p:nvSpPr>
        <p:spPr bwMode="auto">
          <a:xfrm>
            <a:off x="2501900" y="3232150"/>
            <a:ext cx="576263" cy="3587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cxnSp>
        <p:nvCxnSpPr>
          <p:cNvPr id="12298" name="直接连接符 16"/>
          <p:cNvCxnSpPr>
            <a:cxnSpLocks noChangeShapeType="1"/>
            <a:stCxn id="12297" idx="2"/>
          </p:cNvCxnSpPr>
          <p:nvPr/>
        </p:nvCxnSpPr>
        <p:spPr bwMode="auto">
          <a:xfrm>
            <a:off x="2789238" y="35909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矩形 17"/>
          <p:cNvSpPr>
            <a:spLocks noChangeArrowheads="1"/>
          </p:cNvSpPr>
          <p:nvPr/>
        </p:nvSpPr>
        <p:spPr bwMode="auto">
          <a:xfrm>
            <a:off x="5184775" y="3159125"/>
            <a:ext cx="2519363" cy="1439863"/>
          </a:xfrm>
          <a:prstGeom prst="rect">
            <a:avLst/>
          </a:prstGeom>
          <a:solidFill>
            <a:srgbClr val="D0E1F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latin typeface="+mn-lt"/>
                <a:ea typeface="+mn-ea"/>
              </a:rPr>
              <a:t>HOST</a:t>
            </a:r>
            <a:endParaRPr lang="zh-CN" altLang="en-US" sz="1050" dirty="0">
              <a:latin typeface="+mn-lt"/>
              <a:ea typeface="+mn-ea"/>
            </a:endParaRPr>
          </a:p>
        </p:txBody>
      </p:sp>
      <p:sp>
        <p:nvSpPr>
          <p:cNvPr id="12300" name="矩形 18"/>
          <p:cNvSpPr>
            <a:spLocks noChangeArrowheads="1"/>
          </p:cNvSpPr>
          <p:nvPr/>
        </p:nvSpPr>
        <p:spPr bwMode="auto">
          <a:xfrm>
            <a:off x="5526088" y="3232150"/>
            <a:ext cx="576262" cy="35877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+mn-lt"/>
                <a:ea typeface="+mn-ea"/>
              </a:rPr>
              <a:t>VM</a:t>
            </a:r>
            <a:endParaRPr lang="zh-CN" altLang="en-US" sz="1050">
              <a:latin typeface="+mn-lt"/>
              <a:ea typeface="+mn-ea"/>
            </a:endParaRPr>
          </a:p>
        </p:txBody>
      </p:sp>
      <p:sp>
        <p:nvSpPr>
          <p:cNvPr id="12301" name="矩形 19"/>
          <p:cNvSpPr>
            <a:spLocks noChangeArrowheads="1"/>
          </p:cNvSpPr>
          <p:nvPr/>
        </p:nvSpPr>
        <p:spPr bwMode="auto">
          <a:xfrm>
            <a:off x="5526088" y="3879850"/>
            <a:ext cx="1836737" cy="360363"/>
          </a:xfrm>
          <a:prstGeom prst="rect">
            <a:avLst/>
          </a:prstGeom>
          <a:solidFill>
            <a:srgbClr val="E7E8E8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>
                <a:latin typeface="+mn-lt"/>
                <a:ea typeface="+mn-ea"/>
              </a:rPr>
              <a:t>vSwitch</a:t>
            </a:r>
            <a:endParaRPr lang="zh-CN" altLang="en-US" sz="1800">
              <a:latin typeface="+mn-lt"/>
              <a:ea typeface="+mn-ea"/>
            </a:endParaRPr>
          </a:p>
        </p:txBody>
      </p:sp>
      <p:cxnSp>
        <p:nvCxnSpPr>
          <p:cNvPr id="12302" name="直接连接符 20"/>
          <p:cNvCxnSpPr>
            <a:cxnSpLocks noChangeShapeType="1"/>
            <a:stCxn id="12300" idx="2"/>
          </p:cNvCxnSpPr>
          <p:nvPr/>
        </p:nvCxnSpPr>
        <p:spPr bwMode="auto">
          <a:xfrm>
            <a:off x="5813425" y="35909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直接连接符 21"/>
          <p:cNvCxnSpPr>
            <a:cxnSpLocks noChangeShapeType="1"/>
            <a:stCxn id="12301" idx="2"/>
          </p:cNvCxnSpPr>
          <p:nvPr/>
        </p:nvCxnSpPr>
        <p:spPr bwMode="auto">
          <a:xfrm>
            <a:off x="6443663" y="4240213"/>
            <a:ext cx="0" cy="8270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4" name="矩形 22"/>
          <p:cNvSpPr>
            <a:spLocks noChangeArrowheads="1"/>
          </p:cNvSpPr>
          <p:nvPr/>
        </p:nvSpPr>
        <p:spPr bwMode="auto">
          <a:xfrm>
            <a:off x="6786563" y="3232150"/>
            <a:ext cx="576262" cy="35877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+mn-lt"/>
                <a:ea typeface="+mn-ea"/>
              </a:rPr>
              <a:t>VM</a:t>
            </a:r>
            <a:endParaRPr lang="zh-CN" altLang="en-US" sz="1050">
              <a:latin typeface="+mn-lt"/>
              <a:ea typeface="+mn-ea"/>
            </a:endParaRPr>
          </a:p>
        </p:txBody>
      </p:sp>
      <p:cxnSp>
        <p:nvCxnSpPr>
          <p:cNvPr id="12305" name="直接连接符 23"/>
          <p:cNvCxnSpPr>
            <a:cxnSpLocks noChangeShapeType="1"/>
            <a:stCxn id="12304" idx="2"/>
          </p:cNvCxnSpPr>
          <p:nvPr/>
        </p:nvCxnSpPr>
        <p:spPr bwMode="auto">
          <a:xfrm>
            <a:off x="7073900" y="35909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任意多边形 24"/>
          <p:cNvSpPr>
            <a:spLocks/>
          </p:cNvSpPr>
          <p:nvPr/>
        </p:nvSpPr>
        <p:spPr bwMode="auto">
          <a:xfrm>
            <a:off x="1654175" y="3678238"/>
            <a:ext cx="352425" cy="1209675"/>
          </a:xfrm>
          <a:custGeom>
            <a:avLst/>
            <a:gdLst>
              <a:gd name="T0" fmla="*/ 11934 w 352120"/>
              <a:gd name="T1" fmla="*/ 0 h 1209675"/>
              <a:gd name="T2" fmla="*/ 11934 w 352120"/>
              <a:gd name="T3" fmla="*/ 285750 h 1209675"/>
              <a:gd name="T4" fmla="*/ 135975 w 352120"/>
              <a:gd name="T5" fmla="*/ 476250 h 1209675"/>
              <a:gd name="T6" fmla="*/ 326805 w 352120"/>
              <a:gd name="T7" fmla="*/ 685800 h 1209675"/>
              <a:gd name="T8" fmla="*/ 345887 w 352120"/>
              <a:gd name="T9" fmla="*/ 1209675 h 1209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120"/>
              <a:gd name="T16" fmla="*/ 0 h 1209675"/>
              <a:gd name="T17" fmla="*/ 352120 w 352120"/>
              <a:gd name="T18" fmla="*/ 1209675 h 1209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120" h="1209675">
                <a:moveTo>
                  <a:pt x="11914" y="0"/>
                </a:moveTo>
                <a:cubicBezTo>
                  <a:pt x="1595" y="103187"/>
                  <a:pt x="-8723" y="206375"/>
                  <a:pt x="11914" y="285750"/>
                </a:cubicBezTo>
                <a:cubicBezTo>
                  <a:pt x="32551" y="365125"/>
                  <a:pt x="83352" y="409575"/>
                  <a:pt x="135739" y="476250"/>
                </a:cubicBezTo>
                <a:cubicBezTo>
                  <a:pt x="188126" y="542925"/>
                  <a:pt x="291314" y="563563"/>
                  <a:pt x="326239" y="685800"/>
                </a:cubicBezTo>
                <a:cubicBezTo>
                  <a:pt x="361164" y="808038"/>
                  <a:pt x="353226" y="1008856"/>
                  <a:pt x="345289" y="12096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>
              <a:latin typeface="+mn-lt"/>
              <a:ea typeface="+mn-ea"/>
            </a:endParaRPr>
          </a:p>
        </p:txBody>
      </p:sp>
      <p:sp>
        <p:nvSpPr>
          <p:cNvPr id="12307" name="任意多边形 25"/>
          <p:cNvSpPr>
            <a:spLocks/>
          </p:cNvSpPr>
          <p:nvPr/>
        </p:nvSpPr>
        <p:spPr bwMode="auto">
          <a:xfrm>
            <a:off x="5935663" y="3678238"/>
            <a:ext cx="352425" cy="1209675"/>
          </a:xfrm>
          <a:custGeom>
            <a:avLst/>
            <a:gdLst>
              <a:gd name="T0" fmla="*/ 11934 w 352120"/>
              <a:gd name="T1" fmla="*/ 0 h 1209675"/>
              <a:gd name="T2" fmla="*/ 11934 w 352120"/>
              <a:gd name="T3" fmla="*/ 285750 h 1209675"/>
              <a:gd name="T4" fmla="*/ 135975 w 352120"/>
              <a:gd name="T5" fmla="*/ 476250 h 1209675"/>
              <a:gd name="T6" fmla="*/ 326805 w 352120"/>
              <a:gd name="T7" fmla="*/ 685800 h 1209675"/>
              <a:gd name="T8" fmla="*/ 345887 w 352120"/>
              <a:gd name="T9" fmla="*/ 1209675 h 1209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120"/>
              <a:gd name="T16" fmla="*/ 0 h 1209675"/>
              <a:gd name="T17" fmla="*/ 352120 w 352120"/>
              <a:gd name="T18" fmla="*/ 1209675 h 1209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120" h="1209675">
                <a:moveTo>
                  <a:pt x="11914" y="0"/>
                </a:moveTo>
                <a:cubicBezTo>
                  <a:pt x="1595" y="103187"/>
                  <a:pt x="-8723" y="206375"/>
                  <a:pt x="11914" y="285750"/>
                </a:cubicBezTo>
                <a:cubicBezTo>
                  <a:pt x="32551" y="365125"/>
                  <a:pt x="83352" y="409575"/>
                  <a:pt x="135739" y="476250"/>
                </a:cubicBezTo>
                <a:cubicBezTo>
                  <a:pt x="188126" y="542925"/>
                  <a:pt x="291314" y="563563"/>
                  <a:pt x="326239" y="685800"/>
                </a:cubicBezTo>
                <a:cubicBezTo>
                  <a:pt x="361164" y="808038"/>
                  <a:pt x="353226" y="1008856"/>
                  <a:pt x="345289" y="12096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>
              <a:latin typeface="+mn-lt"/>
              <a:ea typeface="+mn-ea"/>
            </a:endParaRPr>
          </a:p>
        </p:txBody>
      </p:sp>
      <p:sp>
        <p:nvSpPr>
          <p:cNvPr id="12308" name="任意多边形 26"/>
          <p:cNvSpPr>
            <a:spLocks/>
          </p:cNvSpPr>
          <p:nvPr/>
        </p:nvSpPr>
        <p:spPr bwMode="auto">
          <a:xfrm>
            <a:off x="2319338" y="3668713"/>
            <a:ext cx="307975" cy="1209675"/>
          </a:xfrm>
          <a:custGeom>
            <a:avLst/>
            <a:gdLst>
              <a:gd name="T0" fmla="*/ 293804 w 308745"/>
              <a:gd name="T1" fmla="*/ 0 h 1209675"/>
              <a:gd name="T2" fmla="*/ 303282 w 308745"/>
              <a:gd name="T3" fmla="*/ 190500 h 1209675"/>
              <a:gd name="T4" fmla="*/ 236939 w 308745"/>
              <a:gd name="T5" fmla="*/ 485775 h 1209675"/>
              <a:gd name="T6" fmla="*/ 47388 w 308745"/>
              <a:gd name="T7" fmla="*/ 657225 h 1209675"/>
              <a:gd name="T8" fmla="*/ 0 w 308745"/>
              <a:gd name="T9" fmla="*/ 1209675 h 1209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745"/>
              <a:gd name="T16" fmla="*/ 0 h 1209675"/>
              <a:gd name="T17" fmla="*/ 308745 w 308745"/>
              <a:gd name="T18" fmla="*/ 1209675 h 1209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745" h="1209675">
                <a:moveTo>
                  <a:pt x="295275" y="0"/>
                </a:moveTo>
                <a:cubicBezTo>
                  <a:pt x="304800" y="54769"/>
                  <a:pt x="314325" y="109538"/>
                  <a:pt x="304800" y="190500"/>
                </a:cubicBezTo>
                <a:cubicBezTo>
                  <a:pt x="295275" y="271462"/>
                  <a:pt x="280987" y="407988"/>
                  <a:pt x="238125" y="485775"/>
                </a:cubicBezTo>
                <a:cubicBezTo>
                  <a:pt x="195263" y="563562"/>
                  <a:pt x="87312" y="536575"/>
                  <a:pt x="47625" y="657225"/>
                </a:cubicBezTo>
                <a:cubicBezTo>
                  <a:pt x="7938" y="777875"/>
                  <a:pt x="3969" y="993775"/>
                  <a:pt x="0" y="12096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>
              <a:latin typeface="+mn-lt"/>
              <a:ea typeface="+mn-ea"/>
            </a:endParaRPr>
          </a:p>
        </p:txBody>
      </p:sp>
      <p:sp>
        <p:nvSpPr>
          <p:cNvPr id="12309" name="任意多边形 27"/>
          <p:cNvSpPr>
            <a:spLocks/>
          </p:cNvSpPr>
          <p:nvPr/>
        </p:nvSpPr>
        <p:spPr bwMode="auto">
          <a:xfrm>
            <a:off x="6594475" y="3668713"/>
            <a:ext cx="309563" cy="1209675"/>
          </a:xfrm>
          <a:custGeom>
            <a:avLst/>
            <a:gdLst>
              <a:gd name="T0" fmla="*/ 296841 w 308745"/>
              <a:gd name="T1" fmla="*/ 0 h 1209675"/>
              <a:gd name="T2" fmla="*/ 306418 w 308745"/>
              <a:gd name="T3" fmla="*/ 190500 h 1209675"/>
              <a:gd name="T4" fmla="*/ 239389 w 308745"/>
              <a:gd name="T5" fmla="*/ 485775 h 1209675"/>
              <a:gd name="T6" fmla="*/ 47878 w 308745"/>
              <a:gd name="T7" fmla="*/ 657225 h 1209675"/>
              <a:gd name="T8" fmla="*/ 0 w 308745"/>
              <a:gd name="T9" fmla="*/ 1209675 h 12096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8745"/>
              <a:gd name="T16" fmla="*/ 0 h 1209675"/>
              <a:gd name="T17" fmla="*/ 308745 w 308745"/>
              <a:gd name="T18" fmla="*/ 1209675 h 12096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8745" h="1209675">
                <a:moveTo>
                  <a:pt x="295275" y="0"/>
                </a:moveTo>
                <a:cubicBezTo>
                  <a:pt x="304800" y="54769"/>
                  <a:pt x="314325" y="109538"/>
                  <a:pt x="304800" y="190500"/>
                </a:cubicBezTo>
                <a:cubicBezTo>
                  <a:pt x="295275" y="271462"/>
                  <a:pt x="280987" y="407988"/>
                  <a:pt x="238125" y="485775"/>
                </a:cubicBezTo>
                <a:cubicBezTo>
                  <a:pt x="195263" y="563562"/>
                  <a:pt x="87312" y="536575"/>
                  <a:pt x="47625" y="657225"/>
                </a:cubicBezTo>
                <a:cubicBezTo>
                  <a:pt x="7938" y="777875"/>
                  <a:pt x="3969" y="993775"/>
                  <a:pt x="0" y="12096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050">
              <a:latin typeface="+mn-lt"/>
              <a:ea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01725" y="4694238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B05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</a:rPr>
              <a:t> 100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01900" y="4694238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FFC00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FFC000"/>
                </a:solidFill>
                <a:latin typeface="+mn-lt"/>
                <a:ea typeface="+mn-ea"/>
              </a:rPr>
              <a:t> 200</a:t>
            </a:r>
            <a:endParaRPr lang="zh-CN" altLang="en-US" sz="1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372100" y="4694238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B05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</a:rPr>
              <a:t> 100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49256" y="4713063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FFC00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FFC000"/>
                </a:solidFill>
                <a:latin typeface="+mn-lt"/>
                <a:ea typeface="+mn-ea"/>
              </a:rPr>
              <a:t> 200</a:t>
            </a:r>
            <a:endParaRPr lang="zh-CN" altLang="en-US" sz="1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cxnSp>
        <p:nvCxnSpPr>
          <p:cNvPr id="12315" name="直接连接符 33"/>
          <p:cNvCxnSpPr>
            <a:cxnSpLocks noChangeShapeType="1"/>
          </p:cNvCxnSpPr>
          <p:nvPr/>
        </p:nvCxnSpPr>
        <p:spPr bwMode="auto">
          <a:xfrm>
            <a:off x="1079500" y="2249488"/>
            <a:ext cx="23399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矩形 34"/>
          <p:cNvSpPr>
            <a:spLocks noChangeArrowheads="1"/>
          </p:cNvSpPr>
          <p:nvPr/>
        </p:nvSpPr>
        <p:spPr bwMode="auto">
          <a:xfrm>
            <a:off x="1241425" y="1604963"/>
            <a:ext cx="576263" cy="36036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cxnSp>
        <p:nvCxnSpPr>
          <p:cNvPr id="12317" name="直接连接符 35"/>
          <p:cNvCxnSpPr>
            <a:cxnSpLocks noChangeShapeType="1"/>
            <a:stCxn id="12316" idx="2"/>
          </p:cNvCxnSpPr>
          <p:nvPr/>
        </p:nvCxnSpPr>
        <p:spPr bwMode="auto">
          <a:xfrm>
            <a:off x="1530350" y="19653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矩形 36"/>
          <p:cNvSpPr>
            <a:spLocks noChangeArrowheads="1"/>
          </p:cNvSpPr>
          <p:nvPr/>
        </p:nvSpPr>
        <p:spPr bwMode="auto">
          <a:xfrm>
            <a:off x="2501900" y="1604963"/>
            <a:ext cx="576263" cy="360362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cxnSp>
        <p:nvCxnSpPr>
          <p:cNvPr id="12319" name="直接连接符 37"/>
          <p:cNvCxnSpPr>
            <a:cxnSpLocks noChangeShapeType="1"/>
            <a:stCxn id="12318" idx="2"/>
          </p:cNvCxnSpPr>
          <p:nvPr/>
        </p:nvCxnSpPr>
        <p:spPr bwMode="auto">
          <a:xfrm>
            <a:off x="2789238" y="1965325"/>
            <a:ext cx="0" cy="287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0" name="矩形 38"/>
          <p:cNvSpPr>
            <a:spLocks noChangeArrowheads="1"/>
          </p:cNvSpPr>
          <p:nvPr/>
        </p:nvSpPr>
        <p:spPr bwMode="auto">
          <a:xfrm>
            <a:off x="5526088" y="1592263"/>
            <a:ext cx="576262" cy="360362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>
                <a:latin typeface="+mn-lt"/>
                <a:ea typeface="+mn-ea"/>
              </a:rPr>
              <a:t>VM</a:t>
            </a:r>
            <a:endParaRPr lang="zh-CN" altLang="en-US" sz="1050">
              <a:latin typeface="+mn-lt"/>
              <a:ea typeface="+mn-ea"/>
            </a:endParaRPr>
          </a:p>
        </p:txBody>
      </p:sp>
      <p:cxnSp>
        <p:nvCxnSpPr>
          <p:cNvPr id="12321" name="直接连接符 39"/>
          <p:cNvCxnSpPr>
            <a:cxnSpLocks noChangeShapeType="1"/>
            <a:stCxn id="12320" idx="2"/>
          </p:cNvCxnSpPr>
          <p:nvPr/>
        </p:nvCxnSpPr>
        <p:spPr bwMode="auto">
          <a:xfrm>
            <a:off x="5813425" y="19526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2" name="矩形 40"/>
          <p:cNvSpPr>
            <a:spLocks noChangeArrowheads="1"/>
          </p:cNvSpPr>
          <p:nvPr/>
        </p:nvSpPr>
        <p:spPr bwMode="auto">
          <a:xfrm>
            <a:off x="6786563" y="1592263"/>
            <a:ext cx="576262" cy="360362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latin typeface="+mn-lt"/>
                <a:ea typeface="+mn-ea"/>
              </a:rPr>
              <a:t>VM</a:t>
            </a:r>
            <a:endParaRPr lang="zh-CN" altLang="en-US" sz="1050" dirty="0">
              <a:latin typeface="+mn-lt"/>
              <a:ea typeface="+mn-ea"/>
            </a:endParaRPr>
          </a:p>
        </p:txBody>
      </p:sp>
      <p:cxnSp>
        <p:nvCxnSpPr>
          <p:cNvPr id="12323" name="直接连接符 41"/>
          <p:cNvCxnSpPr>
            <a:cxnSpLocks noChangeShapeType="1"/>
            <a:stCxn id="12322" idx="2"/>
          </p:cNvCxnSpPr>
          <p:nvPr/>
        </p:nvCxnSpPr>
        <p:spPr bwMode="auto">
          <a:xfrm>
            <a:off x="7073900" y="1952625"/>
            <a:ext cx="0" cy="288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4" name="直接连接符 43"/>
          <p:cNvCxnSpPr>
            <a:cxnSpLocks noChangeShapeType="1"/>
          </p:cNvCxnSpPr>
          <p:nvPr/>
        </p:nvCxnSpPr>
        <p:spPr bwMode="auto">
          <a:xfrm>
            <a:off x="5197475" y="2249488"/>
            <a:ext cx="23399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5" name="下箭头 44"/>
          <p:cNvSpPr>
            <a:spLocks noChangeArrowheads="1"/>
          </p:cNvSpPr>
          <p:nvPr/>
        </p:nvSpPr>
        <p:spPr bwMode="auto">
          <a:xfrm rot="10800000">
            <a:off x="3924300" y="2465388"/>
            <a:ext cx="719138" cy="28733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t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50">
              <a:latin typeface="+mn-lt"/>
              <a:ea typeface="+mn-ea"/>
            </a:endParaRPr>
          </a:p>
        </p:txBody>
      </p:sp>
      <p:cxnSp>
        <p:nvCxnSpPr>
          <p:cNvPr id="12326" name="直接连接符 45"/>
          <p:cNvCxnSpPr>
            <a:cxnSpLocks noChangeShapeType="1"/>
          </p:cNvCxnSpPr>
          <p:nvPr/>
        </p:nvCxnSpPr>
        <p:spPr bwMode="auto">
          <a:xfrm flipV="1">
            <a:off x="755650" y="2571354"/>
            <a:ext cx="7848600" cy="3770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7" name="矩形 48"/>
          <p:cNvSpPr>
            <a:spLocks noChangeArrowheads="1"/>
          </p:cNvSpPr>
          <p:nvPr/>
        </p:nvSpPr>
        <p:spPr bwMode="auto">
          <a:xfrm>
            <a:off x="7235825" y="2246661"/>
            <a:ext cx="1549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+mn-lt"/>
                <a:ea typeface="+mn-ea"/>
              </a:rPr>
              <a:t>提供虚拟网络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12328" name="矩形 49"/>
          <p:cNvSpPr>
            <a:spLocks noChangeArrowheads="1"/>
          </p:cNvSpPr>
          <p:nvPr/>
        </p:nvSpPr>
        <p:spPr bwMode="auto">
          <a:xfrm>
            <a:off x="6870829" y="2650550"/>
            <a:ext cx="1828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Neutron</a:t>
            </a:r>
            <a:r>
              <a:rPr lang="zh-CN" altLang="en-US" sz="1600" dirty="0">
                <a:latin typeface="+mn-lt"/>
                <a:ea typeface="+mn-ea"/>
              </a:rPr>
              <a:t>将虚拟网络映射到物理网络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55650" y="2008108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00B05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</a:rPr>
              <a:t> 100</a:t>
            </a:r>
            <a:endParaRPr lang="zh-CN" altLang="en-US" sz="14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285649" y="1957411"/>
            <a:ext cx="8563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rgbClr val="FFC000"/>
                </a:solidFill>
                <a:latin typeface="+mn-lt"/>
                <a:ea typeface="+mn-ea"/>
              </a:rPr>
              <a:t>Vlan</a:t>
            </a:r>
            <a:r>
              <a:rPr lang="en-US" altLang="zh-CN" sz="1400" dirty="0">
                <a:solidFill>
                  <a:srgbClr val="FFC000"/>
                </a:solidFill>
                <a:latin typeface="+mn-lt"/>
                <a:ea typeface="+mn-ea"/>
              </a:rPr>
              <a:t> 200</a:t>
            </a:r>
            <a:endParaRPr lang="zh-CN" altLang="en-US" sz="1400" dirty="0">
              <a:solidFill>
                <a:srgbClr val="FFC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57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lIns="99980" tIns="49986" rIns="99980" bIns="49986">
        <a:spAutoFit/>
      </a:bodyPr>
      <a:lstStyle>
        <a:defPPr algn="ctr" defTabSz="1001649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333E8A2F07A74D848136A2C03778F8" ma:contentTypeVersion="0" ma:contentTypeDescription="Create a new document." ma:contentTypeScope="" ma:versionID="23803ba2584bac4d8dcab8923b6ec3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2716589-03D5-408C-AC58-88FC4F0BA357}"/>
</file>

<file path=customXml/itemProps2.xml><?xml version="1.0" encoding="utf-8"?>
<ds:datastoreItem xmlns:ds="http://schemas.openxmlformats.org/officeDocument/2006/customXml" ds:itemID="{723E6701-3943-4A44-84F3-F772B5088830}"/>
</file>

<file path=customXml/itemProps3.xml><?xml version="1.0" encoding="utf-8"?>
<ds:datastoreItem xmlns:ds="http://schemas.openxmlformats.org/officeDocument/2006/customXml" ds:itemID="{EAE3093B-232B-4C15-AB25-7F1FBE1348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63091</TotalTime>
  <Words>3334</Words>
  <Application>Microsoft Office PowerPoint</Application>
  <PresentationFormat>全屏显示(4:3)</PresentationFormat>
  <Paragraphs>581</Paragraphs>
  <Slides>40</Slides>
  <Notes>39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 PL UMing HK</vt:lpstr>
      <vt:lpstr>MS PGothic</vt:lpstr>
      <vt:lpstr>黑体</vt:lpstr>
      <vt:lpstr>华文细黑</vt:lpstr>
      <vt:lpstr>宋体</vt:lpstr>
      <vt:lpstr>Arial</vt:lpstr>
      <vt:lpstr>Calibri</vt:lpstr>
      <vt:lpstr>FrutigerNext LT Light</vt:lpstr>
      <vt:lpstr>FrutigerNext LT Medium</vt:lpstr>
      <vt:lpstr>FrutigerNext LT Regular</vt:lpstr>
      <vt:lpstr>Times New Roman</vt:lpstr>
      <vt:lpstr>Wingdings</vt:lpstr>
      <vt:lpstr>1#UC&amp;C母版初稿</vt:lpstr>
      <vt:lpstr>End</vt:lpstr>
      <vt:lpstr>PowerPoint 演示文稿</vt:lpstr>
      <vt:lpstr>FusionSphere OpenStack业务原理</vt:lpstr>
      <vt:lpstr>PowerPoint 演示文稿</vt:lpstr>
      <vt:lpstr>PowerPoint 演示文稿</vt:lpstr>
      <vt:lpstr>PowerPoint 演示文稿</vt:lpstr>
      <vt:lpstr>Neutron逻辑架构</vt:lpstr>
      <vt:lpstr>Neutron组件说明</vt:lpstr>
      <vt:lpstr>网络虚拟化实现原理</vt:lpstr>
      <vt:lpstr>Neutron Vlan网络隔离</vt:lpstr>
      <vt:lpstr>Neutron Vxlan网络隔离</vt:lpstr>
      <vt:lpstr>Neutron DHCP服务</vt:lpstr>
      <vt:lpstr>对接KVM</vt:lpstr>
      <vt:lpstr>AC实现业务下发时网络配置的自动化</vt:lpstr>
      <vt:lpstr>单机房模块总体部署方式</vt:lpstr>
      <vt:lpstr>PowerPoint 演示文稿</vt:lpstr>
      <vt:lpstr>Cinder简介</vt:lpstr>
      <vt:lpstr>Cinder逻辑架构</vt:lpstr>
      <vt:lpstr>Cinder组件</vt:lpstr>
      <vt:lpstr>Cinder组件</vt:lpstr>
      <vt:lpstr>Cinder创卷流程</vt:lpstr>
      <vt:lpstr>KVM场景下使用阵列时挂卷流程</vt:lpstr>
      <vt:lpstr>PowerPoint 演示文稿</vt:lpstr>
      <vt:lpstr>Nova的系统架构</vt:lpstr>
      <vt:lpstr>Nova的系统架构</vt:lpstr>
      <vt:lpstr>创建虚拟机流程</vt:lpstr>
      <vt:lpstr>虚拟机可靠性处理</vt:lpstr>
      <vt:lpstr>虚拟机冷迁移和规格调整</vt:lpstr>
      <vt:lpstr>虚拟机热迁移</vt:lpstr>
      <vt:lpstr>PowerPoint 演示文稿</vt:lpstr>
      <vt:lpstr>裸金属服务(Ironic)在FusionSphere中的位置</vt:lpstr>
      <vt:lpstr>裸金属服务(Ironic)的系统架构 (1/2)</vt:lpstr>
      <vt:lpstr>裸金属服务(Ironic)的系统架构 (2/2)</vt:lpstr>
      <vt:lpstr>Ironic的主要对象</vt:lpstr>
      <vt:lpstr>Ironic典型的操作</vt:lpstr>
      <vt:lpstr>Nova对裸金属服务器实例的操作</vt:lpstr>
      <vt:lpstr>裸金属实例申请流程</vt:lpstr>
      <vt:lpstr>裸金属实例申请流程图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hongfeilongzjhw</cp:lastModifiedBy>
  <cp:revision>2357</cp:revision>
  <dcterms:created xsi:type="dcterms:W3CDTF">2003-08-21T06:48:56Z</dcterms:created>
  <dcterms:modified xsi:type="dcterms:W3CDTF">2017-12-22T03:24:06Z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(3)Y2G7bIp7tomXynrLuavx0TCbdXW8dozum9Gc5w+PpN/cv16n36yciW1hMbEyQLV8zxwrSgmO
fcu8fg4KLfwFMSmDBfflozFgMNeQO2UnFZdE8IAQjMTvj/XTblgg0fC0dQQNTlTi2kj7+VaH
kUSCi8sjKk1xSNtQhHKpaltnXUv2OVSPBD3gcldV7C+c3klTnEnaqw488hUBsxKL0RtOq6cQ
0JXTDzb61NXex7VThK</vt:lpwstr>
  </property>
  <property fmtid="{D5CDD505-2E9C-101B-9397-08002B2CF9AE}" pid="18" name="_2015_ms_pID_7253431">
    <vt:lpwstr>5B/g15Xc1QcTOT1k12f8hyg9Wv/UUiDME2hM5RhFnKO108FQNgoKbd
++lg3Fo2srrAIaw123zBuad1T1bcrIG8o5GMqGoR6S/DWYoHCUufYOQKC/msWEdT2JGPmeUe
oSCQYJqHYLMvNSZ4nOgIniBOUeI59tbJqOmI982+xiXFTxtRpTdU7yG8YA9fpEfxjR/Vg1Dh
3CM/SG1Gerz7/P3cmvNHjoMWZ0Xxpy3ZfMBI</vt:lpwstr>
  </property>
  <property fmtid="{D5CDD505-2E9C-101B-9397-08002B2CF9AE}" pid="19" name="_2015_ms_pID_7253432">
    <vt:lpwstr>Fl4XEBQoR0MGGDDGVeE365fPQwUpCu5Lh4nH
XK8+VgacrJXjhQUhBHLb8L8DKBv9Qg==</vt:lpwstr>
  </property>
  <property fmtid="{D5CDD505-2E9C-101B-9397-08002B2CF9AE}" pid="20" name="ContentTypeId">
    <vt:lpwstr>0x01010077333E8A2F07A74D848136A2C03778F8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1513911872</vt:lpwstr>
  </property>
</Properties>
</file>