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32"/>
  </p:notesMasterIdLst>
  <p:handoutMasterIdLst>
    <p:handoutMasterId r:id="rId33"/>
  </p:handoutMasterIdLst>
  <p:sldIdLst>
    <p:sldId id="286" r:id="rId6"/>
    <p:sldId id="257" r:id="rId7"/>
    <p:sldId id="285" r:id="rId8"/>
    <p:sldId id="258" r:id="rId9"/>
    <p:sldId id="259" r:id="rId10"/>
    <p:sldId id="260" r:id="rId11"/>
    <p:sldId id="261" r:id="rId12"/>
    <p:sldId id="262" r:id="rId13"/>
    <p:sldId id="263" r:id="rId14"/>
    <p:sldId id="281" r:id="rId15"/>
    <p:sldId id="265" r:id="rId16"/>
    <p:sldId id="266" r:id="rId17"/>
    <p:sldId id="267" r:id="rId18"/>
    <p:sldId id="282" r:id="rId19"/>
    <p:sldId id="269" r:id="rId20"/>
    <p:sldId id="270" r:id="rId21"/>
    <p:sldId id="272" r:id="rId22"/>
    <p:sldId id="273" r:id="rId23"/>
    <p:sldId id="274" r:id="rId24"/>
    <p:sldId id="275" r:id="rId25"/>
    <p:sldId id="276" r:id="rId26"/>
    <p:sldId id="277" r:id="rId27"/>
    <p:sldId id="278" r:id="rId28"/>
    <p:sldId id="283" r:id="rId29"/>
    <p:sldId id="279" r:id="rId30"/>
    <p:sldId id="280" r:id="rId31"/>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64"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5" clrIdx="3">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4" autoAdjust="0"/>
    <p:restoredTop sz="82560" autoAdjust="0"/>
  </p:normalViewPr>
  <p:slideViewPr>
    <p:cSldViewPr showGuides="1">
      <p:cViewPr varScale="1">
        <p:scale>
          <a:sx n="84" d="100"/>
          <a:sy n="84" d="100"/>
        </p:scale>
        <p:origin x="1134" y="84"/>
      </p:cViewPr>
      <p:guideLst>
        <p:guide orient="horz" pos="2364"/>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64" d="100"/>
          <a:sy n="64" d="100"/>
        </p:scale>
        <p:origin x="2846" y="-819"/>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608714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云</a:t>
            </a:r>
            <a:r>
              <a:rPr lang="en-US" altLang="zh-CN" smtClean="0"/>
              <a:t>DC</a:t>
            </a:r>
            <a:r>
              <a:rPr lang="zh-CN" altLang="en-US" smtClean="0"/>
              <a:t>场景，</a:t>
            </a:r>
            <a:r>
              <a:rPr lang="en-US" altLang="zh-CN" smtClean="0"/>
              <a:t>OpenStack</a:t>
            </a:r>
            <a:r>
              <a:rPr lang="zh-CN" altLang="en-US" smtClean="0"/>
              <a:t>不提供业务发放能力，必须对接</a:t>
            </a:r>
            <a:r>
              <a:rPr lang="en-US" altLang="zh-CN" smtClean="0"/>
              <a:t>ManageOne</a:t>
            </a:r>
            <a:r>
              <a:rPr lang="zh-CN" altLang="en-US" smtClean="0"/>
              <a:t>或第三方云管理平台，由其进行业务发放。</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5155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4304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92188" y="768350"/>
            <a:ext cx="5114925" cy="3836988"/>
          </a:xfrm>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32405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501410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此处重点介绍</a:t>
            </a:r>
            <a:r>
              <a:rPr lang="en-US" altLang="zh-CN" smtClean="0"/>
              <a:t>FusionSphere</a:t>
            </a:r>
            <a:r>
              <a:rPr lang="zh-CN" altLang="en-US" smtClean="0"/>
              <a:t>是基于</a:t>
            </a:r>
            <a:r>
              <a:rPr lang="en-US" altLang="zh-CN" smtClean="0"/>
              <a:t>OpenStack</a:t>
            </a:r>
            <a:r>
              <a:rPr lang="zh-CN" altLang="en-US" smtClean="0"/>
              <a:t>标准接口的扩展，具有良好的开放性和兼容性，不是一个封闭发展的商用方案，对于</a:t>
            </a:r>
            <a:r>
              <a:rPr lang="en-US" altLang="zh-CN" smtClean="0"/>
              <a:t>OpenStack</a:t>
            </a:r>
            <a:r>
              <a:rPr lang="zh-CN" altLang="en-US" smtClean="0"/>
              <a:t>社区内正式发布兼容的部件，都是可以在华为基于</a:t>
            </a:r>
            <a:r>
              <a:rPr lang="en-US" altLang="zh-CN" smtClean="0"/>
              <a:t>OpenStack</a:t>
            </a:r>
            <a:r>
              <a:rPr lang="zh-CN" altLang="en-US" smtClean="0"/>
              <a:t>的</a:t>
            </a:r>
            <a:r>
              <a:rPr lang="en-US" altLang="zh-CN" smtClean="0"/>
              <a:t>FusionSphere</a:t>
            </a:r>
            <a:r>
              <a:rPr lang="zh-CN" altLang="en-US" smtClean="0"/>
              <a:t>中使用的。</a:t>
            </a:r>
          </a:p>
        </p:txBody>
      </p:sp>
    </p:spTree>
    <p:extLst>
      <p:ext uri="{BB962C8B-B14F-4D97-AF65-F5344CB8AC3E}">
        <p14:creationId xmlns:p14="http://schemas.microsoft.com/office/powerpoint/2010/main" val="2370580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客户问题</a:t>
            </a:r>
            <a:endParaRPr lang="en-US" altLang="zh-CN" dirty="0" smtClean="0"/>
          </a:p>
          <a:p>
            <a:pPr lvl="1"/>
            <a:r>
              <a:rPr lang="zh-CN" altLang="en-US" dirty="0" smtClean="0"/>
              <a:t>多种虚拟化软件并存，物理资源池和虚拟资源池并存，无法统一管理。</a:t>
            </a:r>
          </a:p>
          <a:p>
            <a:pPr lvl="1"/>
            <a:r>
              <a:rPr lang="zh-CN" altLang="en-US" dirty="0" smtClean="0"/>
              <a:t>资源池独立维护，运维难度大。</a:t>
            </a:r>
            <a:endParaRPr lang="en-US" altLang="zh-CN" dirty="0" smtClean="0"/>
          </a:p>
          <a:p>
            <a:r>
              <a:rPr lang="zh-CN" altLang="en-US" dirty="0" smtClean="0"/>
              <a:t>关键技术</a:t>
            </a:r>
          </a:p>
          <a:p>
            <a:pPr lvl="1"/>
            <a:r>
              <a:rPr lang="zh-CN" altLang="en-US" dirty="0" smtClean="0"/>
              <a:t>提供华为</a:t>
            </a:r>
            <a:r>
              <a:rPr lang="en-US" altLang="zh-CN" dirty="0" err="1" smtClean="0"/>
              <a:t>FusionCompute</a:t>
            </a:r>
            <a:r>
              <a:rPr lang="zh-CN" altLang="en-US" dirty="0" smtClean="0"/>
              <a:t>和</a:t>
            </a:r>
            <a:r>
              <a:rPr lang="en-US" altLang="zh-CN" dirty="0" smtClean="0"/>
              <a:t>KVM</a:t>
            </a:r>
            <a:r>
              <a:rPr lang="zh-CN" altLang="en-US" dirty="0" smtClean="0"/>
              <a:t>虚拟化双引擎，可根据业务需要灵活选择</a:t>
            </a:r>
            <a:endParaRPr lang="en-US" altLang="zh-CN" dirty="0" smtClean="0"/>
          </a:p>
          <a:p>
            <a:pPr lvl="1"/>
            <a:r>
              <a:rPr lang="zh-CN" altLang="en-US" dirty="0" smtClean="0"/>
              <a:t>支持管理</a:t>
            </a:r>
            <a:r>
              <a:rPr lang="en-US" altLang="zh-CN" dirty="0" smtClean="0"/>
              <a:t>VMware</a:t>
            </a:r>
            <a:r>
              <a:rPr lang="zh-CN" altLang="en-US" dirty="0" smtClean="0"/>
              <a:t>虚拟化资源池</a:t>
            </a:r>
            <a:endParaRPr lang="en-US" altLang="zh-CN" dirty="0" smtClean="0"/>
          </a:p>
          <a:p>
            <a:pPr lvl="1"/>
            <a:r>
              <a:rPr lang="zh-CN" altLang="en-US" dirty="0" smtClean="0"/>
              <a:t>支持物理机统一管理</a:t>
            </a:r>
            <a:endParaRPr lang="en-US" altLang="zh-CN" dirty="0" smtClean="0"/>
          </a:p>
          <a:p>
            <a:pPr lvl="1"/>
            <a:r>
              <a:rPr lang="zh-CN" altLang="en-US" dirty="0" smtClean="0"/>
              <a:t>通过插件机制与原生</a:t>
            </a:r>
            <a:r>
              <a:rPr lang="en-US" altLang="zh-CN" dirty="0" err="1" smtClean="0"/>
              <a:t>OpenStack</a:t>
            </a:r>
            <a:r>
              <a:rPr lang="zh-CN" altLang="en-US" dirty="0" smtClean="0"/>
              <a:t>无缝对接，提供标准的北向接口</a:t>
            </a:r>
            <a:endParaRPr lang="en-US" altLang="zh-CN" dirty="0"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92660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备注占位符 2"/>
          <p:cNvSpPr>
            <a:spLocks noGrp="1"/>
          </p:cNvSpPr>
          <p:nvPr>
            <p:ph type="body" idx="1"/>
          </p:nvPr>
        </p:nvSpPr>
        <p:spPr/>
        <p:txBody>
          <a:bodyPr/>
          <a:lstStyle/>
          <a:p>
            <a:pPr>
              <a:lnSpc>
                <a:spcPct val="100000"/>
              </a:lnSpc>
            </a:pPr>
            <a:r>
              <a:rPr lang="zh-CN" altLang="en-US" dirty="0" smtClean="0"/>
              <a:t>特性：</a:t>
            </a:r>
            <a:endParaRPr lang="en-US" altLang="zh-CN" dirty="0" smtClean="0"/>
          </a:p>
          <a:p>
            <a:pPr lvl="1">
              <a:lnSpc>
                <a:spcPct val="100000"/>
              </a:lnSpc>
            </a:pPr>
            <a:r>
              <a:rPr lang="zh-CN" altLang="en-US" smtClean="0"/>
              <a:t>资源分权和</a:t>
            </a:r>
            <a:r>
              <a:rPr lang="zh-CN" altLang="en-US" dirty="0" smtClean="0"/>
              <a:t>配额管理</a:t>
            </a:r>
            <a:endParaRPr lang="en-US" altLang="zh-CN" dirty="0" smtClean="0"/>
          </a:p>
          <a:p>
            <a:pPr lvl="1">
              <a:lnSpc>
                <a:spcPct val="100000"/>
              </a:lnSpc>
            </a:pPr>
            <a:r>
              <a:rPr lang="zh-CN" altLang="en-US" dirty="0" smtClean="0"/>
              <a:t>虚拟机、物理机集群自动创建</a:t>
            </a:r>
            <a:endParaRPr lang="en-US" altLang="zh-CN" dirty="0" smtClean="0"/>
          </a:p>
          <a:p>
            <a:pPr lvl="1">
              <a:lnSpc>
                <a:spcPct val="100000"/>
              </a:lnSpc>
            </a:pPr>
            <a:r>
              <a:rPr lang="zh-CN" altLang="zh-CN" dirty="0" smtClean="0"/>
              <a:t>图形化应用建模，一键式应用自动化部署</a:t>
            </a:r>
            <a:endParaRPr lang="en-US" altLang="zh-CN" dirty="0" smtClean="0"/>
          </a:p>
          <a:p>
            <a:pPr lvl="1">
              <a:lnSpc>
                <a:spcPct val="100000"/>
              </a:lnSpc>
            </a:pPr>
            <a:r>
              <a:rPr lang="zh-CN" altLang="en-US" dirty="0" smtClean="0"/>
              <a:t>容器共享存储管理（支持快照、裸卷发放）</a:t>
            </a:r>
            <a:endParaRPr lang="en-US" altLang="zh-CN" dirty="0" smtClean="0"/>
          </a:p>
          <a:p>
            <a:pPr lvl="1">
              <a:lnSpc>
                <a:spcPct val="100000"/>
              </a:lnSpc>
            </a:pPr>
            <a:r>
              <a:rPr lang="zh-CN" altLang="en-US" dirty="0" smtClean="0"/>
              <a:t>容器主机特性（</a:t>
            </a:r>
            <a:r>
              <a:rPr lang="en-US" altLang="zh-CN" dirty="0" smtClean="0"/>
              <a:t>SSH</a:t>
            </a:r>
            <a:r>
              <a:rPr lang="zh-CN" altLang="en-US" dirty="0" smtClean="0"/>
              <a:t>登录）</a:t>
            </a:r>
            <a:endParaRPr lang="en-US" altLang="zh-CN" dirty="0" smtClean="0"/>
          </a:p>
          <a:p>
            <a:pPr lvl="1">
              <a:lnSpc>
                <a:spcPct val="100000"/>
              </a:lnSpc>
            </a:pPr>
            <a:r>
              <a:rPr lang="zh-CN" altLang="en-US" dirty="0" smtClean="0"/>
              <a:t>应用多策略弹性伸缩（定时、周期和指标）</a:t>
            </a:r>
            <a:endParaRPr lang="en-US" altLang="zh-CN" dirty="0" smtClean="0"/>
          </a:p>
          <a:p>
            <a:pPr lvl="1">
              <a:lnSpc>
                <a:spcPct val="100000"/>
              </a:lnSpc>
            </a:pPr>
            <a:r>
              <a:rPr lang="zh-CN" altLang="en-US" dirty="0" smtClean="0"/>
              <a:t>容器服务目录管理</a:t>
            </a:r>
            <a:endParaRPr lang="en-US" altLang="zh-CN" dirty="0" smtClean="0"/>
          </a:p>
          <a:p>
            <a:pPr lvl="1">
              <a:lnSpc>
                <a:spcPct val="100000"/>
              </a:lnSpc>
            </a:pPr>
            <a:r>
              <a:rPr lang="zh-CN" altLang="en-US" dirty="0" smtClean="0"/>
              <a:t>模板提取（镜像变更再打包）</a:t>
            </a:r>
          </a:p>
          <a:p>
            <a:pPr>
              <a:lnSpc>
                <a:spcPct val="100000"/>
              </a:lnSpc>
            </a:pPr>
            <a:r>
              <a:rPr lang="zh-CN" altLang="en-US" dirty="0" smtClean="0"/>
              <a:t>高性能：</a:t>
            </a:r>
            <a:endParaRPr lang="en-US" altLang="zh-CN" dirty="0" smtClean="0"/>
          </a:p>
          <a:p>
            <a:pPr lvl="1">
              <a:lnSpc>
                <a:spcPct val="100000"/>
              </a:lnSpc>
            </a:pPr>
            <a:r>
              <a:rPr lang="zh-CN" altLang="en-US" dirty="0" smtClean="0"/>
              <a:t>单集群支持</a:t>
            </a:r>
            <a:r>
              <a:rPr lang="en-US" altLang="zh-CN" dirty="0" smtClean="0"/>
              <a:t>1000</a:t>
            </a:r>
            <a:r>
              <a:rPr lang="zh-CN" altLang="en-US" dirty="0" smtClean="0"/>
              <a:t>节点规模</a:t>
            </a:r>
            <a:endParaRPr lang="en-US" altLang="zh-CN" dirty="0" smtClean="0"/>
          </a:p>
          <a:p>
            <a:pPr lvl="1">
              <a:lnSpc>
                <a:spcPct val="100000"/>
              </a:lnSpc>
            </a:pPr>
            <a:r>
              <a:rPr lang="zh-CN" altLang="en-US" dirty="0" smtClean="0"/>
              <a:t>可靠性：</a:t>
            </a:r>
            <a:endParaRPr lang="en-US" altLang="zh-CN" dirty="0" smtClean="0"/>
          </a:p>
          <a:p>
            <a:pPr lvl="1">
              <a:lnSpc>
                <a:spcPct val="100000"/>
              </a:lnSpc>
            </a:pPr>
            <a:r>
              <a:rPr lang="zh-CN" altLang="en-US" dirty="0" smtClean="0"/>
              <a:t>应用滚动升级</a:t>
            </a:r>
            <a:endParaRPr lang="en-US" altLang="zh-CN" dirty="0" smtClean="0"/>
          </a:p>
          <a:p>
            <a:pPr lvl="1">
              <a:lnSpc>
                <a:spcPct val="100000"/>
              </a:lnSpc>
            </a:pPr>
            <a:r>
              <a:rPr lang="zh-CN" altLang="en-US" dirty="0" smtClean="0"/>
              <a:t>容器故障自动恢复</a:t>
            </a:r>
            <a:endParaRPr lang="en-US" altLang="zh-CN" dirty="0" smtClean="0"/>
          </a:p>
          <a:p>
            <a:pPr lvl="1">
              <a:lnSpc>
                <a:spcPct val="100000"/>
              </a:lnSpc>
            </a:pPr>
            <a:r>
              <a:rPr lang="zh-CN" altLang="en-US" dirty="0" smtClean="0"/>
              <a:t>易维护：</a:t>
            </a:r>
            <a:endParaRPr lang="en-US" altLang="zh-CN" dirty="0" smtClean="0"/>
          </a:p>
          <a:p>
            <a:pPr lvl="1">
              <a:lnSpc>
                <a:spcPct val="100000"/>
              </a:lnSpc>
            </a:pPr>
            <a:r>
              <a:rPr lang="zh-CN" altLang="en-US" dirty="0" smtClean="0"/>
              <a:t>应用性能监控</a:t>
            </a:r>
            <a:endParaRPr lang="en-US" altLang="zh-CN" dirty="0" smtClean="0"/>
          </a:p>
          <a:p>
            <a:pPr lvl="1">
              <a:lnSpc>
                <a:spcPct val="100000"/>
              </a:lnSpc>
            </a:pPr>
            <a:r>
              <a:rPr lang="zh-CN" altLang="en-US" dirty="0" smtClean="0"/>
              <a:t>拓扑管理</a:t>
            </a:r>
            <a:endParaRPr lang="en-US" altLang="zh-CN" dirty="0" smtClean="0"/>
          </a:p>
          <a:p>
            <a:pPr lvl="1">
              <a:lnSpc>
                <a:spcPct val="100000"/>
              </a:lnSpc>
            </a:pPr>
            <a:r>
              <a:rPr lang="zh-CN" altLang="en-US" dirty="0" smtClean="0"/>
              <a:t>操作日志管理</a:t>
            </a:r>
            <a:endParaRPr lang="en-US" altLang="zh-CN" dirty="0" smtClean="0"/>
          </a:p>
          <a:p>
            <a:pPr lvl="2"/>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23425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客户问题</a:t>
            </a:r>
            <a:endParaRPr lang="en-US" altLang="zh-CN" smtClean="0"/>
          </a:p>
          <a:p>
            <a:pPr lvl="1"/>
            <a:r>
              <a:rPr lang="zh-CN" altLang="en-US" smtClean="0"/>
              <a:t>大量的人工操作影响物理机应用的部署效率，包括手动安装物理机的操作</a:t>
            </a:r>
            <a:endParaRPr lang="en-US" altLang="zh-CN" smtClean="0"/>
          </a:p>
          <a:p>
            <a:pPr lvl="1"/>
            <a:r>
              <a:rPr lang="zh-CN" altLang="en-US" smtClean="0"/>
              <a:t>系统、动配置网络和存储、物理机退订后需要手动磁盘清理等。</a:t>
            </a:r>
            <a:endParaRPr lang="en-US" altLang="zh-CN" smtClean="0"/>
          </a:p>
          <a:p>
            <a:pPr lvl="1"/>
            <a:r>
              <a:rPr lang="zh-CN" altLang="en-US" smtClean="0"/>
              <a:t>举例：</a:t>
            </a:r>
            <a:r>
              <a:rPr lang="en-US" altLang="zh-CN" smtClean="0"/>
              <a:t>Oracle DB</a:t>
            </a:r>
            <a:r>
              <a:rPr lang="zh-CN" altLang="en-US" smtClean="0"/>
              <a:t>从设备到位到应用上线要花费</a:t>
            </a:r>
            <a:r>
              <a:rPr lang="en-US" altLang="zh-CN" smtClean="0"/>
              <a:t>2</a:t>
            </a:r>
            <a:r>
              <a:rPr lang="zh-CN" altLang="en-US" smtClean="0"/>
              <a:t>周</a:t>
            </a:r>
            <a:r>
              <a:rPr lang="en-US" altLang="zh-CN" smtClean="0"/>
              <a:t>~4</a:t>
            </a:r>
            <a:r>
              <a:rPr lang="zh-CN" altLang="en-US" smtClean="0"/>
              <a:t>周</a:t>
            </a:r>
            <a:endParaRPr lang="en-US" altLang="zh-CN" smtClean="0"/>
          </a:p>
          <a:p>
            <a:r>
              <a:rPr lang="zh-CN" altLang="en-US" smtClean="0"/>
              <a:t>关键特性</a:t>
            </a:r>
            <a:endParaRPr lang="en-US" altLang="zh-CN" smtClean="0"/>
          </a:p>
          <a:p>
            <a:pPr lvl="1"/>
            <a:r>
              <a:rPr lang="zh-CN" altLang="en-US" smtClean="0"/>
              <a:t>可视化安装配置：裸机管理服务的安装和配置集成在</a:t>
            </a:r>
            <a:r>
              <a:rPr lang="en-US" altLang="zh-CN" smtClean="0"/>
              <a:t>WebUI Portal</a:t>
            </a:r>
          </a:p>
          <a:p>
            <a:pPr lvl="1"/>
            <a:r>
              <a:rPr lang="en-US" altLang="zh-CN" smtClean="0"/>
              <a:t>IPMI</a:t>
            </a:r>
            <a:r>
              <a:rPr lang="zh-CN" altLang="en-US" smtClean="0"/>
              <a:t>带外管理：跨不同的操作系统、固件和硬件，提供监控和告警</a:t>
            </a:r>
            <a:endParaRPr lang="en-US" altLang="zh-CN" smtClean="0"/>
          </a:p>
          <a:p>
            <a:pPr lvl="1"/>
            <a:r>
              <a:rPr lang="zh-CN" altLang="en-US" smtClean="0"/>
              <a:t>镜像自动化安装：物理机操作系统自动化安装</a:t>
            </a:r>
            <a:endParaRPr lang="en-US" altLang="zh-CN" smtClean="0"/>
          </a:p>
          <a:p>
            <a:pPr lvl="1"/>
            <a:r>
              <a:rPr lang="zh-CN" altLang="en-US" smtClean="0"/>
              <a:t>生命周期管理：支持创建、删除、查询、修改、启动、停止</a:t>
            </a:r>
            <a:endParaRPr lang="en-US" altLang="zh-CN" smtClean="0"/>
          </a:p>
          <a:p>
            <a:pPr lvl="1"/>
            <a:r>
              <a:rPr lang="zh-CN" altLang="en-US" smtClean="0"/>
              <a:t>自动挂载存储：支持</a:t>
            </a:r>
            <a:r>
              <a:rPr lang="en-US" altLang="zh-CN" smtClean="0"/>
              <a:t>FC SAN</a:t>
            </a:r>
            <a:r>
              <a:rPr lang="zh-CN" altLang="en-US" smtClean="0"/>
              <a:t>，自动完成卷的挂载</a:t>
            </a:r>
            <a:r>
              <a:rPr lang="en-US" altLang="zh-CN" smtClean="0"/>
              <a:t>/</a:t>
            </a:r>
            <a:r>
              <a:rPr lang="zh-CN" altLang="en-US" smtClean="0"/>
              <a:t>卸载卷操作</a:t>
            </a:r>
            <a:endParaRPr lang="en-US" altLang="zh-CN" smtClean="0"/>
          </a:p>
          <a:p>
            <a:pPr lvl="1"/>
            <a:r>
              <a:rPr lang="zh-CN" altLang="en-US" smtClean="0"/>
              <a:t>自动配置网络：通过</a:t>
            </a:r>
            <a:r>
              <a:rPr lang="en-US" altLang="zh-CN" smtClean="0"/>
              <a:t>SDN</a:t>
            </a:r>
            <a:r>
              <a:rPr lang="zh-CN" altLang="en-US" smtClean="0"/>
              <a:t>控制完成裸机的网络自动化配置，支持</a:t>
            </a:r>
            <a:r>
              <a:rPr lang="en-US" altLang="zh-CN" smtClean="0"/>
              <a:t>VXLAN</a:t>
            </a:r>
            <a:r>
              <a:rPr lang="zh-CN" altLang="en-US" smtClean="0"/>
              <a:t>网络，无需人工干预；无</a:t>
            </a:r>
            <a:r>
              <a:rPr lang="en-US" altLang="zh-CN" smtClean="0"/>
              <a:t>SDN</a:t>
            </a:r>
            <a:r>
              <a:rPr lang="zh-CN" altLang="en-US" smtClean="0"/>
              <a:t>场景支持手动配置</a:t>
            </a:r>
            <a:r>
              <a:rPr lang="en-US" altLang="zh-CN" smtClean="0"/>
              <a:t>vlan</a:t>
            </a:r>
            <a:r>
              <a:rPr lang="zh-CN" altLang="en-US" smtClean="0"/>
              <a:t>网络</a:t>
            </a:r>
            <a:endParaRPr lang="en-US" altLang="zh-CN" smtClean="0"/>
          </a:p>
          <a:p>
            <a:pPr lvl="1"/>
            <a:r>
              <a:rPr lang="zh-CN" altLang="en-US" smtClean="0"/>
              <a:t>资源自动回收：存储、网络资源自动回收，支持本地磁盘清理。</a:t>
            </a:r>
            <a:endParaRPr lang="en-US" altLang="zh-CN" smtClean="0"/>
          </a:p>
          <a:p>
            <a:pPr lvl="1"/>
            <a:endParaRPr lang="zh-CN" altLang="en-US"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078447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华为</a:t>
            </a:r>
            <a:r>
              <a:rPr lang="en-US" altLang="zh-CN" smtClean="0"/>
              <a:t>FusionSphere</a:t>
            </a:r>
            <a:r>
              <a:rPr lang="zh-CN" altLang="en-US" smtClean="0"/>
              <a:t>云数据中心场景依托于</a:t>
            </a:r>
            <a:r>
              <a:rPr lang="en-US" altLang="zh-CN" smtClean="0"/>
              <a:t>XEN</a:t>
            </a:r>
            <a:r>
              <a:rPr lang="zh-CN" altLang="en-US" smtClean="0"/>
              <a:t>的</a:t>
            </a:r>
            <a:r>
              <a:rPr lang="en-US" altLang="zh-CN" smtClean="0"/>
              <a:t>VIMS</a:t>
            </a:r>
            <a:r>
              <a:rPr lang="zh-CN" altLang="en-US" smtClean="0"/>
              <a:t>存储虚拟化能力和</a:t>
            </a:r>
            <a:r>
              <a:rPr lang="en-US" altLang="zh-CN" smtClean="0"/>
              <a:t>cinder</a:t>
            </a:r>
            <a:r>
              <a:rPr lang="zh-CN" altLang="en-US" smtClean="0"/>
              <a:t>异构存储的接入能力，可以兼容：</a:t>
            </a:r>
            <a:r>
              <a:rPr lang="en-US" altLang="zh-CN" smtClean="0"/>
              <a:t>HP</a:t>
            </a:r>
            <a:r>
              <a:rPr lang="zh-CN" altLang="en-US" smtClean="0"/>
              <a:t>、</a:t>
            </a:r>
            <a:r>
              <a:rPr lang="en-US" altLang="zh-CN" smtClean="0"/>
              <a:t>NetApp</a:t>
            </a:r>
            <a:r>
              <a:rPr lang="zh-CN" altLang="en-US" smtClean="0"/>
              <a:t>、</a:t>
            </a:r>
            <a:r>
              <a:rPr lang="en-US" altLang="zh-CN" smtClean="0"/>
              <a:t>EMC</a:t>
            </a:r>
            <a:r>
              <a:rPr lang="zh-CN" altLang="en-US" smtClean="0"/>
              <a:t>、</a:t>
            </a:r>
            <a:r>
              <a:rPr lang="en-US" altLang="zh-CN" smtClean="0"/>
              <a:t>IBM</a:t>
            </a:r>
            <a:r>
              <a:rPr lang="zh-CN" altLang="en-US" smtClean="0"/>
              <a:t>、</a:t>
            </a:r>
            <a:r>
              <a:rPr lang="en-US" altLang="zh-CN" smtClean="0"/>
              <a:t>DELL</a:t>
            </a:r>
            <a:r>
              <a:rPr lang="zh-CN" altLang="en-US" smtClean="0"/>
              <a:t>、华为等主流存储厂商</a:t>
            </a:r>
            <a:r>
              <a:rPr lang="en-US" altLang="zh-CN" smtClean="0"/>
              <a:t>80</a:t>
            </a:r>
            <a:r>
              <a:rPr lang="zh-CN" altLang="en-US" smtClean="0"/>
              <a:t>余款阵列存储设备，同时还支持华为分布式存储</a:t>
            </a:r>
            <a:r>
              <a:rPr lang="en-US" altLang="zh-CN" smtClean="0"/>
              <a:t>FusionStorage</a:t>
            </a:r>
            <a:r>
              <a:rPr lang="zh-CN" altLang="en-US" smtClean="0"/>
              <a:t>，基本覆盖企业市场主流厂家和设备型号。新增设备快速兼容认证：一款新设备</a:t>
            </a:r>
            <a:r>
              <a:rPr lang="en-US" altLang="zh-CN" smtClean="0"/>
              <a:t>2</a:t>
            </a:r>
            <a:r>
              <a:rPr lang="zh-CN" altLang="en-US" smtClean="0"/>
              <a:t>个月认证。</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144241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备注占位符 2"/>
          <p:cNvSpPr>
            <a:spLocks noGrp="1"/>
          </p:cNvSpPr>
          <p:nvPr>
            <p:ph type="body" idx="1"/>
          </p:nvPr>
        </p:nvSpPr>
        <p:spPr/>
        <p:txBody>
          <a:bodyPr/>
          <a:lstStyle/>
          <a:p>
            <a:r>
              <a:rPr lang="zh-CN" altLang="en-US" dirty="0" smtClean="0"/>
              <a:t>客户痛点</a:t>
            </a:r>
            <a:endParaRPr lang="en-US" altLang="zh-CN" dirty="0" smtClean="0"/>
          </a:p>
          <a:p>
            <a:pPr lvl="1"/>
            <a:r>
              <a:rPr lang="zh-CN" altLang="en-US" dirty="0" smtClean="0"/>
              <a:t>云数据中心使用传统</a:t>
            </a:r>
            <a:r>
              <a:rPr lang="en-US" altLang="zh-CN" dirty="0" smtClean="0"/>
              <a:t>SAN</a:t>
            </a:r>
            <a:r>
              <a:rPr lang="zh-CN" altLang="en-US" dirty="0" smtClean="0"/>
              <a:t>，多套</a:t>
            </a:r>
            <a:r>
              <a:rPr lang="en-US" altLang="zh-CN" dirty="0" smtClean="0"/>
              <a:t>SAN</a:t>
            </a:r>
            <a:r>
              <a:rPr lang="zh-CN" altLang="en-US" dirty="0" smtClean="0"/>
              <a:t>之间属于数据孤岛，资源冷热不均。</a:t>
            </a:r>
          </a:p>
          <a:p>
            <a:pPr lvl="1"/>
            <a:r>
              <a:rPr lang="zh-CN" altLang="en-US" dirty="0" smtClean="0"/>
              <a:t>传统存储难以规划，投资多了浪费，投资少了制约业务发展。</a:t>
            </a:r>
          </a:p>
          <a:p>
            <a:pPr lvl="1"/>
            <a:r>
              <a:rPr lang="zh-CN" altLang="en-US" dirty="0" smtClean="0"/>
              <a:t>单套</a:t>
            </a:r>
            <a:r>
              <a:rPr lang="en-US" altLang="zh-CN" dirty="0" smtClean="0"/>
              <a:t>SAN</a:t>
            </a:r>
            <a:r>
              <a:rPr lang="zh-CN" altLang="en-US" dirty="0" smtClean="0"/>
              <a:t>满足不了业务的性能并发需求</a:t>
            </a:r>
          </a:p>
          <a:p>
            <a:r>
              <a:rPr lang="zh-CN" altLang="en-US" dirty="0" smtClean="0">
                <a:sym typeface="Wingdings" panose="05000000000000000000" pitchFamily="2" charset="2"/>
              </a:rPr>
              <a:t>关键技术</a:t>
            </a:r>
            <a:r>
              <a:rPr lang="en-US" altLang="zh-CN" dirty="0" smtClean="0">
                <a:sym typeface="Wingdings" panose="05000000000000000000" pitchFamily="2" charset="2"/>
              </a:rPr>
              <a:t>&amp;</a:t>
            </a:r>
            <a:r>
              <a:rPr lang="zh-CN" altLang="en-US" dirty="0" smtClean="0">
                <a:sym typeface="Wingdings" panose="05000000000000000000" pitchFamily="2" charset="2"/>
              </a:rPr>
              <a:t>价值特性</a:t>
            </a:r>
          </a:p>
          <a:p>
            <a:pPr lvl="1"/>
            <a:r>
              <a:rPr lang="zh-CN" altLang="en-US" dirty="0" smtClean="0"/>
              <a:t>支持容量和性能线性增长，可平滑扩展到</a:t>
            </a:r>
            <a:r>
              <a:rPr lang="en-US" altLang="zh-CN" dirty="0" smtClean="0"/>
              <a:t>4096</a:t>
            </a:r>
            <a:r>
              <a:rPr lang="zh-CN" altLang="en-US" dirty="0" smtClean="0"/>
              <a:t>节点</a:t>
            </a:r>
            <a:endParaRPr lang="en-US" altLang="zh-CN" dirty="0" smtClean="0"/>
          </a:p>
          <a:p>
            <a:pPr lvl="1"/>
            <a:r>
              <a:rPr lang="zh-CN" altLang="en-US" dirty="0" smtClean="0"/>
              <a:t>支持</a:t>
            </a:r>
            <a:r>
              <a:rPr lang="en-US" altLang="zh-CN" dirty="0" smtClean="0"/>
              <a:t>SSD Cache</a:t>
            </a:r>
            <a:r>
              <a:rPr lang="zh-CN" altLang="en-US" dirty="0" smtClean="0"/>
              <a:t>（读</a:t>
            </a:r>
            <a:r>
              <a:rPr lang="en-US" altLang="zh-CN" dirty="0" smtClean="0"/>
              <a:t>\</a:t>
            </a:r>
            <a:r>
              <a:rPr lang="zh-CN" altLang="en-US" dirty="0" smtClean="0"/>
              <a:t>写</a:t>
            </a:r>
            <a:r>
              <a:rPr lang="en-US" altLang="zh-CN" dirty="0" smtClean="0"/>
              <a:t>Cache </a:t>
            </a:r>
            <a:r>
              <a:rPr lang="zh-CN" altLang="en-US" dirty="0" smtClean="0"/>
              <a:t>），为</a:t>
            </a:r>
            <a:r>
              <a:rPr lang="en-US" altLang="zh-CN" dirty="0" smtClean="0"/>
              <a:t>HDD</a:t>
            </a:r>
            <a:r>
              <a:rPr lang="zh-CN" altLang="en-US" dirty="0" smtClean="0"/>
              <a:t>硬盘提升性能</a:t>
            </a:r>
            <a:endParaRPr lang="en-US" altLang="zh-CN" dirty="0" smtClean="0"/>
          </a:p>
          <a:p>
            <a:pPr lvl="1"/>
            <a:r>
              <a:rPr lang="zh-CN" altLang="en-US" dirty="0" smtClean="0"/>
              <a:t>支持</a:t>
            </a:r>
            <a:r>
              <a:rPr lang="en-US" altLang="zh-CN" dirty="0" smtClean="0"/>
              <a:t>QOS</a:t>
            </a:r>
            <a:r>
              <a:rPr lang="zh-CN" altLang="en-US" dirty="0" smtClean="0"/>
              <a:t>，为应用提供性能保障</a:t>
            </a:r>
            <a:endParaRPr lang="en-US" altLang="zh-CN" dirty="0" smtClean="0"/>
          </a:p>
          <a:p>
            <a:pPr lvl="1"/>
            <a:r>
              <a:rPr lang="zh-CN" altLang="en-US" dirty="0" smtClean="0"/>
              <a:t>支持</a:t>
            </a:r>
            <a:r>
              <a:rPr lang="en-US" altLang="zh-CN" dirty="0" smtClean="0"/>
              <a:t>2</a:t>
            </a:r>
            <a:r>
              <a:rPr lang="zh-CN" altLang="en-US" dirty="0" smtClean="0"/>
              <a:t>副本</a:t>
            </a:r>
            <a:r>
              <a:rPr lang="en-US" altLang="zh-CN" dirty="0" smtClean="0"/>
              <a:t>\3</a:t>
            </a:r>
            <a:r>
              <a:rPr lang="zh-CN" altLang="en-US" dirty="0" smtClean="0"/>
              <a:t>副本数据冗余方式，保障数据可靠性</a:t>
            </a:r>
            <a:endParaRPr lang="en-US" altLang="zh-CN" dirty="0" smtClean="0"/>
          </a:p>
          <a:p>
            <a:pPr lvl="1"/>
            <a:r>
              <a:rPr lang="zh-CN" altLang="en-US" dirty="0" smtClean="0"/>
              <a:t>快速数据重构，</a:t>
            </a:r>
            <a:r>
              <a:rPr lang="en-US" altLang="zh-CN" dirty="0" smtClean="0"/>
              <a:t>1TB</a:t>
            </a:r>
            <a:r>
              <a:rPr lang="zh-CN" altLang="en-US" dirty="0" smtClean="0"/>
              <a:t>数据重建时间小于</a:t>
            </a:r>
            <a:r>
              <a:rPr lang="en-US" altLang="zh-CN" dirty="0" smtClean="0"/>
              <a:t>30</a:t>
            </a:r>
            <a:r>
              <a:rPr lang="zh-CN" altLang="en-US" dirty="0" smtClean="0"/>
              <a:t>分钟</a:t>
            </a:r>
            <a:endParaRPr lang="en-US" altLang="zh-CN" dirty="0" smtClean="0"/>
          </a:p>
          <a:p>
            <a:pPr lvl="1"/>
            <a:r>
              <a:rPr lang="zh-CN" altLang="en-US" dirty="0" smtClean="0"/>
              <a:t>支持服务器级和机柜级安全</a:t>
            </a:r>
            <a:endParaRPr lang="en-US" altLang="zh-CN" dirty="0"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83428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37926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客户问题</a:t>
            </a:r>
            <a:endParaRPr lang="en-US" altLang="zh-CN" smtClean="0"/>
          </a:p>
          <a:p>
            <a:pPr lvl="1"/>
            <a:r>
              <a:rPr lang="en-US" altLang="zh-CN" smtClean="0"/>
              <a:t>1</a:t>
            </a:r>
            <a:r>
              <a:rPr lang="zh-CN" altLang="en-US" smtClean="0"/>
              <a:t>、关键业务数据在硬件磁盘故障、业务病毒感染、用户误操作后数据丢失，造成无法挽回的损失</a:t>
            </a:r>
            <a:endParaRPr lang="en-US" altLang="zh-CN" smtClean="0"/>
          </a:p>
          <a:p>
            <a:pPr lvl="1"/>
            <a:r>
              <a:rPr lang="en-US" altLang="zh-CN" smtClean="0"/>
              <a:t>2</a:t>
            </a:r>
            <a:r>
              <a:rPr lang="zh-CN" altLang="en-US" smtClean="0"/>
              <a:t>、客户希望异常或者不可避免故障 发生后关键数据不丢失</a:t>
            </a:r>
          </a:p>
          <a:p>
            <a:r>
              <a:rPr lang="zh-CN" altLang="en-US" smtClean="0">
                <a:sym typeface="Wingdings" pitchFamily="2" charset="2"/>
              </a:rPr>
              <a:t>价值特性</a:t>
            </a:r>
            <a:r>
              <a:rPr lang="en-US" altLang="zh-CN" smtClean="0">
                <a:sym typeface="Wingdings" pitchFamily="2" charset="2"/>
              </a:rPr>
              <a:t>&amp;</a:t>
            </a:r>
            <a:r>
              <a:rPr lang="zh-CN" altLang="en-US" smtClean="0">
                <a:sym typeface="Wingdings" pitchFamily="2" charset="2"/>
              </a:rPr>
              <a:t>关键技术</a:t>
            </a:r>
          </a:p>
          <a:p>
            <a:pPr lvl="1"/>
            <a:r>
              <a:rPr lang="zh-CN" altLang="en-US" smtClean="0"/>
              <a:t>增量备份：首次全量备份后，后续都是增量备份</a:t>
            </a:r>
          </a:p>
          <a:p>
            <a:pPr lvl="1"/>
            <a:r>
              <a:rPr lang="zh-CN" altLang="en-US" smtClean="0"/>
              <a:t>增量恢复：基于故障点的恢复，可以指定基于故障点恢复，快速  、 便捷</a:t>
            </a:r>
          </a:p>
          <a:p>
            <a:pPr lvl="1"/>
            <a:r>
              <a:rPr lang="zh-CN" altLang="en-US" smtClean="0"/>
              <a:t>数据重删：备份数据进行重复删除技术，减少备份空间占用</a:t>
            </a:r>
          </a:p>
          <a:p>
            <a:pPr lvl="1"/>
            <a:r>
              <a:rPr lang="zh-CN" altLang="en-US" smtClean="0"/>
              <a:t>租户级备份：租户可申请卷粒度的备份服务，避免无谓的备份存储浪费资源</a:t>
            </a:r>
          </a:p>
          <a:p>
            <a:pPr lvl="1"/>
            <a:r>
              <a:rPr lang="zh-CN" altLang="en-US" smtClean="0"/>
              <a:t>在线备份：备份过程无关虚拟机开机还是关闭都可进行</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23540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r>
              <a:rPr lang="zh-CN" altLang="en-US" dirty="0" smtClean="0"/>
              <a:t>客户问题</a:t>
            </a:r>
            <a:endParaRPr lang="en-US" altLang="zh-CN" dirty="0" smtClean="0"/>
          </a:p>
          <a:p>
            <a:pPr lvl="1"/>
            <a:r>
              <a:rPr lang="zh-CN" altLang="en-US" dirty="0" smtClean="0"/>
              <a:t>关键业务在发生不可抗拒破坏或者数据中心日常维护时业务发生中断，对外无法提供服务；</a:t>
            </a:r>
          </a:p>
          <a:p>
            <a:pPr lvl="1"/>
            <a:r>
              <a:rPr lang="zh-CN" altLang="en-US" dirty="0" smtClean="0"/>
              <a:t>客户希望在发生自然灾害以及数据中心维护时对外提供的服务不受影响，业务连续；</a:t>
            </a:r>
          </a:p>
          <a:p>
            <a:r>
              <a:rPr lang="zh-CN" altLang="en-US" dirty="0" smtClean="0">
                <a:sym typeface="Wingdings" panose="05000000000000000000" pitchFamily="2" charset="2"/>
              </a:rPr>
              <a:t>价值特性</a:t>
            </a:r>
            <a:r>
              <a:rPr lang="en-US" altLang="zh-CN" dirty="0" smtClean="0">
                <a:sym typeface="Wingdings" panose="05000000000000000000" pitchFamily="2" charset="2"/>
              </a:rPr>
              <a:t>&amp;</a:t>
            </a:r>
            <a:r>
              <a:rPr lang="zh-CN" altLang="en-US" dirty="0" smtClean="0">
                <a:sym typeface="Wingdings" panose="05000000000000000000" pitchFamily="2" charset="2"/>
              </a:rPr>
              <a:t>关键技术</a:t>
            </a:r>
          </a:p>
          <a:p>
            <a:pPr lvl="1"/>
            <a:r>
              <a:rPr lang="zh-CN" altLang="en-US" dirty="0" smtClean="0"/>
              <a:t>存储复制容灾：</a:t>
            </a:r>
            <a:r>
              <a:rPr lang="en-US" altLang="zh-CN" dirty="0" smtClean="0"/>
              <a:t>V3</a:t>
            </a:r>
            <a:r>
              <a:rPr lang="zh-CN" altLang="en-US" dirty="0" smtClean="0"/>
              <a:t>存储之间可以进行同步</a:t>
            </a:r>
            <a:r>
              <a:rPr lang="en-US" altLang="zh-CN" dirty="0" smtClean="0"/>
              <a:t>/</a:t>
            </a:r>
            <a:r>
              <a:rPr lang="zh-CN" altLang="en-US" dirty="0" smtClean="0"/>
              <a:t>异步数据复制，减少计算资源，确保数据及时备份；</a:t>
            </a:r>
          </a:p>
          <a:p>
            <a:pPr lvl="1"/>
            <a:r>
              <a:rPr lang="zh-CN" altLang="en-US" dirty="0" smtClean="0"/>
              <a:t>一键式切换：主站点发生故障后可一键式切换至备站点；</a:t>
            </a:r>
          </a:p>
          <a:p>
            <a:pPr lvl="1"/>
            <a:r>
              <a:rPr lang="zh-CN" altLang="en-US" dirty="0" smtClean="0"/>
              <a:t>容灾演练：管理员可以根据实际情况将业务从主站点倒换至备用站点；</a:t>
            </a:r>
          </a:p>
          <a:p>
            <a:pPr lvl="1"/>
            <a:r>
              <a:rPr lang="zh-CN" altLang="en-US" dirty="0" smtClean="0"/>
              <a:t>虚拟机容灾：租户虚拟机粒度容灾服务申请，使得容灾资源利用率最大化，避免无谓的容灾浪费资源</a:t>
            </a:r>
          </a:p>
          <a:p>
            <a:r>
              <a:rPr lang="zh-CN" altLang="en-US" dirty="0" smtClean="0"/>
              <a:t>关键指标：</a:t>
            </a:r>
          </a:p>
          <a:p>
            <a:pPr lvl="1"/>
            <a:r>
              <a:rPr lang="zh-CN" altLang="en-US" dirty="0" smtClean="0"/>
              <a:t>业务容灾同步</a:t>
            </a:r>
            <a:r>
              <a:rPr lang="en-US" altLang="zh-CN" dirty="0" smtClean="0"/>
              <a:t>RPO = 0</a:t>
            </a:r>
          </a:p>
          <a:p>
            <a:pPr lvl="1"/>
            <a:r>
              <a:rPr lang="zh-CN" altLang="en-US" dirty="0" smtClean="0"/>
              <a:t>业务容灾异步</a:t>
            </a:r>
            <a:r>
              <a:rPr lang="en-US" altLang="zh-CN" dirty="0" smtClean="0"/>
              <a:t>RPO = 15min</a:t>
            </a:r>
          </a:p>
          <a:p>
            <a:pPr lvl="1"/>
            <a:r>
              <a:rPr lang="zh-CN" altLang="en-US" dirty="0" smtClean="0"/>
              <a:t>业务容灾</a:t>
            </a:r>
            <a:r>
              <a:rPr lang="en-US" altLang="zh-CN" dirty="0" smtClean="0"/>
              <a:t>RTO =  4</a:t>
            </a:r>
            <a:r>
              <a:rPr lang="zh-CN" altLang="en-US" dirty="0" smtClean="0"/>
              <a:t>小时</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385705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备注占位符 2"/>
          <p:cNvSpPr>
            <a:spLocks noGrp="1"/>
          </p:cNvSpPr>
          <p:nvPr>
            <p:ph type="body" idx="1"/>
          </p:nvPr>
        </p:nvSpPr>
        <p:spPr/>
        <p:txBody>
          <a:bodyPr/>
          <a:lstStyle/>
          <a:p>
            <a:r>
              <a:rPr lang="zh-CN" altLang="en-US" smtClean="0"/>
              <a:t>网络资源管理和控制：</a:t>
            </a:r>
          </a:p>
          <a:p>
            <a:pPr lvl="1"/>
            <a:r>
              <a:rPr lang="zh-CN" altLang="en-US" smtClean="0"/>
              <a:t>把网络资源池化：控制器收集并对网络各种资源进行虚拟化；</a:t>
            </a:r>
          </a:p>
          <a:p>
            <a:pPr lvl="1"/>
            <a:r>
              <a:rPr lang="zh-CN" altLang="en-US" smtClean="0"/>
              <a:t>按虚拟部门定制：租户独立管理和控制网络资源，按需定制和发放；</a:t>
            </a:r>
          </a:p>
          <a:p>
            <a:pPr lvl="1"/>
            <a:r>
              <a:rPr lang="zh-CN" altLang="en-US" smtClean="0"/>
              <a:t>自动化部署方案：按照业务的语言实现网络快速批量部署；</a:t>
            </a:r>
          </a:p>
          <a:p>
            <a:pPr lvl="1"/>
            <a:r>
              <a:rPr lang="zh-CN" altLang="en-US" smtClean="0"/>
              <a:t>业务链编排方案：按照业务和应用进行策略与业务链的自动化编排；</a:t>
            </a:r>
          </a:p>
          <a:p>
            <a:endParaRPr lang="zh-CN" altLang="en-US"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466564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1. ABC</a:t>
            </a:r>
          </a:p>
          <a:p>
            <a:pPr lvl="1"/>
            <a:r>
              <a:rPr lang="en-US" altLang="zh-CN" dirty="0" smtClean="0"/>
              <a:t>2. BC</a:t>
            </a:r>
            <a:endParaRPr lang="zh-CN" altLang="en-US" dirty="0"/>
          </a:p>
        </p:txBody>
      </p:sp>
    </p:spTree>
    <p:extLst>
      <p:ext uri="{BB962C8B-B14F-4D97-AF65-F5344CB8AC3E}">
        <p14:creationId xmlns:p14="http://schemas.microsoft.com/office/powerpoint/2010/main" val="3196137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239422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42366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81356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13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IDC:2018</a:t>
            </a:r>
            <a:r>
              <a:rPr lang="zh-CN" altLang="en-US" smtClean="0"/>
              <a:t>年以后，混合云将成为主流，</a:t>
            </a:r>
            <a:r>
              <a:rPr lang="en-US" altLang="zh-CN" smtClean="0"/>
              <a:t>80%</a:t>
            </a:r>
            <a:r>
              <a:rPr lang="zh-CN" altLang="en-US" smtClean="0"/>
              <a:t>的企业将采用混合云</a:t>
            </a:r>
            <a:r>
              <a:rPr lang="en-US" altLang="zh-CN" smtClean="0"/>
              <a:t>……</a:t>
            </a:r>
          </a:p>
          <a:p>
            <a:endParaRPr lang="zh-CN" altLang="en-US" smtClean="0"/>
          </a:p>
        </p:txBody>
      </p:sp>
    </p:spTree>
    <p:extLst>
      <p:ext uri="{BB962C8B-B14F-4D97-AF65-F5344CB8AC3E}">
        <p14:creationId xmlns:p14="http://schemas.microsoft.com/office/powerpoint/2010/main" val="348489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微软雅黑" panose="020B0503020204020204" pitchFamily="34" charset="-122"/>
                <a:ea typeface="微软雅黑" panose="020B0503020204020204" pitchFamily="34" charset="-122"/>
                <a:cs typeface="Arial" panose="020B0604020202020204" pitchFamily="34" charset="0"/>
              </a:rPr>
              <a:t>FusionCloud</a:t>
            </a:r>
            <a:r>
              <a:rPr lang="zh-CN" altLang="en-US" smtClean="0">
                <a:latin typeface="微软雅黑" panose="020B0503020204020204" pitchFamily="34" charset="-122"/>
                <a:ea typeface="微软雅黑" panose="020B0503020204020204" pitchFamily="34" charset="-122"/>
                <a:cs typeface="Arial" panose="020B0604020202020204" pitchFamily="34" charset="0"/>
              </a:rPr>
              <a:t>：面向云服务的一套架构，一套</a:t>
            </a:r>
            <a:r>
              <a:rPr lang="en-US" altLang="zh-CN" smtClean="0">
                <a:latin typeface="微软雅黑" panose="020B0503020204020204" pitchFamily="34" charset="-122"/>
                <a:ea typeface="微软雅黑" panose="020B0503020204020204" pitchFamily="34" charset="-122"/>
                <a:cs typeface="Arial" panose="020B0604020202020204" pitchFamily="34" charset="0"/>
              </a:rPr>
              <a:t>API</a:t>
            </a:r>
            <a:r>
              <a:rPr lang="zh-CN" altLang="en-US" smtClean="0">
                <a:latin typeface="微软雅黑" panose="020B0503020204020204" pitchFamily="34" charset="-122"/>
                <a:ea typeface="微软雅黑" panose="020B0503020204020204" pitchFamily="34" charset="-122"/>
                <a:cs typeface="Arial" panose="020B0604020202020204" pitchFamily="34" charset="0"/>
              </a:rPr>
              <a:t>，一套生态</a:t>
            </a:r>
            <a:endParaRPr lang="zh-CN" altLang="en-US" smtClean="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07684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7851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71947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63343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37849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6.jpe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jpeg"/><Relationship Id="rId25" Type="http://schemas.openxmlformats.org/officeDocument/2006/relationships/image" Target="../media/image45.png"/><Relationship Id="rId2" Type="http://schemas.openxmlformats.org/officeDocument/2006/relationships/notesSlide" Target="../notesSlides/notesSlide14.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4.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3.jpe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hyperlink" Target="http://www.google.com.hk/url?url=http://www.linux-kvm.org/&amp;rct=j&amp;frm=1&amp;q=&amp;esrc=s&amp;sa=U&amp;ei=iE6gU5KiN6fN7AaK9IEg&amp;ved=0CBsQ9QEwAw&amp;usg=AFQjCNEcG0kaM29w8aA2eEA7jl2tm3Jy5g" TargetMode="External"/><Relationship Id="rId27" Type="http://schemas.openxmlformats.org/officeDocument/2006/relationships/image" Target="../media/image4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4.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56.emf"/></Relationships>
</file>

<file path=ppt/slides/_rels/slide2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notesSlide" Target="../notesSlides/notesSlide22.xml"/><Relationship Id="rId16" Type="http://schemas.openxmlformats.org/officeDocument/2006/relationships/image" Target="../media/image70.png"/><Relationship Id="rId1" Type="http://schemas.openxmlformats.org/officeDocument/2006/relationships/slideLayout" Target="../slideLayouts/slideLayout8.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smtClean="0"/>
              <a:t>HC12083</a:t>
            </a:r>
            <a:endParaRPr lang="zh-CN" altLang="zh-CN" dirty="0"/>
          </a:p>
        </p:txBody>
      </p:sp>
      <p:sp>
        <p:nvSpPr>
          <p:cNvPr id="10" name="文本占位符 9"/>
          <p:cNvSpPr>
            <a:spLocks noGrp="1"/>
          </p:cNvSpPr>
          <p:nvPr>
            <p:ph type="body" sz="quarter" idx="18"/>
          </p:nvPr>
        </p:nvSpPr>
        <p:spPr/>
        <p:txBody>
          <a:bodyPr/>
          <a:lstStyle/>
          <a:p>
            <a:r>
              <a:rPr lang="en-US" altLang="zh-CN" dirty="0" smtClean="0"/>
              <a:t>FusionSphere</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a:t>优化</a:t>
            </a:r>
            <a:endParaRPr lang="en-US" altLang="zh-CN" dirty="0"/>
          </a:p>
        </p:txBody>
      </p:sp>
    </p:spTree>
    <p:extLst>
      <p:ext uri="{BB962C8B-B14F-4D97-AF65-F5344CB8AC3E}">
        <p14:creationId xmlns:p14="http://schemas.microsoft.com/office/powerpoint/2010/main" val="42671512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10"/>
          </p:nvPr>
        </p:nvSpPr>
        <p:spPr/>
        <p:txBody>
          <a:bodyPr/>
          <a:lstStyle/>
          <a:p>
            <a:pPr>
              <a:buClr>
                <a:schemeClr val="bg1">
                  <a:lumMod val="50000"/>
                </a:schemeClr>
              </a:buClr>
            </a:pPr>
            <a:r>
              <a:rPr lang="zh-CN" altLang="en-US" dirty="0">
                <a:solidFill>
                  <a:schemeClr val="bg1">
                    <a:lumMod val="50000"/>
                  </a:schemeClr>
                </a:solidFill>
              </a:rPr>
              <a:t>华为云数据中心解决方案概述</a:t>
            </a:r>
            <a:endParaRPr lang="en-US" altLang="zh-CN" dirty="0">
              <a:solidFill>
                <a:schemeClr val="bg1">
                  <a:lumMod val="50000"/>
                </a:schemeClr>
              </a:solidFill>
            </a:endParaRPr>
          </a:p>
          <a:p>
            <a:r>
              <a:rPr lang="zh-CN" altLang="en-US" b="1" dirty="0"/>
              <a:t>华为云数据中心解决方案架构</a:t>
            </a:r>
            <a:endParaRPr lang="en-US" altLang="zh-CN" b="1" dirty="0"/>
          </a:p>
          <a:p>
            <a:pPr>
              <a:buClr>
                <a:schemeClr val="bg1">
                  <a:lumMod val="50000"/>
                </a:schemeClr>
              </a:buClr>
            </a:pPr>
            <a:r>
              <a:rPr lang="zh-CN" altLang="en-US" dirty="0" smtClean="0">
                <a:solidFill>
                  <a:schemeClr val="bg1">
                    <a:lumMod val="50000"/>
                  </a:schemeClr>
                </a:solidFill>
              </a:rPr>
              <a:t>华为云数据中心解决方案功能特性</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1614197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FusionSphere</a:t>
            </a:r>
            <a:r>
              <a:rPr lang="zh-CN" altLang="en-US" smtClean="0"/>
              <a:t>云数据中心整体架构</a:t>
            </a:r>
          </a:p>
        </p:txBody>
      </p:sp>
      <p:sp>
        <p:nvSpPr>
          <p:cNvPr id="5" name="圆角矩形 4"/>
          <p:cNvSpPr/>
          <p:nvPr/>
        </p:nvSpPr>
        <p:spPr bwMode="auto">
          <a:xfrm>
            <a:off x="3370263" y="1377950"/>
            <a:ext cx="2459037" cy="287338"/>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5990" rIns="0" bIns="45708"/>
          <a:lstStyle/>
          <a:p>
            <a:pPr algn="ctr" defTabSz="914142">
              <a:buClr>
                <a:srgbClr val="CC9900"/>
              </a:buClr>
              <a:defRPr/>
            </a:pPr>
            <a:r>
              <a:rPr lang="en-US" altLang="zh-CN" sz="1600" dirty="0" err="1">
                <a:solidFill>
                  <a:srgbClr val="000000"/>
                </a:solidFill>
                <a:latin typeface="+mn-lt"/>
                <a:ea typeface="+mn-ea"/>
              </a:rPr>
              <a:t>ManageOne</a:t>
            </a:r>
            <a:r>
              <a:rPr lang="en-US" altLang="zh-CN" sz="1600" dirty="0">
                <a:solidFill>
                  <a:srgbClr val="000000"/>
                </a:solidFill>
                <a:latin typeface="+mn-lt"/>
                <a:ea typeface="+mn-ea"/>
              </a:rPr>
              <a:t>/3</a:t>
            </a:r>
            <a:r>
              <a:rPr lang="en-US" altLang="zh-CN" sz="1600" baseline="30000" dirty="0">
                <a:solidFill>
                  <a:srgbClr val="000000"/>
                </a:solidFill>
                <a:latin typeface="+mn-lt"/>
                <a:ea typeface="+mn-ea"/>
              </a:rPr>
              <a:t>rd</a:t>
            </a:r>
            <a:r>
              <a:rPr lang="en-US" altLang="zh-CN" sz="1600" dirty="0">
                <a:solidFill>
                  <a:srgbClr val="000000"/>
                </a:solidFill>
                <a:latin typeface="+mn-lt"/>
                <a:ea typeface="+mn-ea"/>
              </a:rPr>
              <a:t> System</a:t>
            </a:r>
            <a:endParaRPr lang="zh-CN" altLang="en-US" sz="1600" dirty="0">
              <a:solidFill>
                <a:srgbClr val="000000"/>
              </a:solidFill>
              <a:latin typeface="+mn-lt"/>
              <a:ea typeface="+mn-ea"/>
            </a:endParaRPr>
          </a:p>
        </p:txBody>
      </p:sp>
      <p:sp>
        <p:nvSpPr>
          <p:cNvPr id="6" name="下箭头 5"/>
          <p:cNvSpPr/>
          <p:nvPr/>
        </p:nvSpPr>
        <p:spPr bwMode="auto">
          <a:xfrm rot="10800000">
            <a:off x="4392613" y="1736725"/>
            <a:ext cx="338137" cy="541338"/>
          </a:xfrm>
          <a:prstGeom prst="downArrow">
            <a:avLst/>
          </a:prstGeom>
          <a:ln/>
          <a:extLst/>
        </p:spPr>
        <p:style>
          <a:lnRef idx="2">
            <a:schemeClr val="accent1"/>
          </a:lnRef>
          <a:fillRef idx="1">
            <a:schemeClr val="lt1"/>
          </a:fillRef>
          <a:effectRef idx="0">
            <a:schemeClr val="accent1"/>
          </a:effectRef>
          <a:fontRef idx="minor">
            <a:schemeClr val="dk1"/>
          </a:fontRef>
        </p:style>
        <p:txBody>
          <a:bodyPr lIns="87910" tIns="43955" rIns="87910" bIns="43955"/>
          <a:lstStyle/>
          <a:p>
            <a:pPr>
              <a:buClr>
                <a:srgbClr val="CC9900"/>
              </a:buClr>
              <a:buFont typeface="Wingdings" pitchFamily="2" charset="2"/>
              <a:buChar char="n"/>
              <a:defRPr/>
            </a:pPr>
            <a:endParaRPr lang="zh-CN" altLang="en-US" sz="1050" dirty="0">
              <a:solidFill>
                <a:srgbClr val="000000"/>
              </a:solidFill>
            </a:endParaRPr>
          </a:p>
        </p:txBody>
      </p:sp>
      <p:sp>
        <p:nvSpPr>
          <p:cNvPr id="7" name="Rounded Rectangle 97"/>
          <p:cNvSpPr/>
          <p:nvPr/>
        </p:nvSpPr>
        <p:spPr bwMode="auto">
          <a:xfrm>
            <a:off x="1521820" y="2319209"/>
            <a:ext cx="6470560" cy="2748961"/>
          </a:xfrm>
          <a:prstGeom prst="roundRect">
            <a:avLst>
              <a:gd name="adj" fmla="val 3576"/>
            </a:avLst>
          </a:prstGeom>
          <a:solidFill>
            <a:srgbClr val="B3E0FF"/>
          </a:solidFill>
          <a:ln w="12700" cap="flat" cmpd="sng" algn="ctr">
            <a:solidFill>
              <a:srgbClr val="BBE0E3">
                <a:lumMod val="75000"/>
              </a:srgbClr>
            </a:solidFill>
            <a:prstDash val="solid"/>
            <a:headEnd type="none" w="med" len="med"/>
            <a:tailEnd type="none" w="med" len="med"/>
          </a:ln>
          <a:effectLst>
            <a:outerShdw blurRad="50800" dist="38100" dir="5400000" algn="t" rotWithShape="0">
              <a:srgbClr val="FFFFFF">
                <a:lumMod val="50000"/>
                <a:lumOff val="50000"/>
                <a:alpha val="40000"/>
              </a:srgbClr>
            </a:outerShdw>
          </a:effectLst>
          <a:scene3d>
            <a:camera prst="orthographicFront"/>
            <a:lightRig rig="threePt" dir="t"/>
          </a:scene3d>
          <a:sp3d>
            <a:bevelT w="38100" h="12700"/>
          </a:sp3d>
        </p:spPr>
        <p:txBody>
          <a:bodyPr lIns="91397" tIns="45699" rIns="91397" bIns="45699" anchor="ctr"/>
          <a:lstStyle/>
          <a:p>
            <a:pPr algn="ctr" defTabSz="914142">
              <a:spcAft>
                <a:spcPct val="40000"/>
              </a:spcAft>
              <a:defRPr/>
            </a:pPr>
            <a:endParaRPr lang="en-US" sz="1050" kern="0" dirty="0">
              <a:solidFill>
                <a:srgbClr val="FFFFFF"/>
              </a:solidFill>
              <a:latin typeface="+mn-lt"/>
              <a:ea typeface="+mn-ea"/>
            </a:endParaRPr>
          </a:p>
        </p:txBody>
      </p:sp>
      <p:sp>
        <p:nvSpPr>
          <p:cNvPr id="8" name="矩形 7"/>
          <p:cNvSpPr/>
          <p:nvPr/>
        </p:nvSpPr>
        <p:spPr bwMode="auto">
          <a:xfrm>
            <a:off x="1547813" y="5046663"/>
            <a:ext cx="6445250" cy="115411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79178" tIns="39590" rIns="79178" bIns="39590" anchor="ctr"/>
          <a:lstStyle/>
          <a:p>
            <a:pPr algn="ctr" defTabSz="801462">
              <a:defRPr/>
            </a:pPr>
            <a:endParaRPr lang="zh-CN" altLang="en-US" sz="1425" dirty="0">
              <a:solidFill>
                <a:srgbClr val="000000"/>
              </a:solidFill>
              <a:cs typeface="Arial Unicode MS" pitchFamily="34" charset="-122"/>
            </a:endParaRPr>
          </a:p>
        </p:txBody>
      </p:sp>
      <p:sp>
        <p:nvSpPr>
          <p:cNvPr id="9" name="圆角矩形 8"/>
          <p:cNvSpPr/>
          <p:nvPr/>
        </p:nvSpPr>
        <p:spPr bwMode="auto">
          <a:xfrm>
            <a:off x="1619250" y="3927475"/>
            <a:ext cx="5221288" cy="965200"/>
          </a:xfrm>
          <a:prstGeom prst="roundRect">
            <a:avLst/>
          </a:prstGeom>
          <a:solidFill>
            <a:srgbClr val="4FB8FF"/>
          </a:solidFill>
          <a:ln>
            <a:solidFill>
              <a:schemeClr val="tx1"/>
            </a:solidFill>
            <a:prstDash val="solid"/>
          </a:ln>
          <a:effectLst/>
          <a:extLst/>
        </p:spPr>
        <p:txBody>
          <a:bodyPr lIns="91415" tIns="45708" rIns="91415" bIns="45708"/>
          <a:lstStyle/>
          <a:p>
            <a:pPr defTabSz="914142">
              <a:buClr>
                <a:srgbClr val="CC9900"/>
              </a:buClr>
              <a:defRPr/>
            </a:pPr>
            <a:endParaRPr lang="zh-CN" altLang="en-US" sz="1125" dirty="0">
              <a:solidFill>
                <a:srgbClr val="000000"/>
              </a:solidFill>
              <a:latin typeface="+mn-lt"/>
              <a:ea typeface="+mn-ea"/>
            </a:endParaRPr>
          </a:p>
        </p:txBody>
      </p:sp>
      <p:sp>
        <p:nvSpPr>
          <p:cNvPr id="10" name="圆角矩形 9"/>
          <p:cNvSpPr/>
          <p:nvPr/>
        </p:nvSpPr>
        <p:spPr bwMode="auto">
          <a:xfrm>
            <a:off x="2347913" y="4095750"/>
            <a:ext cx="360362" cy="322263"/>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5990" rIns="0" bIns="45708"/>
          <a:lstStyle/>
          <a:p>
            <a:pPr algn="ctr" defTabSz="914142">
              <a:buClr>
                <a:srgbClr val="CC9900"/>
              </a:buClr>
              <a:defRPr/>
            </a:pPr>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11" name="圆角矩形 10"/>
          <p:cNvSpPr/>
          <p:nvPr/>
        </p:nvSpPr>
        <p:spPr bwMode="auto">
          <a:xfrm>
            <a:off x="5453063" y="4162425"/>
            <a:ext cx="1033462" cy="563563"/>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5990" rIns="0" bIns="45708"/>
          <a:lstStyle/>
          <a:p>
            <a:pPr algn="ctr" defTabSz="914142">
              <a:buClr>
                <a:srgbClr val="CC9900"/>
              </a:buClr>
              <a:defRPr/>
            </a:pPr>
            <a:r>
              <a:rPr lang="zh-CN" altLang="en-US" sz="1400" dirty="0">
                <a:solidFill>
                  <a:srgbClr val="000000"/>
                </a:solidFill>
                <a:latin typeface="+mn-lt"/>
                <a:ea typeface="+mn-ea"/>
              </a:rPr>
              <a:t>网络</a:t>
            </a:r>
            <a:endParaRPr lang="en-US" altLang="zh-CN" sz="1400" dirty="0">
              <a:solidFill>
                <a:srgbClr val="000000"/>
              </a:solidFill>
              <a:latin typeface="+mn-lt"/>
              <a:ea typeface="+mn-ea"/>
            </a:endParaRPr>
          </a:p>
          <a:p>
            <a:pPr algn="ctr" defTabSz="914142">
              <a:buClr>
                <a:srgbClr val="CC9900"/>
              </a:buClr>
              <a:defRPr/>
            </a:pPr>
            <a:r>
              <a:rPr lang="zh-CN" altLang="en-US" sz="1400" dirty="0">
                <a:solidFill>
                  <a:srgbClr val="000000"/>
                </a:solidFill>
                <a:latin typeface="+mn-lt"/>
                <a:ea typeface="+mn-ea"/>
              </a:rPr>
              <a:t>虚拟化</a:t>
            </a:r>
          </a:p>
        </p:txBody>
      </p:sp>
      <p:sp>
        <p:nvSpPr>
          <p:cNvPr id="12" name="圆角矩形 11"/>
          <p:cNvSpPr/>
          <p:nvPr/>
        </p:nvSpPr>
        <p:spPr bwMode="auto">
          <a:xfrm>
            <a:off x="827088" y="5208588"/>
            <a:ext cx="636587" cy="563562"/>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zh-CN" altLang="en-US" sz="1400" dirty="0">
                <a:solidFill>
                  <a:srgbClr val="000000"/>
                </a:solidFill>
                <a:latin typeface="+mn-lt"/>
                <a:ea typeface="+mn-ea"/>
              </a:rPr>
              <a:t>物理</a:t>
            </a:r>
            <a:endParaRPr lang="en-US" altLang="zh-CN" sz="1400" dirty="0">
              <a:solidFill>
                <a:srgbClr val="000000"/>
              </a:solidFill>
              <a:latin typeface="+mn-lt"/>
              <a:ea typeface="+mn-ea"/>
            </a:endParaRPr>
          </a:p>
          <a:p>
            <a:pPr algn="ctr">
              <a:buClr>
                <a:srgbClr val="CC9900"/>
              </a:buClr>
              <a:defRPr/>
            </a:pPr>
            <a:r>
              <a:rPr lang="zh-CN" altLang="en-US" sz="1400" dirty="0">
                <a:solidFill>
                  <a:srgbClr val="000000"/>
                </a:solidFill>
                <a:latin typeface="+mn-lt"/>
                <a:ea typeface="+mn-ea"/>
              </a:rPr>
              <a:t>资源</a:t>
            </a:r>
            <a:endParaRPr lang="en-US" altLang="zh-CN" sz="1400" dirty="0">
              <a:solidFill>
                <a:srgbClr val="000000"/>
              </a:solidFill>
              <a:latin typeface="+mn-lt"/>
              <a:ea typeface="+mn-ea"/>
            </a:endParaRPr>
          </a:p>
        </p:txBody>
      </p:sp>
      <p:sp>
        <p:nvSpPr>
          <p:cNvPr id="13" name="圆角矩形 12"/>
          <p:cNvSpPr/>
          <p:nvPr/>
        </p:nvSpPr>
        <p:spPr bwMode="auto">
          <a:xfrm>
            <a:off x="815975" y="4075113"/>
            <a:ext cx="636588" cy="563562"/>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zh-CN" altLang="en-US" sz="1400" dirty="0">
                <a:solidFill>
                  <a:srgbClr val="000000"/>
                </a:solidFill>
                <a:latin typeface="+mn-lt"/>
                <a:ea typeface="+mn-ea"/>
              </a:rPr>
              <a:t>虚拟</a:t>
            </a:r>
            <a:endParaRPr lang="en-US" altLang="zh-CN" sz="1400" dirty="0">
              <a:solidFill>
                <a:srgbClr val="000000"/>
              </a:solidFill>
              <a:latin typeface="+mn-lt"/>
              <a:ea typeface="+mn-ea"/>
            </a:endParaRPr>
          </a:p>
          <a:p>
            <a:pPr algn="ctr">
              <a:buClr>
                <a:srgbClr val="CC9900"/>
              </a:buClr>
              <a:defRPr/>
            </a:pPr>
            <a:r>
              <a:rPr lang="zh-CN" altLang="en-US" sz="1400" dirty="0">
                <a:solidFill>
                  <a:srgbClr val="000000"/>
                </a:solidFill>
                <a:latin typeface="+mn-lt"/>
                <a:ea typeface="+mn-ea"/>
              </a:rPr>
              <a:t>资源</a:t>
            </a:r>
            <a:endParaRPr lang="en-US" altLang="zh-CN" sz="1400" dirty="0">
              <a:solidFill>
                <a:srgbClr val="000000"/>
              </a:solidFill>
              <a:latin typeface="+mn-lt"/>
              <a:ea typeface="+mn-ea"/>
            </a:endParaRPr>
          </a:p>
        </p:txBody>
      </p:sp>
      <p:sp>
        <p:nvSpPr>
          <p:cNvPr id="14" name="圆角矩形 13"/>
          <p:cNvSpPr/>
          <p:nvPr/>
        </p:nvSpPr>
        <p:spPr bwMode="auto">
          <a:xfrm>
            <a:off x="815975" y="2794000"/>
            <a:ext cx="636588" cy="563563"/>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zh-CN" altLang="en-US" sz="1400" dirty="0">
                <a:solidFill>
                  <a:srgbClr val="000000"/>
                </a:solidFill>
                <a:latin typeface="+mn-lt"/>
                <a:ea typeface="+mn-ea"/>
              </a:rPr>
              <a:t>基础设施服务</a:t>
            </a:r>
            <a:endParaRPr lang="en-US" altLang="zh-CN" sz="1400" dirty="0">
              <a:solidFill>
                <a:srgbClr val="000000"/>
              </a:solidFill>
              <a:latin typeface="+mn-lt"/>
              <a:ea typeface="+mn-ea"/>
            </a:endParaRPr>
          </a:p>
        </p:txBody>
      </p:sp>
      <p:sp>
        <p:nvSpPr>
          <p:cNvPr id="15" name="圆角矩形 14"/>
          <p:cNvSpPr/>
          <p:nvPr/>
        </p:nvSpPr>
        <p:spPr bwMode="auto">
          <a:xfrm>
            <a:off x="1730375" y="4006850"/>
            <a:ext cx="1584325" cy="2084388"/>
          </a:xfrm>
          <a:prstGeom prst="roundRect">
            <a:avLst/>
          </a:prstGeom>
          <a:noFill/>
          <a:ln>
            <a:solidFill>
              <a:schemeClr val="tx1"/>
            </a:solidFill>
            <a:prstDash val="dash"/>
          </a:ln>
          <a:effectLst/>
          <a:extLst/>
        </p:spPr>
        <p:txBody>
          <a:bodyPr lIns="91415" tIns="45708" rIns="91415" bIns="45708"/>
          <a:lstStyle/>
          <a:p>
            <a:pPr defTabSz="914142">
              <a:buClr>
                <a:srgbClr val="CC9900"/>
              </a:buClr>
              <a:defRPr/>
            </a:pPr>
            <a:endParaRPr lang="zh-CN" altLang="en-US" sz="1050" dirty="0">
              <a:solidFill>
                <a:srgbClr val="000000"/>
              </a:solidFill>
              <a:latin typeface="+mn-lt"/>
              <a:ea typeface="+mn-ea"/>
            </a:endParaRPr>
          </a:p>
        </p:txBody>
      </p:sp>
      <p:sp>
        <p:nvSpPr>
          <p:cNvPr id="16" name="圆角矩形 15"/>
          <p:cNvSpPr/>
          <p:nvPr/>
        </p:nvSpPr>
        <p:spPr bwMode="auto">
          <a:xfrm>
            <a:off x="3444875" y="4006850"/>
            <a:ext cx="1584325" cy="2084388"/>
          </a:xfrm>
          <a:prstGeom prst="roundRect">
            <a:avLst/>
          </a:prstGeom>
          <a:noFill/>
          <a:ln>
            <a:solidFill>
              <a:schemeClr val="tx1"/>
            </a:solidFill>
            <a:prstDash val="dash"/>
          </a:ln>
          <a:effectLst/>
          <a:extLst/>
        </p:spPr>
        <p:txBody>
          <a:bodyPr lIns="91415" tIns="45708" rIns="91415" bIns="45708"/>
          <a:lstStyle/>
          <a:p>
            <a:pPr defTabSz="914142">
              <a:buClr>
                <a:srgbClr val="CC9900"/>
              </a:buClr>
              <a:defRPr/>
            </a:pPr>
            <a:endParaRPr lang="zh-CN" altLang="en-US" sz="1800" dirty="0">
              <a:solidFill>
                <a:srgbClr val="000000"/>
              </a:solidFill>
              <a:latin typeface="+mn-lt"/>
              <a:ea typeface="+mn-ea"/>
            </a:endParaRPr>
          </a:p>
        </p:txBody>
      </p:sp>
      <p:sp>
        <p:nvSpPr>
          <p:cNvPr id="17" name="圆角矩形 16"/>
          <p:cNvSpPr/>
          <p:nvPr/>
        </p:nvSpPr>
        <p:spPr bwMode="auto">
          <a:xfrm>
            <a:off x="5159375" y="4006850"/>
            <a:ext cx="1584325" cy="2084388"/>
          </a:xfrm>
          <a:prstGeom prst="roundRect">
            <a:avLst/>
          </a:prstGeom>
          <a:noFill/>
          <a:ln>
            <a:solidFill>
              <a:schemeClr val="tx1"/>
            </a:solidFill>
            <a:prstDash val="dash"/>
          </a:ln>
          <a:effectLst/>
          <a:extLst/>
        </p:spPr>
        <p:txBody>
          <a:bodyPr lIns="91415" tIns="45708" rIns="91415" bIns="45708"/>
          <a:lstStyle/>
          <a:p>
            <a:pPr defTabSz="914142">
              <a:buClr>
                <a:srgbClr val="CC9900"/>
              </a:buClr>
              <a:defRPr/>
            </a:pPr>
            <a:endParaRPr lang="zh-CN" altLang="en-US" sz="1800" dirty="0">
              <a:solidFill>
                <a:srgbClr val="000000"/>
              </a:solidFill>
              <a:latin typeface="+mn-lt"/>
              <a:ea typeface="+mn-ea"/>
            </a:endParaRPr>
          </a:p>
        </p:txBody>
      </p:sp>
      <p:sp>
        <p:nvSpPr>
          <p:cNvPr id="18" name="圆角矩形 17"/>
          <p:cNvSpPr/>
          <p:nvPr/>
        </p:nvSpPr>
        <p:spPr bwMode="auto">
          <a:xfrm>
            <a:off x="5522913" y="5768975"/>
            <a:ext cx="922337" cy="255588"/>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zh-CN" altLang="en-US" sz="1400" dirty="0">
                <a:solidFill>
                  <a:srgbClr val="000000"/>
                </a:solidFill>
                <a:latin typeface="+mn-lt"/>
                <a:ea typeface="+mn-ea"/>
              </a:rPr>
              <a:t>网络</a:t>
            </a:r>
            <a:endParaRPr lang="zh-CN" altLang="en-US" dirty="0">
              <a:solidFill>
                <a:srgbClr val="000000"/>
              </a:solidFill>
              <a:latin typeface="+mn-lt"/>
              <a:ea typeface="+mn-ea"/>
            </a:endParaRPr>
          </a:p>
        </p:txBody>
      </p:sp>
      <p:sp>
        <p:nvSpPr>
          <p:cNvPr id="19" name="圆角矩形 18"/>
          <p:cNvSpPr/>
          <p:nvPr/>
        </p:nvSpPr>
        <p:spPr bwMode="auto">
          <a:xfrm>
            <a:off x="1841500" y="4095750"/>
            <a:ext cx="360363" cy="322263"/>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5990" rIns="0" bIns="45708"/>
          <a:lstStyle/>
          <a:p>
            <a:pPr algn="ctr" defTabSz="914142">
              <a:buClr>
                <a:srgbClr val="CC9900"/>
              </a:buClr>
              <a:defRPr/>
            </a:pPr>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20" name="圆角矩形 19"/>
          <p:cNvSpPr/>
          <p:nvPr/>
        </p:nvSpPr>
        <p:spPr bwMode="auto">
          <a:xfrm>
            <a:off x="3781425" y="5768975"/>
            <a:ext cx="922338" cy="255588"/>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zh-CN" altLang="en-US" sz="1400" dirty="0">
                <a:solidFill>
                  <a:srgbClr val="000000"/>
                </a:solidFill>
                <a:latin typeface="+mn-lt"/>
                <a:ea typeface="+mn-ea"/>
              </a:rPr>
              <a:t>存储</a:t>
            </a:r>
          </a:p>
        </p:txBody>
      </p:sp>
      <p:sp>
        <p:nvSpPr>
          <p:cNvPr id="21" name="圆角矩形 20"/>
          <p:cNvSpPr/>
          <p:nvPr/>
        </p:nvSpPr>
        <p:spPr bwMode="auto">
          <a:xfrm>
            <a:off x="1979712" y="5768975"/>
            <a:ext cx="1027013" cy="234367"/>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en-US" altLang="zh-CN" sz="1400" dirty="0">
                <a:solidFill>
                  <a:srgbClr val="000000"/>
                </a:solidFill>
                <a:latin typeface="+mn-lt"/>
                <a:ea typeface="+mn-ea"/>
              </a:rPr>
              <a:t>X86</a:t>
            </a:r>
            <a:r>
              <a:rPr lang="zh-CN" altLang="en-US" sz="1400" dirty="0">
                <a:solidFill>
                  <a:srgbClr val="000000"/>
                </a:solidFill>
                <a:latin typeface="+mn-lt"/>
                <a:ea typeface="+mn-ea"/>
              </a:rPr>
              <a:t>服务器</a:t>
            </a:r>
          </a:p>
        </p:txBody>
      </p:sp>
      <p:grpSp>
        <p:nvGrpSpPr>
          <p:cNvPr id="15382" name="组合 142"/>
          <p:cNvGrpSpPr>
            <a:grpSpLocks/>
          </p:cNvGrpSpPr>
          <p:nvPr/>
        </p:nvGrpSpPr>
        <p:grpSpPr bwMode="auto">
          <a:xfrm>
            <a:off x="3979863" y="5208588"/>
            <a:ext cx="504825" cy="482600"/>
            <a:chOff x="3707904" y="3867894"/>
            <a:chExt cx="720080" cy="432048"/>
          </a:xfrm>
        </p:grpSpPr>
        <p:pic>
          <p:nvPicPr>
            <p:cNvPr id="15424" name="图片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5" name="图片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3" name="组合 70"/>
          <p:cNvGrpSpPr>
            <a:grpSpLocks/>
          </p:cNvGrpSpPr>
          <p:nvPr/>
        </p:nvGrpSpPr>
        <p:grpSpPr bwMode="auto">
          <a:xfrm>
            <a:off x="2214563" y="5208588"/>
            <a:ext cx="622300" cy="488950"/>
            <a:chOff x="2355417" y="3651870"/>
            <a:chExt cx="821965" cy="529322"/>
          </a:xfrm>
        </p:grpSpPr>
        <p:pic>
          <p:nvPicPr>
            <p:cNvPr id="15422" name="Picture 3"/>
            <p:cNvPicPr>
              <a:picLocks noChangeAspect="1" noChangeArrowheads="1"/>
            </p:cNvPicPr>
            <p:nvPr/>
          </p:nvPicPr>
          <p:blipFill>
            <a:blip r:embed="rId4">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67292" y="3821152"/>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3" name="Picture 3"/>
            <p:cNvPicPr>
              <a:picLocks noChangeAspect="1" noChangeArrowheads="1"/>
            </p:cNvPicPr>
            <p:nvPr/>
          </p:nvPicPr>
          <p:blipFill>
            <a:blip r:embed="rId4">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55417" y="3651870"/>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4" name="组合 144"/>
          <p:cNvGrpSpPr>
            <a:grpSpLocks/>
          </p:cNvGrpSpPr>
          <p:nvPr/>
        </p:nvGrpSpPr>
        <p:grpSpPr bwMode="auto">
          <a:xfrm>
            <a:off x="5621338" y="5335588"/>
            <a:ext cx="665162" cy="280987"/>
            <a:chOff x="4942299" y="3983959"/>
            <a:chExt cx="665656" cy="251402"/>
          </a:xfrm>
        </p:grpSpPr>
        <p:pic>
          <p:nvPicPr>
            <p:cNvPr id="15420" name="Picture 4" descr="http://img5.imgtn.bdimg.com/it/u=4181287541,350381794&amp;fm=23&amp;gp=0.jpg"/>
            <p:cNvPicPr>
              <a:picLocks noChangeArrowheads="1"/>
            </p:cNvPicPr>
            <p:nvPr/>
          </p:nvPicPr>
          <p:blipFill>
            <a:blip r:embed="rId5">
              <a:extLst>
                <a:ext uri="{28A0092B-C50C-407E-A947-70E740481C1C}">
                  <a14:useLocalDpi xmlns:a14="http://schemas.microsoft.com/office/drawing/2010/main" val="0"/>
                </a:ext>
              </a:extLst>
            </a:blip>
            <a:srcRect l="3867" t="28346" r="6766" b="28346"/>
            <a:stretch>
              <a:fillRect/>
            </a:stretch>
          </p:blipFill>
          <p:spPr bwMode="auto">
            <a:xfrm>
              <a:off x="4942300" y="39839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1" name="Picture 4" descr="http://img5.imgtn.bdimg.com/it/u=4181287541,350381794&amp;fm=23&amp;gp=0.jpg"/>
            <p:cNvPicPr>
              <a:picLocks noChangeArrowheads="1"/>
            </p:cNvPicPr>
            <p:nvPr/>
          </p:nvPicPr>
          <p:blipFill>
            <a:blip r:embed="rId5">
              <a:extLst>
                <a:ext uri="{28A0092B-C50C-407E-A947-70E740481C1C}">
                  <a14:useLocalDpi xmlns:a14="http://schemas.microsoft.com/office/drawing/2010/main" val="0"/>
                </a:ext>
              </a:extLst>
            </a:blip>
            <a:srcRect l="3867" t="28346" r="6766" b="28346"/>
            <a:stretch>
              <a:fillRect/>
            </a:stretch>
          </p:blipFill>
          <p:spPr bwMode="auto">
            <a:xfrm>
              <a:off x="4942299" y="41363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圆角矩形 24"/>
          <p:cNvSpPr/>
          <p:nvPr/>
        </p:nvSpPr>
        <p:spPr bwMode="auto">
          <a:xfrm>
            <a:off x="3735388" y="4162425"/>
            <a:ext cx="1031875" cy="563563"/>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5990" rIns="0" bIns="45708"/>
          <a:lstStyle/>
          <a:p>
            <a:pPr algn="ctr" defTabSz="914142">
              <a:buClr>
                <a:srgbClr val="CC9900"/>
              </a:buClr>
              <a:defRPr/>
            </a:pPr>
            <a:r>
              <a:rPr lang="zh-CN" altLang="en-US" sz="1400" dirty="0">
                <a:solidFill>
                  <a:srgbClr val="000000"/>
                </a:solidFill>
                <a:latin typeface="+mn-lt"/>
                <a:ea typeface="+mn-ea"/>
              </a:rPr>
              <a:t>存储</a:t>
            </a:r>
            <a:r>
              <a:rPr lang="en-US" altLang="zh-CN" sz="1400" dirty="0">
                <a:solidFill>
                  <a:srgbClr val="000000"/>
                </a:solidFill>
                <a:latin typeface="+mn-lt"/>
                <a:ea typeface="+mn-ea"/>
              </a:rPr>
              <a:t/>
            </a:r>
            <a:br>
              <a:rPr lang="en-US" altLang="zh-CN" sz="1400" dirty="0">
                <a:solidFill>
                  <a:srgbClr val="000000"/>
                </a:solidFill>
                <a:latin typeface="+mn-lt"/>
                <a:ea typeface="+mn-ea"/>
              </a:rPr>
            </a:br>
            <a:r>
              <a:rPr lang="zh-CN" altLang="en-US" sz="1400" dirty="0">
                <a:solidFill>
                  <a:srgbClr val="000000"/>
                </a:solidFill>
                <a:latin typeface="+mn-lt"/>
                <a:ea typeface="+mn-ea"/>
              </a:rPr>
              <a:t>虚拟化</a:t>
            </a:r>
          </a:p>
        </p:txBody>
      </p:sp>
      <p:sp>
        <p:nvSpPr>
          <p:cNvPr id="26" name="圆角矩形 25"/>
          <p:cNvSpPr/>
          <p:nvPr/>
        </p:nvSpPr>
        <p:spPr bwMode="auto">
          <a:xfrm>
            <a:off x="6943725" y="5778967"/>
            <a:ext cx="947738" cy="235604"/>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zh-CN" altLang="en-US" sz="1400" dirty="0">
                <a:solidFill>
                  <a:srgbClr val="000000"/>
                </a:solidFill>
                <a:latin typeface="+mn-lt"/>
                <a:ea typeface="+mn-ea"/>
              </a:rPr>
              <a:t>物理设备</a:t>
            </a:r>
          </a:p>
        </p:txBody>
      </p:sp>
      <p:pic>
        <p:nvPicPr>
          <p:cNvPr id="15387" name="图片 2" descr="image0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0900" y="5208588"/>
            <a:ext cx="355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圆角矩形 27"/>
          <p:cNvSpPr/>
          <p:nvPr/>
        </p:nvSpPr>
        <p:spPr bwMode="auto">
          <a:xfrm>
            <a:off x="6911975" y="3935413"/>
            <a:ext cx="936625" cy="2157412"/>
          </a:xfrm>
          <a:prstGeom prst="roundRect">
            <a:avLst/>
          </a:prstGeom>
          <a:noFill/>
          <a:ln>
            <a:solidFill>
              <a:schemeClr val="tx1"/>
            </a:solidFill>
            <a:prstDash val="solid"/>
          </a:ln>
          <a:effectLst/>
          <a:extLst/>
        </p:spPr>
        <p:txBody>
          <a:bodyPr lIns="91415" tIns="45708" rIns="91415" bIns="45708"/>
          <a:lstStyle/>
          <a:p>
            <a:pPr defTabSz="914142">
              <a:buClr>
                <a:srgbClr val="CC9900"/>
              </a:buClr>
              <a:defRPr/>
            </a:pPr>
            <a:endParaRPr lang="zh-CN" altLang="en-US" sz="1800" dirty="0">
              <a:solidFill>
                <a:srgbClr val="000000"/>
              </a:solidFill>
              <a:latin typeface="+mn-lt"/>
              <a:ea typeface="+mn-ea"/>
            </a:endParaRPr>
          </a:p>
        </p:txBody>
      </p:sp>
      <p:sp>
        <p:nvSpPr>
          <p:cNvPr id="29" name="圆角矩形 28"/>
          <p:cNvSpPr/>
          <p:nvPr/>
        </p:nvSpPr>
        <p:spPr bwMode="auto">
          <a:xfrm>
            <a:off x="7056438" y="4162425"/>
            <a:ext cx="647700" cy="563563"/>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5990" rIns="0" bIns="45708"/>
          <a:lstStyle/>
          <a:p>
            <a:pPr algn="ctr" defTabSz="914142">
              <a:buClr>
                <a:srgbClr val="CC9900"/>
              </a:buClr>
              <a:defRPr/>
            </a:pPr>
            <a:r>
              <a:rPr lang="zh-CN" altLang="en-US" sz="1400" dirty="0">
                <a:solidFill>
                  <a:srgbClr val="000000"/>
                </a:solidFill>
                <a:latin typeface="+mn-lt"/>
                <a:ea typeface="+mn-ea"/>
              </a:rPr>
              <a:t>非虚拟化资源</a:t>
            </a:r>
          </a:p>
        </p:txBody>
      </p:sp>
      <p:sp>
        <p:nvSpPr>
          <p:cNvPr id="30" name="圆角矩形 29"/>
          <p:cNvSpPr/>
          <p:nvPr/>
        </p:nvSpPr>
        <p:spPr bwMode="auto">
          <a:xfrm>
            <a:off x="3101975" y="2403300"/>
            <a:ext cx="3006315" cy="295274"/>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zh-CN" altLang="en-US" sz="1600" dirty="0">
                <a:solidFill>
                  <a:srgbClr val="FF0000"/>
                </a:solidFill>
                <a:latin typeface="+mn-lt"/>
                <a:ea typeface="+mn-ea"/>
              </a:rPr>
              <a:t>基础设施云平台 </a:t>
            </a:r>
            <a:r>
              <a:rPr lang="en-US" altLang="zh-CN" sz="1600" dirty="0" err="1">
                <a:solidFill>
                  <a:srgbClr val="FF0000"/>
                </a:solidFill>
                <a:latin typeface="+mn-lt"/>
                <a:ea typeface="+mn-ea"/>
              </a:rPr>
              <a:t>FusionSphere</a:t>
            </a:r>
            <a:endParaRPr lang="zh-CN" altLang="en-US" sz="1600" dirty="0">
              <a:solidFill>
                <a:srgbClr val="FF0000"/>
              </a:solidFill>
              <a:latin typeface="+mn-lt"/>
              <a:ea typeface="+mn-ea"/>
            </a:endParaRPr>
          </a:p>
        </p:txBody>
      </p:sp>
      <p:sp>
        <p:nvSpPr>
          <p:cNvPr id="31" name="Rounded Rectangle 5"/>
          <p:cNvSpPr/>
          <p:nvPr/>
        </p:nvSpPr>
        <p:spPr bwMode="auto">
          <a:xfrm>
            <a:off x="1708993" y="2768783"/>
            <a:ext cx="6120680" cy="1071566"/>
          </a:xfrm>
          <a:prstGeom prst="roundRect">
            <a:avLst>
              <a:gd name="adj" fmla="val 10999"/>
            </a:avLst>
          </a:prstGeom>
          <a:solidFill>
            <a:srgbClr val="4FB8FF"/>
          </a:solidFill>
          <a:ln w="12700" cap="flat" cmpd="sng" algn="ctr">
            <a:solidFill>
              <a:srgbClr val="1A448A"/>
            </a:solidFill>
            <a:prstDash val="solid"/>
            <a:headEnd type="none" w="med" len="med"/>
            <a:tailEnd type="none" w="med" len="med"/>
          </a:ln>
          <a:effectLst/>
          <a:scene3d>
            <a:camera prst="orthographicFront"/>
            <a:lightRig rig="threePt" dir="t"/>
          </a:scene3d>
          <a:sp3d>
            <a:bevelT w="38100" h="12700"/>
          </a:sp3d>
        </p:spPr>
        <p:txBody>
          <a:bodyPr lIns="91415" tIns="45708" rIns="91415" bIns="45708"/>
          <a:lstStyle/>
          <a:p>
            <a:pPr algn="ctr" defTabSz="914142">
              <a:buClr>
                <a:srgbClr val="000000"/>
              </a:buClr>
              <a:defRPr/>
            </a:pPr>
            <a:r>
              <a:rPr lang="en-US" altLang="zh-CN" sz="1425" kern="0" dirty="0" err="1">
                <a:solidFill>
                  <a:srgbClr val="000000"/>
                </a:solidFill>
                <a:latin typeface="+mn-lt"/>
                <a:ea typeface="+mn-ea"/>
              </a:rPr>
              <a:t>OpenStack</a:t>
            </a:r>
            <a:endParaRPr lang="zh-CN" altLang="en-US" sz="1425" kern="0" dirty="0">
              <a:solidFill>
                <a:srgbClr val="000000"/>
              </a:solidFill>
              <a:latin typeface="+mn-lt"/>
              <a:ea typeface="+mn-ea"/>
            </a:endParaRPr>
          </a:p>
        </p:txBody>
      </p:sp>
      <p:sp>
        <p:nvSpPr>
          <p:cNvPr id="32" name="圆角矩形 31"/>
          <p:cNvSpPr/>
          <p:nvPr/>
        </p:nvSpPr>
        <p:spPr bwMode="auto">
          <a:xfrm>
            <a:off x="3436143" y="4012535"/>
            <a:ext cx="1601787" cy="760413"/>
          </a:xfrm>
          <a:prstGeom prst="roundRect">
            <a:avLst/>
          </a:prstGeom>
          <a:solidFill>
            <a:srgbClr val="C00000">
              <a:alpha val="3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0" tIns="0" rIns="0" bIns="45708"/>
          <a:lstStyle/>
          <a:p>
            <a:pPr algn="ctr" defTabSz="914142">
              <a:buClr>
                <a:srgbClr val="CC9900"/>
              </a:buClr>
              <a:defRPr/>
            </a:pPr>
            <a:endParaRPr lang="en-US" altLang="zh-CN" sz="1425" dirty="0">
              <a:solidFill>
                <a:srgbClr val="FFFFFF"/>
              </a:solidFill>
            </a:endParaRPr>
          </a:p>
          <a:p>
            <a:pPr algn="ctr" defTabSz="914142">
              <a:buClr>
                <a:srgbClr val="CC9900"/>
              </a:buClr>
              <a:defRPr/>
            </a:pPr>
            <a:r>
              <a:rPr lang="en-US" altLang="zh-CN" sz="1600" dirty="0">
                <a:solidFill>
                  <a:srgbClr val="FFFFFF"/>
                </a:solidFill>
              </a:rPr>
              <a:t>FusionStorage</a:t>
            </a:r>
            <a:endParaRPr lang="zh-CN" altLang="en-US" sz="1425" dirty="0">
              <a:solidFill>
                <a:srgbClr val="FFFFFF"/>
              </a:solidFill>
            </a:endParaRPr>
          </a:p>
        </p:txBody>
      </p:sp>
      <p:sp>
        <p:nvSpPr>
          <p:cNvPr id="33" name="TextBox 32"/>
          <p:cNvSpPr txBox="1"/>
          <p:nvPr/>
        </p:nvSpPr>
        <p:spPr>
          <a:xfrm>
            <a:off x="1843088" y="4494213"/>
            <a:ext cx="1360487" cy="302815"/>
          </a:xfrm>
          <a:prstGeom prst="rect">
            <a:avLst/>
          </a:prstGeom>
        </p:spPr>
        <p:style>
          <a:lnRef idx="1">
            <a:schemeClr val="accent3"/>
          </a:lnRef>
          <a:fillRef idx="3">
            <a:schemeClr val="accent3"/>
          </a:fillRef>
          <a:effectRef idx="2">
            <a:schemeClr val="accent3"/>
          </a:effectRef>
          <a:fontRef idx="minor">
            <a:schemeClr val="lt1"/>
          </a:fontRef>
        </p:style>
        <p:txBody>
          <a:bodyPr lIns="91415" tIns="51916" rIns="91415" bIns="34610">
            <a:spAutoFit/>
          </a:bodyPr>
          <a:lstStyle/>
          <a:p>
            <a:pPr algn="ctr">
              <a:defRPr/>
            </a:pPr>
            <a:r>
              <a:rPr lang="en-US" altLang="zh-CN" sz="1400" dirty="0">
                <a:solidFill>
                  <a:srgbClr val="000000"/>
                </a:solidFill>
              </a:rPr>
              <a:t>UVP   </a:t>
            </a:r>
            <a:endParaRPr lang="zh-CN" altLang="en-US" sz="1400" dirty="0">
              <a:solidFill>
                <a:srgbClr val="000000"/>
              </a:solidFill>
            </a:endParaRPr>
          </a:p>
        </p:txBody>
      </p:sp>
      <p:sp>
        <p:nvSpPr>
          <p:cNvPr id="34" name="圆角矩形 33"/>
          <p:cNvSpPr/>
          <p:nvPr/>
        </p:nvSpPr>
        <p:spPr bwMode="auto">
          <a:xfrm>
            <a:off x="5159638" y="4041693"/>
            <a:ext cx="1601787" cy="760413"/>
          </a:xfrm>
          <a:prstGeom prst="roundRect">
            <a:avLst/>
          </a:prstGeom>
          <a:solidFill>
            <a:srgbClr val="C00000">
              <a:alpha val="3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0" tIns="0" rIns="0" bIns="45708"/>
          <a:lstStyle/>
          <a:p>
            <a:pPr algn="ctr" defTabSz="914142">
              <a:buClr>
                <a:srgbClr val="CC9900"/>
              </a:buClr>
              <a:defRPr/>
            </a:pPr>
            <a:endParaRPr lang="en-US" altLang="zh-CN" sz="1425" dirty="0">
              <a:solidFill>
                <a:srgbClr val="FFFFFF"/>
              </a:solidFill>
            </a:endParaRPr>
          </a:p>
          <a:p>
            <a:pPr algn="ctr" defTabSz="914142">
              <a:buClr>
                <a:srgbClr val="CC9900"/>
              </a:buClr>
              <a:defRPr/>
            </a:pPr>
            <a:r>
              <a:rPr lang="en-US" altLang="zh-CN" sz="1600" dirty="0" err="1">
                <a:solidFill>
                  <a:srgbClr val="FFFFFF"/>
                </a:solidFill>
              </a:rPr>
              <a:t>FusionNetwork</a:t>
            </a:r>
            <a:endParaRPr lang="zh-CN" altLang="en-US" sz="1425" dirty="0">
              <a:solidFill>
                <a:srgbClr val="FFFFFF"/>
              </a:solidFill>
            </a:endParaRPr>
          </a:p>
        </p:txBody>
      </p:sp>
      <p:sp>
        <p:nvSpPr>
          <p:cNvPr id="35" name="圆角矩形 34"/>
          <p:cNvSpPr/>
          <p:nvPr/>
        </p:nvSpPr>
        <p:spPr bwMode="auto">
          <a:xfrm>
            <a:off x="4171950" y="3182938"/>
            <a:ext cx="989013"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ysClr val="windowText" lastClr="000000"/>
                </a:solidFill>
                <a:latin typeface="+mn-lt"/>
                <a:ea typeface="+mn-ea"/>
              </a:rPr>
              <a:t>Cinder</a:t>
            </a:r>
            <a:endParaRPr lang="zh-CN" altLang="en-US" sz="1200" kern="0" dirty="0">
              <a:solidFill>
                <a:sysClr val="windowText" lastClr="000000"/>
              </a:solidFill>
              <a:latin typeface="+mn-lt"/>
              <a:ea typeface="+mn-ea"/>
            </a:endParaRPr>
          </a:p>
        </p:txBody>
      </p:sp>
      <p:sp>
        <p:nvSpPr>
          <p:cNvPr id="36" name="圆角矩形 35"/>
          <p:cNvSpPr/>
          <p:nvPr/>
        </p:nvSpPr>
        <p:spPr bwMode="auto">
          <a:xfrm>
            <a:off x="5240338" y="3182938"/>
            <a:ext cx="989012"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ysClr val="windowText" lastClr="000000"/>
                </a:solidFill>
                <a:latin typeface="+mn-lt"/>
                <a:ea typeface="+mn-ea"/>
              </a:rPr>
              <a:t>Neutron</a:t>
            </a:r>
            <a:endParaRPr lang="zh-CN" altLang="en-US" sz="1200" kern="0" dirty="0">
              <a:solidFill>
                <a:sysClr val="windowText" lastClr="000000"/>
              </a:solidFill>
              <a:latin typeface="+mn-lt"/>
              <a:ea typeface="+mn-ea"/>
            </a:endParaRPr>
          </a:p>
        </p:txBody>
      </p:sp>
      <p:sp>
        <p:nvSpPr>
          <p:cNvPr id="37" name="圆角矩形 36"/>
          <p:cNvSpPr/>
          <p:nvPr/>
        </p:nvSpPr>
        <p:spPr bwMode="auto">
          <a:xfrm>
            <a:off x="3101975" y="3182938"/>
            <a:ext cx="989013"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ysClr val="windowText" lastClr="000000"/>
                </a:solidFill>
                <a:latin typeface="+mn-lt"/>
                <a:ea typeface="+mn-ea"/>
              </a:rPr>
              <a:t>Nova</a:t>
            </a:r>
            <a:endParaRPr lang="zh-CN" altLang="en-US" sz="1200" kern="0" dirty="0">
              <a:solidFill>
                <a:sysClr val="windowText" lastClr="000000"/>
              </a:solidFill>
              <a:latin typeface="+mn-lt"/>
              <a:ea typeface="+mn-ea"/>
            </a:endParaRPr>
          </a:p>
        </p:txBody>
      </p:sp>
      <p:sp>
        <p:nvSpPr>
          <p:cNvPr id="38" name="圆角矩形 37"/>
          <p:cNvSpPr/>
          <p:nvPr/>
        </p:nvSpPr>
        <p:spPr bwMode="auto">
          <a:xfrm>
            <a:off x="1785938" y="2874963"/>
            <a:ext cx="989012"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rgbClr val="000000"/>
                </a:solidFill>
                <a:latin typeface="+mn-lt"/>
                <a:ea typeface="+mn-ea"/>
              </a:rPr>
              <a:t>Keystone</a:t>
            </a:r>
            <a:endParaRPr lang="zh-CN" altLang="en-US" sz="1200" kern="0" dirty="0">
              <a:solidFill>
                <a:srgbClr val="000000"/>
              </a:solidFill>
              <a:latin typeface="+mn-lt"/>
              <a:ea typeface="+mn-ea"/>
            </a:endParaRPr>
          </a:p>
        </p:txBody>
      </p:sp>
      <p:sp>
        <p:nvSpPr>
          <p:cNvPr id="39" name="圆角矩形 38"/>
          <p:cNvSpPr/>
          <p:nvPr/>
        </p:nvSpPr>
        <p:spPr bwMode="auto">
          <a:xfrm>
            <a:off x="1782763" y="3159125"/>
            <a:ext cx="989012"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ysClr val="windowText" lastClr="000000"/>
                </a:solidFill>
                <a:latin typeface="+mn-lt"/>
                <a:ea typeface="+mn-ea"/>
              </a:rPr>
              <a:t>Glance</a:t>
            </a:r>
            <a:endParaRPr lang="zh-CN" altLang="en-US" sz="1200" kern="0" dirty="0">
              <a:solidFill>
                <a:sysClr val="windowText" lastClr="000000"/>
              </a:solidFill>
              <a:latin typeface="+mn-lt"/>
              <a:ea typeface="+mn-ea"/>
            </a:endParaRPr>
          </a:p>
        </p:txBody>
      </p:sp>
      <p:sp>
        <p:nvSpPr>
          <p:cNvPr id="40" name="圆角矩形 39"/>
          <p:cNvSpPr/>
          <p:nvPr/>
        </p:nvSpPr>
        <p:spPr bwMode="auto">
          <a:xfrm>
            <a:off x="1789113" y="3435350"/>
            <a:ext cx="989012"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ysClr val="windowText" lastClr="000000"/>
                </a:solidFill>
                <a:latin typeface="+mn-lt"/>
                <a:ea typeface="+mn-ea"/>
              </a:rPr>
              <a:t>Swift</a:t>
            </a:r>
            <a:endParaRPr lang="zh-CN" altLang="en-US" sz="1200" kern="0" dirty="0">
              <a:solidFill>
                <a:sysClr val="windowText" lastClr="000000"/>
              </a:solidFill>
              <a:latin typeface="+mn-lt"/>
              <a:ea typeface="+mn-ea"/>
            </a:endParaRPr>
          </a:p>
        </p:txBody>
      </p:sp>
      <p:sp>
        <p:nvSpPr>
          <p:cNvPr id="41" name="圆角矩形 40"/>
          <p:cNvSpPr/>
          <p:nvPr/>
        </p:nvSpPr>
        <p:spPr bwMode="auto">
          <a:xfrm>
            <a:off x="6489700" y="3233738"/>
            <a:ext cx="989013"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ysClr val="windowText" lastClr="000000"/>
                </a:solidFill>
                <a:latin typeface="+mn-lt"/>
                <a:ea typeface="+mn-ea"/>
              </a:rPr>
              <a:t>Heat</a:t>
            </a:r>
            <a:endParaRPr lang="zh-CN" altLang="en-US" sz="1200" kern="0" dirty="0">
              <a:solidFill>
                <a:sysClr val="windowText" lastClr="000000"/>
              </a:solidFill>
              <a:latin typeface="+mn-lt"/>
              <a:ea typeface="+mn-ea"/>
            </a:endParaRPr>
          </a:p>
        </p:txBody>
      </p:sp>
      <p:sp>
        <p:nvSpPr>
          <p:cNvPr id="42" name="圆角矩形 41"/>
          <p:cNvSpPr/>
          <p:nvPr/>
        </p:nvSpPr>
        <p:spPr bwMode="auto">
          <a:xfrm>
            <a:off x="6489700" y="3544888"/>
            <a:ext cx="989013" cy="2349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sz="1200" kern="0" dirty="0">
                <a:solidFill>
                  <a:sysClr val="windowText" lastClr="000000"/>
                </a:solidFill>
                <a:latin typeface="+mn-lt"/>
                <a:ea typeface="+mn-ea"/>
              </a:rPr>
              <a:t>Ceilometer</a:t>
            </a:r>
            <a:endParaRPr lang="zh-CN" altLang="en-US" sz="1200" kern="0" dirty="0">
              <a:solidFill>
                <a:sysClr val="windowText" lastClr="000000"/>
              </a:solidFill>
              <a:latin typeface="+mn-lt"/>
              <a:ea typeface="+mn-ea"/>
            </a:endParaRPr>
          </a:p>
        </p:txBody>
      </p:sp>
      <p:sp>
        <p:nvSpPr>
          <p:cNvPr id="43" name="圆角矩形 42"/>
          <p:cNvSpPr/>
          <p:nvPr/>
        </p:nvSpPr>
        <p:spPr bwMode="auto">
          <a:xfrm>
            <a:off x="3132138" y="3484562"/>
            <a:ext cx="989012" cy="295275"/>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kern="0" dirty="0">
                <a:solidFill>
                  <a:sysClr val="windowText" lastClr="000000"/>
                </a:solidFill>
                <a:latin typeface="+mn-lt"/>
                <a:ea typeface="+mn-ea"/>
              </a:rPr>
              <a:t>Nova-Compute</a:t>
            </a:r>
          </a:p>
          <a:p>
            <a:pPr algn="ctr" defTabSz="658054" eaLnBrk="0" hangingPunct="0">
              <a:defRPr/>
            </a:pPr>
            <a:r>
              <a:rPr lang="en-US" altLang="zh-CN" kern="0" dirty="0">
                <a:solidFill>
                  <a:sysClr val="windowText" lastClr="000000"/>
                </a:solidFill>
                <a:latin typeface="+mn-lt"/>
                <a:ea typeface="+mn-ea"/>
              </a:rPr>
              <a:t>Driver</a:t>
            </a:r>
            <a:endParaRPr lang="zh-CN" altLang="en-US" kern="0" dirty="0">
              <a:solidFill>
                <a:sysClr val="windowText" lastClr="000000"/>
              </a:solidFill>
              <a:latin typeface="+mn-lt"/>
              <a:ea typeface="+mn-ea"/>
            </a:endParaRPr>
          </a:p>
        </p:txBody>
      </p:sp>
      <p:sp>
        <p:nvSpPr>
          <p:cNvPr id="44" name="圆角矩形 43"/>
          <p:cNvSpPr/>
          <p:nvPr/>
        </p:nvSpPr>
        <p:spPr bwMode="auto">
          <a:xfrm>
            <a:off x="4192588" y="3484563"/>
            <a:ext cx="989012" cy="29527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kern="0" dirty="0">
                <a:solidFill>
                  <a:sysClr val="windowText" lastClr="000000"/>
                </a:solidFill>
                <a:latin typeface="+mn-lt"/>
                <a:ea typeface="+mn-ea"/>
              </a:rPr>
              <a:t>Cinder-Volume</a:t>
            </a:r>
          </a:p>
          <a:p>
            <a:pPr algn="ctr" defTabSz="658054" eaLnBrk="0" hangingPunct="0">
              <a:defRPr/>
            </a:pPr>
            <a:r>
              <a:rPr lang="en-US" altLang="zh-CN" kern="0" dirty="0">
                <a:solidFill>
                  <a:sysClr val="windowText" lastClr="000000"/>
                </a:solidFill>
                <a:latin typeface="+mn-lt"/>
                <a:ea typeface="+mn-ea"/>
              </a:rPr>
              <a:t>Driver</a:t>
            </a:r>
            <a:endParaRPr lang="zh-CN" altLang="en-US" kern="0" dirty="0">
              <a:solidFill>
                <a:sysClr val="windowText" lastClr="000000"/>
              </a:solidFill>
              <a:latin typeface="+mn-lt"/>
              <a:ea typeface="+mn-ea"/>
            </a:endParaRPr>
          </a:p>
        </p:txBody>
      </p:sp>
      <p:sp>
        <p:nvSpPr>
          <p:cNvPr id="45" name="圆角矩形 44"/>
          <p:cNvSpPr/>
          <p:nvPr/>
        </p:nvSpPr>
        <p:spPr bwMode="auto">
          <a:xfrm>
            <a:off x="5260975" y="3484563"/>
            <a:ext cx="989013" cy="29527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41" tIns="34270" rIns="68541" bIns="34270" anchor="ctr"/>
          <a:lstStyle/>
          <a:p>
            <a:pPr algn="ctr" defTabSz="658054" eaLnBrk="0" hangingPunct="0">
              <a:defRPr/>
            </a:pPr>
            <a:r>
              <a:rPr lang="en-US" altLang="zh-CN" kern="0" dirty="0">
                <a:solidFill>
                  <a:sysClr val="windowText" lastClr="000000"/>
                </a:solidFill>
                <a:latin typeface="+mn-lt"/>
                <a:ea typeface="+mn-ea"/>
              </a:rPr>
              <a:t>Neutron</a:t>
            </a:r>
          </a:p>
          <a:p>
            <a:pPr algn="ctr" defTabSz="658054" eaLnBrk="0" hangingPunct="0">
              <a:defRPr/>
            </a:pPr>
            <a:r>
              <a:rPr lang="en-US" altLang="zh-CN" kern="0" dirty="0">
                <a:solidFill>
                  <a:sysClr val="windowText" lastClr="000000"/>
                </a:solidFill>
                <a:latin typeface="+mn-lt"/>
                <a:ea typeface="+mn-ea"/>
              </a:rPr>
              <a:t>Plug-in</a:t>
            </a:r>
            <a:endParaRPr lang="zh-CN" altLang="en-US" kern="0" dirty="0">
              <a:solidFill>
                <a:sysClr val="windowText" lastClr="000000"/>
              </a:solidFill>
              <a:latin typeface="+mn-lt"/>
              <a:ea typeface="+mn-ea"/>
            </a:endParaRPr>
          </a:p>
        </p:txBody>
      </p:sp>
      <p:sp>
        <p:nvSpPr>
          <p:cNvPr id="46" name="圆角矩形 45"/>
          <p:cNvSpPr/>
          <p:nvPr/>
        </p:nvSpPr>
        <p:spPr bwMode="auto">
          <a:xfrm>
            <a:off x="2854325" y="4095750"/>
            <a:ext cx="360363" cy="322263"/>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5990" rIns="0" bIns="45708"/>
          <a:lstStyle/>
          <a:p>
            <a:pPr algn="ctr" defTabSz="914142">
              <a:buClr>
                <a:srgbClr val="CC9900"/>
              </a:buClr>
              <a:defRPr/>
            </a:pPr>
            <a:r>
              <a:rPr lang="en-US" altLang="zh-CN" sz="1400" dirty="0">
                <a:solidFill>
                  <a:srgbClr val="000000"/>
                </a:solidFill>
                <a:latin typeface="+mn-lt"/>
                <a:ea typeface="+mn-ea"/>
              </a:rPr>
              <a:t>VM</a:t>
            </a:r>
            <a:endParaRPr lang="zh-CN" altLang="en-US" sz="1400" dirty="0">
              <a:solidFill>
                <a:srgbClr val="000000"/>
              </a:solidFill>
              <a:latin typeface="+mn-lt"/>
              <a:ea typeface="+mn-ea"/>
            </a:endParaRPr>
          </a:p>
        </p:txBody>
      </p:sp>
      <p:sp>
        <p:nvSpPr>
          <p:cNvPr id="47" name="圆角矩形 46"/>
          <p:cNvSpPr/>
          <p:nvPr/>
        </p:nvSpPr>
        <p:spPr bwMode="auto">
          <a:xfrm>
            <a:off x="1720324" y="4016302"/>
            <a:ext cx="1601788" cy="760413"/>
          </a:xfrm>
          <a:prstGeom prst="roundRect">
            <a:avLst/>
          </a:prstGeom>
          <a:solidFill>
            <a:srgbClr val="C00000">
              <a:alpha val="3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34610" tIns="0" rIns="34610" bIns="45708"/>
          <a:lstStyle/>
          <a:p>
            <a:pPr algn="ctr" defTabSz="914142">
              <a:buClr>
                <a:srgbClr val="CC9900"/>
              </a:buClr>
              <a:defRPr/>
            </a:pPr>
            <a:endParaRPr lang="en-US" altLang="zh-CN" sz="1425" dirty="0">
              <a:solidFill>
                <a:srgbClr val="FFFFFF"/>
              </a:solidFill>
            </a:endParaRPr>
          </a:p>
          <a:p>
            <a:pPr algn="ctr" defTabSz="914142">
              <a:buClr>
                <a:srgbClr val="CC9900"/>
              </a:buClr>
              <a:defRPr/>
            </a:pPr>
            <a:r>
              <a:rPr lang="en-US" altLang="zh-CN" sz="1600" dirty="0" err="1">
                <a:solidFill>
                  <a:srgbClr val="FFFFFF"/>
                </a:solidFill>
              </a:rPr>
              <a:t>FusionCompute</a:t>
            </a:r>
            <a:endParaRPr lang="zh-CN" altLang="en-US" sz="1425" dirty="0">
              <a:solidFill>
                <a:srgbClr val="FFFFFF"/>
              </a:solidFill>
            </a:endParaRPr>
          </a:p>
        </p:txBody>
      </p:sp>
      <p:cxnSp>
        <p:nvCxnSpPr>
          <p:cNvPr id="48" name="直接连接符 47"/>
          <p:cNvCxnSpPr/>
          <p:nvPr/>
        </p:nvCxnSpPr>
        <p:spPr bwMode="auto">
          <a:xfrm>
            <a:off x="2928938" y="2874963"/>
            <a:ext cx="0" cy="844550"/>
          </a:xfrm>
          <a:prstGeom prst="line">
            <a:avLst/>
          </a:prstGeom>
          <a:ln w="12700">
            <a:solidFill>
              <a:schemeClr val="tx2"/>
            </a:solidFill>
          </a:ln>
          <a:extLst/>
        </p:spPr>
        <p:style>
          <a:lnRef idx="1">
            <a:schemeClr val="accent4"/>
          </a:lnRef>
          <a:fillRef idx="0">
            <a:schemeClr val="accent4"/>
          </a:fillRef>
          <a:effectRef idx="0">
            <a:schemeClr val="accent4"/>
          </a:effectRef>
          <a:fontRef idx="minor">
            <a:schemeClr val="tx1"/>
          </a:fontRef>
        </p:style>
      </p:cxnSp>
      <p:cxnSp>
        <p:nvCxnSpPr>
          <p:cNvPr id="49" name="直接连接符 48"/>
          <p:cNvCxnSpPr>
            <a:stCxn id="38" idx="3"/>
          </p:cNvCxnSpPr>
          <p:nvPr/>
        </p:nvCxnSpPr>
        <p:spPr bwMode="auto">
          <a:xfrm flipV="1">
            <a:off x="2774950" y="2992438"/>
            <a:ext cx="153988" cy="0"/>
          </a:xfrm>
          <a:prstGeom prst="line">
            <a:avLst/>
          </a:prstGeom>
          <a:ln w="12700">
            <a:solidFill>
              <a:schemeClr val="tx2"/>
            </a:solidFill>
          </a:ln>
          <a:extLst/>
        </p:spPr>
        <p:style>
          <a:lnRef idx="1">
            <a:schemeClr val="accent4"/>
          </a:lnRef>
          <a:fillRef idx="0">
            <a:schemeClr val="accent4"/>
          </a:fillRef>
          <a:effectRef idx="0">
            <a:schemeClr val="accent4"/>
          </a:effectRef>
          <a:fontRef idx="minor">
            <a:schemeClr val="tx1"/>
          </a:fontRef>
        </p:style>
      </p:cxnSp>
      <p:cxnSp>
        <p:nvCxnSpPr>
          <p:cNvPr id="50" name="直接连接符 49"/>
          <p:cNvCxnSpPr/>
          <p:nvPr/>
        </p:nvCxnSpPr>
        <p:spPr bwMode="auto">
          <a:xfrm flipV="1">
            <a:off x="2773363" y="3268663"/>
            <a:ext cx="155575" cy="0"/>
          </a:xfrm>
          <a:prstGeom prst="line">
            <a:avLst/>
          </a:prstGeom>
          <a:ln w="12700">
            <a:solidFill>
              <a:schemeClr val="tx2"/>
            </a:solidFill>
          </a:ln>
          <a:extLst/>
        </p:spPr>
        <p:style>
          <a:lnRef idx="1">
            <a:schemeClr val="accent4"/>
          </a:lnRef>
          <a:fillRef idx="0">
            <a:schemeClr val="accent4"/>
          </a:fillRef>
          <a:effectRef idx="0">
            <a:schemeClr val="accent4"/>
          </a:effectRef>
          <a:fontRef idx="minor">
            <a:schemeClr val="tx1"/>
          </a:fontRef>
        </p:style>
      </p:cxnSp>
      <p:cxnSp>
        <p:nvCxnSpPr>
          <p:cNvPr id="51" name="直接连接符 50"/>
          <p:cNvCxnSpPr/>
          <p:nvPr/>
        </p:nvCxnSpPr>
        <p:spPr bwMode="auto">
          <a:xfrm flipV="1">
            <a:off x="2776538" y="3575050"/>
            <a:ext cx="153987" cy="0"/>
          </a:xfrm>
          <a:prstGeom prst="line">
            <a:avLst/>
          </a:prstGeom>
          <a:ln w="12700">
            <a:solidFill>
              <a:schemeClr val="tx2"/>
            </a:solidFill>
          </a:ln>
          <a:extLst/>
        </p:spPr>
        <p:style>
          <a:lnRef idx="1">
            <a:schemeClr val="accent4"/>
          </a:lnRef>
          <a:fillRef idx="0">
            <a:schemeClr val="accent4"/>
          </a:fillRef>
          <a:effectRef idx="0">
            <a:schemeClr val="accent4"/>
          </a:effectRef>
          <a:fontRef idx="minor">
            <a:schemeClr val="tx1"/>
          </a:fontRef>
        </p:style>
      </p:cxnSp>
      <p:sp>
        <p:nvSpPr>
          <p:cNvPr id="52" name="Rounded Rectangle 9"/>
          <p:cNvSpPr/>
          <p:nvPr/>
        </p:nvSpPr>
        <p:spPr bwMode="auto">
          <a:xfrm>
            <a:off x="7067550" y="2813050"/>
            <a:ext cx="561975" cy="269875"/>
          </a:xfrm>
          <a:prstGeom prst="roundRect">
            <a:avLst>
              <a:gd name="adj" fmla="val 919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eaVert" lIns="91415" tIns="45708" rIns="91415" bIns="45708" anchor="ctr"/>
          <a:lstStyle/>
          <a:p>
            <a:pPr algn="ctr" defTabSz="914142">
              <a:defRPr/>
            </a:pPr>
            <a:endParaRPr lang="zh-CN" altLang="en-US" sz="1050" kern="0" spc="100" dirty="0">
              <a:solidFill>
                <a:srgbClr val="FFFFFF"/>
              </a:solidFill>
            </a:endParaRPr>
          </a:p>
        </p:txBody>
      </p:sp>
      <p:sp>
        <p:nvSpPr>
          <p:cNvPr id="53" name="圆角矩形 52"/>
          <p:cNvSpPr/>
          <p:nvPr/>
        </p:nvSpPr>
        <p:spPr bwMode="auto">
          <a:xfrm>
            <a:off x="7056438" y="2852738"/>
            <a:ext cx="620712" cy="276225"/>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en-US" altLang="zh-CN" sz="1400" dirty="0">
                <a:solidFill>
                  <a:srgbClr val="000000"/>
                </a:solidFill>
                <a:latin typeface="+mn-lt"/>
                <a:ea typeface="+mn-ea"/>
              </a:rPr>
              <a:t>FM</a:t>
            </a:r>
          </a:p>
        </p:txBody>
      </p:sp>
      <p:sp>
        <p:nvSpPr>
          <p:cNvPr id="54" name="Rounded Rectangle 9"/>
          <p:cNvSpPr/>
          <p:nvPr/>
        </p:nvSpPr>
        <p:spPr bwMode="auto">
          <a:xfrm>
            <a:off x="6330950" y="2813050"/>
            <a:ext cx="561975" cy="303213"/>
          </a:xfrm>
          <a:prstGeom prst="roundRect">
            <a:avLst>
              <a:gd name="adj" fmla="val 919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eaVert" lIns="91415" tIns="45708" rIns="91415" bIns="45708" anchor="ctr"/>
          <a:lstStyle/>
          <a:p>
            <a:pPr algn="ctr" defTabSz="914142">
              <a:defRPr/>
            </a:pPr>
            <a:endParaRPr lang="zh-CN" altLang="en-US" sz="1400" kern="0" spc="100" dirty="0">
              <a:solidFill>
                <a:srgbClr val="FFFFFF"/>
              </a:solidFill>
            </a:endParaRPr>
          </a:p>
        </p:txBody>
      </p:sp>
      <p:sp>
        <p:nvSpPr>
          <p:cNvPr id="55" name="Rounded Rectangle 9"/>
          <p:cNvSpPr/>
          <p:nvPr/>
        </p:nvSpPr>
        <p:spPr bwMode="auto">
          <a:xfrm>
            <a:off x="5589588" y="2814638"/>
            <a:ext cx="561975" cy="301625"/>
          </a:xfrm>
          <a:prstGeom prst="roundRect">
            <a:avLst>
              <a:gd name="adj" fmla="val 919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eaVert" lIns="91415" tIns="45708" rIns="91415" bIns="45708" anchor="ctr"/>
          <a:lstStyle/>
          <a:p>
            <a:pPr algn="ctr" defTabSz="914142">
              <a:defRPr/>
            </a:pPr>
            <a:endParaRPr lang="zh-CN" altLang="en-US" sz="1400" kern="0" spc="100" dirty="0">
              <a:solidFill>
                <a:srgbClr val="FFFFFF"/>
              </a:solidFill>
            </a:endParaRPr>
          </a:p>
        </p:txBody>
      </p:sp>
      <p:sp>
        <p:nvSpPr>
          <p:cNvPr id="56" name="圆角矩形 55"/>
          <p:cNvSpPr/>
          <p:nvPr/>
        </p:nvSpPr>
        <p:spPr bwMode="auto">
          <a:xfrm>
            <a:off x="6323013" y="2862263"/>
            <a:ext cx="620712" cy="276225"/>
          </a:xfrm>
          <a:prstGeom prst="roundRect">
            <a:avLst/>
          </a:prstGeom>
          <a:noFill/>
          <a:ln w="9525" cap="flat" cmpd="sng" algn="ctr">
            <a:noFill/>
            <a:prstDash val="solid"/>
            <a:round/>
            <a:headEnd type="none" w="med" len="med"/>
            <a:tailEnd type="none" w="med" len="med"/>
          </a:ln>
          <a:effectLst/>
        </p:spPr>
        <p:txBody>
          <a:bodyPr lIns="79178" tIns="39590" rIns="79178" bIns="39590" anchor="ctr"/>
          <a:lstStyle/>
          <a:p>
            <a:pPr algn="ctr">
              <a:buClr>
                <a:srgbClr val="CC9900"/>
              </a:buClr>
              <a:defRPr/>
            </a:pPr>
            <a:r>
              <a:rPr lang="en-US" altLang="zh-CN" sz="1400" dirty="0">
                <a:solidFill>
                  <a:srgbClr val="000000"/>
                </a:solidFill>
                <a:latin typeface="+mn-lt"/>
                <a:ea typeface="+mn-ea"/>
              </a:rPr>
              <a:t>VRM</a:t>
            </a:r>
            <a:endParaRPr lang="en-US" altLang="zh-CN" sz="1050" dirty="0">
              <a:solidFill>
                <a:srgbClr val="000000"/>
              </a:solidFill>
              <a:latin typeface="+mn-lt"/>
              <a:ea typeface="+mn-ea"/>
            </a:endParaRPr>
          </a:p>
        </p:txBody>
      </p:sp>
      <p:sp>
        <p:nvSpPr>
          <p:cNvPr id="57" name="圆角矩形 56"/>
          <p:cNvSpPr/>
          <p:nvPr/>
        </p:nvSpPr>
        <p:spPr bwMode="auto">
          <a:xfrm>
            <a:off x="5589588" y="2824163"/>
            <a:ext cx="620712" cy="276225"/>
          </a:xfrm>
          <a:prstGeom prst="roundRect">
            <a:avLst/>
          </a:prstGeom>
          <a:noFill/>
          <a:ln w="9525" cap="flat" cmpd="sng" algn="ctr">
            <a:noFill/>
            <a:prstDash val="solid"/>
            <a:round/>
            <a:headEnd type="none" w="med" len="med"/>
            <a:tailEnd type="none" w="med" len="med"/>
          </a:ln>
          <a:effectLst/>
        </p:spPr>
        <p:txBody>
          <a:bodyPr lIns="79178" tIns="39590" rIns="79178" bIns="39590" anchor="t"/>
          <a:lstStyle/>
          <a:p>
            <a:pPr algn="ctr">
              <a:buClr>
                <a:srgbClr val="CC9900"/>
              </a:buClr>
              <a:defRPr/>
            </a:pPr>
            <a:r>
              <a:rPr lang="en-US" altLang="zh-CN" sz="1400" dirty="0">
                <a:solidFill>
                  <a:srgbClr val="000000"/>
                </a:solidFill>
                <a:latin typeface="+mn-lt"/>
                <a:ea typeface="+mn-ea"/>
              </a:rPr>
              <a:t>FSM</a:t>
            </a:r>
            <a:endParaRPr lang="en-US" altLang="zh-CN" sz="1050" dirty="0">
              <a:solidFill>
                <a:srgbClr val="000000"/>
              </a:solidFill>
              <a:latin typeface="+mn-lt"/>
              <a:ea typeface="+mn-ea"/>
            </a:endParaRPr>
          </a:p>
        </p:txBody>
      </p:sp>
    </p:spTree>
    <p:extLst>
      <p:ext uri="{BB962C8B-B14F-4D97-AF65-F5344CB8AC3E}">
        <p14:creationId xmlns:p14="http://schemas.microsoft.com/office/powerpoint/2010/main" val="1198681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FusionSphere OpenStack</a:t>
            </a:r>
            <a:r>
              <a:rPr lang="zh-CN" altLang="en-US" smtClean="0"/>
              <a:t>架构</a:t>
            </a:r>
          </a:p>
        </p:txBody>
      </p:sp>
      <p:grpSp>
        <p:nvGrpSpPr>
          <p:cNvPr id="3" name="组合 2"/>
          <p:cNvGrpSpPr/>
          <p:nvPr/>
        </p:nvGrpSpPr>
        <p:grpSpPr>
          <a:xfrm>
            <a:off x="899592" y="1430350"/>
            <a:ext cx="7759672" cy="4571975"/>
            <a:chOff x="179388" y="1376363"/>
            <a:chExt cx="8956676" cy="4824412"/>
          </a:xfrm>
        </p:grpSpPr>
        <p:sp>
          <p:nvSpPr>
            <p:cNvPr id="4" name="圆角矩形 144"/>
            <p:cNvSpPr/>
            <p:nvPr/>
          </p:nvSpPr>
          <p:spPr bwMode="auto">
            <a:xfrm>
              <a:off x="4941888" y="4424363"/>
              <a:ext cx="2305050" cy="1285875"/>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5" name="圆角矩形 145"/>
            <p:cNvSpPr/>
            <p:nvPr/>
          </p:nvSpPr>
          <p:spPr bwMode="auto">
            <a:xfrm>
              <a:off x="2538413" y="4445000"/>
              <a:ext cx="2303462" cy="1285875"/>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6" name="圆角矩形 146"/>
            <p:cNvSpPr/>
            <p:nvPr/>
          </p:nvSpPr>
          <p:spPr bwMode="auto">
            <a:xfrm>
              <a:off x="207963" y="4438650"/>
              <a:ext cx="2303462" cy="1265238"/>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7" name="圆角矩形 147"/>
            <p:cNvSpPr/>
            <p:nvPr/>
          </p:nvSpPr>
          <p:spPr bwMode="auto">
            <a:xfrm>
              <a:off x="365125" y="5332413"/>
              <a:ext cx="930275" cy="277812"/>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UVP-XEN</a:t>
              </a:r>
              <a:endParaRPr lang="zh-CN" altLang="en-US" sz="1200" kern="0" dirty="0">
                <a:solidFill>
                  <a:sysClr val="windowText" lastClr="000000"/>
                </a:solidFill>
                <a:latin typeface="+mn-lt"/>
                <a:ea typeface="+mn-ea"/>
              </a:endParaRPr>
            </a:p>
          </p:txBody>
        </p:sp>
        <p:sp>
          <p:nvSpPr>
            <p:cNvPr id="8" name="TextBox 7"/>
            <p:cNvSpPr txBox="1"/>
            <p:nvPr/>
          </p:nvSpPr>
          <p:spPr>
            <a:xfrm>
              <a:off x="586461" y="4438650"/>
              <a:ext cx="1657592" cy="306720"/>
            </a:xfrm>
            <a:prstGeom prst="rect">
              <a:avLst/>
            </a:prstGeom>
            <a:noFill/>
          </p:spPr>
          <p:txBody>
            <a:bodyPr wrap="none" lIns="74501" tIns="37250" rIns="74501" bIns="37250">
              <a:spAutoFit/>
            </a:bodyPr>
            <a:lstStyle/>
            <a:p>
              <a:pPr algn="ctr" fontAlgn="auto">
                <a:spcBef>
                  <a:spcPts val="0"/>
                </a:spcBef>
                <a:spcAft>
                  <a:spcPts val="0"/>
                </a:spcAft>
                <a:buClr>
                  <a:srgbClr val="CC9900"/>
                </a:buClr>
                <a:defRPr/>
              </a:pPr>
              <a:r>
                <a:rPr lang="en-US" altLang="zh-CN" sz="1400" b="1" kern="0" dirty="0" err="1">
                  <a:solidFill>
                    <a:sysClr val="windowText" lastClr="000000"/>
                  </a:solidFill>
                  <a:latin typeface="+mn-lt"/>
                  <a:ea typeface="+mn-ea"/>
                </a:rPr>
                <a:t>FusionCompute</a:t>
              </a:r>
              <a:endParaRPr lang="zh-CN" altLang="en-US" sz="1400" b="1" kern="0" dirty="0">
                <a:solidFill>
                  <a:sysClr val="windowText" lastClr="000000"/>
                </a:solidFill>
                <a:latin typeface="+mn-lt"/>
                <a:ea typeface="+mn-ea"/>
              </a:endParaRPr>
            </a:p>
          </p:txBody>
        </p:sp>
        <p:sp>
          <p:nvSpPr>
            <p:cNvPr id="9" name="圆角矩形 152"/>
            <p:cNvSpPr/>
            <p:nvPr/>
          </p:nvSpPr>
          <p:spPr bwMode="auto">
            <a:xfrm>
              <a:off x="2727325" y="4745038"/>
              <a:ext cx="963613" cy="80962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err="1">
                  <a:solidFill>
                    <a:sysClr val="windowText" lastClr="000000"/>
                  </a:solidFill>
                  <a:latin typeface="+mn-lt"/>
                  <a:ea typeface="+mn-ea"/>
                </a:rPr>
                <a:t>Dsware</a:t>
              </a:r>
              <a:endParaRPr lang="zh-CN" altLang="en-US" sz="1200" kern="0" dirty="0">
                <a:solidFill>
                  <a:sysClr val="windowText" lastClr="000000"/>
                </a:solidFill>
                <a:latin typeface="+mn-lt"/>
                <a:ea typeface="+mn-ea"/>
              </a:endParaRPr>
            </a:p>
          </p:txBody>
        </p:sp>
        <p:sp>
          <p:nvSpPr>
            <p:cNvPr id="10" name="圆角矩形 153"/>
            <p:cNvSpPr/>
            <p:nvPr/>
          </p:nvSpPr>
          <p:spPr bwMode="auto">
            <a:xfrm>
              <a:off x="3795713" y="5265738"/>
              <a:ext cx="981075" cy="277811"/>
            </a:xfrm>
            <a:prstGeom prst="roundRect">
              <a:avLst/>
            </a:prstGeom>
            <a:solidFill>
              <a:srgbClr val="99FF66"/>
            </a:solidFill>
            <a:ln w="9525" cap="flat" cmpd="sng" algn="ctr">
              <a:solidFill>
                <a:srgbClr val="FFFFFF">
                  <a:lumMod val="50000"/>
                </a:srgbClr>
              </a:solidFill>
              <a:prstDash val="dash"/>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err="1">
                  <a:solidFill>
                    <a:sysClr val="windowText" lastClr="000000"/>
                  </a:solidFill>
                  <a:latin typeface="+mn-lt"/>
                  <a:ea typeface="+mn-ea"/>
                </a:rPr>
                <a:t>offloader</a:t>
              </a:r>
              <a:endParaRPr lang="zh-CN" altLang="en-US" sz="1200" kern="0" dirty="0">
                <a:solidFill>
                  <a:sysClr val="windowText" lastClr="000000"/>
                </a:solidFill>
                <a:latin typeface="+mn-lt"/>
                <a:ea typeface="+mn-ea"/>
              </a:endParaRPr>
            </a:p>
          </p:txBody>
        </p:sp>
        <p:sp>
          <p:nvSpPr>
            <p:cNvPr id="11" name="TextBox 10"/>
            <p:cNvSpPr txBox="1"/>
            <p:nvPr/>
          </p:nvSpPr>
          <p:spPr>
            <a:xfrm>
              <a:off x="2953233" y="4424363"/>
              <a:ext cx="1537325" cy="306720"/>
            </a:xfrm>
            <a:prstGeom prst="rect">
              <a:avLst/>
            </a:prstGeom>
            <a:noFill/>
          </p:spPr>
          <p:txBody>
            <a:bodyPr wrap="none" lIns="74501" tIns="37250" rIns="74501" bIns="37250">
              <a:spAutoFit/>
            </a:bodyPr>
            <a:lstStyle/>
            <a:p>
              <a:pPr algn="ctr" fontAlgn="auto">
                <a:spcBef>
                  <a:spcPts val="0"/>
                </a:spcBef>
                <a:spcAft>
                  <a:spcPts val="0"/>
                </a:spcAft>
                <a:buClr>
                  <a:srgbClr val="CC9900"/>
                </a:buClr>
                <a:defRPr/>
              </a:pPr>
              <a:r>
                <a:rPr lang="en-US" altLang="zh-CN" sz="1400" b="1" kern="0" dirty="0" err="1">
                  <a:solidFill>
                    <a:sysClr val="windowText" lastClr="000000"/>
                  </a:solidFill>
                  <a:latin typeface="+mn-lt"/>
                  <a:ea typeface="+mn-ea"/>
                </a:rPr>
                <a:t>FusionStorage</a:t>
              </a:r>
              <a:endParaRPr lang="zh-CN" altLang="en-US" sz="1400" b="1" kern="0" dirty="0">
                <a:solidFill>
                  <a:sysClr val="windowText" lastClr="000000"/>
                </a:solidFill>
                <a:latin typeface="+mn-lt"/>
                <a:ea typeface="+mn-ea"/>
              </a:endParaRPr>
            </a:p>
          </p:txBody>
        </p:sp>
        <p:sp>
          <p:nvSpPr>
            <p:cNvPr id="12" name="圆角矩形 155"/>
            <p:cNvSpPr/>
            <p:nvPr/>
          </p:nvSpPr>
          <p:spPr bwMode="auto">
            <a:xfrm>
              <a:off x="3805238" y="4737100"/>
              <a:ext cx="915987" cy="449263"/>
            </a:xfrm>
            <a:prstGeom prst="roundRect">
              <a:avLst/>
            </a:prstGeom>
            <a:solidFill>
              <a:srgbClr val="99FF66"/>
            </a:solidFill>
            <a:ln w="9525" cap="flat" cmpd="sng" algn="ctr">
              <a:solidFill>
                <a:srgbClr val="FFFFFF">
                  <a:lumMod val="50000"/>
                </a:srgbClr>
              </a:solidFill>
              <a:prstDash val="dash"/>
              <a:round/>
              <a:headEnd type="none" w="med" len="med"/>
              <a:tailEnd type="none" w="med" len="med"/>
            </a:ln>
            <a:effectLst/>
          </p:spPr>
          <p:txBody>
            <a:bodyPr lIns="0" tIns="37244" rIns="0"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Storage Hypervisor</a:t>
              </a:r>
              <a:endParaRPr lang="zh-CN" altLang="en-US" sz="1200" kern="0" dirty="0">
                <a:solidFill>
                  <a:sysClr val="windowText" lastClr="000000"/>
                </a:solidFill>
                <a:latin typeface="+mn-lt"/>
                <a:ea typeface="+mn-ea"/>
              </a:endParaRPr>
            </a:p>
          </p:txBody>
        </p:sp>
        <p:sp>
          <p:nvSpPr>
            <p:cNvPr id="13" name="圆角矩形 156"/>
            <p:cNvSpPr/>
            <p:nvPr/>
          </p:nvSpPr>
          <p:spPr bwMode="auto">
            <a:xfrm>
              <a:off x="369888" y="4737100"/>
              <a:ext cx="925512" cy="449263"/>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VRM</a:t>
              </a:r>
              <a:endParaRPr lang="zh-CN" altLang="en-US" sz="1200" kern="0" dirty="0">
                <a:solidFill>
                  <a:sysClr val="windowText" lastClr="000000"/>
                </a:solidFill>
                <a:latin typeface="+mn-lt"/>
                <a:ea typeface="+mn-ea"/>
              </a:endParaRPr>
            </a:p>
          </p:txBody>
        </p:sp>
        <p:sp>
          <p:nvSpPr>
            <p:cNvPr id="14" name="圆角矩形 157"/>
            <p:cNvSpPr/>
            <p:nvPr/>
          </p:nvSpPr>
          <p:spPr bwMode="auto">
            <a:xfrm>
              <a:off x="1400175" y="4733925"/>
              <a:ext cx="923925" cy="80962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0" tIns="37244" rIns="0"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UVP-KVM</a:t>
              </a:r>
              <a:endParaRPr lang="zh-CN" altLang="en-US" sz="1200" kern="0" dirty="0">
                <a:solidFill>
                  <a:sysClr val="windowText" lastClr="000000"/>
                </a:solidFill>
                <a:latin typeface="+mn-lt"/>
                <a:ea typeface="+mn-ea"/>
              </a:endParaRPr>
            </a:p>
          </p:txBody>
        </p:sp>
        <p:sp>
          <p:nvSpPr>
            <p:cNvPr id="15" name="圆角矩形 158"/>
            <p:cNvSpPr/>
            <p:nvPr/>
          </p:nvSpPr>
          <p:spPr bwMode="auto">
            <a:xfrm>
              <a:off x="5035938" y="5272883"/>
              <a:ext cx="2140595" cy="312736"/>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0" tIns="37244" rIns="0"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L2</a:t>
              </a:r>
              <a:r>
                <a:rPr lang="zh-CN" altLang="en-US" sz="1200" kern="0" dirty="0">
                  <a:solidFill>
                    <a:sysClr val="windowText" lastClr="000000"/>
                  </a:solidFill>
                  <a:latin typeface="+mn-lt"/>
                  <a:ea typeface="+mn-ea"/>
                </a:rPr>
                <a:t>虚拟交换（</a:t>
              </a:r>
              <a:r>
                <a:rPr lang="en-US" altLang="zh-CN" sz="1200" kern="0" dirty="0">
                  <a:solidFill>
                    <a:sysClr val="windowText" lastClr="000000"/>
                  </a:solidFill>
                  <a:latin typeface="+mn-lt"/>
                  <a:ea typeface="+mn-ea"/>
                </a:rPr>
                <a:t>EVS/VxLAN</a:t>
              </a:r>
              <a:r>
                <a:rPr lang="zh-CN" altLang="en-US" sz="1200" kern="0" dirty="0">
                  <a:solidFill>
                    <a:sysClr val="windowText" lastClr="000000"/>
                  </a:solidFill>
                  <a:latin typeface="+mn-lt"/>
                  <a:ea typeface="+mn-ea"/>
                </a:rPr>
                <a:t>）</a:t>
              </a:r>
            </a:p>
          </p:txBody>
        </p:sp>
        <p:sp>
          <p:nvSpPr>
            <p:cNvPr id="16" name="圆角矩形 159"/>
            <p:cNvSpPr/>
            <p:nvPr/>
          </p:nvSpPr>
          <p:spPr bwMode="auto">
            <a:xfrm>
              <a:off x="5092700" y="4748213"/>
              <a:ext cx="923925" cy="44767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FNM</a:t>
              </a:r>
              <a:endParaRPr lang="zh-CN" altLang="en-US" sz="1200" kern="0" dirty="0">
                <a:solidFill>
                  <a:sysClr val="windowText" lastClr="000000"/>
                </a:solidFill>
                <a:latin typeface="+mn-lt"/>
                <a:ea typeface="+mn-ea"/>
              </a:endParaRPr>
            </a:p>
          </p:txBody>
        </p:sp>
        <p:sp>
          <p:nvSpPr>
            <p:cNvPr id="17" name="TextBox 16"/>
            <p:cNvSpPr txBox="1"/>
            <p:nvPr/>
          </p:nvSpPr>
          <p:spPr>
            <a:xfrm>
              <a:off x="5291929" y="4432300"/>
              <a:ext cx="1633539" cy="306720"/>
            </a:xfrm>
            <a:prstGeom prst="rect">
              <a:avLst/>
            </a:prstGeom>
            <a:noFill/>
          </p:spPr>
          <p:txBody>
            <a:bodyPr wrap="none" lIns="74501" tIns="37250" rIns="74501" bIns="37250">
              <a:spAutoFit/>
            </a:bodyPr>
            <a:lstStyle/>
            <a:p>
              <a:pPr algn="ctr" fontAlgn="auto">
                <a:spcBef>
                  <a:spcPts val="0"/>
                </a:spcBef>
                <a:spcAft>
                  <a:spcPts val="0"/>
                </a:spcAft>
                <a:buClr>
                  <a:srgbClr val="CC9900"/>
                </a:buClr>
                <a:defRPr/>
              </a:pPr>
              <a:r>
                <a:rPr lang="en-US" altLang="zh-CN" sz="1400" b="1" kern="0" dirty="0" err="1">
                  <a:solidFill>
                    <a:sysClr val="windowText" lastClr="000000"/>
                  </a:solidFill>
                  <a:latin typeface="+mn-lt"/>
                  <a:ea typeface="+mn-ea"/>
                </a:rPr>
                <a:t>FusionNetwork</a:t>
              </a:r>
              <a:endParaRPr lang="zh-CN" altLang="en-US" sz="1400" b="1" kern="0" dirty="0">
                <a:solidFill>
                  <a:sysClr val="windowText" lastClr="000000"/>
                </a:solidFill>
                <a:latin typeface="+mn-lt"/>
                <a:ea typeface="+mn-ea"/>
              </a:endParaRPr>
            </a:p>
          </p:txBody>
        </p:sp>
        <p:sp>
          <p:nvSpPr>
            <p:cNvPr id="18" name="圆角矩形 161"/>
            <p:cNvSpPr/>
            <p:nvPr/>
          </p:nvSpPr>
          <p:spPr bwMode="auto">
            <a:xfrm>
              <a:off x="6077962" y="4709180"/>
              <a:ext cx="1049913" cy="483532"/>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0" tIns="37244" rIns="0" bIns="37244" anchor="ctr"/>
            <a:lstStyle/>
            <a:p>
              <a:pPr algn="ctr" defTabSz="851501" eaLnBrk="0" fontAlgn="auto" hangingPunct="0">
                <a:lnSpc>
                  <a:spcPts val="1200"/>
                </a:lnSpc>
                <a:spcBef>
                  <a:spcPts val="0"/>
                </a:spcBef>
                <a:spcAft>
                  <a:spcPts val="0"/>
                </a:spcAft>
                <a:buClr>
                  <a:srgbClr val="CC9900"/>
                </a:buClr>
                <a:defRPr/>
              </a:pPr>
              <a:r>
                <a:rPr lang="en-US" altLang="zh-CN" sz="1200" kern="0" dirty="0">
                  <a:solidFill>
                    <a:sysClr val="windowText" lastClr="000000"/>
                  </a:solidFill>
                  <a:latin typeface="+mn-lt"/>
                  <a:ea typeface="+mn-ea"/>
                </a:rPr>
                <a:t>L3-L7</a:t>
              </a:r>
              <a:r>
                <a:rPr lang="zh-CN" altLang="en-US" sz="1200" kern="0" dirty="0">
                  <a:solidFill>
                    <a:sysClr val="windowText" lastClr="000000"/>
                  </a:solidFill>
                  <a:latin typeface="+mn-lt"/>
                  <a:ea typeface="+mn-ea"/>
                </a:rPr>
                <a:t>虚拟网络服务</a:t>
              </a:r>
              <a:r>
                <a:rPr lang="en-US" altLang="zh-CN" sz="1200" kern="0" dirty="0">
                  <a:solidFill>
                    <a:sysClr val="windowText" lastClr="000000"/>
                  </a:solidFill>
                  <a:latin typeface="+mn-lt"/>
                  <a:ea typeface="+mn-ea"/>
                </a:rPr>
                <a:t>-vFW/vLB…</a:t>
              </a:r>
            </a:p>
          </p:txBody>
        </p:sp>
        <p:sp>
          <p:nvSpPr>
            <p:cNvPr id="19" name="圆角矩形 162"/>
            <p:cNvSpPr/>
            <p:nvPr/>
          </p:nvSpPr>
          <p:spPr bwMode="auto">
            <a:xfrm>
              <a:off x="204788" y="3298825"/>
              <a:ext cx="7031037" cy="881063"/>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20" name="圆角矩形 163"/>
            <p:cNvSpPr/>
            <p:nvPr/>
          </p:nvSpPr>
          <p:spPr bwMode="auto">
            <a:xfrm>
              <a:off x="2843213" y="3608388"/>
              <a:ext cx="1439862" cy="23177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Cinder</a:t>
              </a:r>
              <a:endParaRPr lang="zh-CN" altLang="en-US" sz="1200" kern="0" dirty="0">
                <a:solidFill>
                  <a:sysClr val="windowText" lastClr="000000"/>
                </a:solidFill>
                <a:latin typeface="+mn-lt"/>
                <a:ea typeface="+mn-ea"/>
              </a:endParaRPr>
            </a:p>
          </p:txBody>
        </p:sp>
        <p:sp>
          <p:nvSpPr>
            <p:cNvPr id="21" name="圆角矩形 164"/>
            <p:cNvSpPr/>
            <p:nvPr/>
          </p:nvSpPr>
          <p:spPr bwMode="auto">
            <a:xfrm>
              <a:off x="4464050" y="3608388"/>
              <a:ext cx="1366838" cy="23177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Neutron</a:t>
              </a:r>
              <a:endParaRPr lang="zh-CN" altLang="en-US" sz="1200" kern="0" dirty="0">
                <a:solidFill>
                  <a:sysClr val="windowText" lastClr="000000"/>
                </a:solidFill>
                <a:latin typeface="+mn-lt"/>
                <a:ea typeface="+mn-ea"/>
              </a:endParaRPr>
            </a:p>
          </p:txBody>
        </p:sp>
        <p:sp>
          <p:nvSpPr>
            <p:cNvPr id="22" name="圆角矩形 165"/>
            <p:cNvSpPr/>
            <p:nvPr/>
          </p:nvSpPr>
          <p:spPr bwMode="auto">
            <a:xfrm>
              <a:off x="1187450" y="3608388"/>
              <a:ext cx="1439863" cy="23177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Nova</a:t>
              </a:r>
              <a:endParaRPr lang="zh-CN" altLang="en-US" sz="1200" kern="0" dirty="0">
                <a:solidFill>
                  <a:sysClr val="windowText" lastClr="000000"/>
                </a:solidFill>
                <a:latin typeface="+mn-lt"/>
                <a:ea typeface="+mn-ea"/>
              </a:endParaRPr>
            </a:p>
          </p:txBody>
        </p:sp>
        <p:sp>
          <p:nvSpPr>
            <p:cNvPr id="23" name="圆角矩形 166"/>
            <p:cNvSpPr/>
            <p:nvPr/>
          </p:nvSpPr>
          <p:spPr bwMode="auto">
            <a:xfrm>
              <a:off x="1174750" y="3871912"/>
              <a:ext cx="1452563" cy="277811"/>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t"/>
            <a:lstStyle/>
            <a:p>
              <a:pPr algn="ctr" defTabSz="851501" eaLnBrk="0" fontAlgn="auto" hangingPunct="0">
                <a:lnSpc>
                  <a:spcPts val="900"/>
                </a:lnSpc>
                <a:spcBef>
                  <a:spcPts val="0"/>
                </a:spcBef>
                <a:spcAft>
                  <a:spcPts val="0"/>
                </a:spcAft>
                <a:buClr>
                  <a:srgbClr val="CC9900"/>
                </a:buClr>
                <a:defRPr/>
              </a:pPr>
              <a:r>
                <a:rPr lang="en-US" altLang="zh-CN" sz="1200" kern="0" dirty="0">
                  <a:solidFill>
                    <a:sysClr val="windowText" lastClr="000000"/>
                  </a:solidFill>
                  <a:latin typeface="+mn-lt"/>
                  <a:ea typeface="+mn-ea"/>
                </a:rPr>
                <a:t>Nova-Compute Driver</a:t>
              </a:r>
              <a:endParaRPr lang="zh-CN" altLang="en-US" sz="1200" kern="0" dirty="0">
                <a:solidFill>
                  <a:sysClr val="windowText" lastClr="000000"/>
                </a:solidFill>
                <a:latin typeface="+mn-lt"/>
                <a:ea typeface="+mn-ea"/>
              </a:endParaRPr>
            </a:p>
          </p:txBody>
        </p:sp>
        <p:sp>
          <p:nvSpPr>
            <p:cNvPr id="24" name="圆角矩形 167"/>
            <p:cNvSpPr/>
            <p:nvPr/>
          </p:nvSpPr>
          <p:spPr bwMode="auto">
            <a:xfrm>
              <a:off x="2856523" y="3857231"/>
              <a:ext cx="1439862" cy="291502"/>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t"/>
            <a:lstStyle/>
            <a:p>
              <a:pPr algn="ctr" defTabSz="851501" eaLnBrk="0" fontAlgn="auto" hangingPunct="0">
                <a:lnSpc>
                  <a:spcPts val="900"/>
                </a:lnSpc>
                <a:spcBef>
                  <a:spcPts val="0"/>
                </a:spcBef>
                <a:spcAft>
                  <a:spcPts val="0"/>
                </a:spcAft>
                <a:buClr>
                  <a:srgbClr val="CC9900"/>
                </a:buClr>
                <a:defRPr/>
              </a:pPr>
              <a:r>
                <a:rPr lang="en-US" altLang="zh-CN" sz="1200" kern="0" dirty="0">
                  <a:solidFill>
                    <a:sysClr val="windowText" lastClr="000000"/>
                  </a:solidFill>
                  <a:latin typeface="+mn-lt"/>
                  <a:ea typeface="+mn-ea"/>
                </a:rPr>
                <a:t>Cinder-Volume Driver</a:t>
              </a:r>
              <a:endParaRPr lang="zh-CN" altLang="en-US" sz="1200" kern="0" dirty="0">
                <a:solidFill>
                  <a:sysClr val="windowText" lastClr="000000"/>
                </a:solidFill>
                <a:latin typeface="+mn-lt"/>
                <a:ea typeface="+mn-ea"/>
              </a:endParaRPr>
            </a:p>
          </p:txBody>
        </p:sp>
        <p:sp>
          <p:nvSpPr>
            <p:cNvPr id="25" name="圆角矩形 168"/>
            <p:cNvSpPr/>
            <p:nvPr/>
          </p:nvSpPr>
          <p:spPr bwMode="auto">
            <a:xfrm>
              <a:off x="4467225" y="3905250"/>
              <a:ext cx="1363663" cy="2301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Neutron Plug-in</a:t>
              </a:r>
              <a:endParaRPr lang="zh-CN" altLang="en-US" sz="1200" kern="0" dirty="0">
                <a:solidFill>
                  <a:sysClr val="windowText" lastClr="000000"/>
                </a:solidFill>
                <a:latin typeface="+mn-lt"/>
                <a:ea typeface="+mn-ea"/>
              </a:endParaRPr>
            </a:p>
          </p:txBody>
        </p:sp>
        <p:sp>
          <p:nvSpPr>
            <p:cNvPr id="26" name="圆角矩形 170"/>
            <p:cNvSpPr/>
            <p:nvPr/>
          </p:nvSpPr>
          <p:spPr bwMode="auto">
            <a:xfrm>
              <a:off x="271463" y="3629025"/>
              <a:ext cx="827087" cy="2301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Glance</a:t>
              </a:r>
              <a:endParaRPr lang="zh-CN" altLang="en-US" sz="1200" kern="0" dirty="0">
                <a:solidFill>
                  <a:sysClr val="windowText" lastClr="000000"/>
                </a:solidFill>
                <a:latin typeface="+mn-lt"/>
                <a:ea typeface="+mn-ea"/>
              </a:endParaRPr>
            </a:p>
          </p:txBody>
        </p:sp>
        <p:sp>
          <p:nvSpPr>
            <p:cNvPr id="27" name="圆角矩形 171"/>
            <p:cNvSpPr/>
            <p:nvPr/>
          </p:nvSpPr>
          <p:spPr bwMode="auto">
            <a:xfrm>
              <a:off x="277813" y="3898900"/>
              <a:ext cx="828675" cy="23177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Swift</a:t>
              </a:r>
              <a:endParaRPr lang="zh-CN" altLang="en-US" sz="1200" kern="0" dirty="0">
                <a:solidFill>
                  <a:sysClr val="windowText" lastClr="000000"/>
                </a:solidFill>
                <a:latin typeface="+mn-lt"/>
                <a:ea typeface="+mn-ea"/>
              </a:endParaRPr>
            </a:p>
          </p:txBody>
        </p:sp>
        <p:sp>
          <p:nvSpPr>
            <p:cNvPr id="28" name="圆角矩形 172"/>
            <p:cNvSpPr/>
            <p:nvPr/>
          </p:nvSpPr>
          <p:spPr bwMode="auto">
            <a:xfrm>
              <a:off x="5964238" y="3363913"/>
              <a:ext cx="1181100" cy="230187"/>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Heat</a:t>
              </a:r>
              <a:endParaRPr lang="zh-CN" altLang="en-US" sz="1200" kern="0" dirty="0">
                <a:solidFill>
                  <a:sysClr val="windowText" lastClr="000000"/>
                </a:solidFill>
                <a:latin typeface="+mn-lt"/>
                <a:ea typeface="+mn-ea"/>
              </a:endParaRPr>
            </a:p>
          </p:txBody>
        </p:sp>
        <p:sp>
          <p:nvSpPr>
            <p:cNvPr id="29" name="圆角矩形 173"/>
            <p:cNvSpPr/>
            <p:nvPr/>
          </p:nvSpPr>
          <p:spPr bwMode="auto">
            <a:xfrm>
              <a:off x="5961063" y="3641725"/>
              <a:ext cx="1181100" cy="2301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Ceilometer</a:t>
              </a:r>
              <a:endParaRPr lang="zh-CN" altLang="en-US" sz="1200" kern="0" dirty="0">
                <a:solidFill>
                  <a:sysClr val="windowText" lastClr="000000"/>
                </a:solidFill>
                <a:latin typeface="+mn-lt"/>
                <a:ea typeface="+mn-ea"/>
              </a:endParaRPr>
            </a:p>
          </p:txBody>
        </p:sp>
        <p:sp>
          <p:nvSpPr>
            <p:cNvPr id="30" name="圆角矩形 174"/>
            <p:cNvSpPr/>
            <p:nvPr/>
          </p:nvSpPr>
          <p:spPr bwMode="auto">
            <a:xfrm>
              <a:off x="5967413" y="3911600"/>
              <a:ext cx="1181100" cy="23177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Ironic</a:t>
              </a:r>
              <a:endParaRPr lang="zh-CN" altLang="en-US" sz="1200" kern="0" dirty="0">
                <a:solidFill>
                  <a:sysClr val="windowText" lastClr="000000"/>
                </a:solidFill>
                <a:latin typeface="+mn-lt"/>
                <a:ea typeface="+mn-ea"/>
              </a:endParaRPr>
            </a:p>
          </p:txBody>
        </p:sp>
        <p:sp>
          <p:nvSpPr>
            <p:cNvPr id="31" name="TextBox 30"/>
            <p:cNvSpPr txBox="1"/>
            <p:nvPr/>
          </p:nvSpPr>
          <p:spPr>
            <a:xfrm>
              <a:off x="2531881" y="3189288"/>
              <a:ext cx="2351448" cy="306720"/>
            </a:xfrm>
            <a:prstGeom prst="rect">
              <a:avLst/>
            </a:prstGeom>
            <a:noFill/>
          </p:spPr>
          <p:txBody>
            <a:bodyPr wrap="none" lIns="74501" tIns="37250" rIns="74501" bIns="37250">
              <a:spAutoFit/>
            </a:bodyPr>
            <a:lstStyle/>
            <a:p>
              <a:pPr algn="ctr" fontAlgn="auto">
                <a:spcBef>
                  <a:spcPts val="0"/>
                </a:spcBef>
                <a:spcAft>
                  <a:spcPts val="0"/>
                </a:spcAft>
                <a:buClr>
                  <a:srgbClr val="CC9900"/>
                </a:buClr>
                <a:defRPr/>
              </a:pPr>
              <a:r>
                <a:rPr lang="en-US" altLang="zh-CN" sz="1400" b="1" kern="0" dirty="0">
                  <a:solidFill>
                    <a:sysClr val="windowText" lastClr="000000"/>
                  </a:solidFill>
                  <a:latin typeface="+mn-lt"/>
                  <a:ea typeface="+mn-ea"/>
                </a:rPr>
                <a:t>Level 1 –DC </a:t>
              </a:r>
              <a:r>
                <a:rPr lang="en-US" altLang="zh-CN" sz="1400" b="1" kern="0" dirty="0" err="1">
                  <a:solidFill>
                    <a:sysClr val="windowText" lastClr="000000"/>
                  </a:solidFill>
                  <a:latin typeface="+mn-lt"/>
                  <a:ea typeface="+mn-ea"/>
                </a:rPr>
                <a:t>Openstack</a:t>
              </a:r>
              <a:endParaRPr lang="zh-CN" altLang="en-US" sz="1400" b="1" kern="0" dirty="0">
                <a:solidFill>
                  <a:sysClr val="windowText" lastClr="000000"/>
                </a:solidFill>
                <a:latin typeface="+mn-lt"/>
                <a:ea typeface="+mn-ea"/>
              </a:endParaRPr>
            </a:p>
          </p:txBody>
        </p:sp>
        <p:sp>
          <p:nvSpPr>
            <p:cNvPr id="32" name="圆角矩形 176"/>
            <p:cNvSpPr/>
            <p:nvPr/>
          </p:nvSpPr>
          <p:spPr bwMode="auto">
            <a:xfrm>
              <a:off x="7451725" y="2192338"/>
              <a:ext cx="1331913" cy="3417887"/>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33" name="圆角矩形 180"/>
            <p:cNvSpPr/>
            <p:nvPr/>
          </p:nvSpPr>
          <p:spPr bwMode="auto">
            <a:xfrm>
              <a:off x="7523163" y="3643313"/>
              <a:ext cx="1181100" cy="306387"/>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告警</a:t>
              </a:r>
              <a:r>
                <a:rPr lang="en-US" altLang="zh-CN" sz="1200" kern="0" dirty="0">
                  <a:solidFill>
                    <a:sysClr val="windowText" lastClr="000000"/>
                  </a:solidFill>
                  <a:latin typeface="+mn-lt"/>
                  <a:ea typeface="+mn-ea"/>
                </a:rPr>
                <a:t>(FM)</a:t>
              </a:r>
              <a:endParaRPr lang="zh-CN" altLang="en-US" sz="1200" kern="0" dirty="0">
                <a:solidFill>
                  <a:sysClr val="windowText" lastClr="000000"/>
                </a:solidFill>
                <a:latin typeface="+mn-lt"/>
                <a:ea typeface="+mn-ea"/>
              </a:endParaRPr>
            </a:p>
          </p:txBody>
        </p:sp>
        <p:sp>
          <p:nvSpPr>
            <p:cNvPr id="34" name="圆角矩形 181"/>
            <p:cNvSpPr/>
            <p:nvPr/>
          </p:nvSpPr>
          <p:spPr bwMode="auto">
            <a:xfrm>
              <a:off x="7531327" y="3239292"/>
              <a:ext cx="1187223" cy="338932"/>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0" tIns="37244" rIns="0"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安全</a:t>
              </a:r>
              <a:r>
                <a:rPr lang="en-US" altLang="zh-CN" sz="1200" kern="0" dirty="0">
                  <a:solidFill>
                    <a:sysClr val="windowText" lastClr="000000"/>
                  </a:solidFill>
                  <a:latin typeface="+mn-lt"/>
                  <a:ea typeface="+mn-ea"/>
                </a:rPr>
                <a:t>/</a:t>
              </a:r>
              <a:r>
                <a:rPr lang="zh-CN" altLang="en-US" sz="1200" kern="0" dirty="0">
                  <a:solidFill>
                    <a:sysClr val="windowText" lastClr="000000"/>
                  </a:solidFill>
                  <a:latin typeface="+mn-lt"/>
                  <a:ea typeface="+mn-ea"/>
                </a:rPr>
                <a:t>用户管理</a:t>
              </a:r>
              <a:endParaRPr lang="en-US" altLang="zh-CN" sz="1200" kern="0" dirty="0">
                <a:solidFill>
                  <a:sysClr val="windowText" lastClr="000000"/>
                </a:solidFill>
                <a:latin typeface="+mn-lt"/>
                <a:ea typeface="+mn-ea"/>
              </a:endParaRPr>
            </a:p>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(IAM)</a:t>
              </a:r>
              <a:endParaRPr lang="zh-CN" altLang="en-US" sz="1200" kern="0" dirty="0">
                <a:solidFill>
                  <a:sysClr val="windowText" lastClr="000000"/>
                </a:solidFill>
                <a:latin typeface="+mn-lt"/>
                <a:ea typeface="+mn-ea"/>
              </a:endParaRPr>
            </a:p>
          </p:txBody>
        </p:sp>
        <p:sp>
          <p:nvSpPr>
            <p:cNvPr id="35" name="圆角矩形 183"/>
            <p:cNvSpPr/>
            <p:nvPr/>
          </p:nvSpPr>
          <p:spPr bwMode="auto">
            <a:xfrm>
              <a:off x="7537450" y="2481263"/>
              <a:ext cx="1181100" cy="304800"/>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hangingPunct="0">
                <a:buClr>
                  <a:srgbClr val="CC9900"/>
                </a:buClr>
                <a:defRPr/>
              </a:pPr>
              <a:r>
                <a:rPr lang="en-US" altLang="zh-CN" sz="1200" kern="0" dirty="0">
                  <a:solidFill>
                    <a:sysClr val="windowText" lastClr="000000"/>
                  </a:solidFill>
                  <a:latin typeface="+mn-lt"/>
                  <a:ea typeface="+mn-ea"/>
                </a:rPr>
                <a:t>Web Portal</a:t>
              </a:r>
              <a:endParaRPr lang="zh-CN" altLang="en-US" sz="1200" kern="0" dirty="0">
                <a:solidFill>
                  <a:srgbClr val="000000"/>
                </a:solidFill>
                <a:latin typeface="+mn-lt"/>
                <a:ea typeface="+mn-ea"/>
              </a:endParaRPr>
            </a:p>
          </p:txBody>
        </p:sp>
        <p:sp>
          <p:nvSpPr>
            <p:cNvPr id="36" name="TextBox 35"/>
            <p:cNvSpPr txBox="1"/>
            <p:nvPr/>
          </p:nvSpPr>
          <p:spPr>
            <a:xfrm>
              <a:off x="8713719" y="3299894"/>
              <a:ext cx="422345" cy="1393685"/>
            </a:xfrm>
            <a:prstGeom prst="rect">
              <a:avLst/>
            </a:prstGeom>
            <a:noFill/>
          </p:spPr>
          <p:txBody>
            <a:bodyPr vert="eaVert" wrap="none" lIns="74501" tIns="37250" rIns="74501" bIns="37250">
              <a:spAutoFit/>
            </a:bodyPr>
            <a:lstStyle/>
            <a:p>
              <a:pPr algn="ctr" fontAlgn="auto">
                <a:spcBef>
                  <a:spcPts val="0"/>
                </a:spcBef>
                <a:spcAft>
                  <a:spcPts val="0"/>
                </a:spcAft>
                <a:buClr>
                  <a:srgbClr val="CC9900"/>
                </a:buClr>
                <a:defRPr/>
              </a:pPr>
              <a:r>
                <a:rPr lang="en-US" altLang="zh-CN" sz="1400" b="1" kern="0" dirty="0">
                  <a:solidFill>
                    <a:sysClr val="windowText" lastClr="000000"/>
                  </a:solidFill>
                  <a:latin typeface="+mn-lt"/>
                  <a:ea typeface="+mn-ea"/>
                </a:rPr>
                <a:t>OpenStack OM</a:t>
              </a:r>
              <a:endParaRPr lang="zh-CN" altLang="en-US" sz="1400" b="1" kern="0" dirty="0">
                <a:solidFill>
                  <a:sysClr val="windowText" lastClr="000000"/>
                </a:solidFill>
                <a:latin typeface="+mn-lt"/>
                <a:ea typeface="+mn-ea"/>
              </a:endParaRPr>
            </a:p>
          </p:txBody>
        </p:sp>
        <p:sp>
          <p:nvSpPr>
            <p:cNvPr id="37" name="上箭头 185"/>
            <p:cNvSpPr/>
            <p:nvPr/>
          </p:nvSpPr>
          <p:spPr bwMode="auto">
            <a:xfrm>
              <a:off x="1690985" y="4226502"/>
              <a:ext cx="249432" cy="150518"/>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38" name="上箭头 186"/>
            <p:cNvSpPr/>
            <p:nvPr/>
          </p:nvSpPr>
          <p:spPr bwMode="auto">
            <a:xfrm>
              <a:off x="3555530" y="4214697"/>
              <a:ext cx="249432" cy="150518"/>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74489" tIns="37244" rIns="74489" bIns="37244"/>
            <a:lstStyle/>
            <a:p>
              <a:pPr algn="ctr" defTabSz="851501" eaLnBrk="0" fontAlgn="auto" hangingPunct="0">
                <a:spcBef>
                  <a:spcPts val="0"/>
                </a:spcBef>
                <a:spcAft>
                  <a:spcPts val="0"/>
                </a:spcAft>
                <a:buClr>
                  <a:srgbClr val="CC9900"/>
                </a:buClr>
                <a:defRPr/>
              </a:pPr>
              <a:endParaRPr lang="zh-CN" altLang="en-US" sz="1100" kern="0" dirty="0">
                <a:solidFill>
                  <a:sysClr val="windowText" lastClr="000000"/>
                </a:solidFill>
                <a:latin typeface="+mn-lt"/>
                <a:ea typeface="+mn-ea"/>
              </a:endParaRPr>
            </a:p>
          </p:txBody>
        </p:sp>
        <p:sp>
          <p:nvSpPr>
            <p:cNvPr id="39" name="上箭头 187"/>
            <p:cNvSpPr/>
            <p:nvPr/>
          </p:nvSpPr>
          <p:spPr bwMode="auto">
            <a:xfrm>
              <a:off x="5005123" y="4220601"/>
              <a:ext cx="249432" cy="150518"/>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74489" tIns="37244" rIns="74489" bIns="37244"/>
            <a:lstStyle/>
            <a:p>
              <a:pPr algn="ctr" defTabSz="851501" eaLnBrk="0" fontAlgn="auto" hangingPunct="0">
                <a:spcBef>
                  <a:spcPts val="0"/>
                </a:spcBef>
                <a:spcAft>
                  <a:spcPts val="0"/>
                </a:spcAft>
                <a:buClr>
                  <a:srgbClr val="CC9900"/>
                </a:buClr>
                <a:defRPr/>
              </a:pPr>
              <a:endParaRPr lang="zh-CN" altLang="en-US" sz="1100" kern="0" dirty="0">
                <a:solidFill>
                  <a:sysClr val="windowText" lastClr="000000"/>
                </a:solidFill>
                <a:latin typeface="+mn-lt"/>
                <a:ea typeface="+mn-ea"/>
              </a:endParaRPr>
            </a:p>
          </p:txBody>
        </p:sp>
        <p:sp>
          <p:nvSpPr>
            <p:cNvPr id="40" name="右箭头 188"/>
            <p:cNvSpPr/>
            <p:nvPr/>
          </p:nvSpPr>
          <p:spPr bwMode="auto">
            <a:xfrm>
              <a:off x="7235548" y="3723062"/>
              <a:ext cx="206052" cy="265979"/>
            </a:xfrm>
            <a:prstGeom prst="rightArrow">
              <a:avLst/>
            </a:prstGeom>
            <a:gradFill flip="none" rotWithShape="1">
              <a:gsLst>
                <a:gs pos="0">
                  <a:srgbClr val="66FFFF"/>
                </a:gs>
                <a:gs pos="35000">
                  <a:srgbClr val="66FFFF">
                    <a:alpha val="80000"/>
                  </a:srgbClr>
                </a:gs>
                <a:gs pos="100000">
                  <a:srgbClr val="FFFFFF"/>
                </a:gs>
              </a:gsLst>
              <a:lin ang="10800000" scaled="1"/>
              <a:tileRect/>
            </a:gradFill>
            <a:ln w="9525" cap="flat" cmpd="sng" algn="ctr">
              <a:solidFill>
                <a:srgbClr val="BBE0E3">
                  <a:lumMod val="75000"/>
                </a:srgbClr>
              </a:solidFill>
              <a:prstDash val="solid"/>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41" name="圆角矩形 165"/>
            <p:cNvSpPr/>
            <p:nvPr/>
          </p:nvSpPr>
          <p:spPr bwMode="auto">
            <a:xfrm>
              <a:off x="271463" y="3363912"/>
              <a:ext cx="903287" cy="214312"/>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err="1">
                  <a:solidFill>
                    <a:sysClr val="windowText" lastClr="000000"/>
                  </a:solidFill>
                  <a:latin typeface="+mn-lt"/>
                  <a:ea typeface="+mn-ea"/>
                </a:rPr>
                <a:t>KeyStone</a:t>
              </a:r>
              <a:endParaRPr lang="zh-CN" altLang="en-US" sz="1200" kern="0" dirty="0">
                <a:solidFill>
                  <a:sysClr val="windowText" lastClr="000000"/>
                </a:solidFill>
                <a:latin typeface="+mn-lt"/>
                <a:ea typeface="+mn-ea"/>
              </a:endParaRPr>
            </a:p>
          </p:txBody>
        </p:sp>
        <p:sp>
          <p:nvSpPr>
            <p:cNvPr id="42" name="圆角矩形 162"/>
            <p:cNvSpPr/>
            <p:nvPr/>
          </p:nvSpPr>
          <p:spPr bwMode="auto">
            <a:xfrm>
              <a:off x="179388" y="2192338"/>
              <a:ext cx="6870700" cy="847725"/>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43" name="圆角矩形 165"/>
            <p:cNvSpPr/>
            <p:nvPr/>
          </p:nvSpPr>
          <p:spPr bwMode="auto">
            <a:xfrm>
              <a:off x="266700" y="2714625"/>
              <a:ext cx="6527800" cy="23177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Nova-Proxy/ Cinder-Proxy/Neutron(L2/L3/VPN/LB/FW)-Proxy</a:t>
              </a:r>
              <a:endParaRPr lang="zh-CN" altLang="en-US" sz="1200" kern="0" dirty="0">
                <a:solidFill>
                  <a:sysClr val="windowText" lastClr="000000"/>
                </a:solidFill>
                <a:latin typeface="+mn-lt"/>
                <a:ea typeface="+mn-ea"/>
              </a:endParaRPr>
            </a:p>
          </p:txBody>
        </p:sp>
        <p:sp>
          <p:nvSpPr>
            <p:cNvPr id="44" name="TextBox 43"/>
            <p:cNvSpPr txBox="1"/>
            <p:nvPr/>
          </p:nvSpPr>
          <p:spPr>
            <a:xfrm>
              <a:off x="2205282" y="1979703"/>
              <a:ext cx="2490788" cy="306720"/>
            </a:xfrm>
            <a:prstGeom prst="rect">
              <a:avLst/>
            </a:prstGeom>
            <a:noFill/>
          </p:spPr>
          <p:txBody>
            <a:bodyPr lIns="74501" tIns="37250" rIns="74501" bIns="37250">
              <a:spAutoFit/>
            </a:bodyPr>
            <a:lstStyle/>
            <a:p>
              <a:pPr algn="ctr" fontAlgn="auto">
                <a:spcBef>
                  <a:spcPts val="0"/>
                </a:spcBef>
                <a:spcAft>
                  <a:spcPts val="0"/>
                </a:spcAft>
                <a:buClr>
                  <a:srgbClr val="CC9900"/>
                </a:buClr>
                <a:defRPr/>
              </a:pPr>
              <a:r>
                <a:rPr lang="en-US" altLang="zh-CN" sz="1400" b="1" kern="0" dirty="0">
                  <a:solidFill>
                    <a:sysClr val="windowText" lastClr="000000"/>
                  </a:solidFill>
                  <a:latin typeface="+mn-lt"/>
                  <a:ea typeface="+mn-ea"/>
                </a:rPr>
                <a:t>Cascading </a:t>
              </a:r>
              <a:r>
                <a:rPr lang="en-US" altLang="zh-CN" sz="1400" b="1" kern="0" dirty="0" err="1">
                  <a:solidFill>
                    <a:sysClr val="windowText" lastClr="000000"/>
                  </a:solidFill>
                  <a:latin typeface="+mn-lt"/>
                  <a:ea typeface="+mn-ea"/>
                </a:rPr>
                <a:t>OpenStack</a:t>
              </a:r>
              <a:endParaRPr lang="en-US" altLang="zh-CN" sz="1400" b="1" kern="0" dirty="0">
                <a:solidFill>
                  <a:sysClr val="windowText" lastClr="000000"/>
                </a:solidFill>
                <a:latin typeface="+mn-lt"/>
                <a:ea typeface="+mn-ea"/>
              </a:endParaRPr>
            </a:p>
          </p:txBody>
        </p:sp>
        <p:sp>
          <p:nvSpPr>
            <p:cNvPr id="45" name="圆角矩形 173"/>
            <p:cNvSpPr/>
            <p:nvPr/>
          </p:nvSpPr>
          <p:spPr bwMode="auto">
            <a:xfrm>
              <a:off x="3530600" y="2319796"/>
              <a:ext cx="1322388" cy="299579"/>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err="1">
                  <a:solidFill>
                    <a:sysClr val="windowText" lastClr="000000"/>
                  </a:solidFill>
                  <a:latin typeface="+mn-lt"/>
                  <a:ea typeface="+mn-ea"/>
                </a:rPr>
                <a:t>Ceilometer</a:t>
              </a:r>
              <a:r>
                <a:rPr lang="en-US" altLang="zh-CN" sz="1200" kern="0" dirty="0">
                  <a:solidFill>
                    <a:sysClr val="windowText" lastClr="000000"/>
                  </a:solidFill>
                  <a:latin typeface="+mn-lt"/>
                  <a:ea typeface="+mn-ea"/>
                </a:rPr>
                <a:t>-ext</a:t>
              </a:r>
              <a:endParaRPr lang="zh-CN" altLang="en-US" sz="1200" kern="0" dirty="0">
                <a:solidFill>
                  <a:sysClr val="windowText" lastClr="000000"/>
                </a:solidFill>
                <a:latin typeface="+mn-lt"/>
                <a:ea typeface="+mn-ea"/>
              </a:endParaRPr>
            </a:p>
          </p:txBody>
        </p:sp>
        <p:sp>
          <p:nvSpPr>
            <p:cNvPr id="46" name="圆角矩形 164"/>
            <p:cNvSpPr/>
            <p:nvPr/>
          </p:nvSpPr>
          <p:spPr bwMode="auto">
            <a:xfrm>
              <a:off x="2038349" y="2305052"/>
              <a:ext cx="1130301" cy="295274"/>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Neutron-ext</a:t>
              </a:r>
              <a:endParaRPr lang="zh-CN" altLang="en-US" sz="1200" kern="0" dirty="0">
                <a:solidFill>
                  <a:sysClr val="windowText" lastClr="000000"/>
                </a:solidFill>
                <a:latin typeface="+mn-lt"/>
                <a:ea typeface="+mn-ea"/>
              </a:endParaRPr>
            </a:p>
          </p:txBody>
        </p:sp>
        <p:sp>
          <p:nvSpPr>
            <p:cNvPr id="47" name="圆角矩形 170"/>
            <p:cNvSpPr/>
            <p:nvPr/>
          </p:nvSpPr>
          <p:spPr bwMode="auto">
            <a:xfrm>
              <a:off x="5146675" y="2319797"/>
              <a:ext cx="1073150" cy="299579"/>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a:solidFill>
                    <a:sysClr val="windowText" lastClr="000000"/>
                  </a:solidFill>
                  <a:latin typeface="+mn-lt"/>
                  <a:ea typeface="+mn-ea"/>
                </a:rPr>
                <a:t>Glance-ext</a:t>
              </a:r>
              <a:endParaRPr lang="zh-CN" altLang="en-US" sz="1200" kern="0" dirty="0">
                <a:solidFill>
                  <a:sysClr val="windowText" lastClr="000000"/>
                </a:solidFill>
                <a:latin typeface="+mn-lt"/>
                <a:ea typeface="+mn-ea"/>
              </a:endParaRPr>
            </a:p>
          </p:txBody>
        </p:sp>
        <p:sp>
          <p:nvSpPr>
            <p:cNvPr id="48" name="右箭头 188"/>
            <p:cNvSpPr/>
            <p:nvPr/>
          </p:nvSpPr>
          <p:spPr bwMode="auto">
            <a:xfrm>
              <a:off x="7050372" y="2774049"/>
              <a:ext cx="354099" cy="265979"/>
            </a:xfrm>
            <a:prstGeom prst="rightArrow">
              <a:avLst/>
            </a:prstGeom>
            <a:gradFill flip="none" rotWithShape="1">
              <a:gsLst>
                <a:gs pos="0">
                  <a:srgbClr val="66FFFF"/>
                </a:gs>
                <a:gs pos="35000">
                  <a:srgbClr val="66FFFF">
                    <a:alpha val="80000"/>
                  </a:srgbClr>
                </a:gs>
                <a:gs pos="100000">
                  <a:srgbClr val="FFFFFF"/>
                </a:gs>
              </a:gsLst>
              <a:lin ang="10800000" scaled="1"/>
              <a:tileRect/>
            </a:gradFill>
            <a:ln w="9525" cap="flat" cmpd="sng" algn="ctr">
              <a:solidFill>
                <a:srgbClr val="BBE0E3">
                  <a:lumMod val="75000"/>
                </a:srgbClr>
              </a:solidFill>
              <a:prstDash val="solid"/>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49" name="圆角矩形 162"/>
            <p:cNvSpPr/>
            <p:nvPr/>
          </p:nvSpPr>
          <p:spPr bwMode="auto">
            <a:xfrm>
              <a:off x="201613" y="1376363"/>
              <a:ext cx="8726487" cy="523875"/>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50" name="圆角矩形 182"/>
            <p:cNvSpPr/>
            <p:nvPr/>
          </p:nvSpPr>
          <p:spPr bwMode="auto">
            <a:xfrm>
              <a:off x="469900" y="1492250"/>
              <a:ext cx="4000500" cy="3063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hangingPunct="0">
                <a:buClr>
                  <a:srgbClr val="CC9900"/>
                </a:buClr>
                <a:defRPr/>
              </a:pPr>
              <a:r>
                <a:rPr lang="en-US" altLang="zh-CN" sz="1200" kern="0" dirty="0">
                  <a:solidFill>
                    <a:srgbClr val="000000"/>
                  </a:solidFill>
                  <a:latin typeface="+mn-lt"/>
                  <a:ea typeface="+mn-ea"/>
                </a:rPr>
                <a:t>ManageOne SC</a:t>
              </a:r>
            </a:p>
          </p:txBody>
        </p:sp>
        <p:sp>
          <p:nvSpPr>
            <p:cNvPr id="51" name="圆角矩形 180"/>
            <p:cNvSpPr/>
            <p:nvPr/>
          </p:nvSpPr>
          <p:spPr bwMode="auto">
            <a:xfrm>
              <a:off x="7531327" y="4037805"/>
              <a:ext cx="1179513" cy="3063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日志</a:t>
              </a:r>
            </a:p>
          </p:txBody>
        </p:sp>
        <p:sp>
          <p:nvSpPr>
            <p:cNvPr id="52" name="圆角矩形 180"/>
            <p:cNvSpPr/>
            <p:nvPr/>
          </p:nvSpPr>
          <p:spPr bwMode="auto">
            <a:xfrm>
              <a:off x="7531327" y="4427537"/>
              <a:ext cx="1179513" cy="3063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拓扑</a:t>
              </a:r>
            </a:p>
          </p:txBody>
        </p:sp>
        <p:sp>
          <p:nvSpPr>
            <p:cNvPr id="53" name="圆角矩形 180"/>
            <p:cNvSpPr/>
            <p:nvPr/>
          </p:nvSpPr>
          <p:spPr bwMode="auto">
            <a:xfrm>
              <a:off x="7523163" y="4849813"/>
              <a:ext cx="1181100" cy="3063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报表</a:t>
              </a:r>
            </a:p>
          </p:txBody>
        </p:sp>
        <p:sp>
          <p:nvSpPr>
            <p:cNvPr id="54" name="圆角矩形 180"/>
            <p:cNvSpPr/>
            <p:nvPr/>
          </p:nvSpPr>
          <p:spPr bwMode="auto">
            <a:xfrm>
              <a:off x="7537450" y="2847975"/>
              <a:ext cx="1181100" cy="3063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操作</a:t>
              </a:r>
            </a:p>
          </p:txBody>
        </p:sp>
        <p:sp>
          <p:nvSpPr>
            <p:cNvPr id="55" name="上箭头 185"/>
            <p:cNvSpPr/>
            <p:nvPr/>
          </p:nvSpPr>
          <p:spPr bwMode="auto">
            <a:xfrm>
              <a:off x="4470506" y="1899493"/>
              <a:ext cx="344103" cy="293303"/>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56" name="上箭头 185"/>
            <p:cNvSpPr/>
            <p:nvPr/>
          </p:nvSpPr>
          <p:spPr bwMode="auto">
            <a:xfrm>
              <a:off x="4720597" y="3040027"/>
              <a:ext cx="344103" cy="23836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57" name="圆角矩形 162"/>
            <p:cNvSpPr/>
            <p:nvPr/>
          </p:nvSpPr>
          <p:spPr bwMode="auto">
            <a:xfrm>
              <a:off x="277813" y="5846763"/>
              <a:ext cx="8505825" cy="354012"/>
            </a:xfrm>
            <a:prstGeom prst="roundRect">
              <a:avLst>
                <a:gd name="adj" fmla="val 8613"/>
              </a:avLst>
            </a:prstGeom>
            <a:solidFill>
              <a:schemeClr val="bg1"/>
            </a:solidFill>
            <a:ln w="9525" cap="flat" cmpd="sng" algn="ctr">
              <a:solidFill>
                <a:srgbClr val="0070C0"/>
              </a:solidFill>
              <a:prstDash val="dash"/>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sp>
          <p:nvSpPr>
            <p:cNvPr id="58" name="圆角矩形 165"/>
            <p:cNvSpPr/>
            <p:nvPr/>
          </p:nvSpPr>
          <p:spPr bwMode="auto">
            <a:xfrm>
              <a:off x="427038" y="5911850"/>
              <a:ext cx="1765300" cy="2301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err="1">
                  <a:solidFill>
                    <a:sysClr val="windowText" lastClr="000000"/>
                  </a:solidFill>
                  <a:latin typeface="+mn-lt"/>
                  <a:ea typeface="+mn-ea"/>
                </a:rPr>
                <a:t>Boot&amp;Provisioning</a:t>
              </a:r>
              <a:endParaRPr lang="zh-CN" altLang="en-US" sz="1200" kern="0" dirty="0">
                <a:solidFill>
                  <a:sysClr val="windowText" lastClr="000000"/>
                </a:solidFill>
                <a:latin typeface="+mn-lt"/>
                <a:ea typeface="+mn-ea"/>
              </a:endParaRPr>
            </a:p>
          </p:txBody>
        </p:sp>
        <p:sp>
          <p:nvSpPr>
            <p:cNvPr id="59" name="圆角矩形 165"/>
            <p:cNvSpPr/>
            <p:nvPr/>
          </p:nvSpPr>
          <p:spPr bwMode="auto">
            <a:xfrm>
              <a:off x="2436813" y="5919788"/>
              <a:ext cx="1549400" cy="230187"/>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升级</a:t>
              </a:r>
              <a:r>
                <a:rPr lang="en-US" altLang="zh-CN" sz="1200" kern="0" dirty="0">
                  <a:solidFill>
                    <a:sysClr val="windowText" lastClr="000000"/>
                  </a:solidFill>
                  <a:latin typeface="+mn-lt"/>
                  <a:ea typeface="+mn-ea"/>
                </a:rPr>
                <a:t>/</a:t>
              </a:r>
              <a:r>
                <a:rPr lang="zh-CN" altLang="en-US" sz="1200" kern="0" dirty="0">
                  <a:solidFill>
                    <a:sysClr val="windowText" lastClr="000000"/>
                  </a:solidFill>
                  <a:latin typeface="+mn-lt"/>
                  <a:ea typeface="+mn-ea"/>
                </a:rPr>
                <a:t>补丁</a:t>
              </a:r>
            </a:p>
          </p:txBody>
        </p:sp>
        <p:sp>
          <p:nvSpPr>
            <p:cNvPr id="60" name="圆角矩形 165"/>
            <p:cNvSpPr/>
            <p:nvPr/>
          </p:nvSpPr>
          <p:spPr bwMode="auto">
            <a:xfrm>
              <a:off x="4168952" y="5911850"/>
              <a:ext cx="2538553" cy="238125"/>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zh-CN" altLang="en-US" sz="1200" kern="0" dirty="0">
                  <a:solidFill>
                    <a:sysClr val="windowText" lastClr="000000"/>
                  </a:solidFill>
                  <a:latin typeface="+mn-lt"/>
                  <a:ea typeface="+mn-ea"/>
                </a:rPr>
                <a:t>集成服务（网设、维护工具）</a:t>
              </a:r>
            </a:p>
          </p:txBody>
        </p:sp>
        <p:sp>
          <p:nvSpPr>
            <p:cNvPr id="61" name="圆角矩形 165"/>
            <p:cNvSpPr/>
            <p:nvPr/>
          </p:nvSpPr>
          <p:spPr bwMode="auto">
            <a:xfrm>
              <a:off x="6921500" y="5919788"/>
              <a:ext cx="1549400" cy="230187"/>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fontAlgn="auto" hangingPunct="0">
                <a:spcBef>
                  <a:spcPts val="0"/>
                </a:spcBef>
                <a:spcAft>
                  <a:spcPts val="0"/>
                </a:spcAft>
                <a:buClr>
                  <a:srgbClr val="CC9900"/>
                </a:buClr>
                <a:defRPr/>
              </a:pPr>
              <a:r>
                <a:rPr lang="en-US" altLang="zh-CN" sz="1200" kern="0" dirty="0" err="1">
                  <a:solidFill>
                    <a:sysClr val="windowText" lastClr="000000"/>
                  </a:solidFill>
                  <a:latin typeface="+mn-lt"/>
                  <a:ea typeface="+mn-ea"/>
                </a:rPr>
                <a:t>FusionSphere</a:t>
              </a:r>
              <a:r>
                <a:rPr lang="en-US" altLang="zh-CN" sz="1200" kern="0" dirty="0">
                  <a:solidFill>
                    <a:sysClr val="windowText" lastClr="000000"/>
                  </a:solidFill>
                  <a:latin typeface="+mn-lt"/>
                  <a:ea typeface="+mn-ea"/>
                </a:rPr>
                <a:t> SOI</a:t>
              </a:r>
              <a:endParaRPr lang="zh-CN" altLang="en-US" sz="1200" kern="0" dirty="0">
                <a:solidFill>
                  <a:sysClr val="windowText" lastClr="000000"/>
                </a:solidFill>
                <a:latin typeface="+mn-lt"/>
                <a:ea typeface="+mn-ea"/>
              </a:endParaRPr>
            </a:p>
          </p:txBody>
        </p:sp>
        <p:sp>
          <p:nvSpPr>
            <p:cNvPr id="62" name="圆角矩形 182"/>
            <p:cNvSpPr/>
            <p:nvPr/>
          </p:nvSpPr>
          <p:spPr bwMode="auto">
            <a:xfrm>
              <a:off x="4852988" y="1492250"/>
              <a:ext cx="4000500" cy="306388"/>
            </a:xfrm>
            <a:prstGeom prst="roundRect">
              <a:avLst/>
            </a:prstGeom>
            <a:solidFill>
              <a:srgbClr val="99FF66"/>
            </a:solidFill>
            <a:ln w="9525" cap="flat" cmpd="sng" algn="ctr">
              <a:solidFill>
                <a:srgbClr val="FFFFFF">
                  <a:lumMod val="50000"/>
                </a:srgbClr>
              </a:solidFill>
              <a:prstDash val="solid"/>
              <a:round/>
              <a:headEnd type="none" w="med" len="med"/>
              <a:tailEnd type="none" w="med" len="med"/>
            </a:ln>
            <a:effectLst/>
          </p:spPr>
          <p:txBody>
            <a:bodyPr lIns="74489" tIns="37244" rIns="74489" bIns="37244" anchor="ctr"/>
            <a:lstStyle/>
            <a:p>
              <a:pPr algn="ctr" defTabSz="851501" eaLnBrk="0" hangingPunct="0">
                <a:buClr>
                  <a:srgbClr val="CC9900"/>
                </a:buClr>
                <a:defRPr/>
              </a:pPr>
              <a:r>
                <a:rPr lang="en-US" altLang="zh-CN" sz="1200" kern="0" dirty="0">
                  <a:solidFill>
                    <a:srgbClr val="000000"/>
                  </a:solidFill>
                  <a:latin typeface="+mn-lt"/>
                  <a:ea typeface="+mn-ea"/>
                </a:rPr>
                <a:t>ManageOne OC</a:t>
              </a:r>
            </a:p>
          </p:txBody>
        </p:sp>
        <p:sp>
          <p:nvSpPr>
            <p:cNvPr id="63" name="上箭头 185"/>
            <p:cNvSpPr/>
            <p:nvPr/>
          </p:nvSpPr>
          <p:spPr bwMode="auto">
            <a:xfrm>
              <a:off x="7976032" y="1899493"/>
              <a:ext cx="344103" cy="293303"/>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74489" tIns="37244" rIns="74489" bIns="37244"/>
            <a:lstStyle/>
            <a:p>
              <a:pPr algn="ctr" defTabSz="851501" eaLnBrk="0" hangingPunct="0">
                <a:buClr>
                  <a:srgbClr val="CC9900"/>
                </a:buClr>
                <a:defRPr/>
              </a:pPr>
              <a:endParaRPr lang="zh-CN" altLang="en-US" sz="1100" kern="0" dirty="0">
                <a:solidFill>
                  <a:srgbClr val="000000"/>
                </a:solidFill>
                <a:latin typeface="+mn-lt"/>
                <a:ea typeface="+mn-ea"/>
              </a:endParaRPr>
            </a:p>
          </p:txBody>
        </p:sp>
      </p:grpSp>
    </p:spTree>
    <p:extLst>
      <p:ext uri="{BB962C8B-B14F-4D97-AF65-F5344CB8AC3E}">
        <p14:creationId xmlns:p14="http://schemas.microsoft.com/office/powerpoint/2010/main" val="3335315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标题 6"/>
          <p:cNvSpPr>
            <a:spLocks noGrp="1"/>
          </p:cNvSpPr>
          <p:nvPr>
            <p:ph type="title"/>
          </p:nvPr>
        </p:nvSpPr>
        <p:spPr/>
        <p:txBody>
          <a:bodyPr/>
          <a:lstStyle/>
          <a:p>
            <a:r>
              <a:rPr lang="en-US" altLang="zh-CN" smtClean="0"/>
              <a:t>FusionSphere</a:t>
            </a:r>
            <a:r>
              <a:rPr lang="zh-CN" altLang="en-US" smtClean="0"/>
              <a:t>产品组合</a:t>
            </a:r>
          </a:p>
        </p:txBody>
      </p:sp>
      <p:sp>
        <p:nvSpPr>
          <p:cNvPr id="37" name="矩形 36"/>
          <p:cNvSpPr/>
          <p:nvPr/>
        </p:nvSpPr>
        <p:spPr bwMode="auto">
          <a:xfrm>
            <a:off x="755650" y="2975870"/>
            <a:ext cx="7848599" cy="3264593"/>
          </a:xfrm>
          <a:prstGeom prst="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a:defRPr/>
            </a:pPr>
            <a:endParaRPr lang="zh-CN" altLang="en-US">
              <a:latin typeface="+mn-lt"/>
              <a:ea typeface="+mn-ea"/>
            </a:endParaRPr>
          </a:p>
        </p:txBody>
      </p:sp>
      <p:sp>
        <p:nvSpPr>
          <p:cNvPr id="36" name="矩形 35"/>
          <p:cNvSpPr/>
          <p:nvPr/>
        </p:nvSpPr>
        <p:spPr bwMode="auto">
          <a:xfrm>
            <a:off x="755650" y="1379562"/>
            <a:ext cx="7848599" cy="1487541"/>
          </a:xfrm>
          <a:prstGeom prst="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a:defRPr/>
            </a:pPr>
            <a:endParaRPr lang="zh-CN" altLang="en-US">
              <a:latin typeface="+mn-lt"/>
              <a:ea typeface="+mn-ea"/>
            </a:endParaRPr>
          </a:p>
        </p:txBody>
      </p:sp>
      <p:grpSp>
        <p:nvGrpSpPr>
          <p:cNvPr id="17413" name="组合 77"/>
          <p:cNvGrpSpPr>
            <a:grpSpLocks/>
          </p:cNvGrpSpPr>
          <p:nvPr/>
        </p:nvGrpSpPr>
        <p:grpSpPr bwMode="auto">
          <a:xfrm>
            <a:off x="3600767" y="5194385"/>
            <a:ext cx="2422710" cy="938911"/>
            <a:chOff x="1404337" y="5068792"/>
            <a:chExt cx="4959889" cy="930953"/>
          </a:xfrm>
        </p:grpSpPr>
        <p:sp>
          <p:nvSpPr>
            <p:cNvPr id="54" name="圆角矩形 53"/>
            <p:cNvSpPr/>
            <p:nvPr/>
          </p:nvSpPr>
          <p:spPr bwMode="auto">
            <a:xfrm>
              <a:off x="4763002" y="5078308"/>
              <a:ext cx="1601224" cy="921437"/>
            </a:xfrm>
            <a:prstGeom prst="roundRect">
              <a:avLst>
                <a:gd name="adj" fmla="val 6729"/>
              </a:avLst>
            </a:prstGeom>
            <a:solidFill>
              <a:schemeClr val="accent5">
                <a:lumMod val="90000"/>
              </a:schemeClr>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Network</a:t>
              </a:r>
              <a:endParaRPr lang="zh-CN" altLang="en-US" sz="1400" b="1" dirty="0">
                <a:latin typeface="+mn-lt"/>
                <a:ea typeface="+mn-ea"/>
                <a:cs typeface="Arial" pitchFamily="34" charset="0"/>
              </a:endParaRPr>
            </a:p>
          </p:txBody>
        </p:sp>
        <p:sp>
          <p:nvSpPr>
            <p:cNvPr id="62" name="圆角矩形 61"/>
            <p:cNvSpPr/>
            <p:nvPr/>
          </p:nvSpPr>
          <p:spPr bwMode="auto">
            <a:xfrm>
              <a:off x="3092039" y="5068792"/>
              <a:ext cx="1601224" cy="921437"/>
            </a:xfrm>
            <a:prstGeom prst="roundRect">
              <a:avLst>
                <a:gd name="adj" fmla="val 6729"/>
              </a:avLst>
            </a:prstGeom>
            <a:solidFill>
              <a:srgbClr val="FFFF00"/>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Storage</a:t>
              </a:r>
              <a:endParaRPr lang="zh-CN" altLang="en-US" sz="1400" b="1" dirty="0">
                <a:latin typeface="+mn-lt"/>
                <a:ea typeface="+mn-ea"/>
                <a:cs typeface="Arial" pitchFamily="34" charset="0"/>
              </a:endParaRPr>
            </a:p>
          </p:txBody>
        </p:sp>
        <p:sp>
          <p:nvSpPr>
            <p:cNvPr id="63" name="圆角矩形 62"/>
            <p:cNvSpPr/>
            <p:nvPr/>
          </p:nvSpPr>
          <p:spPr bwMode="auto">
            <a:xfrm>
              <a:off x="1404337" y="5068792"/>
              <a:ext cx="1601224" cy="921437"/>
            </a:xfrm>
            <a:prstGeom prst="roundRect">
              <a:avLst>
                <a:gd name="adj" fmla="val 6729"/>
              </a:avLst>
            </a:prstGeom>
            <a:solidFill>
              <a:srgbClr val="66CCFF"/>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Compute</a:t>
              </a:r>
              <a:endParaRPr lang="zh-CN" altLang="en-US" sz="1400" b="1" dirty="0">
                <a:latin typeface="+mn-lt"/>
                <a:ea typeface="+mn-ea"/>
                <a:cs typeface="Arial" pitchFamily="34" charset="0"/>
              </a:endParaRPr>
            </a:p>
          </p:txBody>
        </p:sp>
      </p:grpSp>
      <p:grpSp>
        <p:nvGrpSpPr>
          <p:cNvPr id="17414" name="组合 78"/>
          <p:cNvGrpSpPr>
            <a:grpSpLocks/>
          </p:cNvGrpSpPr>
          <p:nvPr/>
        </p:nvGrpSpPr>
        <p:grpSpPr bwMode="auto">
          <a:xfrm>
            <a:off x="6199253" y="5200784"/>
            <a:ext cx="2280999" cy="932513"/>
            <a:chOff x="6961683" y="5041978"/>
            <a:chExt cx="4881974" cy="925216"/>
          </a:xfrm>
        </p:grpSpPr>
        <p:sp>
          <p:nvSpPr>
            <p:cNvPr id="72" name="圆角矩形 71"/>
            <p:cNvSpPr/>
            <p:nvPr/>
          </p:nvSpPr>
          <p:spPr bwMode="auto">
            <a:xfrm>
              <a:off x="6961683" y="5041978"/>
              <a:ext cx="1367768" cy="920455"/>
            </a:xfrm>
            <a:prstGeom prst="roundRect">
              <a:avLst>
                <a:gd name="adj" fmla="val 6729"/>
              </a:avLst>
            </a:prstGeom>
            <a:solidFill>
              <a:srgbClr val="FFCC99"/>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KVM</a:t>
              </a:r>
              <a:endParaRPr lang="zh-CN" altLang="en-US" sz="1400" b="1" dirty="0">
                <a:latin typeface="+mn-lt"/>
                <a:ea typeface="+mn-ea"/>
                <a:cs typeface="Arial" pitchFamily="34" charset="0"/>
              </a:endParaRPr>
            </a:p>
          </p:txBody>
        </p:sp>
        <p:sp>
          <p:nvSpPr>
            <p:cNvPr id="75" name="圆角矩形 74"/>
            <p:cNvSpPr/>
            <p:nvPr/>
          </p:nvSpPr>
          <p:spPr bwMode="auto">
            <a:xfrm>
              <a:off x="8475269" y="5041978"/>
              <a:ext cx="1598161" cy="920455"/>
            </a:xfrm>
            <a:prstGeom prst="roundRect">
              <a:avLst>
                <a:gd name="adj" fmla="val 6729"/>
              </a:avLst>
            </a:prstGeom>
            <a:solidFill>
              <a:srgbClr val="FFFF00"/>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Storage</a:t>
              </a:r>
              <a:endParaRPr lang="zh-CN" altLang="en-US" sz="1400" b="1" dirty="0">
                <a:latin typeface="+mn-lt"/>
                <a:ea typeface="+mn-ea"/>
                <a:cs typeface="Arial" pitchFamily="34" charset="0"/>
              </a:endParaRPr>
            </a:p>
          </p:txBody>
        </p:sp>
        <p:sp>
          <p:nvSpPr>
            <p:cNvPr id="76" name="圆角矩形 75"/>
            <p:cNvSpPr/>
            <p:nvPr/>
          </p:nvSpPr>
          <p:spPr bwMode="auto">
            <a:xfrm>
              <a:off x="10219247" y="5046739"/>
              <a:ext cx="1624410" cy="920455"/>
            </a:xfrm>
            <a:prstGeom prst="roundRect">
              <a:avLst>
                <a:gd name="adj" fmla="val 6729"/>
              </a:avLst>
            </a:prstGeom>
            <a:solidFill>
              <a:schemeClr val="accent5">
                <a:lumMod val="90000"/>
              </a:schemeClr>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Network</a:t>
              </a:r>
              <a:endParaRPr lang="zh-CN" altLang="en-US" sz="1400" b="1" dirty="0">
                <a:latin typeface="+mn-lt"/>
                <a:ea typeface="+mn-ea"/>
                <a:cs typeface="Arial" pitchFamily="34" charset="0"/>
              </a:endParaRPr>
            </a:p>
          </p:txBody>
        </p:sp>
      </p:grpSp>
      <p:grpSp>
        <p:nvGrpSpPr>
          <p:cNvPr id="17415" name="组合 83"/>
          <p:cNvGrpSpPr>
            <a:grpSpLocks/>
          </p:cNvGrpSpPr>
          <p:nvPr/>
        </p:nvGrpSpPr>
        <p:grpSpPr bwMode="auto">
          <a:xfrm>
            <a:off x="1005007" y="5194385"/>
            <a:ext cx="2424072" cy="938911"/>
            <a:chOff x="1404337" y="5068792"/>
            <a:chExt cx="4959889" cy="930953"/>
          </a:xfrm>
        </p:grpSpPr>
        <p:sp>
          <p:nvSpPr>
            <p:cNvPr id="85" name="圆角矩形 84"/>
            <p:cNvSpPr/>
            <p:nvPr/>
          </p:nvSpPr>
          <p:spPr bwMode="auto">
            <a:xfrm>
              <a:off x="4763902" y="5078308"/>
              <a:ext cx="1600324" cy="921437"/>
            </a:xfrm>
            <a:prstGeom prst="roundRect">
              <a:avLst>
                <a:gd name="adj" fmla="val 6729"/>
              </a:avLst>
            </a:prstGeom>
            <a:solidFill>
              <a:schemeClr val="accent5">
                <a:lumMod val="90000"/>
              </a:schemeClr>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Network</a:t>
              </a:r>
              <a:endParaRPr lang="zh-CN" altLang="en-US" sz="1400" b="1" dirty="0">
                <a:latin typeface="+mn-lt"/>
                <a:ea typeface="+mn-ea"/>
                <a:cs typeface="Arial" pitchFamily="34" charset="0"/>
              </a:endParaRPr>
            </a:p>
          </p:txBody>
        </p:sp>
        <p:sp>
          <p:nvSpPr>
            <p:cNvPr id="86" name="圆角矩形 85"/>
            <p:cNvSpPr/>
            <p:nvPr/>
          </p:nvSpPr>
          <p:spPr bwMode="auto">
            <a:xfrm>
              <a:off x="3091089" y="5068792"/>
              <a:ext cx="1600324" cy="921437"/>
            </a:xfrm>
            <a:prstGeom prst="roundRect">
              <a:avLst>
                <a:gd name="adj" fmla="val 6729"/>
              </a:avLst>
            </a:prstGeom>
            <a:solidFill>
              <a:srgbClr val="FFFF00"/>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Storage</a:t>
              </a:r>
              <a:endParaRPr lang="zh-CN" altLang="en-US" sz="1400" b="1" dirty="0">
                <a:latin typeface="+mn-lt"/>
                <a:ea typeface="+mn-ea"/>
                <a:cs typeface="Arial" pitchFamily="34" charset="0"/>
              </a:endParaRPr>
            </a:p>
          </p:txBody>
        </p:sp>
        <p:sp>
          <p:nvSpPr>
            <p:cNvPr id="87" name="圆角矩形 86"/>
            <p:cNvSpPr/>
            <p:nvPr/>
          </p:nvSpPr>
          <p:spPr bwMode="auto">
            <a:xfrm>
              <a:off x="1404337" y="5068792"/>
              <a:ext cx="1600324" cy="921437"/>
            </a:xfrm>
            <a:prstGeom prst="roundRect">
              <a:avLst>
                <a:gd name="adj" fmla="val 6729"/>
              </a:avLst>
            </a:prstGeom>
            <a:solidFill>
              <a:srgbClr val="66CCFF"/>
            </a:solidFill>
            <a:ln w="9525" cap="flat" cmpd="sng" algn="ctr">
              <a:noFill/>
              <a:prstDash val="solid"/>
              <a:round/>
              <a:headEnd type="none" w="med" len="med"/>
              <a:tailEnd type="none" w="med" len="med"/>
            </a:ln>
            <a:effectLst/>
          </p:spPr>
          <p:txBody>
            <a:bodyPr lIns="0" tIns="37733" rIns="0" bIns="37733" anchor="ctr"/>
            <a:lstStyle/>
            <a:p>
              <a:pPr algn="ctr" defTabSz="542787" eaLnBrk="0" hangingPunct="0">
                <a:defRPr/>
              </a:pPr>
              <a:r>
                <a:rPr lang="en-US" altLang="zh-CN" sz="1400" b="1" dirty="0">
                  <a:latin typeface="+mn-lt"/>
                  <a:ea typeface="+mn-ea"/>
                  <a:cs typeface="Arial" pitchFamily="34" charset="0"/>
                </a:rPr>
                <a:t>Fusion</a:t>
              </a:r>
            </a:p>
            <a:p>
              <a:pPr algn="ctr" defTabSz="542787" eaLnBrk="0" hangingPunct="0">
                <a:defRPr/>
              </a:pPr>
              <a:r>
                <a:rPr lang="en-US" altLang="zh-CN" sz="1400" b="1" dirty="0">
                  <a:latin typeface="+mn-lt"/>
                  <a:ea typeface="+mn-ea"/>
                  <a:cs typeface="Arial" pitchFamily="34" charset="0"/>
                </a:rPr>
                <a:t>Compute</a:t>
              </a:r>
              <a:endParaRPr lang="zh-CN" altLang="en-US" sz="1400" b="1" dirty="0">
                <a:latin typeface="+mn-lt"/>
                <a:ea typeface="+mn-ea"/>
                <a:cs typeface="Arial" pitchFamily="34" charset="0"/>
              </a:endParaRPr>
            </a:p>
          </p:txBody>
        </p:sp>
      </p:grpSp>
      <p:sp>
        <p:nvSpPr>
          <p:cNvPr id="88" name="圆角矩形 87"/>
          <p:cNvSpPr/>
          <p:nvPr/>
        </p:nvSpPr>
        <p:spPr bwMode="auto">
          <a:xfrm>
            <a:off x="6241494" y="3569286"/>
            <a:ext cx="2174716" cy="1378775"/>
          </a:xfrm>
          <a:prstGeom prst="roundRect">
            <a:avLst>
              <a:gd name="adj" fmla="val 6729"/>
            </a:avLst>
          </a:prstGeom>
          <a:solidFill>
            <a:schemeClr val="accent6">
              <a:lumMod val="60000"/>
              <a:lumOff val="40000"/>
            </a:schemeClr>
          </a:solidFill>
          <a:ln w="9525" cap="flat" cmpd="sng" algn="ctr">
            <a:noFill/>
            <a:prstDash val="solid"/>
            <a:round/>
            <a:headEnd type="none" w="med" len="med"/>
            <a:tailEnd type="none" w="med" len="med"/>
          </a:ln>
          <a:effectLst/>
        </p:spPr>
        <p:txBody>
          <a:bodyPr lIns="75434" tIns="37717" rIns="75434" bIns="37717" anchor="ctr"/>
          <a:lstStyle/>
          <a:p>
            <a:pPr algn="ctr" defTabSz="542787" eaLnBrk="0" hangingPunct="0">
              <a:defRPr/>
            </a:pPr>
            <a:r>
              <a:rPr lang="en-US" altLang="zh-CN" sz="1600" b="1" dirty="0">
                <a:latin typeface="+mn-lt"/>
                <a:ea typeface="+mn-ea"/>
                <a:cs typeface="Arial" pitchFamily="34" charset="0"/>
              </a:rPr>
              <a:t>FusionSphere OpenStack</a:t>
            </a:r>
          </a:p>
          <a:p>
            <a:pPr algn="ctr" defTabSz="542787" eaLnBrk="0" hangingPunct="0">
              <a:defRPr/>
            </a:pPr>
            <a:endParaRPr lang="zh-CN" altLang="en-US" b="1" dirty="0">
              <a:latin typeface="+mn-lt"/>
              <a:ea typeface="+mn-ea"/>
              <a:cs typeface="Arial" pitchFamily="34" charset="0"/>
            </a:endParaRPr>
          </a:p>
        </p:txBody>
      </p:sp>
      <p:sp>
        <p:nvSpPr>
          <p:cNvPr id="89" name="圆角矩形 88"/>
          <p:cNvSpPr/>
          <p:nvPr/>
        </p:nvSpPr>
        <p:spPr bwMode="auto">
          <a:xfrm>
            <a:off x="3739753" y="3569286"/>
            <a:ext cx="2173354" cy="1378775"/>
          </a:xfrm>
          <a:prstGeom prst="roundRect">
            <a:avLst>
              <a:gd name="adj" fmla="val 6729"/>
            </a:avLst>
          </a:prstGeom>
          <a:solidFill>
            <a:srgbClr val="92D050"/>
          </a:solidFill>
          <a:ln w="9525" cap="flat" cmpd="sng" algn="ctr">
            <a:noFill/>
            <a:prstDash val="solid"/>
            <a:round/>
            <a:headEnd type="none" w="med" len="med"/>
            <a:tailEnd type="none" w="med" len="med"/>
          </a:ln>
          <a:effectLst/>
        </p:spPr>
        <p:txBody>
          <a:bodyPr lIns="75434" tIns="37717" rIns="75434" bIns="37717" anchor="ctr"/>
          <a:lstStyle/>
          <a:p>
            <a:pPr algn="ctr" defTabSz="542787" eaLnBrk="0" hangingPunct="0">
              <a:defRPr/>
            </a:pPr>
            <a:r>
              <a:rPr lang="en-US" altLang="zh-CN" sz="1600" b="1" dirty="0">
                <a:latin typeface="+mn-lt"/>
                <a:ea typeface="+mn-ea"/>
                <a:cs typeface="Arial" pitchFamily="34" charset="0"/>
              </a:rPr>
              <a:t>FusionSphere OpenStack</a:t>
            </a:r>
          </a:p>
          <a:p>
            <a:pPr algn="ctr" defTabSz="542787" eaLnBrk="0" hangingPunct="0">
              <a:defRPr/>
            </a:pPr>
            <a:endParaRPr lang="zh-CN" altLang="en-US" sz="900" b="1" dirty="0">
              <a:latin typeface="+mn-lt"/>
              <a:ea typeface="+mn-ea"/>
              <a:cs typeface="Arial" pitchFamily="34" charset="0"/>
            </a:endParaRPr>
          </a:p>
        </p:txBody>
      </p:sp>
      <p:sp>
        <p:nvSpPr>
          <p:cNvPr id="90" name="下箭头 89"/>
          <p:cNvSpPr/>
          <p:nvPr/>
        </p:nvSpPr>
        <p:spPr bwMode="auto">
          <a:xfrm>
            <a:off x="1607278" y="4239480"/>
            <a:ext cx="222104" cy="954905"/>
          </a:xfrm>
          <a:prstGeom prst="downArrow">
            <a:avLst/>
          </a:prstGeom>
          <a:noFill/>
          <a:ln>
            <a:noFill/>
          </a:ln>
          <a:effectLst/>
          <a:extLst/>
        </p:spPr>
        <p:txBody>
          <a:bodyPr lIns="91402" tIns="45700" rIns="91402" bIns="45700"/>
          <a:lstStyle/>
          <a:p>
            <a:pPr defTabSz="914015">
              <a:buClr>
                <a:srgbClr val="CC9900"/>
              </a:buClr>
              <a:buFont typeface="Wingdings" pitchFamily="2" charset="2"/>
              <a:buChar char="n"/>
              <a:defRPr/>
            </a:pPr>
            <a:endParaRPr lang="zh-CN" altLang="en-US" dirty="0">
              <a:latin typeface="+mn-lt"/>
              <a:ea typeface="+mn-ea"/>
            </a:endParaRPr>
          </a:p>
        </p:txBody>
      </p:sp>
      <p:sp>
        <p:nvSpPr>
          <p:cNvPr id="93" name="圆角矩形 92"/>
          <p:cNvSpPr/>
          <p:nvPr/>
        </p:nvSpPr>
        <p:spPr bwMode="auto">
          <a:xfrm>
            <a:off x="1018633" y="1779439"/>
            <a:ext cx="3661317" cy="942109"/>
          </a:xfrm>
          <a:prstGeom prst="roundRect">
            <a:avLst>
              <a:gd name="adj" fmla="val 6729"/>
            </a:avLst>
          </a:prstGeom>
          <a:solidFill>
            <a:schemeClr val="accent2">
              <a:lumMod val="60000"/>
              <a:lumOff val="40000"/>
            </a:schemeClr>
          </a:solidFill>
          <a:ln w="9525" cap="flat" cmpd="sng" algn="ctr">
            <a:noFill/>
            <a:prstDash val="solid"/>
            <a:round/>
            <a:headEnd type="none" w="med" len="med"/>
            <a:tailEnd type="none" w="med" len="med"/>
          </a:ln>
          <a:effectLst/>
        </p:spPr>
        <p:txBody>
          <a:bodyPr lIns="75434" tIns="37717" rIns="75434" bIns="37717" anchor="ctr"/>
          <a:lstStyle/>
          <a:p>
            <a:pPr algn="ctr" defTabSz="542787" eaLnBrk="0" hangingPunct="0">
              <a:defRPr/>
            </a:pPr>
            <a:r>
              <a:rPr lang="en-US" altLang="zh-CN" sz="2400" b="1" dirty="0">
                <a:latin typeface="+mn-lt"/>
                <a:ea typeface="+mn-ea"/>
                <a:cs typeface="Arial" pitchFamily="34" charset="0"/>
              </a:rPr>
              <a:t>Service Center</a:t>
            </a:r>
            <a:endParaRPr lang="zh-CN" altLang="en-US" sz="2400" b="1" dirty="0">
              <a:latin typeface="+mn-lt"/>
              <a:ea typeface="+mn-ea"/>
              <a:cs typeface="Arial" pitchFamily="34" charset="0"/>
            </a:endParaRPr>
          </a:p>
        </p:txBody>
      </p:sp>
      <p:sp>
        <p:nvSpPr>
          <p:cNvPr id="94" name="圆角矩形 93"/>
          <p:cNvSpPr/>
          <p:nvPr/>
        </p:nvSpPr>
        <p:spPr bwMode="auto">
          <a:xfrm>
            <a:off x="4911592" y="1779439"/>
            <a:ext cx="3238910" cy="942109"/>
          </a:xfrm>
          <a:prstGeom prst="roundRect">
            <a:avLst>
              <a:gd name="adj" fmla="val 6729"/>
            </a:avLst>
          </a:prstGeom>
          <a:solidFill>
            <a:schemeClr val="accent5">
              <a:lumMod val="60000"/>
              <a:lumOff val="40000"/>
            </a:schemeClr>
          </a:solidFill>
          <a:ln w="9525" cap="flat" cmpd="sng" algn="ctr">
            <a:noFill/>
            <a:prstDash val="solid"/>
            <a:round/>
            <a:headEnd type="none" w="med" len="med"/>
            <a:tailEnd type="none" w="med" len="med"/>
          </a:ln>
          <a:effectLst/>
        </p:spPr>
        <p:txBody>
          <a:bodyPr lIns="75434" tIns="37717" rIns="75434" bIns="37717" anchor="ctr"/>
          <a:lstStyle/>
          <a:p>
            <a:pPr algn="ctr" defTabSz="542787" eaLnBrk="0" hangingPunct="0">
              <a:defRPr/>
            </a:pPr>
            <a:r>
              <a:rPr lang="en-US" altLang="zh-CN" sz="2400" b="1" dirty="0">
                <a:latin typeface="+mn-lt"/>
                <a:ea typeface="+mn-ea"/>
                <a:cs typeface="Arial" pitchFamily="34" charset="0"/>
              </a:rPr>
              <a:t>Operation Center</a:t>
            </a:r>
            <a:endParaRPr lang="zh-CN" altLang="en-US" sz="2400" b="1" dirty="0">
              <a:latin typeface="+mn-lt"/>
              <a:ea typeface="+mn-ea"/>
              <a:cs typeface="Arial" pitchFamily="34" charset="0"/>
            </a:endParaRPr>
          </a:p>
        </p:txBody>
      </p:sp>
      <p:sp>
        <p:nvSpPr>
          <p:cNvPr id="96" name="TextBox 95"/>
          <p:cNvSpPr txBox="1"/>
          <p:nvPr/>
        </p:nvSpPr>
        <p:spPr>
          <a:xfrm>
            <a:off x="3614393" y="1376363"/>
            <a:ext cx="2271461" cy="403076"/>
          </a:xfrm>
          <a:prstGeom prst="rect">
            <a:avLst/>
          </a:prstGeom>
          <a:noFill/>
        </p:spPr>
        <p:txBody>
          <a:bodyPr lIns="91402" tIns="45700" rIns="91402" bIns="45700">
            <a:spAutoFit/>
          </a:bodyPr>
          <a:lstStyle/>
          <a:p>
            <a:pPr algn="ctr">
              <a:defRPr/>
            </a:pPr>
            <a:r>
              <a:rPr lang="en-US" altLang="zh-CN" sz="2000" b="1" dirty="0">
                <a:latin typeface="+mn-lt"/>
                <a:ea typeface="+mn-ea"/>
              </a:rPr>
              <a:t>ManageOne</a:t>
            </a:r>
            <a:endParaRPr lang="zh-CN" altLang="en-US" sz="2000" b="1" dirty="0">
              <a:latin typeface="+mn-lt"/>
              <a:ea typeface="+mn-ea"/>
            </a:endParaRPr>
          </a:p>
        </p:txBody>
      </p:sp>
      <p:sp>
        <p:nvSpPr>
          <p:cNvPr id="97" name="TextBox 96"/>
          <p:cNvSpPr txBox="1"/>
          <p:nvPr/>
        </p:nvSpPr>
        <p:spPr>
          <a:xfrm>
            <a:off x="3525824" y="2975870"/>
            <a:ext cx="2407721" cy="403076"/>
          </a:xfrm>
          <a:prstGeom prst="rect">
            <a:avLst/>
          </a:prstGeom>
          <a:noFill/>
        </p:spPr>
        <p:txBody>
          <a:bodyPr lIns="91402" tIns="45700" rIns="91402" bIns="45700">
            <a:spAutoFit/>
          </a:bodyPr>
          <a:lstStyle/>
          <a:p>
            <a:pPr algn="ctr">
              <a:defRPr/>
            </a:pPr>
            <a:r>
              <a:rPr lang="en-US" altLang="zh-CN" sz="2000" b="1" dirty="0">
                <a:latin typeface="+mn-lt"/>
                <a:ea typeface="+mn-ea"/>
              </a:rPr>
              <a:t>FusionSphere</a:t>
            </a:r>
            <a:endParaRPr lang="zh-CN" altLang="en-US" sz="2000" b="1" dirty="0">
              <a:latin typeface="+mn-lt"/>
              <a:ea typeface="+mn-ea"/>
            </a:endParaRPr>
          </a:p>
        </p:txBody>
      </p:sp>
      <p:sp>
        <p:nvSpPr>
          <p:cNvPr id="98" name="圆角矩形 97"/>
          <p:cNvSpPr/>
          <p:nvPr/>
        </p:nvSpPr>
        <p:spPr bwMode="auto">
          <a:xfrm>
            <a:off x="848307" y="3375747"/>
            <a:ext cx="2594398" cy="2826328"/>
          </a:xfrm>
          <a:prstGeom prst="roundRect">
            <a:avLst/>
          </a:prstGeom>
          <a:noFill/>
          <a:ln>
            <a:solidFill>
              <a:schemeClr val="tx1"/>
            </a:solidFill>
            <a:prstDash val="lgDashDot"/>
          </a:ln>
          <a:effectLst/>
          <a:extLst/>
        </p:spPr>
        <p:txBody>
          <a:bodyPr lIns="91402" tIns="45700" rIns="91402" bIns="45700"/>
          <a:lstStyle/>
          <a:p>
            <a:pPr defTabSz="914015">
              <a:buClr>
                <a:srgbClr val="CC9900"/>
              </a:buClr>
              <a:buFont typeface="Wingdings" pitchFamily="2" charset="2"/>
              <a:buChar char="n"/>
              <a:defRPr/>
            </a:pPr>
            <a:endParaRPr lang="zh-CN" altLang="en-US" dirty="0">
              <a:latin typeface="+mn-lt"/>
              <a:ea typeface="+mn-ea"/>
            </a:endParaRPr>
          </a:p>
        </p:txBody>
      </p:sp>
      <p:sp>
        <p:nvSpPr>
          <p:cNvPr id="99" name="圆角矩形 98"/>
          <p:cNvSpPr/>
          <p:nvPr/>
        </p:nvSpPr>
        <p:spPr bwMode="auto">
          <a:xfrm>
            <a:off x="3581691" y="3375747"/>
            <a:ext cx="2424073" cy="2835925"/>
          </a:xfrm>
          <a:prstGeom prst="roundRect">
            <a:avLst/>
          </a:prstGeom>
          <a:noFill/>
          <a:ln>
            <a:solidFill>
              <a:schemeClr val="tx1"/>
            </a:solidFill>
            <a:prstDash val="lgDashDot"/>
          </a:ln>
          <a:effectLst/>
          <a:extLst/>
        </p:spPr>
        <p:txBody>
          <a:bodyPr lIns="91402" tIns="45700" rIns="91402" bIns="45700"/>
          <a:lstStyle/>
          <a:p>
            <a:pPr defTabSz="914015">
              <a:buClr>
                <a:srgbClr val="CC9900"/>
              </a:buClr>
              <a:buFont typeface="Wingdings" pitchFamily="2" charset="2"/>
              <a:buChar char="n"/>
              <a:defRPr/>
            </a:pPr>
            <a:endParaRPr lang="zh-CN" altLang="en-US" dirty="0">
              <a:latin typeface="+mn-lt"/>
              <a:ea typeface="+mn-ea"/>
            </a:endParaRPr>
          </a:p>
        </p:txBody>
      </p:sp>
      <p:sp>
        <p:nvSpPr>
          <p:cNvPr id="100" name="圆角矩形 99"/>
          <p:cNvSpPr/>
          <p:nvPr/>
        </p:nvSpPr>
        <p:spPr bwMode="auto">
          <a:xfrm>
            <a:off x="6128399" y="3375747"/>
            <a:ext cx="2351854" cy="2757550"/>
          </a:xfrm>
          <a:prstGeom prst="roundRect">
            <a:avLst/>
          </a:prstGeom>
          <a:noFill/>
          <a:ln>
            <a:solidFill>
              <a:schemeClr val="tx1"/>
            </a:solidFill>
            <a:prstDash val="lgDashDot"/>
          </a:ln>
          <a:effectLst/>
          <a:extLst/>
        </p:spPr>
        <p:txBody>
          <a:bodyPr lIns="91402" tIns="45700" rIns="91402" bIns="45700"/>
          <a:lstStyle/>
          <a:p>
            <a:pPr defTabSz="914015">
              <a:buClr>
                <a:srgbClr val="CC9900"/>
              </a:buClr>
              <a:buFont typeface="Wingdings" pitchFamily="2" charset="2"/>
              <a:buChar char="n"/>
              <a:defRPr/>
            </a:pPr>
            <a:endParaRPr lang="zh-CN" altLang="en-US" dirty="0">
              <a:latin typeface="+mn-lt"/>
              <a:ea typeface="+mn-ea"/>
            </a:endParaRPr>
          </a:p>
        </p:txBody>
      </p:sp>
      <p:sp>
        <p:nvSpPr>
          <p:cNvPr id="30" name="TextBox 29"/>
          <p:cNvSpPr txBox="1"/>
          <p:nvPr/>
        </p:nvSpPr>
        <p:spPr>
          <a:xfrm>
            <a:off x="4357013" y="3556490"/>
            <a:ext cx="957910" cy="310304"/>
          </a:xfrm>
          <a:prstGeom prst="rect">
            <a:avLst/>
          </a:prstGeom>
          <a:noFill/>
        </p:spPr>
        <p:txBody>
          <a:bodyPr lIns="91402" tIns="45700" rIns="91402" bIns="45700">
            <a:spAutoFit/>
          </a:bodyPr>
          <a:lstStyle/>
          <a:p>
            <a:pPr>
              <a:defRPr/>
            </a:pPr>
            <a:r>
              <a:rPr lang="zh-CN" altLang="en-US" sz="1400" b="1" dirty="0">
                <a:solidFill>
                  <a:srgbClr val="FF0000"/>
                </a:solidFill>
                <a:latin typeface="+mn-lt"/>
                <a:ea typeface="+mn-ea"/>
              </a:rPr>
              <a:t>云</a:t>
            </a:r>
            <a:r>
              <a:rPr lang="en-US" altLang="zh-CN" sz="1400" b="1" dirty="0">
                <a:solidFill>
                  <a:srgbClr val="FF0000"/>
                </a:solidFill>
                <a:latin typeface="+mn-lt"/>
                <a:ea typeface="+mn-ea"/>
              </a:rPr>
              <a:t>DC</a:t>
            </a:r>
            <a:r>
              <a:rPr lang="zh-CN" altLang="en-US" sz="1400" b="1" dirty="0">
                <a:solidFill>
                  <a:srgbClr val="FF0000"/>
                </a:solidFill>
                <a:latin typeface="+mn-lt"/>
                <a:ea typeface="+mn-ea"/>
              </a:rPr>
              <a:t>场景</a:t>
            </a:r>
          </a:p>
        </p:txBody>
      </p:sp>
      <p:sp>
        <p:nvSpPr>
          <p:cNvPr id="31" name="圆角矩形 30"/>
          <p:cNvSpPr/>
          <p:nvPr/>
        </p:nvSpPr>
        <p:spPr bwMode="auto">
          <a:xfrm rot="16200000">
            <a:off x="4651611" y="3674187"/>
            <a:ext cx="428668" cy="2007116"/>
          </a:xfrm>
          <a:prstGeom prst="roundRect">
            <a:avLst>
              <a:gd name="adj" fmla="val 8053"/>
            </a:avLst>
          </a:prstGeom>
          <a:solidFill>
            <a:srgbClr val="66CCFF"/>
          </a:solidFill>
          <a:ln w="9525" cap="flat" cmpd="sng" algn="ctr">
            <a:noFill/>
            <a:prstDash val="solid"/>
            <a:round/>
            <a:headEnd type="none" w="med" len="med"/>
            <a:tailEnd type="none" w="med" len="med"/>
          </a:ln>
          <a:effectLst/>
        </p:spPr>
        <p:txBody>
          <a:bodyPr vert="eaVert" lIns="75434" tIns="37717" rIns="75434" bIns="37717" anchor="ctr"/>
          <a:lstStyle/>
          <a:p>
            <a:pPr algn="ctr" defTabSz="542787" eaLnBrk="0" hangingPunct="0">
              <a:defRPr/>
            </a:pPr>
            <a:r>
              <a:rPr lang="en-US" altLang="zh-CN" sz="1400" b="1" dirty="0">
                <a:latin typeface="+mn-lt"/>
                <a:ea typeface="+mn-ea"/>
                <a:cs typeface="Arial" pitchFamily="34" charset="0"/>
              </a:rPr>
              <a:t>FusionSphere OpenStack OM</a:t>
            </a:r>
            <a:endParaRPr lang="zh-CN" altLang="en-US" sz="1400" b="1" dirty="0">
              <a:latin typeface="+mn-lt"/>
              <a:ea typeface="+mn-ea"/>
              <a:cs typeface="Arial" pitchFamily="34" charset="0"/>
            </a:endParaRPr>
          </a:p>
        </p:txBody>
      </p:sp>
      <p:sp>
        <p:nvSpPr>
          <p:cNvPr id="32" name="圆角矩形 31"/>
          <p:cNvSpPr/>
          <p:nvPr/>
        </p:nvSpPr>
        <p:spPr bwMode="auto">
          <a:xfrm rot="16200000">
            <a:off x="7120620" y="3610176"/>
            <a:ext cx="438265" cy="2071158"/>
          </a:xfrm>
          <a:prstGeom prst="roundRect">
            <a:avLst>
              <a:gd name="adj" fmla="val 8053"/>
            </a:avLst>
          </a:prstGeom>
          <a:solidFill>
            <a:srgbClr val="66CCFF"/>
          </a:solidFill>
          <a:ln w="9525" cap="flat" cmpd="sng" algn="ctr">
            <a:noFill/>
            <a:prstDash val="solid"/>
            <a:round/>
            <a:headEnd type="none" w="med" len="med"/>
            <a:tailEnd type="none" w="med" len="med"/>
          </a:ln>
          <a:effectLst/>
        </p:spPr>
        <p:txBody>
          <a:bodyPr vert="eaVert" lIns="75434" tIns="37717" rIns="75434" bIns="37717" anchor="ctr"/>
          <a:lstStyle/>
          <a:p>
            <a:pPr algn="ctr" defTabSz="542787" eaLnBrk="0" hangingPunct="0">
              <a:defRPr/>
            </a:pPr>
            <a:r>
              <a:rPr lang="en-US" altLang="zh-CN" sz="1600" b="1" dirty="0">
                <a:latin typeface="+mn-lt"/>
                <a:ea typeface="+mn-ea"/>
                <a:cs typeface="Arial" pitchFamily="34" charset="0"/>
              </a:rPr>
              <a:t>FusionSphere OpenStack OM</a:t>
            </a:r>
            <a:endParaRPr lang="zh-CN" altLang="en-US" sz="1600" b="1" dirty="0">
              <a:latin typeface="+mn-lt"/>
              <a:ea typeface="+mn-ea"/>
              <a:cs typeface="Arial" pitchFamily="34" charset="0"/>
            </a:endParaRPr>
          </a:p>
        </p:txBody>
      </p:sp>
      <p:sp>
        <p:nvSpPr>
          <p:cNvPr id="34" name="圆角矩形 33"/>
          <p:cNvSpPr/>
          <p:nvPr/>
        </p:nvSpPr>
        <p:spPr bwMode="auto">
          <a:xfrm rot="16200000">
            <a:off x="1504491" y="3069802"/>
            <a:ext cx="1378775" cy="2377744"/>
          </a:xfrm>
          <a:prstGeom prst="roundRect">
            <a:avLst>
              <a:gd name="adj" fmla="val 8053"/>
            </a:avLst>
          </a:prstGeom>
          <a:solidFill>
            <a:srgbClr val="66CCFF"/>
          </a:solidFill>
          <a:ln w="9525" cap="flat" cmpd="sng" algn="ctr">
            <a:noFill/>
            <a:prstDash val="solid"/>
            <a:round/>
            <a:headEnd type="none" w="med" len="med"/>
            <a:tailEnd type="none" w="med" len="med"/>
          </a:ln>
          <a:effectLst/>
        </p:spPr>
        <p:txBody>
          <a:bodyPr vert="eaVert" lIns="75434" tIns="37717" rIns="75434" bIns="37717" anchor="ctr"/>
          <a:lstStyle/>
          <a:p>
            <a:pPr algn="ctr" defTabSz="542787" eaLnBrk="0" hangingPunct="0">
              <a:defRPr/>
            </a:pPr>
            <a:r>
              <a:rPr lang="en-US" altLang="zh-CN" sz="1800" b="1" dirty="0">
                <a:latin typeface="+mn-lt"/>
                <a:ea typeface="+mn-ea"/>
                <a:cs typeface="Arial" pitchFamily="34" charset="0"/>
              </a:rPr>
              <a:t>FusionManager</a:t>
            </a:r>
            <a:endParaRPr lang="zh-CN" altLang="en-US" sz="1600" b="1" dirty="0">
              <a:latin typeface="+mn-lt"/>
              <a:ea typeface="+mn-ea"/>
              <a:cs typeface="Arial" pitchFamily="34" charset="0"/>
            </a:endParaRPr>
          </a:p>
        </p:txBody>
      </p:sp>
      <p:sp>
        <p:nvSpPr>
          <p:cNvPr id="33" name="TextBox 32"/>
          <p:cNvSpPr txBox="1"/>
          <p:nvPr/>
        </p:nvSpPr>
        <p:spPr>
          <a:xfrm>
            <a:off x="1390623" y="3537296"/>
            <a:ext cx="1730507" cy="308705"/>
          </a:xfrm>
          <a:prstGeom prst="rect">
            <a:avLst/>
          </a:prstGeom>
          <a:noFill/>
        </p:spPr>
        <p:txBody>
          <a:bodyPr lIns="91402" tIns="45700" rIns="91402" bIns="45700">
            <a:spAutoFit/>
          </a:bodyPr>
          <a:lstStyle/>
          <a:p>
            <a:pPr algn="ctr">
              <a:defRPr/>
            </a:pPr>
            <a:r>
              <a:rPr lang="zh-CN" altLang="en-US" sz="1400" b="1" dirty="0">
                <a:solidFill>
                  <a:srgbClr val="FF0000"/>
                </a:solidFill>
                <a:latin typeface="+mn-lt"/>
                <a:ea typeface="+mn-ea"/>
              </a:rPr>
              <a:t>服务器虚拟化场景</a:t>
            </a:r>
          </a:p>
        </p:txBody>
      </p:sp>
      <p:sp>
        <p:nvSpPr>
          <p:cNvPr id="35" name="TextBox 34"/>
          <p:cNvSpPr txBox="1"/>
          <p:nvPr/>
        </p:nvSpPr>
        <p:spPr>
          <a:xfrm>
            <a:off x="6520828" y="3537296"/>
            <a:ext cx="1730507" cy="308705"/>
          </a:xfrm>
          <a:prstGeom prst="rect">
            <a:avLst/>
          </a:prstGeom>
          <a:noFill/>
        </p:spPr>
        <p:txBody>
          <a:bodyPr lIns="91402" tIns="45700" rIns="91402" bIns="45700">
            <a:spAutoFit/>
          </a:bodyPr>
          <a:lstStyle/>
          <a:p>
            <a:pPr algn="ctr">
              <a:defRPr/>
            </a:pPr>
            <a:r>
              <a:rPr lang="en-US" altLang="zh-CN" sz="1400" b="1" dirty="0">
                <a:solidFill>
                  <a:srgbClr val="FF0000"/>
                </a:solidFill>
                <a:latin typeface="+mn-lt"/>
                <a:ea typeface="+mn-ea"/>
              </a:rPr>
              <a:t>NFVI</a:t>
            </a:r>
            <a:r>
              <a:rPr lang="zh-CN" altLang="en-US" sz="1400" b="1" dirty="0">
                <a:solidFill>
                  <a:srgbClr val="FF0000"/>
                </a:solidFill>
                <a:latin typeface="+mn-lt"/>
                <a:ea typeface="+mn-ea"/>
              </a:rPr>
              <a:t>场景</a:t>
            </a:r>
          </a:p>
        </p:txBody>
      </p:sp>
    </p:spTree>
    <p:extLst>
      <p:ext uri="{BB962C8B-B14F-4D97-AF65-F5344CB8AC3E}">
        <p14:creationId xmlns:p14="http://schemas.microsoft.com/office/powerpoint/2010/main" val="285428917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10"/>
          </p:nvPr>
        </p:nvSpPr>
        <p:spPr/>
        <p:txBody>
          <a:bodyPr/>
          <a:lstStyle/>
          <a:p>
            <a:pPr>
              <a:buClr>
                <a:schemeClr val="bg1">
                  <a:lumMod val="50000"/>
                </a:schemeClr>
              </a:buClr>
            </a:pPr>
            <a:r>
              <a:rPr lang="zh-CN" altLang="en-US" dirty="0">
                <a:solidFill>
                  <a:schemeClr val="bg1">
                    <a:lumMod val="50000"/>
                  </a:schemeClr>
                </a:solidFill>
              </a:rPr>
              <a:t>华为云数据中心解决方案概述</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华为云数据中心解决方案架构</a:t>
            </a:r>
            <a:endParaRPr lang="en-US" altLang="zh-CN" dirty="0">
              <a:solidFill>
                <a:schemeClr val="bg1">
                  <a:lumMod val="50000"/>
                </a:schemeClr>
              </a:solidFill>
            </a:endParaRPr>
          </a:p>
          <a:p>
            <a:r>
              <a:rPr lang="zh-CN" altLang="en-US" b="1" dirty="0"/>
              <a:t>华为云数据中心解决方案功能特性</a:t>
            </a:r>
            <a:endParaRPr lang="en-US" altLang="zh-CN" b="1" dirty="0"/>
          </a:p>
        </p:txBody>
      </p:sp>
    </p:spTree>
    <p:extLst>
      <p:ext uri="{BB962C8B-B14F-4D97-AF65-F5344CB8AC3E}">
        <p14:creationId xmlns:p14="http://schemas.microsoft.com/office/powerpoint/2010/main" val="865508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同侧圆角矩形 81"/>
          <p:cNvSpPr/>
          <p:nvPr/>
        </p:nvSpPr>
        <p:spPr bwMode="auto">
          <a:xfrm rot="5400000">
            <a:off x="5293618" y="1813281"/>
            <a:ext cx="3245394" cy="3442427"/>
          </a:xfrm>
          <a:prstGeom prst="round2SameRect">
            <a:avLst>
              <a:gd name="adj1" fmla="val 0"/>
              <a:gd name="adj2" fmla="val 0"/>
            </a:avLst>
          </a:prstGeom>
          <a:solidFill>
            <a:sysClr val="windowText" lastClr="000000">
              <a:lumMod val="65000"/>
              <a:lumOff val="35000"/>
            </a:sysClr>
          </a:solidFill>
          <a:ln w="12700" algn="ctr">
            <a:noFill/>
            <a:round/>
            <a:headEnd/>
            <a:tailEnd/>
          </a:ln>
          <a:effectLst/>
          <a:scene3d>
            <a:camera prst="orthographicFront">
              <a:rot lat="0" lon="0" rev="0"/>
            </a:camera>
            <a:lightRig rig="chilly" dir="t">
              <a:rot lat="0" lon="0" rev="18480000"/>
            </a:lightRig>
          </a:scene3d>
          <a:sp3d prstMaterial="clear">
            <a:bevelT h="63500"/>
          </a:sp3d>
        </p:spPr>
        <p:txBody>
          <a:bodyPr wrap="none" lIns="110767" tIns="55383" rIns="110767" bIns="55383" anchor="ctr"/>
          <a:lstStyle/>
          <a:p>
            <a:pPr defTabSz="967617" eaLnBrk="0" fontAlgn="auto" hangingPunct="0">
              <a:spcBef>
                <a:spcPts val="0"/>
              </a:spcBef>
              <a:spcAft>
                <a:spcPts val="0"/>
              </a:spcAft>
              <a:buClr>
                <a:srgbClr val="990000"/>
              </a:buClr>
              <a:buSzPct val="60000"/>
              <a:defRPr/>
            </a:pPr>
            <a:endParaRPr lang="zh-CN" altLang="en-US" sz="1500" b="1" kern="0" dirty="0">
              <a:solidFill>
                <a:srgbClr val="000000"/>
              </a:solidFill>
              <a:latin typeface="+mn-ea"/>
              <a:ea typeface="+mn-ea"/>
              <a:cs typeface="Arial" pitchFamily="34" charset="0"/>
              <a:sym typeface="Calibri" pitchFamily="34" charset="0"/>
            </a:endParaRPr>
          </a:p>
        </p:txBody>
      </p:sp>
      <p:sp>
        <p:nvSpPr>
          <p:cNvPr id="26" name="Title 2"/>
          <p:cNvSpPr txBox="1">
            <a:spLocks/>
          </p:cNvSpPr>
          <p:nvPr/>
        </p:nvSpPr>
        <p:spPr>
          <a:xfrm>
            <a:off x="280988" y="33338"/>
            <a:ext cx="8323262" cy="982662"/>
          </a:xfrm>
          <a:prstGeom prst="rect">
            <a:avLst/>
          </a:prstGeom>
        </p:spPr>
        <p:txBody>
          <a:bodyPr lIns="96761" tIns="48381" rIns="96761" bIns="48381"/>
          <a:lstStyle/>
          <a:p>
            <a:pPr eaLnBrk="0" hangingPunct="0">
              <a:defRPr/>
            </a:pPr>
            <a:endParaRPr lang="en-US" altLang="zh-CN" sz="2800" kern="0" dirty="0">
              <a:solidFill>
                <a:srgbClr val="C00000"/>
              </a:solidFill>
              <a:latin typeface="微软雅黑" pitchFamily="34" charset="-122"/>
              <a:ea typeface="微软雅黑" pitchFamily="34" charset="-122"/>
            </a:endParaRPr>
          </a:p>
        </p:txBody>
      </p:sp>
      <p:sp>
        <p:nvSpPr>
          <p:cNvPr id="86" name="Content Placeholder 3"/>
          <p:cNvSpPr txBox="1">
            <a:spLocks/>
          </p:cNvSpPr>
          <p:nvPr/>
        </p:nvSpPr>
        <p:spPr bwMode="auto">
          <a:xfrm>
            <a:off x="5183188" y="1905000"/>
            <a:ext cx="3457575" cy="3082895"/>
          </a:xfrm>
          <a:prstGeom prst="rect">
            <a:avLst/>
          </a:prstGeom>
          <a:noFill/>
          <a:ln>
            <a:noFill/>
          </a:ln>
          <a:extLst/>
        </p:spPr>
        <p:txBody>
          <a:bodyPr lIns="0" tIns="0" rIns="121932" bIns="0" anchor="ctr">
            <a:spAutoFit/>
          </a:bodyPr>
          <a:lstStyle/>
          <a:p>
            <a:pPr marL="474133" indent="-351366" eaLnBrk="0" hangingPunct="0">
              <a:lnSpc>
                <a:spcPct val="150000"/>
              </a:lnSpc>
              <a:spcAft>
                <a:spcPts val="800"/>
              </a:spcAft>
              <a:buClr>
                <a:srgbClr val="FFFFFF">
                  <a:lumMod val="50000"/>
                </a:srgbClr>
              </a:buClr>
              <a:buSzPct val="60000"/>
              <a:buFont typeface="Wingdings" pitchFamily="2" charset="2"/>
              <a:buChar char="l"/>
              <a:defRPr/>
            </a:pPr>
            <a:r>
              <a:rPr lang="zh-CN" altLang="en-US" sz="1400" kern="0" dirty="0">
                <a:solidFill>
                  <a:srgbClr val="C00000"/>
                </a:solidFill>
                <a:latin typeface="+mn-lt"/>
                <a:ea typeface="+mn-ea"/>
                <a:cs typeface="Arial" pitchFamily="34" charset="0"/>
              </a:rPr>
              <a:t>标准</a:t>
            </a:r>
            <a:r>
              <a:rPr lang="en-US" altLang="zh-CN" sz="1400" b="1" kern="0" dirty="0">
                <a:solidFill>
                  <a:srgbClr val="C00000"/>
                </a:solidFill>
                <a:latin typeface="+mn-lt"/>
                <a:ea typeface="+mn-ea"/>
                <a:cs typeface="Arial" pitchFamily="34" charset="0"/>
              </a:rPr>
              <a:t>OpenStack</a:t>
            </a:r>
            <a:r>
              <a:rPr lang="zh-CN" altLang="en-US" sz="1400" b="1" kern="0" dirty="0">
                <a:solidFill>
                  <a:srgbClr val="C00000"/>
                </a:solidFill>
                <a:latin typeface="+mn-lt"/>
                <a:ea typeface="+mn-ea"/>
                <a:cs typeface="Arial" pitchFamily="34" charset="0"/>
              </a:rPr>
              <a:t>接口</a:t>
            </a:r>
            <a:endParaRPr lang="en-US" altLang="zh-CN" sz="1400" b="1" kern="0" dirty="0">
              <a:solidFill>
                <a:srgbClr val="C00000"/>
              </a:solidFill>
              <a:latin typeface="+mn-lt"/>
              <a:ea typeface="+mn-ea"/>
              <a:cs typeface="Arial" pitchFamily="34" charset="0"/>
            </a:endParaRPr>
          </a:p>
          <a:p>
            <a:pPr marL="474133" indent="-351366" eaLnBrk="0" hangingPunct="0">
              <a:spcAft>
                <a:spcPts val="800"/>
              </a:spcAft>
              <a:buClr>
                <a:srgbClr val="FFFFFF">
                  <a:lumMod val="50000"/>
                </a:srgbClr>
              </a:buClr>
              <a:buSzPct val="100000"/>
              <a:defRPr/>
            </a:pPr>
            <a:r>
              <a:rPr lang="en-US" altLang="zh-CN" sz="1400" kern="0" dirty="0">
                <a:latin typeface="+mn-lt"/>
                <a:ea typeface="+mn-ea"/>
                <a:cs typeface="Arial" pitchFamily="34" charset="0"/>
              </a:rPr>
              <a:t>    </a:t>
            </a:r>
            <a:r>
              <a:rPr lang="zh-CN" altLang="en-US" sz="1400" kern="0" dirty="0" smtClean="0">
                <a:latin typeface="+mn-lt"/>
                <a:ea typeface="+mn-ea"/>
                <a:cs typeface="Arial" pitchFamily="34" charset="0"/>
              </a:rPr>
              <a:t>基于</a:t>
            </a:r>
            <a:r>
              <a:rPr lang="en-US" altLang="zh-CN" sz="1400" kern="0" dirty="0">
                <a:latin typeface="+mn-lt"/>
                <a:ea typeface="+mn-ea"/>
                <a:cs typeface="Arial" pitchFamily="34" charset="0"/>
              </a:rPr>
              <a:t>OpenStack</a:t>
            </a:r>
            <a:r>
              <a:rPr lang="zh-CN" altLang="en-US" sz="1400" kern="0" dirty="0">
                <a:latin typeface="+mn-lt"/>
                <a:ea typeface="+mn-ea"/>
                <a:cs typeface="Arial" pitchFamily="34" charset="0"/>
              </a:rPr>
              <a:t>社区的原生</a:t>
            </a:r>
            <a:r>
              <a:rPr lang="en-US" altLang="zh-CN" sz="1400" kern="0" dirty="0">
                <a:latin typeface="+mn-lt"/>
                <a:ea typeface="+mn-ea"/>
                <a:cs typeface="Arial" pitchFamily="34" charset="0"/>
              </a:rPr>
              <a:t>API</a:t>
            </a:r>
            <a:r>
              <a:rPr lang="zh-CN" altLang="en-US" sz="1400" kern="0" dirty="0">
                <a:latin typeface="+mn-lt"/>
                <a:ea typeface="+mn-ea"/>
                <a:cs typeface="Arial" pitchFamily="34" charset="0"/>
              </a:rPr>
              <a:t>接口</a:t>
            </a:r>
            <a:endParaRPr lang="en-US" altLang="zh-CN" sz="1400" kern="0" dirty="0">
              <a:latin typeface="+mn-lt"/>
              <a:ea typeface="+mn-ea"/>
              <a:cs typeface="Arial" pitchFamily="34" charset="0"/>
            </a:endParaRPr>
          </a:p>
          <a:p>
            <a:pPr marL="474133" indent="-351366" eaLnBrk="0" hangingPunct="0">
              <a:spcAft>
                <a:spcPts val="800"/>
              </a:spcAft>
              <a:buClr>
                <a:srgbClr val="FFFFFF">
                  <a:lumMod val="50000"/>
                </a:srgbClr>
              </a:buClr>
              <a:buSzPct val="100000"/>
              <a:defRPr/>
            </a:pPr>
            <a:r>
              <a:rPr lang="en-US" altLang="zh-CN" sz="1400" kern="0" dirty="0">
                <a:latin typeface="+mn-lt"/>
                <a:ea typeface="+mn-ea"/>
                <a:cs typeface="Arial" pitchFamily="34" charset="0"/>
              </a:rPr>
              <a:t>    </a:t>
            </a:r>
            <a:r>
              <a:rPr lang="zh-CN" altLang="en-US" sz="1400" kern="0" dirty="0" smtClean="0">
                <a:latin typeface="+mn-lt"/>
                <a:ea typeface="+mn-ea"/>
                <a:cs typeface="Arial" pitchFamily="34" charset="0"/>
              </a:rPr>
              <a:t>快速</a:t>
            </a:r>
            <a:r>
              <a:rPr lang="zh-CN" altLang="en-US" sz="1400" kern="0" dirty="0">
                <a:latin typeface="+mn-lt"/>
                <a:ea typeface="+mn-ea"/>
                <a:cs typeface="Arial" pitchFamily="34" charset="0"/>
              </a:rPr>
              <a:t>同步</a:t>
            </a:r>
            <a:r>
              <a:rPr lang="en-US" altLang="zh-CN" sz="1400" kern="0" dirty="0">
                <a:latin typeface="+mn-lt"/>
                <a:ea typeface="+mn-ea"/>
                <a:cs typeface="Arial" pitchFamily="34" charset="0"/>
              </a:rPr>
              <a:t>OpenStack</a:t>
            </a:r>
            <a:r>
              <a:rPr lang="zh-CN" altLang="en-US" sz="1400" kern="0" dirty="0">
                <a:latin typeface="+mn-lt"/>
                <a:ea typeface="+mn-ea"/>
                <a:cs typeface="Arial" pitchFamily="34" charset="0"/>
              </a:rPr>
              <a:t>社区新发布版本</a:t>
            </a:r>
            <a:r>
              <a:rPr lang="en-US" altLang="zh-CN" sz="1400" kern="0" dirty="0">
                <a:latin typeface="+mn-lt"/>
                <a:ea typeface="+mn-ea"/>
                <a:cs typeface="Arial" pitchFamily="34" charset="0"/>
              </a:rPr>
              <a:t>     </a:t>
            </a:r>
          </a:p>
          <a:p>
            <a:pPr marL="474133" indent="-351366" eaLnBrk="0" hangingPunct="0">
              <a:lnSpc>
                <a:spcPct val="150000"/>
              </a:lnSpc>
              <a:spcAft>
                <a:spcPts val="800"/>
              </a:spcAft>
              <a:buClr>
                <a:srgbClr val="808080"/>
              </a:buClr>
              <a:buSzPct val="60000"/>
              <a:buFont typeface="Wingdings" pitchFamily="2" charset="2"/>
              <a:buChar char="l"/>
              <a:defRPr/>
            </a:pPr>
            <a:r>
              <a:rPr lang="zh-CN" altLang="en-US" sz="1400" kern="0" dirty="0">
                <a:solidFill>
                  <a:srgbClr val="C00000"/>
                </a:solidFill>
                <a:latin typeface="+mn-lt"/>
                <a:ea typeface="+mn-ea"/>
                <a:cs typeface="Arial" pitchFamily="34" charset="0"/>
              </a:rPr>
              <a:t>广泛支持第三方厂商</a:t>
            </a:r>
            <a:endParaRPr lang="en-US" altLang="zh-CN" sz="1400" b="1" kern="0" dirty="0">
              <a:solidFill>
                <a:srgbClr val="C00000"/>
              </a:solidFill>
              <a:latin typeface="+mn-lt"/>
              <a:ea typeface="+mn-ea"/>
              <a:cs typeface="Arial" pitchFamily="34" charset="0"/>
            </a:endParaRPr>
          </a:p>
          <a:p>
            <a:pPr marL="474133" indent="-351366" eaLnBrk="0" hangingPunct="0">
              <a:spcAft>
                <a:spcPts val="800"/>
              </a:spcAft>
              <a:buClr>
                <a:srgbClr val="FFFFFF">
                  <a:lumMod val="50000"/>
                </a:srgbClr>
              </a:buClr>
              <a:buSzPct val="100000"/>
              <a:defRPr/>
            </a:pPr>
            <a:r>
              <a:rPr lang="zh-CN" altLang="en-US" sz="1400" kern="0" dirty="0">
                <a:latin typeface="+mn-lt"/>
                <a:ea typeface="+mn-ea"/>
                <a:cs typeface="Arial" pitchFamily="34" charset="0"/>
              </a:rPr>
              <a:t>    </a:t>
            </a:r>
            <a:r>
              <a:rPr lang="zh-CN" altLang="en-US" sz="1400" kern="0" dirty="0" smtClean="0">
                <a:latin typeface="+mn-lt"/>
                <a:ea typeface="+mn-ea"/>
                <a:cs typeface="Arial" pitchFamily="34" charset="0"/>
              </a:rPr>
              <a:t>兼容</a:t>
            </a:r>
            <a:r>
              <a:rPr lang="en-US" altLang="zh-CN" sz="1400" kern="0" dirty="0">
                <a:latin typeface="+mn-lt"/>
                <a:ea typeface="+mn-ea"/>
                <a:cs typeface="Arial" pitchFamily="34" charset="0"/>
              </a:rPr>
              <a:t>OpenStack</a:t>
            </a:r>
            <a:r>
              <a:rPr lang="zh-CN" altLang="en-US" sz="1400" kern="0" dirty="0">
                <a:latin typeface="+mn-lt"/>
                <a:ea typeface="+mn-ea"/>
                <a:cs typeface="Arial" pitchFamily="34" charset="0"/>
              </a:rPr>
              <a:t>社区生态链</a:t>
            </a:r>
            <a:endParaRPr lang="en-US" altLang="zh-CN" sz="1400" kern="0" dirty="0">
              <a:latin typeface="+mn-lt"/>
              <a:ea typeface="+mn-ea"/>
              <a:cs typeface="Arial" pitchFamily="34" charset="0"/>
            </a:endParaRPr>
          </a:p>
          <a:p>
            <a:pPr marL="474133" indent="-351366" eaLnBrk="0" hangingPunct="0">
              <a:spcAft>
                <a:spcPts val="800"/>
              </a:spcAft>
              <a:buClr>
                <a:srgbClr val="FFFFFF">
                  <a:lumMod val="50000"/>
                </a:srgbClr>
              </a:buClr>
              <a:buSzPct val="100000"/>
              <a:defRPr/>
            </a:pPr>
            <a:r>
              <a:rPr lang="en-US" altLang="zh-CN" sz="1400" kern="0" dirty="0">
                <a:latin typeface="+mn-lt"/>
                <a:ea typeface="+mn-ea"/>
                <a:cs typeface="Arial" pitchFamily="34" charset="0"/>
              </a:rPr>
              <a:t>    </a:t>
            </a:r>
            <a:r>
              <a:rPr lang="zh-CN" altLang="en-US" sz="1400" kern="0" dirty="0" smtClean="0">
                <a:latin typeface="+mn-lt"/>
                <a:ea typeface="+mn-ea"/>
                <a:cs typeface="Arial" pitchFamily="34" charset="0"/>
              </a:rPr>
              <a:t>支持</a:t>
            </a:r>
            <a:r>
              <a:rPr lang="zh-CN" altLang="en-US" sz="1400" kern="0" dirty="0">
                <a:latin typeface="+mn-lt"/>
                <a:ea typeface="+mn-ea"/>
                <a:cs typeface="Arial" pitchFamily="34" charset="0"/>
              </a:rPr>
              <a:t>异构</a:t>
            </a:r>
            <a:r>
              <a:rPr lang="en-US" altLang="zh-CN" sz="1400" kern="0" dirty="0">
                <a:latin typeface="+mn-lt"/>
                <a:ea typeface="+mn-ea"/>
                <a:cs typeface="Arial" pitchFamily="34" charset="0"/>
              </a:rPr>
              <a:t>hypervisor</a:t>
            </a:r>
            <a:r>
              <a:rPr lang="zh-CN" altLang="en-US" sz="1400" kern="0" dirty="0">
                <a:latin typeface="+mn-lt"/>
                <a:ea typeface="+mn-ea"/>
                <a:cs typeface="Arial" pitchFamily="34" charset="0"/>
              </a:rPr>
              <a:t>和硬件设备接入</a:t>
            </a:r>
            <a:endParaRPr lang="en-US" altLang="zh-CN" sz="1400" kern="0" dirty="0">
              <a:latin typeface="+mn-lt"/>
              <a:ea typeface="+mn-ea"/>
              <a:cs typeface="Arial" pitchFamily="34" charset="0"/>
            </a:endParaRPr>
          </a:p>
          <a:p>
            <a:pPr marL="474133" indent="-351366" eaLnBrk="0" hangingPunct="0">
              <a:lnSpc>
                <a:spcPct val="150000"/>
              </a:lnSpc>
              <a:spcAft>
                <a:spcPts val="800"/>
              </a:spcAft>
              <a:buClr>
                <a:srgbClr val="FFFFFF">
                  <a:lumMod val="50000"/>
                </a:srgbClr>
              </a:buClr>
              <a:buSzPct val="60000"/>
              <a:buFont typeface="Wingdings" pitchFamily="2" charset="2"/>
              <a:buChar char="l"/>
              <a:defRPr/>
            </a:pPr>
            <a:r>
              <a:rPr lang="zh-CN" altLang="en-US" sz="1400" kern="0" dirty="0">
                <a:solidFill>
                  <a:srgbClr val="C00000"/>
                </a:solidFill>
                <a:latin typeface="+mn-lt"/>
                <a:ea typeface="+mn-ea"/>
                <a:cs typeface="Arial" pitchFamily="34" charset="0"/>
              </a:rPr>
              <a:t>基于</a:t>
            </a:r>
            <a:r>
              <a:rPr lang="en-US" altLang="zh-CN" sz="1400" kern="0" dirty="0">
                <a:solidFill>
                  <a:srgbClr val="C00000"/>
                </a:solidFill>
                <a:latin typeface="+mn-lt"/>
                <a:ea typeface="+mn-ea"/>
                <a:cs typeface="Arial" pitchFamily="34" charset="0"/>
              </a:rPr>
              <a:t>SOA</a:t>
            </a:r>
            <a:r>
              <a:rPr lang="zh-CN" altLang="en-US" sz="1400" kern="0" dirty="0">
                <a:solidFill>
                  <a:srgbClr val="C00000"/>
                </a:solidFill>
                <a:latin typeface="+mn-lt"/>
                <a:ea typeface="+mn-ea"/>
                <a:cs typeface="Arial" pitchFamily="34" charset="0"/>
              </a:rPr>
              <a:t>的松耦合架构</a:t>
            </a:r>
            <a:endParaRPr lang="en-US" altLang="zh-CN" sz="1400" kern="0" dirty="0">
              <a:solidFill>
                <a:srgbClr val="C00000"/>
              </a:solidFill>
              <a:latin typeface="+mn-lt"/>
              <a:ea typeface="+mn-ea"/>
              <a:cs typeface="Arial" pitchFamily="34" charset="0"/>
            </a:endParaRPr>
          </a:p>
          <a:p>
            <a:pPr marL="474133" indent="-351366" eaLnBrk="0" hangingPunct="0">
              <a:spcAft>
                <a:spcPts val="800"/>
              </a:spcAft>
              <a:buClr>
                <a:srgbClr val="FFFFFF">
                  <a:lumMod val="50000"/>
                </a:srgbClr>
              </a:buClr>
              <a:buSzPct val="100000"/>
              <a:defRPr/>
            </a:pPr>
            <a:r>
              <a:rPr lang="en-US" altLang="zh-CN" sz="1400" kern="0" dirty="0">
                <a:latin typeface="+mn-lt"/>
                <a:ea typeface="+mn-ea"/>
                <a:cs typeface="Arial" pitchFamily="34" charset="0"/>
              </a:rPr>
              <a:t>    </a:t>
            </a:r>
            <a:r>
              <a:rPr lang="zh-CN" altLang="en-US" sz="1400" kern="0" dirty="0" smtClean="0">
                <a:latin typeface="+mn-lt"/>
                <a:ea typeface="+mn-ea"/>
                <a:cs typeface="Arial" pitchFamily="34" charset="0"/>
              </a:rPr>
              <a:t>计算</a:t>
            </a:r>
            <a:r>
              <a:rPr lang="zh-CN" altLang="en-US" sz="1400" kern="0" dirty="0">
                <a:latin typeface="+mn-lt"/>
                <a:ea typeface="+mn-ea"/>
                <a:cs typeface="Arial" pitchFamily="34" charset="0"/>
              </a:rPr>
              <a:t>、存储、网络充分解耦</a:t>
            </a:r>
            <a:endParaRPr lang="en-US" altLang="zh-CN" sz="1400" kern="0" dirty="0">
              <a:latin typeface="+mn-lt"/>
              <a:ea typeface="+mn-ea"/>
              <a:cs typeface="Arial" pitchFamily="34" charset="0"/>
            </a:endParaRPr>
          </a:p>
          <a:p>
            <a:pPr marL="474133" indent="-351366" eaLnBrk="0" hangingPunct="0">
              <a:spcAft>
                <a:spcPts val="800"/>
              </a:spcAft>
              <a:buClr>
                <a:srgbClr val="FFFFFF">
                  <a:lumMod val="50000"/>
                </a:srgbClr>
              </a:buClr>
              <a:buSzPct val="100000"/>
              <a:defRPr/>
            </a:pPr>
            <a:r>
              <a:rPr lang="zh-CN" altLang="en-US" sz="1400" kern="0" dirty="0">
                <a:latin typeface="+mn-lt"/>
                <a:ea typeface="+mn-ea"/>
                <a:cs typeface="Arial" pitchFamily="34" charset="0"/>
              </a:rPr>
              <a:t>    </a:t>
            </a:r>
            <a:r>
              <a:rPr lang="zh-CN" altLang="en-US" sz="1400" kern="0" dirty="0" smtClean="0">
                <a:latin typeface="+mn-lt"/>
                <a:ea typeface="+mn-ea"/>
                <a:cs typeface="Arial" pitchFamily="34" charset="0"/>
              </a:rPr>
              <a:t>不同</a:t>
            </a:r>
            <a:r>
              <a:rPr lang="zh-CN" altLang="en-US" sz="1400" kern="0" dirty="0">
                <a:latin typeface="+mn-lt"/>
                <a:ea typeface="+mn-ea"/>
                <a:cs typeface="Arial" pitchFamily="34" charset="0"/>
              </a:rPr>
              <a:t>厂商的资源池可以混合组网</a:t>
            </a:r>
            <a:endParaRPr lang="en-US" altLang="zh-CN" sz="1400" kern="0" dirty="0">
              <a:latin typeface="+mn-lt"/>
              <a:ea typeface="+mn-ea"/>
              <a:cs typeface="Arial" pitchFamily="34" charset="0"/>
            </a:endParaRPr>
          </a:p>
        </p:txBody>
      </p:sp>
      <p:sp>
        <p:nvSpPr>
          <p:cNvPr id="84" name="同侧圆角矩形 83"/>
          <p:cNvSpPr/>
          <p:nvPr/>
        </p:nvSpPr>
        <p:spPr bwMode="auto">
          <a:xfrm rot="5400000">
            <a:off x="6652048" y="-90216"/>
            <a:ext cx="510523" cy="3444500"/>
          </a:xfrm>
          <a:prstGeom prst="round2SameRect">
            <a:avLst>
              <a:gd name="adj1" fmla="val 0"/>
              <a:gd name="adj2" fmla="val 0"/>
            </a:avLst>
          </a:prstGeom>
          <a:solidFill>
            <a:srgbClr val="C00000"/>
          </a:solidFill>
          <a:ln w="9525" algn="ctr">
            <a:noFill/>
            <a:round/>
            <a:headEnd/>
            <a:tailEnd/>
          </a:ln>
          <a:effectLst>
            <a:outerShdw blurRad="63500" sx="101000" sy="101000" algn="ctr" rotWithShape="0">
              <a:prstClr val="black">
                <a:alpha val="20000"/>
              </a:prstClr>
            </a:outerShdw>
            <a:softEdge rad="12700"/>
          </a:effectLst>
        </p:spPr>
        <p:txBody>
          <a:bodyPr wrap="none" lIns="147727" tIns="73864" rIns="147727" bIns="73864" anchor="ctr"/>
          <a:lstStyle/>
          <a:p>
            <a:pPr algn="ctr" fontAlgn="auto">
              <a:spcBef>
                <a:spcPts val="0"/>
              </a:spcBef>
              <a:spcAft>
                <a:spcPts val="0"/>
              </a:spcAft>
              <a:defRPr/>
            </a:pPr>
            <a:endParaRPr lang="zh-CN" altLang="en-US" sz="500" kern="0" dirty="0">
              <a:solidFill>
                <a:srgbClr val="5F5F5F"/>
              </a:solidFill>
              <a:latin typeface="+mn-ea"/>
              <a:ea typeface="+mn-ea"/>
              <a:cs typeface="Arial" pitchFamily="34" charset="0"/>
            </a:endParaRPr>
          </a:p>
        </p:txBody>
      </p:sp>
      <p:sp>
        <p:nvSpPr>
          <p:cNvPr id="85" name="Content Placeholder 3"/>
          <p:cNvSpPr txBox="1">
            <a:spLocks/>
          </p:cNvSpPr>
          <p:nvPr/>
        </p:nvSpPr>
        <p:spPr bwMode="auto">
          <a:xfrm>
            <a:off x="5219700" y="1503363"/>
            <a:ext cx="3425536" cy="256480"/>
          </a:xfrm>
          <a:prstGeom prst="rect">
            <a:avLst/>
          </a:prstGeom>
          <a:noFill/>
          <a:ln>
            <a:noFill/>
          </a:ln>
          <a:extLst/>
        </p:spPr>
        <p:txBody>
          <a:bodyPr wrap="square" lIns="0" tIns="0" rIns="147743" bIns="0">
            <a:spAutoFit/>
          </a:bodyPr>
          <a:lstStyle/>
          <a:p>
            <a:pPr algn="ctr">
              <a:lnSpc>
                <a:spcPts val="2000"/>
              </a:lnSpc>
              <a:defRPr/>
            </a:pPr>
            <a:r>
              <a:rPr lang="en-US" altLang="zh-CN" sz="2200" b="1" dirty="0">
                <a:solidFill>
                  <a:srgbClr val="FFFFFF"/>
                </a:solidFill>
                <a:latin typeface="+mn-lt"/>
                <a:ea typeface="+mn-ea"/>
                <a:cs typeface="Arial" pitchFamily="34" charset="0"/>
              </a:rPr>
              <a:t>OpenStack</a:t>
            </a:r>
            <a:r>
              <a:rPr lang="zh-CN" altLang="en-US" sz="2200" b="1" dirty="0">
                <a:solidFill>
                  <a:srgbClr val="FFFFFF"/>
                </a:solidFill>
                <a:latin typeface="+mn-lt"/>
                <a:ea typeface="+mn-ea"/>
                <a:cs typeface="Arial" pitchFamily="34" charset="0"/>
              </a:rPr>
              <a:t>社区金牌会员</a:t>
            </a:r>
            <a:endParaRPr lang="en-US" altLang="zh-CN" sz="2200" b="1" dirty="0">
              <a:solidFill>
                <a:srgbClr val="FFFFFF"/>
              </a:solidFill>
              <a:latin typeface="+mn-lt"/>
              <a:ea typeface="+mn-ea"/>
              <a:cs typeface="Arial" pitchFamily="34" charset="0"/>
            </a:endParaRPr>
          </a:p>
        </p:txBody>
      </p:sp>
      <p:sp>
        <p:nvSpPr>
          <p:cNvPr id="79" name="矩形 78"/>
          <p:cNvSpPr/>
          <p:nvPr/>
        </p:nvSpPr>
        <p:spPr bwMode="auto">
          <a:xfrm>
            <a:off x="788988" y="1431925"/>
            <a:ext cx="4322762" cy="3727450"/>
          </a:xfrm>
          <a:prstGeom prst="rect">
            <a:avLst/>
          </a:prstGeom>
          <a:solidFill>
            <a:sysClr val="window" lastClr="FFFFFF">
              <a:lumMod val="95000"/>
            </a:sysClr>
          </a:solidFill>
          <a:ln>
            <a:noFill/>
          </a:ln>
          <a:effectLst>
            <a:outerShdw blurRad="63500" sx="102000" sy="102000" algn="ctr" rotWithShape="0">
              <a:prstClr val="black">
                <a:alpha val="40000"/>
              </a:prstClr>
            </a:outerShdw>
          </a:effectLst>
          <a:extLst/>
        </p:spPr>
        <p:txBody>
          <a:bodyPr lIns="117244" tIns="58622" rIns="117244" bIns="58622"/>
          <a:lstStyle/>
          <a:p>
            <a:pPr defTabSz="967617" fontAlgn="auto">
              <a:spcBef>
                <a:spcPts val="0"/>
              </a:spcBef>
              <a:spcAft>
                <a:spcPts val="0"/>
              </a:spcAft>
              <a:buClr>
                <a:srgbClr val="CC9900"/>
              </a:buClr>
              <a:buFont typeface="Wingdings" pitchFamily="2" charset="2"/>
              <a:buChar char="n"/>
              <a:defRPr/>
            </a:pPr>
            <a:endParaRPr lang="zh-CN" altLang="en-US" sz="1900" kern="0" dirty="0">
              <a:solidFill>
                <a:srgbClr val="000000"/>
              </a:solidFill>
              <a:latin typeface="+mn-ea"/>
              <a:ea typeface="+mn-ea"/>
            </a:endParaRPr>
          </a:p>
        </p:txBody>
      </p:sp>
      <p:cxnSp>
        <p:nvCxnSpPr>
          <p:cNvPr id="19467" name="直接连接符 79"/>
          <p:cNvCxnSpPr>
            <a:cxnSpLocks noChangeShapeType="1"/>
          </p:cNvCxnSpPr>
          <p:nvPr/>
        </p:nvCxnSpPr>
        <p:spPr bwMode="auto">
          <a:xfrm flipV="1">
            <a:off x="3122613" y="1270000"/>
            <a:ext cx="0" cy="4138613"/>
          </a:xfrm>
          <a:prstGeom prst="line">
            <a:avLst/>
          </a:prstGeom>
          <a:noFill/>
          <a:ln w="9525">
            <a:solidFill>
              <a:srgbClr val="F5F4ED"/>
            </a:solidFill>
            <a:round/>
            <a:headEnd/>
            <a:tailEnd/>
          </a:ln>
          <a:extLst>
            <a:ext uri="{909E8E84-426E-40DD-AFC4-6F175D3DCCD1}">
              <a14:hiddenFill xmlns:a14="http://schemas.microsoft.com/office/drawing/2010/main">
                <a:noFill/>
              </a14:hiddenFill>
            </a:ext>
          </a:extLst>
        </p:spPr>
      </p:cxnSp>
      <p:grpSp>
        <p:nvGrpSpPr>
          <p:cNvPr id="19468" name="组合 213"/>
          <p:cNvGrpSpPr>
            <a:grpSpLocks/>
          </p:cNvGrpSpPr>
          <p:nvPr/>
        </p:nvGrpSpPr>
        <p:grpSpPr bwMode="auto">
          <a:xfrm>
            <a:off x="755650" y="1485900"/>
            <a:ext cx="4248152" cy="3530600"/>
            <a:chOff x="440776" y="1177121"/>
            <a:chExt cx="6465097" cy="3936636"/>
          </a:xfrm>
        </p:grpSpPr>
        <p:sp>
          <p:nvSpPr>
            <p:cNvPr id="153" name="圆角矩形 152"/>
            <p:cNvSpPr/>
            <p:nvPr/>
          </p:nvSpPr>
          <p:spPr>
            <a:xfrm>
              <a:off x="650965" y="2570167"/>
              <a:ext cx="5981903" cy="938137"/>
            </a:xfrm>
            <a:prstGeom prst="roundRect">
              <a:avLst/>
            </a:prstGeom>
            <a:solidFill>
              <a:schemeClr val="bg1"/>
            </a:solidFill>
            <a:ln>
              <a:solidFill>
                <a:sysClr val="window" lastClr="FFFFFF">
                  <a:lumMod val="85000"/>
                </a:sysClr>
              </a:solidFill>
            </a:ln>
          </p:spPr>
          <p:txBody>
            <a:bodyPr anchor="ctr"/>
            <a:lstStyle/>
            <a:p>
              <a:pPr algn="ctr" defTabSz="967617" fontAlgn="auto">
                <a:spcBef>
                  <a:spcPts val="0"/>
                </a:spcBef>
                <a:spcAft>
                  <a:spcPts val="0"/>
                </a:spcAft>
                <a:defRPr/>
              </a:pPr>
              <a:endParaRPr lang="zh-CN" altLang="en-US" sz="1500" b="1" kern="0" dirty="0">
                <a:solidFill>
                  <a:sysClr val="windowText" lastClr="000000"/>
                </a:solidFill>
                <a:latin typeface="+mn-lt"/>
                <a:ea typeface="+mn-ea"/>
              </a:endParaRPr>
            </a:p>
          </p:txBody>
        </p:sp>
        <p:grpSp>
          <p:nvGrpSpPr>
            <p:cNvPr id="3" name="组合 83"/>
            <p:cNvGrpSpPr/>
            <p:nvPr/>
          </p:nvGrpSpPr>
          <p:grpSpPr>
            <a:xfrm>
              <a:off x="440776" y="1177121"/>
              <a:ext cx="1435603" cy="1244004"/>
              <a:chOff x="4097492" y="4420260"/>
              <a:chExt cx="2053025" cy="1501832"/>
            </a:xfrm>
            <a:solidFill>
              <a:sysClr val="window" lastClr="FFFFFF">
                <a:lumMod val="95000"/>
              </a:sysClr>
            </a:solidFill>
          </p:grpSpPr>
          <p:sp>
            <p:nvSpPr>
              <p:cNvPr id="155" name="圆角矩形 154"/>
              <p:cNvSpPr/>
              <p:nvPr/>
            </p:nvSpPr>
            <p:spPr bwMode="auto">
              <a:xfrm>
                <a:off x="4316142" y="4420260"/>
                <a:ext cx="1589438" cy="1501832"/>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280" fontAlgn="auto">
                  <a:spcBef>
                    <a:spcPts val="0"/>
                  </a:spcBef>
                  <a:spcAft>
                    <a:spcPts val="0"/>
                  </a:spcAft>
                  <a:defRPr/>
                </a:pPr>
                <a:endParaRPr lang="zh-CN" altLang="en-US" sz="1500" kern="0" dirty="0" err="1" smtClean="0">
                  <a:solidFill>
                    <a:sysClr val="windowText" lastClr="000000"/>
                  </a:solidFill>
                </a:endParaRPr>
              </a:p>
            </p:txBody>
          </p:sp>
          <p:sp>
            <p:nvSpPr>
              <p:cNvPr id="156" name="矩形 155"/>
              <p:cNvSpPr/>
              <p:nvPr/>
            </p:nvSpPr>
            <p:spPr>
              <a:xfrm>
                <a:off x="4097492" y="4488040"/>
                <a:ext cx="2053025" cy="683590"/>
              </a:xfrm>
              <a:prstGeom prst="rect">
                <a:avLst/>
              </a:prstGeom>
              <a:noFill/>
            </p:spPr>
            <p:txBody>
              <a:bodyPr>
                <a:spAutoFit/>
              </a:bodyPr>
              <a:lstStyle/>
              <a:p>
                <a:pPr algn="ctr" defTabSz="1354280" fontAlgn="auto">
                  <a:spcBef>
                    <a:spcPts val="0"/>
                  </a:spcBef>
                  <a:spcAft>
                    <a:spcPts val="0"/>
                  </a:spcAft>
                  <a:defRPr/>
                </a:pP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NFV</a:t>
                </a:r>
              </a:p>
              <a:p>
                <a:pPr algn="ctr" defTabSz="1354280" fontAlgn="auto">
                  <a:spcBef>
                    <a:spcPts val="0"/>
                  </a:spcBef>
                  <a:spcAft>
                    <a:spcPts val="0"/>
                  </a:spcAft>
                  <a:defRPr/>
                </a:pP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(IMS/EPC/</a:t>
                </a:r>
              </a:p>
              <a:p>
                <a:pPr algn="ctr" defTabSz="1354280" fontAlgn="auto">
                  <a:spcBef>
                    <a:spcPts val="0"/>
                  </a:spcBef>
                  <a:spcAft>
                    <a:spcPts val="0"/>
                  </a:spcAft>
                  <a:defRPr/>
                </a:pPr>
                <a:r>
                  <a:rPr kumimoji="1" lang="en-US" altLang="zh-CN" sz="900" kern="0" dirty="0" err="1">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vCPE</a:t>
                </a: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a:t>
                </a:r>
                <a:r>
                  <a:rPr kumimoji="1" lang="en-US" altLang="zh-CN" sz="900" kern="0" dirty="0" err="1">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vSTB</a:t>
                </a: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/CCS)</a:t>
                </a:r>
              </a:p>
            </p:txBody>
          </p:sp>
        </p:grpSp>
        <p:pic>
          <p:nvPicPr>
            <p:cNvPr id="19473" name="Picture 8" descr="D:\MKT\胶片素材\logo\hw-untitled.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6289" y="1917020"/>
              <a:ext cx="325643" cy="26654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74" name="Picture 5" descr="D:\MKT\胶片素材\logo\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60" y="1929435"/>
              <a:ext cx="405168" cy="29426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4" name="组合 83"/>
            <p:cNvGrpSpPr/>
            <p:nvPr/>
          </p:nvGrpSpPr>
          <p:grpSpPr>
            <a:xfrm>
              <a:off x="1780216" y="1202538"/>
              <a:ext cx="1152338" cy="1244004"/>
              <a:chOff x="4058404" y="4420260"/>
              <a:chExt cx="1647936" cy="1501832"/>
            </a:xfrm>
            <a:solidFill>
              <a:sysClr val="window" lastClr="FFFFFF">
                <a:lumMod val="95000"/>
              </a:sysClr>
            </a:solidFill>
          </p:grpSpPr>
          <p:sp>
            <p:nvSpPr>
              <p:cNvPr id="160" name="圆角矩形 159"/>
              <p:cNvSpPr/>
              <p:nvPr/>
            </p:nvSpPr>
            <p:spPr bwMode="auto">
              <a:xfrm>
                <a:off x="4058404" y="4420260"/>
                <a:ext cx="1589437" cy="1501832"/>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280" fontAlgn="auto">
                  <a:spcBef>
                    <a:spcPts val="0"/>
                  </a:spcBef>
                  <a:spcAft>
                    <a:spcPts val="0"/>
                  </a:spcAft>
                  <a:defRPr/>
                </a:pPr>
                <a:endParaRPr lang="zh-CN" altLang="en-US" sz="1500" kern="0" dirty="0" err="1" smtClean="0">
                  <a:solidFill>
                    <a:sysClr val="windowText" lastClr="000000"/>
                  </a:solidFill>
                </a:endParaRPr>
              </a:p>
            </p:txBody>
          </p:sp>
          <p:sp>
            <p:nvSpPr>
              <p:cNvPr id="161" name="矩形 160"/>
              <p:cNvSpPr/>
              <p:nvPr/>
            </p:nvSpPr>
            <p:spPr>
              <a:xfrm>
                <a:off x="4080797" y="4490056"/>
                <a:ext cx="1625543" cy="310722"/>
              </a:xfrm>
              <a:prstGeom prst="rect">
                <a:avLst/>
              </a:prstGeom>
              <a:solidFill>
                <a:schemeClr val="bg1"/>
              </a:solidFill>
            </p:spPr>
            <p:txBody>
              <a:bodyPr wrap="square">
                <a:spAutoFit/>
              </a:bodyPr>
              <a:lstStyle/>
              <a:p>
                <a:pPr algn="ctr" defTabSz="1354280" fontAlgn="auto">
                  <a:spcBef>
                    <a:spcPts val="0"/>
                  </a:spcBef>
                  <a:spcAft>
                    <a:spcPts val="0"/>
                  </a:spcAft>
                  <a:defRPr/>
                </a:pP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VAS/Video</a:t>
                </a:r>
              </a:p>
            </p:txBody>
          </p:sp>
        </p:grpSp>
        <p:pic>
          <p:nvPicPr>
            <p:cNvPr id="19476"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33" y="2168642"/>
              <a:ext cx="570199" cy="21562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5" name="组合 83"/>
            <p:cNvGrpSpPr/>
            <p:nvPr/>
          </p:nvGrpSpPr>
          <p:grpSpPr>
            <a:xfrm>
              <a:off x="3015861" y="1202538"/>
              <a:ext cx="1112463" cy="1244004"/>
              <a:chOff x="3822147" y="4420260"/>
              <a:chExt cx="1590907" cy="1501832"/>
            </a:xfrm>
            <a:solidFill>
              <a:sysClr val="window" lastClr="FFFFFF">
                <a:lumMod val="95000"/>
              </a:sysClr>
            </a:solidFill>
          </p:grpSpPr>
          <p:sp>
            <p:nvSpPr>
              <p:cNvPr id="164" name="圆角矩形 163"/>
              <p:cNvSpPr/>
              <p:nvPr/>
            </p:nvSpPr>
            <p:spPr bwMode="auto">
              <a:xfrm>
                <a:off x="3822147" y="4420260"/>
                <a:ext cx="1589438" cy="1501832"/>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280" fontAlgn="auto">
                  <a:spcBef>
                    <a:spcPts val="0"/>
                  </a:spcBef>
                  <a:spcAft>
                    <a:spcPts val="0"/>
                  </a:spcAft>
                  <a:defRPr/>
                </a:pPr>
                <a:endParaRPr lang="zh-CN" altLang="en-US" sz="1500" kern="0" dirty="0" err="1" smtClean="0">
                  <a:solidFill>
                    <a:sysClr val="windowText" lastClr="000000"/>
                  </a:solidFill>
                </a:endParaRPr>
              </a:p>
            </p:txBody>
          </p:sp>
          <p:sp>
            <p:nvSpPr>
              <p:cNvPr id="165" name="矩形 164"/>
              <p:cNvSpPr/>
              <p:nvPr/>
            </p:nvSpPr>
            <p:spPr>
              <a:xfrm>
                <a:off x="3900491" y="4591273"/>
                <a:ext cx="1512563" cy="310684"/>
              </a:xfrm>
              <a:prstGeom prst="rect">
                <a:avLst/>
              </a:prstGeom>
              <a:solidFill>
                <a:schemeClr val="bg1"/>
              </a:solidFill>
            </p:spPr>
            <p:txBody>
              <a:bodyPr>
                <a:spAutoFit/>
              </a:bodyPr>
              <a:lstStyle/>
              <a:p>
                <a:pPr algn="ctr" defTabSz="1354280" fontAlgn="auto">
                  <a:spcBef>
                    <a:spcPts val="0"/>
                  </a:spcBef>
                  <a:spcAft>
                    <a:spcPts val="0"/>
                  </a:spcAft>
                  <a:defRPr/>
                </a:pP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IT App</a:t>
                </a:r>
              </a:p>
            </p:txBody>
          </p:sp>
        </p:grpSp>
        <p:pic>
          <p:nvPicPr>
            <p:cNvPr id="1947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5432" y="2023005"/>
              <a:ext cx="470358" cy="2980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7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3321" y="2023005"/>
              <a:ext cx="420848" cy="28204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6" name="组合 83"/>
            <p:cNvGrpSpPr/>
            <p:nvPr/>
          </p:nvGrpSpPr>
          <p:grpSpPr>
            <a:xfrm>
              <a:off x="4205554" y="1189900"/>
              <a:ext cx="1111434" cy="1244004"/>
              <a:chOff x="3300705" y="4420260"/>
              <a:chExt cx="1589440" cy="1501832"/>
            </a:xfrm>
            <a:solidFill>
              <a:sysClr val="window" lastClr="FFFFFF">
                <a:lumMod val="95000"/>
              </a:sysClr>
            </a:solidFill>
          </p:grpSpPr>
          <p:sp>
            <p:nvSpPr>
              <p:cNvPr id="169" name="圆角矩形 168"/>
              <p:cNvSpPr/>
              <p:nvPr/>
            </p:nvSpPr>
            <p:spPr bwMode="auto">
              <a:xfrm>
                <a:off x="3300705" y="4420260"/>
                <a:ext cx="1589440" cy="1501832"/>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280" fontAlgn="auto">
                  <a:spcBef>
                    <a:spcPts val="0"/>
                  </a:spcBef>
                  <a:spcAft>
                    <a:spcPts val="0"/>
                  </a:spcAft>
                  <a:defRPr/>
                </a:pPr>
                <a:endParaRPr lang="zh-CN" altLang="en-US" sz="1500" kern="0" dirty="0" err="1" smtClean="0">
                  <a:solidFill>
                    <a:sysClr val="windowText" lastClr="000000"/>
                  </a:solidFill>
                </a:endParaRPr>
              </a:p>
            </p:txBody>
          </p:sp>
          <p:sp>
            <p:nvSpPr>
              <p:cNvPr id="170" name="矩形 169"/>
              <p:cNvSpPr/>
              <p:nvPr/>
            </p:nvSpPr>
            <p:spPr>
              <a:xfrm>
                <a:off x="3362842" y="4591273"/>
                <a:ext cx="1512567" cy="310684"/>
              </a:xfrm>
              <a:prstGeom prst="rect">
                <a:avLst/>
              </a:prstGeom>
              <a:solidFill>
                <a:schemeClr val="bg1"/>
              </a:solidFill>
            </p:spPr>
            <p:txBody>
              <a:bodyPr>
                <a:spAutoFit/>
              </a:bodyPr>
              <a:lstStyle/>
              <a:p>
                <a:pPr algn="ctr" defTabSz="1354280" fontAlgn="auto">
                  <a:spcBef>
                    <a:spcPts val="0"/>
                  </a:spcBef>
                  <a:spcAft>
                    <a:spcPts val="0"/>
                  </a:spcAft>
                  <a:defRPr/>
                </a:pP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3rd App</a:t>
                </a:r>
              </a:p>
            </p:txBody>
          </p:sp>
        </p:grpSp>
        <p:pic>
          <p:nvPicPr>
            <p:cNvPr id="1948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9028" y="1970863"/>
              <a:ext cx="470358" cy="2980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82" name="Picture 4" descr="http://www.google.com/url?sa=i&amp;source=images&amp;cd=&amp;docid=X54RtQyg0NSTXM&amp;tbnid=nTR2a0RTjs4gwM:&amp;ved=0CAUQjBw&amp;url=https%3A%2F%2Fenews.acs.org.au%2F__data%2Fassets%2Fimage%2F0004%2F16996%2FCA-Tech-logo.png&amp;ei=8ypXU-_iHqXhsATZvoLwBw&amp;psig=AFQjCNELee8s4k4rZd0swuZtwKBaayMMMA&amp;ust=1398307955580990"/>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4710834" y="1881187"/>
              <a:ext cx="532688" cy="4771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7" name="组合 83"/>
            <p:cNvGrpSpPr/>
            <p:nvPr/>
          </p:nvGrpSpPr>
          <p:grpSpPr>
            <a:xfrm>
              <a:off x="5465698" y="1202537"/>
              <a:ext cx="1111433" cy="1244004"/>
              <a:chOff x="3036171" y="4420260"/>
              <a:chExt cx="1589437" cy="1501832"/>
            </a:xfrm>
            <a:solidFill>
              <a:sysClr val="window" lastClr="FFFFFF">
                <a:lumMod val="95000"/>
              </a:sysClr>
            </a:solidFill>
          </p:grpSpPr>
          <p:sp>
            <p:nvSpPr>
              <p:cNvPr id="174" name="圆角矩形 173"/>
              <p:cNvSpPr/>
              <p:nvPr/>
            </p:nvSpPr>
            <p:spPr bwMode="auto">
              <a:xfrm>
                <a:off x="3036171" y="4420260"/>
                <a:ext cx="1589437" cy="1501832"/>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280" fontAlgn="auto">
                  <a:spcBef>
                    <a:spcPts val="0"/>
                  </a:spcBef>
                  <a:spcAft>
                    <a:spcPts val="0"/>
                  </a:spcAft>
                  <a:defRPr/>
                </a:pPr>
                <a:endParaRPr lang="zh-CN" altLang="en-US" sz="1500" kern="0" dirty="0" err="1" smtClean="0">
                  <a:solidFill>
                    <a:sysClr val="windowText" lastClr="000000"/>
                  </a:solidFill>
                </a:endParaRPr>
              </a:p>
            </p:txBody>
          </p:sp>
          <p:sp>
            <p:nvSpPr>
              <p:cNvPr id="175" name="矩形 174"/>
              <p:cNvSpPr/>
              <p:nvPr/>
            </p:nvSpPr>
            <p:spPr>
              <a:xfrm>
                <a:off x="3098309" y="4591273"/>
                <a:ext cx="1512564" cy="310684"/>
              </a:xfrm>
              <a:prstGeom prst="rect">
                <a:avLst/>
              </a:prstGeom>
              <a:solidFill>
                <a:schemeClr val="bg1"/>
              </a:solidFill>
            </p:spPr>
            <p:txBody>
              <a:bodyPr>
                <a:spAutoFit/>
              </a:bodyPr>
              <a:lstStyle/>
              <a:p>
                <a:pPr algn="ctr" defTabSz="1354280" fontAlgn="auto">
                  <a:spcBef>
                    <a:spcPts val="0"/>
                  </a:spcBef>
                  <a:spcAft>
                    <a:spcPts val="0"/>
                  </a:spcAft>
                  <a:defRPr/>
                </a:pPr>
                <a:r>
                  <a:rPr kumimoji="1" lang="en-US" altLang="zh-CN" sz="900" kern="0" dirty="0">
                    <a:solidFill>
                      <a:sysClr val="windowText" lastClr="000000"/>
                    </a:solidFill>
                    <a:effectLst>
                      <a:outerShdw blurRad="50800" dist="38100" dir="2700000" algn="tl" rotWithShape="0">
                        <a:prstClr val="black">
                          <a:alpha val="40000"/>
                        </a:prstClr>
                      </a:outerShdw>
                    </a:effectLst>
                    <a:latin typeface="+mn-lt"/>
                    <a:ea typeface="+mn-ea"/>
                    <a:cs typeface="Arial" pitchFamily="34" charset="0"/>
                    <a:sym typeface="Arial" pitchFamily="34" charset="0"/>
                  </a:rPr>
                  <a:t>Big Data</a:t>
                </a:r>
              </a:p>
            </p:txBody>
          </p:sp>
        </p:grpSp>
        <p:pic>
          <p:nvPicPr>
            <p:cNvPr id="1948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9171" y="1983500"/>
              <a:ext cx="470358" cy="2980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8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1851" y="1989173"/>
              <a:ext cx="420848" cy="28204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9486" name="Group 84"/>
            <p:cNvGrpSpPr>
              <a:grpSpLocks/>
            </p:cNvGrpSpPr>
            <p:nvPr/>
          </p:nvGrpSpPr>
          <p:grpSpPr bwMode="auto">
            <a:xfrm>
              <a:off x="3946332" y="3584416"/>
              <a:ext cx="1496551" cy="1529341"/>
              <a:chOff x="4808534" y="3585247"/>
              <a:chExt cx="1031745" cy="1529694"/>
            </a:xfrm>
          </p:grpSpPr>
          <p:grpSp>
            <p:nvGrpSpPr>
              <p:cNvPr id="19515" name="组合 85"/>
              <p:cNvGrpSpPr>
                <a:grpSpLocks/>
              </p:cNvGrpSpPr>
              <p:nvPr/>
            </p:nvGrpSpPr>
            <p:grpSpPr bwMode="auto">
              <a:xfrm>
                <a:off x="4808534" y="3585247"/>
                <a:ext cx="1016014" cy="1529694"/>
                <a:chOff x="7799739" y="3905508"/>
                <a:chExt cx="1583582" cy="1711115"/>
              </a:xfrm>
            </p:grpSpPr>
            <p:sp>
              <p:nvSpPr>
                <p:cNvPr id="184" name="圆角矩形 183"/>
                <p:cNvSpPr/>
                <p:nvPr/>
              </p:nvSpPr>
              <p:spPr bwMode="auto">
                <a:xfrm>
                  <a:off x="7799739" y="3905508"/>
                  <a:ext cx="1583582" cy="1711115"/>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endParaRPr lang="zh-CN" altLang="en-US" sz="1500" kern="0" dirty="0" err="1" smtClean="0">
                    <a:solidFill>
                      <a:sysClr val="windowText" lastClr="000000"/>
                    </a:solidFill>
                  </a:endParaRPr>
                </a:p>
              </p:txBody>
            </p:sp>
            <p:sp>
              <p:nvSpPr>
                <p:cNvPr id="185" name="矩形 184"/>
                <p:cNvSpPr/>
                <p:nvPr/>
              </p:nvSpPr>
              <p:spPr>
                <a:xfrm>
                  <a:off x="7961792" y="3955021"/>
                  <a:ext cx="1329566" cy="383962"/>
                </a:xfrm>
                <a:prstGeom prst="rect">
                  <a:avLst/>
                </a:prstGeom>
              </p:spPr>
              <p:txBody>
                <a:bodyPr wrap="none">
                  <a:spAutoFit/>
                </a:bodyPr>
                <a:lstStyle/>
                <a:p>
                  <a:pPr algn="ctr" defTabSz="1354280" fontAlgn="auto">
                    <a:spcBef>
                      <a:spcPts val="0"/>
                    </a:spcBef>
                    <a:spcAft>
                      <a:spcPts val="0"/>
                    </a:spcAft>
                    <a:defRPr/>
                  </a:pPr>
                  <a:r>
                    <a:rPr kumimoji="1" lang="en-US" altLang="zh-CN" sz="1400" kern="0" dirty="0">
                      <a:effectLst>
                        <a:outerShdw blurRad="50800" dist="38100" dir="2700000" algn="tl" rotWithShape="0">
                          <a:prstClr val="black">
                            <a:alpha val="40000"/>
                          </a:prstClr>
                        </a:outerShdw>
                      </a:effectLst>
                      <a:latin typeface="+mn-lt"/>
                      <a:ea typeface="+mn-ea"/>
                      <a:cs typeface="Arial" pitchFamily="34" charset="0"/>
                      <a:sym typeface="Arial" pitchFamily="34" charset="0"/>
                    </a:rPr>
                    <a:t>Storage</a:t>
                  </a:r>
                  <a:endParaRPr kumimoji="1" lang="zh-CN" altLang="en-US" sz="1400" kern="0" dirty="0" err="1">
                    <a:effectLst>
                      <a:outerShdw blurRad="50800" dist="38100" dir="2700000" algn="tl" rotWithShape="0">
                        <a:prstClr val="black">
                          <a:alpha val="40000"/>
                        </a:prstClr>
                      </a:outerShdw>
                    </a:effectLst>
                    <a:latin typeface="+mn-lt"/>
                    <a:ea typeface="+mn-ea"/>
                    <a:cs typeface="Arial" pitchFamily="34" charset="0"/>
                    <a:sym typeface="Arial" pitchFamily="34" charset="0"/>
                  </a:endParaRPr>
                </a:p>
              </p:txBody>
            </p:sp>
          </p:grpSp>
          <p:pic>
            <p:nvPicPr>
              <p:cNvPr id="19516" name="Picture 16" descr="http://www.google.com/url?sa=i&amp;source=images&amp;cd=&amp;docid=Fu8KCBbSYcxq-M&amp;tbnid=Sf7861-9JQjOoM:&amp;ved=0CAUQjBw&amp;url=http%3A%2F%2Fwww.logotypes101.com%2Flogos%2F830%2F9116DC1FB0706C6FA6579604041BD770%2Femcnotagbluecmyk.png&amp;ei=QS5XU_KPHYqqsQSXg4DgBQ&amp;psig=AFQjCNEE2IcFm0BmDWOdDLaXqt7bwL01EA&amp;ust=1398308801520969"/>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46951" y="4470065"/>
                <a:ext cx="455280" cy="63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7" name="Picture 8" descr="http://www.google.com/url?sa=i&amp;source=images&amp;cd=&amp;docid=6q7LZAMKtBCX0M&amp;tbnid=GqzwJ9KMff1E-M:&amp;ved=0CAUQjBw&amp;url=http%3A%2F%2Fwww.gorham-micro.com%2Fimages%2Fhp_logo.png&amp;ei=UStXU8SjGoTgsASy_oL4Cg&amp;psig=AFQjCNHrWSpe_NdYhI4WEQIF5RyyJi2FYw&amp;ust=1398308049510898"/>
              <p:cNvPicPr>
                <a:picLocks noChangeAspect="1" noChangeArrowheads="1"/>
              </p:cNvPicPr>
              <p:nvPr/>
            </p:nvPicPr>
            <p:blipFill>
              <a:blip r:embed="rId10" cstate="print">
                <a:clrChange>
                  <a:clrFrom>
                    <a:srgbClr val="0077C0"/>
                  </a:clrFrom>
                  <a:clrTo>
                    <a:srgbClr val="0077C0">
                      <a:alpha val="0"/>
                    </a:srgbClr>
                  </a:clrTo>
                </a:clrChange>
                <a:extLst>
                  <a:ext uri="{28A0092B-C50C-407E-A947-70E740481C1C}">
                    <a14:useLocalDpi xmlns:a14="http://schemas.microsoft.com/office/drawing/2010/main" val="0"/>
                  </a:ext>
                </a:extLst>
              </a:blip>
              <a:srcRect/>
              <a:stretch>
                <a:fillRect/>
              </a:stretch>
            </p:blipFill>
            <p:spPr bwMode="auto">
              <a:xfrm>
                <a:off x="5377557" y="4630658"/>
                <a:ext cx="392449" cy="38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6951" y="4028425"/>
                <a:ext cx="607137" cy="2716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519" name="Picture 31" descr="四色logo-竖版副本"/>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6853" y="3868190"/>
                <a:ext cx="313426" cy="47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87" name="Group 85"/>
            <p:cNvGrpSpPr>
              <a:grpSpLocks/>
            </p:cNvGrpSpPr>
            <p:nvPr/>
          </p:nvGrpSpPr>
          <p:grpSpPr bwMode="auto">
            <a:xfrm>
              <a:off x="5521531" y="3626897"/>
              <a:ext cx="1384342" cy="1485089"/>
              <a:chOff x="5854115" y="3627735"/>
              <a:chExt cx="1019226" cy="1485433"/>
            </a:xfrm>
          </p:grpSpPr>
          <p:grpSp>
            <p:nvGrpSpPr>
              <p:cNvPr id="19508" name="组合 86"/>
              <p:cNvGrpSpPr>
                <a:grpSpLocks/>
              </p:cNvGrpSpPr>
              <p:nvPr/>
            </p:nvGrpSpPr>
            <p:grpSpPr bwMode="auto">
              <a:xfrm>
                <a:off x="5854115" y="3627735"/>
                <a:ext cx="1019226" cy="1485433"/>
                <a:chOff x="8648313" y="3939209"/>
                <a:chExt cx="1588589" cy="1661605"/>
              </a:xfrm>
            </p:grpSpPr>
            <p:sp>
              <p:nvSpPr>
                <p:cNvPr id="192" name="圆角矩形 191"/>
                <p:cNvSpPr/>
                <p:nvPr/>
              </p:nvSpPr>
              <p:spPr bwMode="auto">
                <a:xfrm>
                  <a:off x="8648313" y="3939209"/>
                  <a:ext cx="1588589" cy="1661605"/>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280" fontAlgn="auto">
                    <a:spcBef>
                      <a:spcPts val="0"/>
                    </a:spcBef>
                    <a:spcAft>
                      <a:spcPts val="0"/>
                    </a:spcAft>
                    <a:defRPr/>
                  </a:pPr>
                  <a:endParaRPr lang="zh-CN" altLang="en-US" sz="1500" kern="0" dirty="0" err="1" smtClean="0">
                    <a:solidFill>
                      <a:sysClr val="windowText" lastClr="000000"/>
                    </a:solidFill>
                  </a:endParaRPr>
                </a:p>
              </p:txBody>
            </p:sp>
            <p:sp>
              <p:nvSpPr>
                <p:cNvPr id="193" name="矩形 192"/>
                <p:cNvSpPr/>
                <p:nvPr/>
              </p:nvSpPr>
              <p:spPr>
                <a:xfrm>
                  <a:off x="8747907" y="3939209"/>
                  <a:ext cx="1419896" cy="383962"/>
                </a:xfrm>
                <a:prstGeom prst="rect">
                  <a:avLst/>
                </a:prstGeom>
              </p:spPr>
              <p:txBody>
                <a:bodyPr wrap="none">
                  <a:spAutoFit/>
                </a:bodyPr>
                <a:lstStyle/>
                <a:p>
                  <a:pPr algn="ctr" defTabSz="1354280" fontAlgn="auto">
                    <a:spcBef>
                      <a:spcPts val="0"/>
                    </a:spcBef>
                    <a:spcAft>
                      <a:spcPts val="0"/>
                    </a:spcAft>
                    <a:defRPr/>
                  </a:pPr>
                  <a:r>
                    <a:rPr kumimoji="1" lang="en-US" altLang="zh-CN" sz="1400" kern="0" dirty="0">
                      <a:effectLst>
                        <a:outerShdw blurRad="50800" dist="38100" dir="2700000" algn="tl" rotWithShape="0">
                          <a:prstClr val="black">
                            <a:alpha val="40000"/>
                          </a:prstClr>
                        </a:outerShdw>
                      </a:effectLst>
                      <a:latin typeface="+mn-lt"/>
                      <a:ea typeface="+mn-ea"/>
                      <a:cs typeface="Arial" pitchFamily="34" charset="0"/>
                      <a:sym typeface="Arial" pitchFamily="34" charset="0"/>
                    </a:rPr>
                    <a:t>Network</a:t>
                  </a:r>
                  <a:endParaRPr kumimoji="1" lang="zh-CN" altLang="en-US" sz="1400" kern="0" dirty="0" err="1">
                    <a:effectLst>
                      <a:outerShdw blurRad="50800" dist="38100" dir="2700000" algn="tl" rotWithShape="0">
                        <a:prstClr val="black">
                          <a:alpha val="40000"/>
                        </a:prstClr>
                      </a:outerShdw>
                    </a:effectLst>
                    <a:latin typeface="+mn-lt"/>
                    <a:ea typeface="+mn-ea"/>
                    <a:cs typeface="Arial" pitchFamily="34" charset="0"/>
                    <a:sym typeface="Arial" pitchFamily="34" charset="0"/>
                  </a:endParaRPr>
                </a:p>
              </p:txBody>
            </p:sp>
          </p:grpSp>
          <p:pic>
            <p:nvPicPr>
              <p:cNvPr id="19509" name="Picture 20" descr="http://www.google.com/url?sa=i&amp;source=images&amp;cd=&amp;docid=_8XCj6lIgBcVFM&amp;tbnid=cE4n0YQiis1YcM:&amp;ved=0CAUQjBw&amp;url=http%3A%2F%2Fenoor.nl%2Fwp-content%2Fuploads%2F2014%2F02%2Fcisco-logo.png&amp;ei=ADBXU9v9F_a2sATJv4HABw&amp;psig=AFQjCNGW2irYxUnEM4yznRzTEX2RBRXJvQ&amp;ust=13983092484465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05213" y="4630657"/>
                <a:ext cx="427377" cy="31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0" name="Picture 26"/>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5213" y="3939344"/>
                <a:ext cx="568549" cy="32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1" name="Picture 9" descr="D:\MKT\胶片素材\logo\alu-untitled.png"/>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080" y="4669845"/>
                <a:ext cx="505256" cy="28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2" name="Picture 31" descr="四色logo-竖版副本"/>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0291" y="3908334"/>
                <a:ext cx="363047" cy="44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88" name="Picture 87" descr="NSN (new).jpg"/>
            <p:cNvPicPr>
              <a:picLocks noChangeAspect="1"/>
            </p:cNvPicPr>
            <p:nvPr/>
          </p:nvPicPr>
          <p:blipFill>
            <a:blip r:embed="rId17">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896338" y="2276526"/>
              <a:ext cx="502369" cy="10773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89" name="Picture 8" descr="D:\MKT\胶片素材\logo\hw-untitled.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8387" y="1787063"/>
              <a:ext cx="325643" cy="26654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90" name="Picture 5" descr="D:\MKT\胶片素材\logo\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287" y="1773201"/>
              <a:ext cx="405168" cy="2942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9491" name="Group 83"/>
            <p:cNvGrpSpPr>
              <a:grpSpLocks/>
            </p:cNvGrpSpPr>
            <p:nvPr/>
          </p:nvGrpSpPr>
          <p:grpSpPr bwMode="auto">
            <a:xfrm>
              <a:off x="660628" y="3500092"/>
              <a:ext cx="3295802" cy="1585985"/>
              <a:chOff x="1414660" y="3500893"/>
              <a:chExt cx="2730336" cy="1586350"/>
            </a:xfrm>
          </p:grpSpPr>
          <p:sp>
            <p:nvSpPr>
              <p:cNvPr id="198" name="圆角矩形 197"/>
              <p:cNvSpPr/>
              <p:nvPr/>
            </p:nvSpPr>
            <p:spPr bwMode="auto">
              <a:xfrm>
                <a:off x="1414660" y="3588778"/>
                <a:ext cx="2683938" cy="828583"/>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643" fontAlgn="auto">
                  <a:spcBef>
                    <a:spcPts val="0"/>
                  </a:spcBef>
                  <a:spcAft>
                    <a:spcPts val="0"/>
                  </a:spcAft>
                  <a:defRPr/>
                </a:pPr>
                <a:endParaRPr lang="zh-CN" altLang="en-US" sz="1500" kern="0" dirty="0" err="1" smtClean="0">
                  <a:solidFill>
                    <a:sysClr val="windowText" lastClr="000000"/>
                  </a:solidFill>
                </a:endParaRPr>
              </a:p>
            </p:txBody>
          </p:sp>
          <p:sp>
            <p:nvSpPr>
              <p:cNvPr id="199" name="矩形 198"/>
              <p:cNvSpPr/>
              <p:nvPr/>
            </p:nvSpPr>
            <p:spPr>
              <a:xfrm>
                <a:off x="1494963" y="3647204"/>
                <a:ext cx="1356490" cy="343252"/>
              </a:xfrm>
              <a:prstGeom prst="rect">
                <a:avLst/>
              </a:prstGeom>
            </p:spPr>
            <p:txBody>
              <a:bodyPr wrap="none">
                <a:spAutoFit/>
              </a:bodyPr>
              <a:lstStyle/>
              <a:p>
                <a:pPr algn="ctr" defTabSz="1354643" fontAlgn="auto">
                  <a:spcBef>
                    <a:spcPts val="0"/>
                  </a:spcBef>
                  <a:spcAft>
                    <a:spcPts val="0"/>
                  </a:spcAft>
                  <a:defRPr/>
                </a:pPr>
                <a:r>
                  <a:rPr kumimoji="1" lang="en-US" altLang="zh-CN" sz="1400" b="1" kern="0" dirty="0">
                    <a:effectLst>
                      <a:outerShdw blurRad="50800" dist="38100" dir="2700000" algn="tl" rotWithShape="0">
                        <a:prstClr val="black">
                          <a:alpha val="40000"/>
                        </a:prstClr>
                      </a:outerShdw>
                    </a:effectLst>
                    <a:latin typeface="+mn-lt"/>
                    <a:ea typeface="+mn-ea"/>
                    <a:cs typeface="Arial" pitchFamily="34" charset="0"/>
                    <a:sym typeface="Arial" pitchFamily="34" charset="0"/>
                  </a:rPr>
                  <a:t>Hypervisor</a:t>
                </a:r>
                <a:endParaRPr kumimoji="1" lang="zh-CN" altLang="en-US" sz="1400" b="1" kern="0" dirty="0" err="1">
                  <a:effectLst>
                    <a:outerShdw blurRad="50800" dist="38100" dir="2700000" algn="tl" rotWithShape="0">
                      <a:prstClr val="black">
                        <a:alpha val="40000"/>
                      </a:prstClr>
                    </a:outerShdw>
                  </a:effectLst>
                  <a:latin typeface="+mn-lt"/>
                  <a:ea typeface="+mn-ea"/>
                  <a:cs typeface="Arial" pitchFamily="34" charset="0"/>
                  <a:sym typeface="Arial" pitchFamily="34" charset="0"/>
                </a:endParaRPr>
              </a:p>
            </p:txBody>
          </p:sp>
          <p:pic>
            <p:nvPicPr>
              <p:cNvPr id="19498" name="Picture 12" descr="http://www.google.com/url?sa=i&amp;source=images&amp;cd=&amp;docid=3AUN7k4D9NVqPM&amp;tbnid=3xb9Sspk0zk6AM:&amp;ved=0CAUQjBw&amp;url=http%3A%2F%2Fwww.cs.stonybrook.edu%2F~dozhang%2FXen.png&amp;ei=OCxXU4r3B6i1sASgv4HQCg&amp;psig=AFQjCNEzTEdNKXPYp6AOuQLn1ZX7sQGi3w&amp;ust=1398308280187189"/>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56574" y="4039027"/>
                <a:ext cx="579531" cy="3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99" name="组合 85"/>
              <p:cNvGrpSpPr>
                <a:grpSpLocks/>
              </p:cNvGrpSpPr>
              <p:nvPr/>
            </p:nvGrpSpPr>
            <p:grpSpPr bwMode="auto">
              <a:xfrm>
                <a:off x="1459472" y="4432403"/>
                <a:ext cx="2685524" cy="654840"/>
                <a:chOff x="3361996" y="4877334"/>
                <a:chExt cx="4185721" cy="732503"/>
              </a:xfrm>
            </p:grpSpPr>
            <p:sp>
              <p:nvSpPr>
                <p:cNvPr id="208" name="圆角矩形 52"/>
                <p:cNvSpPr/>
                <p:nvPr/>
              </p:nvSpPr>
              <p:spPr bwMode="auto">
                <a:xfrm>
                  <a:off x="3370137" y="4921903"/>
                  <a:ext cx="4177012" cy="687216"/>
                </a:xfrm>
                <a:prstGeom prst="roundRect">
                  <a:avLst/>
                </a:prstGeom>
                <a:solidFill>
                  <a:schemeClr val="bg1"/>
                </a:solidFill>
                <a:ln>
                  <a:solidFill>
                    <a:sysClr val="window" lastClr="FFFFFF">
                      <a:lumMod val="85000"/>
                    </a:sysClr>
                  </a:solidFill>
                </a:ln>
              </p:spPr>
              <p:txBody>
                <a:bodyPr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1354643" fontAlgn="auto">
                    <a:spcBef>
                      <a:spcPts val="0"/>
                    </a:spcBef>
                    <a:spcAft>
                      <a:spcPts val="0"/>
                    </a:spcAft>
                    <a:defRPr/>
                  </a:pPr>
                  <a:endParaRPr lang="zh-CN" altLang="en-US" sz="1500" kern="0" dirty="0" err="1" smtClean="0">
                    <a:solidFill>
                      <a:sysClr val="windowText" lastClr="000000"/>
                    </a:solidFill>
                  </a:endParaRPr>
                </a:p>
              </p:txBody>
            </p:sp>
            <p:sp>
              <p:nvSpPr>
                <p:cNvPr id="209" name="矩形 54"/>
                <p:cNvSpPr/>
                <p:nvPr/>
              </p:nvSpPr>
              <p:spPr>
                <a:xfrm>
                  <a:off x="3441887" y="4876352"/>
                  <a:ext cx="1431850" cy="384208"/>
                </a:xfrm>
                <a:prstGeom prst="rect">
                  <a:avLst/>
                </a:prstGeom>
              </p:spPr>
              <p:txBody>
                <a:bodyPr wrap="none">
                  <a:spAutoFit/>
                </a:bodyPr>
                <a:lstStyle/>
                <a:p>
                  <a:pPr algn="ctr" defTabSz="1354643" fontAlgn="auto">
                    <a:spcBef>
                      <a:spcPts val="0"/>
                    </a:spcBef>
                    <a:spcAft>
                      <a:spcPts val="0"/>
                    </a:spcAft>
                    <a:defRPr/>
                  </a:pPr>
                  <a:r>
                    <a:rPr kumimoji="1" lang="en-US" altLang="zh-CN" sz="1400" b="1" kern="0" dirty="0">
                      <a:effectLst>
                        <a:outerShdw blurRad="50800" dist="38100" dir="2700000" algn="tl" rotWithShape="0">
                          <a:prstClr val="black">
                            <a:alpha val="40000"/>
                          </a:prstClr>
                        </a:outerShdw>
                      </a:effectLst>
                      <a:latin typeface="+mn-lt"/>
                      <a:ea typeface="+mn-ea"/>
                      <a:cs typeface="Arial" pitchFamily="34" charset="0"/>
                      <a:sym typeface="Arial" pitchFamily="34" charset="0"/>
                    </a:rPr>
                    <a:t>Server</a:t>
                  </a:r>
                  <a:endParaRPr kumimoji="1" lang="zh-CN" altLang="en-US" sz="1400" b="1" kern="0" dirty="0" err="1">
                    <a:effectLst>
                      <a:outerShdw blurRad="50800" dist="38100" dir="2700000" algn="tl" rotWithShape="0">
                        <a:prstClr val="black">
                          <a:alpha val="40000"/>
                        </a:prstClr>
                      </a:outerShdw>
                    </a:effectLst>
                    <a:latin typeface="+mn-lt"/>
                    <a:ea typeface="+mn-ea"/>
                    <a:cs typeface="Arial" pitchFamily="34" charset="0"/>
                    <a:sym typeface="Arial" pitchFamily="34" charset="0"/>
                  </a:endParaRPr>
                </a:p>
              </p:txBody>
            </p:sp>
          </p:grpSp>
          <p:pic>
            <p:nvPicPr>
              <p:cNvPr id="19500" name="Picture 8" descr="http://www.google.com/url?sa=i&amp;source=images&amp;cd=&amp;docid=6q7LZAMKtBCX0M&amp;tbnid=GqzwJ9KMff1E-M:&amp;ved=0CAUQjBw&amp;url=http%3A%2F%2Fwww.gorham-micro.com%2Fimages%2Fhp_logo.png&amp;ei=UStXU8SjGoTgsASy_oL4Cg&amp;psig=AFQjCNHrWSpe_NdYhI4WEQIF5RyyJi2FYw&amp;ust=1398308049510898"/>
              <p:cNvPicPr>
                <a:picLocks noChangeAspect="1" noChangeArrowheads="1"/>
              </p:cNvPicPr>
              <p:nvPr/>
            </p:nvPicPr>
            <p:blipFill>
              <a:blip r:embed="rId19" cstate="print">
                <a:clrChange>
                  <a:clrFrom>
                    <a:srgbClr val="0077C0"/>
                  </a:clrFrom>
                  <a:clrTo>
                    <a:srgbClr val="0077C0">
                      <a:alpha val="0"/>
                    </a:srgbClr>
                  </a:clrTo>
                </a:clrChange>
                <a:extLst>
                  <a:ext uri="{28A0092B-C50C-407E-A947-70E740481C1C}">
                    <a14:useLocalDpi xmlns:a14="http://schemas.microsoft.com/office/drawing/2010/main" val="0"/>
                  </a:ext>
                </a:extLst>
              </a:blip>
              <a:srcRect/>
              <a:stretch>
                <a:fillRect/>
              </a:stretch>
            </p:blipFill>
            <p:spPr bwMode="auto">
              <a:xfrm>
                <a:off x="3411185" y="4592994"/>
                <a:ext cx="392448" cy="38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1" name="Picture 31" descr="四色logo-竖版副本"/>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58023" y="4512697"/>
                <a:ext cx="429143" cy="47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2" name="Picture 31" descr="四色logo-竖版副本"/>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320408" y="3500893"/>
                <a:ext cx="637764" cy="49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3" name="Picture 4" descr="https://encrypted-tbn3.gstatic.com/images?q=tbn:ANd9GcRtMZT9exEE6dRN73p60iB2nMx6p1jXxrId-ijOcVD32fUGRRZbvMQ5EQ">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84966" y="4071060"/>
                <a:ext cx="652866" cy="1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4" name="Picture 2"/>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550250" y="4009098"/>
                <a:ext cx="1013462" cy="26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5"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026" y="4833888"/>
                <a:ext cx="570199" cy="215670"/>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9492" name="Picture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61065" y="2584959"/>
              <a:ext cx="1303272" cy="9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3" name="Picture 5" descr="https://encrypted-tbn2.gstatic.com/images?q=tbn:ANd9GcSMmojOItSkB9sJNNZLttbN9g0PCfSHDhHEjBl84ioaAeed0jSjGA"/>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9171" y="1633426"/>
              <a:ext cx="604055" cy="24776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94" name="Picture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24503" y="1629290"/>
              <a:ext cx="312200" cy="23803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95" name="Picture 8" descr="D:\MKT\胶片素材\logo\hw-untitled.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54165" y="1621608"/>
              <a:ext cx="325643" cy="26654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9469" name="标题 72"/>
          <p:cNvSpPr>
            <a:spLocks noGrp="1"/>
          </p:cNvSpPr>
          <p:nvPr>
            <p:ph type="title"/>
          </p:nvPr>
        </p:nvSpPr>
        <p:spPr>
          <a:xfrm>
            <a:off x="684212" y="387350"/>
            <a:ext cx="7920038" cy="868363"/>
          </a:xfrm>
        </p:spPr>
        <p:txBody>
          <a:bodyPr/>
          <a:lstStyle/>
          <a:p>
            <a:r>
              <a:rPr lang="zh-CN" altLang="en-US" dirty="0" smtClean="0"/>
              <a:t>基于</a:t>
            </a:r>
            <a:r>
              <a:rPr lang="en-US" altLang="zh-CN" dirty="0" err="1" smtClean="0"/>
              <a:t>OpenStack</a:t>
            </a:r>
            <a:r>
              <a:rPr lang="zh-CN" altLang="en-US" dirty="0" smtClean="0"/>
              <a:t>的开放云服务与云管理平台</a:t>
            </a:r>
          </a:p>
        </p:txBody>
      </p:sp>
      <p:sp>
        <p:nvSpPr>
          <p:cNvPr id="19470" name="内容占位符 73"/>
          <p:cNvSpPr>
            <a:spLocks noGrp="1"/>
          </p:cNvSpPr>
          <p:nvPr>
            <p:ph type="body" sz="quarter" idx="10"/>
          </p:nvPr>
        </p:nvSpPr>
        <p:spPr>
          <a:xfrm>
            <a:off x="752579" y="5249483"/>
            <a:ext cx="7671850" cy="698931"/>
          </a:xfrm>
        </p:spPr>
        <p:txBody>
          <a:bodyPr/>
          <a:lstStyle/>
          <a:p>
            <a:pPr marL="0" indent="0">
              <a:lnSpc>
                <a:spcPct val="120000"/>
              </a:lnSpc>
              <a:buNone/>
            </a:pPr>
            <a:r>
              <a:rPr lang="zh-CN" altLang="en-US" sz="1600" dirty="0"/>
              <a:t>借助</a:t>
            </a:r>
            <a:r>
              <a:rPr lang="en-US" altLang="zh-CN" sz="1600" dirty="0" err="1"/>
              <a:t>OpenStack</a:t>
            </a:r>
            <a:r>
              <a:rPr lang="zh-CN" altLang="en-US" sz="1600" dirty="0"/>
              <a:t>和</a:t>
            </a:r>
            <a:r>
              <a:rPr lang="en-US" altLang="zh-CN" sz="1600" dirty="0"/>
              <a:t>KVM</a:t>
            </a:r>
            <a:r>
              <a:rPr lang="zh-CN" altLang="en-US" sz="1600" dirty="0"/>
              <a:t>社区，华为云平台获取了对业界软硬件生态链的广泛支持，并且支持范围将持续</a:t>
            </a:r>
            <a:r>
              <a:rPr lang="zh-CN" altLang="en-US" sz="1600" dirty="0" smtClean="0"/>
              <a:t>扩大</a:t>
            </a:r>
            <a:r>
              <a:rPr lang="zh-CN" altLang="en-US" sz="1600" dirty="0"/>
              <a:t>。</a:t>
            </a:r>
          </a:p>
        </p:txBody>
      </p:sp>
    </p:spTree>
    <p:extLst>
      <p:ext uri="{BB962C8B-B14F-4D97-AF65-F5344CB8AC3E}">
        <p14:creationId xmlns:p14="http://schemas.microsoft.com/office/powerpoint/2010/main" val="38279601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支持多种虚拟化环境</a:t>
            </a:r>
          </a:p>
        </p:txBody>
      </p:sp>
      <p:grpSp>
        <p:nvGrpSpPr>
          <p:cNvPr id="26" name="组合 25"/>
          <p:cNvGrpSpPr/>
          <p:nvPr/>
        </p:nvGrpSpPr>
        <p:grpSpPr>
          <a:xfrm>
            <a:off x="1223850" y="1371512"/>
            <a:ext cx="6840760" cy="4824412"/>
            <a:chOff x="1043608" y="1376363"/>
            <a:chExt cx="6876430" cy="4824412"/>
          </a:xfrm>
        </p:grpSpPr>
        <p:grpSp>
          <p:nvGrpSpPr>
            <p:cNvPr id="20483" name="组合 3"/>
            <p:cNvGrpSpPr>
              <a:grpSpLocks/>
            </p:cNvGrpSpPr>
            <p:nvPr/>
          </p:nvGrpSpPr>
          <p:grpSpPr bwMode="auto">
            <a:xfrm>
              <a:off x="1043608" y="2643188"/>
              <a:ext cx="6876430" cy="3557587"/>
              <a:chOff x="395321" y="2642719"/>
              <a:chExt cx="6877057" cy="3558056"/>
            </a:xfrm>
          </p:grpSpPr>
          <p:grpSp>
            <p:nvGrpSpPr>
              <p:cNvPr id="20486" name="组合 4"/>
              <p:cNvGrpSpPr>
                <a:grpSpLocks/>
              </p:cNvGrpSpPr>
              <p:nvPr/>
            </p:nvGrpSpPr>
            <p:grpSpPr bwMode="auto">
              <a:xfrm>
                <a:off x="395321" y="2663359"/>
                <a:ext cx="6877056" cy="3537416"/>
                <a:chOff x="1057990" y="1053026"/>
                <a:chExt cx="6993346" cy="4312448"/>
              </a:xfrm>
            </p:grpSpPr>
            <p:sp>
              <p:nvSpPr>
                <p:cNvPr id="8" name="矩形 7"/>
                <p:cNvSpPr/>
                <p:nvPr/>
              </p:nvSpPr>
              <p:spPr bwMode="auto">
                <a:xfrm>
                  <a:off x="1057990" y="1484659"/>
                  <a:ext cx="6993346" cy="3880815"/>
                </a:xfrm>
                <a:prstGeom prst="rect">
                  <a:avLst/>
                </a:prstGeom>
                <a:noFill/>
                <a:ln>
                  <a:solidFill>
                    <a:srgbClr val="000000"/>
                  </a:solidFill>
                </a:ln>
                <a:effectLst/>
                <a:extLst/>
              </p:spPr>
              <p:txBody>
                <a:bodyPr/>
                <a:lstStyle/>
                <a:p>
                  <a:pPr>
                    <a:buClr>
                      <a:srgbClr val="CC9900"/>
                    </a:buClr>
                    <a:defRPr/>
                  </a:pPr>
                  <a:r>
                    <a:rPr lang="en-US" altLang="zh-CN" sz="1800" kern="0" dirty="0">
                      <a:solidFill>
                        <a:srgbClr val="000000"/>
                      </a:solidFill>
                      <a:latin typeface="+mn-lt"/>
                      <a:ea typeface="+mn-ea"/>
                    </a:rPr>
                    <a:t>FusionSphere</a:t>
                  </a:r>
                  <a:endParaRPr lang="zh-CN" altLang="en-US" sz="1800" kern="0" dirty="0">
                    <a:solidFill>
                      <a:srgbClr val="000000"/>
                    </a:solidFill>
                    <a:latin typeface="+mn-lt"/>
                    <a:ea typeface="+mn-ea"/>
                  </a:endParaRPr>
                </a:p>
              </p:txBody>
            </p:sp>
            <p:sp>
              <p:nvSpPr>
                <p:cNvPr id="9" name="矩形 8"/>
                <p:cNvSpPr/>
                <p:nvPr/>
              </p:nvSpPr>
              <p:spPr bwMode="auto">
                <a:xfrm>
                  <a:off x="2816694" y="3714434"/>
                  <a:ext cx="1175350" cy="1513615"/>
                </a:xfrm>
                <a:prstGeom prst="rect">
                  <a:avLst/>
                </a:prstGeom>
                <a:solidFill>
                  <a:srgbClr val="FFAE0D"/>
                </a:solidFill>
                <a:ln>
                  <a:solidFill>
                    <a:srgbClr val="000000"/>
                  </a:solidFill>
                </a:ln>
                <a:effectLst/>
                <a:extLst/>
              </p:spPr>
              <p:txBody>
                <a:bodyPr anchor="ctr"/>
                <a:lstStyle/>
                <a:p>
                  <a:pPr algn="ctr">
                    <a:buClr>
                      <a:srgbClr val="CC9900"/>
                    </a:buClr>
                    <a:defRPr/>
                  </a:pPr>
                  <a:r>
                    <a:rPr lang="en-US" altLang="zh-CN" sz="1600" kern="0" dirty="0">
                      <a:solidFill>
                        <a:srgbClr val="000000"/>
                      </a:solidFill>
                      <a:latin typeface="+mn-lt"/>
                      <a:ea typeface="+mn-ea"/>
                    </a:rPr>
                    <a:t>KVM</a:t>
                  </a:r>
                  <a:endParaRPr lang="zh-CN" altLang="en-US" sz="1600" kern="0" dirty="0">
                    <a:solidFill>
                      <a:srgbClr val="000000"/>
                    </a:solidFill>
                    <a:latin typeface="+mn-lt"/>
                    <a:ea typeface="+mn-ea"/>
                  </a:endParaRPr>
                </a:p>
              </p:txBody>
            </p:sp>
            <p:sp>
              <p:nvSpPr>
                <p:cNvPr id="10" name="矩形 9"/>
                <p:cNvSpPr/>
                <p:nvPr/>
              </p:nvSpPr>
              <p:spPr bwMode="auto">
                <a:xfrm>
                  <a:off x="4040938" y="3714433"/>
                  <a:ext cx="1123686" cy="1513615"/>
                </a:xfrm>
                <a:prstGeom prst="rect">
                  <a:avLst/>
                </a:prstGeom>
                <a:solidFill>
                  <a:schemeClr val="tx2">
                    <a:lumMod val="40000"/>
                    <a:lumOff val="60000"/>
                  </a:schemeClr>
                </a:solidFill>
                <a:ln>
                  <a:solidFill>
                    <a:srgbClr val="000000"/>
                  </a:solidFill>
                </a:ln>
                <a:effectLst/>
                <a:extLst/>
              </p:spPr>
              <p:txBody>
                <a:bodyPr anchor="ctr"/>
                <a:lstStyle/>
                <a:p>
                  <a:pPr algn="ctr" fontAlgn="auto">
                    <a:spcBef>
                      <a:spcPts val="0"/>
                    </a:spcBef>
                    <a:spcAft>
                      <a:spcPts val="0"/>
                    </a:spcAft>
                    <a:buClr>
                      <a:srgbClr val="CC9900"/>
                    </a:buClr>
                    <a:defRPr/>
                  </a:pPr>
                  <a:r>
                    <a:rPr lang="en-US" altLang="zh-CN" sz="1600" kern="0" dirty="0">
                      <a:solidFill>
                        <a:sysClr val="windowText" lastClr="000000"/>
                      </a:solidFill>
                      <a:latin typeface="+mn-lt"/>
                      <a:ea typeface="+mn-ea"/>
                    </a:rPr>
                    <a:t>VMware</a:t>
                  </a:r>
                  <a:endParaRPr lang="zh-CN" altLang="en-US" sz="1600" kern="0" dirty="0">
                    <a:solidFill>
                      <a:srgbClr val="000000"/>
                    </a:solidFill>
                    <a:latin typeface="+mn-lt"/>
                    <a:ea typeface="+mn-ea"/>
                  </a:endParaRPr>
                </a:p>
              </p:txBody>
            </p:sp>
            <p:sp>
              <p:nvSpPr>
                <p:cNvPr id="11" name="矩形 10"/>
                <p:cNvSpPr/>
                <p:nvPr/>
              </p:nvSpPr>
              <p:spPr bwMode="auto">
                <a:xfrm>
                  <a:off x="1221809" y="3714433"/>
                  <a:ext cx="1545990" cy="1513615"/>
                </a:xfrm>
                <a:prstGeom prst="rect">
                  <a:avLst/>
                </a:prstGeom>
                <a:solidFill>
                  <a:srgbClr val="7030A0"/>
                </a:solidFill>
                <a:ln>
                  <a:solidFill>
                    <a:srgbClr val="000000"/>
                  </a:solidFill>
                </a:ln>
                <a:effectLst/>
                <a:extLst/>
              </p:spPr>
              <p:txBody>
                <a:bodyPr anchor="ctr"/>
                <a:lstStyle/>
                <a:p>
                  <a:pPr algn="ctr" fontAlgn="auto">
                    <a:spcBef>
                      <a:spcPts val="0"/>
                    </a:spcBef>
                    <a:spcAft>
                      <a:spcPts val="0"/>
                    </a:spcAft>
                    <a:buClr>
                      <a:srgbClr val="CC9900"/>
                    </a:buClr>
                    <a:defRPr/>
                  </a:pPr>
                  <a:r>
                    <a:rPr lang="en-US" altLang="zh-CN" sz="1600" kern="0" dirty="0">
                      <a:solidFill>
                        <a:srgbClr val="000000"/>
                      </a:solidFill>
                      <a:latin typeface="+mn-lt"/>
                      <a:ea typeface="+mn-ea"/>
                    </a:rPr>
                    <a:t>FusionCompute</a:t>
                  </a:r>
                  <a:endParaRPr lang="zh-CN" altLang="en-US" sz="1600" kern="0" dirty="0">
                    <a:solidFill>
                      <a:srgbClr val="000000"/>
                    </a:solidFill>
                    <a:latin typeface="+mn-lt"/>
                    <a:ea typeface="+mn-ea"/>
                  </a:endParaRPr>
                </a:p>
              </p:txBody>
            </p:sp>
            <p:sp>
              <p:nvSpPr>
                <p:cNvPr id="12" name="矩形 11"/>
                <p:cNvSpPr/>
                <p:nvPr/>
              </p:nvSpPr>
              <p:spPr bwMode="auto">
                <a:xfrm>
                  <a:off x="5198529" y="3716369"/>
                  <a:ext cx="1072022" cy="1513615"/>
                </a:xfrm>
                <a:prstGeom prst="rect">
                  <a:avLst/>
                </a:prstGeom>
                <a:solidFill>
                  <a:srgbClr val="00B050"/>
                </a:solidFill>
                <a:ln>
                  <a:solidFill>
                    <a:srgbClr val="000000"/>
                  </a:solidFill>
                </a:ln>
                <a:effectLst/>
                <a:extLst/>
              </p:spPr>
              <p:txBody>
                <a:bodyPr anchor="ctr"/>
                <a:lstStyle/>
                <a:p>
                  <a:pPr algn="ctr" fontAlgn="auto">
                    <a:spcBef>
                      <a:spcPts val="0"/>
                    </a:spcBef>
                    <a:spcAft>
                      <a:spcPts val="0"/>
                    </a:spcAft>
                    <a:buClr>
                      <a:srgbClr val="CC9900"/>
                    </a:buClr>
                    <a:defRPr/>
                  </a:pPr>
                  <a:r>
                    <a:rPr lang="zh-CN" altLang="en-US" sz="1600" kern="0" dirty="0">
                      <a:solidFill>
                        <a:srgbClr val="000000"/>
                      </a:solidFill>
                      <a:latin typeface="+mn-lt"/>
                      <a:ea typeface="+mn-ea"/>
                    </a:rPr>
                    <a:t>裸金属</a:t>
                  </a:r>
                </a:p>
              </p:txBody>
            </p:sp>
            <p:sp>
              <p:nvSpPr>
                <p:cNvPr id="13" name="矩形 12"/>
                <p:cNvSpPr/>
                <p:nvPr/>
              </p:nvSpPr>
              <p:spPr bwMode="auto">
                <a:xfrm>
                  <a:off x="1475512" y="1916290"/>
                  <a:ext cx="4593229" cy="1442000"/>
                </a:xfrm>
                <a:prstGeom prst="rect">
                  <a:avLst/>
                </a:prstGeom>
                <a:solidFill>
                  <a:srgbClr val="92D050"/>
                </a:solidFill>
                <a:ln>
                  <a:solidFill>
                    <a:srgbClr val="000000"/>
                  </a:solidFill>
                </a:ln>
                <a:effectLst/>
                <a:extLst/>
              </p:spPr>
              <p:txBody>
                <a:bodyPr/>
                <a:lstStyle/>
                <a:p>
                  <a:pPr algn="ctr">
                    <a:buClr>
                      <a:srgbClr val="CC9900"/>
                    </a:buClr>
                    <a:defRPr/>
                  </a:pPr>
                  <a:r>
                    <a:rPr lang="en-US" altLang="zh-CN" sz="1800" kern="0" dirty="0">
                      <a:solidFill>
                        <a:srgbClr val="000000"/>
                      </a:solidFill>
                      <a:latin typeface="+mn-lt"/>
                      <a:ea typeface="+mn-ea"/>
                    </a:rPr>
                    <a:t>OpenStack Controller</a:t>
                  </a:r>
                  <a:endParaRPr lang="zh-CN" altLang="en-US" sz="1800" kern="0" dirty="0">
                    <a:solidFill>
                      <a:srgbClr val="000000"/>
                    </a:solidFill>
                    <a:latin typeface="+mn-lt"/>
                    <a:ea typeface="+mn-ea"/>
                  </a:endParaRPr>
                </a:p>
              </p:txBody>
            </p:sp>
            <p:sp>
              <p:nvSpPr>
                <p:cNvPr id="14" name="矩形 13"/>
                <p:cNvSpPr/>
                <p:nvPr/>
              </p:nvSpPr>
              <p:spPr bwMode="auto">
                <a:xfrm>
                  <a:off x="1590142" y="2336310"/>
                  <a:ext cx="1123686" cy="300013"/>
                </a:xfrm>
                <a:prstGeom prst="rect">
                  <a:avLst/>
                </a:prstGeom>
                <a:solidFill>
                  <a:srgbClr val="FFFF00"/>
                </a:solidFill>
                <a:ln>
                  <a:solidFill>
                    <a:srgbClr val="000000"/>
                  </a:solidFill>
                </a:ln>
                <a:effectLst/>
                <a:extLst/>
              </p:spPr>
              <p:txBody>
                <a:bodyPr anchor="ctr"/>
                <a:lstStyle/>
                <a:p>
                  <a:pPr algn="ctr">
                    <a:buClr>
                      <a:srgbClr val="CC9900"/>
                    </a:buClr>
                    <a:defRPr/>
                  </a:pPr>
                  <a:r>
                    <a:rPr lang="en-US" altLang="zh-CN" sz="1400" kern="0" dirty="0">
                      <a:solidFill>
                        <a:srgbClr val="000000"/>
                      </a:solidFill>
                      <a:latin typeface="+mn-lt"/>
                      <a:ea typeface="+mn-ea"/>
                    </a:rPr>
                    <a:t>keystone</a:t>
                  </a:r>
                  <a:endParaRPr lang="zh-CN" altLang="en-US" sz="1400" kern="0" dirty="0">
                    <a:solidFill>
                      <a:srgbClr val="000000"/>
                    </a:solidFill>
                    <a:latin typeface="+mn-lt"/>
                    <a:ea typeface="+mn-ea"/>
                  </a:endParaRPr>
                </a:p>
              </p:txBody>
            </p:sp>
            <p:sp>
              <p:nvSpPr>
                <p:cNvPr id="15" name="矩形 14"/>
                <p:cNvSpPr/>
                <p:nvPr/>
              </p:nvSpPr>
              <p:spPr bwMode="auto">
                <a:xfrm>
                  <a:off x="2859132" y="2347922"/>
                  <a:ext cx="792715" cy="288399"/>
                </a:xfrm>
                <a:prstGeom prst="rect">
                  <a:avLst/>
                </a:prstGeom>
                <a:solidFill>
                  <a:srgbClr val="FFFF00"/>
                </a:solidFill>
                <a:ln>
                  <a:solidFill>
                    <a:srgbClr val="000000"/>
                  </a:solidFill>
                </a:ln>
                <a:effectLst/>
                <a:extLst/>
              </p:spPr>
              <p:txBody>
                <a:bodyPr anchor="ctr"/>
                <a:lstStyle/>
                <a:p>
                  <a:pPr algn="ctr">
                    <a:buClr>
                      <a:srgbClr val="CC9900"/>
                    </a:buClr>
                    <a:defRPr/>
                  </a:pPr>
                  <a:r>
                    <a:rPr lang="en-US" altLang="zh-CN" sz="1400" kern="0" dirty="0">
                      <a:solidFill>
                        <a:srgbClr val="000000"/>
                      </a:solidFill>
                      <a:latin typeface="+mn-lt"/>
                      <a:ea typeface="+mn-ea"/>
                    </a:rPr>
                    <a:t>heat</a:t>
                  </a:r>
                  <a:endParaRPr lang="zh-CN" altLang="en-US" sz="1400" kern="0" dirty="0">
                    <a:solidFill>
                      <a:srgbClr val="000000"/>
                    </a:solidFill>
                    <a:latin typeface="+mn-lt"/>
                    <a:ea typeface="+mn-ea"/>
                  </a:endParaRPr>
                </a:p>
              </p:txBody>
            </p:sp>
            <p:sp>
              <p:nvSpPr>
                <p:cNvPr id="16" name="矩形 15"/>
                <p:cNvSpPr/>
                <p:nvPr/>
              </p:nvSpPr>
              <p:spPr bwMode="auto">
                <a:xfrm>
                  <a:off x="3793922" y="2347922"/>
                  <a:ext cx="1167278" cy="288399"/>
                </a:xfrm>
                <a:prstGeom prst="rect">
                  <a:avLst/>
                </a:prstGeom>
                <a:solidFill>
                  <a:srgbClr val="FFFF00"/>
                </a:solidFill>
                <a:ln>
                  <a:solidFill>
                    <a:srgbClr val="000000"/>
                  </a:solidFill>
                </a:ln>
                <a:effectLst/>
                <a:extLst/>
              </p:spPr>
              <p:txBody>
                <a:bodyPr anchor="ctr"/>
                <a:lstStyle/>
                <a:p>
                  <a:pPr algn="ctr">
                    <a:buClr>
                      <a:srgbClr val="CC9900"/>
                    </a:buClr>
                    <a:defRPr/>
                  </a:pPr>
                  <a:r>
                    <a:rPr lang="en-US" altLang="zh-CN" sz="1400" kern="0" dirty="0">
                      <a:solidFill>
                        <a:srgbClr val="000000"/>
                      </a:solidFill>
                      <a:latin typeface="+mn-lt"/>
                      <a:ea typeface="+mn-ea"/>
                    </a:rPr>
                    <a:t>ceilometer</a:t>
                  </a:r>
                  <a:endParaRPr lang="zh-CN" altLang="en-US" sz="1400" kern="0" dirty="0">
                    <a:solidFill>
                      <a:srgbClr val="000000"/>
                    </a:solidFill>
                    <a:latin typeface="+mn-lt"/>
                    <a:ea typeface="+mn-ea"/>
                  </a:endParaRPr>
                </a:p>
              </p:txBody>
            </p:sp>
            <p:sp>
              <p:nvSpPr>
                <p:cNvPr id="17" name="矩形 16"/>
                <p:cNvSpPr/>
                <p:nvPr/>
              </p:nvSpPr>
              <p:spPr bwMode="auto">
                <a:xfrm>
                  <a:off x="4961199" y="2853105"/>
                  <a:ext cx="942863" cy="286464"/>
                </a:xfrm>
                <a:prstGeom prst="rect">
                  <a:avLst/>
                </a:prstGeom>
                <a:solidFill>
                  <a:srgbClr val="FFFF00"/>
                </a:solidFill>
                <a:ln>
                  <a:solidFill>
                    <a:srgbClr val="000000"/>
                  </a:solidFill>
                </a:ln>
                <a:effectLst/>
                <a:extLst/>
              </p:spPr>
              <p:txBody>
                <a:bodyPr anchor="ctr"/>
                <a:lstStyle/>
                <a:p>
                  <a:pPr algn="ctr">
                    <a:buClr>
                      <a:srgbClr val="CC9900"/>
                    </a:buClr>
                    <a:defRPr/>
                  </a:pPr>
                  <a:r>
                    <a:rPr lang="en-US" altLang="zh-CN" sz="1400" kern="0" dirty="0">
                      <a:solidFill>
                        <a:srgbClr val="000000"/>
                      </a:solidFill>
                      <a:latin typeface="+mn-lt"/>
                      <a:ea typeface="+mn-ea"/>
                    </a:rPr>
                    <a:t>glance</a:t>
                  </a:r>
                  <a:endParaRPr lang="zh-CN" altLang="en-US" sz="1400" kern="0" dirty="0">
                    <a:solidFill>
                      <a:srgbClr val="000000"/>
                    </a:solidFill>
                    <a:latin typeface="+mn-lt"/>
                    <a:ea typeface="+mn-ea"/>
                  </a:endParaRPr>
                </a:p>
              </p:txBody>
            </p:sp>
            <p:sp>
              <p:nvSpPr>
                <p:cNvPr id="18" name="矩形 17"/>
                <p:cNvSpPr/>
                <p:nvPr/>
              </p:nvSpPr>
              <p:spPr bwMode="auto">
                <a:xfrm>
                  <a:off x="1811326" y="2853105"/>
                  <a:ext cx="902501" cy="286464"/>
                </a:xfrm>
                <a:prstGeom prst="rect">
                  <a:avLst/>
                </a:prstGeom>
                <a:solidFill>
                  <a:srgbClr val="FFFF00"/>
                </a:solidFill>
                <a:ln>
                  <a:solidFill>
                    <a:srgbClr val="000000"/>
                  </a:solidFill>
                </a:ln>
                <a:effectLst/>
                <a:extLst/>
              </p:spPr>
              <p:txBody>
                <a:bodyPr anchor="ctr"/>
                <a:lstStyle/>
                <a:p>
                  <a:pPr algn="ctr">
                    <a:buClr>
                      <a:srgbClr val="CC9900"/>
                    </a:buClr>
                    <a:defRPr/>
                  </a:pPr>
                  <a:r>
                    <a:rPr lang="en-US" altLang="zh-CN" sz="1400" kern="0" dirty="0">
                      <a:solidFill>
                        <a:srgbClr val="000000"/>
                      </a:solidFill>
                      <a:latin typeface="+mn-lt"/>
                      <a:ea typeface="+mn-ea"/>
                    </a:rPr>
                    <a:t>neutron</a:t>
                  </a:r>
                  <a:endParaRPr lang="zh-CN" altLang="en-US" sz="1400" kern="0" dirty="0">
                    <a:solidFill>
                      <a:srgbClr val="000000"/>
                    </a:solidFill>
                    <a:latin typeface="+mn-lt"/>
                    <a:ea typeface="+mn-ea"/>
                  </a:endParaRPr>
                </a:p>
              </p:txBody>
            </p:sp>
            <p:sp>
              <p:nvSpPr>
                <p:cNvPr id="19" name="矩形 18"/>
                <p:cNvSpPr/>
                <p:nvPr/>
              </p:nvSpPr>
              <p:spPr bwMode="auto">
                <a:xfrm>
                  <a:off x="2859132" y="2853105"/>
                  <a:ext cx="792715" cy="286464"/>
                </a:xfrm>
                <a:prstGeom prst="rect">
                  <a:avLst/>
                </a:prstGeom>
                <a:solidFill>
                  <a:srgbClr val="FFFF00"/>
                </a:solidFill>
                <a:ln>
                  <a:solidFill>
                    <a:srgbClr val="000000"/>
                  </a:solidFill>
                </a:ln>
                <a:effectLst/>
                <a:extLst/>
              </p:spPr>
              <p:txBody>
                <a:bodyPr anchor="ctr"/>
                <a:lstStyle/>
                <a:p>
                  <a:pPr algn="ctr">
                    <a:buClr>
                      <a:srgbClr val="CC9900"/>
                    </a:buClr>
                    <a:defRPr/>
                  </a:pPr>
                  <a:r>
                    <a:rPr lang="en-US" altLang="zh-CN" sz="1400" kern="0" dirty="0">
                      <a:solidFill>
                        <a:srgbClr val="000000"/>
                      </a:solidFill>
                      <a:latin typeface="+mn-lt"/>
                      <a:ea typeface="+mn-ea"/>
                    </a:rPr>
                    <a:t>nova</a:t>
                  </a:r>
                  <a:endParaRPr lang="zh-CN" altLang="en-US" sz="1400" kern="0" dirty="0">
                    <a:solidFill>
                      <a:srgbClr val="000000"/>
                    </a:solidFill>
                    <a:latin typeface="+mn-lt"/>
                    <a:ea typeface="+mn-ea"/>
                  </a:endParaRPr>
                </a:p>
              </p:txBody>
            </p:sp>
            <p:sp>
              <p:nvSpPr>
                <p:cNvPr id="20" name="矩形 19"/>
                <p:cNvSpPr/>
                <p:nvPr/>
              </p:nvSpPr>
              <p:spPr bwMode="auto">
                <a:xfrm>
                  <a:off x="3793922" y="2853105"/>
                  <a:ext cx="1005829" cy="286464"/>
                </a:xfrm>
                <a:prstGeom prst="rect">
                  <a:avLst/>
                </a:prstGeom>
                <a:solidFill>
                  <a:srgbClr val="FFFF00"/>
                </a:solidFill>
                <a:ln>
                  <a:solidFill>
                    <a:srgbClr val="000000"/>
                  </a:solidFill>
                </a:ln>
                <a:effectLst/>
                <a:extLst/>
              </p:spPr>
              <p:txBody>
                <a:bodyPr anchor="ctr"/>
                <a:lstStyle/>
                <a:p>
                  <a:pPr algn="ctr">
                    <a:buClr>
                      <a:srgbClr val="CC9900"/>
                    </a:buClr>
                    <a:defRPr/>
                  </a:pPr>
                  <a:r>
                    <a:rPr lang="en-US" altLang="zh-CN" sz="1400" kern="0" dirty="0">
                      <a:solidFill>
                        <a:srgbClr val="000000"/>
                      </a:solidFill>
                      <a:latin typeface="+mn-lt"/>
                      <a:ea typeface="+mn-ea"/>
                    </a:rPr>
                    <a:t>cinder</a:t>
                  </a:r>
                  <a:endParaRPr lang="zh-CN" altLang="en-US" sz="1400" kern="0" dirty="0">
                    <a:solidFill>
                      <a:srgbClr val="000000"/>
                    </a:solidFill>
                    <a:latin typeface="+mn-lt"/>
                    <a:ea typeface="+mn-ea"/>
                  </a:endParaRPr>
                </a:p>
              </p:txBody>
            </p:sp>
            <p:sp>
              <p:nvSpPr>
                <p:cNvPr id="21" name="上下箭头 20"/>
                <p:cNvSpPr/>
                <p:nvPr/>
              </p:nvSpPr>
              <p:spPr bwMode="auto">
                <a:xfrm>
                  <a:off x="3348322" y="1053026"/>
                  <a:ext cx="484347" cy="855522"/>
                </a:xfrm>
                <a:prstGeom prst="upDownArrow">
                  <a:avLst/>
                </a:prstGeom>
                <a:noFill/>
                <a:ln>
                  <a:solidFill>
                    <a:srgbClr val="000000"/>
                  </a:solidFill>
                </a:ln>
                <a:effectLst/>
                <a:extLst/>
              </p:spPr>
              <p:txBody>
                <a:bodyPr/>
                <a:lstStyle/>
                <a:p>
                  <a:pPr>
                    <a:buClr>
                      <a:srgbClr val="CC9900"/>
                    </a:buClr>
                    <a:buFont typeface="Wingdings" pitchFamily="2" charset="2"/>
                    <a:buChar char="n"/>
                    <a:defRPr/>
                  </a:pPr>
                  <a:endParaRPr lang="zh-CN" altLang="en-US" sz="1800" kern="0" dirty="0">
                    <a:solidFill>
                      <a:srgbClr val="000000"/>
                    </a:solidFill>
                    <a:latin typeface="+mn-lt"/>
                    <a:ea typeface="+mn-ea"/>
                  </a:endParaRPr>
                </a:p>
              </p:txBody>
            </p:sp>
            <p:sp>
              <p:nvSpPr>
                <p:cNvPr id="22" name="矩形 21"/>
                <p:cNvSpPr/>
                <p:nvPr/>
              </p:nvSpPr>
              <p:spPr bwMode="auto">
                <a:xfrm>
                  <a:off x="6304456" y="1916290"/>
                  <a:ext cx="1512778" cy="3313694"/>
                </a:xfrm>
                <a:prstGeom prst="rect">
                  <a:avLst/>
                </a:prstGeom>
                <a:solidFill>
                  <a:srgbClr val="33CCCC"/>
                </a:solidFill>
                <a:ln>
                  <a:solidFill>
                    <a:srgbClr val="000000"/>
                  </a:solidFill>
                </a:ln>
                <a:effectLst/>
                <a:extLst/>
              </p:spPr>
              <p:txBody>
                <a:bodyPr/>
                <a:lstStyle/>
                <a:p>
                  <a:pPr algn="ctr">
                    <a:buClr>
                      <a:srgbClr val="CC9900"/>
                    </a:buClr>
                    <a:defRPr/>
                  </a:pPr>
                  <a:endParaRPr lang="en-US" altLang="zh-CN" sz="1800" kern="0" dirty="0">
                    <a:solidFill>
                      <a:srgbClr val="000000"/>
                    </a:solidFill>
                    <a:latin typeface="+mn-lt"/>
                    <a:ea typeface="+mn-ea"/>
                  </a:endParaRPr>
                </a:p>
                <a:p>
                  <a:pPr algn="ctr">
                    <a:buClr>
                      <a:srgbClr val="CC9900"/>
                    </a:buClr>
                    <a:defRPr/>
                  </a:pPr>
                  <a:r>
                    <a:rPr lang="en-US" altLang="zh-CN" sz="1800" kern="0" dirty="0">
                      <a:solidFill>
                        <a:srgbClr val="000000"/>
                      </a:solidFill>
                      <a:latin typeface="+mn-lt"/>
                      <a:ea typeface="+mn-ea"/>
                    </a:rPr>
                    <a:t>OpenStack</a:t>
                  </a:r>
                </a:p>
                <a:p>
                  <a:pPr algn="ctr">
                    <a:buClr>
                      <a:srgbClr val="CC9900"/>
                    </a:buClr>
                    <a:defRPr/>
                  </a:pPr>
                  <a:r>
                    <a:rPr lang="en-US" altLang="zh-CN" sz="1800" kern="0" dirty="0">
                      <a:solidFill>
                        <a:srgbClr val="000000"/>
                      </a:solidFill>
                      <a:latin typeface="+mn-lt"/>
                      <a:ea typeface="+mn-ea"/>
                    </a:rPr>
                    <a:t>OM</a:t>
                  </a:r>
                  <a:endParaRPr lang="zh-CN" altLang="en-US" sz="1800" kern="0" dirty="0">
                    <a:solidFill>
                      <a:srgbClr val="000000"/>
                    </a:solidFill>
                    <a:latin typeface="+mn-lt"/>
                    <a:ea typeface="+mn-ea"/>
                  </a:endParaRPr>
                </a:p>
              </p:txBody>
            </p:sp>
            <p:sp>
              <p:nvSpPr>
                <p:cNvPr id="23" name="上下箭头 22"/>
                <p:cNvSpPr/>
                <p:nvPr/>
              </p:nvSpPr>
              <p:spPr bwMode="auto">
                <a:xfrm>
                  <a:off x="6798491" y="1053026"/>
                  <a:ext cx="484347" cy="855522"/>
                </a:xfrm>
                <a:prstGeom prst="upDownArrow">
                  <a:avLst/>
                </a:prstGeom>
                <a:noFill/>
                <a:ln>
                  <a:solidFill>
                    <a:srgbClr val="000000"/>
                  </a:solidFill>
                </a:ln>
                <a:effectLst/>
                <a:extLst/>
              </p:spPr>
              <p:txBody>
                <a:bodyPr/>
                <a:lstStyle/>
                <a:p>
                  <a:pPr>
                    <a:buClr>
                      <a:srgbClr val="CC9900"/>
                    </a:buClr>
                    <a:buFont typeface="Wingdings" pitchFamily="2" charset="2"/>
                    <a:buChar char="n"/>
                    <a:defRPr/>
                  </a:pPr>
                  <a:endParaRPr lang="zh-CN" altLang="en-US" sz="1800" kern="0" dirty="0">
                    <a:solidFill>
                      <a:srgbClr val="000000"/>
                    </a:solidFill>
                    <a:latin typeface="+mn-lt"/>
                    <a:ea typeface="+mn-ea"/>
                  </a:endParaRPr>
                </a:p>
              </p:txBody>
            </p:sp>
          </p:grpSp>
          <p:sp>
            <p:nvSpPr>
              <p:cNvPr id="6" name="文本框 3"/>
              <p:cNvSpPr txBox="1"/>
              <p:nvPr/>
            </p:nvSpPr>
            <p:spPr>
              <a:xfrm>
                <a:off x="3060356" y="2642719"/>
                <a:ext cx="806523" cy="277036"/>
              </a:xfrm>
              <a:prstGeom prst="rect">
                <a:avLst/>
              </a:prstGeom>
              <a:noFill/>
            </p:spPr>
            <p:txBody>
              <a:bodyPr>
                <a:spAutoFit/>
              </a:bodyPr>
              <a:lstStyle/>
              <a:p>
                <a:pPr>
                  <a:defRPr/>
                </a:pPr>
                <a:r>
                  <a:rPr lang="en-US" altLang="zh-CN" sz="1200" dirty="0">
                    <a:latin typeface="+mn-lt"/>
                    <a:ea typeface="+mn-ea"/>
                  </a:rPr>
                  <a:t>API</a:t>
                </a:r>
                <a:endParaRPr lang="zh-CN" altLang="en-US" sz="1200" dirty="0">
                  <a:latin typeface="+mn-lt"/>
                  <a:ea typeface="+mn-ea"/>
                </a:endParaRPr>
              </a:p>
            </p:txBody>
          </p:sp>
          <p:sp>
            <p:nvSpPr>
              <p:cNvPr id="7" name="文本框 77"/>
              <p:cNvSpPr txBox="1"/>
              <p:nvPr/>
            </p:nvSpPr>
            <p:spPr>
              <a:xfrm>
                <a:off x="6465855" y="2642719"/>
                <a:ext cx="806523" cy="277036"/>
              </a:xfrm>
              <a:prstGeom prst="rect">
                <a:avLst/>
              </a:prstGeom>
              <a:noFill/>
            </p:spPr>
            <p:txBody>
              <a:bodyPr>
                <a:spAutoFit/>
              </a:bodyPr>
              <a:lstStyle/>
              <a:p>
                <a:pPr>
                  <a:defRPr/>
                </a:pPr>
                <a:r>
                  <a:rPr lang="en-US" altLang="zh-CN" sz="1200" dirty="0">
                    <a:latin typeface="+mn-lt"/>
                    <a:ea typeface="+mn-ea"/>
                  </a:rPr>
                  <a:t>API</a:t>
                </a:r>
                <a:endParaRPr lang="zh-CN" altLang="en-US" sz="1200" dirty="0">
                  <a:latin typeface="+mn-lt"/>
                  <a:ea typeface="+mn-ea"/>
                </a:endParaRPr>
              </a:p>
            </p:txBody>
          </p:sp>
        </p:grpSp>
        <p:sp>
          <p:nvSpPr>
            <p:cNvPr id="24" name="同侧圆角矩形 23"/>
            <p:cNvSpPr/>
            <p:nvPr/>
          </p:nvSpPr>
          <p:spPr bwMode="auto">
            <a:xfrm>
              <a:off x="1282700" y="1376363"/>
              <a:ext cx="6637338" cy="288925"/>
            </a:xfrm>
            <a:prstGeom prst="round2SameRect">
              <a:avLst>
                <a:gd name="adj1" fmla="val 0"/>
                <a:gd name="adj2" fmla="val 0"/>
              </a:avLst>
            </a:prstGeom>
            <a:solidFill>
              <a:srgbClr val="ACCBF9">
                <a:lumMod val="75000"/>
              </a:srgbClr>
            </a:solidFill>
            <a:ln>
              <a:noFill/>
            </a:ln>
            <a:effectLst/>
          </p:spPr>
          <p:txBody>
            <a:bodyPr lIns="91414" tIns="45708" rIns="91414" bIns="45708" anchor="ctr"/>
            <a:lstStyle/>
            <a:p>
              <a:pPr algn="ctr" defTabSz="914140" eaLnBrk="0" hangingPunct="0">
                <a:buClr>
                  <a:srgbClr val="CC9900"/>
                </a:buClr>
                <a:buSzPct val="60000"/>
                <a:defRPr/>
              </a:pPr>
              <a:r>
                <a:rPr lang="zh-CN" altLang="en-US" sz="1400" b="1" dirty="0">
                  <a:solidFill>
                    <a:prstClr val="white"/>
                  </a:solidFill>
                  <a:latin typeface="+mn-lt"/>
                  <a:ea typeface="+mn-ea"/>
                  <a:sym typeface="Wingdings" pitchFamily="2" charset="2"/>
                </a:rPr>
                <a:t>应用场景</a:t>
              </a:r>
            </a:p>
          </p:txBody>
        </p:sp>
        <p:sp>
          <p:nvSpPr>
            <p:cNvPr id="25" name="圆角矩形 24"/>
            <p:cNvSpPr/>
            <p:nvPr/>
          </p:nvSpPr>
          <p:spPr bwMode="auto">
            <a:xfrm>
              <a:off x="1281113" y="1700213"/>
              <a:ext cx="6638925" cy="954087"/>
            </a:xfrm>
            <a:prstGeom prst="roundRect">
              <a:avLst>
                <a:gd name="adj" fmla="val 5563"/>
              </a:avLst>
            </a:prstGeom>
            <a:noFill/>
            <a:ln w="3175">
              <a:solidFill>
                <a:schemeClr val="tx1">
                  <a:lumMod val="50000"/>
                  <a:lumOff val="50000"/>
                </a:schemeClr>
              </a:solidFill>
            </a:ln>
            <a:effectLst/>
            <a:extLst/>
          </p:spPr>
          <p:txBody>
            <a:bodyPr lIns="68552" tIns="34276" rIns="68552" bIns="34276" anchor="ctr"/>
            <a:lstStyle/>
            <a:p>
              <a:pPr>
                <a:lnSpc>
                  <a:spcPct val="150000"/>
                </a:lnSpc>
                <a:spcBef>
                  <a:spcPts val="600"/>
                </a:spcBef>
                <a:spcAft>
                  <a:spcPts val="0"/>
                </a:spcAft>
                <a:buSzPct val="70000"/>
                <a:defRPr/>
              </a:pPr>
              <a:r>
                <a:rPr lang="zh-CN" altLang="en-US" sz="1400" b="1" dirty="0">
                  <a:solidFill>
                    <a:prstClr val="black"/>
                  </a:solidFill>
                  <a:latin typeface="+mn-lt"/>
                  <a:ea typeface="+mn-ea"/>
                </a:rPr>
                <a:t>企业、运营商为了更好的满足业务需求，需要对多种主流虚拟化资源池、物理资源池进行统一管理，实现多种异构资源的统一发放、调度和监控。</a:t>
              </a:r>
            </a:p>
          </p:txBody>
        </p:sp>
      </p:grpSp>
    </p:spTree>
    <p:extLst>
      <p:ext uri="{BB962C8B-B14F-4D97-AF65-F5344CB8AC3E}">
        <p14:creationId xmlns:p14="http://schemas.microsoft.com/office/powerpoint/2010/main" val="3661379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容器支持</a:t>
            </a:r>
          </a:p>
        </p:txBody>
      </p:sp>
      <p:sp>
        <p:nvSpPr>
          <p:cNvPr id="4" name="同侧圆角矩形 3"/>
          <p:cNvSpPr/>
          <p:nvPr/>
        </p:nvSpPr>
        <p:spPr bwMode="auto">
          <a:xfrm>
            <a:off x="1352550" y="1463675"/>
            <a:ext cx="6602212" cy="309563"/>
          </a:xfrm>
          <a:prstGeom prst="round2SameRect">
            <a:avLst>
              <a:gd name="adj1" fmla="val 0"/>
              <a:gd name="adj2" fmla="val 0"/>
            </a:avLst>
          </a:prstGeom>
          <a:solidFill>
            <a:srgbClr val="66CCFF"/>
          </a:solidFill>
          <a:ln>
            <a:noFill/>
          </a:ln>
          <a:effectLst/>
        </p:spPr>
        <p:txBody>
          <a:bodyPr lIns="121901" tIns="60952" rIns="121901" bIns="60952" anchor="ctr"/>
          <a:lstStyle/>
          <a:p>
            <a:pPr algn="ctr" defTabSz="1219006" eaLnBrk="0" hangingPunct="0">
              <a:buClr>
                <a:srgbClr val="CC9900"/>
              </a:buClr>
              <a:buSzPct val="60000"/>
              <a:defRPr/>
            </a:pPr>
            <a:r>
              <a:rPr lang="zh-CN" altLang="en-US" sz="1800" b="1" dirty="0">
                <a:solidFill>
                  <a:schemeClr val="bg1"/>
                </a:solidFill>
                <a:latin typeface="+mn-lt"/>
                <a:ea typeface="+mn-ea"/>
                <a:sym typeface="Wingdings" pitchFamily="2" charset="2"/>
              </a:rPr>
              <a:t>应用场景</a:t>
            </a:r>
          </a:p>
        </p:txBody>
      </p:sp>
      <p:sp>
        <p:nvSpPr>
          <p:cNvPr id="5" name="圆角矩形 4"/>
          <p:cNvSpPr/>
          <p:nvPr/>
        </p:nvSpPr>
        <p:spPr bwMode="auto">
          <a:xfrm>
            <a:off x="1349375" y="1785908"/>
            <a:ext cx="6568231" cy="1108075"/>
          </a:xfrm>
          <a:prstGeom prst="roundRect">
            <a:avLst>
              <a:gd name="adj" fmla="val 5563"/>
            </a:avLst>
          </a:prstGeom>
          <a:noFill/>
          <a:ln w="3175">
            <a:solidFill>
              <a:schemeClr val="tx1">
                <a:lumMod val="50000"/>
                <a:lumOff val="50000"/>
              </a:schemeClr>
            </a:solidFill>
          </a:ln>
          <a:effectLst/>
          <a:extLst/>
        </p:spPr>
        <p:txBody>
          <a:bodyPr lIns="91414" tIns="45707" rIns="91414" bIns="45707" anchor="ctr"/>
          <a:lstStyle/>
          <a:p>
            <a:pPr marL="228597" indent="-228597">
              <a:spcBef>
                <a:spcPts val="800"/>
              </a:spcBef>
              <a:spcAft>
                <a:spcPts val="0"/>
              </a:spcAft>
              <a:buSzPct val="70000"/>
              <a:defRPr/>
            </a:pPr>
            <a:r>
              <a:rPr lang="zh-CN" altLang="en-US" sz="1400" b="1" dirty="0">
                <a:latin typeface="+mn-lt"/>
                <a:ea typeface="+mn-ea"/>
              </a:rPr>
              <a:t>聚焦金融、运营商、公安、政务行业：</a:t>
            </a:r>
            <a:endParaRPr lang="en-US" altLang="zh-CN" sz="1400" b="1" dirty="0">
              <a:latin typeface="+mn-lt"/>
              <a:ea typeface="+mn-ea"/>
            </a:endParaRPr>
          </a:p>
          <a:p>
            <a:pPr marL="228597" indent="-228597">
              <a:spcBef>
                <a:spcPts val="800"/>
              </a:spcBef>
              <a:spcAft>
                <a:spcPts val="0"/>
              </a:spcAft>
              <a:buSzPct val="70000"/>
              <a:defRPr/>
            </a:pPr>
            <a:r>
              <a:rPr lang="zh-CN" altLang="en-US" sz="1400" b="1" dirty="0">
                <a:latin typeface="+mn-lt"/>
                <a:ea typeface="+mn-ea"/>
              </a:rPr>
              <a:t>场景</a:t>
            </a:r>
            <a:r>
              <a:rPr lang="en-US" altLang="zh-CN" sz="1400" b="1" dirty="0">
                <a:latin typeface="+mn-lt"/>
                <a:ea typeface="+mn-ea"/>
              </a:rPr>
              <a:t>1</a:t>
            </a:r>
            <a:r>
              <a:rPr lang="zh-CN" altLang="en-US" sz="1400" b="1" dirty="0">
                <a:latin typeface="+mn-lt"/>
                <a:ea typeface="+mn-ea"/>
              </a:rPr>
              <a:t>：承载互联网类应用，资源快速弹性伸缩</a:t>
            </a:r>
          </a:p>
          <a:p>
            <a:pPr marL="228597" indent="-228597">
              <a:spcBef>
                <a:spcPts val="800"/>
              </a:spcBef>
              <a:spcAft>
                <a:spcPts val="0"/>
              </a:spcAft>
              <a:buSzPct val="70000"/>
              <a:defRPr/>
            </a:pPr>
            <a:r>
              <a:rPr lang="zh-CN" altLang="en-US" sz="1400" b="1" dirty="0">
                <a:latin typeface="+mn-lt"/>
                <a:ea typeface="+mn-ea"/>
              </a:rPr>
              <a:t>场景</a:t>
            </a:r>
            <a:r>
              <a:rPr lang="en-US" altLang="zh-CN" sz="1400" b="1" dirty="0">
                <a:latin typeface="+mn-lt"/>
                <a:ea typeface="+mn-ea"/>
              </a:rPr>
              <a:t>2</a:t>
            </a:r>
            <a:r>
              <a:rPr lang="zh-CN" altLang="en-US" sz="1400" b="1" dirty="0">
                <a:latin typeface="+mn-lt"/>
                <a:ea typeface="+mn-ea"/>
              </a:rPr>
              <a:t>：容器作为轻量级虚拟化，提升资源利用率</a:t>
            </a:r>
          </a:p>
        </p:txBody>
      </p:sp>
      <p:grpSp>
        <p:nvGrpSpPr>
          <p:cNvPr id="22533" name="组合 63"/>
          <p:cNvGrpSpPr>
            <a:grpSpLocks/>
          </p:cNvGrpSpPr>
          <p:nvPr/>
        </p:nvGrpSpPr>
        <p:grpSpPr bwMode="auto">
          <a:xfrm>
            <a:off x="1331912" y="3005138"/>
            <a:ext cx="6660467" cy="3195637"/>
            <a:chOff x="393596" y="1005939"/>
            <a:chExt cx="8151998" cy="3547712"/>
          </a:xfrm>
        </p:grpSpPr>
        <p:sp>
          <p:nvSpPr>
            <p:cNvPr id="7" name="矩形 32"/>
            <p:cNvSpPr/>
            <p:nvPr/>
          </p:nvSpPr>
          <p:spPr>
            <a:xfrm>
              <a:off x="393596" y="4121863"/>
              <a:ext cx="8151998" cy="4317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altLang="zh-CN" sz="1800" dirty="0">
                  <a:solidFill>
                    <a:schemeClr val="tx1"/>
                  </a:solidFill>
                </a:rPr>
                <a:t>FusionSphere</a:t>
              </a:r>
              <a:endParaRPr lang="zh-CN" altLang="en-US" sz="1800" dirty="0">
                <a:solidFill>
                  <a:schemeClr val="tx1"/>
                </a:solidFill>
              </a:endParaRPr>
            </a:p>
          </p:txBody>
        </p:sp>
        <p:sp>
          <p:nvSpPr>
            <p:cNvPr id="8" name="矩形 33"/>
            <p:cNvSpPr/>
            <p:nvPr/>
          </p:nvSpPr>
          <p:spPr>
            <a:xfrm>
              <a:off x="415382" y="1005939"/>
              <a:ext cx="4210677" cy="253786"/>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1600" dirty="0">
                  <a:solidFill>
                    <a:schemeClr val="tx1"/>
                  </a:solidFill>
                </a:rPr>
                <a:t>统一</a:t>
              </a:r>
              <a:r>
                <a:rPr lang="en-US" altLang="zh-CN" sz="1600" dirty="0">
                  <a:solidFill>
                    <a:schemeClr val="tx1"/>
                  </a:solidFill>
                </a:rPr>
                <a:t>Portal</a:t>
              </a:r>
              <a:endParaRPr lang="zh-CN" altLang="en-US" sz="1600" dirty="0">
                <a:solidFill>
                  <a:schemeClr val="tx1"/>
                </a:solidFill>
              </a:endParaRPr>
            </a:p>
          </p:txBody>
        </p:sp>
        <p:sp>
          <p:nvSpPr>
            <p:cNvPr id="9" name="矩形 40"/>
            <p:cNvSpPr/>
            <p:nvPr/>
          </p:nvSpPr>
          <p:spPr>
            <a:xfrm>
              <a:off x="1051661" y="1311742"/>
              <a:ext cx="3572935" cy="2329894"/>
            </a:xfrm>
            <a:prstGeom prst="rect">
              <a:avLst/>
            </a:prstGeom>
            <a:solidFill>
              <a:srgbClr val="00B0F0">
                <a:alpha val="67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nchorCtr="1"/>
            <a:lstStyle/>
            <a:p>
              <a:pPr algn="ctr">
                <a:defRPr/>
              </a:pPr>
              <a:endParaRPr lang="zh-CN" altLang="en-US" sz="1800" dirty="0">
                <a:solidFill>
                  <a:schemeClr val="tx1"/>
                </a:solidFill>
              </a:endParaRPr>
            </a:p>
          </p:txBody>
        </p:sp>
        <p:sp>
          <p:nvSpPr>
            <p:cNvPr id="22537" name="矩形 48"/>
            <p:cNvSpPr>
              <a:spLocks noChangeArrowheads="1"/>
            </p:cNvSpPr>
            <p:nvPr/>
          </p:nvSpPr>
          <p:spPr bwMode="auto">
            <a:xfrm>
              <a:off x="1177733" y="1275478"/>
              <a:ext cx="3232291" cy="3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zh-CN" altLang="en-US" sz="1600" dirty="0">
                  <a:latin typeface="+mn-lt"/>
                  <a:ea typeface="+mn-ea"/>
                </a:rPr>
                <a:t>容器服务</a:t>
              </a:r>
            </a:p>
          </p:txBody>
        </p:sp>
        <p:sp>
          <p:nvSpPr>
            <p:cNvPr id="22538" name="Rectangle 78"/>
            <p:cNvSpPr>
              <a:spLocks noChangeArrowheads="1"/>
            </p:cNvSpPr>
            <p:nvPr/>
          </p:nvSpPr>
          <p:spPr bwMode="auto">
            <a:xfrm>
              <a:off x="1170507" y="1584009"/>
              <a:ext cx="1557466" cy="539875"/>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200" dirty="0">
                  <a:solidFill>
                    <a:srgbClr val="000000"/>
                  </a:solidFill>
                  <a:latin typeface="+mn-lt"/>
                  <a:ea typeface="+mn-ea"/>
                </a:rPr>
                <a:t>集群管理</a:t>
              </a:r>
            </a:p>
          </p:txBody>
        </p:sp>
        <p:sp>
          <p:nvSpPr>
            <p:cNvPr id="22539" name="Rectangle 78"/>
            <p:cNvSpPr>
              <a:spLocks noChangeArrowheads="1"/>
            </p:cNvSpPr>
            <p:nvPr/>
          </p:nvSpPr>
          <p:spPr bwMode="auto">
            <a:xfrm>
              <a:off x="2807727" y="1584039"/>
              <a:ext cx="1736414" cy="539875"/>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200" dirty="0">
                  <a:solidFill>
                    <a:srgbClr val="000000"/>
                  </a:solidFill>
                  <a:latin typeface="+mn-lt"/>
                  <a:ea typeface="+mn-ea"/>
                </a:rPr>
                <a:t>模板管理</a:t>
              </a:r>
            </a:p>
          </p:txBody>
        </p:sp>
        <p:sp>
          <p:nvSpPr>
            <p:cNvPr id="22540" name="Rectangle 78"/>
            <p:cNvSpPr>
              <a:spLocks noChangeArrowheads="1"/>
            </p:cNvSpPr>
            <p:nvPr/>
          </p:nvSpPr>
          <p:spPr bwMode="auto">
            <a:xfrm>
              <a:off x="1161835" y="2190090"/>
              <a:ext cx="1565592" cy="1364536"/>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200" dirty="0">
                  <a:solidFill>
                    <a:srgbClr val="000000"/>
                  </a:solidFill>
                  <a:latin typeface="+mn-lt"/>
                  <a:ea typeface="+mn-ea"/>
                </a:rPr>
                <a:t>应用管理</a:t>
              </a:r>
            </a:p>
          </p:txBody>
        </p:sp>
        <p:sp>
          <p:nvSpPr>
            <p:cNvPr id="22541" name="Rectangle 78"/>
            <p:cNvSpPr>
              <a:spLocks noChangeArrowheads="1"/>
            </p:cNvSpPr>
            <p:nvPr/>
          </p:nvSpPr>
          <p:spPr bwMode="auto">
            <a:xfrm>
              <a:off x="2807727" y="2190090"/>
              <a:ext cx="1736414" cy="53759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200" dirty="0">
                  <a:solidFill>
                    <a:srgbClr val="000000"/>
                  </a:solidFill>
                  <a:latin typeface="+mn-lt"/>
                  <a:ea typeface="+mn-ea"/>
                </a:rPr>
                <a:t>认证鉴权</a:t>
              </a:r>
            </a:p>
          </p:txBody>
        </p:sp>
        <p:sp>
          <p:nvSpPr>
            <p:cNvPr id="22542" name="Rectangle 78"/>
            <p:cNvSpPr>
              <a:spLocks noChangeArrowheads="1"/>
            </p:cNvSpPr>
            <p:nvPr/>
          </p:nvSpPr>
          <p:spPr bwMode="auto">
            <a:xfrm>
              <a:off x="2810157" y="2779697"/>
              <a:ext cx="1736414" cy="777661"/>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200" dirty="0">
                  <a:solidFill>
                    <a:srgbClr val="000000"/>
                  </a:solidFill>
                  <a:latin typeface="+mn-lt"/>
                  <a:ea typeface="+mn-ea"/>
                </a:rPr>
                <a:t>监控日志</a:t>
              </a:r>
            </a:p>
          </p:txBody>
        </p:sp>
        <p:sp>
          <p:nvSpPr>
            <p:cNvPr id="16" name="Rectangle 78"/>
            <p:cNvSpPr/>
            <p:nvPr/>
          </p:nvSpPr>
          <p:spPr bwMode="auto">
            <a:xfrm>
              <a:off x="2328606" y="4197646"/>
              <a:ext cx="697642" cy="283750"/>
            </a:xfrm>
            <a:prstGeom prst="rect">
              <a:avLst/>
            </a:prstGeom>
            <a:solidFill>
              <a:schemeClr val="bg1">
                <a:lumMod val="50000"/>
              </a:schemeClr>
            </a:solidFill>
            <a:ln>
              <a:noFill/>
            </a:ln>
            <a:effectLst/>
            <a:extLst/>
          </p:spPr>
          <p:txBody>
            <a:bodyPr lIns="36000" tIns="36000" rIns="36000" bIns="36000" anchor="ctr"/>
            <a:lstStyle/>
            <a:p>
              <a:pPr algn="ctr">
                <a:buClr>
                  <a:srgbClr val="CC9900"/>
                </a:buClr>
                <a:defRPr/>
              </a:pPr>
              <a:r>
                <a:rPr lang="en-US" altLang="zh-CN" sz="1400" dirty="0">
                  <a:solidFill>
                    <a:prstClr val="black"/>
                  </a:solidFill>
                  <a:latin typeface="+mn-lt"/>
                  <a:ea typeface="+mn-ea"/>
                </a:rPr>
                <a:t>Nova</a:t>
              </a:r>
              <a:endParaRPr lang="zh-CN" altLang="en-US" sz="1400" dirty="0">
                <a:solidFill>
                  <a:prstClr val="black"/>
                </a:solidFill>
                <a:latin typeface="+mn-lt"/>
                <a:ea typeface="+mn-ea"/>
              </a:endParaRPr>
            </a:p>
          </p:txBody>
        </p:sp>
        <p:sp>
          <p:nvSpPr>
            <p:cNvPr id="17" name="Rectangle 78"/>
            <p:cNvSpPr/>
            <p:nvPr/>
          </p:nvSpPr>
          <p:spPr bwMode="auto">
            <a:xfrm>
              <a:off x="3344635" y="4197646"/>
              <a:ext cx="838361" cy="294032"/>
            </a:xfrm>
            <a:prstGeom prst="rect">
              <a:avLst/>
            </a:prstGeom>
            <a:solidFill>
              <a:schemeClr val="bg1">
                <a:lumMod val="50000"/>
              </a:schemeClr>
            </a:solidFill>
            <a:ln>
              <a:noFill/>
            </a:ln>
            <a:effectLst/>
            <a:extLst/>
          </p:spPr>
          <p:txBody>
            <a:bodyPr lIns="36000" tIns="36000" rIns="36000" bIns="36000" anchor="ctr"/>
            <a:lstStyle/>
            <a:p>
              <a:pPr algn="ctr">
                <a:buClr>
                  <a:srgbClr val="CC9900"/>
                </a:buClr>
                <a:defRPr/>
              </a:pPr>
              <a:r>
                <a:rPr lang="en-US" altLang="zh-CN" sz="1400" dirty="0">
                  <a:solidFill>
                    <a:prstClr val="black"/>
                  </a:solidFill>
                  <a:latin typeface="+mn-lt"/>
                  <a:ea typeface="+mn-ea"/>
                </a:rPr>
                <a:t>Neutron</a:t>
              </a:r>
              <a:endParaRPr lang="zh-CN" altLang="en-US" sz="1400" dirty="0">
                <a:solidFill>
                  <a:prstClr val="black"/>
                </a:solidFill>
                <a:latin typeface="+mn-lt"/>
                <a:ea typeface="+mn-ea"/>
              </a:endParaRPr>
            </a:p>
          </p:txBody>
        </p:sp>
        <p:sp>
          <p:nvSpPr>
            <p:cNvPr id="18" name="Rectangle 78"/>
            <p:cNvSpPr/>
            <p:nvPr/>
          </p:nvSpPr>
          <p:spPr bwMode="auto">
            <a:xfrm>
              <a:off x="4542874" y="4197646"/>
              <a:ext cx="772957" cy="283750"/>
            </a:xfrm>
            <a:prstGeom prst="rect">
              <a:avLst/>
            </a:prstGeom>
            <a:solidFill>
              <a:schemeClr val="bg1">
                <a:lumMod val="50000"/>
              </a:schemeClr>
            </a:solidFill>
            <a:ln>
              <a:noFill/>
            </a:ln>
            <a:effectLst/>
            <a:extLst/>
          </p:spPr>
          <p:txBody>
            <a:bodyPr lIns="36000" tIns="36000" rIns="36000" bIns="36000" anchor="ctr"/>
            <a:lstStyle/>
            <a:p>
              <a:pPr algn="ctr">
                <a:buClr>
                  <a:srgbClr val="CC9900"/>
                </a:buClr>
                <a:defRPr/>
              </a:pPr>
              <a:r>
                <a:rPr lang="en-US" altLang="zh-CN" sz="1400" dirty="0">
                  <a:solidFill>
                    <a:prstClr val="black"/>
                  </a:solidFill>
                  <a:latin typeface="+mn-lt"/>
                  <a:ea typeface="+mn-ea"/>
                </a:rPr>
                <a:t>Cinder</a:t>
              </a:r>
              <a:endParaRPr lang="zh-CN" altLang="en-US" sz="1400" dirty="0">
                <a:solidFill>
                  <a:prstClr val="black"/>
                </a:solidFill>
                <a:latin typeface="+mn-lt"/>
                <a:ea typeface="+mn-ea"/>
              </a:endParaRPr>
            </a:p>
          </p:txBody>
        </p:sp>
        <p:sp>
          <p:nvSpPr>
            <p:cNvPr id="19" name="Rectangle 78"/>
            <p:cNvSpPr/>
            <p:nvPr/>
          </p:nvSpPr>
          <p:spPr bwMode="auto">
            <a:xfrm>
              <a:off x="6731398" y="2798300"/>
              <a:ext cx="1782507" cy="837141"/>
            </a:xfrm>
            <a:prstGeom prst="rect">
              <a:avLst/>
            </a:prstGeom>
            <a:solidFill>
              <a:schemeClr val="bg1">
                <a:lumMod val="6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b"/>
            <a:lstStyle/>
            <a:p>
              <a:pPr algn="ctr">
                <a:buClr>
                  <a:srgbClr val="CC9900"/>
                </a:buClr>
                <a:defRPr/>
              </a:pPr>
              <a:r>
                <a:rPr lang="zh-CN" altLang="en-US" sz="1600" dirty="0">
                  <a:solidFill>
                    <a:schemeClr val="tx1"/>
                  </a:solidFill>
                </a:rPr>
                <a:t>物理机集群</a:t>
              </a:r>
            </a:p>
          </p:txBody>
        </p:sp>
        <p:sp>
          <p:nvSpPr>
            <p:cNvPr id="20" name="Rectangle 78"/>
            <p:cNvSpPr/>
            <p:nvPr/>
          </p:nvSpPr>
          <p:spPr bwMode="auto">
            <a:xfrm>
              <a:off x="4841941" y="2794775"/>
              <a:ext cx="1782507" cy="835378"/>
            </a:xfrm>
            <a:prstGeom prst="rect">
              <a:avLst/>
            </a:prstGeom>
            <a:solidFill>
              <a:schemeClr val="bg1">
                <a:lumMod val="6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b"/>
            <a:lstStyle/>
            <a:p>
              <a:pPr algn="ctr">
                <a:buClr>
                  <a:srgbClr val="CC9900"/>
                </a:buClr>
                <a:defRPr/>
              </a:pPr>
              <a:r>
                <a:rPr lang="zh-CN" altLang="en-US" sz="1600" dirty="0">
                  <a:solidFill>
                    <a:schemeClr val="tx1"/>
                  </a:solidFill>
                </a:rPr>
                <a:t>虚拟机集群</a:t>
              </a:r>
            </a:p>
          </p:txBody>
        </p:sp>
        <p:sp>
          <p:nvSpPr>
            <p:cNvPr id="21" name="Rectangle 78"/>
            <p:cNvSpPr/>
            <p:nvPr/>
          </p:nvSpPr>
          <p:spPr bwMode="auto">
            <a:xfrm>
              <a:off x="415382" y="1314359"/>
              <a:ext cx="576345" cy="2321082"/>
            </a:xfrm>
            <a:prstGeom prst="rect">
              <a:avLst/>
            </a:prstGeom>
            <a:solidFill>
              <a:srgbClr val="00B0F0">
                <a:alpha val="67000"/>
              </a:srgb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1"/>
            <a:lstStyle/>
            <a:p>
              <a:pPr algn="ctr">
                <a:buClr>
                  <a:srgbClr val="CC9900"/>
                </a:buClr>
                <a:defRPr/>
              </a:pPr>
              <a:r>
                <a:rPr lang="zh-CN" altLang="en-US" sz="1400" dirty="0">
                  <a:solidFill>
                    <a:schemeClr val="tx1"/>
                  </a:solidFill>
                </a:rPr>
                <a:t>容器镜像仓库</a:t>
              </a:r>
            </a:p>
          </p:txBody>
        </p:sp>
        <p:sp>
          <p:nvSpPr>
            <p:cNvPr id="22" name="Rectangle 78"/>
            <p:cNvSpPr/>
            <p:nvPr/>
          </p:nvSpPr>
          <p:spPr bwMode="auto">
            <a:xfrm>
              <a:off x="5683680" y="4202934"/>
              <a:ext cx="697642" cy="283750"/>
            </a:xfrm>
            <a:prstGeom prst="rect">
              <a:avLst/>
            </a:prstGeom>
            <a:solidFill>
              <a:schemeClr val="bg1">
                <a:lumMod val="50000"/>
              </a:schemeClr>
            </a:solidFill>
            <a:ln>
              <a:noFill/>
            </a:ln>
            <a:effectLst/>
            <a:extLst/>
          </p:spPr>
          <p:txBody>
            <a:bodyPr lIns="36000" tIns="36000" rIns="36000" bIns="36000" anchor="ctr"/>
            <a:lstStyle/>
            <a:p>
              <a:pPr algn="ctr">
                <a:buClr>
                  <a:srgbClr val="CC9900"/>
                </a:buClr>
                <a:defRPr/>
              </a:pPr>
              <a:r>
                <a:rPr lang="en-US" altLang="zh-CN" sz="1400" dirty="0">
                  <a:solidFill>
                    <a:prstClr val="black"/>
                  </a:solidFill>
                  <a:latin typeface="+mn-lt"/>
                  <a:ea typeface="+mn-ea"/>
                </a:rPr>
                <a:t>Ironic</a:t>
              </a:r>
              <a:endParaRPr lang="zh-CN" altLang="en-US" sz="1400" dirty="0">
                <a:solidFill>
                  <a:prstClr val="black"/>
                </a:solidFill>
                <a:latin typeface="+mn-lt"/>
                <a:ea typeface="+mn-ea"/>
              </a:endParaRPr>
            </a:p>
          </p:txBody>
        </p:sp>
        <p:sp>
          <p:nvSpPr>
            <p:cNvPr id="23" name="Rectangle 78"/>
            <p:cNvSpPr/>
            <p:nvPr/>
          </p:nvSpPr>
          <p:spPr bwMode="auto">
            <a:xfrm>
              <a:off x="5087531" y="2918143"/>
              <a:ext cx="1269540" cy="340144"/>
            </a:xfrm>
            <a:prstGeom prst="rect">
              <a:avLst/>
            </a:prstGeom>
            <a:solidFill>
              <a:srgbClr val="66CCFF"/>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nchorCtr="1"/>
            <a:lstStyle/>
            <a:p>
              <a:pPr algn="ctr">
                <a:buClr>
                  <a:srgbClr val="CC9900"/>
                </a:buClr>
                <a:defRPr/>
              </a:pPr>
              <a:r>
                <a:rPr lang="en-US" altLang="zh-CN" sz="1200" dirty="0" err="1">
                  <a:solidFill>
                    <a:schemeClr val="tx1"/>
                  </a:solidFill>
                </a:rPr>
                <a:t>Docker Engine</a:t>
              </a:r>
              <a:endParaRPr lang="zh-CN" altLang="en-US" sz="1200" dirty="0" err="1">
                <a:solidFill>
                  <a:schemeClr val="tx1"/>
                </a:solidFill>
              </a:endParaRPr>
            </a:p>
          </p:txBody>
        </p:sp>
        <p:sp>
          <p:nvSpPr>
            <p:cNvPr id="24" name="Rectangle 78"/>
            <p:cNvSpPr/>
            <p:nvPr/>
          </p:nvSpPr>
          <p:spPr bwMode="auto">
            <a:xfrm>
              <a:off x="7000755" y="2914618"/>
              <a:ext cx="1269540" cy="343669"/>
            </a:xfrm>
            <a:prstGeom prst="rect">
              <a:avLst/>
            </a:prstGeom>
            <a:solidFill>
              <a:srgbClr val="66CCFF"/>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nchorCtr="1"/>
            <a:lstStyle/>
            <a:p>
              <a:pPr algn="ctr">
                <a:buClr>
                  <a:srgbClr val="CC9900"/>
                </a:buClr>
                <a:defRPr/>
              </a:pPr>
              <a:r>
                <a:rPr lang="en-US" altLang="zh-CN" sz="1200" dirty="0" err="1">
                  <a:solidFill>
                    <a:schemeClr val="tx1"/>
                  </a:solidFill>
                </a:rPr>
                <a:t>Docker Engine</a:t>
              </a:r>
              <a:endParaRPr lang="zh-CN" altLang="en-US" sz="1200" dirty="0" err="1">
                <a:solidFill>
                  <a:schemeClr val="tx1"/>
                </a:solidFill>
              </a:endParaRPr>
            </a:p>
          </p:txBody>
        </p:sp>
        <p:sp>
          <p:nvSpPr>
            <p:cNvPr id="25" name="Rounded Rectangle 89"/>
            <p:cNvSpPr/>
            <p:nvPr/>
          </p:nvSpPr>
          <p:spPr bwMode="auto">
            <a:xfrm>
              <a:off x="7594924" y="1259725"/>
              <a:ext cx="863526" cy="71553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1200" dirty="0">
                  <a:solidFill>
                    <a:srgbClr val="FFFFFF"/>
                  </a:solidFill>
                </a:rPr>
                <a:t>传统</a:t>
              </a:r>
              <a:r>
                <a:rPr lang="zh-CN" altLang="en-US" sz="1200" dirty="0" smtClean="0">
                  <a:solidFill>
                    <a:srgbClr val="FFFFFF"/>
                  </a:solidFill>
                </a:rPr>
                <a:t>应用（</a:t>
              </a:r>
              <a:r>
                <a:rPr lang="zh-CN" altLang="en-US" sz="1200" dirty="0">
                  <a:solidFill>
                    <a:srgbClr val="FFFFFF"/>
                  </a:solidFill>
                </a:rPr>
                <a:t>容器化）</a:t>
              </a:r>
              <a:endParaRPr lang="en-US" sz="1200" dirty="0">
                <a:solidFill>
                  <a:srgbClr val="FFFFFF"/>
                </a:solidFill>
              </a:endParaRPr>
            </a:p>
          </p:txBody>
        </p:sp>
        <p:sp>
          <p:nvSpPr>
            <p:cNvPr id="26" name="Rounded Rectangle 89"/>
            <p:cNvSpPr/>
            <p:nvPr/>
          </p:nvSpPr>
          <p:spPr bwMode="auto">
            <a:xfrm>
              <a:off x="6192685" y="1259725"/>
              <a:ext cx="673391" cy="70143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1200" dirty="0">
                  <a:solidFill>
                    <a:srgbClr val="FFFFFF"/>
                  </a:solidFill>
                </a:rPr>
                <a:t>大数据类应用</a:t>
              </a:r>
              <a:endParaRPr lang="en-US" sz="1200" dirty="0">
                <a:solidFill>
                  <a:srgbClr val="FFFFFF"/>
                </a:solidFill>
              </a:endParaRPr>
            </a:p>
          </p:txBody>
        </p:sp>
        <p:sp>
          <p:nvSpPr>
            <p:cNvPr id="22554" name="圆角矩形 26"/>
            <p:cNvSpPr>
              <a:spLocks noChangeArrowheads="1"/>
            </p:cNvSpPr>
            <p:nvPr/>
          </p:nvSpPr>
          <p:spPr bwMode="auto">
            <a:xfrm>
              <a:off x="4869042" y="2148046"/>
              <a:ext cx="782796" cy="514195"/>
            </a:xfrm>
            <a:prstGeom prst="roundRect">
              <a:avLst>
                <a:gd name="adj" fmla="val 16667"/>
              </a:avLst>
            </a:prstGeom>
            <a:solidFill>
              <a:srgbClr val="FFFFCC"/>
            </a:solidFill>
            <a:ln w="9525" algn="ctr">
              <a:solidFill>
                <a:srgbClr val="777777"/>
              </a:solidFill>
              <a:round/>
              <a:headEnd/>
              <a:tailEnd/>
            </a:ln>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2000" b="1">
                <a:latin typeface="+mn-lt"/>
                <a:ea typeface="+mn-ea"/>
              </a:endParaRPr>
            </a:p>
          </p:txBody>
        </p:sp>
        <p:sp>
          <p:nvSpPr>
            <p:cNvPr id="28" name="Rounded Rectangle 89"/>
            <p:cNvSpPr/>
            <p:nvPr/>
          </p:nvSpPr>
          <p:spPr bwMode="auto">
            <a:xfrm>
              <a:off x="5517312" y="1259725"/>
              <a:ext cx="619917" cy="71553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1200" dirty="0">
                  <a:solidFill>
                    <a:srgbClr val="FFFFFF"/>
                  </a:solidFill>
                </a:rPr>
                <a:t>移动</a:t>
              </a:r>
              <a:endParaRPr lang="en-US" altLang="zh-CN" sz="1200" dirty="0">
                <a:solidFill>
                  <a:srgbClr val="FFFFFF"/>
                </a:solidFill>
              </a:endParaRPr>
            </a:p>
            <a:p>
              <a:pPr algn="ctr">
                <a:defRPr/>
              </a:pPr>
              <a:r>
                <a:rPr lang="zh-CN" altLang="en-US" sz="1200" dirty="0">
                  <a:solidFill>
                    <a:srgbClr val="FFFFFF"/>
                  </a:solidFill>
                </a:rPr>
                <a:t>应用</a:t>
              </a:r>
              <a:endParaRPr lang="en-US" sz="1200" dirty="0">
                <a:solidFill>
                  <a:srgbClr val="FFFFFF"/>
                </a:solidFill>
              </a:endParaRPr>
            </a:p>
          </p:txBody>
        </p:sp>
        <p:pic>
          <p:nvPicPr>
            <p:cNvPr id="22556" name="Shape 36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035" y="2174325"/>
              <a:ext cx="611823" cy="45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78"/>
            <p:cNvSpPr/>
            <p:nvPr/>
          </p:nvSpPr>
          <p:spPr bwMode="auto">
            <a:xfrm>
              <a:off x="1278907" y="1853653"/>
              <a:ext cx="647645" cy="209726"/>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en-US" altLang="zh-CN" dirty="0">
                  <a:solidFill>
                    <a:prstClr val="black"/>
                  </a:solidFill>
                  <a:latin typeface="+mn-lt"/>
                  <a:ea typeface="+mn-ea"/>
                </a:rPr>
                <a:t>VM</a:t>
              </a:r>
              <a:r>
                <a:rPr lang="zh-CN" altLang="en-US" dirty="0">
                  <a:solidFill>
                    <a:prstClr val="black"/>
                  </a:solidFill>
                  <a:latin typeface="+mn-lt"/>
                  <a:ea typeface="+mn-ea"/>
                </a:rPr>
                <a:t>集群</a:t>
              </a:r>
            </a:p>
          </p:txBody>
        </p:sp>
        <p:sp>
          <p:nvSpPr>
            <p:cNvPr id="31" name="Rectangle 78"/>
            <p:cNvSpPr/>
            <p:nvPr/>
          </p:nvSpPr>
          <p:spPr bwMode="auto">
            <a:xfrm>
              <a:off x="1980026" y="1853653"/>
              <a:ext cx="647645" cy="209726"/>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en-US" altLang="zh-CN" dirty="0">
                  <a:solidFill>
                    <a:prstClr val="black"/>
                  </a:solidFill>
                  <a:latin typeface="+mn-lt"/>
                  <a:ea typeface="+mn-ea"/>
                </a:rPr>
                <a:t>PM</a:t>
              </a:r>
              <a:r>
                <a:rPr lang="zh-CN" altLang="en-US" dirty="0">
                  <a:solidFill>
                    <a:prstClr val="black"/>
                  </a:solidFill>
                  <a:latin typeface="+mn-lt"/>
                  <a:ea typeface="+mn-ea"/>
                </a:rPr>
                <a:t>集群</a:t>
              </a:r>
            </a:p>
          </p:txBody>
        </p:sp>
        <p:sp>
          <p:nvSpPr>
            <p:cNvPr id="32" name="Rectangle 78"/>
            <p:cNvSpPr/>
            <p:nvPr/>
          </p:nvSpPr>
          <p:spPr bwMode="auto">
            <a:xfrm>
              <a:off x="484187" y="2586136"/>
              <a:ext cx="459491" cy="378916"/>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sz="1100" dirty="0">
                  <a:solidFill>
                    <a:prstClr val="black"/>
                  </a:solidFill>
                  <a:latin typeface="+mn-lt"/>
                  <a:ea typeface="+mn-ea"/>
                </a:rPr>
                <a:t>公有镜像</a:t>
              </a:r>
            </a:p>
          </p:txBody>
        </p:sp>
        <p:sp>
          <p:nvSpPr>
            <p:cNvPr id="33" name="Rectangle 78"/>
            <p:cNvSpPr/>
            <p:nvPr/>
          </p:nvSpPr>
          <p:spPr bwMode="auto">
            <a:xfrm>
              <a:off x="485219" y="3126106"/>
              <a:ext cx="459491" cy="377154"/>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sz="1100" dirty="0">
                  <a:solidFill>
                    <a:prstClr val="black"/>
                  </a:solidFill>
                  <a:latin typeface="+mn-lt"/>
                  <a:ea typeface="+mn-ea"/>
                </a:rPr>
                <a:t>私有镜像</a:t>
              </a:r>
            </a:p>
          </p:txBody>
        </p:sp>
        <p:sp>
          <p:nvSpPr>
            <p:cNvPr id="34" name="Rectangle 78"/>
            <p:cNvSpPr/>
            <p:nvPr/>
          </p:nvSpPr>
          <p:spPr bwMode="auto">
            <a:xfrm>
              <a:off x="2869300" y="1853653"/>
              <a:ext cx="730828" cy="215013"/>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组件模板</a:t>
              </a:r>
            </a:p>
          </p:txBody>
        </p:sp>
        <p:sp>
          <p:nvSpPr>
            <p:cNvPr id="35" name="Rectangle 78"/>
            <p:cNvSpPr/>
            <p:nvPr/>
          </p:nvSpPr>
          <p:spPr bwMode="auto">
            <a:xfrm>
              <a:off x="3653602" y="1853654"/>
              <a:ext cx="889270" cy="207707"/>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可视化编排</a:t>
              </a:r>
            </a:p>
          </p:txBody>
        </p:sp>
        <p:sp>
          <p:nvSpPr>
            <p:cNvPr id="36" name="Rectangle 78"/>
            <p:cNvSpPr/>
            <p:nvPr/>
          </p:nvSpPr>
          <p:spPr bwMode="auto">
            <a:xfrm>
              <a:off x="1189959" y="2454632"/>
              <a:ext cx="736594" cy="317232"/>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应用</a:t>
              </a:r>
              <a:endParaRPr lang="en-US" altLang="zh-CN" dirty="0">
                <a:solidFill>
                  <a:prstClr val="black"/>
                </a:solidFill>
                <a:latin typeface="+mn-lt"/>
                <a:ea typeface="+mn-ea"/>
              </a:endParaRPr>
            </a:p>
            <a:p>
              <a:pPr algn="ctr">
                <a:buClr>
                  <a:srgbClr val="CC9900"/>
                </a:buClr>
                <a:defRPr/>
              </a:pPr>
              <a:r>
                <a:rPr lang="zh-CN" altLang="en-US" dirty="0">
                  <a:solidFill>
                    <a:prstClr val="black"/>
                  </a:solidFill>
                  <a:latin typeface="+mn-lt"/>
                  <a:ea typeface="+mn-ea"/>
                </a:rPr>
                <a:t>一键部署</a:t>
              </a:r>
            </a:p>
          </p:txBody>
        </p:sp>
        <p:sp>
          <p:nvSpPr>
            <p:cNvPr id="37" name="Rectangle 78"/>
            <p:cNvSpPr/>
            <p:nvPr/>
          </p:nvSpPr>
          <p:spPr bwMode="auto">
            <a:xfrm>
              <a:off x="1980026" y="2445853"/>
              <a:ext cx="710719" cy="326011"/>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服务</a:t>
              </a:r>
              <a:endParaRPr lang="en-US" altLang="zh-CN" dirty="0">
                <a:solidFill>
                  <a:prstClr val="black"/>
                </a:solidFill>
                <a:latin typeface="+mn-lt"/>
                <a:ea typeface="+mn-ea"/>
              </a:endParaRPr>
            </a:p>
            <a:p>
              <a:pPr algn="ctr">
                <a:buClr>
                  <a:srgbClr val="CC9900"/>
                </a:buClr>
                <a:defRPr/>
              </a:pPr>
              <a:r>
                <a:rPr lang="zh-CN" altLang="en-US" dirty="0">
                  <a:solidFill>
                    <a:prstClr val="black"/>
                  </a:solidFill>
                  <a:latin typeface="+mn-lt"/>
                  <a:ea typeface="+mn-ea"/>
                </a:rPr>
                <a:t>注册发现</a:t>
              </a:r>
            </a:p>
          </p:txBody>
        </p:sp>
        <p:sp>
          <p:nvSpPr>
            <p:cNvPr id="38" name="Rectangle 78"/>
            <p:cNvSpPr/>
            <p:nvPr/>
          </p:nvSpPr>
          <p:spPr bwMode="auto">
            <a:xfrm>
              <a:off x="1189959" y="2826498"/>
              <a:ext cx="736594" cy="304896"/>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应用</a:t>
              </a:r>
              <a:endParaRPr lang="en-US" altLang="zh-CN" dirty="0">
                <a:solidFill>
                  <a:prstClr val="black"/>
                </a:solidFill>
                <a:latin typeface="+mn-lt"/>
                <a:ea typeface="+mn-ea"/>
              </a:endParaRPr>
            </a:p>
            <a:p>
              <a:pPr algn="ctr">
                <a:buClr>
                  <a:srgbClr val="CC9900"/>
                </a:buClr>
                <a:defRPr/>
              </a:pPr>
              <a:r>
                <a:rPr lang="zh-CN" altLang="en-US" dirty="0">
                  <a:solidFill>
                    <a:prstClr val="black"/>
                  </a:solidFill>
                  <a:latin typeface="+mn-lt"/>
                  <a:ea typeface="+mn-ea"/>
                </a:rPr>
                <a:t>滚动升级</a:t>
              </a:r>
            </a:p>
          </p:txBody>
        </p:sp>
        <p:sp>
          <p:nvSpPr>
            <p:cNvPr id="39" name="Rectangle 78"/>
            <p:cNvSpPr/>
            <p:nvPr/>
          </p:nvSpPr>
          <p:spPr bwMode="auto">
            <a:xfrm>
              <a:off x="1189959" y="3177217"/>
              <a:ext cx="736594" cy="296083"/>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应用</a:t>
              </a:r>
              <a:endParaRPr lang="en-US" altLang="zh-CN" dirty="0">
                <a:solidFill>
                  <a:prstClr val="black"/>
                </a:solidFill>
                <a:latin typeface="+mn-lt"/>
                <a:ea typeface="+mn-ea"/>
              </a:endParaRPr>
            </a:p>
            <a:p>
              <a:pPr algn="ctr">
                <a:buClr>
                  <a:srgbClr val="CC9900"/>
                </a:buClr>
                <a:defRPr/>
              </a:pPr>
              <a:r>
                <a:rPr lang="zh-CN" altLang="en-US" dirty="0">
                  <a:solidFill>
                    <a:prstClr val="black"/>
                  </a:solidFill>
                  <a:latin typeface="+mn-lt"/>
                  <a:ea typeface="+mn-ea"/>
                </a:rPr>
                <a:t>水平扩展</a:t>
              </a:r>
            </a:p>
          </p:txBody>
        </p:sp>
        <p:sp>
          <p:nvSpPr>
            <p:cNvPr id="40" name="Rectangle 78"/>
            <p:cNvSpPr/>
            <p:nvPr/>
          </p:nvSpPr>
          <p:spPr bwMode="auto">
            <a:xfrm>
              <a:off x="1980026" y="2826498"/>
              <a:ext cx="720749" cy="304896"/>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服务</a:t>
              </a:r>
              <a:endParaRPr lang="en-US" altLang="zh-CN" dirty="0">
                <a:solidFill>
                  <a:prstClr val="black"/>
                </a:solidFill>
                <a:latin typeface="+mn-lt"/>
                <a:ea typeface="+mn-ea"/>
              </a:endParaRPr>
            </a:p>
            <a:p>
              <a:pPr algn="ctr">
                <a:buClr>
                  <a:srgbClr val="CC9900"/>
                </a:buClr>
                <a:defRPr/>
              </a:pPr>
              <a:r>
                <a:rPr lang="zh-CN" altLang="en-US" dirty="0">
                  <a:solidFill>
                    <a:prstClr val="black"/>
                  </a:solidFill>
                  <a:latin typeface="+mn-lt"/>
                  <a:ea typeface="+mn-ea"/>
                </a:rPr>
                <a:t>负载均衡</a:t>
              </a:r>
            </a:p>
          </p:txBody>
        </p:sp>
        <p:sp>
          <p:nvSpPr>
            <p:cNvPr id="41" name="Rectangle 78"/>
            <p:cNvSpPr/>
            <p:nvPr/>
          </p:nvSpPr>
          <p:spPr bwMode="auto">
            <a:xfrm>
              <a:off x="1980026" y="3177217"/>
              <a:ext cx="720749" cy="296083"/>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资源</a:t>
              </a:r>
              <a:endParaRPr lang="en-US" altLang="zh-CN" dirty="0">
                <a:solidFill>
                  <a:prstClr val="black"/>
                </a:solidFill>
                <a:latin typeface="+mn-lt"/>
                <a:ea typeface="+mn-ea"/>
              </a:endParaRPr>
            </a:p>
            <a:p>
              <a:pPr algn="ctr">
                <a:buClr>
                  <a:srgbClr val="CC9900"/>
                </a:buClr>
                <a:defRPr/>
              </a:pPr>
              <a:r>
                <a:rPr lang="zh-CN" altLang="en-US" dirty="0">
                  <a:solidFill>
                    <a:prstClr val="black"/>
                  </a:solidFill>
                  <a:latin typeface="+mn-lt"/>
                  <a:ea typeface="+mn-ea"/>
                </a:rPr>
                <a:t>调度算法</a:t>
              </a:r>
            </a:p>
          </p:txBody>
        </p:sp>
        <p:sp>
          <p:nvSpPr>
            <p:cNvPr id="42" name="Rectangle 78"/>
            <p:cNvSpPr/>
            <p:nvPr/>
          </p:nvSpPr>
          <p:spPr bwMode="auto">
            <a:xfrm>
              <a:off x="2869300" y="2454632"/>
              <a:ext cx="784303" cy="185052"/>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认证管理</a:t>
              </a:r>
            </a:p>
          </p:txBody>
        </p:sp>
        <p:sp>
          <p:nvSpPr>
            <p:cNvPr id="43" name="Rectangle 78"/>
            <p:cNvSpPr/>
            <p:nvPr/>
          </p:nvSpPr>
          <p:spPr bwMode="auto">
            <a:xfrm>
              <a:off x="3709058" y="2454632"/>
              <a:ext cx="782404" cy="203641"/>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鉴权管理</a:t>
              </a:r>
            </a:p>
          </p:txBody>
        </p:sp>
        <p:sp>
          <p:nvSpPr>
            <p:cNvPr id="44" name="Rectangle 78"/>
            <p:cNvSpPr/>
            <p:nvPr/>
          </p:nvSpPr>
          <p:spPr bwMode="auto">
            <a:xfrm>
              <a:off x="3005958" y="3022125"/>
              <a:ext cx="647645" cy="207963"/>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日志</a:t>
              </a:r>
            </a:p>
          </p:txBody>
        </p:sp>
        <p:sp>
          <p:nvSpPr>
            <p:cNvPr id="45" name="Rectangle 78"/>
            <p:cNvSpPr/>
            <p:nvPr/>
          </p:nvSpPr>
          <p:spPr bwMode="auto">
            <a:xfrm>
              <a:off x="3709059" y="3022125"/>
              <a:ext cx="647644" cy="207963"/>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监控</a:t>
              </a:r>
            </a:p>
          </p:txBody>
        </p:sp>
        <p:sp>
          <p:nvSpPr>
            <p:cNvPr id="46" name="Rectangle 78"/>
            <p:cNvSpPr/>
            <p:nvPr/>
          </p:nvSpPr>
          <p:spPr bwMode="auto">
            <a:xfrm>
              <a:off x="3005958" y="3291772"/>
              <a:ext cx="647645" cy="209726"/>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告警</a:t>
              </a:r>
            </a:p>
          </p:txBody>
        </p:sp>
        <p:sp>
          <p:nvSpPr>
            <p:cNvPr id="47" name="Rectangle 78"/>
            <p:cNvSpPr/>
            <p:nvPr/>
          </p:nvSpPr>
          <p:spPr bwMode="auto">
            <a:xfrm>
              <a:off x="3709059" y="3291772"/>
              <a:ext cx="782402" cy="209726"/>
            </a:xfrm>
            <a:prstGeom prst="rect">
              <a:avLst/>
            </a:prstGeom>
            <a:solidFill>
              <a:schemeClr val="accent1">
                <a:lumMod val="20000"/>
                <a:lumOff val="80000"/>
              </a:schemeClr>
            </a:solidFill>
            <a:ln>
              <a:noFill/>
            </a:ln>
            <a:effectLst/>
            <a:extLst/>
          </p:spPr>
          <p:txBody>
            <a:bodyPr lIns="36000" tIns="36000" rIns="36000" bIns="36000" anchor="ctr"/>
            <a:lstStyle/>
            <a:p>
              <a:pPr algn="ctr">
                <a:buClr>
                  <a:srgbClr val="CC9900"/>
                </a:buClr>
                <a:defRPr/>
              </a:pPr>
              <a:r>
                <a:rPr lang="zh-CN" altLang="en-US" dirty="0">
                  <a:solidFill>
                    <a:prstClr val="black"/>
                  </a:solidFill>
                  <a:latin typeface="+mn-lt"/>
                  <a:ea typeface="+mn-ea"/>
                </a:rPr>
                <a:t>弹性伸缩</a:t>
              </a:r>
            </a:p>
          </p:txBody>
        </p:sp>
        <p:sp>
          <p:nvSpPr>
            <p:cNvPr id="48" name="Rectangle 78"/>
            <p:cNvSpPr/>
            <p:nvPr/>
          </p:nvSpPr>
          <p:spPr bwMode="auto">
            <a:xfrm>
              <a:off x="415382" y="3690075"/>
              <a:ext cx="8118329" cy="334856"/>
            </a:xfrm>
            <a:prstGeom prst="rect">
              <a:avLst/>
            </a:prstGeom>
            <a:solidFill>
              <a:srgbClr val="00B0F0">
                <a:alpha val="67000"/>
              </a:srgb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nchorCtr="1"/>
            <a:lstStyle/>
            <a:p>
              <a:pPr algn="ctr">
                <a:buClr>
                  <a:srgbClr val="CC9900"/>
                </a:buClr>
                <a:defRPr/>
              </a:pPr>
              <a:r>
                <a:rPr lang="en-US" altLang="zh-CN" sz="1600" dirty="0" err="1">
                  <a:solidFill>
                    <a:schemeClr val="tx1"/>
                  </a:solidFill>
                </a:rPr>
                <a:t>Kubernetes</a:t>
              </a:r>
              <a:r>
                <a:rPr lang="zh-CN" altLang="en-US" sz="1600" dirty="0">
                  <a:solidFill>
                    <a:schemeClr val="tx1"/>
                  </a:solidFill>
                </a:rPr>
                <a:t>集群</a:t>
              </a:r>
            </a:p>
          </p:txBody>
        </p:sp>
        <p:sp>
          <p:nvSpPr>
            <p:cNvPr id="22576" name="圆角矩形 48"/>
            <p:cNvSpPr>
              <a:spLocks noChangeArrowheads="1"/>
            </p:cNvSpPr>
            <p:nvPr/>
          </p:nvSpPr>
          <p:spPr bwMode="auto">
            <a:xfrm>
              <a:off x="5759822" y="2144079"/>
              <a:ext cx="782796" cy="514195"/>
            </a:xfrm>
            <a:prstGeom prst="roundRect">
              <a:avLst>
                <a:gd name="adj" fmla="val 16667"/>
              </a:avLst>
            </a:prstGeom>
            <a:solidFill>
              <a:srgbClr val="FFFFCC"/>
            </a:solidFill>
            <a:ln w="9525" algn="ctr">
              <a:solidFill>
                <a:srgbClr val="777777"/>
              </a:solidFill>
              <a:round/>
              <a:headEnd/>
              <a:tailEnd/>
            </a:ln>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2000" b="1">
                <a:latin typeface="+mn-lt"/>
                <a:ea typeface="+mn-ea"/>
              </a:endParaRPr>
            </a:p>
          </p:txBody>
        </p:sp>
        <p:pic>
          <p:nvPicPr>
            <p:cNvPr id="22577" name="Shape 36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815" y="2170358"/>
              <a:ext cx="611823" cy="45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8" name="圆角矩形 50"/>
            <p:cNvSpPr>
              <a:spLocks noChangeArrowheads="1"/>
            </p:cNvSpPr>
            <p:nvPr/>
          </p:nvSpPr>
          <p:spPr bwMode="auto">
            <a:xfrm>
              <a:off x="6785457" y="2149684"/>
              <a:ext cx="782796" cy="514195"/>
            </a:xfrm>
            <a:prstGeom prst="roundRect">
              <a:avLst>
                <a:gd name="adj" fmla="val 16667"/>
              </a:avLst>
            </a:prstGeom>
            <a:solidFill>
              <a:srgbClr val="FFFFCC"/>
            </a:solidFill>
            <a:ln w="9525" algn="ctr">
              <a:solidFill>
                <a:srgbClr val="777777"/>
              </a:solidFill>
              <a:round/>
              <a:headEnd/>
              <a:tailEnd/>
            </a:ln>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2000" b="1">
                <a:latin typeface="+mn-lt"/>
                <a:ea typeface="+mn-ea"/>
              </a:endParaRPr>
            </a:p>
          </p:txBody>
        </p:sp>
        <p:pic>
          <p:nvPicPr>
            <p:cNvPr id="22579" name="Shape 36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449" y="2175963"/>
              <a:ext cx="611823" cy="45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0" name="圆角矩形 52"/>
            <p:cNvSpPr>
              <a:spLocks noChangeArrowheads="1"/>
            </p:cNvSpPr>
            <p:nvPr/>
          </p:nvSpPr>
          <p:spPr bwMode="auto">
            <a:xfrm>
              <a:off x="7676237" y="2145717"/>
              <a:ext cx="782796" cy="514195"/>
            </a:xfrm>
            <a:prstGeom prst="roundRect">
              <a:avLst>
                <a:gd name="adj" fmla="val 16667"/>
              </a:avLst>
            </a:prstGeom>
            <a:solidFill>
              <a:srgbClr val="FFFFCC"/>
            </a:solidFill>
            <a:ln w="9525" algn="ctr">
              <a:solidFill>
                <a:srgbClr val="777777"/>
              </a:solidFill>
              <a:round/>
              <a:headEnd/>
              <a:tailEnd/>
            </a:ln>
          </p:spPr>
          <p:txBody>
            <a:bodyPr lIns="36000" tIns="36000" rIns="36000" bIns="3600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2000" b="1">
                <a:latin typeface="+mn-lt"/>
                <a:ea typeface="+mn-ea"/>
              </a:endParaRPr>
            </a:p>
          </p:txBody>
        </p:sp>
        <p:pic>
          <p:nvPicPr>
            <p:cNvPr id="22581" name="Shape 36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230" y="2171996"/>
              <a:ext cx="611823" cy="45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ounded Rectangle 89"/>
            <p:cNvSpPr/>
            <p:nvPr/>
          </p:nvSpPr>
          <p:spPr bwMode="auto">
            <a:xfrm>
              <a:off x="4841941" y="1259725"/>
              <a:ext cx="619916" cy="71553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en-US" altLang="zh-CN" sz="1200" dirty="0">
                  <a:solidFill>
                    <a:srgbClr val="FFFFFF"/>
                  </a:solidFill>
                </a:rPr>
                <a:t>Web</a:t>
              </a:r>
            </a:p>
            <a:p>
              <a:pPr algn="ctr">
                <a:defRPr/>
              </a:pPr>
              <a:r>
                <a:rPr lang="zh-CN" altLang="en-US" sz="1200" dirty="0">
                  <a:solidFill>
                    <a:srgbClr val="FFFFFF"/>
                  </a:solidFill>
                </a:rPr>
                <a:t>应用</a:t>
              </a:r>
              <a:endParaRPr lang="en-US" sz="1200" dirty="0">
                <a:solidFill>
                  <a:srgbClr val="FFFFFF"/>
                </a:solidFill>
              </a:endParaRPr>
            </a:p>
          </p:txBody>
        </p:sp>
        <p:sp>
          <p:nvSpPr>
            <p:cNvPr id="56" name="Rounded Rectangle 89"/>
            <p:cNvSpPr/>
            <p:nvPr/>
          </p:nvSpPr>
          <p:spPr bwMode="auto">
            <a:xfrm>
              <a:off x="6921532" y="1259725"/>
              <a:ext cx="619916" cy="70143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en-US" altLang="zh-CN" sz="1200" dirty="0">
                  <a:solidFill>
                    <a:srgbClr val="FFFFFF"/>
                  </a:solidFill>
                </a:rPr>
                <a:t>IoT</a:t>
              </a:r>
            </a:p>
            <a:p>
              <a:pPr algn="ctr">
                <a:defRPr/>
              </a:pPr>
              <a:r>
                <a:rPr lang="zh-CN" altLang="en-US" sz="1200" dirty="0">
                  <a:solidFill>
                    <a:srgbClr val="FFFFFF"/>
                  </a:solidFill>
                </a:rPr>
                <a:t>应用</a:t>
              </a:r>
              <a:endParaRPr lang="en-US" sz="1200" dirty="0">
                <a:solidFill>
                  <a:srgbClr val="FFFFFF"/>
                </a:solidFill>
              </a:endParaRPr>
            </a:p>
          </p:txBody>
        </p:sp>
      </p:grpSp>
    </p:spTree>
    <p:extLst>
      <p:ext uri="{BB962C8B-B14F-4D97-AF65-F5344CB8AC3E}">
        <p14:creationId xmlns:p14="http://schemas.microsoft.com/office/powerpoint/2010/main" val="57216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裸金属服务</a:t>
            </a:r>
          </a:p>
        </p:txBody>
      </p:sp>
      <p:grpSp>
        <p:nvGrpSpPr>
          <p:cNvPr id="23555" name="组合 38"/>
          <p:cNvGrpSpPr>
            <a:grpSpLocks/>
          </p:cNvGrpSpPr>
          <p:nvPr/>
        </p:nvGrpSpPr>
        <p:grpSpPr bwMode="auto">
          <a:xfrm>
            <a:off x="1335088" y="1376363"/>
            <a:ext cx="6650038" cy="4789488"/>
            <a:chOff x="755024" y="1376772"/>
            <a:chExt cx="5940212" cy="4788534"/>
          </a:xfrm>
        </p:grpSpPr>
        <p:sp>
          <p:nvSpPr>
            <p:cNvPr id="4" name="同侧圆角矩形 3"/>
            <p:cNvSpPr/>
            <p:nvPr/>
          </p:nvSpPr>
          <p:spPr bwMode="auto">
            <a:xfrm>
              <a:off x="755024" y="1376772"/>
              <a:ext cx="5940212" cy="288867"/>
            </a:xfrm>
            <a:prstGeom prst="round2SameRect">
              <a:avLst>
                <a:gd name="adj1" fmla="val 0"/>
                <a:gd name="adj2" fmla="val 0"/>
              </a:avLst>
            </a:prstGeom>
            <a:solidFill>
              <a:srgbClr val="ACCBF9">
                <a:lumMod val="75000"/>
              </a:srgbClr>
            </a:solidFill>
            <a:ln>
              <a:noFill/>
            </a:ln>
            <a:effectLst/>
          </p:spPr>
          <p:txBody>
            <a:bodyPr lIns="121901" tIns="60952" rIns="121901" bIns="60952" anchor="ctr"/>
            <a:lstStyle/>
            <a:p>
              <a:pPr algn="ctr" defTabSz="1219006" eaLnBrk="0" hangingPunct="0">
                <a:buClr>
                  <a:srgbClr val="CC9900"/>
                </a:buClr>
                <a:buSzPct val="60000"/>
                <a:defRPr/>
              </a:pPr>
              <a:r>
                <a:rPr lang="zh-CN" altLang="en-US" sz="1400" b="1" dirty="0">
                  <a:solidFill>
                    <a:prstClr val="white"/>
                  </a:solidFill>
                  <a:latin typeface="+mn-lt"/>
                  <a:ea typeface="+mn-ea"/>
                  <a:sym typeface="Wingdings" pitchFamily="2" charset="2"/>
                </a:rPr>
                <a:t>应用场景</a:t>
              </a:r>
            </a:p>
          </p:txBody>
        </p:sp>
        <p:sp>
          <p:nvSpPr>
            <p:cNvPr id="5" name="圆角矩形 4"/>
            <p:cNvSpPr/>
            <p:nvPr/>
          </p:nvSpPr>
          <p:spPr bwMode="auto">
            <a:xfrm>
              <a:off x="755024" y="1634691"/>
              <a:ext cx="5940212" cy="684076"/>
            </a:xfrm>
            <a:prstGeom prst="roundRect">
              <a:avLst>
                <a:gd name="adj" fmla="val 5563"/>
              </a:avLst>
            </a:prstGeom>
            <a:noFill/>
            <a:ln w="3175">
              <a:solidFill>
                <a:schemeClr val="tx1">
                  <a:lumMod val="50000"/>
                  <a:lumOff val="50000"/>
                </a:schemeClr>
              </a:solidFill>
            </a:ln>
            <a:effectLst/>
            <a:extLst/>
          </p:spPr>
          <p:txBody>
            <a:bodyPr lIns="91414" tIns="45707" rIns="91414" bIns="45707" anchor="ctr"/>
            <a:lstStyle/>
            <a:p>
              <a:pPr marL="98425" indent="-4763">
                <a:spcBef>
                  <a:spcPts val="800"/>
                </a:spcBef>
                <a:spcAft>
                  <a:spcPts val="0"/>
                </a:spcAft>
                <a:buSzPct val="70000"/>
                <a:defRPr/>
              </a:pPr>
              <a:r>
                <a:rPr lang="zh-CN" altLang="en-US" sz="1400" b="1" dirty="0">
                  <a:latin typeface="+mn-lt"/>
                  <a:ea typeface="+mn-ea"/>
                </a:rPr>
                <a:t>云化改造过程中，</a:t>
              </a:r>
              <a:r>
                <a:rPr lang="zh-CN" altLang="en-US" sz="1400" b="1" dirty="0">
                  <a:solidFill>
                    <a:srgbClr val="C00000"/>
                  </a:solidFill>
                  <a:latin typeface="+mn-lt"/>
                  <a:ea typeface="+mn-ea"/>
                </a:rPr>
                <a:t>数据库、大数据</a:t>
              </a:r>
              <a:r>
                <a:rPr lang="zh-CN" altLang="en-US" sz="1400" b="1" dirty="0">
                  <a:latin typeface="+mn-lt"/>
                  <a:ea typeface="+mn-ea"/>
                </a:rPr>
                <a:t>等应用仍需部署在物理机上，物理服务器希望能和虚拟化资源一样，进行统一的管理和自动化的发放。</a:t>
              </a:r>
              <a:endParaRPr lang="en-US" altLang="zh-CN" sz="1400" b="1" dirty="0">
                <a:latin typeface="+mn-lt"/>
                <a:ea typeface="+mn-ea"/>
              </a:endParaRPr>
            </a:p>
          </p:txBody>
        </p:sp>
        <p:grpSp>
          <p:nvGrpSpPr>
            <p:cNvPr id="23558" name="组合 80"/>
            <p:cNvGrpSpPr>
              <a:grpSpLocks/>
            </p:cNvGrpSpPr>
            <p:nvPr/>
          </p:nvGrpSpPr>
          <p:grpSpPr bwMode="auto">
            <a:xfrm>
              <a:off x="811746" y="2421140"/>
              <a:ext cx="5857964" cy="3744166"/>
              <a:chOff x="3780084" y="1260274"/>
              <a:chExt cx="4752356" cy="3111676"/>
            </a:xfrm>
          </p:grpSpPr>
          <p:cxnSp>
            <p:nvCxnSpPr>
              <p:cNvPr id="23560" name="直接连接符 6"/>
              <p:cNvCxnSpPr>
                <a:cxnSpLocks noChangeShapeType="1"/>
                <a:stCxn id="32" idx="2"/>
              </p:cNvCxnSpPr>
              <p:nvPr/>
            </p:nvCxnSpPr>
            <p:spPr bwMode="auto">
              <a:xfrm>
                <a:off x="5462351" y="2847207"/>
                <a:ext cx="0" cy="19261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8" name="圆角矩形 92"/>
              <p:cNvSpPr/>
              <p:nvPr/>
            </p:nvSpPr>
            <p:spPr bwMode="auto">
              <a:xfrm>
                <a:off x="5147925" y="2931530"/>
                <a:ext cx="648833" cy="1013043"/>
              </a:xfrm>
              <a:prstGeom prst="roundRect">
                <a:avLst>
                  <a:gd name="adj" fmla="val 10870"/>
                </a:avLst>
              </a:prstGeom>
              <a:solidFill>
                <a:srgbClr val="8EB4E3"/>
              </a:solidFill>
              <a:ln w="9525" cap="flat" cmpd="sng" algn="ctr">
                <a:noFill/>
                <a:prstDash val="solid"/>
                <a:round/>
                <a:headEnd type="none" w="med" len="med"/>
                <a:tailEnd type="none" w="med" len="med"/>
              </a:ln>
              <a:effectLst/>
            </p:spPr>
            <p:txBody>
              <a:bodyPr lIns="68534" tIns="34268" rIns="68534" bIns="34268" anchor="ctr"/>
              <a:lstStyle/>
              <a:p>
                <a:pPr algn="ctr" defTabSz="767552" fontAlgn="auto">
                  <a:spcBef>
                    <a:spcPts val="0"/>
                  </a:spcBef>
                  <a:spcAft>
                    <a:spcPts val="0"/>
                  </a:spcAft>
                  <a:buClr>
                    <a:srgbClr val="CC9900"/>
                  </a:buClr>
                  <a:defRPr/>
                </a:pPr>
                <a:endParaRPr lang="en-US" altLang="zh-CN" sz="1500" kern="0" dirty="0">
                  <a:solidFill>
                    <a:prstClr val="white"/>
                  </a:solidFill>
                  <a:latin typeface="+mn-lt"/>
                  <a:ea typeface="+mn-ea"/>
                </a:endParaRPr>
              </a:p>
              <a:p>
                <a:pPr algn="ctr" defTabSz="767552" fontAlgn="auto">
                  <a:spcBef>
                    <a:spcPts val="0"/>
                  </a:spcBef>
                  <a:spcAft>
                    <a:spcPts val="0"/>
                  </a:spcAft>
                  <a:buClr>
                    <a:srgbClr val="CC9900"/>
                  </a:buClr>
                  <a:defRPr/>
                </a:pPr>
                <a:endParaRPr lang="en-US" altLang="zh-CN" sz="1500" kern="0" dirty="0">
                  <a:solidFill>
                    <a:prstClr val="white"/>
                  </a:solidFill>
                  <a:latin typeface="+mn-lt"/>
                  <a:ea typeface="+mn-ea"/>
                </a:endParaRPr>
              </a:p>
              <a:p>
                <a:pPr algn="ctr" defTabSz="767552" fontAlgn="auto">
                  <a:spcBef>
                    <a:spcPts val="0"/>
                  </a:spcBef>
                  <a:spcAft>
                    <a:spcPts val="0"/>
                  </a:spcAft>
                  <a:buClr>
                    <a:srgbClr val="CC9900"/>
                  </a:buClr>
                  <a:defRPr/>
                </a:pPr>
                <a:endParaRPr lang="en-US" altLang="zh-CN" sz="1500" kern="0" dirty="0">
                  <a:solidFill>
                    <a:prstClr val="white"/>
                  </a:solidFill>
                  <a:latin typeface="+mn-lt"/>
                  <a:ea typeface="+mn-ea"/>
                </a:endParaRPr>
              </a:p>
              <a:p>
                <a:pPr algn="ctr" defTabSz="767552" fontAlgn="auto">
                  <a:spcBef>
                    <a:spcPts val="0"/>
                  </a:spcBef>
                  <a:spcAft>
                    <a:spcPts val="0"/>
                  </a:spcAft>
                  <a:buClr>
                    <a:srgbClr val="CC9900"/>
                  </a:buClr>
                  <a:defRPr/>
                </a:pPr>
                <a:r>
                  <a:rPr lang="zh-CN" altLang="en-US" sz="1500" kern="0" dirty="0">
                    <a:solidFill>
                      <a:prstClr val="white"/>
                    </a:solidFill>
                    <a:latin typeface="+mn-lt"/>
                    <a:ea typeface="+mn-ea"/>
                  </a:rPr>
                  <a:t>物理</a:t>
                </a:r>
                <a:endParaRPr lang="en-US" altLang="zh-CN" sz="1500" kern="0" dirty="0">
                  <a:solidFill>
                    <a:prstClr val="white"/>
                  </a:solidFill>
                  <a:latin typeface="+mn-lt"/>
                  <a:ea typeface="+mn-ea"/>
                </a:endParaRPr>
              </a:p>
              <a:p>
                <a:pPr algn="ctr" defTabSz="767552" fontAlgn="auto">
                  <a:spcBef>
                    <a:spcPts val="0"/>
                  </a:spcBef>
                  <a:spcAft>
                    <a:spcPts val="0"/>
                  </a:spcAft>
                  <a:buClr>
                    <a:srgbClr val="CC9900"/>
                  </a:buClr>
                  <a:defRPr/>
                </a:pPr>
                <a:r>
                  <a:rPr lang="zh-CN" altLang="en-US" sz="1500" kern="0" dirty="0">
                    <a:solidFill>
                      <a:prstClr val="white"/>
                    </a:solidFill>
                    <a:latin typeface="+mn-lt"/>
                    <a:ea typeface="+mn-ea"/>
                  </a:rPr>
                  <a:t>服务器</a:t>
                </a:r>
              </a:p>
            </p:txBody>
          </p:sp>
          <p:sp>
            <p:nvSpPr>
              <p:cNvPr id="9" name="圆角矩形 92"/>
              <p:cNvSpPr/>
              <p:nvPr/>
            </p:nvSpPr>
            <p:spPr bwMode="auto">
              <a:xfrm>
                <a:off x="3780084" y="1260274"/>
                <a:ext cx="4266882" cy="447163"/>
              </a:xfrm>
              <a:prstGeom prst="roundRect">
                <a:avLst>
                  <a:gd name="adj" fmla="val 10870"/>
                </a:avLst>
              </a:prstGeom>
              <a:solidFill>
                <a:srgbClr val="8EB4E3"/>
              </a:solidFill>
              <a:ln w="9525" cap="flat" cmpd="sng" algn="ctr">
                <a:noFill/>
                <a:prstDash val="solid"/>
                <a:round/>
                <a:headEnd type="none" w="med" len="med"/>
                <a:tailEnd type="none" w="med" len="med"/>
              </a:ln>
              <a:effectLst/>
            </p:spPr>
            <p:txBody>
              <a:bodyPr lIns="68534" tIns="34268" rIns="68534" bIns="34268" anchor="ctr"/>
              <a:lstStyle/>
              <a:p>
                <a:pPr algn="ctr" defTabSz="767552" fontAlgn="auto">
                  <a:spcBef>
                    <a:spcPts val="0"/>
                  </a:spcBef>
                  <a:spcAft>
                    <a:spcPts val="0"/>
                  </a:spcAft>
                  <a:buClr>
                    <a:srgbClr val="CC9900"/>
                  </a:buClr>
                  <a:defRPr/>
                </a:pPr>
                <a:r>
                  <a:rPr lang="en-US" altLang="zh-CN" sz="1500" kern="0" dirty="0">
                    <a:solidFill>
                      <a:prstClr val="white"/>
                    </a:solidFill>
                    <a:latin typeface="+mn-lt"/>
                    <a:ea typeface="+mn-ea"/>
                  </a:rPr>
                  <a:t>FusionSphere OpenStack</a:t>
                </a:r>
              </a:p>
              <a:p>
                <a:pPr algn="ctr" defTabSz="767552" fontAlgn="auto">
                  <a:spcBef>
                    <a:spcPts val="0"/>
                  </a:spcBef>
                  <a:spcAft>
                    <a:spcPts val="0"/>
                  </a:spcAft>
                  <a:buClr>
                    <a:srgbClr val="CC9900"/>
                  </a:buClr>
                  <a:defRPr/>
                </a:pPr>
                <a:endParaRPr lang="zh-CN" altLang="en-US" sz="1500" kern="0" dirty="0">
                  <a:solidFill>
                    <a:prstClr val="white"/>
                  </a:solidFill>
                  <a:latin typeface="+mn-lt"/>
                  <a:ea typeface="+mn-ea"/>
                </a:endParaRPr>
              </a:p>
            </p:txBody>
          </p:sp>
          <p:sp>
            <p:nvSpPr>
              <p:cNvPr id="10" name="圆角矩形 92"/>
              <p:cNvSpPr/>
              <p:nvPr/>
            </p:nvSpPr>
            <p:spPr bwMode="auto">
              <a:xfrm>
                <a:off x="4103349" y="2725756"/>
                <a:ext cx="294506" cy="1199031"/>
              </a:xfrm>
              <a:prstGeom prst="roundRect">
                <a:avLst>
                  <a:gd name="adj" fmla="val 10870"/>
                </a:avLst>
              </a:prstGeom>
              <a:solidFill>
                <a:schemeClr val="bg1">
                  <a:lumMod val="65000"/>
                </a:schemeClr>
              </a:solidFill>
              <a:ln w="9525" cap="flat" cmpd="sng" algn="ctr">
                <a:noFill/>
                <a:prstDash val="solid"/>
                <a:round/>
                <a:headEnd type="none" w="med" len="med"/>
                <a:tailEnd type="none" w="med" len="med"/>
              </a:ln>
              <a:effectLst/>
            </p:spPr>
            <p:txBody>
              <a:bodyPr vert="eaVert" lIns="68534" tIns="34268" rIns="68534" bIns="34268" anchor="ctr"/>
              <a:lstStyle/>
              <a:p>
                <a:pPr algn="ctr" defTabSz="767552" fontAlgn="auto">
                  <a:spcBef>
                    <a:spcPts val="0"/>
                  </a:spcBef>
                  <a:spcAft>
                    <a:spcPts val="0"/>
                  </a:spcAft>
                  <a:buClr>
                    <a:srgbClr val="CC9900"/>
                  </a:buClr>
                  <a:defRPr/>
                </a:pPr>
                <a:r>
                  <a:rPr lang="zh-CN" altLang="en-US" sz="1500" kern="0" dirty="0">
                    <a:solidFill>
                      <a:prstClr val="white"/>
                    </a:solidFill>
                    <a:latin typeface="+mn-lt"/>
                    <a:ea typeface="+mn-ea"/>
                  </a:rPr>
                  <a:t>华为虚拟化</a:t>
                </a:r>
              </a:p>
            </p:txBody>
          </p:sp>
          <p:sp>
            <p:nvSpPr>
              <p:cNvPr id="11" name="圆角矩形 92"/>
              <p:cNvSpPr/>
              <p:nvPr/>
            </p:nvSpPr>
            <p:spPr bwMode="auto">
              <a:xfrm>
                <a:off x="4482986" y="2725756"/>
                <a:ext cx="294506" cy="1199031"/>
              </a:xfrm>
              <a:prstGeom prst="roundRect">
                <a:avLst>
                  <a:gd name="adj" fmla="val 10870"/>
                </a:avLst>
              </a:prstGeom>
              <a:solidFill>
                <a:schemeClr val="bg1">
                  <a:lumMod val="65000"/>
                </a:schemeClr>
              </a:solidFill>
              <a:ln w="9525" cap="flat" cmpd="sng" algn="ctr">
                <a:noFill/>
                <a:prstDash val="solid"/>
                <a:round/>
                <a:headEnd type="none" w="med" len="med"/>
                <a:tailEnd type="none" w="med" len="med"/>
              </a:ln>
              <a:effectLst/>
            </p:spPr>
            <p:txBody>
              <a:bodyPr vert="eaVert" lIns="68534" tIns="34268" rIns="68534" bIns="34268" anchor="ctr"/>
              <a:lstStyle/>
              <a:p>
                <a:pPr algn="ctr" defTabSz="767552" fontAlgn="auto">
                  <a:spcBef>
                    <a:spcPts val="0"/>
                  </a:spcBef>
                  <a:spcAft>
                    <a:spcPts val="0"/>
                  </a:spcAft>
                  <a:buClr>
                    <a:srgbClr val="CC9900"/>
                  </a:buClr>
                  <a:defRPr/>
                </a:pPr>
                <a:r>
                  <a:rPr lang="en-US" altLang="zh-CN" sz="1500" kern="0" dirty="0">
                    <a:solidFill>
                      <a:prstClr val="white"/>
                    </a:solidFill>
                    <a:latin typeface="+mn-lt"/>
                    <a:ea typeface="+mn-ea"/>
                  </a:rPr>
                  <a:t>VMware</a:t>
                </a:r>
                <a:endParaRPr lang="zh-CN" altLang="en-US" sz="1500" kern="0" dirty="0">
                  <a:solidFill>
                    <a:prstClr val="white"/>
                  </a:solidFill>
                  <a:latin typeface="+mn-lt"/>
                  <a:ea typeface="+mn-ea"/>
                </a:endParaRPr>
              </a:p>
            </p:txBody>
          </p:sp>
          <p:sp>
            <p:nvSpPr>
              <p:cNvPr id="12" name="矩形 11"/>
              <p:cNvSpPr/>
              <p:nvPr/>
            </p:nvSpPr>
            <p:spPr bwMode="auto">
              <a:xfrm>
                <a:off x="6023389" y="2415775"/>
                <a:ext cx="921481" cy="1581560"/>
              </a:xfrm>
              <a:prstGeom prst="rect">
                <a:avLst/>
              </a:prstGeom>
              <a:noFill/>
              <a:ln w="19050">
                <a:solidFill>
                  <a:schemeClr val="bg1">
                    <a:lumMod val="50000"/>
                  </a:schemeClr>
                </a:solidFill>
                <a:prstDash val="solid"/>
              </a:ln>
              <a:effectLst/>
              <a:extLst/>
            </p:spPr>
            <p:txBody>
              <a:bodyPr lIns="0" rIns="0"/>
              <a:lstStyle/>
              <a:p>
                <a:pPr algn="ctr">
                  <a:buClr>
                    <a:srgbClr val="CC9900"/>
                  </a:buClr>
                  <a:defRPr/>
                </a:pPr>
                <a:r>
                  <a:rPr lang="zh-CN" altLang="en-US" sz="1500" dirty="0" smtClean="0">
                    <a:solidFill>
                      <a:schemeClr val="bg1">
                        <a:lumMod val="65000"/>
                      </a:schemeClr>
                    </a:solidFill>
                    <a:latin typeface="+mn-lt"/>
                    <a:ea typeface="+mn-ea"/>
                  </a:rPr>
                  <a:t>   存储</a:t>
                </a:r>
                <a:r>
                  <a:rPr lang="zh-CN" altLang="en-US" sz="1500" dirty="0">
                    <a:solidFill>
                      <a:schemeClr val="bg1">
                        <a:lumMod val="65000"/>
                      </a:schemeClr>
                    </a:solidFill>
                    <a:latin typeface="+mn-lt"/>
                    <a:ea typeface="+mn-ea"/>
                  </a:rPr>
                  <a:t>资源池</a:t>
                </a:r>
              </a:p>
            </p:txBody>
          </p:sp>
          <p:sp>
            <p:nvSpPr>
              <p:cNvPr id="13" name="圆角矩形 92"/>
              <p:cNvSpPr/>
              <p:nvPr/>
            </p:nvSpPr>
            <p:spPr bwMode="auto">
              <a:xfrm>
                <a:off x="6148784" y="2778518"/>
                <a:ext cx="294506" cy="1187159"/>
              </a:xfrm>
              <a:prstGeom prst="roundRect">
                <a:avLst>
                  <a:gd name="adj" fmla="val 10870"/>
                </a:avLst>
              </a:prstGeom>
              <a:solidFill>
                <a:schemeClr val="bg1">
                  <a:lumMod val="65000"/>
                </a:schemeClr>
              </a:solidFill>
              <a:ln w="9525" cap="flat" cmpd="sng" algn="ctr">
                <a:noFill/>
                <a:prstDash val="solid"/>
                <a:round/>
                <a:headEnd type="none" w="med" len="med"/>
                <a:tailEnd type="none" w="med" len="med"/>
              </a:ln>
              <a:effectLst/>
            </p:spPr>
            <p:txBody>
              <a:bodyPr vert="eaVert" lIns="68534" tIns="34268" rIns="68534" bIns="34268" anchor="ctr"/>
              <a:lstStyle/>
              <a:p>
                <a:pPr algn="ctr" defTabSz="767552" fontAlgn="auto">
                  <a:spcBef>
                    <a:spcPts val="0"/>
                  </a:spcBef>
                  <a:spcAft>
                    <a:spcPts val="0"/>
                  </a:spcAft>
                  <a:buClr>
                    <a:srgbClr val="CC9900"/>
                  </a:buClr>
                  <a:defRPr/>
                </a:pPr>
                <a:r>
                  <a:rPr lang="zh-CN" altLang="en-US" sz="1500" kern="0" dirty="0">
                    <a:solidFill>
                      <a:prstClr val="white"/>
                    </a:solidFill>
                    <a:latin typeface="+mn-lt"/>
                    <a:ea typeface="+mn-ea"/>
                  </a:rPr>
                  <a:t>传统存储</a:t>
                </a:r>
              </a:p>
            </p:txBody>
          </p:sp>
          <p:sp>
            <p:nvSpPr>
              <p:cNvPr id="14" name="圆角矩形 92"/>
              <p:cNvSpPr/>
              <p:nvPr/>
            </p:nvSpPr>
            <p:spPr bwMode="auto">
              <a:xfrm>
                <a:off x="6507713" y="2778518"/>
                <a:ext cx="342823" cy="1187159"/>
              </a:xfrm>
              <a:prstGeom prst="roundRect">
                <a:avLst>
                  <a:gd name="adj" fmla="val 10870"/>
                </a:avLst>
              </a:prstGeom>
              <a:solidFill>
                <a:schemeClr val="bg1">
                  <a:lumMod val="65000"/>
                </a:schemeClr>
              </a:solidFill>
              <a:ln w="9525" cap="flat" cmpd="sng" algn="ctr">
                <a:noFill/>
                <a:prstDash val="solid"/>
                <a:round/>
                <a:headEnd type="none" w="med" len="med"/>
                <a:tailEnd type="none" w="med" len="med"/>
              </a:ln>
              <a:effectLst/>
            </p:spPr>
            <p:txBody>
              <a:bodyPr vert="eaVert" lIns="68534" tIns="34268" rIns="68534" bIns="34268" anchor="ctr"/>
              <a:lstStyle/>
              <a:p>
                <a:pPr algn="ctr" defTabSz="767552" fontAlgn="auto">
                  <a:spcBef>
                    <a:spcPts val="0"/>
                  </a:spcBef>
                  <a:spcAft>
                    <a:spcPts val="0"/>
                  </a:spcAft>
                  <a:buClr>
                    <a:srgbClr val="CC9900"/>
                  </a:buClr>
                  <a:defRPr/>
                </a:pPr>
                <a:r>
                  <a:rPr lang="en-US" altLang="zh-CN" sz="1500" kern="0" dirty="0">
                    <a:solidFill>
                      <a:prstClr val="white"/>
                    </a:solidFill>
                    <a:latin typeface="+mn-lt"/>
                    <a:ea typeface="+mn-ea"/>
                  </a:rPr>
                  <a:t>Server SAN</a:t>
                </a:r>
                <a:endParaRPr lang="zh-CN" altLang="en-US" sz="1500" kern="0" dirty="0">
                  <a:solidFill>
                    <a:prstClr val="white"/>
                  </a:solidFill>
                  <a:latin typeface="+mn-lt"/>
                  <a:ea typeface="+mn-ea"/>
                </a:endParaRPr>
              </a:p>
            </p:txBody>
          </p:sp>
          <p:sp>
            <p:nvSpPr>
              <p:cNvPr id="15" name="矩形 14"/>
              <p:cNvSpPr/>
              <p:nvPr/>
            </p:nvSpPr>
            <p:spPr bwMode="auto">
              <a:xfrm>
                <a:off x="7099025" y="2415775"/>
                <a:ext cx="938737" cy="1581560"/>
              </a:xfrm>
              <a:prstGeom prst="rect">
                <a:avLst/>
              </a:prstGeom>
              <a:noFill/>
              <a:ln w="19050">
                <a:solidFill>
                  <a:schemeClr val="bg1">
                    <a:lumMod val="50000"/>
                  </a:schemeClr>
                </a:solidFill>
                <a:prstDash val="solid"/>
              </a:ln>
              <a:effectLst/>
              <a:extLst/>
            </p:spPr>
            <p:txBody>
              <a:bodyPr lIns="0" rIns="0"/>
              <a:lstStyle/>
              <a:p>
                <a:pPr algn="ctr">
                  <a:buClr>
                    <a:srgbClr val="CC9900"/>
                  </a:buClr>
                  <a:defRPr/>
                </a:pPr>
                <a:r>
                  <a:rPr lang="zh-CN" altLang="en-US" sz="1500" dirty="0">
                    <a:solidFill>
                      <a:schemeClr val="bg1">
                        <a:lumMod val="65000"/>
                      </a:schemeClr>
                    </a:solidFill>
                    <a:latin typeface="+mn-lt"/>
                    <a:ea typeface="+mn-ea"/>
                  </a:rPr>
                  <a:t>网络资源池</a:t>
                </a:r>
              </a:p>
            </p:txBody>
          </p:sp>
          <p:sp>
            <p:nvSpPr>
              <p:cNvPr id="16" name="圆角矩形 92"/>
              <p:cNvSpPr/>
              <p:nvPr/>
            </p:nvSpPr>
            <p:spPr bwMode="auto">
              <a:xfrm>
                <a:off x="7232473" y="2964507"/>
                <a:ext cx="294506" cy="1001171"/>
              </a:xfrm>
              <a:prstGeom prst="roundRect">
                <a:avLst>
                  <a:gd name="adj" fmla="val 10870"/>
                </a:avLst>
              </a:prstGeom>
              <a:solidFill>
                <a:schemeClr val="bg1">
                  <a:lumMod val="65000"/>
                </a:schemeClr>
              </a:solidFill>
              <a:ln w="9525" cap="flat" cmpd="sng" algn="ctr">
                <a:noFill/>
                <a:prstDash val="solid"/>
                <a:round/>
                <a:headEnd type="none" w="med" len="med"/>
                <a:tailEnd type="none" w="med" len="med"/>
              </a:ln>
              <a:effectLst/>
            </p:spPr>
            <p:txBody>
              <a:bodyPr vert="eaVert" lIns="68534" tIns="34268" rIns="68534" bIns="34268" anchor="ctr"/>
              <a:lstStyle/>
              <a:p>
                <a:pPr algn="ctr" defTabSz="767552" fontAlgn="auto">
                  <a:spcBef>
                    <a:spcPts val="0"/>
                  </a:spcBef>
                  <a:spcAft>
                    <a:spcPts val="0"/>
                  </a:spcAft>
                  <a:buClr>
                    <a:srgbClr val="CC9900"/>
                  </a:buClr>
                  <a:defRPr/>
                </a:pPr>
                <a:r>
                  <a:rPr lang="zh-CN" altLang="en-US" sz="1500" kern="0" dirty="0">
                    <a:solidFill>
                      <a:prstClr val="white"/>
                    </a:solidFill>
                    <a:latin typeface="+mn-lt"/>
                    <a:ea typeface="+mn-ea"/>
                  </a:rPr>
                  <a:t>虚拟网络</a:t>
                </a:r>
              </a:p>
            </p:txBody>
          </p:sp>
          <p:sp>
            <p:nvSpPr>
              <p:cNvPr id="17" name="圆角矩形 92"/>
              <p:cNvSpPr/>
              <p:nvPr/>
            </p:nvSpPr>
            <p:spPr bwMode="auto">
              <a:xfrm>
                <a:off x="7645472" y="2935487"/>
                <a:ext cx="293355" cy="1030190"/>
              </a:xfrm>
              <a:prstGeom prst="roundRect">
                <a:avLst>
                  <a:gd name="adj" fmla="val 10870"/>
                </a:avLst>
              </a:prstGeom>
              <a:solidFill>
                <a:schemeClr val="bg1">
                  <a:lumMod val="65000"/>
                </a:schemeClr>
              </a:solidFill>
              <a:ln w="9525" cap="flat" cmpd="sng" algn="ctr">
                <a:noFill/>
                <a:prstDash val="solid"/>
                <a:round/>
                <a:headEnd type="none" w="med" len="med"/>
                <a:tailEnd type="none" w="med" len="med"/>
              </a:ln>
              <a:effectLst/>
            </p:spPr>
            <p:txBody>
              <a:bodyPr vert="eaVert" lIns="68534" tIns="34268" rIns="68534" bIns="34268" anchor="ctr"/>
              <a:lstStyle/>
              <a:p>
                <a:pPr algn="ctr" defTabSz="767552" fontAlgn="auto">
                  <a:spcBef>
                    <a:spcPts val="0"/>
                  </a:spcBef>
                  <a:spcAft>
                    <a:spcPts val="0"/>
                  </a:spcAft>
                  <a:buClr>
                    <a:srgbClr val="CC9900"/>
                  </a:buClr>
                  <a:defRPr/>
                </a:pPr>
                <a:r>
                  <a:rPr lang="zh-CN" altLang="en-US" sz="1500" kern="0" dirty="0">
                    <a:solidFill>
                      <a:prstClr val="white"/>
                    </a:solidFill>
                    <a:latin typeface="+mn-lt"/>
                    <a:ea typeface="+mn-ea"/>
                  </a:rPr>
                  <a:t>物理网络</a:t>
                </a:r>
              </a:p>
            </p:txBody>
          </p:sp>
          <p:sp>
            <p:nvSpPr>
              <p:cNvPr id="18" name="矩形 24"/>
              <p:cNvSpPr/>
              <p:nvPr/>
            </p:nvSpPr>
            <p:spPr bwMode="auto">
              <a:xfrm>
                <a:off x="3780084" y="2415775"/>
                <a:ext cx="2160476" cy="1581560"/>
              </a:xfrm>
              <a:prstGeom prst="rect">
                <a:avLst/>
              </a:prstGeom>
              <a:noFill/>
              <a:ln w="19050">
                <a:solidFill>
                  <a:schemeClr val="bg1">
                    <a:lumMod val="50000"/>
                  </a:schemeClr>
                </a:solidFill>
                <a:prstDash val="solid"/>
              </a:ln>
              <a:effectLst/>
              <a:extLst/>
            </p:spPr>
            <p:txBody>
              <a:bodyPr lIns="0" rIns="0"/>
              <a:lstStyle/>
              <a:p>
                <a:pPr lvl="1">
                  <a:buClr>
                    <a:srgbClr val="CC9900"/>
                  </a:buClr>
                  <a:defRPr/>
                </a:pPr>
                <a:r>
                  <a:rPr lang="zh-CN" altLang="en-US" sz="1500" dirty="0">
                    <a:solidFill>
                      <a:schemeClr val="bg1">
                        <a:lumMod val="65000"/>
                      </a:schemeClr>
                    </a:solidFill>
                    <a:latin typeface="+mn-lt"/>
                    <a:ea typeface="+mn-ea"/>
                  </a:rPr>
                  <a:t>计算资源池</a:t>
                </a:r>
              </a:p>
            </p:txBody>
          </p:sp>
          <p:sp>
            <p:nvSpPr>
              <p:cNvPr id="19" name="圆角矩形 209"/>
              <p:cNvSpPr/>
              <p:nvPr/>
            </p:nvSpPr>
            <p:spPr bwMode="auto">
              <a:xfrm>
                <a:off x="3780084" y="4087032"/>
                <a:ext cx="2124813" cy="278323"/>
              </a:xfrm>
              <a:prstGeom prst="roundRect">
                <a:avLst>
                  <a:gd name="adj" fmla="val 7781"/>
                </a:avLst>
              </a:prstGeom>
              <a:solidFill>
                <a:sysClr val="window" lastClr="FFFFFF">
                  <a:lumMod val="50000"/>
                </a:sysClr>
              </a:solidFill>
              <a:ln>
                <a:solidFill>
                  <a:sysClr val="window" lastClr="FFFFFF">
                    <a:lumMod val="50000"/>
                  </a:sysClr>
                </a:solidFill>
              </a:ln>
              <a:effectLst/>
            </p:spPr>
            <p:txBody>
              <a:bodyPr lIns="0" tIns="48386" rIns="0" bIns="48386" anchor="ctr"/>
              <a:lstStyle/>
              <a:p>
                <a:pPr algn="ctr" defTabSz="967436" fontAlgn="auto">
                  <a:spcBef>
                    <a:spcPts val="0"/>
                  </a:spcBef>
                  <a:spcAft>
                    <a:spcPts val="0"/>
                  </a:spcAft>
                  <a:defRPr/>
                </a:pPr>
                <a:r>
                  <a:rPr lang="zh-CN" altLang="en-US" sz="1500" kern="0" dirty="0">
                    <a:solidFill>
                      <a:prstClr val="white"/>
                    </a:solidFill>
                    <a:latin typeface="+mn-lt"/>
                    <a:ea typeface="+mn-ea"/>
                  </a:rPr>
                  <a:t>计算</a:t>
                </a:r>
              </a:p>
            </p:txBody>
          </p:sp>
          <p:sp>
            <p:nvSpPr>
              <p:cNvPr id="20" name="圆角矩形 209"/>
              <p:cNvSpPr/>
              <p:nvPr/>
            </p:nvSpPr>
            <p:spPr bwMode="auto">
              <a:xfrm>
                <a:off x="6022239" y="4087032"/>
                <a:ext cx="922631" cy="278323"/>
              </a:xfrm>
              <a:prstGeom prst="roundRect">
                <a:avLst>
                  <a:gd name="adj" fmla="val 7781"/>
                </a:avLst>
              </a:prstGeom>
              <a:solidFill>
                <a:sysClr val="window" lastClr="FFFFFF">
                  <a:lumMod val="50000"/>
                </a:sysClr>
              </a:solidFill>
              <a:ln>
                <a:solidFill>
                  <a:sysClr val="window" lastClr="FFFFFF">
                    <a:lumMod val="50000"/>
                  </a:sysClr>
                </a:solidFill>
              </a:ln>
              <a:effectLst/>
            </p:spPr>
            <p:txBody>
              <a:bodyPr lIns="0" tIns="48386" rIns="0" bIns="48386" anchor="ctr"/>
              <a:lstStyle/>
              <a:p>
                <a:pPr algn="ctr" defTabSz="967436" fontAlgn="auto">
                  <a:spcBef>
                    <a:spcPts val="0"/>
                  </a:spcBef>
                  <a:spcAft>
                    <a:spcPts val="0"/>
                  </a:spcAft>
                  <a:defRPr/>
                </a:pPr>
                <a:r>
                  <a:rPr lang="zh-CN" altLang="en-US" sz="1500" kern="0" dirty="0">
                    <a:solidFill>
                      <a:prstClr val="white"/>
                    </a:solidFill>
                    <a:latin typeface="+mn-lt"/>
                    <a:ea typeface="+mn-ea"/>
                  </a:rPr>
                  <a:t>存储</a:t>
                </a:r>
              </a:p>
            </p:txBody>
          </p:sp>
          <p:sp>
            <p:nvSpPr>
              <p:cNvPr id="21" name="圆角矩形 209"/>
              <p:cNvSpPr/>
              <p:nvPr/>
            </p:nvSpPr>
            <p:spPr bwMode="auto">
              <a:xfrm>
                <a:off x="7112830" y="4087032"/>
                <a:ext cx="909977" cy="278323"/>
              </a:xfrm>
              <a:prstGeom prst="roundRect">
                <a:avLst>
                  <a:gd name="adj" fmla="val 7781"/>
                </a:avLst>
              </a:prstGeom>
              <a:solidFill>
                <a:sysClr val="window" lastClr="FFFFFF">
                  <a:lumMod val="50000"/>
                </a:sysClr>
              </a:solidFill>
              <a:ln>
                <a:solidFill>
                  <a:sysClr val="window" lastClr="FFFFFF">
                    <a:lumMod val="50000"/>
                  </a:sysClr>
                </a:solidFill>
              </a:ln>
              <a:effectLst/>
            </p:spPr>
            <p:txBody>
              <a:bodyPr lIns="0" tIns="48386" rIns="0" bIns="48386" anchor="ctr"/>
              <a:lstStyle/>
              <a:p>
                <a:pPr algn="ctr" defTabSz="967436" fontAlgn="auto">
                  <a:spcBef>
                    <a:spcPts val="0"/>
                  </a:spcBef>
                  <a:spcAft>
                    <a:spcPts val="0"/>
                  </a:spcAft>
                  <a:defRPr/>
                </a:pPr>
                <a:r>
                  <a:rPr lang="zh-CN" altLang="en-US" sz="1500" kern="0" dirty="0">
                    <a:solidFill>
                      <a:prstClr val="white"/>
                    </a:solidFill>
                    <a:latin typeface="+mn-lt"/>
                    <a:ea typeface="+mn-ea"/>
                  </a:rPr>
                  <a:t>网络</a:t>
                </a:r>
              </a:p>
            </p:txBody>
          </p:sp>
          <p:sp>
            <p:nvSpPr>
              <p:cNvPr id="22" name="圆角矩形 21"/>
              <p:cNvSpPr/>
              <p:nvPr/>
            </p:nvSpPr>
            <p:spPr bwMode="auto">
              <a:xfrm>
                <a:off x="3996361" y="1542554"/>
                <a:ext cx="503881" cy="180712"/>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36000" tIns="0" rIns="3600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70055">
                  <a:defRPr/>
                </a:pPr>
                <a:r>
                  <a:rPr lang="en-US" altLang="zh-CN" sz="1500" dirty="0" smtClean="0">
                    <a:solidFill>
                      <a:schemeClr val="tx1">
                        <a:lumMod val="75000"/>
                        <a:lumOff val="25000"/>
                      </a:schemeClr>
                    </a:solidFill>
                  </a:rPr>
                  <a:t>Nova</a:t>
                </a:r>
                <a:endParaRPr lang="zh-CN" altLang="en-US" sz="1500" dirty="0" smtClean="0">
                  <a:solidFill>
                    <a:schemeClr val="tx1">
                      <a:lumMod val="75000"/>
                      <a:lumOff val="25000"/>
                    </a:schemeClr>
                  </a:solidFill>
                </a:endParaRPr>
              </a:p>
            </p:txBody>
          </p:sp>
          <p:sp>
            <p:nvSpPr>
              <p:cNvPr id="23" name="圆角矩形 22"/>
              <p:cNvSpPr/>
              <p:nvPr/>
            </p:nvSpPr>
            <p:spPr bwMode="auto">
              <a:xfrm>
                <a:off x="6099317" y="1546510"/>
                <a:ext cx="729362" cy="180712"/>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36000" tIns="0" rIns="3600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70055">
                  <a:defRPr/>
                </a:pPr>
                <a:r>
                  <a:rPr lang="en-US" altLang="zh-CN" sz="1500" dirty="0" smtClean="0">
                    <a:solidFill>
                      <a:schemeClr val="tx1">
                        <a:lumMod val="75000"/>
                        <a:lumOff val="25000"/>
                      </a:schemeClr>
                    </a:solidFill>
                  </a:rPr>
                  <a:t>Cinder</a:t>
                </a:r>
                <a:endParaRPr lang="zh-CN" altLang="en-US" sz="1500" dirty="0" smtClean="0">
                  <a:solidFill>
                    <a:schemeClr val="tx1">
                      <a:lumMod val="75000"/>
                      <a:lumOff val="25000"/>
                    </a:schemeClr>
                  </a:solidFill>
                </a:endParaRPr>
              </a:p>
            </p:txBody>
          </p:sp>
          <p:cxnSp>
            <p:nvCxnSpPr>
              <p:cNvPr id="24" name="直接连接符 23"/>
              <p:cNvCxnSpPr>
                <a:stCxn id="22" idx="2"/>
              </p:cNvCxnSpPr>
              <p:nvPr/>
            </p:nvCxnSpPr>
            <p:spPr bwMode="auto">
              <a:xfrm>
                <a:off x="4248302" y="1723265"/>
                <a:ext cx="0" cy="678000"/>
              </a:xfrm>
              <a:prstGeom prst="line">
                <a:avLst/>
              </a:prstGeom>
              <a:noFill/>
              <a:ln w="9525" cap="flat" cmpd="sng" algn="ctr">
                <a:solidFill>
                  <a:schemeClr val="bg1">
                    <a:lumMod val="75000"/>
                  </a:schemeClr>
                </a:solidFill>
                <a:prstDash val="solid"/>
                <a:round/>
                <a:headEnd type="none" w="med" len="med"/>
                <a:tailEnd type="none"/>
              </a:ln>
              <a:effectLst/>
            </p:spPr>
          </p:cxnSp>
          <p:sp>
            <p:nvSpPr>
              <p:cNvPr id="25" name="圆角矩形 24"/>
              <p:cNvSpPr/>
              <p:nvPr/>
            </p:nvSpPr>
            <p:spPr bwMode="auto">
              <a:xfrm>
                <a:off x="5368427" y="1541857"/>
                <a:ext cx="592463" cy="177453"/>
              </a:xfrm>
              <a:prstGeom prst="roundRect">
                <a:avLst/>
              </a:prstGeom>
              <a:solidFill>
                <a:srgbClr val="0070C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36000" tIns="0" rIns="3600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70055">
                  <a:defRPr/>
                </a:pPr>
                <a:r>
                  <a:rPr lang="en-US" altLang="zh-CN" sz="1500" dirty="0" smtClean="0">
                    <a:solidFill>
                      <a:schemeClr val="bg1"/>
                    </a:solidFill>
                  </a:rPr>
                  <a:t>Ironic</a:t>
                </a:r>
                <a:endParaRPr lang="zh-CN" altLang="en-US" sz="1500" dirty="0" smtClean="0">
                  <a:solidFill>
                    <a:schemeClr val="bg1"/>
                  </a:solidFill>
                </a:endParaRPr>
              </a:p>
            </p:txBody>
          </p:sp>
          <p:sp>
            <p:nvSpPr>
              <p:cNvPr id="26" name="圆角矩形 25"/>
              <p:cNvSpPr/>
              <p:nvPr/>
            </p:nvSpPr>
            <p:spPr bwMode="auto">
              <a:xfrm>
                <a:off x="7138139" y="1546510"/>
                <a:ext cx="729362" cy="180712"/>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36000" tIns="0" rIns="3600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70055">
                  <a:defRPr/>
                </a:pPr>
                <a:r>
                  <a:rPr lang="en-US" altLang="zh-CN" sz="1300" dirty="0" smtClean="0">
                    <a:solidFill>
                      <a:schemeClr val="tx1">
                        <a:lumMod val="75000"/>
                        <a:lumOff val="25000"/>
                      </a:schemeClr>
                    </a:solidFill>
                  </a:rPr>
                  <a:t>Neutron</a:t>
                </a:r>
                <a:endParaRPr lang="zh-CN" altLang="en-US" sz="1300" dirty="0" smtClean="0">
                  <a:solidFill>
                    <a:schemeClr val="tx1">
                      <a:lumMod val="75000"/>
                      <a:lumOff val="25000"/>
                    </a:schemeClr>
                  </a:solidFill>
                </a:endParaRPr>
              </a:p>
            </p:txBody>
          </p:sp>
          <p:sp>
            <p:nvSpPr>
              <p:cNvPr id="27" name="圆角矩形 26"/>
              <p:cNvSpPr/>
              <p:nvPr/>
            </p:nvSpPr>
            <p:spPr bwMode="auto">
              <a:xfrm>
                <a:off x="7209465" y="2695417"/>
                <a:ext cx="729362" cy="203136"/>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lIns="68534" tIns="34268" rIns="68534" bIns="34268"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67552" fontAlgn="auto">
                  <a:spcBef>
                    <a:spcPts val="0"/>
                  </a:spcBef>
                  <a:spcAft>
                    <a:spcPts val="0"/>
                  </a:spcAft>
                  <a:buClr>
                    <a:srgbClr val="CC9900"/>
                  </a:buClr>
                  <a:defRPr/>
                </a:pPr>
                <a:r>
                  <a:rPr lang="en-US" altLang="zh-CN" sz="1500" kern="0" dirty="0" smtClean="0">
                    <a:solidFill>
                      <a:prstClr val="white"/>
                    </a:solidFill>
                  </a:rPr>
                  <a:t>AC</a:t>
                </a:r>
                <a:endParaRPr lang="zh-CN" altLang="en-US" sz="1500" kern="0" dirty="0" smtClean="0">
                  <a:solidFill>
                    <a:prstClr val="white"/>
                  </a:solidFill>
                </a:endParaRPr>
              </a:p>
            </p:txBody>
          </p:sp>
          <p:cxnSp>
            <p:nvCxnSpPr>
              <p:cNvPr id="23581" name="直接连接符 27"/>
              <p:cNvCxnSpPr>
                <a:cxnSpLocks noChangeShapeType="1"/>
              </p:cNvCxnSpPr>
              <p:nvPr/>
            </p:nvCxnSpPr>
            <p:spPr bwMode="auto">
              <a:xfrm>
                <a:off x="5652120" y="1836000"/>
                <a:ext cx="0" cy="828000"/>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29" name="直接连接符 28"/>
              <p:cNvCxnSpPr/>
              <p:nvPr/>
            </p:nvCxnSpPr>
            <p:spPr bwMode="auto">
              <a:xfrm>
                <a:off x="7668480" y="1723265"/>
                <a:ext cx="0" cy="692510"/>
              </a:xfrm>
              <a:prstGeom prst="line">
                <a:avLst/>
              </a:prstGeom>
              <a:noFill/>
              <a:ln w="9525" cap="flat" cmpd="sng" algn="ctr">
                <a:solidFill>
                  <a:schemeClr val="bg1">
                    <a:lumMod val="75000"/>
                  </a:schemeClr>
                </a:solidFill>
                <a:prstDash val="solid"/>
                <a:round/>
                <a:headEnd type="none" w="med" len="med"/>
                <a:tailEnd type="none"/>
              </a:ln>
              <a:effectLst/>
            </p:spPr>
          </p:cxnSp>
          <p:sp>
            <p:nvSpPr>
              <p:cNvPr id="30" name="圆角矩形 92"/>
              <p:cNvSpPr/>
              <p:nvPr/>
            </p:nvSpPr>
            <p:spPr bwMode="auto">
              <a:xfrm>
                <a:off x="8167759" y="1278740"/>
                <a:ext cx="364681" cy="3093210"/>
              </a:xfrm>
              <a:prstGeom prst="roundRect">
                <a:avLst>
                  <a:gd name="adj" fmla="val 10870"/>
                </a:avLst>
              </a:prstGeom>
              <a:solidFill>
                <a:srgbClr val="8EB4E3"/>
              </a:solidFill>
              <a:ln w="9525" cap="flat" cmpd="sng" algn="ctr">
                <a:noFill/>
                <a:prstDash val="solid"/>
                <a:round/>
                <a:headEnd type="none" w="med" len="med"/>
                <a:tailEnd type="none" w="med" len="med"/>
              </a:ln>
              <a:effectLst/>
            </p:spPr>
            <p:txBody>
              <a:bodyPr vert="eaVert" lIns="68534" tIns="34268" rIns="68534" bIns="34268" anchor="ctr"/>
              <a:lstStyle/>
              <a:p>
                <a:pPr algn="ctr" defTabSz="767552" fontAlgn="auto">
                  <a:spcBef>
                    <a:spcPts val="0"/>
                  </a:spcBef>
                  <a:spcAft>
                    <a:spcPts val="0"/>
                  </a:spcAft>
                  <a:buClr>
                    <a:srgbClr val="CC9900"/>
                  </a:buClr>
                  <a:defRPr/>
                </a:pPr>
                <a:endParaRPr lang="en-US" altLang="zh-CN" sz="1500" kern="0" dirty="0">
                  <a:solidFill>
                    <a:prstClr val="white"/>
                  </a:solidFill>
                  <a:latin typeface="+mn-lt"/>
                  <a:ea typeface="+mn-ea"/>
                </a:endParaRPr>
              </a:p>
              <a:p>
                <a:pPr algn="ctr" defTabSz="767552" fontAlgn="auto">
                  <a:spcBef>
                    <a:spcPts val="0"/>
                  </a:spcBef>
                  <a:spcAft>
                    <a:spcPts val="0"/>
                  </a:spcAft>
                  <a:buClr>
                    <a:srgbClr val="CC9900"/>
                  </a:buClr>
                  <a:defRPr/>
                </a:pPr>
                <a:r>
                  <a:rPr lang="en-US" altLang="zh-CN" sz="1500" kern="0" dirty="0">
                    <a:solidFill>
                      <a:prstClr val="white"/>
                    </a:solidFill>
                    <a:latin typeface="+mn-lt"/>
                    <a:ea typeface="+mn-ea"/>
                  </a:rPr>
                  <a:t>ManageOne</a:t>
                </a:r>
              </a:p>
              <a:p>
                <a:pPr algn="ctr" defTabSz="767552" fontAlgn="auto">
                  <a:spcBef>
                    <a:spcPts val="0"/>
                  </a:spcBef>
                  <a:spcAft>
                    <a:spcPts val="0"/>
                  </a:spcAft>
                  <a:buClr>
                    <a:srgbClr val="CC9900"/>
                  </a:buClr>
                  <a:defRPr/>
                </a:pPr>
                <a:endParaRPr lang="zh-CN" altLang="en-US" sz="1500" kern="0" dirty="0">
                  <a:solidFill>
                    <a:prstClr val="white"/>
                  </a:solidFill>
                  <a:latin typeface="+mn-lt"/>
                  <a:ea typeface="+mn-ea"/>
                </a:endParaRPr>
              </a:p>
            </p:txBody>
          </p:sp>
          <p:sp>
            <p:nvSpPr>
              <p:cNvPr id="31" name="圆角矩形 30"/>
              <p:cNvSpPr/>
              <p:nvPr/>
            </p:nvSpPr>
            <p:spPr bwMode="auto">
              <a:xfrm>
                <a:off x="4657849" y="1541856"/>
                <a:ext cx="584410" cy="173494"/>
              </a:xfrm>
              <a:prstGeom prst="roundRect">
                <a:avLst/>
              </a:prstGeom>
              <a:solidFill>
                <a:srgbClr val="0070C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36000" tIns="0" rIns="3600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70055">
                  <a:defRPr/>
                </a:pPr>
                <a:r>
                  <a:rPr lang="en-US" altLang="zh-CN" sz="1300" dirty="0" smtClean="0">
                    <a:solidFill>
                      <a:schemeClr val="bg1"/>
                    </a:solidFill>
                  </a:rPr>
                  <a:t>Glance</a:t>
                </a:r>
                <a:endParaRPr lang="zh-CN" altLang="en-US" sz="1300" dirty="0" smtClean="0">
                  <a:solidFill>
                    <a:schemeClr val="bg1"/>
                  </a:solidFill>
                </a:endParaRPr>
              </a:p>
            </p:txBody>
          </p:sp>
          <p:sp>
            <p:nvSpPr>
              <p:cNvPr id="32" name="圆角矩形 31"/>
              <p:cNvSpPr/>
              <p:nvPr/>
            </p:nvSpPr>
            <p:spPr bwMode="auto">
              <a:xfrm>
                <a:off x="5138721" y="2643973"/>
                <a:ext cx="647683" cy="203136"/>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lIns="68534" tIns="34268" rIns="68534" bIns="34268"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67552" fontAlgn="auto">
                  <a:spcBef>
                    <a:spcPts val="0"/>
                  </a:spcBef>
                  <a:spcAft>
                    <a:spcPts val="0"/>
                  </a:spcAft>
                  <a:buClr>
                    <a:srgbClr val="CC9900"/>
                  </a:buClr>
                  <a:defRPr/>
                </a:pPr>
                <a:r>
                  <a:rPr lang="en-US" altLang="zh-CN" sz="1300" kern="0" dirty="0" smtClean="0">
                    <a:solidFill>
                      <a:prstClr val="white"/>
                    </a:solidFill>
                  </a:rPr>
                  <a:t>TOR</a:t>
                </a:r>
                <a:endParaRPr lang="zh-CN" altLang="en-US" sz="1300" kern="0" dirty="0" smtClean="0">
                  <a:solidFill>
                    <a:prstClr val="white"/>
                  </a:solidFill>
                </a:endParaRPr>
              </a:p>
            </p:txBody>
          </p:sp>
          <p:sp>
            <p:nvSpPr>
              <p:cNvPr id="33" name="圆角矩形 32"/>
              <p:cNvSpPr/>
              <p:nvPr/>
            </p:nvSpPr>
            <p:spPr bwMode="auto">
              <a:xfrm>
                <a:off x="5182437" y="3175557"/>
                <a:ext cx="576357" cy="179393"/>
              </a:xfrm>
              <a:prstGeom prst="roundRect">
                <a:avLst/>
              </a:prstGeom>
              <a:solidFill>
                <a:srgbClr val="0070C0"/>
              </a:solidFill>
              <a:ln w="9525" cap="flat" cmpd="sng" algn="ctr">
                <a:noFill/>
                <a:prstDash val="solid"/>
                <a:round/>
                <a:headEnd type="none" w="med" len="med"/>
                <a:tailEnd type="none" w="med" len="med"/>
              </a:ln>
              <a:effectLst/>
            </p:spPr>
            <p:txBody>
              <a:bodyPr lIns="68534" tIns="34268" rIns="68534" bIns="34268"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67552" fontAlgn="auto">
                  <a:spcBef>
                    <a:spcPts val="0"/>
                  </a:spcBef>
                  <a:spcAft>
                    <a:spcPts val="0"/>
                  </a:spcAft>
                  <a:buClr>
                    <a:srgbClr val="CC9900"/>
                  </a:buClr>
                  <a:defRPr/>
                </a:pPr>
                <a:r>
                  <a:rPr lang="en-US" altLang="zh-CN" sz="1300" kern="0" dirty="0" smtClean="0">
                    <a:solidFill>
                      <a:prstClr val="white"/>
                    </a:solidFill>
                  </a:rPr>
                  <a:t>OS</a:t>
                </a:r>
                <a:endParaRPr lang="zh-CN" altLang="en-US" sz="1300" kern="0" dirty="0" smtClean="0">
                  <a:solidFill>
                    <a:prstClr val="white"/>
                  </a:solidFill>
                </a:endParaRPr>
              </a:p>
            </p:txBody>
          </p:sp>
          <p:cxnSp>
            <p:nvCxnSpPr>
              <p:cNvPr id="34" name="肘形连接符 33"/>
              <p:cNvCxnSpPr>
                <a:stCxn id="31" idx="2"/>
                <a:endCxn id="25" idx="2"/>
              </p:cNvCxnSpPr>
              <p:nvPr/>
            </p:nvCxnSpPr>
            <p:spPr bwMode="auto">
              <a:xfrm rot="16200000" flipH="1">
                <a:off x="5305377" y="1360027"/>
                <a:ext cx="3959" cy="714605"/>
              </a:xfrm>
              <a:prstGeom prst="bentConnector3">
                <a:avLst>
                  <a:gd name="adj1" fmla="val 4897482"/>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35" name="形状 34"/>
              <p:cNvCxnSpPr>
                <a:stCxn id="26" idx="2"/>
              </p:cNvCxnSpPr>
              <p:nvPr/>
            </p:nvCxnSpPr>
            <p:spPr bwMode="auto">
              <a:xfrm rot="5400000">
                <a:off x="5642121" y="1268690"/>
                <a:ext cx="1402167" cy="2319233"/>
              </a:xfrm>
              <a:prstGeom prst="bentConnector4">
                <a:avLst>
                  <a:gd name="adj1" fmla="val 28939"/>
                  <a:gd name="adj2" fmla="val 104694"/>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3589" name="矩形 24"/>
              <p:cNvSpPr>
                <a:spLocks noChangeArrowheads="1"/>
              </p:cNvSpPr>
              <p:nvPr/>
            </p:nvSpPr>
            <p:spPr bwMode="auto">
              <a:xfrm>
                <a:off x="5004048" y="2415049"/>
                <a:ext cx="922030" cy="158180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endParaRPr lang="zh-CN" altLang="en-US" sz="1500">
                  <a:latin typeface="+mn-lt"/>
                  <a:ea typeface="+mn-ea"/>
                </a:endParaRPr>
              </a:p>
            </p:txBody>
          </p:sp>
          <p:sp>
            <p:nvSpPr>
              <p:cNvPr id="37" name="圆角矩形 36"/>
              <p:cNvSpPr/>
              <p:nvPr/>
            </p:nvSpPr>
            <p:spPr bwMode="auto">
              <a:xfrm>
                <a:off x="4806252" y="2423690"/>
                <a:ext cx="686796" cy="204455"/>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36000" tIns="0" rIns="3600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70055">
                  <a:defRPr/>
                </a:pPr>
                <a:r>
                  <a:rPr lang="en-US" altLang="zh-CN" sz="1100" dirty="0" smtClean="0">
                    <a:solidFill>
                      <a:schemeClr val="tx1">
                        <a:lumMod val="75000"/>
                        <a:lumOff val="25000"/>
                      </a:schemeClr>
                    </a:solidFill>
                  </a:rPr>
                  <a:t>PXE Driver</a:t>
                </a:r>
                <a:endParaRPr lang="zh-CN" altLang="en-US" sz="1100" dirty="0" smtClean="0">
                  <a:solidFill>
                    <a:schemeClr val="tx1">
                      <a:lumMod val="75000"/>
                      <a:lumOff val="25000"/>
                    </a:schemeClr>
                  </a:solidFill>
                </a:endParaRPr>
              </a:p>
            </p:txBody>
          </p:sp>
        </p:grpSp>
        <p:sp>
          <p:nvSpPr>
            <p:cNvPr id="38" name="圆角矩形 37"/>
            <p:cNvSpPr/>
            <p:nvPr/>
          </p:nvSpPr>
          <p:spPr bwMode="auto">
            <a:xfrm>
              <a:off x="2917550" y="3682157"/>
              <a:ext cx="903298" cy="231729"/>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48006" tIns="0" rIns="48006"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770055">
                <a:defRPr/>
              </a:pPr>
              <a:r>
                <a:rPr lang="en-US" altLang="zh-CN" sz="1100" dirty="0" smtClean="0">
                  <a:solidFill>
                    <a:schemeClr val="tx1">
                      <a:lumMod val="75000"/>
                      <a:lumOff val="25000"/>
                    </a:schemeClr>
                  </a:solidFill>
                </a:rPr>
                <a:t>IPMI Driver</a:t>
              </a:r>
              <a:endParaRPr lang="zh-CN" altLang="en-US" sz="1100" dirty="0" smtClean="0">
                <a:solidFill>
                  <a:schemeClr val="tx1">
                    <a:lumMod val="75000"/>
                    <a:lumOff val="25000"/>
                  </a:schemeClr>
                </a:solidFill>
              </a:endParaRPr>
            </a:p>
          </p:txBody>
        </p:sp>
      </p:grpSp>
    </p:spTree>
    <p:extLst>
      <p:ext uri="{BB962C8B-B14F-4D97-AF65-F5344CB8AC3E}">
        <p14:creationId xmlns:p14="http://schemas.microsoft.com/office/powerpoint/2010/main" val="1766318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支持异构存储设备</a:t>
            </a:r>
          </a:p>
        </p:txBody>
      </p:sp>
      <p:grpSp>
        <p:nvGrpSpPr>
          <p:cNvPr id="24579" name="组合 42"/>
          <p:cNvGrpSpPr>
            <a:grpSpLocks/>
          </p:cNvGrpSpPr>
          <p:nvPr/>
        </p:nvGrpSpPr>
        <p:grpSpPr bwMode="auto">
          <a:xfrm>
            <a:off x="746962" y="1547630"/>
            <a:ext cx="7848600" cy="4223627"/>
            <a:chOff x="1041184" y="653204"/>
            <a:chExt cx="5988528" cy="3206343"/>
          </a:xfrm>
        </p:grpSpPr>
        <p:cxnSp>
          <p:nvCxnSpPr>
            <p:cNvPr id="6" name="直接连接符 5"/>
            <p:cNvCxnSpPr/>
            <p:nvPr/>
          </p:nvCxnSpPr>
          <p:spPr bwMode="auto">
            <a:xfrm>
              <a:off x="3025649" y="1604878"/>
              <a:ext cx="0" cy="327799"/>
            </a:xfrm>
            <a:prstGeom prst="line">
              <a:avLst/>
            </a:prstGeom>
            <a:ln w="41275">
              <a:solidFill>
                <a:srgbClr val="FFC000"/>
              </a:solidFill>
            </a:ln>
            <a:extLst/>
          </p:spPr>
          <p:style>
            <a:lnRef idx="1">
              <a:schemeClr val="accent4"/>
            </a:lnRef>
            <a:fillRef idx="0">
              <a:schemeClr val="accent4"/>
            </a:fillRef>
            <a:effectRef idx="0">
              <a:schemeClr val="accent4"/>
            </a:effectRef>
            <a:fontRef idx="minor">
              <a:schemeClr val="tx1"/>
            </a:fontRef>
          </p:style>
        </p:cxnSp>
        <p:cxnSp>
          <p:nvCxnSpPr>
            <p:cNvPr id="7" name="直接连接符 6"/>
            <p:cNvCxnSpPr/>
            <p:nvPr/>
          </p:nvCxnSpPr>
          <p:spPr bwMode="auto">
            <a:xfrm>
              <a:off x="4315381" y="1563903"/>
              <a:ext cx="0" cy="326593"/>
            </a:xfrm>
            <a:prstGeom prst="line">
              <a:avLst/>
            </a:prstGeom>
            <a:ln w="41275">
              <a:solidFill>
                <a:srgbClr val="FFC000"/>
              </a:solidFill>
            </a:ln>
            <a:extLst/>
          </p:spPr>
          <p:style>
            <a:lnRef idx="1">
              <a:schemeClr val="accent4"/>
            </a:lnRef>
            <a:fillRef idx="0">
              <a:schemeClr val="accent4"/>
            </a:fillRef>
            <a:effectRef idx="0">
              <a:schemeClr val="accent4"/>
            </a:effectRef>
            <a:fontRef idx="minor">
              <a:schemeClr val="tx1"/>
            </a:fontRef>
          </p:style>
        </p:cxnSp>
        <p:cxnSp>
          <p:nvCxnSpPr>
            <p:cNvPr id="8" name="直接连接符 7"/>
            <p:cNvCxnSpPr/>
            <p:nvPr/>
          </p:nvCxnSpPr>
          <p:spPr bwMode="auto">
            <a:xfrm>
              <a:off x="6143446" y="1560287"/>
              <a:ext cx="0" cy="326594"/>
            </a:xfrm>
            <a:prstGeom prst="line">
              <a:avLst/>
            </a:prstGeom>
            <a:ln w="41275">
              <a:solidFill>
                <a:srgbClr val="FFC000"/>
              </a:solidFill>
            </a:ln>
            <a:extLst/>
          </p:spPr>
          <p:style>
            <a:lnRef idx="1">
              <a:schemeClr val="accent4"/>
            </a:lnRef>
            <a:fillRef idx="0">
              <a:schemeClr val="accent4"/>
            </a:fillRef>
            <a:effectRef idx="0">
              <a:schemeClr val="accent4"/>
            </a:effectRef>
            <a:fontRef idx="minor">
              <a:schemeClr val="tx1"/>
            </a:fontRef>
          </p:style>
        </p:cxnSp>
        <p:cxnSp>
          <p:nvCxnSpPr>
            <p:cNvPr id="9" name="直接连接符 8"/>
            <p:cNvCxnSpPr/>
            <p:nvPr/>
          </p:nvCxnSpPr>
          <p:spPr bwMode="auto">
            <a:xfrm>
              <a:off x="1674716" y="1566313"/>
              <a:ext cx="0" cy="326593"/>
            </a:xfrm>
            <a:prstGeom prst="line">
              <a:avLst/>
            </a:prstGeom>
            <a:ln w="41275">
              <a:solidFill>
                <a:srgbClr val="FFC000"/>
              </a:solidFill>
            </a:ln>
            <a:extLst/>
          </p:spPr>
          <p:style>
            <a:lnRef idx="1">
              <a:schemeClr val="accent4"/>
            </a:lnRef>
            <a:fillRef idx="0">
              <a:schemeClr val="accent4"/>
            </a:fillRef>
            <a:effectRef idx="0">
              <a:schemeClr val="accent4"/>
            </a:effectRef>
            <a:fontRef idx="minor">
              <a:schemeClr val="tx1"/>
            </a:fontRef>
          </p:style>
        </p:cxnSp>
        <p:sp>
          <p:nvSpPr>
            <p:cNvPr id="10" name="矩形 9"/>
            <p:cNvSpPr/>
            <p:nvPr/>
          </p:nvSpPr>
          <p:spPr bwMode="auto">
            <a:xfrm>
              <a:off x="1147083" y="1030357"/>
              <a:ext cx="5882629" cy="640674"/>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400" dirty="0">
                  <a:solidFill>
                    <a:srgbClr val="000000"/>
                  </a:solidFill>
                  <a:latin typeface="+mn-lt"/>
                  <a:ea typeface="+mn-ea"/>
                </a:rPr>
                <a:t>OpenStack</a:t>
              </a:r>
              <a:endParaRPr lang="zh-CN" altLang="en-US" sz="1400" dirty="0">
                <a:solidFill>
                  <a:srgbClr val="000000"/>
                </a:solidFill>
                <a:latin typeface="+mn-lt"/>
                <a:ea typeface="+mn-ea"/>
              </a:endParaRPr>
            </a:p>
          </p:txBody>
        </p:sp>
        <p:sp>
          <p:nvSpPr>
            <p:cNvPr id="11" name="矩形 10"/>
            <p:cNvSpPr/>
            <p:nvPr/>
          </p:nvSpPr>
          <p:spPr bwMode="auto">
            <a:xfrm>
              <a:off x="1082256" y="1841455"/>
              <a:ext cx="1154822" cy="355579"/>
            </a:xfrm>
            <a:prstGeom prst="rect">
              <a:avLst/>
            </a:prstGeom>
            <a:solidFill>
              <a:srgbClr val="FFC000"/>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300" dirty="0">
                  <a:solidFill>
                    <a:srgbClr val="000000"/>
                  </a:solidFill>
                  <a:latin typeface="+mn-lt"/>
                  <a:ea typeface="+mn-ea"/>
                </a:rPr>
                <a:t>Cinder-Volume</a:t>
              </a:r>
              <a:endParaRPr lang="zh-CN" altLang="en-US" sz="1300" dirty="0">
                <a:solidFill>
                  <a:srgbClr val="000000"/>
                </a:solidFill>
                <a:latin typeface="+mn-lt"/>
                <a:ea typeface="+mn-ea"/>
              </a:endParaRPr>
            </a:p>
          </p:txBody>
        </p:sp>
        <p:sp>
          <p:nvSpPr>
            <p:cNvPr id="12" name="矩形 11"/>
            <p:cNvSpPr/>
            <p:nvPr/>
          </p:nvSpPr>
          <p:spPr bwMode="auto">
            <a:xfrm>
              <a:off x="1075480" y="2200501"/>
              <a:ext cx="1161599" cy="355579"/>
            </a:xfrm>
            <a:prstGeom prst="rect">
              <a:avLst/>
            </a:prstGeom>
            <a:solidFill>
              <a:schemeClr val="bg1">
                <a:lumMod val="8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zh-CN" altLang="en-US" sz="1300" dirty="0">
                  <a:solidFill>
                    <a:srgbClr val="000000"/>
                  </a:solidFill>
                  <a:latin typeface="+mn-lt"/>
                  <a:ea typeface="+mn-ea"/>
                </a:rPr>
                <a:t>华为</a:t>
              </a:r>
              <a:r>
                <a:rPr lang="en-US" altLang="zh-CN" sz="1300" dirty="0" err="1">
                  <a:solidFill>
                    <a:srgbClr val="000000"/>
                  </a:solidFill>
                  <a:latin typeface="+mn-lt"/>
                  <a:ea typeface="+mn-ea"/>
                </a:rPr>
                <a:t>OceanStor</a:t>
              </a:r>
              <a:r>
                <a:rPr lang="en-US" altLang="zh-CN" sz="1300" dirty="0">
                  <a:solidFill>
                    <a:srgbClr val="000000"/>
                  </a:solidFill>
                  <a:latin typeface="+mn-lt"/>
                  <a:ea typeface="+mn-ea"/>
                </a:rPr>
                <a:t> Driver-</a:t>
              </a:r>
              <a:r>
                <a:rPr lang="zh-CN" altLang="en-US" sz="1300" dirty="0">
                  <a:solidFill>
                    <a:srgbClr val="000000"/>
                  </a:solidFill>
                  <a:latin typeface="+mn-lt"/>
                  <a:ea typeface="+mn-ea"/>
                </a:rPr>
                <a:t>小</a:t>
              </a:r>
              <a:r>
                <a:rPr lang="en-US" altLang="zh-CN" sz="1300" dirty="0">
                  <a:solidFill>
                    <a:srgbClr val="000000"/>
                  </a:solidFill>
                  <a:latin typeface="+mn-lt"/>
                  <a:ea typeface="+mn-ea"/>
                </a:rPr>
                <a:t>LUN</a:t>
              </a:r>
              <a:endParaRPr lang="zh-CN" altLang="en-US" sz="1300" dirty="0">
                <a:solidFill>
                  <a:srgbClr val="000000"/>
                </a:solidFill>
                <a:latin typeface="+mn-lt"/>
                <a:ea typeface="+mn-ea"/>
              </a:endParaRPr>
            </a:p>
          </p:txBody>
        </p:sp>
        <p:sp>
          <p:nvSpPr>
            <p:cNvPr id="13" name="矩形 12"/>
            <p:cNvSpPr/>
            <p:nvPr/>
          </p:nvSpPr>
          <p:spPr bwMode="auto">
            <a:xfrm>
              <a:off x="2419787" y="1837342"/>
              <a:ext cx="1154822" cy="355579"/>
            </a:xfrm>
            <a:prstGeom prst="rect">
              <a:avLst/>
            </a:prstGeom>
            <a:solidFill>
              <a:srgbClr val="FFC000"/>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300" dirty="0">
                  <a:solidFill>
                    <a:srgbClr val="000000"/>
                  </a:solidFill>
                  <a:latin typeface="+mn-lt"/>
                  <a:ea typeface="+mn-ea"/>
                </a:rPr>
                <a:t>Cinder-Volume</a:t>
              </a:r>
              <a:endParaRPr lang="zh-CN" altLang="en-US" sz="1300" dirty="0">
                <a:solidFill>
                  <a:srgbClr val="000000"/>
                </a:solidFill>
                <a:latin typeface="+mn-lt"/>
                <a:ea typeface="+mn-ea"/>
              </a:endParaRPr>
            </a:p>
          </p:txBody>
        </p:sp>
        <p:sp>
          <p:nvSpPr>
            <p:cNvPr id="14" name="矩形 13"/>
            <p:cNvSpPr/>
            <p:nvPr/>
          </p:nvSpPr>
          <p:spPr bwMode="auto">
            <a:xfrm>
              <a:off x="3723429" y="1833231"/>
              <a:ext cx="1154822" cy="355579"/>
            </a:xfrm>
            <a:prstGeom prst="rect">
              <a:avLst/>
            </a:prstGeom>
            <a:solidFill>
              <a:srgbClr val="FFC000"/>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300" dirty="0">
                  <a:solidFill>
                    <a:srgbClr val="000000"/>
                  </a:solidFill>
                  <a:latin typeface="+mn-lt"/>
                  <a:ea typeface="+mn-ea"/>
                </a:rPr>
                <a:t>Cinder-Volume</a:t>
              </a:r>
              <a:endParaRPr lang="zh-CN" altLang="en-US" sz="1300" dirty="0">
                <a:solidFill>
                  <a:srgbClr val="000000"/>
                </a:solidFill>
                <a:latin typeface="+mn-lt"/>
                <a:ea typeface="+mn-ea"/>
              </a:endParaRPr>
            </a:p>
          </p:txBody>
        </p:sp>
        <p:sp>
          <p:nvSpPr>
            <p:cNvPr id="15" name="矩形 14"/>
            <p:cNvSpPr/>
            <p:nvPr/>
          </p:nvSpPr>
          <p:spPr bwMode="auto">
            <a:xfrm>
              <a:off x="2413012" y="2202556"/>
              <a:ext cx="1161599" cy="355579"/>
            </a:xfrm>
            <a:prstGeom prst="rect">
              <a:avLst/>
            </a:prstGeom>
            <a:solidFill>
              <a:schemeClr val="bg1">
                <a:lumMod val="8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300" dirty="0" err="1">
                  <a:solidFill>
                    <a:srgbClr val="000000"/>
                  </a:solidFill>
                  <a:latin typeface="+mn-lt"/>
                  <a:ea typeface="+mn-ea"/>
                </a:rPr>
                <a:t>FusionStorage</a:t>
              </a:r>
              <a:r>
                <a:rPr lang="en-US" altLang="zh-CN" sz="1300" dirty="0">
                  <a:solidFill>
                    <a:srgbClr val="000000"/>
                  </a:solidFill>
                  <a:latin typeface="+mn-lt"/>
                  <a:ea typeface="+mn-ea"/>
                </a:rPr>
                <a:t> Driver</a:t>
              </a:r>
              <a:endParaRPr lang="zh-CN" altLang="en-US" sz="1300" dirty="0">
                <a:solidFill>
                  <a:srgbClr val="000000"/>
                </a:solidFill>
                <a:latin typeface="+mn-lt"/>
                <a:ea typeface="+mn-ea"/>
              </a:endParaRPr>
            </a:p>
          </p:txBody>
        </p:sp>
        <p:sp>
          <p:nvSpPr>
            <p:cNvPr id="16" name="矩形 15"/>
            <p:cNvSpPr/>
            <p:nvPr/>
          </p:nvSpPr>
          <p:spPr bwMode="auto">
            <a:xfrm>
              <a:off x="3714395" y="2196388"/>
              <a:ext cx="1161599" cy="355579"/>
            </a:xfrm>
            <a:prstGeom prst="rect">
              <a:avLst/>
            </a:prstGeom>
            <a:solidFill>
              <a:schemeClr val="bg1">
                <a:lumMod val="8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zh-CN" altLang="en-US" sz="1300" dirty="0">
                  <a:solidFill>
                    <a:srgbClr val="000000"/>
                  </a:solidFill>
                  <a:latin typeface="+mn-lt"/>
                  <a:ea typeface="+mn-ea"/>
                </a:rPr>
                <a:t>第三方</a:t>
              </a:r>
              <a:r>
                <a:rPr lang="en-US" altLang="zh-CN" sz="1300" dirty="0">
                  <a:solidFill>
                    <a:srgbClr val="000000"/>
                  </a:solidFill>
                  <a:latin typeface="+mn-lt"/>
                  <a:ea typeface="+mn-ea"/>
                </a:rPr>
                <a:t>Driver</a:t>
              </a:r>
              <a:endParaRPr lang="zh-CN" altLang="en-US" sz="1300" dirty="0">
                <a:solidFill>
                  <a:srgbClr val="000000"/>
                </a:solidFill>
                <a:latin typeface="+mn-lt"/>
                <a:ea typeface="+mn-ea"/>
              </a:endParaRPr>
            </a:p>
          </p:txBody>
        </p:sp>
        <p:pic>
          <p:nvPicPr>
            <p:cNvPr id="246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184" y="2619844"/>
              <a:ext cx="1207402" cy="91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1206651" y="3599387"/>
              <a:ext cx="1029044" cy="233647"/>
            </a:xfrm>
            <a:prstGeom prst="rect">
              <a:avLst/>
            </a:prstGeom>
          </p:spPr>
          <p:txBody>
            <a:bodyPr wrap="none">
              <a:spAutoFit/>
            </a:bodyPr>
            <a:lstStyle/>
            <a:p>
              <a:pPr>
                <a:defRPr/>
              </a:pPr>
              <a:r>
                <a:rPr lang="zh-CN" altLang="en-US" sz="1400" dirty="0">
                  <a:solidFill>
                    <a:srgbClr val="000000"/>
                  </a:solidFill>
                  <a:latin typeface="+mn-lt"/>
                  <a:ea typeface="+mn-ea"/>
                </a:rPr>
                <a:t>华为</a:t>
              </a:r>
              <a:r>
                <a:rPr lang="en-US" altLang="zh-CN" sz="1400" dirty="0" err="1">
                  <a:solidFill>
                    <a:srgbClr val="000000"/>
                  </a:solidFill>
                  <a:latin typeface="+mn-lt"/>
                  <a:ea typeface="+mn-ea"/>
                </a:rPr>
                <a:t>OceanStor</a:t>
              </a:r>
              <a:r>
                <a:rPr lang="en-US" altLang="zh-CN" sz="1400" dirty="0">
                  <a:solidFill>
                    <a:srgbClr val="000000"/>
                  </a:solidFill>
                  <a:latin typeface="+mn-lt"/>
                  <a:ea typeface="+mn-ea"/>
                </a:rPr>
                <a:t> </a:t>
              </a:r>
              <a:endParaRPr lang="zh-CN" altLang="en-US" sz="1400" dirty="0">
                <a:solidFill>
                  <a:srgbClr val="000000"/>
                </a:solidFill>
                <a:latin typeface="+mn-lt"/>
                <a:ea typeface="+mn-ea"/>
              </a:endParaRPr>
            </a:p>
          </p:txBody>
        </p:sp>
        <p:pic>
          <p:nvPicPr>
            <p:cNvPr id="24627"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6298" y="2663022"/>
              <a:ext cx="974381" cy="76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2517916" y="3625900"/>
              <a:ext cx="797876" cy="233647"/>
            </a:xfrm>
            <a:prstGeom prst="rect">
              <a:avLst/>
            </a:prstGeom>
          </p:spPr>
          <p:txBody>
            <a:bodyPr wrap="none">
              <a:spAutoFit/>
            </a:bodyPr>
            <a:lstStyle/>
            <a:p>
              <a:pPr>
                <a:defRPr/>
              </a:pPr>
              <a:r>
                <a:rPr lang="en-US" altLang="zh-CN" sz="1400" dirty="0">
                  <a:solidFill>
                    <a:srgbClr val="000000"/>
                  </a:solidFill>
                  <a:latin typeface="+mn-lt"/>
                  <a:ea typeface="+mn-ea"/>
                </a:rPr>
                <a:t>Server SAN</a:t>
              </a:r>
              <a:endParaRPr lang="zh-CN" altLang="en-US" sz="1400" dirty="0">
                <a:solidFill>
                  <a:srgbClr val="000000"/>
                </a:solidFill>
                <a:latin typeface="+mn-lt"/>
                <a:ea typeface="+mn-ea"/>
              </a:endParaRPr>
            </a:p>
          </p:txBody>
        </p:sp>
        <p:pic>
          <p:nvPicPr>
            <p:cNvPr id="2462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575" y="2565963"/>
              <a:ext cx="1235661" cy="84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3949315" y="3590952"/>
              <a:ext cx="772699" cy="233647"/>
            </a:xfrm>
            <a:prstGeom prst="rect">
              <a:avLst/>
            </a:prstGeom>
          </p:spPr>
          <p:txBody>
            <a:bodyPr wrap="none">
              <a:spAutoFit/>
            </a:bodyPr>
            <a:lstStyle/>
            <a:p>
              <a:pPr>
                <a:defRPr/>
              </a:pPr>
              <a:r>
                <a:rPr lang="zh-CN" altLang="en-US" sz="1400" dirty="0">
                  <a:solidFill>
                    <a:srgbClr val="000000"/>
                  </a:solidFill>
                  <a:latin typeface="+mn-lt"/>
                  <a:ea typeface="+mn-ea"/>
                </a:rPr>
                <a:t>第三方存储</a:t>
              </a:r>
            </a:p>
          </p:txBody>
        </p:sp>
        <p:sp>
          <p:nvSpPr>
            <p:cNvPr id="23" name="下箭头 22"/>
            <p:cNvSpPr/>
            <p:nvPr/>
          </p:nvSpPr>
          <p:spPr bwMode="auto">
            <a:xfrm rot="10800000">
              <a:off x="3951580" y="653204"/>
              <a:ext cx="413666" cy="321385"/>
            </a:xfrm>
            <a:prstGeom prst="downArrow">
              <a:avLst/>
            </a:prstGeom>
            <a:ln/>
            <a:extLst/>
          </p:spPr>
          <p:style>
            <a:lnRef idx="2">
              <a:schemeClr val="accent1"/>
            </a:lnRef>
            <a:fillRef idx="1">
              <a:schemeClr val="lt1"/>
            </a:fillRef>
            <a:effectRef idx="0">
              <a:schemeClr val="accent1"/>
            </a:effectRef>
            <a:fontRef idx="minor">
              <a:schemeClr val="dk1"/>
            </a:fontRef>
          </p:style>
          <p:txBody>
            <a:bodyPr/>
            <a:lstStyle/>
            <a:p>
              <a:pPr>
                <a:buClr>
                  <a:srgbClr val="CC9900"/>
                </a:buClr>
                <a:buFont typeface="Wingdings" pitchFamily="2" charset="2"/>
                <a:buChar char="n"/>
                <a:defRPr/>
              </a:pPr>
              <a:endParaRPr lang="zh-CN" altLang="en-US" sz="2100" dirty="0">
                <a:solidFill>
                  <a:srgbClr val="000000"/>
                </a:solidFill>
              </a:endParaRPr>
            </a:p>
          </p:txBody>
        </p:sp>
        <p:sp>
          <p:nvSpPr>
            <p:cNvPr id="24" name="TextBox 23"/>
            <p:cNvSpPr txBox="1"/>
            <p:nvPr/>
          </p:nvSpPr>
          <p:spPr>
            <a:xfrm>
              <a:off x="4385647" y="739586"/>
              <a:ext cx="1408985" cy="221965"/>
            </a:xfrm>
            <a:prstGeom prst="rect">
              <a:avLst/>
            </a:prstGeom>
            <a:noFill/>
          </p:spPr>
          <p:txBody>
            <a:bodyPr wrap="none">
              <a:spAutoFit/>
            </a:bodyPr>
            <a:lstStyle/>
            <a:p>
              <a:pPr>
                <a:defRPr/>
              </a:pPr>
              <a:r>
                <a:rPr lang="en-US" altLang="zh-CN" sz="1300" dirty="0">
                  <a:solidFill>
                    <a:srgbClr val="000000"/>
                  </a:solidFill>
                  <a:latin typeface="+mn-lt"/>
                  <a:ea typeface="+mn-ea"/>
                </a:rPr>
                <a:t>OpenStack </a:t>
              </a:r>
              <a:r>
                <a:rPr lang="en-US" altLang="zh-CN" sz="1300" dirty="0" err="1">
                  <a:solidFill>
                    <a:srgbClr val="000000"/>
                  </a:solidFill>
                  <a:latin typeface="+mn-lt"/>
                  <a:ea typeface="+mn-ea"/>
                </a:rPr>
                <a:t>RESTful</a:t>
              </a:r>
              <a:r>
                <a:rPr lang="en-US" altLang="zh-CN" sz="1300" dirty="0">
                  <a:solidFill>
                    <a:srgbClr val="000000"/>
                  </a:solidFill>
                  <a:latin typeface="+mn-lt"/>
                  <a:ea typeface="+mn-ea"/>
                </a:rPr>
                <a:t> API</a:t>
              </a:r>
              <a:endParaRPr lang="zh-CN" altLang="en-US" sz="1300" dirty="0">
                <a:solidFill>
                  <a:srgbClr val="000000"/>
                </a:solidFill>
                <a:latin typeface="+mn-lt"/>
                <a:ea typeface="+mn-ea"/>
              </a:endParaRPr>
            </a:p>
          </p:txBody>
        </p:sp>
      </p:grpSp>
      <p:grpSp>
        <p:nvGrpSpPr>
          <p:cNvPr id="24580" name="组合 31"/>
          <p:cNvGrpSpPr>
            <a:grpSpLocks/>
          </p:cNvGrpSpPr>
          <p:nvPr/>
        </p:nvGrpSpPr>
        <p:grpSpPr bwMode="auto">
          <a:xfrm>
            <a:off x="6182782" y="2382144"/>
            <a:ext cx="2412780" cy="2841625"/>
            <a:chOff x="6398820" y="2011516"/>
            <a:chExt cx="3111750" cy="2842288"/>
          </a:xfrm>
        </p:grpSpPr>
        <p:sp>
          <p:nvSpPr>
            <p:cNvPr id="25" name="矩形 24"/>
            <p:cNvSpPr/>
            <p:nvPr/>
          </p:nvSpPr>
          <p:spPr bwMode="auto">
            <a:xfrm>
              <a:off x="6398820" y="2766943"/>
              <a:ext cx="3111750" cy="426695"/>
            </a:xfrm>
            <a:prstGeom prst="rect">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300" dirty="0">
                  <a:solidFill>
                    <a:srgbClr val="000000"/>
                  </a:solidFill>
                  <a:latin typeface="+mn-lt"/>
                  <a:ea typeface="+mn-ea"/>
                </a:rPr>
                <a:t>FusionCompute</a:t>
              </a:r>
              <a:endParaRPr lang="zh-CN" altLang="en-US" sz="1300" dirty="0">
                <a:solidFill>
                  <a:srgbClr val="000000"/>
                </a:solidFill>
                <a:latin typeface="+mn-lt"/>
                <a:ea typeface="+mn-ea"/>
              </a:endParaRPr>
            </a:p>
          </p:txBody>
        </p:sp>
        <p:sp>
          <p:nvSpPr>
            <p:cNvPr id="26" name="矩形 25"/>
            <p:cNvSpPr/>
            <p:nvPr/>
          </p:nvSpPr>
          <p:spPr bwMode="auto">
            <a:xfrm>
              <a:off x="6398820" y="3213738"/>
              <a:ext cx="1152128" cy="426695"/>
            </a:xfrm>
            <a:prstGeom prst="rect">
              <a:avLst/>
            </a:prstGeom>
            <a:solidFill>
              <a:srgbClr val="00B0F0"/>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zh-CN" altLang="en-US" sz="1300" dirty="0">
                  <a:solidFill>
                    <a:srgbClr val="000000"/>
                  </a:solidFill>
                  <a:latin typeface="+mn-lt"/>
                  <a:ea typeface="+mn-ea"/>
                </a:rPr>
                <a:t>大</a:t>
              </a:r>
              <a:r>
                <a:rPr lang="en-US" altLang="zh-CN" sz="1300" dirty="0" smtClean="0">
                  <a:solidFill>
                    <a:srgbClr val="000000"/>
                  </a:solidFill>
                  <a:latin typeface="+mn-lt"/>
                  <a:ea typeface="+mn-ea"/>
                </a:rPr>
                <a:t>LUN   -</a:t>
              </a:r>
              <a:r>
                <a:rPr lang="en-US" altLang="zh-CN" sz="1300" dirty="0">
                  <a:solidFill>
                    <a:srgbClr val="000000"/>
                  </a:solidFill>
                  <a:latin typeface="+mn-lt"/>
                  <a:ea typeface="+mn-ea"/>
                </a:rPr>
                <a:t>VIMS</a:t>
              </a:r>
              <a:endParaRPr lang="zh-CN" altLang="en-US" sz="1300" dirty="0">
                <a:solidFill>
                  <a:srgbClr val="000000"/>
                </a:solidFill>
                <a:latin typeface="+mn-lt"/>
                <a:ea typeface="+mn-ea"/>
              </a:endParaRPr>
            </a:p>
          </p:txBody>
        </p:sp>
        <p:pic>
          <p:nvPicPr>
            <p:cNvPr id="2458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51582" y="3756903"/>
              <a:ext cx="1771205" cy="10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bwMode="auto">
            <a:xfrm>
              <a:off x="7550948" y="3213738"/>
              <a:ext cx="1008112" cy="426695"/>
            </a:xfrm>
            <a:prstGeom prst="rect">
              <a:avLst/>
            </a:prstGeom>
            <a:solidFill>
              <a:srgbClr val="00B0F0"/>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zh-CN" altLang="en-US" sz="1300" dirty="0">
                  <a:solidFill>
                    <a:srgbClr val="000000"/>
                  </a:solidFill>
                  <a:latin typeface="+mn-lt"/>
                  <a:ea typeface="+mn-ea"/>
                </a:rPr>
                <a:t>大</a:t>
              </a:r>
              <a:r>
                <a:rPr lang="en-US" altLang="zh-CN" sz="1300" dirty="0" smtClean="0">
                  <a:solidFill>
                    <a:srgbClr val="000000"/>
                  </a:solidFill>
                  <a:latin typeface="+mn-lt"/>
                  <a:ea typeface="+mn-ea"/>
                </a:rPr>
                <a:t>LUN </a:t>
              </a:r>
              <a:r>
                <a:rPr lang="zh-CN" altLang="en-US" sz="1300" dirty="0" smtClean="0">
                  <a:solidFill>
                    <a:srgbClr val="000000"/>
                  </a:solidFill>
                  <a:latin typeface="+mn-lt"/>
                  <a:ea typeface="+mn-ea"/>
                </a:rPr>
                <a:t>非</a:t>
              </a:r>
              <a:r>
                <a:rPr lang="en-US" altLang="zh-CN" sz="1300" dirty="0">
                  <a:solidFill>
                    <a:srgbClr val="000000"/>
                  </a:solidFill>
                  <a:latin typeface="+mn-lt"/>
                  <a:ea typeface="+mn-ea"/>
                </a:rPr>
                <a:t>VIMS</a:t>
              </a:r>
              <a:endParaRPr lang="zh-CN" altLang="en-US" sz="1300" dirty="0">
                <a:solidFill>
                  <a:srgbClr val="000000"/>
                </a:solidFill>
                <a:latin typeface="+mn-lt"/>
                <a:ea typeface="+mn-ea"/>
              </a:endParaRPr>
            </a:p>
          </p:txBody>
        </p:sp>
        <p:sp>
          <p:nvSpPr>
            <p:cNvPr id="29" name="矩形 28"/>
            <p:cNvSpPr/>
            <p:nvPr/>
          </p:nvSpPr>
          <p:spPr bwMode="auto">
            <a:xfrm>
              <a:off x="7124912" y="2011516"/>
              <a:ext cx="1578164" cy="251371"/>
            </a:xfrm>
            <a:prstGeom prst="rect">
              <a:avLst/>
            </a:prstGeom>
            <a:solidFill>
              <a:srgbClr val="FFC000"/>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300" dirty="0">
                  <a:solidFill>
                    <a:srgbClr val="000000"/>
                  </a:solidFill>
                  <a:latin typeface="+mn-lt"/>
                  <a:ea typeface="+mn-ea"/>
                </a:rPr>
                <a:t>Nova-compute</a:t>
              </a:r>
              <a:endParaRPr lang="zh-CN" altLang="en-US" sz="1300" dirty="0">
                <a:solidFill>
                  <a:srgbClr val="000000"/>
                </a:solidFill>
                <a:latin typeface="+mn-lt"/>
                <a:ea typeface="+mn-ea"/>
              </a:endParaRPr>
            </a:p>
          </p:txBody>
        </p:sp>
        <p:sp>
          <p:nvSpPr>
            <p:cNvPr id="30" name="矩形 29"/>
            <p:cNvSpPr/>
            <p:nvPr/>
          </p:nvSpPr>
          <p:spPr bwMode="auto">
            <a:xfrm>
              <a:off x="7124912" y="2312525"/>
              <a:ext cx="1578164" cy="251371"/>
            </a:xfrm>
            <a:prstGeom prst="rect">
              <a:avLst/>
            </a:prstGeom>
            <a:solidFill>
              <a:srgbClr val="FFC000"/>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en-US" altLang="zh-CN" sz="1300" dirty="0">
                  <a:solidFill>
                    <a:srgbClr val="000000"/>
                  </a:solidFill>
                  <a:latin typeface="+mn-lt"/>
                  <a:ea typeface="+mn-ea"/>
                </a:rPr>
                <a:t>FC-Driver</a:t>
              </a:r>
              <a:endParaRPr lang="zh-CN" altLang="en-US" sz="1300" dirty="0">
                <a:solidFill>
                  <a:srgbClr val="000000"/>
                </a:solidFill>
                <a:latin typeface="+mn-lt"/>
                <a:ea typeface="+mn-ea"/>
              </a:endParaRPr>
            </a:p>
          </p:txBody>
        </p:sp>
        <p:sp>
          <p:nvSpPr>
            <p:cNvPr id="31" name="矩形 30"/>
            <p:cNvSpPr/>
            <p:nvPr/>
          </p:nvSpPr>
          <p:spPr bwMode="auto">
            <a:xfrm>
              <a:off x="8559060" y="3213738"/>
              <a:ext cx="951510" cy="426695"/>
            </a:xfrm>
            <a:prstGeom prst="rect">
              <a:avLst/>
            </a:prstGeom>
            <a:solidFill>
              <a:srgbClr val="00B0F0"/>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lstStyle/>
            <a:p>
              <a:pPr algn="ctr">
                <a:buClr>
                  <a:srgbClr val="CC9900"/>
                </a:buClr>
                <a:defRPr/>
              </a:pPr>
              <a:r>
                <a:rPr lang="zh-CN" altLang="en-US" sz="1300" dirty="0">
                  <a:solidFill>
                    <a:srgbClr val="000000"/>
                  </a:solidFill>
                  <a:latin typeface="+mn-lt"/>
                  <a:ea typeface="+mn-ea"/>
                </a:rPr>
                <a:t>小</a:t>
              </a:r>
              <a:r>
                <a:rPr lang="en-US" altLang="zh-CN" sz="1300" dirty="0">
                  <a:solidFill>
                    <a:srgbClr val="000000"/>
                  </a:solidFill>
                  <a:latin typeface="+mn-lt"/>
                  <a:ea typeface="+mn-ea"/>
                </a:rPr>
                <a:t>LUN</a:t>
              </a:r>
              <a:endParaRPr lang="zh-CN" altLang="en-US" sz="1300" dirty="0">
                <a:solidFill>
                  <a:srgbClr val="000000"/>
                </a:solidFill>
                <a:latin typeface="+mn-lt"/>
                <a:ea typeface="+mn-ea"/>
              </a:endParaRPr>
            </a:p>
          </p:txBody>
        </p:sp>
      </p:grpSp>
    </p:spTree>
    <p:extLst>
      <p:ext uri="{BB962C8B-B14F-4D97-AF65-F5344CB8AC3E}">
        <p14:creationId xmlns:p14="http://schemas.microsoft.com/office/powerpoint/2010/main" val="1485265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8"/>
          <p:cNvSpPr>
            <a:spLocks noGrp="1" noChangeArrowheads="1"/>
          </p:cNvSpPr>
          <p:nvPr>
            <p:ph type="ctrTitle"/>
          </p:nvPr>
        </p:nvSpPr>
        <p:spPr>
          <a:xfrm>
            <a:off x="755650" y="1419225"/>
            <a:ext cx="6228618" cy="1470025"/>
          </a:xfrm>
        </p:spPr>
        <p:txBody>
          <a:bodyPr/>
          <a:lstStyle/>
          <a:p>
            <a:r>
              <a:rPr lang="en-US" altLang="zh-CN" dirty="0" err="1" smtClean="0"/>
              <a:t>FusionSphere</a:t>
            </a:r>
            <a:r>
              <a:rPr lang="zh-CN" altLang="en-US" dirty="0" smtClean="0"/>
              <a:t>云数据中心解决方案介绍</a:t>
            </a:r>
          </a:p>
        </p:txBody>
      </p:sp>
      <p:sp>
        <p:nvSpPr>
          <p:cNvPr id="7171"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240464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t>FusionStorage</a:t>
            </a:r>
            <a:r>
              <a:rPr lang="zh-CN" altLang="en-US" smtClean="0"/>
              <a:t>分布式存储</a:t>
            </a:r>
          </a:p>
        </p:txBody>
      </p:sp>
      <p:grpSp>
        <p:nvGrpSpPr>
          <p:cNvPr id="25603" name="组合 424"/>
          <p:cNvGrpSpPr>
            <a:grpSpLocks noChangeAspect="1"/>
          </p:cNvGrpSpPr>
          <p:nvPr/>
        </p:nvGrpSpPr>
        <p:grpSpPr bwMode="auto">
          <a:xfrm>
            <a:off x="953293" y="3411538"/>
            <a:ext cx="7237413" cy="2825750"/>
            <a:chOff x="4033667" y="1638259"/>
            <a:chExt cx="4195934" cy="2118811"/>
          </a:xfrm>
        </p:grpSpPr>
        <p:pic>
          <p:nvPicPr>
            <p:cNvPr id="25606" name="Picture 4" descr="C:\Users\sky\Desktop\张静杰\分层\3\篮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161" y="1654278"/>
              <a:ext cx="636271" cy="39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Box 5"/>
            <p:cNvSpPr txBox="1">
              <a:spLocks noChangeArrowheads="1"/>
            </p:cNvSpPr>
            <p:nvPr/>
          </p:nvSpPr>
          <p:spPr bwMode="auto">
            <a:xfrm>
              <a:off x="4033667" y="1654278"/>
              <a:ext cx="766435"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lnSpc>
                  <a:spcPts val="2225"/>
                </a:lnSpc>
              </a:pPr>
              <a:r>
                <a:rPr lang="zh-CN" altLang="en-US" sz="1600" dirty="0">
                  <a:solidFill>
                    <a:schemeClr val="bg1"/>
                  </a:solidFill>
                  <a:latin typeface="+mn-lt"/>
                  <a:ea typeface="+mn-ea"/>
                  <a:sym typeface="Arial" panose="020B0604020202020204" pitchFamily="34" charset="0"/>
                </a:rPr>
                <a:t>业务</a:t>
              </a:r>
              <a:r>
                <a:rPr lang="en-US" altLang="zh-CN" sz="1600" dirty="0">
                  <a:solidFill>
                    <a:schemeClr val="bg1"/>
                  </a:solidFill>
                  <a:latin typeface="+mn-lt"/>
                  <a:ea typeface="+mn-ea"/>
                  <a:sym typeface="Arial" panose="020B0604020202020204" pitchFamily="34" charset="0"/>
                </a:rPr>
                <a:t>1</a:t>
              </a:r>
              <a:endParaRPr lang="zh-CN" altLang="en-US" sz="1600" dirty="0">
                <a:solidFill>
                  <a:schemeClr val="bg1"/>
                </a:solidFill>
                <a:latin typeface="+mn-lt"/>
                <a:ea typeface="+mn-ea"/>
                <a:sym typeface="Arial" panose="020B0604020202020204" pitchFamily="34" charset="0"/>
              </a:endParaRPr>
            </a:p>
          </p:txBody>
        </p:sp>
        <p:pic>
          <p:nvPicPr>
            <p:cNvPr id="25608" name="Picture 4" descr="C:\Users\sky\Desktop\张静杰\分层\3\篮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1654278"/>
              <a:ext cx="636271" cy="39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TextBox 7"/>
            <p:cNvSpPr txBox="1">
              <a:spLocks noChangeArrowheads="1"/>
            </p:cNvSpPr>
            <p:nvPr/>
          </p:nvSpPr>
          <p:spPr bwMode="auto">
            <a:xfrm>
              <a:off x="4859811" y="1654278"/>
              <a:ext cx="760921"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lnSpc>
                  <a:spcPts val="2225"/>
                </a:lnSpc>
              </a:pPr>
              <a:r>
                <a:rPr lang="zh-CN" altLang="en-US" sz="1600" dirty="0">
                  <a:solidFill>
                    <a:schemeClr val="bg1"/>
                  </a:solidFill>
                  <a:latin typeface="+mn-lt"/>
                  <a:ea typeface="+mn-ea"/>
                  <a:sym typeface="Arial" panose="020B0604020202020204" pitchFamily="34" charset="0"/>
                </a:rPr>
                <a:t>业务</a:t>
              </a:r>
              <a:r>
                <a:rPr lang="en-US" altLang="zh-CN" sz="1600" dirty="0">
                  <a:solidFill>
                    <a:schemeClr val="bg1"/>
                  </a:solidFill>
                  <a:latin typeface="+mn-lt"/>
                  <a:ea typeface="+mn-ea"/>
                  <a:sym typeface="Arial" panose="020B0604020202020204" pitchFamily="34" charset="0"/>
                </a:rPr>
                <a:t>2</a:t>
              </a:r>
              <a:endParaRPr lang="zh-CN" altLang="en-US" sz="1600" dirty="0">
                <a:solidFill>
                  <a:schemeClr val="bg1"/>
                </a:solidFill>
                <a:latin typeface="+mn-lt"/>
                <a:ea typeface="+mn-ea"/>
                <a:sym typeface="Arial" panose="020B0604020202020204" pitchFamily="34" charset="0"/>
              </a:endParaRPr>
            </a:p>
          </p:txBody>
        </p:sp>
        <p:pic>
          <p:nvPicPr>
            <p:cNvPr id="25610" name="Picture 4" descr="C:\Users\sky\Desktop\张静杰\分层\3\篮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9719" y="1654278"/>
              <a:ext cx="636271" cy="39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Box 9"/>
            <p:cNvSpPr txBox="1">
              <a:spLocks noChangeArrowheads="1"/>
            </p:cNvSpPr>
            <p:nvPr/>
          </p:nvSpPr>
          <p:spPr bwMode="auto">
            <a:xfrm>
              <a:off x="5598991" y="1654278"/>
              <a:ext cx="760919"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lnSpc>
                  <a:spcPts val="2225"/>
                </a:lnSpc>
              </a:pPr>
              <a:r>
                <a:rPr lang="zh-CN" altLang="en-US" sz="1600">
                  <a:solidFill>
                    <a:schemeClr val="bg1"/>
                  </a:solidFill>
                  <a:latin typeface="+mn-lt"/>
                  <a:ea typeface="+mn-ea"/>
                  <a:sym typeface="Arial" panose="020B0604020202020204" pitchFamily="34" charset="0"/>
                </a:rPr>
                <a:t>业务</a:t>
              </a:r>
              <a:r>
                <a:rPr lang="en-US" altLang="zh-CN" sz="1600">
                  <a:solidFill>
                    <a:schemeClr val="bg1"/>
                  </a:solidFill>
                  <a:latin typeface="+mn-lt"/>
                  <a:ea typeface="+mn-ea"/>
                  <a:sym typeface="Arial" panose="020B0604020202020204" pitchFamily="34" charset="0"/>
                </a:rPr>
                <a:t>n</a:t>
              </a:r>
              <a:endParaRPr lang="zh-CN" altLang="en-US" sz="1600">
                <a:solidFill>
                  <a:schemeClr val="bg1"/>
                </a:solidFill>
                <a:latin typeface="+mn-lt"/>
                <a:ea typeface="+mn-ea"/>
                <a:sym typeface="Arial" panose="020B0604020202020204" pitchFamily="34" charset="0"/>
              </a:endParaRPr>
            </a:p>
          </p:txBody>
        </p:sp>
        <p:sp>
          <p:nvSpPr>
            <p:cNvPr id="11" name="圆角矩形 10"/>
            <p:cNvSpPr/>
            <p:nvPr/>
          </p:nvSpPr>
          <p:spPr bwMode="auto">
            <a:xfrm>
              <a:off x="4185527" y="2207243"/>
              <a:ext cx="2140764" cy="472567"/>
            </a:xfrm>
            <a:prstGeom prst="roundRect">
              <a:avLst>
                <a:gd name="adj" fmla="val 8504"/>
              </a:avLst>
            </a:prstGeom>
            <a:solidFill>
              <a:srgbClr val="0070C0"/>
            </a:solidFill>
            <a:ln>
              <a:noFill/>
            </a:ln>
            <a:effectLst>
              <a:outerShdw blurRad="63500" sx="102000" sy="102000" algn="ctr" rotWithShape="0">
                <a:prstClr val="black">
                  <a:alpha val="40000"/>
                </a:prstClr>
              </a:outerShdw>
            </a:effectLst>
            <a:extLst/>
          </p:spPr>
          <p:txBody>
            <a:bodyPr lIns="91428" tIns="45714" rIns="91428" bIns="45714"/>
            <a:lstStyle/>
            <a:p>
              <a:pPr defTabSz="1219196">
                <a:defRPr/>
              </a:pPr>
              <a:endParaRPr lang="zh-CN" altLang="en-US" sz="1900" dirty="0">
                <a:solidFill>
                  <a:srgbClr val="000000"/>
                </a:solidFill>
                <a:latin typeface="+mn-lt"/>
                <a:ea typeface="+mn-ea"/>
              </a:endParaRPr>
            </a:p>
          </p:txBody>
        </p:sp>
        <p:sp>
          <p:nvSpPr>
            <p:cNvPr id="25613" name="TextBox 11"/>
            <p:cNvSpPr txBox="1">
              <a:spLocks noChangeArrowheads="1"/>
            </p:cNvSpPr>
            <p:nvPr/>
          </p:nvSpPr>
          <p:spPr bwMode="auto">
            <a:xfrm>
              <a:off x="4763386" y="2286005"/>
              <a:ext cx="697199" cy="25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r>
                <a:rPr lang="en-US" altLang="zh-CN" sz="1600">
                  <a:solidFill>
                    <a:schemeClr val="bg1"/>
                  </a:solidFill>
                  <a:latin typeface="+mn-lt"/>
                  <a:ea typeface="+mn-ea"/>
                  <a:sym typeface="Arial" panose="020B0604020202020204" pitchFamily="34" charset="0"/>
                </a:rPr>
                <a:t>Hypervisor</a:t>
              </a:r>
              <a:endParaRPr lang="zh-CN" altLang="en-US" sz="1600">
                <a:solidFill>
                  <a:schemeClr val="bg1"/>
                </a:solidFill>
                <a:latin typeface="+mn-lt"/>
                <a:ea typeface="+mn-ea"/>
                <a:sym typeface="Arial" panose="020B0604020202020204" pitchFamily="34" charset="0"/>
              </a:endParaRPr>
            </a:p>
          </p:txBody>
        </p:sp>
        <p:sp>
          <p:nvSpPr>
            <p:cNvPr id="13" name="圆角矩形 12"/>
            <p:cNvSpPr/>
            <p:nvPr/>
          </p:nvSpPr>
          <p:spPr bwMode="auto">
            <a:xfrm>
              <a:off x="4200253" y="2828602"/>
              <a:ext cx="4029348" cy="403527"/>
            </a:xfrm>
            <a:prstGeom prst="roundRect">
              <a:avLst/>
            </a:prstGeom>
            <a:solidFill>
              <a:srgbClr val="92D050"/>
            </a:solidFill>
            <a:ln w="28575">
              <a:noFill/>
            </a:ln>
            <a:effectLst>
              <a:outerShdw blurRad="63500" sx="102000" sy="102000" algn="ctr" rotWithShape="0">
                <a:prstClr val="black">
                  <a:alpha val="40000"/>
                </a:prstClr>
              </a:outerShdw>
            </a:effectLst>
            <a:extLst/>
          </p:spPr>
          <p:txBody>
            <a:bodyPr lIns="91428" tIns="45714" rIns="91428" bIns="45714"/>
            <a:lstStyle/>
            <a:p>
              <a:pPr defTabSz="1219196">
                <a:defRPr/>
              </a:pPr>
              <a:endParaRPr lang="zh-CN" altLang="en-US" sz="1900" kern="0" dirty="0">
                <a:solidFill>
                  <a:srgbClr val="000000"/>
                </a:solidFill>
                <a:latin typeface="+mn-lt"/>
                <a:ea typeface="+mn-ea"/>
                <a:cs typeface="Arial" pitchFamily="34" charset="0"/>
              </a:endParaRPr>
            </a:p>
          </p:txBody>
        </p:sp>
        <p:sp>
          <p:nvSpPr>
            <p:cNvPr id="25615" name="TextBox 13"/>
            <p:cNvSpPr txBox="1">
              <a:spLocks noChangeArrowheads="1"/>
            </p:cNvSpPr>
            <p:nvPr/>
          </p:nvSpPr>
          <p:spPr bwMode="auto">
            <a:xfrm>
              <a:off x="5549014" y="2895583"/>
              <a:ext cx="911879" cy="25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r>
                <a:rPr lang="en-US" altLang="zh-CN" sz="1600" b="1" dirty="0" err="1">
                  <a:solidFill>
                    <a:srgbClr val="C00000"/>
                  </a:solidFill>
                  <a:latin typeface="+mn-lt"/>
                  <a:ea typeface="+mn-ea"/>
                  <a:sym typeface="Arial" panose="020B0604020202020204" pitchFamily="34" charset="0"/>
                </a:rPr>
                <a:t>FusionStorage</a:t>
              </a:r>
              <a:endParaRPr lang="zh-CN" altLang="en-US" sz="1600" b="1" dirty="0">
                <a:solidFill>
                  <a:srgbClr val="C00000"/>
                </a:solidFill>
                <a:latin typeface="+mn-lt"/>
                <a:ea typeface="+mn-ea"/>
                <a:sym typeface="Arial" panose="020B0604020202020204" pitchFamily="34" charset="0"/>
              </a:endParaRPr>
            </a:p>
          </p:txBody>
        </p:sp>
        <p:sp>
          <p:nvSpPr>
            <p:cNvPr id="15" name="圆角矩形 14"/>
            <p:cNvSpPr/>
            <p:nvPr/>
          </p:nvSpPr>
          <p:spPr bwMode="auto">
            <a:xfrm>
              <a:off x="4216819" y="3333308"/>
              <a:ext cx="3999896" cy="423762"/>
            </a:xfrm>
            <a:prstGeom prst="roundRect">
              <a:avLst/>
            </a:prstGeom>
            <a:solidFill>
              <a:srgbClr val="FFFFFF">
                <a:lumMod val="65000"/>
              </a:srgbClr>
            </a:solidFill>
            <a:ln w="28575">
              <a:noFill/>
            </a:ln>
            <a:effectLst>
              <a:outerShdw blurRad="63500" sx="102000" sy="102000" algn="ctr" rotWithShape="0">
                <a:prstClr val="black">
                  <a:alpha val="40000"/>
                </a:prstClr>
              </a:outerShdw>
            </a:effectLst>
            <a:extLst/>
          </p:spPr>
          <p:txBody>
            <a:bodyPr lIns="91428" tIns="45714" rIns="91428" bIns="45714"/>
            <a:lstStyle/>
            <a:p>
              <a:pPr defTabSz="1219196">
                <a:defRPr/>
              </a:pPr>
              <a:endParaRPr lang="zh-CN" altLang="en-US" sz="1900" kern="0" dirty="0">
                <a:solidFill>
                  <a:srgbClr val="000000"/>
                </a:solidFill>
                <a:latin typeface="+mn-lt"/>
                <a:ea typeface="+mn-ea"/>
                <a:cs typeface="Arial" pitchFamily="34" charset="0"/>
              </a:endParaRPr>
            </a:p>
          </p:txBody>
        </p:sp>
        <p:sp>
          <p:nvSpPr>
            <p:cNvPr id="25617" name="TextBox 15"/>
            <p:cNvSpPr txBox="1">
              <a:spLocks noChangeArrowheads="1"/>
            </p:cNvSpPr>
            <p:nvPr/>
          </p:nvSpPr>
          <p:spPr bwMode="auto">
            <a:xfrm>
              <a:off x="5761412" y="3405946"/>
              <a:ext cx="582888" cy="25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r>
                <a:rPr lang="zh-CN" altLang="en-US" sz="1600" dirty="0">
                  <a:solidFill>
                    <a:schemeClr val="bg1"/>
                  </a:solidFill>
                  <a:latin typeface="+mn-lt"/>
                  <a:ea typeface="+mn-ea"/>
                  <a:sym typeface="Arial" panose="020B0604020202020204" pitchFamily="34" charset="0"/>
                </a:rPr>
                <a:t>通用硬件</a:t>
              </a:r>
            </a:p>
          </p:txBody>
        </p:sp>
        <p:sp>
          <p:nvSpPr>
            <p:cNvPr id="17" name="圆角矩形 16"/>
            <p:cNvSpPr/>
            <p:nvPr/>
          </p:nvSpPr>
          <p:spPr bwMode="auto">
            <a:xfrm>
              <a:off x="6408203" y="2328658"/>
              <a:ext cx="1810354" cy="351152"/>
            </a:xfrm>
            <a:prstGeom prst="roundRect">
              <a:avLst>
                <a:gd name="adj" fmla="val 8504"/>
              </a:avLst>
            </a:prstGeom>
            <a:solidFill>
              <a:srgbClr val="EF9D43"/>
            </a:solidFill>
            <a:ln>
              <a:noFill/>
            </a:ln>
            <a:effectLst>
              <a:outerShdw blurRad="63500" sx="102000" sy="102000" algn="ctr" rotWithShape="0">
                <a:prstClr val="black">
                  <a:alpha val="40000"/>
                </a:prstClr>
              </a:outerShdw>
            </a:effectLst>
            <a:extLst/>
          </p:spPr>
          <p:txBody>
            <a:bodyPr lIns="91428" tIns="45714" rIns="91428" bIns="45714"/>
            <a:lstStyle/>
            <a:p>
              <a:pPr defTabSz="1219196">
                <a:defRPr/>
              </a:pPr>
              <a:endParaRPr lang="zh-CN" altLang="en-US" sz="1900" dirty="0">
                <a:solidFill>
                  <a:srgbClr val="000000"/>
                </a:solidFill>
                <a:latin typeface="+mn-lt"/>
                <a:ea typeface="+mn-ea"/>
              </a:endParaRPr>
            </a:p>
          </p:txBody>
        </p:sp>
        <p:sp>
          <p:nvSpPr>
            <p:cNvPr id="25619" name="TextBox 17"/>
            <p:cNvSpPr txBox="1">
              <a:spLocks noChangeArrowheads="1"/>
            </p:cNvSpPr>
            <p:nvPr/>
          </p:nvSpPr>
          <p:spPr bwMode="auto">
            <a:xfrm>
              <a:off x="7017486" y="2360434"/>
              <a:ext cx="404453" cy="25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r>
                <a:rPr lang="en-US" altLang="zh-CN" sz="1600" dirty="0">
                  <a:solidFill>
                    <a:schemeClr val="bg1"/>
                  </a:solidFill>
                  <a:latin typeface="+mn-lt"/>
                  <a:ea typeface="+mn-ea"/>
                  <a:sym typeface="Arial" panose="020B0604020202020204" pitchFamily="34" charset="0"/>
                </a:rPr>
                <a:t>Linux</a:t>
              </a:r>
              <a:endParaRPr lang="zh-CN" altLang="en-US" sz="1600" dirty="0">
                <a:solidFill>
                  <a:schemeClr val="bg1"/>
                </a:solidFill>
                <a:latin typeface="+mn-lt"/>
                <a:ea typeface="+mn-ea"/>
                <a:sym typeface="Arial" panose="020B0604020202020204" pitchFamily="34" charset="0"/>
              </a:endParaRPr>
            </a:p>
          </p:txBody>
        </p:sp>
        <p:sp>
          <p:nvSpPr>
            <p:cNvPr id="25620" name="TextBox 18"/>
            <p:cNvSpPr txBox="1">
              <a:spLocks noChangeArrowheads="1"/>
            </p:cNvSpPr>
            <p:nvPr/>
          </p:nvSpPr>
          <p:spPr bwMode="auto">
            <a:xfrm>
              <a:off x="6383996" y="1867351"/>
              <a:ext cx="728420"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lnSpc>
                  <a:spcPts val="2225"/>
                </a:lnSpc>
              </a:pPr>
              <a:r>
                <a:rPr lang="en-US" altLang="zh-CN" sz="1400" dirty="0">
                  <a:latin typeface="+mn-lt"/>
                  <a:ea typeface="+mn-ea"/>
                  <a:sym typeface="Arial" panose="020B0604020202020204" pitchFamily="34" charset="0"/>
                </a:rPr>
                <a:t>Oracle</a:t>
              </a:r>
              <a:endParaRPr lang="zh-CN" altLang="en-US" sz="1400" dirty="0">
                <a:latin typeface="+mn-lt"/>
                <a:ea typeface="+mn-ea"/>
                <a:sym typeface="Arial" panose="020B0604020202020204" pitchFamily="34" charset="0"/>
              </a:endParaRPr>
            </a:p>
          </p:txBody>
        </p:sp>
        <p:sp>
          <p:nvSpPr>
            <p:cNvPr id="25621" name="TextBox 19"/>
            <p:cNvSpPr txBox="1">
              <a:spLocks noChangeArrowheads="1"/>
            </p:cNvSpPr>
            <p:nvPr/>
          </p:nvSpPr>
          <p:spPr bwMode="auto">
            <a:xfrm>
              <a:off x="7064475" y="1867351"/>
              <a:ext cx="728420"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lnSpc>
                  <a:spcPts val="2225"/>
                </a:lnSpc>
              </a:pPr>
              <a:r>
                <a:rPr lang="en-US" altLang="zh-CN" sz="1400" dirty="0">
                  <a:latin typeface="+mn-lt"/>
                  <a:ea typeface="+mn-ea"/>
                  <a:sym typeface="Arial" panose="020B0604020202020204" pitchFamily="34" charset="0"/>
                </a:rPr>
                <a:t>DB2</a:t>
              </a:r>
              <a:endParaRPr lang="zh-CN" altLang="en-US" sz="1400" dirty="0">
                <a:latin typeface="+mn-lt"/>
                <a:ea typeface="+mn-ea"/>
                <a:sym typeface="Arial" panose="020B0604020202020204" pitchFamily="34" charset="0"/>
              </a:endParaRPr>
            </a:p>
          </p:txBody>
        </p:sp>
        <p:sp>
          <p:nvSpPr>
            <p:cNvPr id="25622" name="TextBox 20"/>
            <p:cNvSpPr txBox="1">
              <a:spLocks noChangeArrowheads="1"/>
            </p:cNvSpPr>
            <p:nvPr/>
          </p:nvSpPr>
          <p:spPr bwMode="auto">
            <a:xfrm>
              <a:off x="7703191" y="1792507"/>
              <a:ext cx="526407"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lnSpc>
                  <a:spcPts val="2225"/>
                </a:lnSpc>
              </a:pPr>
              <a:r>
                <a:rPr lang="en-US" altLang="zh-CN" sz="1600" dirty="0">
                  <a:latin typeface="+mn-lt"/>
                  <a:ea typeface="+mn-ea"/>
                  <a:sym typeface="Arial" panose="020B0604020202020204" pitchFamily="34" charset="0"/>
                </a:rPr>
                <a:t>…</a:t>
              </a:r>
              <a:endParaRPr lang="zh-CN" altLang="en-US" sz="1600" dirty="0">
                <a:latin typeface="+mn-lt"/>
                <a:ea typeface="+mn-ea"/>
                <a:sym typeface="Arial" panose="020B0604020202020204" pitchFamily="34" charset="0"/>
              </a:endParaRPr>
            </a:p>
          </p:txBody>
        </p:sp>
        <p:sp>
          <p:nvSpPr>
            <p:cNvPr id="25623" name="流程图: 磁盘 21"/>
            <p:cNvSpPr>
              <a:spLocks noChangeArrowheads="1"/>
            </p:cNvSpPr>
            <p:nvPr/>
          </p:nvSpPr>
          <p:spPr bwMode="auto">
            <a:xfrm>
              <a:off x="6432698" y="1646680"/>
              <a:ext cx="606056" cy="612648"/>
            </a:xfrm>
            <a:prstGeom prst="flowChartMagneticDisk">
              <a:avLst/>
            </a:prstGeom>
            <a:noFill/>
            <a:ln w="9525">
              <a:solidFill>
                <a:srgbClr val="00B0F0"/>
              </a:solidFill>
              <a:round/>
              <a:headEnd/>
              <a:tailEnd/>
            </a:ln>
            <a:extLst>
              <a:ext uri="{909E8E84-426E-40DD-AFC4-6F175D3DCCD1}">
                <a14:hiddenFill xmlns:a14="http://schemas.microsoft.com/office/drawing/2010/main">
                  <a:solidFill>
                    <a:srgbClr val="FFFFFF"/>
                  </a:solidFill>
                </a14:hiddenFill>
              </a:ext>
            </a:extLst>
          </p:spPr>
          <p:txBody>
            <a:bodyPr/>
            <a:lstStyle>
              <a:lvl1pPr defTabSz="1219200" eaLnBrk="0" hangingPunct="0">
                <a:defRPr sz="1000">
                  <a:solidFill>
                    <a:schemeClr val="tx1"/>
                  </a:solidFill>
                  <a:latin typeface="FrutigerNext LT Regular" pitchFamily="34" charset="0"/>
                  <a:ea typeface="宋体" panose="02010600030101010101" pitchFamily="2" charset="-122"/>
                </a:defRPr>
              </a:lvl1pPr>
              <a:lvl2pPr marL="742950" indent="-285750" defTabSz="1219200" eaLnBrk="0" hangingPunct="0">
                <a:defRPr sz="1000">
                  <a:solidFill>
                    <a:schemeClr val="tx1"/>
                  </a:solidFill>
                  <a:latin typeface="FrutigerNext LT Regular" pitchFamily="34" charset="0"/>
                  <a:ea typeface="宋体" panose="02010600030101010101" pitchFamily="2" charset="-122"/>
                </a:defRPr>
              </a:lvl2pPr>
              <a:lvl3pPr marL="1143000" indent="-228600" defTabSz="1219200" eaLnBrk="0" hangingPunct="0">
                <a:defRPr sz="1000">
                  <a:solidFill>
                    <a:schemeClr val="tx1"/>
                  </a:solidFill>
                  <a:latin typeface="FrutigerNext LT Regular" pitchFamily="34" charset="0"/>
                  <a:ea typeface="宋体" panose="02010600030101010101" pitchFamily="2" charset="-122"/>
                </a:defRPr>
              </a:lvl3pPr>
              <a:lvl4pPr marL="1600200" indent="-228600" defTabSz="1219200" eaLnBrk="0" hangingPunct="0">
                <a:defRPr sz="1000">
                  <a:solidFill>
                    <a:schemeClr val="tx1"/>
                  </a:solidFill>
                  <a:latin typeface="FrutigerNext LT Regular" pitchFamily="34" charset="0"/>
                  <a:ea typeface="宋体" panose="02010600030101010101" pitchFamily="2" charset="-122"/>
                </a:defRPr>
              </a:lvl4pPr>
              <a:lvl5pPr marL="2057400" indent="-228600" defTabSz="1219200" eaLnBrk="0" hangingPunct="0">
                <a:defRPr sz="1000">
                  <a:solidFill>
                    <a:schemeClr val="tx1"/>
                  </a:solidFill>
                  <a:latin typeface="FrutigerNext LT Regular" pitchFamily="34" charset="0"/>
                  <a:ea typeface="宋体" panose="02010600030101010101" pitchFamily="2" charset="-122"/>
                </a:defRPr>
              </a:lvl5pPr>
              <a:lvl6pPr marL="25146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buFont typeface="Wingdings" panose="05000000000000000000" pitchFamily="2" charset="2"/>
                <a:buChar char="n"/>
              </a:pPr>
              <a:endParaRPr lang="zh-CN" altLang="en-US" sz="2400">
                <a:latin typeface="+mn-lt"/>
                <a:ea typeface="+mn-ea"/>
              </a:endParaRPr>
            </a:p>
          </p:txBody>
        </p:sp>
        <p:sp>
          <p:nvSpPr>
            <p:cNvPr id="25624" name="流程图: 磁盘 22"/>
            <p:cNvSpPr>
              <a:spLocks noChangeArrowheads="1"/>
            </p:cNvSpPr>
            <p:nvPr/>
          </p:nvSpPr>
          <p:spPr bwMode="auto">
            <a:xfrm>
              <a:off x="7143408" y="1638259"/>
              <a:ext cx="606056" cy="612648"/>
            </a:xfrm>
            <a:prstGeom prst="flowChartMagneticDisk">
              <a:avLst/>
            </a:prstGeom>
            <a:noFill/>
            <a:ln w="9525">
              <a:solidFill>
                <a:srgbClr val="00B0F0"/>
              </a:solidFill>
              <a:round/>
              <a:headEnd/>
              <a:tailEnd/>
            </a:ln>
            <a:extLst>
              <a:ext uri="{909E8E84-426E-40DD-AFC4-6F175D3DCCD1}">
                <a14:hiddenFill xmlns:a14="http://schemas.microsoft.com/office/drawing/2010/main">
                  <a:solidFill>
                    <a:srgbClr val="FFFFFF"/>
                  </a:solidFill>
                </a14:hiddenFill>
              </a:ext>
            </a:extLst>
          </p:spPr>
          <p:txBody>
            <a:bodyPr/>
            <a:lstStyle>
              <a:lvl1pPr defTabSz="1219200" eaLnBrk="0" hangingPunct="0">
                <a:defRPr sz="1000">
                  <a:solidFill>
                    <a:schemeClr val="tx1"/>
                  </a:solidFill>
                  <a:latin typeface="FrutigerNext LT Regular" pitchFamily="34" charset="0"/>
                  <a:ea typeface="宋体" panose="02010600030101010101" pitchFamily="2" charset="-122"/>
                </a:defRPr>
              </a:lvl1pPr>
              <a:lvl2pPr marL="742950" indent="-285750" defTabSz="1219200" eaLnBrk="0" hangingPunct="0">
                <a:defRPr sz="1000">
                  <a:solidFill>
                    <a:schemeClr val="tx1"/>
                  </a:solidFill>
                  <a:latin typeface="FrutigerNext LT Regular" pitchFamily="34" charset="0"/>
                  <a:ea typeface="宋体" panose="02010600030101010101" pitchFamily="2" charset="-122"/>
                </a:defRPr>
              </a:lvl2pPr>
              <a:lvl3pPr marL="1143000" indent="-228600" defTabSz="1219200" eaLnBrk="0" hangingPunct="0">
                <a:defRPr sz="1000">
                  <a:solidFill>
                    <a:schemeClr val="tx1"/>
                  </a:solidFill>
                  <a:latin typeface="FrutigerNext LT Regular" pitchFamily="34" charset="0"/>
                  <a:ea typeface="宋体" panose="02010600030101010101" pitchFamily="2" charset="-122"/>
                </a:defRPr>
              </a:lvl3pPr>
              <a:lvl4pPr marL="1600200" indent="-228600" defTabSz="1219200" eaLnBrk="0" hangingPunct="0">
                <a:defRPr sz="1000">
                  <a:solidFill>
                    <a:schemeClr val="tx1"/>
                  </a:solidFill>
                  <a:latin typeface="FrutigerNext LT Regular" pitchFamily="34" charset="0"/>
                  <a:ea typeface="宋体" panose="02010600030101010101" pitchFamily="2" charset="-122"/>
                </a:defRPr>
              </a:lvl4pPr>
              <a:lvl5pPr marL="2057400" indent="-228600" defTabSz="1219200" eaLnBrk="0" hangingPunct="0">
                <a:defRPr sz="1000">
                  <a:solidFill>
                    <a:schemeClr val="tx1"/>
                  </a:solidFill>
                  <a:latin typeface="FrutigerNext LT Regular" pitchFamily="34" charset="0"/>
                  <a:ea typeface="宋体" panose="02010600030101010101" pitchFamily="2" charset="-122"/>
                </a:defRPr>
              </a:lvl5pPr>
              <a:lvl6pPr marL="25146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92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buFont typeface="Wingdings" panose="05000000000000000000" pitchFamily="2" charset="2"/>
                <a:buChar char="n"/>
              </a:pPr>
              <a:endParaRPr lang="zh-CN" altLang="en-US" sz="2400">
                <a:latin typeface="+mn-lt"/>
                <a:ea typeface="+mn-ea"/>
              </a:endParaRPr>
            </a:p>
          </p:txBody>
        </p:sp>
      </p:grpSp>
      <p:sp>
        <p:nvSpPr>
          <p:cNvPr id="24" name="圆角矩形 23"/>
          <p:cNvSpPr/>
          <p:nvPr/>
        </p:nvSpPr>
        <p:spPr bwMode="auto">
          <a:xfrm>
            <a:off x="792162" y="1762274"/>
            <a:ext cx="7812088" cy="1452563"/>
          </a:xfrm>
          <a:prstGeom prst="roundRect">
            <a:avLst>
              <a:gd name="adj" fmla="val 5563"/>
            </a:avLst>
          </a:prstGeom>
          <a:noFill/>
          <a:ln w="3175">
            <a:solidFill>
              <a:schemeClr val="tx1">
                <a:lumMod val="50000"/>
                <a:lumOff val="50000"/>
              </a:schemeClr>
            </a:solidFill>
          </a:ln>
          <a:effectLst/>
          <a:extLst/>
        </p:spPr>
        <p:txBody>
          <a:bodyPr lIns="91414" tIns="45707" rIns="91414" bIns="45707" anchor="ctr"/>
          <a:lstStyle/>
          <a:p>
            <a:pPr marL="228597" indent="-228597">
              <a:spcBef>
                <a:spcPts val="800"/>
              </a:spcBef>
              <a:spcAft>
                <a:spcPts val="0"/>
              </a:spcAft>
              <a:buClr>
                <a:srgbClr val="808080"/>
              </a:buClr>
              <a:buSzPct val="60000"/>
              <a:buFont typeface="Wingdings" pitchFamily="2" charset="2"/>
              <a:buChar char="l"/>
              <a:defRPr/>
            </a:pPr>
            <a:r>
              <a:rPr lang="zh-CN" altLang="en-US" sz="1400" b="1" dirty="0">
                <a:latin typeface="+mn-lt"/>
                <a:ea typeface="+mn-ea"/>
              </a:rPr>
              <a:t>云资源池场景：云平台提供存储资源池，存储容量有一定起步规模，</a:t>
            </a:r>
            <a:r>
              <a:rPr lang="en-US" altLang="zh-CN" sz="1400" b="1" dirty="0">
                <a:latin typeface="+mn-lt"/>
                <a:ea typeface="+mn-ea"/>
              </a:rPr>
              <a:t>100TB</a:t>
            </a:r>
            <a:r>
              <a:rPr lang="zh-CN" altLang="en-US" sz="1400" b="1" dirty="0">
                <a:latin typeface="+mn-lt"/>
                <a:ea typeface="+mn-ea"/>
              </a:rPr>
              <a:t>以上。</a:t>
            </a:r>
            <a:endParaRPr lang="en-US" altLang="zh-CN" sz="1400" b="1" dirty="0">
              <a:latin typeface="+mn-lt"/>
              <a:ea typeface="+mn-ea"/>
            </a:endParaRPr>
          </a:p>
          <a:p>
            <a:pPr marL="228597" indent="-228597">
              <a:spcBef>
                <a:spcPts val="800"/>
              </a:spcBef>
              <a:spcAft>
                <a:spcPts val="0"/>
              </a:spcAft>
              <a:buClr>
                <a:srgbClr val="808080"/>
              </a:buClr>
              <a:buSzPct val="60000"/>
              <a:buFont typeface="Wingdings" pitchFamily="2" charset="2"/>
              <a:buChar char="l"/>
              <a:defRPr/>
            </a:pPr>
            <a:r>
              <a:rPr lang="zh-CN" altLang="en-US" sz="1400" b="1" dirty="0">
                <a:latin typeface="+mn-lt"/>
                <a:ea typeface="+mn-ea"/>
              </a:rPr>
              <a:t>数据库：主要用于数据仓库加速以及小型数据库整合。</a:t>
            </a:r>
            <a:endParaRPr lang="en-US" altLang="zh-CN" sz="1400" b="1" dirty="0">
              <a:latin typeface="+mn-lt"/>
              <a:ea typeface="+mn-ea"/>
            </a:endParaRPr>
          </a:p>
          <a:p>
            <a:pPr marL="228597" indent="-228597">
              <a:spcBef>
                <a:spcPts val="800"/>
              </a:spcBef>
              <a:spcAft>
                <a:spcPts val="0"/>
              </a:spcAft>
              <a:buClr>
                <a:srgbClr val="808080"/>
              </a:buClr>
              <a:buSzPct val="60000"/>
              <a:buFont typeface="Wingdings" pitchFamily="2" charset="2"/>
              <a:buChar char="l"/>
              <a:defRPr/>
            </a:pPr>
            <a:r>
              <a:rPr lang="zh-CN" altLang="en-US" sz="1400" b="1" dirty="0">
                <a:latin typeface="+mn-lt"/>
                <a:ea typeface="+mn-ea"/>
              </a:rPr>
              <a:t>核心生产系统，涉及计费，不建议选择</a:t>
            </a:r>
            <a:r>
              <a:rPr lang="en-US" altLang="zh-CN" sz="1400" b="1" dirty="0">
                <a:latin typeface="+mn-lt"/>
                <a:ea typeface="+mn-ea"/>
              </a:rPr>
              <a:t>FusionStorage</a:t>
            </a:r>
            <a:r>
              <a:rPr lang="zh-CN" altLang="en-US" sz="1400" b="1" dirty="0">
                <a:latin typeface="+mn-lt"/>
                <a:ea typeface="+mn-ea"/>
              </a:rPr>
              <a:t>，建议选择高端</a:t>
            </a:r>
            <a:r>
              <a:rPr lang="zh-CN" altLang="en-US" sz="1400" b="1" dirty="0" smtClean="0">
                <a:latin typeface="+mn-lt"/>
                <a:ea typeface="+mn-ea"/>
              </a:rPr>
              <a:t>存储。</a:t>
            </a:r>
            <a:endParaRPr lang="en-US" altLang="zh-CN" sz="1400" b="1" dirty="0">
              <a:latin typeface="+mn-lt"/>
              <a:ea typeface="+mn-ea"/>
            </a:endParaRPr>
          </a:p>
          <a:p>
            <a:pPr marL="228597" indent="-228597">
              <a:spcBef>
                <a:spcPts val="800"/>
              </a:spcBef>
              <a:spcAft>
                <a:spcPts val="0"/>
              </a:spcAft>
              <a:buClr>
                <a:srgbClr val="808080"/>
              </a:buClr>
              <a:buSzPct val="60000"/>
              <a:buFont typeface="Wingdings" pitchFamily="2" charset="2"/>
              <a:buChar char="l"/>
              <a:defRPr/>
            </a:pPr>
            <a:r>
              <a:rPr lang="zh-CN" altLang="en-US" sz="1400" b="1" dirty="0">
                <a:latin typeface="+mn-lt"/>
                <a:ea typeface="+mn-ea"/>
              </a:rPr>
              <a:t>视频监控、备份等对成本极度敏感的场景，不建议选择</a:t>
            </a:r>
            <a:r>
              <a:rPr lang="en-US" altLang="zh-CN" sz="1400" b="1" dirty="0">
                <a:latin typeface="+mn-lt"/>
                <a:ea typeface="+mn-ea"/>
              </a:rPr>
              <a:t>FusionStorage</a:t>
            </a:r>
            <a:r>
              <a:rPr lang="zh-CN" altLang="en-US" sz="1400" b="1" dirty="0">
                <a:latin typeface="+mn-lt"/>
                <a:ea typeface="+mn-ea"/>
              </a:rPr>
              <a:t>，建议选择入门级</a:t>
            </a:r>
            <a:r>
              <a:rPr lang="zh-CN" altLang="en-US" sz="1400" b="1" dirty="0" smtClean="0">
                <a:latin typeface="+mn-lt"/>
                <a:ea typeface="+mn-ea"/>
              </a:rPr>
              <a:t>存储。</a:t>
            </a:r>
            <a:endParaRPr lang="en-US" altLang="zh-CN" sz="1400" b="1" dirty="0">
              <a:latin typeface="+mn-lt"/>
              <a:ea typeface="+mn-ea"/>
            </a:endParaRPr>
          </a:p>
        </p:txBody>
      </p:sp>
      <p:sp>
        <p:nvSpPr>
          <p:cNvPr id="25" name="同侧圆角矩形 24"/>
          <p:cNvSpPr/>
          <p:nvPr/>
        </p:nvSpPr>
        <p:spPr bwMode="auto">
          <a:xfrm>
            <a:off x="792163" y="1399363"/>
            <a:ext cx="7812086" cy="397687"/>
          </a:xfrm>
          <a:prstGeom prst="round2SameRect">
            <a:avLst>
              <a:gd name="adj1" fmla="val 0"/>
              <a:gd name="adj2" fmla="val 0"/>
            </a:avLst>
          </a:prstGeom>
          <a:solidFill>
            <a:srgbClr val="ACCBF9">
              <a:lumMod val="75000"/>
            </a:srgbClr>
          </a:solidFill>
          <a:ln>
            <a:noFill/>
          </a:ln>
          <a:effectLst/>
        </p:spPr>
        <p:txBody>
          <a:bodyPr lIns="121901" tIns="60952" rIns="121901" bIns="60952" anchor="ctr"/>
          <a:lstStyle/>
          <a:p>
            <a:pPr algn="ctr" defTabSz="1219006" eaLnBrk="0" hangingPunct="0">
              <a:buClr>
                <a:srgbClr val="CC9900"/>
              </a:buClr>
              <a:buSzPct val="60000"/>
              <a:defRPr/>
            </a:pPr>
            <a:r>
              <a:rPr lang="zh-CN" altLang="en-US" sz="1600" b="1" dirty="0">
                <a:solidFill>
                  <a:prstClr val="white"/>
                </a:solidFill>
                <a:latin typeface="+mn-lt"/>
                <a:ea typeface="+mn-ea"/>
                <a:sym typeface="Wingdings" pitchFamily="2" charset="2"/>
              </a:rPr>
              <a:t>应用场景</a:t>
            </a:r>
          </a:p>
        </p:txBody>
      </p:sp>
    </p:spTree>
    <p:extLst>
      <p:ext uri="{BB962C8B-B14F-4D97-AF65-F5344CB8AC3E}">
        <p14:creationId xmlns:p14="http://schemas.microsoft.com/office/powerpoint/2010/main" val="3345329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smtClean="0"/>
              <a:t>基于</a:t>
            </a:r>
            <a:r>
              <a:rPr lang="en-US" altLang="zh-CN" smtClean="0"/>
              <a:t>OpenStack</a:t>
            </a:r>
            <a:r>
              <a:rPr lang="zh-CN" altLang="en-US" smtClean="0"/>
              <a:t>的租户级备份</a:t>
            </a:r>
          </a:p>
        </p:txBody>
      </p:sp>
      <p:graphicFrame>
        <p:nvGraphicFramePr>
          <p:cNvPr id="1026" name="Object 2"/>
          <p:cNvGraphicFramePr>
            <a:graphicFrameLocks noChangeAspect="1"/>
          </p:cNvGraphicFramePr>
          <p:nvPr>
            <p:extLst>
              <p:ext uri="{D42A27DB-BD31-4B8C-83A1-F6EECF244321}">
                <p14:modId xmlns:p14="http://schemas.microsoft.com/office/powerpoint/2010/main" val="1610230614"/>
              </p:ext>
            </p:extLst>
          </p:nvPr>
        </p:nvGraphicFramePr>
        <p:xfrm>
          <a:off x="1223628" y="2728526"/>
          <a:ext cx="6948487" cy="3436778"/>
        </p:xfrm>
        <a:graphic>
          <a:graphicData uri="http://schemas.openxmlformats.org/presentationml/2006/ole">
            <mc:AlternateContent xmlns:mc="http://schemas.openxmlformats.org/markup-compatibility/2006">
              <mc:Choice xmlns:v="urn:schemas-microsoft-com:vml" Requires="v">
                <p:oleObj spid="_x0000_s1062" name="幻灯片" r:id="rId4" imgW="2163913" imgH="1621386" progId="PowerPoint.Slide.8">
                  <p:embed/>
                </p:oleObj>
              </mc:Choice>
              <mc:Fallback>
                <p:oleObj name="幻灯片" r:id="rId4" imgW="2163913" imgH="1621386" progId="PowerPoint.Slide.8">
                  <p:embed/>
                  <p:pic>
                    <p:nvPicPr>
                      <p:cNvPr id="0" name=""/>
                      <p:cNvPicPr>
                        <a:picLocks noChangeAspect="1" noChangeArrowheads="1"/>
                      </p:cNvPicPr>
                      <p:nvPr/>
                    </p:nvPicPr>
                    <p:blipFill>
                      <a:blip r:embed="rId5"/>
                      <a:srcRect/>
                      <a:stretch>
                        <a:fillRect/>
                      </a:stretch>
                    </p:blipFill>
                    <p:spPr bwMode="auto">
                      <a:xfrm>
                        <a:off x="1223628" y="2728526"/>
                        <a:ext cx="6948487" cy="3436778"/>
                      </a:xfrm>
                      <a:prstGeom prst="rect">
                        <a:avLst/>
                      </a:prstGeom>
                      <a:noFill/>
                    </p:spPr>
                  </p:pic>
                </p:oleObj>
              </mc:Fallback>
            </mc:AlternateContent>
          </a:graphicData>
        </a:graphic>
      </p:graphicFrame>
      <p:sp>
        <p:nvSpPr>
          <p:cNvPr id="5" name="矩形 4"/>
          <p:cNvSpPr/>
          <p:nvPr/>
        </p:nvSpPr>
        <p:spPr bwMode="auto">
          <a:xfrm>
            <a:off x="1439528" y="1796527"/>
            <a:ext cx="6480175" cy="1076325"/>
          </a:xfrm>
          <a:prstGeom prst="rect">
            <a:avLst/>
          </a:prstGeom>
          <a:noFill/>
          <a:ln w="3175">
            <a:solidFill>
              <a:schemeClr val="tx1">
                <a:lumMod val="50000"/>
                <a:lumOff val="50000"/>
              </a:schemeClr>
            </a:solidFill>
          </a:ln>
          <a:effectLst/>
          <a:extLst/>
        </p:spPr>
        <p:txBody>
          <a:bodyPr lIns="91414" tIns="45707" rIns="91414" bIns="45707" anchor="ctr"/>
          <a:lstStyle/>
          <a:p>
            <a:pPr marL="228597" indent="-228597">
              <a:spcBef>
                <a:spcPts val="800"/>
              </a:spcBef>
              <a:spcAft>
                <a:spcPts val="0"/>
              </a:spcAft>
              <a:buClr>
                <a:srgbClr val="808080"/>
              </a:buClr>
              <a:buSzPct val="60000"/>
              <a:buFont typeface="Wingdings" pitchFamily="2" charset="2"/>
              <a:buChar char="l"/>
              <a:defRPr/>
            </a:pPr>
            <a:r>
              <a:rPr lang="zh-CN" altLang="en-US" sz="1400" b="1" dirty="0">
                <a:latin typeface="+mn-lt"/>
                <a:ea typeface="+mn-ea"/>
              </a:rPr>
              <a:t>硬件故障导致数据丢失：服务器宕机、存储设备故障导致数据丢失</a:t>
            </a:r>
            <a:endParaRPr lang="en-US" altLang="zh-CN" sz="1400" b="1" dirty="0">
              <a:latin typeface="+mn-lt"/>
              <a:ea typeface="+mn-ea"/>
            </a:endParaRPr>
          </a:p>
          <a:p>
            <a:pPr marL="228597" indent="-228597">
              <a:spcBef>
                <a:spcPts val="800"/>
              </a:spcBef>
              <a:spcAft>
                <a:spcPts val="0"/>
              </a:spcAft>
              <a:buClr>
                <a:srgbClr val="808080"/>
              </a:buClr>
              <a:buSzPct val="60000"/>
              <a:buFont typeface="Wingdings" pitchFamily="2" charset="2"/>
              <a:buChar char="l"/>
              <a:defRPr/>
            </a:pPr>
            <a:r>
              <a:rPr lang="zh-CN" altLang="en-US" sz="1400" b="1" dirty="0">
                <a:latin typeface="+mn-lt"/>
                <a:ea typeface="+mn-ea"/>
              </a:rPr>
              <a:t>病毒感染、人为事故导致数据丢失</a:t>
            </a:r>
            <a:endParaRPr lang="en-US" altLang="zh-CN" sz="1400" b="1" dirty="0">
              <a:latin typeface="+mn-lt"/>
              <a:ea typeface="+mn-ea"/>
            </a:endParaRPr>
          </a:p>
          <a:p>
            <a:pPr marL="228597" indent="-228597">
              <a:spcBef>
                <a:spcPts val="800"/>
              </a:spcBef>
              <a:spcAft>
                <a:spcPts val="0"/>
              </a:spcAft>
              <a:buClr>
                <a:srgbClr val="808080"/>
              </a:buClr>
              <a:buSzPct val="60000"/>
              <a:buFont typeface="Wingdings" pitchFamily="2" charset="2"/>
              <a:buChar char="l"/>
              <a:defRPr/>
            </a:pPr>
            <a:r>
              <a:rPr lang="zh-CN" altLang="en-US" sz="1400" b="1" dirty="0">
                <a:latin typeface="+mn-lt"/>
                <a:ea typeface="+mn-ea"/>
              </a:rPr>
              <a:t>自然灾害：水灾、火灾、地震造成数据丢失</a:t>
            </a:r>
          </a:p>
        </p:txBody>
      </p:sp>
      <p:sp>
        <p:nvSpPr>
          <p:cNvPr id="6" name="同侧圆角矩形 5"/>
          <p:cNvSpPr/>
          <p:nvPr/>
        </p:nvSpPr>
        <p:spPr bwMode="auto">
          <a:xfrm>
            <a:off x="1439528" y="1359965"/>
            <a:ext cx="6480175" cy="431800"/>
          </a:xfrm>
          <a:prstGeom prst="round2SameRect">
            <a:avLst>
              <a:gd name="adj1" fmla="val 0"/>
              <a:gd name="adj2" fmla="val 0"/>
            </a:avLst>
          </a:prstGeom>
          <a:solidFill>
            <a:srgbClr val="ACCBF9">
              <a:lumMod val="75000"/>
            </a:srgbClr>
          </a:solidFill>
          <a:ln>
            <a:noFill/>
          </a:ln>
          <a:effectLst/>
        </p:spPr>
        <p:txBody>
          <a:bodyPr lIns="91414" tIns="45708" rIns="91414" bIns="45708" anchor="ctr"/>
          <a:lstStyle/>
          <a:p>
            <a:pPr algn="ctr" defTabSz="914140" eaLnBrk="0" hangingPunct="0">
              <a:buClr>
                <a:srgbClr val="CC9900"/>
              </a:buClr>
              <a:buSzPct val="60000"/>
              <a:defRPr/>
            </a:pPr>
            <a:r>
              <a:rPr lang="zh-CN" altLang="en-US" sz="1600" b="1" dirty="0">
                <a:solidFill>
                  <a:prstClr val="white"/>
                </a:solidFill>
                <a:latin typeface="+mn-ea"/>
                <a:ea typeface="+mn-ea"/>
                <a:sym typeface="Wingdings" pitchFamily="2" charset="2"/>
              </a:rPr>
              <a:t>应用场景</a:t>
            </a:r>
          </a:p>
        </p:txBody>
      </p:sp>
    </p:spTree>
    <p:extLst>
      <p:ext uri="{BB962C8B-B14F-4D97-AF65-F5344CB8AC3E}">
        <p14:creationId xmlns:p14="http://schemas.microsoft.com/office/powerpoint/2010/main" val="715241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基于</a:t>
            </a:r>
            <a:r>
              <a:rPr lang="en-US" altLang="zh-CN" smtClean="0"/>
              <a:t>V3</a:t>
            </a:r>
            <a:r>
              <a:rPr lang="zh-CN" altLang="en-US" smtClean="0"/>
              <a:t>存储的主备容灾</a:t>
            </a:r>
          </a:p>
        </p:txBody>
      </p:sp>
      <p:grpSp>
        <p:nvGrpSpPr>
          <p:cNvPr id="26627" name="组合 37"/>
          <p:cNvGrpSpPr>
            <a:grpSpLocks/>
          </p:cNvGrpSpPr>
          <p:nvPr/>
        </p:nvGrpSpPr>
        <p:grpSpPr bwMode="auto">
          <a:xfrm>
            <a:off x="1425873" y="2474827"/>
            <a:ext cx="6661150" cy="3777498"/>
            <a:chOff x="1259632" y="2454020"/>
            <a:chExt cx="6660740" cy="3816210"/>
          </a:xfrm>
        </p:grpSpPr>
        <p:sp>
          <p:nvSpPr>
            <p:cNvPr id="4" name="同侧圆角矩形 3"/>
            <p:cNvSpPr/>
            <p:nvPr/>
          </p:nvSpPr>
          <p:spPr bwMode="auto">
            <a:xfrm>
              <a:off x="1259632" y="2454020"/>
              <a:ext cx="6660740" cy="3451311"/>
            </a:xfrm>
            <a:prstGeom prst="round2SameRect">
              <a:avLst>
                <a:gd name="adj1" fmla="val 1423"/>
                <a:gd name="adj2" fmla="val 0"/>
              </a:avLst>
            </a:prstGeom>
            <a:solidFill>
              <a:srgbClr val="F9F9F9"/>
            </a:solidFill>
            <a:ln w="12700" algn="ctr">
              <a:noFill/>
              <a:round/>
              <a:headEnd/>
              <a:tailEnd/>
            </a:ln>
            <a:effectLst>
              <a:outerShdw blurRad="63500" sx="101000" sy="101000" algn="ctr" rotWithShape="0">
                <a:prstClr val="black">
                  <a:alpha val="20000"/>
                </a:prstClr>
              </a:outerShdw>
            </a:effectLst>
          </p:spPr>
          <p:txBody>
            <a:bodyPr wrap="none" lIns="91427" tIns="45714" rIns="91427" bIns="45714"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eaLnBrk="0" hangingPunct="0">
                <a:buClr>
                  <a:srgbClr val="990000"/>
                </a:buClr>
                <a:buSzPct val="60000"/>
                <a:defRPr/>
              </a:pPr>
              <a:endParaRPr lang="zh-CN" altLang="zh-CN" sz="1200" dirty="0">
                <a:solidFill>
                  <a:srgbClr val="000000"/>
                </a:solidFill>
                <a:latin typeface="+mn-lt"/>
                <a:ea typeface="+mn-ea"/>
                <a:cs typeface="Arial" pitchFamily="34" charset="0"/>
              </a:endParaRPr>
            </a:p>
          </p:txBody>
        </p:sp>
        <p:sp>
          <p:nvSpPr>
            <p:cNvPr id="5" name="圆角矩形 4"/>
            <p:cNvSpPr/>
            <p:nvPr/>
          </p:nvSpPr>
          <p:spPr>
            <a:xfrm>
              <a:off x="1439008" y="3818828"/>
              <a:ext cx="1996952" cy="466696"/>
            </a:xfrm>
            <a:prstGeom prst="roundRect">
              <a:avLst/>
            </a:prstGeom>
            <a:solidFill>
              <a:srgbClr val="0099CC"/>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err="1" smtClean="0">
                  <a:solidFill>
                    <a:srgbClr val="FFFFFF"/>
                  </a:solidFill>
                  <a:latin typeface="+mn-lt"/>
                  <a:ea typeface="+mn-ea"/>
                </a:rPr>
                <a:t>FusionSphere</a:t>
              </a:r>
              <a:endParaRPr lang="en-US" altLang="zh-CN" sz="1200" b="1" kern="0" dirty="0" smtClean="0">
                <a:solidFill>
                  <a:srgbClr val="FFFFFF"/>
                </a:solidFill>
                <a:latin typeface="+mn-lt"/>
                <a:ea typeface="+mn-ea"/>
              </a:endParaRPr>
            </a:p>
            <a:p>
              <a:pPr algn="ctr" fontAlgn="auto">
                <a:spcBef>
                  <a:spcPts val="0"/>
                </a:spcBef>
                <a:spcAft>
                  <a:spcPts val="0"/>
                </a:spcAft>
                <a:defRPr/>
              </a:pPr>
              <a:r>
                <a:rPr lang="en-US" altLang="zh-CN" sz="1200" b="1" kern="0" dirty="0" smtClean="0">
                  <a:solidFill>
                    <a:srgbClr val="FFFFFF"/>
                  </a:solidFill>
                  <a:latin typeface="+mn-lt"/>
                  <a:ea typeface="+mn-ea"/>
                </a:rPr>
                <a:t>OpenStack</a:t>
              </a:r>
              <a:r>
                <a:rPr lang="zh-CN" altLang="en-US" sz="1200" b="1" kern="0" dirty="0" smtClean="0">
                  <a:solidFill>
                    <a:srgbClr val="FFFFFF"/>
                  </a:solidFill>
                  <a:latin typeface="+mn-lt"/>
                  <a:ea typeface="+mn-ea"/>
                </a:rPr>
                <a:t>云平台</a:t>
              </a:r>
              <a:endParaRPr lang="zh-CN" altLang="en-US" sz="1200" b="1" kern="0" dirty="0">
                <a:solidFill>
                  <a:srgbClr val="FFFFFF"/>
                </a:solidFill>
                <a:latin typeface="+mn-lt"/>
                <a:ea typeface="+mn-ea"/>
              </a:endParaRPr>
            </a:p>
          </p:txBody>
        </p:sp>
        <p:pic>
          <p:nvPicPr>
            <p:cNvPr id="26632" name="Picture 16" descr="E:\1华赛设计夹\2010-12\朱冬晴\华赛新图标(存储) AI文件\完成\png\存储图标-6\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265" y="5375128"/>
              <a:ext cx="1152127" cy="3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59" descr="图片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4236" y="4758398"/>
              <a:ext cx="519116" cy="55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59" descr="图片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5360" y="4758398"/>
              <a:ext cx="519116" cy="55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59" descr="图片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1424" y="4758398"/>
              <a:ext cx="519116" cy="55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等腰三角形 9"/>
            <p:cNvSpPr/>
            <p:nvPr/>
          </p:nvSpPr>
          <p:spPr bwMode="auto">
            <a:xfrm rot="10800000">
              <a:off x="1676365" y="4435201"/>
              <a:ext cx="1368152" cy="297488"/>
            </a:xfrm>
            <a:prstGeom prst="triangle">
              <a:avLst/>
            </a:prstGeom>
            <a:gradFill flip="none" rotWithShape="1">
              <a:gsLst>
                <a:gs pos="0">
                  <a:srgbClr val="002060">
                    <a:tint val="66000"/>
                    <a:satMod val="160000"/>
                    <a:alpha val="29000"/>
                  </a:srgbClr>
                </a:gs>
                <a:gs pos="50000">
                  <a:srgbClr val="002060">
                    <a:tint val="44500"/>
                    <a:satMod val="160000"/>
                  </a:srgbClr>
                </a:gs>
                <a:gs pos="100000">
                  <a:srgbClr val="002060">
                    <a:tint val="23500"/>
                    <a:satMod val="160000"/>
                  </a:srgbClr>
                </a:gs>
              </a:gsLst>
              <a:lin ang="5400000" scaled="1"/>
              <a:tileRect/>
            </a:gradFill>
            <a:ln>
              <a:noFill/>
            </a:ln>
            <a:effectLst/>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buClr>
                  <a:srgbClr val="CC9900"/>
                </a:buClr>
                <a:buFont typeface="Wingdings" pitchFamily="2" charset="2"/>
                <a:buChar char="n"/>
                <a:defRPr/>
              </a:pPr>
              <a:endParaRPr lang="zh-CN" altLang="en-US" sz="1200" kern="0" smtClean="0">
                <a:solidFill>
                  <a:srgbClr val="000000"/>
                </a:solidFill>
                <a:latin typeface="+mn-lt"/>
                <a:ea typeface="+mn-ea"/>
              </a:endParaRPr>
            </a:p>
          </p:txBody>
        </p:sp>
        <p:pic>
          <p:nvPicPr>
            <p:cNvPr id="26639" name="Picture 16" descr="E:\1华赛设计夹\2010-12\朱冬晴\华赛新图标(存储) AI文件\完成\png\存储图标-6\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206" y="5367927"/>
              <a:ext cx="1144366" cy="3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59" descr="图片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8045" y="4743510"/>
              <a:ext cx="519116" cy="52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59" descr="图片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9169" y="4743510"/>
              <a:ext cx="519116" cy="52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59" descr="图片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5233" y="4743510"/>
              <a:ext cx="519116" cy="52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等腰三角形 14"/>
            <p:cNvSpPr/>
            <p:nvPr/>
          </p:nvSpPr>
          <p:spPr bwMode="auto">
            <a:xfrm rot="10800000">
              <a:off x="5880174" y="4435201"/>
              <a:ext cx="1368152" cy="297488"/>
            </a:xfrm>
            <a:prstGeom prst="triangle">
              <a:avLst/>
            </a:prstGeom>
            <a:gradFill flip="none" rotWithShape="1">
              <a:gsLst>
                <a:gs pos="0">
                  <a:srgbClr val="002060">
                    <a:tint val="66000"/>
                    <a:satMod val="160000"/>
                    <a:alpha val="29000"/>
                  </a:srgbClr>
                </a:gs>
                <a:gs pos="50000">
                  <a:srgbClr val="002060">
                    <a:tint val="44500"/>
                    <a:satMod val="160000"/>
                  </a:srgbClr>
                </a:gs>
                <a:gs pos="100000">
                  <a:srgbClr val="002060">
                    <a:tint val="23500"/>
                    <a:satMod val="160000"/>
                  </a:srgbClr>
                </a:gs>
              </a:gsLst>
              <a:lin ang="5400000" scaled="1"/>
              <a:tileRect/>
            </a:gradFill>
            <a:ln>
              <a:noFill/>
            </a:ln>
            <a:effectLst/>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buClr>
                  <a:srgbClr val="CC9900"/>
                </a:buClr>
                <a:buFont typeface="Wingdings" pitchFamily="2" charset="2"/>
                <a:buChar char="n"/>
                <a:defRPr/>
              </a:pPr>
              <a:endParaRPr lang="zh-CN" altLang="en-US" sz="1200" kern="0" smtClean="0">
                <a:solidFill>
                  <a:srgbClr val="000000"/>
                </a:solidFill>
                <a:latin typeface="+mn-lt"/>
                <a:ea typeface="+mn-ea"/>
              </a:endParaRPr>
            </a:p>
          </p:txBody>
        </p:sp>
        <p:sp>
          <p:nvSpPr>
            <p:cNvPr id="16" name="TextBox 16"/>
            <p:cNvSpPr txBox="1"/>
            <p:nvPr/>
          </p:nvSpPr>
          <p:spPr>
            <a:xfrm>
              <a:off x="1336736" y="5866020"/>
              <a:ext cx="1657248" cy="40421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zh-CN" altLang="en-US" sz="2000" kern="0" dirty="0" smtClean="0">
                  <a:solidFill>
                    <a:sysClr val="windowText" lastClr="000000"/>
                  </a:solidFill>
                  <a:latin typeface="+mn-lt"/>
                  <a:ea typeface="+mn-ea"/>
                </a:rPr>
                <a:t>业务中心</a:t>
              </a:r>
              <a:endParaRPr lang="zh-CN" altLang="en-US" sz="2000" kern="0" dirty="0">
                <a:solidFill>
                  <a:sysClr val="windowText" lastClr="000000"/>
                </a:solidFill>
                <a:latin typeface="+mn-lt"/>
                <a:ea typeface="+mn-ea"/>
              </a:endParaRPr>
            </a:p>
          </p:txBody>
        </p:sp>
        <p:sp>
          <p:nvSpPr>
            <p:cNvPr id="17" name="TextBox 17"/>
            <p:cNvSpPr txBox="1"/>
            <p:nvPr/>
          </p:nvSpPr>
          <p:spPr>
            <a:xfrm>
              <a:off x="6013901" y="5866020"/>
              <a:ext cx="1368341" cy="40421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zh-CN" altLang="en-US" sz="2000" kern="0" dirty="0" smtClean="0">
                  <a:solidFill>
                    <a:sysClr val="windowText" lastClr="000000"/>
                  </a:solidFill>
                  <a:latin typeface="+mn-lt"/>
                  <a:ea typeface="+mn-ea"/>
                </a:rPr>
                <a:t>容灾中心</a:t>
              </a:r>
              <a:endParaRPr lang="zh-CN" altLang="en-US" sz="2000" kern="0" dirty="0">
                <a:solidFill>
                  <a:sysClr val="windowText" lastClr="000000"/>
                </a:solidFill>
                <a:latin typeface="+mn-lt"/>
                <a:ea typeface="+mn-ea"/>
              </a:endParaRPr>
            </a:p>
          </p:txBody>
        </p:sp>
        <p:sp>
          <p:nvSpPr>
            <p:cNvPr id="18" name="TextBox 18"/>
            <p:cNvSpPr txBox="1"/>
            <p:nvPr/>
          </p:nvSpPr>
          <p:spPr>
            <a:xfrm>
              <a:off x="3923293" y="5586182"/>
              <a:ext cx="1333418" cy="279838"/>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zh-CN" altLang="en-US" sz="1200" b="1" kern="0" dirty="0" smtClean="0">
                  <a:solidFill>
                    <a:sysClr val="windowText" lastClr="000000"/>
                  </a:solidFill>
                  <a:latin typeface="+mn-lt"/>
                  <a:ea typeface="+mn-ea"/>
                </a:rPr>
                <a:t>存储远程复制</a:t>
              </a:r>
              <a:endParaRPr lang="zh-CN" altLang="en-US" sz="1200" b="1" kern="0" dirty="0">
                <a:solidFill>
                  <a:sysClr val="windowText" lastClr="000000"/>
                </a:solidFill>
                <a:latin typeface="+mn-lt"/>
                <a:ea typeface="+mn-ea"/>
              </a:endParaRPr>
            </a:p>
          </p:txBody>
        </p:sp>
        <p:sp>
          <p:nvSpPr>
            <p:cNvPr id="19" name="TextBox 19"/>
            <p:cNvSpPr txBox="1"/>
            <p:nvPr/>
          </p:nvSpPr>
          <p:spPr>
            <a:xfrm>
              <a:off x="1727915" y="5669578"/>
              <a:ext cx="1042924" cy="279838"/>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b="1" kern="0" dirty="0" smtClean="0">
                  <a:solidFill>
                    <a:sysClr val="windowText" lastClr="000000"/>
                  </a:solidFill>
                  <a:latin typeface="+mn-lt"/>
                  <a:ea typeface="+mn-ea"/>
                </a:rPr>
                <a:t>华为存储</a:t>
              </a:r>
              <a:endParaRPr lang="zh-CN" altLang="en-US" sz="1200" b="1" kern="0" dirty="0">
                <a:solidFill>
                  <a:sysClr val="windowText" lastClr="000000"/>
                </a:solidFill>
                <a:latin typeface="+mn-lt"/>
                <a:ea typeface="+mn-ea"/>
              </a:endParaRPr>
            </a:p>
          </p:txBody>
        </p:sp>
        <p:sp>
          <p:nvSpPr>
            <p:cNvPr id="20" name="圆角矩形 19"/>
            <p:cNvSpPr/>
            <p:nvPr/>
          </p:nvSpPr>
          <p:spPr>
            <a:xfrm>
              <a:off x="5564667" y="3818828"/>
              <a:ext cx="1995364" cy="466696"/>
            </a:xfrm>
            <a:prstGeom prst="roundRect">
              <a:avLst/>
            </a:prstGeom>
            <a:solidFill>
              <a:srgbClr val="0099CC"/>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err="1" smtClean="0">
                  <a:solidFill>
                    <a:srgbClr val="FFFFFF"/>
                  </a:solidFill>
                  <a:latin typeface="+mn-lt"/>
                  <a:ea typeface="+mn-ea"/>
                </a:rPr>
                <a:t>FusionSphere</a:t>
              </a:r>
              <a:endParaRPr lang="en-US" altLang="zh-CN" sz="1200" b="1" kern="0" dirty="0" smtClean="0">
                <a:solidFill>
                  <a:srgbClr val="FFFFFF"/>
                </a:solidFill>
                <a:latin typeface="+mn-lt"/>
                <a:ea typeface="+mn-ea"/>
              </a:endParaRPr>
            </a:p>
            <a:p>
              <a:pPr algn="ctr" fontAlgn="auto">
                <a:spcBef>
                  <a:spcPts val="0"/>
                </a:spcBef>
                <a:spcAft>
                  <a:spcPts val="0"/>
                </a:spcAft>
                <a:defRPr/>
              </a:pPr>
              <a:r>
                <a:rPr lang="en-US" altLang="zh-CN" sz="1200" b="1" kern="0" dirty="0" smtClean="0">
                  <a:solidFill>
                    <a:srgbClr val="FFFFFF"/>
                  </a:solidFill>
                  <a:latin typeface="+mn-lt"/>
                  <a:ea typeface="+mn-ea"/>
                </a:rPr>
                <a:t>OpenStack</a:t>
              </a:r>
              <a:r>
                <a:rPr lang="zh-CN" altLang="en-US" sz="1200" b="1" kern="0" dirty="0" smtClean="0">
                  <a:solidFill>
                    <a:srgbClr val="FFFFFF"/>
                  </a:solidFill>
                  <a:latin typeface="+mn-lt"/>
                  <a:ea typeface="+mn-ea"/>
                </a:rPr>
                <a:t>云平台</a:t>
              </a:r>
              <a:endParaRPr lang="zh-CN" altLang="en-US" sz="1200" b="1" kern="0" dirty="0">
                <a:solidFill>
                  <a:srgbClr val="FFFFFF"/>
                </a:solidFill>
                <a:latin typeface="+mn-lt"/>
                <a:ea typeface="+mn-ea"/>
              </a:endParaRPr>
            </a:p>
          </p:txBody>
        </p:sp>
        <p:sp>
          <p:nvSpPr>
            <p:cNvPr id="21" name="TextBox 21"/>
            <p:cNvSpPr txBox="1"/>
            <p:nvPr/>
          </p:nvSpPr>
          <p:spPr>
            <a:xfrm>
              <a:off x="6177404" y="5669578"/>
              <a:ext cx="1041336" cy="279838"/>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1200" b="1" kern="0" dirty="0" smtClean="0">
                  <a:solidFill>
                    <a:sysClr val="windowText" lastClr="000000"/>
                  </a:solidFill>
                  <a:latin typeface="+mn-lt"/>
                  <a:ea typeface="+mn-ea"/>
                </a:rPr>
                <a:t>华为存储</a:t>
              </a:r>
              <a:endParaRPr lang="zh-CN" altLang="en-US" sz="1200" b="1" kern="0" dirty="0">
                <a:solidFill>
                  <a:sysClr val="windowText" lastClr="000000"/>
                </a:solidFill>
                <a:latin typeface="+mn-lt"/>
                <a:ea typeface="+mn-ea"/>
              </a:endParaRPr>
            </a:p>
          </p:txBody>
        </p:sp>
        <p:sp>
          <p:nvSpPr>
            <p:cNvPr id="22" name="矩形 21"/>
            <p:cNvSpPr/>
            <p:nvPr/>
          </p:nvSpPr>
          <p:spPr>
            <a:xfrm>
              <a:off x="1547664" y="3444244"/>
              <a:ext cx="576000" cy="280334"/>
            </a:xfrm>
            <a:prstGeom prst="rect">
              <a:avLst/>
            </a:prstGeom>
            <a:solidFill>
              <a:srgbClr val="FFFFFF">
                <a:lumMod val="95000"/>
              </a:srgbClr>
            </a:solidFill>
            <a:ln w="25400" cap="flat" cmpd="sng" algn="ctr">
              <a:solidFill>
                <a:srgbClr val="FFC000"/>
              </a:solidFill>
              <a:prstDash val="solid"/>
            </a:ln>
            <a:effectLst/>
            <a:scene3d>
              <a:camera prst="orthographicFront"/>
              <a:lightRig rig="threePt" dir="t"/>
            </a:scene3d>
            <a:sp3d>
              <a:bevelT/>
            </a:sp3d>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smtClean="0">
                  <a:solidFill>
                    <a:srgbClr val="3399FF"/>
                  </a:solidFill>
                  <a:latin typeface="+mn-lt"/>
                  <a:ea typeface="+mn-ea"/>
                </a:rPr>
                <a:t>VM1</a:t>
              </a:r>
              <a:endParaRPr lang="zh-CN" altLang="en-US" sz="1200" b="1" kern="0" dirty="0">
                <a:solidFill>
                  <a:srgbClr val="3399FF"/>
                </a:solidFill>
                <a:latin typeface="+mn-lt"/>
                <a:ea typeface="+mn-ea"/>
              </a:endParaRPr>
            </a:p>
          </p:txBody>
        </p:sp>
        <p:sp>
          <p:nvSpPr>
            <p:cNvPr id="23" name="矩形 22"/>
            <p:cNvSpPr/>
            <p:nvPr/>
          </p:nvSpPr>
          <p:spPr>
            <a:xfrm>
              <a:off x="2195672" y="3444244"/>
              <a:ext cx="576000" cy="280334"/>
            </a:xfrm>
            <a:prstGeom prst="rect">
              <a:avLst/>
            </a:prstGeom>
            <a:solidFill>
              <a:srgbClr val="FFFFFF">
                <a:lumMod val="95000"/>
              </a:srgbClr>
            </a:solidFill>
            <a:ln w="25400" cap="flat" cmpd="sng" algn="ctr">
              <a:solidFill>
                <a:srgbClr val="00B050"/>
              </a:solidFill>
              <a:prstDash val="solid"/>
            </a:ln>
            <a:effectLst/>
            <a:scene3d>
              <a:camera prst="orthographicFront"/>
              <a:lightRig rig="threePt" dir="t"/>
            </a:scene3d>
            <a:sp3d>
              <a:bevelT/>
            </a:sp3d>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smtClean="0">
                  <a:solidFill>
                    <a:srgbClr val="3399FF"/>
                  </a:solidFill>
                  <a:latin typeface="+mn-lt"/>
                  <a:ea typeface="+mn-ea"/>
                </a:rPr>
                <a:t>VM2</a:t>
              </a:r>
              <a:endParaRPr lang="zh-CN" altLang="en-US" sz="1200" b="1" kern="0" dirty="0">
                <a:solidFill>
                  <a:srgbClr val="3399FF"/>
                </a:solidFill>
                <a:latin typeface="+mn-lt"/>
                <a:ea typeface="+mn-ea"/>
              </a:endParaRPr>
            </a:p>
          </p:txBody>
        </p:sp>
        <p:sp>
          <p:nvSpPr>
            <p:cNvPr id="24" name="矩形 23"/>
            <p:cNvSpPr/>
            <p:nvPr/>
          </p:nvSpPr>
          <p:spPr>
            <a:xfrm>
              <a:off x="2843808" y="3444244"/>
              <a:ext cx="576000" cy="280334"/>
            </a:xfrm>
            <a:prstGeom prst="rect">
              <a:avLst/>
            </a:prstGeom>
            <a:solidFill>
              <a:srgbClr val="FFFFFF">
                <a:lumMod val="95000"/>
              </a:srgbClr>
            </a:solidFill>
            <a:ln w="25400" cap="flat" cmpd="sng" algn="ctr">
              <a:solidFill>
                <a:srgbClr val="00B0F0"/>
              </a:solidFill>
              <a:prstDash val="solid"/>
            </a:ln>
            <a:effectLst/>
            <a:scene3d>
              <a:camera prst="orthographicFront"/>
              <a:lightRig rig="threePt" dir="t"/>
            </a:scene3d>
            <a:sp3d>
              <a:bevelT/>
            </a:sp3d>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smtClean="0">
                  <a:solidFill>
                    <a:srgbClr val="3399FF"/>
                  </a:solidFill>
                  <a:latin typeface="+mn-lt"/>
                  <a:ea typeface="+mn-ea"/>
                </a:rPr>
                <a:t>VM3</a:t>
              </a:r>
              <a:endParaRPr lang="zh-CN" altLang="en-US" sz="1200" b="1" kern="0" dirty="0">
                <a:solidFill>
                  <a:srgbClr val="3399FF"/>
                </a:solidFill>
                <a:latin typeface="+mn-lt"/>
                <a:ea typeface="+mn-ea"/>
              </a:endParaRPr>
            </a:p>
          </p:txBody>
        </p:sp>
        <p:sp>
          <p:nvSpPr>
            <p:cNvPr id="25" name="矩形 24"/>
            <p:cNvSpPr/>
            <p:nvPr/>
          </p:nvSpPr>
          <p:spPr>
            <a:xfrm>
              <a:off x="5708812" y="3444244"/>
              <a:ext cx="540060" cy="280334"/>
            </a:xfrm>
            <a:prstGeom prst="rect">
              <a:avLst/>
            </a:prstGeom>
            <a:solidFill>
              <a:srgbClr val="FFFFFF">
                <a:lumMod val="95000"/>
              </a:srgbClr>
            </a:solidFill>
            <a:ln w="25400" cap="flat" cmpd="sng" algn="ctr">
              <a:solidFill>
                <a:srgbClr val="FFC000"/>
              </a:solidFill>
              <a:prstDash val="solid"/>
            </a:ln>
            <a:effectLst/>
            <a:scene3d>
              <a:camera prst="orthographicFront"/>
              <a:lightRig rig="threePt" dir="t"/>
            </a:scene3d>
            <a:sp3d>
              <a:bevelT/>
            </a:sp3d>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smtClean="0">
                  <a:solidFill>
                    <a:srgbClr val="3399FF"/>
                  </a:solidFill>
                  <a:latin typeface="+mn-lt"/>
                  <a:ea typeface="+mn-ea"/>
                </a:rPr>
                <a:t>VM1’</a:t>
              </a:r>
              <a:endParaRPr lang="zh-CN" altLang="en-US" sz="1200" b="1" kern="0" dirty="0">
                <a:solidFill>
                  <a:srgbClr val="3399FF"/>
                </a:solidFill>
                <a:latin typeface="+mn-lt"/>
                <a:ea typeface="+mn-ea"/>
              </a:endParaRPr>
            </a:p>
          </p:txBody>
        </p:sp>
        <p:sp>
          <p:nvSpPr>
            <p:cNvPr id="26" name="矩形 25"/>
            <p:cNvSpPr/>
            <p:nvPr/>
          </p:nvSpPr>
          <p:spPr>
            <a:xfrm>
              <a:off x="6320880" y="3444244"/>
              <a:ext cx="576064" cy="280334"/>
            </a:xfrm>
            <a:prstGeom prst="rect">
              <a:avLst/>
            </a:prstGeom>
            <a:solidFill>
              <a:srgbClr val="FFFFFF">
                <a:lumMod val="95000"/>
              </a:srgbClr>
            </a:solidFill>
            <a:ln w="25400" cap="flat" cmpd="sng" algn="ctr">
              <a:solidFill>
                <a:srgbClr val="00B050"/>
              </a:solidFill>
              <a:prstDash val="solid"/>
            </a:ln>
            <a:effectLst/>
            <a:scene3d>
              <a:camera prst="orthographicFront"/>
              <a:lightRig rig="threePt" dir="t"/>
            </a:scene3d>
            <a:sp3d>
              <a:bevelT/>
            </a:sp3d>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smtClean="0">
                  <a:solidFill>
                    <a:srgbClr val="3399FF"/>
                  </a:solidFill>
                  <a:latin typeface="+mn-lt"/>
                  <a:ea typeface="+mn-ea"/>
                </a:rPr>
                <a:t>VM2’</a:t>
              </a:r>
              <a:endParaRPr lang="zh-CN" altLang="en-US" sz="1200" b="1" kern="0" dirty="0">
                <a:solidFill>
                  <a:srgbClr val="3399FF"/>
                </a:solidFill>
                <a:latin typeface="+mn-lt"/>
                <a:ea typeface="+mn-ea"/>
              </a:endParaRPr>
            </a:p>
          </p:txBody>
        </p:sp>
        <p:sp>
          <p:nvSpPr>
            <p:cNvPr id="27" name="矩形 26"/>
            <p:cNvSpPr/>
            <p:nvPr/>
          </p:nvSpPr>
          <p:spPr>
            <a:xfrm>
              <a:off x="6968952" y="3444244"/>
              <a:ext cx="576064" cy="280334"/>
            </a:xfrm>
            <a:prstGeom prst="rect">
              <a:avLst/>
            </a:prstGeom>
            <a:solidFill>
              <a:srgbClr val="FFFFFF">
                <a:lumMod val="95000"/>
              </a:srgbClr>
            </a:solidFill>
            <a:ln w="25400" cap="flat" cmpd="sng" algn="ctr">
              <a:solidFill>
                <a:srgbClr val="00B0F0"/>
              </a:solidFill>
              <a:prstDash val="solid"/>
            </a:ln>
            <a:effectLst/>
            <a:scene3d>
              <a:camera prst="orthographicFront"/>
              <a:lightRig rig="threePt" dir="t"/>
            </a:scene3d>
            <a:sp3d>
              <a:bevelT/>
            </a:sp3d>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smtClean="0">
                  <a:solidFill>
                    <a:srgbClr val="3399FF"/>
                  </a:solidFill>
                  <a:latin typeface="+mn-lt"/>
                  <a:ea typeface="+mn-ea"/>
                </a:rPr>
                <a:t>VM3'</a:t>
              </a:r>
              <a:endParaRPr lang="zh-CN" altLang="en-US" sz="1200" b="1" kern="0" dirty="0">
                <a:solidFill>
                  <a:srgbClr val="3399FF"/>
                </a:solidFill>
                <a:latin typeface="+mn-lt"/>
                <a:ea typeface="+mn-ea"/>
              </a:endParaRPr>
            </a:p>
          </p:txBody>
        </p:sp>
        <p:sp>
          <p:nvSpPr>
            <p:cNvPr id="28" name="圆角矩形 27"/>
            <p:cNvSpPr/>
            <p:nvPr/>
          </p:nvSpPr>
          <p:spPr>
            <a:xfrm>
              <a:off x="1546951" y="2465247"/>
              <a:ext cx="1728682" cy="370470"/>
            </a:xfrm>
            <a:prstGeom prst="roundRect">
              <a:avLst/>
            </a:prstGeom>
            <a:solidFill>
              <a:srgbClr val="0066FF"/>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endParaRPr lang="en-US" altLang="zh-CN" sz="1200" b="1" kern="0" dirty="0" smtClean="0">
                <a:solidFill>
                  <a:srgbClr val="FFFFFF"/>
                </a:solidFill>
                <a:latin typeface="+mn-lt"/>
                <a:ea typeface="+mn-ea"/>
              </a:endParaRPr>
            </a:p>
            <a:p>
              <a:pPr algn="ctr" fontAlgn="auto">
                <a:spcBef>
                  <a:spcPts val="0"/>
                </a:spcBef>
                <a:spcAft>
                  <a:spcPts val="0"/>
                </a:spcAft>
                <a:defRPr/>
              </a:pPr>
              <a:r>
                <a:rPr lang="en-US" altLang="zh-CN" sz="1200" b="1" kern="0" dirty="0" smtClean="0">
                  <a:solidFill>
                    <a:srgbClr val="FFFFFF"/>
                  </a:solidFill>
                  <a:latin typeface="+mn-lt"/>
                  <a:ea typeface="+mn-ea"/>
                </a:rPr>
                <a:t>ManageOne</a:t>
              </a:r>
              <a:r>
                <a:rPr lang="zh-CN" altLang="en-US" sz="1200" b="1" kern="0" dirty="0" smtClean="0">
                  <a:solidFill>
                    <a:srgbClr val="FFFFFF"/>
                  </a:solidFill>
                  <a:latin typeface="+mn-lt"/>
                  <a:ea typeface="+mn-ea"/>
                </a:rPr>
                <a:t> </a:t>
              </a:r>
              <a:r>
                <a:rPr lang="en-US" altLang="zh-CN" sz="1200" b="1" kern="0" dirty="0" smtClean="0">
                  <a:solidFill>
                    <a:srgbClr val="FFFFFF"/>
                  </a:solidFill>
                  <a:latin typeface="+mn-lt"/>
                  <a:ea typeface="+mn-ea"/>
                </a:rPr>
                <a:t>SC(</a:t>
              </a:r>
              <a:r>
                <a:rPr lang="zh-CN" altLang="en-US" sz="1200" b="1" kern="0" dirty="0" smtClean="0">
                  <a:solidFill>
                    <a:srgbClr val="FFFFFF"/>
                  </a:solidFill>
                  <a:latin typeface="+mn-lt"/>
                  <a:ea typeface="+mn-ea"/>
                </a:rPr>
                <a:t>主</a:t>
              </a:r>
              <a:r>
                <a:rPr lang="en-US" altLang="zh-CN" sz="1200" b="1" kern="0" dirty="0" smtClean="0">
                  <a:solidFill>
                    <a:srgbClr val="FFFFFF"/>
                  </a:solidFill>
                  <a:latin typeface="+mn-lt"/>
                  <a:ea typeface="+mn-ea"/>
                </a:rPr>
                <a:t>)</a:t>
              </a:r>
            </a:p>
            <a:p>
              <a:pPr algn="ctr" fontAlgn="auto">
                <a:spcBef>
                  <a:spcPts val="0"/>
                </a:spcBef>
                <a:spcAft>
                  <a:spcPts val="0"/>
                </a:spcAft>
                <a:defRPr/>
              </a:pPr>
              <a:endParaRPr lang="zh-CN" altLang="en-US" sz="1200" b="1" kern="0" dirty="0">
                <a:solidFill>
                  <a:srgbClr val="FFFFFF"/>
                </a:solidFill>
                <a:latin typeface="+mn-lt"/>
                <a:ea typeface="+mn-ea"/>
              </a:endParaRPr>
            </a:p>
          </p:txBody>
        </p:sp>
        <p:sp>
          <p:nvSpPr>
            <p:cNvPr id="29" name="圆角矩形 28"/>
            <p:cNvSpPr/>
            <p:nvPr/>
          </p:nvSpPr>
          <p:spPr>
            <a:xfrm>
              <a:off x="5744043" y="2922321"/>
              <a:ext cx="1728682" cy="370471"/>
            </a:xfrm>
            <a:prstGeom prst="roundRect">
              <a:avLst/>
            </a:prstGeom>
            <a:solidFill>
              <a:srgbClr val="0066FF"/>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err="1" smtClean="0">
                  <a:solidFill>
                    <a:srgbClr val="FFFFFF"/>
                  </a:solidFill>
                  <a:latin typeface="+mn-lt"/>
                  <a:ea typeface="+mn-ea"/>
                </a:rPr>
                <a:t>BCManager</a:t>
              </a:r>
              <a:endParaRPr lang="en-US" altLang="zh-CN" sz="1200" b="1" kern="0" dirty="0" smtClean="0">
                <a:solidFill>
                  <a:srgbClr val="FFFFFF"/>
                </a:solidFill>
                <a:latin typeface="+mn-lt"/>
                <a:ea typeface="+mn-ea"/>
              </a:endParaRPr>
            </a:p>
            <a:p>
              <a:pPr algn="ctr" fontAlgn="auto">
                <a:spcBef>
                  <a:spcPts val="0"/>
                </a:spcBef>
                <a:spcAft>
                  <a:spcPts val="0"/>
                </a:spcAft>
                <a:defRPr/>
              </a:pPr>
              <a:r>
                <a:rPr lang="en-US" altLang="zh-CN" sz="1200" b="1" kern="0" dirty="0" smtClean="0">
                  <a:solidFill>
                    <a:srgbClr val="FFFFFF"/>
                  </a:solidFill>
                  <a:latin typeface="+mn-lt"/>
                  <a:ea typeface="+mn-ea"/>
                </a:rPr>
                <a:t>(</a:t>
              </a:r>
              <a:r>
                <a:rPr lang="zh-CN" altLang="en-US" sz="1200" b="1" kern="0" dirty="0" smtClean="0">
                  <a:solidFill>
                    <a:srgbClr val="FFFFFF"/>
                  </a:solidFill>
                  <a:latin typeface="+mn-lt"/>
                  <a:ea typeface="+mn-ea"/>
                </a:rPr>
                <a:t>容灾管理</a:t>
              </a:r>
              <a:r>
                <a:rPr lang="en-US" altLang="zh-CN" sz="1200" b="1" kern="0" dirty="0" smtClean="0">
                  <a:solidFill>
                    <a:srgbClr val="FFFFFF"/>
                  </a:solidFill>
                  <a:latin typeface="+mn-lt"/>
                  <a:ea typeface="+mn-ea"/>
                </a:rPr>
                <a:t>)</a:t>
              </a:r>
              <a:endParaRPr lang="zh-CN" altLang="en-US" sz="1200" b="1" kern="0" dirty="0">
                <a:solidFill>
                  <a:srgbClr val="FFFFFF"/>
                </a:solidFill>
                <a:latin typeface="+mn-lt"/>
                <a:ea typeface="+mn-ea"/>
              </a:endParaRPr>
            </a:p>
          </p:txBody>
        </p:sp>
        <p:sp>
          <p:nvSpPr>
            <p:cNvPr id="30" name="圆角矩形 29"/>
            <p:cNvSpPr/>
            <p:nvPr/>
          </p:nvSpPr>
          <p:spPr>
            <a:xfrm>
              <a:off x="5709120" y="2454020"/>
              <a:ext cx="1727094" cy="370471"/>
            </a:xfrm>
            <a:prstGeom prst="roundRect">
              <a:avLst/>
            </a:prstGeom>
            <a:solidFill>
              <a:srgbClr val="0066FF"/>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endParaRPr lang="en-US" altLang="zh-CN" sz="1200" b="1" kern="0" dirty="0" smtClean="0">
                <a:solidFill>
                  <a:srgbClr val="FFFFFF"/>
                </a:solidFill>
                <a:latin typeface="+mn-lt"/>
                <a:ea typeface="+mn-ea"/>
              </a:endParaRPr>
            </a:p>
            <a:p>
              <a:pPr algn="ctr" fontAlgn="auto">
                <a:spcBef>
                  <a:spcPts val="0"/>
                </a:spcBef>
                <a:spcAft>
                  <a:spcPts val="0"/>
                </a:spcAft>
                <a:defRPr/>
              </a:pPr>
              <a:r>
                <a:rPr lang="en-US" altLang="zh-CN" sz="1200" b="1" kern="0" dirty="0" smtClean="0">
                  <a:solidFill>
                    <a:srgbClr val="FFFFFF"/>
                  </a:solidFill>
                  <a:latin typeface="+mn-lt"/>
                  <a:ea typeface="+mn-ea"/>
                </a:rPr>
                <a:t>ManageOne</a:t>
              </a:r>
              <a:r>
                <a:rPr lang="zh-CN" altLang="en-US" sz="1200" b="1" kern="0" dirty="0" smtClean="0">
                  <a:solidFill>
                    <a:srgbClr val="FFFFFF"/>
                  </a:solidFill>
                  <a:latin typeface="+mn-lt"/>
                  <a:ea typeface="+mn-ea"/>
                </a:rPr>
                <a:t> </a:t>
              </a:r>
              <a:r>
                <a:rPr lang="en-US" altLang="zh-CN" sz="1200" b="1" kern="0" dirty="0" smtClean="0">
                  <a:solidFill>
                    <a:srgbClr val="FFFFFF"/>
                  </a:solidFill>
                  <a:latin typeface="+mn-lt"/>
                  <a:ea typeface="+mn-ea"/>
                </a:rPr>
                <a:t>SC(</a:t>
              </a:r>
              <a:r>
                <a:rPr lang="zh-CN" altLang="en-US" sz="1200" b="1" kern="0" dirty="0" smtClean="0">
                  <a:solidFill>
                    <a:srgbClr val="FFFFFF"/>
                  </a:solidFill>
                  <a:latin typeface="+mn-lt"/>
                  <a:ea typeface="+mn-ea"/>
                </a:rPr>
                <a:t>备</a:t>
              </a:r>
              <a:r>
                <a:rPr lang="en-US" altLang="zh-CN" sz="1200" b="1" kern="0" dirty="0" smtClean="0">
                  <a:solidFill>
                    <a:srgbClr val="FFFFFF"/>
                  </a:solidFill>
                  <a:latin typeface="+mn-lt"/>
                  <a:ea typeface="+mn-ea"/>
                </a:rPr>
                <a:t>)</a:t>
              </a:r>
            </a:p>
            <a:p>
              <a:pPr algn="ctr" fontAlgn="auto">
                <a:spcBef>
                  <a:spcPts val="0"/>
                </a:spcBef>
                <a:spcAft>
                  <a:spcPts val="0"/>
                </a:spcAft>
                <a:defRPr/>
              </a:pPr>
              <a:endParaRPr lang="zh-CN" altLang="en-US" sz="1200" b="1" kern="0" dirty="0">
                <a:solidFill>
                  <a:srgbClr val="FFFFFF"/>
                </a:solidFill>
                <a:latin typeface="+mn-lt"/>
                <a:ea typeface="+mn-ea"/>
              </a:endParaRPr>
            </a:p>
          </p:txBody>
        </p:sp>
        <p:sp>
          <p:nvSpPr>
            <p:cNvPr id="31" name="左右箭头 30"/>
            <p:cNvSpPr/>
            <p:nvPr/>
          </p:nvSpPr>
          <p:spPr bwMode="auto">
            <a:xfrm>
              <a:off x="3348653" y="2534208"/>
              <a:ext cx="2303320" cy="168396"/>
            </a:xfrm>
            <a:prstGeom prst="leftRightArrow">
              <a:avLst/>
            </a:prstGeom>
            <a:solidFill>
              <a:srgbClr val="92D050"/>
            </a:solidFill>
            <a:ln w="9525" cap="flat" cmpd="sng" algn="ctr">
              <a:solidFill>
                <a:schemeClr val="tx1"/>
              </a:solidFill>
              <a:prstDash val="solid"/>
              <a:round/>
              <a:headEnd type="none" w="med" len="med"/>
              <a:tailEnd type="none" w="med" len="med"/>
            </a:ln>
            <a:effec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t">
                <a:defRPr/>
              </a:pPr>
              <a:endParaRPr lang="zh-CN" altLang="en-US" sz="1200" smtClean="0">
                <a:latin typeface="+mn-lt"/>
                <a:ea typeface="+mn-ea"/>
              </a:endParaRPr>
            </a:p>
          </p:txBody>
        </p:sp>
        <p:sp>
          <p:nvSpPr>
            <p:cNvPr id="32" name="TextBox 32"/>
            <p:cNvSpPr txBox="1"/>
            <p:nvPr/>
          </p:nvSpPr>
          <p:spPr>
            <a:xfrm>
              <a:off x="4248710" y="2632039"/>
              <a:ext cx="539717" cy="279838"/>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smtClean="0">
                  <a:solidFill>
                    <a:sysClr val="windowText" lastClr="000000"/>
                  </a:solidFill>
                  <a:latin typeface="+mn-lt"/>
                  <a:ea typeface="+mn-ea"/>
                </a:rPr>
                <a:t>HA</a:t>
              </a:r>
              <a:endParaRPr lang="zh-CN" altLang="en-US" sz="1200" b="1" kern="0" dirty="0">
                <a:solidFill>
                  <a:sysClr val="windowText" lastClr="000000"/>
                </a:solidFill>
                <a:latin typeface="+mn-lt"/>
                <a:ea typeface="+mn-ea"/>
              </a:endParaRPr>
            </a:p>
          </p:txBody>
        </p:sp>
        <p:sp>
          <p:nvSpPr>
            <p:cNvPr id="33" name="右箭头 32"/>
            <p:cNvSpPr/>
            <p:nvPr/>
          </p:nvSpPr>
          <p:spPr bwMode="auto">
            <a:xfrm>
              <a:off x="3024823" y="5470710"/>
              <a:ext cx="3095434" cy="168395"/>
            </a:xfrm>
            <a:prstGeom prst="rightArrow">
              <a:avLst/>
            </a:prstGeom>
            <a:solidFill>
              <a:srgbClr val="92D050"/>
            </a:solidFill>
            <a:ln w="9525" cap="flat" cmpd="sng" algn="ctr">
              <a:solidFill>
                <a:schemeClr val="tx1"/>
              </a:solidFill>
              <a:prstDash val="solid"/>
              <a:round/>
              <a:headEnd type="none" w="med" len="med"/>
              <a:tailEnd type="none" w="med" len="med"/>
            </a:ln>
            <a:effec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t">
                <a:defRPr/>
              </a:pPr>
              <a:endParaRPr lang="zh-CN" altLang="en-US" sz="1200" smtClean="0">
                <a:latin typeface="+mn-lt"/>
                <a:ea typeface="+mn-ea"/>
              </a:endParaRPr>
            </a:p>
          </p:txBody>
        </p:sp>
        <p:sp>
          <p:nvSpPr>
            <p:cNvPr id="34" name="圆角矩形 33"/>
            <p:cNvSpPr/>
            <p:nvPr/>
          </p:nvSpPr>
          <p:spPr>
            <a:xfrm>
              <a:off x="1532665" y="2922321"/>
              <a:ext cx="1727094" cy="370471"/>
            </a:xfrm>
            <a:prstGeom prst="roundRect">
              <a:avLst/>
            </a:prstGeom>
            <a:solidFill>
              <a:srgbClr val="0066FF"/>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200" b="1" kern="0" dirty="0" err="1" smtClean="0">
                  <a:solidFill>
                    <a:srgbClr val="FFFFFF"/>
                  </a:solidFill>
                  <a:latin typeface="+mn-lt"/>
                  <a:ea typeface="+mn-ea"/>
                </a:rPr>
                <a:t>BCManager</a:t>
              </a:r>
              <a:endParaRPr lang="en-US" altLang="zh-CN" sz="1200" b="1" kern="0" dirty="0" smtClean="0">
                <a:solidFill>
                  <a:srgbClr val="FFFFFF"/>
                </a:solidFill>
                <a:latin typeface="+mn-lt"/>
                <a:ea typeface="+mn-ea"/>
              </a:endParaRPr>
            </a:p>
            <a:p>
              <a:pPr algn="ctr" fontAlgn="auto">
                <a:spcBef>
                  <a:spcPts val="0"/>
                </a:spcBef>
                <a:spcAft>
                  <a:spcPts val="0"/>
                </a:spcAft>
                <a:defRPr/>
              </a:pPr>
              <a:r>
                <a:rPr lang="en-US" altLang="zh-CN" sz="1200" b="1" kern="0" dirty="0" smtClean="0">
                  <a:solidFill>
                    <a:srgbClr val="FFFFFF"/>
                  </a:solidFill>
                  <a:latin typeface="+mn-lt"/>
                  <a:ea typeface="+mn-ea"/>
                </a:rPr>
                <a:t>(</a:t>
              </a:r>
              <a:r>
                <a:rPr lang="zh-CN" altLang="en-US" sz="1200" b="1" kern="0" dirty="0" smtClean="0">
                  <a:solidFill>
                    <a:srgbClr val="FFFFFF"/>
                  </a:solidFill>
                  <a:latin typeface="+mn-lt"/>
                  <a:ea typeface="+mn-ea"/>
                </a:rPr>
                <a:t>容灾管理</a:t>
              </a:r>
              <a:r>
                <a:rPr lang="en-US" altLang="zh-CN" sz="1200" b="1" kern="0" dirty="0" smtClean="0">
                  <a:solidFill>
                    <a:srgbClr val="FFFFFF"/>
                  </a:solidFill>
                  <a:latin typeface="+mn-lt"/>
                  <a:ea typeface="+mn-ea"/>
                </a:rPr>
                <a:t>)</a:t>
              </a:r>
              <a:endParaRPr lang="zh-CN" altLang="en-US" sz="1200" b="1" kern="0" dirty="0">
                <a:solidFill>
                  <a:srgbClr val="FFFFFF"/>
                </a:solidFill>
                <a:latin typeface="+mn-lt"/>
                <a:ea typeface="+mn-ea"/>
              </a:endParaRPr>
            </a:p>
          </p:txBody>
        </p:sp>
      </p:grpSp>
      <p:sp>
        <p:nvSpPr>
          <p:cNvPr id="37" name="矩形 36"/>
          <p:cNvSpPr/>
          <p:nvPr/>
        </p:nvSpPr>
        <p:spPr bwMode="auto">
          <a:xfrm>
            <a:off x="1403648" y="1581065"/>
            <a:ext cx="6719887" cy="858837"/>
          </a:xfrm>
          <a:prstGeom prst="rect">
            <a:avLst/>
          </a:prstGeom>
          <a:noFill/>
          <a:ln w="12700">
            <a:solidFill>
              <a:schemeClr val="bg2"/>
            </a:solidFill>
          </a:ln>
          <a:extLst/>
        </p:spPr>
        <p:style>
          <a:lnRef idx="2">
            <a:schemeClr val="accent1"/>
          </a:lnRef>
          <a:fillRef idx="1">
            <a:schemeClr val="lt1"/>
          </a:fillRef>
          <a:effectRef idx="0">
            <a:schemeClr val="accent1"/>
          </a:effectRef>
          <a:fontRef idx="minor">
            <a:schemeClr val="dk1"/>
          </a:fontRef>
        </p:style>
        <p:txBody>
          <a:bodyPr/>
          <a:lstStyle/>
          <a:p>
            <a:pPr marL="171426" indent="-171426">
              <a:spcBef>
                <a:spcPts val="600"/>
              </a:spcBef>
              <a:spcAft>
                <a:spcPts val="0"/>
              </a:spcAft>
              <a:buSzPct val="70000"/>
              <a:defRPr/>
            </a:pPr>
            <a:r>
              <a:rPr lang="en-US" altLang="zh-CN" sz="1400" b="1" dirty="0">
                <a:solidFill>
                  <a:srgbClr val="000000"/>
                </a:solidFill>
                <a:latin typeface="华文细黑" pitchFamily="2" charset="-122"/>
              </a:rPr>
              <a:t>1</a:t>
            </a:r>
            <a:r>
              <a:rPr lang="zh-CN" altLang="en-US" sz="1400" b="1" dirty="0">
                <a:solidFill>
                  <a:srgbClr val="000000"/>
                </a:solidFill>
                <a:latin typeface="华文细黑" pitchFamily="2" charset="-122"/>
              </a:rPr>
              <a:t>、灾难恢复：站点全部或者部分故障，关键业务不中断持续提供服务可用性；</a:t>
            </a:r>
            <a:endParaRPr lang="en-US" altLang="zh-CN" sz="1400" b="1" dirty="0">
              <a:solidFill>
                <a:srgbClr val="000000"/>
              </a:solidFill>
              <a:latin typeface="华文细黑" pitchFamily="2" charset="-122"/>
            </a:endParaRPr>
          </a:p>
          <a:p>
            <a:pPr marL="171426" indent="-171426">
              <a:spcBef>
                <a:spcPts val="600"/>
              </a:spcBef>
              <a:spcAft>
                <a:spcPts val="0"/>
              </a:spcAft>
              <a:buSzPct val="70000"/>
              <a:defRPr/>
            </a:pPr>
            <a:r>
              <a:rPr lang="en-US" altLang="zh-CN" sz="1400" b="1" dirty="0">
                <a:solidFill>
                  <a:srgbClr val="000000"/>
                </a:solidFill>
                <a:latin typeface="华文细黑" pitchFamily="2" charset="-122"/>
              </a:rPr>
              <a:t>2</a:t>
            </a:r>
            <a:r>
              <a:rPr lang="zh-CN" altLang="en-US" sz="1400" b="1" dirty="0">
                <a:solidFill>
                  <a:srgbClr val="000000"/>
                </a:solidFill>
                <a:latin typeface="华文细黑" pitchFamily="2" charset="-122"/>
              </a:rPr>
              <a:t>、灾难避免：发生自燃灾害前计划性迁移，保持关键业务不中断；</a:t>
            </a:r>
            <a:endParaRPr lang="en-US" altLang="zh-CN" sz="1400" b="1" dirty="0">
              <a:solidFill>
                <a:srgbClr val="000000"/>
              </a:solidFill>
              <a:latin typeface="华文细黑" pitchFamily="2" charset="-122"/>
            </a:endParaRPr>
          </a:p>
          <a:p>
            <a:pPr marL="171426" indent="-171426">
              <a:spcBef>
                <a:spcPts val="600"/>
              </a:spcBef>
              <a:spcAft>
                <a:spcPts val="0"/>
              </a:spcAft>
              <a:buSzPct val="70000"/>
              <a:defRPr/>
            </a:pPr>
            <a:r>
              <a:rPr lang="en-US" altLang="zh-CN" sz="1400" b="1" dirty="0">
                <a:solidFill>
                  <a:srgbClr val="000000"/>
                </a:solidFill>
                <a:latin typeface="华文细黑" pitchFamily="2" charset="-122"/>
              </a:rPr>
              <a:t>3</a:t>
            </a:r>
            <a:r>
              <a:rPr lang="zh-CN" altLang="en-US" sz="1400" b="1" dirty="0">
                <a:solidFill>
                  <a:srgbClr val="000000"/>
                </a:solidFill>
                <a:latin typeface="华文细黑" pitchFamily="2" charset="-122"/>
              </a:rPr>
              <a:t>、计划性迁移：数据中心定期维护操作时保持关键业务不中断</a:t>
            </a:r>
          </a:p>
          <a:p>
            <a:pPr fontAlgn="base">
              <a:buClr>
                <a:srgbClr val="CC9900"/>
              </a:buClr>
              <a:defRPr/>
            </a:pPr>
            <a:endParaRPr lang="zh-CN" altLang="en-US" sz="1800" dirty="0">
              <a:solidFill>
                <a:schemeClr val="tx1"/>
              </a:solidFill>
              <a:latin typeface="Arial" charset="0"/>
              <a:ea typeface="宋体" charset="-122"/>
            </a:endParaRPr>
          </a:p>
        </p:txBody>
      </p:sp>
      <p:sp>
        <p:nvSpPr>
          <p:cNvPr id="39" name="同侧圆角矩形 38"/>
          <p:cNvSpPr/>
          <p:nvPr/>
        </p:nvSpPr>
        <p:spPr bwMode="auto">
          <a:xfrm>
            <a:off x="1390948" y="1358815"/>
            <a:ext cx="6732587" cy="252412"/>
          </a:xfrm>
          <a:prstGeom prst="round2SameRect">
            <a:avLst>
              <a:gd name="adj1" fmla="val 0"/>
              <a:gd name="adj2" fmla="val 0"/>
            </a:avLst>
          </a:prstGeom>
          <a:solidFill>
            <a:srgbClr val="ACCBF9">
              <a:lumMod val="75000"/>
            </a:srgbClr>
          </a:solidFill>
          <a:ln>
            <a:noFill/>
          </a:ln>
          <a:effectLst/>
        </p:spPr>
        <p:txBody>
          <a:bodyPr lIns="91414" tIns="45708" rIns="91414" bIns="45708" anchor="ctr"/>
          <a:lstStyle/>
          <a:p>
            <a:pPr algn="ctr" defTabSz="914140" eaLnBrk="0" hangingPunct="0">
              <a:buClr>
                <a:srgbClr val="CC9900"/>
              </a:buClr>
              <a:buSzPct val="60000"/>
              <a:defRPr/>
            </a:pPr>
            <a:r>
              <a:rPr lang="zh-CN" altLang="en-US" sz="1600" b="1" dirty="0">
                <a:solidFill>
                  <a:prstClr val="white"/>
                </a:solidFill>
                <a:latin typeface="+mn-ea"/>
                <a:ea typeface="+mn-ea"/>
                <a:sym typeface="Wingdings" pitchFamily="2" charset="2"/>
              </a:rPr>
              <a:t>应用场景</a:t>
            </a:r>
          </a:p>
        </p:txBody>
      </p:sp>
    </p:spTree>
    <p:extLst>
      <p:ext uri="{BB962C8B-B14F-4D97-AF65-F5344CB8AC3E}">
        <p14:creationId xmlns:p14="http://schemas.microsoft.com/office/powerpoint/2010/main" val="288732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SDN</a:t>
            </a:r>
            <a:r>
              <a:rPr lang="zh-CN" altLang="en-US" smtClean="0"/>
              <a:t>实现网络服务化</a:t>
            </a:r>
          </a:p>
        </p:txBody>
      </p:sp>
      <p:grpSp>
        <p:nvGrpSpPr>
          <p:cNvPr id="27651" name="组合 4"/>
          <p:cNvGrpSpPr>
            <a:grpSpLocks/>
          </p:cNvGrpSpPr>
          <p:nvPr/>
        </p:nvGrpSpPr>
        <p:grpSpPr bwMode="auto">
          <a:xfrm>
            <a:off x="867306" y="1376363"/>
            <a:ext cx="7736944" cy="4816475"/>
            <a:chOff x="859315" y="1085852"/>
            <a:chExt cx="8738035" cy="4815415"/>
          </a:xfrm>
        </p:grpSpPr>
        <p:grpSp>
          <p:nvGrpSpPr>
            <p:cNvPr id="27652" name="Group 344"/>
            <p:cNvGrpSpPr>
              <a:grpSpLocks noChangeAspect="1"/>
            </p:cNvGrpSpPr>
            <p:nvPr/>
          </p:nvGrpSpPr>
          <p:grpSpPr bwMode="auto">
            <a:xfrm>
              <a:off x="5509002" y="2508251"/>
              <a:ext cx="4088348" cy="3393016"/>
              <a:chOff x="3319362" y="1259195"/>
              <a:chExt cx="4678666" cy="4665898"/>
            </a:xfrm>
          </p:grpSpPr>
          <p:cxnSp>
            <p:nvCxnSpPr>
              <p:cNvPr id="27790" name="Straight Connector 345"/>
              <p:cNvCxnSpPr>
                <a:cxnSpLocks noChangeShapeType="1"/>
              </p:cNvCxnSpPr>
              <p:nvPr/>
            </p:nvCxnSpPr>
            <p:spPr bwMode="auto">
              <a:xfrm flipH="1">
                <a:off x="4139724" y="1441417"/>
                <a:ext cx="1571401" cy="65877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1" name="Straight Connector 346"/>
              <p:cNvCxnSpPr>
                <a:cxnSpLocks noChangeShapeType="1"/>
                <a:stCxn id="293" idx="2"/>
                <a:endCxn id="27909" idx="6"/>
              </p:cNvCxnSpPr>
              <p:nvPr/>
            </p:nvCxnSpPr>
            <p:spPr bwMode="auto">
              <a:xfrm>
                <a:off x="4855980" y="1616542"/>
                <a:ext cx="1690486" cy="409545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2" name="Straight Connector 347"/>
              <p:cNvCxnSpPr>
                <a:cxnSpLocks noChangeShapeType="1"/>
                <a:stCxn id="293" idx="4"/>
              </p:cNvCxnSpPr>
              <p:nvPr/>
            </p:nvCxnSpPr>
            <p:spPr bwMode="auto">
              <a:xfrm>
                <a:off x="4855981" y="1616542"/>
                <a:ext cx="2426545" cy="361664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3" name="Straight Connector 348"/>
              <p:cNvCxnSpPr>
                <a:cxnSpLocks noChangeShapeType="1"/>
                <a:stCxn id="293" idx="4"/>
                <a:endCxn id="27907" idx="7"/>
              </p:cNvCxnSpPr>
              <p:nvPr/>
            </p:nvCxnSpPr>
            <p:spPr bwMode="auto">
              <a:xfrm>
                <a:off x="4855981" y="1616542"/>
                <a:ext cx="850197" cy="426885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4" name="Straight Connector 349"/>
              <p:cNvCxnSpPr>
                <a:cxnSpLocks noChangeShapeType="1"/>
                <a:stCxn id="293" idx="2"/>
                <a:endCxn id="27905" idx="6"/>
              </p:cNvCxnSpPr>
              <p:nvPr/>
            </p:nvCxnSpPr>
            <p:spPr bwMode="auto">
              <a:xfrm>
                <a:off x="4855980" y="1616542"/>
                <a:ext cx="1" cy="409545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5" name="Straight Connector 350"/>
              <p:cNvCxnSpPr>
                <a:cxnSpLocks noChangeShapeType="1"/>
                <a:stCxn id="293" idx="4"/>
              </p:cNvCxnSpPr>
              <p:nvPr/>
            </p:nvCxnSpPr>
            <p:spPr bwMode="auto">
              <a:xfrm>
                <a:off x="4855981" y="1616542"/>
                <a:ext cx="2907206" cy="287564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6" name="Straight Connector 351"/>
              <p:cNvCxnSpPr>
                <a:cxnSpLocks noChangeShapeType="1"/>
                <a:stCxn id="293" idx="5"/>
              </p:cNvCxnSpPr>
              <p:nvPr/>
            </p:nvCxnSpPr>
            <p:spPr bwMode="auto">
              <a:xfrm>
                <a:off x="4855981" y="1616542"/>
                <a:ext cx="3072188" cy="204686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7" name="Straight Connector 352"/>
              <p:cNvCxnSpPr>
                <a:cxnSpLocks noChangeShapeType="1"/>
                <a:stCxn id="293" idx="5"/>
              </p:cNvCxnSpPr>
              <p:nvPr/>
            </p:nvCxnSpPr>
            <p:spPr bwMode="auto">
              <a:xfrm>
                <a:off x="4855981" y="1616542"/>
                <a:ext cx="2887949" cy="118361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8" name="Straight Connector 353"/>
              <p:cNvCxnSpPr>
                <a:cxnSpLocks noChangeShapeType="1"/>
                <a:stCxn id="293" idx="6"/>
              </p:cNvCxnSpPr>
              <p:nvPr/>
            </p:nvCxnSpPr>
            <p:spPr bwMode="auto">
              <a:xfrm>
                <a:off x="4855981" y="1616542"/>
                <a:ext cx="2413430" cy="48716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799" name="Straight Connector 354"/>
              <p:cNvCxnSpPr>
                <a:cxnSpLocks noChangeShapeType="1"/>
                <a:stCxn id="293" idx="3"/>
              </p:cNvCxnSpPr>
              <p:nvPr/>
            </p:nvCxnSpPr>
            <p:spPr bwMode="auto">
              <a:xfrm flipH="1">
                <a:off x="4136756" y="1616542"/>
                <a:ext cx="719224" cy="361664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0" name="Straight Connector 355"/>
              <p:cNvCxnSpPr>
                <a:cxnSpLocks noChangeShapeType="1"/>
                <a:stCxn id="293" idx="6"/>
                <a:endCxn id="27902" idx="1"/>
              </p:cNvCxnSpPr>
              <p:nvPr/>
            </p:nvCxnSpPr>
            <p:spPr bwMode="auto">
              <a:xfrm flipH="1">
                <a:off x="3654500" y="1616542"/>
                <a:ext cx="1201481" cy="289329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1" name="Straight Connector 356"/>
              <p:cNvCxnSpPr>
                <a:cxnSpLocks noChangeShapeType="1"/>
                <a:stCxn id="293" idx="5"/>
                <a:endCxn id="27900" idx="2"/>
              </p:cNvCxnSpPr>
              <p:nvPr/>
            </p:nvCxnSpPr>
            <p:spPr bwMode="auto">
              <a:xfrm flipH="1">
                <a:off x="3484185" y="1616542"/>
                <a:ext cx="1371796" cy="204966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2" name="Straight Connector 357"/>
              <p:cNvCxnSpPr>
                <a:cxnSpLocks noChangeShapeType="1"/>
                <a:stCxn id="293" idx="5"/>
                <a:endCxn id="297" idx="6"/>
              </p:cNvCxnSpPr>
              <p:nvPr/>
            </p:nvCxnSpPr>
            <p:spPr bwMode="auto">
              <a:xfrm>
                <a:off x="4855981" y="1616542"/>
                <a:ext cx="1690485" cy="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3" name="Straight Connector 358"/>
              <p:cNvCxnSpPr>
                <a:cxnSpLocks noChangeShapeType="1"/>
                <a:stCxn id="293" idx="0"/>
              </p:cNvCxnSpPr>
              <p:nvPr/>
            </p:nvCxnSpPr>
            <p:spPr bwMode="auto">
              <a:xfrm flipH="1">
                <a:off x="3654501" y="1616541"/>
                <a:ext cx="1201480" cy="120600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4" name="Straight Connector 359"/>
              <p:cNvCxnSpPr>
                <a:cxnSpLocks noChangeShapeType="1"/>
                <a:stCxn id="293" idx="4"/>
                <a:endCxn id="295" idx="3"/>
              </p:cNvCxnSpPr>
              <p:nvPr/>
            </p:nvCxnSpPr>
            <p:spPr bwMode="auto">
              <a:xfrm flipV="1">
                <a:off x="4855981" y="1441416"/>
                <a:ext cx="850196" cy="17512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5" name="Straight Connector 360"/>
              <p:cNvCxnSpPr>
                <a:cxnSpLocks noChangeShapeType="1"/>
                <a:stCxn id="293" idx="7"/>
              </p:cNvCxnSpPr>
              <p:nvPr/>
            </p:nvCxnSpPr>
            <p:spPr bwMode="auto">
              <a:xfrm flipH="1">
                <a:off x="4136756" y="1616541"/>
                <a:ext cx="719225" cy="48541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6" name="Straight Connector 361"/>
              <p:cNvCxnSpPr>
                <a:cxnSpLocks noChangeShapeType="1"/>
                <a:stCxn id="295" idx="4"/>
              </p:cNvCxnSpPr>
              <p:nvPr/>
            </p:nvCxnSpPr>
            <p:spPr bwMode="auto">
              <a:xfrm flipH="1">
                <a:off x="3654501" y="1441416"/>
                <a:ext cx="2051677" cy="138113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7" name="Straight Connector 362"/>
              <p:cNvCxnSpPr>
                <a:cxnSpLocks noChangeShapeType="1"/>
                <a:stCxn id="295" idx="5"/>
                <a:endCxn id="27900" idx="6"/>
              </p:cNvCxnSpPr>
              <p:nvPr/>
            </p:nvCxnSpPr>
            <p:spPr bwMode="auto">
              <a:xfrm flipH="1">
                <a:off x="3484186" y="1441416"/>
                <a:ext cx="2221992" cy="222478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8" name="Straight Connector 363"/>
              <p:cNvCxnSpPr>
                <a:cxnSpLocks noChangeShapeType="1"/>
                <a:stCxn id="295" idx="4"/>
                <a:endCxn id="27902" idx="6"/>
              </p:cNvCxnSpPr>
              <p:nvPr/>
            </p:nvCxnSpPr>
            <p:spPr bwMode="auto">
              <a:xfrm flipH="1">
                <a:off x="3654501" y="1441416"/>
                <a:ext cx="2051677" cy="306841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09" name="Straight Connector 364"/>
              <p:cNvCxnSpPr>
                <a:cxnSpLocks noChangeShapeType="1"/>
                <a:stCxn id="295" idx="7"/>
              </p:cNvCxnSpPr>
              <p:nvPr/>
            </p:nvCxnSpPr>
            <p:spPr bwMode="auto">
              <a:xfrm flipH="1">
                <a:off x="4136756" y="1441415"/>
                <a:ext cx="1569422" cy="379177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0" name="Straight Connector 365"/>
              <p:cNvCxnSpPr>
                <a:cxnSpLocks noChangeShapeType="1"/>
                <a:stCxn id="295" idx="5"/>
                <a:endCxn id="27905" idx="3"/>
              </p:cNvCxnSpPr>
              <p:nvPr/>
            </p:nvCxnSpPr>
            <p:spPr bwMode="auto">
              <a:xfrm flipH="1">
                <a:off x="4855980" y="1441416"/>
                <a:ext cx="850198" cy="427058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1" name="Straight Connector 366"/>
              <p:cNvCxnSpPr>
                <a:cxnSpLocks noChangeShapeType="1"/>
                <a:stCxn id="295" idx="3"/>
                <a:endCxn id="27907" idx="2"/>
              </p:cNvCxnSpPr>
              <p:nvPr/>
            </p:nvCxnSpPr>
            <p:spPr bwMode="auto">
              <a:xfrm>
                <a:off x="5706177" y="1441417"/>
                <a:ext cx="0" cy="444398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2" name="Straight Connector 367"/>
              <p:cNvCxnSpPr>
                <a:cxnSpLocks noChangeShapeType="1"/>
                <a:stCxn id="295" idx="4"/>
                <a:endCxn id="27909" idx="7"/>
              </p:cNvCxnSpPr>
              <p:nvPr/>
            </p:nvCxnSpPr>
            <p:spPr bwMode="auto">
              <a:xfrm>
                <a:off x="5706178" y="1441416"/>
                <a:ext cx="840288" cy="427058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3" name="Straight Connector 368"/>
              <p:cNvCxnSpPr>
                <a:cxnSpLocks noChangeShapeType="1"/>
                <a:stCxn id="295" idx="5"/>
              </p:cNvCxnSpPr>
              <p:nvPr/>
            </p:nvCxnSpPr>
            <p:spPr bwMode="auto">
              <a:xfrm>
                <a:off x="5706179" y="1441417"/>
                <a:ext cx="1576345" cy="379176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4" name="Straight Connector 369"/>
              <p:cNvCxnSpPr>
                <a:cxnSpLocks noChangeShapeType="1"/>
                <a:stCxn id="295" idx="7"/>
              </p:cNvCxnSpPr>
              <p:nvPr/>
            </p:nvCxnSpPr>
            <p:spPr bwMode="auto">
              <a:xfrm>
                <a:off x="5706179" y="1441415"/>
                <a:ext cx="2057008" cy="305077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5" name="Straight Connector 370"/>
              <p:cNvCxnSpPr>
                <a:cxnSpLocks noChangeShapeType="1"/>
                <a:stCxn id="295" idx="6"/>
              </p:cNvCxnSpPr>
              <p:nvPr/>
            </p:nvCxnSpPr>
            <p:spPr bwMode="auto">
              <a:xfrm>
                <a:off x="5706179" y="1441417"/>
                <a:ext cx="2221992" cy="222199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6" name="Straight Connector 371"/>
              <p:cNvCxnSpPr>
                <a:cxnSpLocks noChangeShapeType="1"/>
                <a:stCxn id="295" idx="0"/>
              </p:cNvCxnSpPr>
              <p:nvPr/>
            </p:nvCxnSpPr>
            <p:spPr bwMode="auto">
              <a:xfrm>
                <a:off x="5706179" y="1441415"/>
                <a:ext cx="2037753" cy="135873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7" name="Straight Connector 372"/>
              <p:cNvCxnSpPr>
                <a:cxnSpLocks noChangeShapeType="1"/>
                <a:stCxn id="295" idx="5"/>
              </p:cNvCxnSpPr>
              <p:nvPr/>
            </p:nvCxnSpPr>
            <p:spPr bwMode="auto">
              <a:xfrm>
                <a:off x="5706179" y="1441417"/>
                <a:ext cx="1563232" cy="66228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8" name="Straight Connector 373"/>
              <p:cNvCxnSpPr>
                <a:cxnSpLocks noChangeShapeType="1"/>
                <a:stCxn id="295" idx="7"/>
                <a:endCxn id="297" idx="0"/>
              </p:cNvCxnSpPr>
              <p:nvPr/>
            </p:nvCxnSpPr>
            <p:spPr bwMode="auto">
              <a:xfrm>
                <a:off x="5706178" y="1441415"/>
                <a:ext cx="840288" cy="17512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19" name="Straight Connector 374"/>
              <p:cNvCxnSpPr>
                <a:cxnSpLocks noChangeShapeType="1"/>
                <a:stCxn id="297" idx="4"/>
              </p:cNvCxnSpPr>
              <p:nvPr/>
            </p:nvCxnSpPr>
            <p:spPr bwMode="auto">
              <a:xfrm flipH="1">
                <a:off x="4136756" y="1616542"/>
                <a:ext cx="2409710" cy="48540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0" name="Straight Connector 375"/>
              <p:cNvCxnSpPr>
                <a:cxnSpLocks noChangeShapeType="1"/>
                <a:stCxn id="297" idx="5"/>
              </p:cNvCxnSpPr>
              <p:nvPr/>
            </p:nvCxnSpPr>
            <p:spPr bwMode="auto">
              <a:xfrm flipH="1">
                <a:off x="3654501" y="1616542"/>
                <a:ext cx="2891965" cy="120600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1" name="Straight Connector 376"/>
              <p:cNvCxnSpPr>
                <a:cxnSpLocks noChangeShapeType="1"/>
                <a:stCxn id="297" idx="4"/>
                <a:endCxn id="27900" idx="5"/>
              </p:cNvCxnSpPr>
              <p:nvPr/>
            </p:nvCxnSpPr>
            <p:spPr bwMode="auto">
              <a:xfrm flipH="1">
                <a:off x="3484186" y="1616542"/>
                <a:ext cx="3062280" cy="204966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2" name="Straight Connector 377"/>
              <p:cNvCxnSpPr>
                <a:cxnSpLocks noChangeShapeType="1"/>
                <a:stCxn id="297" idx="5"/>
                <a:endCxn id="27902" idx="5"/>
              </p:cNvCxnSpPr>
              <p:nvPr/>
            </p:nvCxnSpPr>
            <p:spPr bwMode="auto">
              <a:xfrm flipH="1">
                <a:off x="3654501" y="1616542"/>
                <a:ext cx="2891965" cy="289329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3" name="Straight Connector 378"/>
              <p:cNvCxnSpPr>
                <a:cxnSpLocks noChangeShapeType="1"/>
                <a:stCxn id="297" idx="5"/>
              </p:cNvCxnSpPr>
              <p:nvPr/>
            </p:nvCxnSpPr>
            <p:spPr bwMode="auto">
              <a:xfrm flipH="1">
                <a:off x="4136756" y="1616542"/>
                <a:ext cx="2409710" cy="361664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4" name="Straight Connector 379"/>
              <p:cNvCxnSpPr>
                <a:cxnSpLocks noChangeShapeType="1"/>
                <a:stCxn id="297" idx="3"/>
                <a:endCxn id="27905" idx="0"/>
              </p:cNvCxnSpPr>
              <p:nvPr/>
            </p:nvCxnSpPr>
            <p:spPr bwMode="auto">
              <a:xfrm flipH="1">
                <a:off x="4855981" y="1616542"/>
                <a:ext cx="1690484" cy="409545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5" name="Straight Connector 380"/>
              <p:cNvCxnSpPr>
                <a:cxnSpLocks noChangeShapeType="1"/>
                <a:stCxn id="297" idx="5"/>
                <a:endCxn id="27907" idx="5"/>
              </p:cNvCxnSpPr>
              <p:nvPr/>
            </p:nvCxnSpPr>
            <p:spPr bwMode="auto">
              <a:xfrm flipH="1">
                <a:off x="5706178" y="1616542"/>
                <a:ext cx="840288" cy="426885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6" name="Straight Connector 381"/>
              <p:cNvCxnSpPr>
                <a:cxnSpLocks noChangeShapeType="1"/>
                <a:endCxn id="27909" idx="5"/>
              </p:cNvCxnSpPr>
              <p:nvPr/>
            </p:nvCxnSpPr>
            <p:spPr bwMode="auto">
              <a:xfrm>
                <a:off x="6524072" y="1611893"/>
                <a:ext cx="22394" cy="410010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7" name="Straight Connector 382"/>
              <p:cNvCxnSpPr>
                <a:cxnSpLocks noChangeShapeType="1"/>
              </p:cNvCxnSpPr>
              <p:nvPr/>
            </p:nvCxnSpPr>
            <p:spPr bwMode="auto">
              <a:xfrm>
                <a:off x="6524072" y="1611893"/>
                <a:ext cx="758454" cy="362129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8" name="Straight Connector 383"/>
              <p:cNvCxnSpPr>
                <a:cxnSpLocks noChangeShapeType="1"/>
                <a:stCxn id="297" idx="2"/>
              </p:cNvCxnSpPr>
              <p:nvPr/>
            </p:nvCxnSpPr>
            <p:spPr bwMode="auto">
              <a:xfrm>
                <a:off x="6546465" y="1616542"/>
                <a:ext cx="1216720" cy="287564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29" name="Straight Connector 384"/>
              <p:cNvCxnSpPr>
                <a:cxnSpLocks noChangeShapeType="1"/>
                <a:stCxn id="297" idx="3"/>
              </p:cNvCxnSpPr>
              <p:nvPr/>
            </p:nvCxnSpPr>
            <p:spPr bwMode="auto">
              <a:xfrm>
                <a:off x="6546465" y="1616542"/>
                <a:ext cx="1381706" cy="204686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0" name="Straight Connector 385"/>
              <p:cNvCxnSpPr>
                <a:cxnSpLocks noChangeShapeType="1"/>
                <a:stCxn id="297" idx="5"/>
              </p:cNvCxnSpPr>
              <p:nvPr/>
            </p:nvCxnSpPr>
            <p:spPr bwMode="auto">
              <a:xfrm>
                <a:off x="6546466" y="1616542"/>
                <a:ext cx="1197466" cy="118360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1" name="Straight Connector 386"/>
              <p:cNvCxnSpPr>
                <a:cxnSpLocks noChangeShapeType="1"/>
                <a:stCxn id="297" idx="7"/>
              </p:cNvCxnSpPr>
              <p:nvPr/>
            </p:nvCxnSpPr>
            <p:spPr bwMode="auto">
              <a:xfrm>
                <a:off x="6546466" y="1616541"/>
                <a:ext cx="722945" cy="48716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2" name="Straight Connector 387"/>
              <p:cNvCxnSpPr>
                <a:cxnSpLocks noChangeShapeType="1"/>
              </p:cNvCxnSpPr>
              <p:nvPr/>
            </p:nvCxnSpPr>
            <p:spPr bwMode="auto">
              <a:xfrm flipH="1" flipV="1">
                <a:off x="4136756" y="2101950"/>
                <a:ext cx="3132654" cy="175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3" name="Straight Connector 388"/>
              <p:cNvCxnSpPr>
                <a:cxnSpLocks noChangeShapeType="1"/>
              </p:cNvCxnSpPr>
              <p:nvPr/>
            </p:nvCxnSpPr>
            <p:spPr bwMode="auto">
              <a:xfrm flipH="1">
                <a:off x="3654500" y="2103706"/>
                <a:ext cx="3614912" cy="71884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4" name="Straight Connector 389"/>
              <p:cNvCxnSpPr>
                <a:cxnSpLocks noChangeShapeType="1"/>
                <a:endCxn id="27900" idx="6"/>
              </p:cNvCxnSpPr>
              <p:nvPr/>
            </p:nvCxnSpPr>
            <p:spPr bwMode="auto">
              <a:xfrm flipH="1">
                <a:off x="3484186" y="2103706"/>
                <a:ext cx="3785225" cy="156249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5" name="Straight Connector 390"/>
              <p:cNvCxnSpPr>
                <a:cxnSpLocks noChangeShapeType="1"/>
                <a:endCxn id="27902" idx="6"/>
              </p:cNvCxnSpPr>
              <p:nvPr/>
            </p:nvCxnSpPr>
            <p:spPr bwMode="auto">
              <a:xfrm flipH="1">
                <a:off x="3654501" y="2103706"/>
                <a:ext cx="3614908" cy="240612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6" name="Straight Connector 391"/>
              <p:cNvCxnSpPr>
                <a:cxnSpLocks noChangeShapeType="1"/>
              </p:cNvCxnSpPr>
              <p:nvPr/>
            </p:nvCxnSpPr>
            <p:spPr bwMode="auto">
              <a:xfrm flipH="1">
                <a:off x="4136756" y="2103706"/>
                <a:ext cx="3132656" cy="312948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7" name="Straight Connector 392"/>
              <p:cNvCxnSpPr>
                <a:cxnSpLocks noChangeShapeType="1"/>
                <a:endCxn id="27905" idx="2"/>
              </p:cNvCxnSpPr>
              <p:nvPr/>
            </p:nvCxnSpPr>
            <p:spPr bwMode="auto">
              <a:xfrm flipH="1">
                <a:off x="4855980" y="2103706"/>
                <a:ext cx="2413430" cy="360829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8" name="Straight Connector 393"/>
              <p:cNvCxnSpPr>
                <a:cxnSpLocks noChangeShapeType="1"/>
                <a:endCxn id="27907" idx="6"/>
              </p:cNvCxnSpPr>
              <p:nvPr/>
            </p:nvCxnSpPr>
            <p:spPr bwMode="auto">
              <a:xfrm flipH="1">
                <a:off x="5706179" y="2103706"/>
                <a:ext cx="1563230" cy="378169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39" name="Straight Connector 394"/>
              <p:cNvCxnSpPr>
                <a:cxnSpLocks noChangeShapeType="1"/>
                <a:endCxn id="27909" idx="6"/>
              </p:cNvCxnSpPr>
              <p:nvPr/>
            </p:nvCxnSpPr>
            <p:spPr bwMode="auto">
              <a:xfrm flipH="1">
                <a:off x="6546466" y="2103704"/>
                <a:ext cx="722944" cy="360829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0" name="Straight Connector 395"/>
              <p:cNvCxnSpPr>
                <a:cxnSpLocks noChangeShapeType="1"/>
              </p:cNvCxnSpPr>
              <p:nvPr/>
            </p:nvCxnSpPr>
            <p:spPr bwMode="auto">
              <a:xfrm>
                <a:off x="7269409" y="2103706"/>
                <a:ext cx="13116" cy="312948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1" name="Straight Connector 396"/>
              <p:cNvCxnSpPr>
                <a:cxnSpLocks noChangeShapeType="1"/>
              </p:cNvCxnSpPr>
              <p:nvPr/>
            </p:nvCxnSpPr>
            <p:spPr bwMode="auto">
              <a:xfrm>
                <a:off x="7269409" y="2103706"/>
                <a:ext cx="493778" cy="238847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2" name="Straight Connector 397"/>
              <p:cNvCxnSpPr>
                <a:cxnSpLocks noChangeShapeType="1"/>
              </p:cNvCxnSpPr>
              <p:nvPr/>
            </p:nvCxnSpPr>
            <p:spPr bwMode="auto">
              <a:xfrm>
                <a:off x="7269409" y="2103706"/>
                <a:ext cx="658762" cy="1559701"/>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3" name="Straight Connector 398"/>
              <p:cNvCxnSpPr>
                <a:cxnSpLocks noChangeShapeType="1"/>
              </p:cNvCxnSpPr>
              <p:nvPr/>
            </p:nvCxnSpPr>
            <p:spPr bwMode="auto">
              <a:xfrm>
                <a:off x="7269411" y="2103706"/>
                <a:ext cx="474521" cy="69644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4" name="Straight Connector 399"/>
              <p:cNvCxnSpPr>
                <a:cxnSpLocks noChangeShapeType="1"/>
              </p:cNvCxnSpPr>
              <p:nvPr/>
            </p:nvCxnSpPr>
            <p:spPr bwMode="auto">
              <a:xfrm flipH="1" flipV="1">
                <a:off x="4136756" y="2101951"/>
                <a:ext cx="3607176" cy="69820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5" name="Straight Connector 400"/>
              <p:cNvCxnSpPr>
                <a:cxnSpLocks noChangeShapeType="1"/>
              </p:cNvCxnSpPr>
              <p:nvPr/>
            </p:nvCxnSpPr>
            <p:spPr bwMode="auto">
              <a:xfrm flipH="1">
                <a:off x="3654501" y="2800153"/>
                <a:ext cx="4089430" cy="2239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6" name="Straight Connector 401"/>
              <p:cNvCxnSpPr>
                <a:cxnSpLocks noChangeShapeType="1"/>
                <a:endCxn id="27900" idx="7"/>
              </p:cNvCxnSpPr>
              <p:nvPr/>
            </p:nvCxnSpPr>
            <p:spPr bwMode="auto">
              <a:xfrm flipH="1">
                <a:off x="3484186" y="2800153"/>
                <a:ext cx="4259747" cy="866051"/>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7" name="Straight Connector 402"/>
              <p:cNvCxnSpPr>
                <a:cxnSpLocks noChangeShapeType="1"/>
                <a:endCxn id="27902" idx="6"/>
              </p:cNvCxnSpPr>
              <p:nvPr/>
            </p:nvCxnSpPr>
            <p:spPr bwMode="auto">
              <a:xfrm flipH="1">
                <a:off x="3654501" y="2800153"/>
                <a:ext cx="4089428" cy="170968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8" name="Straight Connector 403"/>
              <p:cNvCxnSpPr>
                <a:cxnSpLocks noChangeShapeType="1"/>
              </p:cNvCxnSpPr>
              <p:nvPr/>
            </p:nvCxnSpPr>
            <p:spPr bwMode="auto">
              <a:xfrm flipH="1">
                <a:off x="4136756" y="2800153"/>
                <a:ext cx="3607174" cy="243303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49" name="Straight Connector 404"/>
              <p:cNvCxnSpPr>
                <a:cxnSpLocks noChangeShapeType="1"/>
                <a:endCxn id="27905" idx="6"/>
              </p:cNvCxnSpPr>
              <p:nvPr/>
            </p:nvCxnSpPr>
            <p:spPr bwMode="auto">
              <a:xfrm flipH="1">
                <a:off x="4855981" y="2800153"/>
                <a:ext cx="2887950" cy="291184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0" name="Straight Connector 405"/>
              <p:cNvCxnSpPr>
                <a:cxnSpLocks noChangeShapeType="1"/>
                <a:endCxn id="27907" idx="1"/>
              </p:cNvCxnSpPr>
              <p:nvPr/>
            </p:nvCxnSpPr>
            <p:spPr bwMode="auto">
              <a:xfrm flipH="1">
                <a:off x="5706177" y="2800153"/>
                <a:ext cx="2037755" cy="308524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1" name="Straight Connector 406"/>
              <p:cNvCxnSpPr>
                <a:cxnSpLocks noChangeShapeType="1"/>
                <a:endCxn id="27909" idx="5"/>
              </p:cNvCxnSpPr>
              <p:nvPr/>
            </p:nvCxnSpPr>
            <p:spPr bwMode="auto">
              <a:xfrm flipH="1">
                <a:off x="6546466" y="2800153"/>
                <a:ext cx="1197466" cy="291184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2" name="Straight Connector 407"/>
              <p:cNvCxnSpPr>
                <a:cxnSpLocks noChangeShapeType="1"/>
              </p:cNvCxnSpPr>
              <p:nvPr/>
            </p:nvCxnSpPr>
            <p:spPr bwMode="auto">
              <a:xfrm flipH="1">
                <a:off x="7282526" y="2800153"/>
                <a:ext cx="461406" cy="243303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3" name="Straight Connector 408"/>
              <p:cNvCxnSpPr>
                <a:cxnSpLocks noChangeShapeType="1"/>
              </p:cNvCxnSpPr>
              <p:nvPr/>
            </p:nvCxnSpPr>
            <p:spPr bwMode="auto">
              <a:xfrm>
                <a:off x="7743932" y="2800153"/>
                <a:ext cx="19255" cy="1692031"/>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4" name="Straight Connector 409"/>
              <p:cNvCxnSpPr>
                <a:cxnSpLocks noChangeShapeType="1"/>
              </p:cNvCxnSpPr>
              <p:nvPr/>
            </p:nvCxnSpPr>
            <p:spPr bwMode="auto">
              <a:xfrm>
                <a:off x="7743930" y="2800151"/>
                <a:ext cx="184239" cy="86325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5" name="Straight Connector 410"/>
              <p:cNvCxnSpPr>
                <a:cxnSpLocks noChangeShapeType="1"/>
              </p:cNvCxnSpPr>
              <p:nvPr/>
            </p:nvCxnSpPr>
            <p:spPr bwMode="auto">
              <a:xfrm flipH="1" flipV="1">
                <a:off x="3654501" y="2822548"/>
                <a:ext cx="4273670" cy="84086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6" name="Straight Connector 411"/>
              <p:cNvCxnSpPr>
                <a:cxnSpLocks noChangeShapeType="1"/>
                <a:stCxn id="302" idx="3"/>
                <a:endCxn id="27899" idx="6"/>
              </p:cNvCxnSpPr>
              <p:nvPr/>
            </p:nvCxnSpPr>
            <p:spPr bwMode="auto">
              <a:xfrm flipH="1" flipV="1">
                <a:off x="3526686" y="3633740"/>
                <a:ext cx="4294379" cy="6931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7" name="Straight Connector 412"/>
              <p:cNvCxnSpPr>
                <a:cxnSpLocks noChangeShapeType="1"/>
                <a:endCxn id="27902" idx="6"/>
              </p:cNvCxnSpPr>
              <p:nvPr/>
            </p:nvCxnSpPr>
            <p:spPr bwMode="auto">
              <a:xfrm flipH="1">
                <a:off x="3654501" y="3663409"/>
                <a:ext cx="4273668" cy="84642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8" name="Straight Connector 413"/>
              <p:cNvCxnSpPr>
                <a:cxnSpLocks noChangeShapeType="1"/>
              </p:cNvCxnSpPr>
              <p:nvPr/>
            </p:nvCxnSpPr>
            <p:spPr bwMode="auto">
              <a:xfrm flipH="1">
                <a:off x="4136756" y="3663409"/>
                <a:ext cx="3791414" cy="156977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59" name="Straight Connector 414"/>
              <p:cNvCxnSpPr>
                <a:cxnSpLocks noChangeShapeType="1"/>
              </p:cNvCxnSpPr>
              <p:nvPr/>
            </p:nvCxnSpPr>
            <p:spPr bwMode="auto">
              <a:xfrm flipH="1">
                <a:off x="4863456" y="3663409"/>
                <a:ext cx="3064715" cy="204221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0" name="Straight Connector 415"/>
              <p:cNvCxnSpPr>
                <a:cxnSpLocks noChangeShapeType="1"/>
                <a:endCxn id="27907" idx="0"/>
              </p:cNvCxnSpPr>
              <p:nvPr/>
            </p:nvCxnSpPr>
            <p:spPr bwMode="auto">
              <a:xfrm flipH="1">
                <a:off x="5706179" y="3663787"/>
                <a:ext cx="2221996" cy="222161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1" name="Straight Connector 416"/>
              <p:cNvCxnSpPr>
                <a:cxnSpLocks noChangeShapeType="1"/>
                <a:endCxn id="27909" idx="0"/>
              </p:cNvCxnSpPr>
              <p:nvPr/>
            </p:nvCxnSpPr>
            <p:spPr bwMode="auto">
              <a:xfrm flipH="1">
                <a:off x="6546466" y="3663409"/>
                <a:ext cx="1381706" cy="204859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2" name="Straight Connector 417"/>
              <p:cNvCxnSpPr>
                <a:cxnSpLocks noChangeShapeType="1"/>
              </p:cNvCxnSpPr>
              <p:nvPr/>
            </p:nvCxnSpPr>
            <p:spPr bwMode="auto">
              <a:xfrm flipH="1">
                <a:off x="7282526" y="3663409"/>
                <a:ext cx="645645" cy="156977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3" name="Straight Connector 418"/>
              <p:cNvCxnSpPr>
                <a:cxnSpLocks noChangeShapeType="1"/>
              </p:cNvCxnSpPr>
              <p:nvPr/>
            </p:nvCxnSpPr>
            <p:spPr bwMode="auto">
              <a:xfrm flipH="1">
                <a:off x="7763187" y="3663407"/>
                <a:ext cx="164982" cy="82877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4" name="Straight Connector 419"/>
              <p:cNvCxnSpPr>
                <a:cxnSpLocks noChangeShapeType="1"/>
              </p:cNvCxnSpPr>
              <p:nvPr/>
            </p:nvCxnSpPr>
            <p:spPr bwMode="auto">
              <a:xfrm flipH="1" flipV="1">
                <a:off x="4136752" y="2101949"/>
                <a:ext cx="3791421" cy="1561841"/>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5" name="Straight Connector 420"/>
              <p:cNvCxnSpPr>
                <a:cxnSpLocks noChangeShapeType="1"/>
              </p:cNvCxnSpPr>
              <p:nvPr/>
            </p:nvCxnSpPr>
            <p:spPr bwMode="auto">
              <a:xfrm flipH="1" flipV="1">
                <a:off x="4136756" y="2101951"/>
                <a:ext cx="3626432" cy="239023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6" name="Straight Connector 421"/>
              <p:cNvCxnSpPr>
                <a:cxnSpLocks noChangeShapeType="1"/>
              </p:cNvCxnSpPr>
              <p:nvPr/>
            </p:nvCxnSpPr>
            <p:spPr bwMode="auto">
              <a:xfrm>
                <a:off x="3654501" y="2822548"/>
                <a:ext cx="4108686" cy="166963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7" name="Straight Connector 422"/>
              <p:cNvCxnSpPr>
                <a:cxnSpLocks noChangeShapeType="1"/>
                <a:stCxn id="27900" idx="6"/>
              </p:cNvCxnSpPr>
              <p:nvPr/>
            </p:nvCxnSpPr>
            <p:spPr bwMode="auto">
              <a:xfrm>
                <a:off x="3484186" y="3666205"/>
                <a:ext cx="4279001" cy="82597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8" name="Straight Connector 423"/>
              <p:cNvCxnSpPr>
                <a:cxnSpLocks noChangeShapeType="1"/>
                <a:stCxn id="27902" idx="6"/>
              </p:cNvCxnSpPr>
              <p:nvPr/>
            </p:nvCxnSpPr>
            <p:spPr bwMode="auto">
              <a:xfrm flipV="1">
                <a:off x="3654501" y="4492187"/>
                <a:ext cx="4108686" cy="1764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69" name="Straight Connector 424"/>
              <p:cNvCxnSpPr>
                <a:cxnSpLocks noChangeShapeType="1"/>
              </p:cNvCxnSpPr>
              <p:nvPr/>
            </p:nvCxnSpPr>
            <p:spPr bwMode="auto">
              <a:xfrm flipV="1">
                <a:off x="4136756" y="4492187"/>
                <a:ext cx="3626429" cy="74100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0" name="Straight Connector 425"/>
              <p:cNvCxnSpPr>
                <a:cxnSpLocks noChangeShapeType="1"/>
                <a:stCxn id="27905" idx="7"/>
              </p:cNvCxnSpPr>
              <p:nvPr/>
            </p:nvCxnSpPr>
            <p:spPr bwMode="auto">
              <a:xfrm flipV="1">
                <a:off x="4855981" y="4492187"/>
                <a:ext cx="2907206" cy="121981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1" name="Straight Connector 426"/>
              <p:cNvCxnSpPr>
                <a:cxnSpLocks noChangeShapeType="1"/>
              </p:cNvCxnSpPr>
              <p:nvPr/>
            </p:nvCxnSpPr>
            <p:spPr bwMode="auto">
              <a:xfrm flipV="1">
                <a:off x="5710053" y="4492185"/>
                <a:ext cx="2053132" cy="139321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2" name="Straight Connector 427"/>
              <p:cNvCxnSpPr>
                <a:cxnSpLocks noChangeShapeType="1"/>
                <a:stCxn id="27909" idx="6"/>
              </p:cNvCxnSpPr>
              <p:nvPr/>
            </p:nvCxnSpPr>
            <p:spPr bwMode="auto">
              <a:xfrm flipV="1">
                <a:off x="6546466" y="4492186"/>
                <a:ext cx="1216719" cy="121981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3" name="Straight Connector 428"/>
              <p:cNvCxnSpPr>
                <a:cxnSpLocks noChangeShapeType="1"/>
              </p:cNvCxnSpPr>
              <p:nvPr/>
            </p:nvCxnSpPr>
            <p:spPr bwMode="auto">
              <a:xfrm flipH="1">
                <a:off x="7282526" y="4492185"/>
                <a:ext cx="480660" cy="74100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4" name="Straight Connector 429"/>
              <p:cNvCxnSpPr>
                <a:cxnSpLocks noChangeShapeType="1"/>
              </p:cNvCxnSpPr>
              <p:nvPr/>
            </p:nvCxnSpPr>
            <p:spPr bwMode="auto">
              <a:xfrm>
                <a:off x="4136756" y="2101952"/>
                <a:ext cx="3145770" cy="313123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5" name="Straight Connector 430"/>
              <p:cNvCxnSpPr>
                <a:cxnSpLocks noChangeShapeType="1"/>
              </p:cNvCxnSpPr>
              <p:nvPr/>
            </p:nvCxnSpPr>
            <p:spPr bwMode="auto">
              <a:xfrm>
                <a:off x="3654500" y="2822548"/>
                <a:ext cx="3628026" cy="241064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6" name="Straight Connector 431"/>
              <p:cNvCxnSpPr>
                <a:cxnSpLocks noChangeShapeType="1"/>
                <a:stCxn id="27900" idx="6"/>
              </p:cNvCxnSpPr>
              <p:nvPr/>
            </p:nvCxnSpPr>
            <p:spPr bwMode="auto">
              <a:xfrm>
                <a:off x="3484186" y="3666205"/>
                <a:ext cx="3798340" cy="156698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7" name="Straight Connector 432"/>
              <p:cNvCxnSpPr>
                <a:cxnSpLocks noChangeShapeType="1"/>
                <a:stCxn id="27902" idx="4"/>
              </p:cNvCxnSpPr>
              <p:nvPr/>
            </p:nvCxnSpPr>
            <p:spPr bwMode="auto">
              <a:xfrm>
                <a:off x="3654501" y="4509835"/>
                <a:ext cx="3628024" cy="723351"/>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8" name="Straight Connector 433"/>
              <p:cNvCxnSpPr>
                <a:cxnSpLocks noChangeShapeType="1"/>
              </p:cNvCxnSpPr>
              <p:nvPr/>
            </p:nvCxnSpPr>
            <p:spPr bwMode="auto">
              <a:xfrm>
                <a:off x="4136756" y="5233187"/>
                <a:ext cx="3145769" cy="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79" name="Straight Connector 434"/>
              <p:cNvCxnSpPr>
                <a:cxnSpLocks noChangeShapeType="1"/>
                <a:stCxn id="27905" idx="6"/>
              </p:cNvCxnSpPr>
              <p:nvPr/>
            </p:nvCxnSpPr>
            <p:spPr bwMode="auto">
              <a:xfrm flipV="1">
                <a:off x="4855981" y="5233186"/>
                <a:ext cx="2426542" cy="47881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0" name="Straight Connector 435"/>
              <p:cNvCxnSpPr>
                <a:cxnSpLocks noChangeShapeType="1"/>
                <a:stCxn id="27907" idx="4"/>
              </p:cNvCxnSpPr>
              <p:nvPr/>
            </p:nvCxnSpPr>
            <p:spPr bwMode="auto">
              <a:xfrm flipV="1">
                <a:off x="5706179" y="5233186"/>
                <a:ext cx="1576347" cy="65221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1" name="Straight Connector 436"/>
              <p:cNvCxnSpPr>
                <a:cxnSpLocks noChangeShapeType="1"/>
                <a:stCxn id="27909" idx="5"/>
              </p:cNvCxnSpPr>
              <p:nvPr/>
            </p:nvCxnSpPr>
            <p:spPr bwMode="auto">
              <a:xfrm flipV="1">
                <a:off x="6546466" y="5233192"/>
                <a:ext cx="736057" cy="47880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2" name="Straight Connector 437"/>
              <p:cNvCxnSpPr>
                <a:cxnSpLocks noChangeShapeType="1"/>
                <a:endCxn id="27909" idx="7"/>
              </p:cNvCxnSpPr>
              <p:nvPr/>
            </p:nvCxnSpPr>
            <p:spPr bwMode="auto">
              <a:xfrm>
                <a:off x="4136755" y="2101951"/>
                <a:ext cx="2409711" cy="3610048"/>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3" name="Straight Connector 438"/>
              <p:cNvCxnSpPr>
                <a:cxnSpLocks noChangeShapeType="1"/>
                <a:endCxn id="27909" idx="1"/>
              </p:cNvCxnSpPr>
              <p:nvPr/>
            </p:nvCxnSpPr>
            <p:spPr bwMode="auto">
              <a:xfrm>
                <a:off x="3654501" y="2822548"/>
                <a:ext cx="2891964" cy="2889451"/>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4" name="Straight Connector 439"/>
              <p:cNvCxnSpPr>
                <a:cxnSpLocks noChangeShapeType="1"/>
                <a:stCxn id="27900" idx="6"/>
                <a:endCxn id="27909" idx="5"/>
              </p:cNvCxnSpPr>
              <p:nvPr/>
            </p:nvCxnSpPr>
            <p:spPr bwMode="auto">
              <a:xfrm>
                <a:off x="3484186" y="3666205"/>
                <a:ext cx="3062280" cy="204579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5" name="Straight Connector 440"/>
              <p:cNvCxnSpPr>
                <a:cxnSpLocks noChangeShapeType="1"/>
                <a:stCxn id="27902" idx="4"/>
                <a:endCxn id="27909" idx="7"/>
              </p:cNvCxnSpPr>
              <p:nvPr/>
            </p:nvCxnSpPr>
            <p:spPr bwMode="auto">
              <a:xfrm>
                <a:off x="3654501" y="4509835"/>
                <a:ext cx="2891965" cy="120216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6" name="Straight Connector 441"/>
              <p:cNvCxnSpPr>
                <a:cxnSpLocks noChangeShapeType="1"/>
                <a:endCxn id="27909" idx="1"/>
              </p:cNvCxnSpPr>
              <p:nvPr/>
            </p:nvCxnSpPr>
            <p:spPr bwMode="auto">
              <a:xfrm>
                <a:off x="4136756" y="5233187"/>
                <a:ext cx="2409709" cy="47881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7" name="Straight Connector 442"/>
              <p:cNvCxnSpPr>
                <a:cxnSpLocks noChangeShapeType="1"/>
                <a:stCxn id="27905" idx="6"/>
              </p:cNvCxnSpPr>
              <p:nvPr/>
            </p:nvCxnSpPr>
            <p:spPr bwMode="auto">
              <a:xfrm flipV="1">
                <a:off x="4855981" y="5705628"/>
                <a:ext cx="1712879" cy="637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8" name="Straight Connector 443"/>
              <p:cNvCxnSpPr>
                <a:cxnSpLocks noChangeShapeType="1"/>
                <a:stCxn id="27907" idx="6"/>
                <a:endCxn id="27909" idx="4"/>
              </p:cNvCxnSpPr>
              <p:nvPr/>
            </p:nvCxnSpPr>
            <p:spPr bwMode="auto">
              <a:xfrm flipV="1">
                <a:off x="5706178" y="5712000"/>
                <a:ext cx="840288" cy="17340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89" name="Straight Connector 444"/>
              <p:cNvCxnSpPr>
                <a:cxnSpLocks noChangeShapeType="1"/>
                <a:endCxn id="27907" idx="5"/>
              </p:cNvCxnSpPr>
              <p:nvPr/>
            </p:nvCxnSpPr>
            <p:spPr bwMode="auto">
              <a:xfrm>
                <a:off x="4136756" y="2101951"/>
                <a:ext cx="1569422" cy="378344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0" name="Straight Connector 445"/>
              <p:cNvCxnSpPr>
                <a:cxnSpLocks noChangeShapeType="1"/>
                <a:endCxn id="27907" idx="6"/>
              </p:cNvCxnSpPr>
              <p:nvPr/>
            </p:nvCxnSpPr>
            <p:spPr bwMode="auto">
              <a:xfrm>
                <a:off x="3654501" y="2822548"/>
                <a:ext cx="2051677" cy="306285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1" name="Straight Connector 446"/>
              <p:cNvCxnSpPr>
                <a:cxnSpLocks noChangeShapeType="1"/>
                <a:stCxn id="27900" idx="5"/>
                <a:endCxn id="27907" idx="4"/>
              </p:cNvCxnSpPr>
              <p:nvPr/>
            </p:nvCxnSpPr>
            <p:spPr bwMode="auto">
              <a:xfrm>
                <a:off x="3484186" y="3666205"/>
                <a:ext cx="2221992" cy="221919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2" name="Straight Connector 447"/>
              <p:cNvCxnSpPr>
                <a:cxnSpLocks noChangeShapeType="1"/>
                <a:stCxn id="27902" idx="5"/>
                <a:endCxn id="27907" idx="2"/>
              </p:cNvCxnSpPr>
              <p:nvPr/>
            </p:nvCxnSpPr>
            <p:spPr bwMode="auto">
              <a:xfrm>
                <a:off x="3654501" y="4509835"/>
                <a:ext cx="2051676" cy="137556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3" name="Straight Connector 448"/>
              <p:cNvCxnSpPr>
                <a:cxnSpLocks noChangeShapeType="1"/>
                <a:endCxn id="27907" idx="1"/>
              </p:cNvCxnSpPr>
              <p:nvPr/>
            </p:nvCxnSpPr>
            <p:spPr bwMode="auto">
              <a:xfrm>
                <a:off x="4136756" y="5233187"/>
                <a:ext cx="1569421" cy="65221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4" name="Straight Connector 449"/>
              <p:cNvCxnSpPr>
                <a:cxnSpLocks noChangeShapeType="1"/>
                <a:stCxn id="27905" idx="5"/>
                <a:endCxn id="27907" idx="4"/>
              </p:cNvCxnSpPr>
              <p:nvPr/>
            </p:nvCxnSpPr>
            <p:spPr bwMode="auto">
              <a:xfrm>
                <a:off x="4855981" y="5712000"/>
                <a:ext cx="850197" cy="17340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5" name="Straight Connector 450"/>
              <p:cNvCxnSpPr>
                <a:cxnSpLocks noChangeShapeType="1"/>
                <a:endCxn id="27905" idx="4"/>
              </p:cNvCxnSpPr>
              <p:nvPr/>
            </p:nvCxnSpPr>
            <p:spPr bwMode="auto">
              <a:xfrm>
                <a:off x="4136756" y="2101950"/>
                <a:ext cx="719225" cy="3610050"/>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6" name="Straight Connector 451"/>
              <p:cNvCxnSpPr>
                <a:cxnSpLocks noChangeShapeType="1"/>
              </p:cNvCxnSpPr>
              <p:nvPr/>
            </p:nvCxnSpPr>
            <p:spPr bwMode="auto">
              <a:xfrm>
                <a:off x="3654500" y="2822548"/>
                <a:ext cx="1201481" cy="288307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7" name="Straight Connector 452"/>
              <p:cNvCxnSpPr>
                <a:cxnSpLocks noChangeShapeType="1"/>
                <a:endCxn id="27905" idx="7"/>
              </p:cNvCxnSpPr>
              <p:nvPr/>
            </p:nvCxnSpPr>
            <p:spPr bwMode="auto">
              <a:xfrm>
                <a:off x="3484185" y="3663787"/>
                <a:ext cx="1371796" cy="204821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8" name="Straight Connector 453"/>
              <p:cNvCxnSpPr>
                <a:cxnSpLocks noChangeShapeType="1"/>
                <a:endCxn id="27905" idx="7"/>
              </p:cNvCxnSpPr>
              <p:nvPr/>
            </p:nvCxnSpPr>
            <p:spPr bwMode="auto">
              <a:xfrm>
                <a:off x="3663057" y="4536975"/>
                <a:ext cx="1192924" cy="117502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899" name="Straight Connector 454"/>
              <p:cNvCxnSpPr>
                <a:cxnSpLocks noChangeShapeType="1"/>
                <a:endCxn id="27905" idx="0"/>
              </p:cNvCxnSpPr>
              <p:nvPr/>
            </p:nvCxnSpPr>
            <p:spPr bwMode="auto">
              <a:xfrm>
                <a:off x="4139724" y="5233188"/>
                <a:ext cx="716257" cy="478811"/>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0" name="Straight Connector 455"/>
              <p:cNvCxnSpPr>
                <a:cxnSpLocks noChangeShapeType="1"/>
              </p:cNvCxnSpPr>
              <p:nvPr/>
            </p:nvCxnSpPr>
            <p:spPr bwMode="auto">
              <a:xfrm>
                <a:off x="4136756" y="2101951"/>
                <a:ext cx="0" cy="3131235"/>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1" name="Straight Connector 456"/>
              <p:cNvCxnSpPr>
                <a:cxnSpLocks noChangeShapeType="1"/>
              </p:cNvCxnSpPr>
              <p:nvPr/>
            </p:nvCxnSpPr>
            <p:spPr bwMode="auto">
              <a:xfrm>
                <a:off x="3654501" y="2822548"/>
                <a:ext cx="482255" cy="241063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2" name="Straight Connector 457"/>
              <p:cNvCxnSpPr>
                <a:cxnSpLocks noChangeShapeType="1"/>
              </p:cNvCxnSpPr>
              <p:nvPr/>
            </p:nvCxnSpPr>
            <p:spPr bwMode="auto">
              <a:xfrm>
                <a:off x="3484185" y="3679245"/>
                <a:ext cx="649603" cy="155394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3" name="Straight Connector 458"/>
              <p:cNvCxnSpPr>
                <a:cxnSpLocks noChangeShapeType="1"/>
                <a:stCxn id="27902" idx="5"/>
              </p:cNvCxnSpPr>
              <p:nvPr/>
            </p:nvCxnSpPr>
            <p:spPr bwMode="auto">
              <a:xfrm>
                <a:off x="3654501" y="4509835"/>
                <a:ext cx="482254" cy="723352"/>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4" name="Straight Connector 459"/>
              <p:cNvCxnSpPr>
                <a:cxnSpLocks noChangeShapeType="1"/>
                <a:endCxn id="27902" idx="7"/>
              </p:cNvCxnSpPr>
              <p:nvPr/>
            </p:nvCxnSpPr>
            <p:spPr bwMode="auto">
              <a:xfrm flipH="1">
                <a:off x="3654501" y="2101951"/>
                <a:ext cx="482255" cy="2407883"/>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5" name="Straight Connector 460"/>
              <p:cNvCxnSpPr>
                <a:cxnSpLocks noChangeShapeType="1"/>
                <a:endCxn id="27902" idx="6"/>
              </p:cNvCxnSpPr>
              <p:nvPr/>
            </p:nvCxnSpPr>
            <p:spPr bwMode="auto">
              <a:xfrm>
                <a:off x="3654501" y="2822548"/>
                <a:ext cx="0" cy="1687287"/>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6" name="Straight Connector 461"/>
              <p:cNvCxnSpPr>
                <a:cxnSpLocks noChangeShapeType="1"/>
                <a:endCxn id="27902" idx="0"/>
              </p:cNvCxnSpPr>
              <p:nvPr/>
            </p:nvCxnSpPr>
            <p:spPr bwMode="auto">
              <a:xfrm>
                <a:off x="3484185" y="3679245"/>
                <a:ext cx="170316" cy="83058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7" name="Straight Connector 462"/>
              <p:cNvCxnSpPr>
                <a:cxnSpLocks noChangeShapeType="1"/>
                <a:endCxn id="27900" idx="4"/>
              </p:cNvCxnSpPr>
              <p:nvPr/>
            </p:nvCxnSpPr>
            <p:spPr bwMode="auto">
              <a:xfrm flipH="1">
                <a:off x="3484186" y="2101951"/>
                <a:ext cx="652570" cy="1564254"/>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8" name="Straight Connector 463"/>
              <p:cNvCxnSpPr>
                <a:cxnSpLocks noChangeShapeType="1"/>
                <a:endCxn id="27900" idx="7"/>
              </p:cNvCxnSpPr>
              <p:nvPr/>
            </p:nvCxnSpPr>
            <p:spPr bwMode="auto">
              <a:xfrm flipH="1">
                <a:off x="3484186" y="2822548"/>
                <a:ext cx="170315" cy="843656"/>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cxnSp>
            <p:nvCxnSpPr>
              <p:cNvPr id="27909" name="Straight Connector 464"/>
              <p:cNvCxnSpPr>
                <a:cxnSpLocks noChangeShapeType="1"/>
              </p:cNvCxnSpPr>
              <p:nvPr/>
            </p:nvCxnSpPr>
            <p:spPr bwMode="auto">
              <a:xfrm flipH="1">
                <a:off x="3645946" y="2100196"/>
                <a:ext cx="493778" cy="744749"/>
              </a:xfrm>
              <a:prstGeom prst="line">
                <a:avLst/>
              </a:prstGeom>
              <a:noFill/>
              <a:ln w="9525" algn="ctr">
                <a:solidFill>
                  <a:srgbClr val="0070C0"/>
                </a:solidFill>
                <a:round/>
                <a:headEnd/>
                <a:tailEnd/>
              </a:ln>
              <a:extLst>
                <a:ext uri="{909E8E84-426E-40DD-AFC4-6F175D3DCCD1}">
                  <a14:hiddenFill xmlns:a14="http://schemas.microsoft.com/office/drawing/2010/main">
                    <a:noFill/>
                  </a14:hiddenFill>
                </a:ext>
              </a:extLst>
            </p:spPr>
          </p:cxnSp>
          <p:grpSp>
            <p:nvGrpSpPr>
              <p:cNvPr id="27910" name="Group 411"/>
              <p:cNvGrpSpPr>
                <a:grpSpLocks/>
              </p:cNvGrpSpPr>
              <p:nvPr/>
            </p:nvGrpSpPr>
            <p:grpSpPr bwMode="auto">
              <a:xfrm>
                <a:off x="7616092" y="4379350"/>
                <a:ext cx="207324" cy="196046"/>
                <a:chOff x="7625720" y="4361699"/>
                <a:chExt cx="207324" cy="196046"/>
              </a:xfrm>
            </p:grpSpPr>
            <p:sp>
              <p:nvSpPr>
                <p:cNvPr id="320" name="Oval 511"/>
                <p:cNvSpPr>
                  <a:spLocks noChangeArrowheads="1"/>
                </p:cNvSpPr>
                <p:nvPr/>
              </p:nvSpPr>
              <p:spPr bwMode="auto">
                <a:xfrm>
                  <a:off x="7626024" y="4362184"/>
                  <a:ext cx="207231"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21" name="Oval 512"/>
                <p:cNvSpPr>
                  <a:spLocks noChangeArrowheads="1"/>
                </p:cNvSpPr>
                <p:nvPr/>
              </p:nvSpPr>
              <p:spPr bwMode="auto">
                <a:xfrm>
                  <a:off x="7763494" y="4493138"/>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1" name="Group 412"/>
              <p:cNvGrpSpPr>
                <a:grpSpLocks/>
              </p:cNvGrpSpPr>
              <p:nvPr/>
            </p:nvGrpSpPr>
            <p:grpSpPr bwMode="auto">
              <a:xfrm>
                <a:off x="7790704" y="3535719"/>
                <a:ext cx="207324" cy="196046"/>
                <a:chOff x="7790704" y="3532922"/>
                <a:chExt cx="207324" cy="196046"/>
              </a:xfrm>
            </p:grpSpPr>
            <p:sp>
              <p:nvSpPr>
                <p:cNvPr id="318" name="Oval 509"/>
                <p:cNvSpPr>
                  <a:spLocks noChangeArrowheads="1"/>
                </p:cNvSpPr>
                <p:nvPr/>
              </p:nvSpPr>
              <p:spPr bwMode="auto">
                <a:xfrm>
                  <a:off x="7790798" y="3532384"/>
                  <a:ext cx="207230"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19" name="Oval 510"/>
                <p:cNvSpPr>
                  <a:spLocks noChangeArrowheads="1"/>
                </p:cNvSpPr>
                <p:nvPr/>
              </p:nvSpPr>
              <p:spPr bwMode="auto">
                <a:xfrm>
                  <a:off x="7928267" y="3663338"/>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2" name="Group 413"/>
              <p:cNvGrpSpPr>
                <a:grpSpLocks/>
              </p:cNvGrpSpPr>
              <p:nvPr/>
            </p:nvGrpSpPr>
            <p:grpSpPr bwMode="auto">
              <a:xfrm>
                <a:off x="7616092" y="2692063"/>
                <a:ext cx="207324" cy="196045"/>
                <a:chOff x="7606465" y="2669667"/>
                <a:chExt cx="207324" cy="196045"/>
              </a:xfrm>
            </p:grpSpPr>
            <p:sp>
              <p:nvSpPr>
                <p:cNvPr id="316" name="Oval 507"/>
                <p:cNvSpPr>
                  <a:spLocks noChangeArrowheads="1"/>
                </p:cNvSpPr>
                <p:nvPr/>
              </p:nvSpPr>
              <p:spPr bwMode="auto">
                <a:xfrm>
                  <a:off x="7606769" y="2670316"/>
                  <a:ext cx="207231" cy="189884"/>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17" name="Oval 508"/>
                <p:cNvSpPr>
                  <a:spLocks noChangeArrowheads="1"/>
                </p:cNvSpPr>
                <p:nvPr/>
              </p:nvSpPr>
              <p:spPr bwMode="auto">
                <a:xfrm>
                  <a:off x="7744239" y="2799088"/>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3" name="Group 414"/>
              <p:cNvGrpSpPr>
                <a:grpSpLocks/>
              </p:cNvGrpSpPr>
              <p:nvPr/>
            </p:nvGrpSpPr>
            <p:grpSpPr bwMode="auto">
              <a:xfrm>
                <a:off x="7138501" y="1971465"/>
                <a:ext cx="207324" cy="196045"/>
                <a:chOff x="7131944" y="1973219"/>
                <a:chExt cx="207324" cy="196045"/>
              </a:xfrm>
            </p:grpSpPr>
            <p:sp>
              <p:nvSpPr>
                <p:cNvPr id="314" name="Oval 505"/>
                <p:cNvSpPr>
                  <a:spLocks noChangeArrowheads="1"/>
                </p:cNvSpPr>
                <p:nvPr/>
              </p:nvSpPr>
              <p:spPr bwMode="auto">
                <a:xfrm>
                  <a:off x="7131773" y="1967671"/>
                  <a:ext cx="207230" cy="200796"/>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15" name="Oval 506"/>
                <p:cNvSpPr>
                  <a:spLocks noChangeArrowheads="1"/>
                </p:cNvSpPr>
                <p:nvPr/>
              </p:nvSpPr>
              <p:spPr bwMode="auto">
                <a:xfrm>
                  <a:off x="7269242" y="2102991"/>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4" name="Group 415"/>
              <p:cNvGrpSpPr>
                <a:grpSpLocks/>
              </p:cNvGrpSpPr>
              <p:nvPr/>
            </p:nvGrpSpPr>
            <p:grpSpPr bwMode="auto">
              <a:xfrm>
                <a:off x="6451624" y="1435659"/>
                <a:ext cx="207324" cy="196045"/>
                <a:chOff x="6429229" y="1431011"/>
                <a:chExt cx="207324" cy="196045"/>
              </a:xfrm>
            </p:grpSpPr>
            <p:sp>
              <p:nvSpPr>
                <p:cNvPr id="312" name="Oval 503"/>
                <p:cNvSpPr>
                  <a:spLocks noChangeArrowheads="1"/>
                </p:cNvSpPr>
                <p:nvPr/>
              </p:nvSpPr>
              <p:spPr bwMode="auto">
                <a:xfrm>
                  <a:off x="6428585" y="1430905"/>
                  <a:ext cx="207231"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13" name="Oval 504"/>
                <p:cNvSpPr>
                  <a:spLocks noChangeArrowheads="1"/>
                </p:cNvSpPr>
                <p:nvPr/>
              </p:nvSpPr>
              <p:spPr bwMode="auto">
                <a:xfrm>
                  <a:off x="6522967" y="1612059"/>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5" name="Group 416"/>
              <p:cNvGrpSpPr>
                <a:grpSpLocks/>
              </p:cNvGrpSpPr>
              <p:nvPr/>
            </p:nvGrpSpPr>
            <p:grpSpPr bwMode="auto">
              <a:xfrm>
                <a:off x="5541356" y="1259195"/>
                <a:ext cx="207324" cy="196045"/>
                <a:chOff x="5541356" y="1259195"/>
                <a:chExt cx="207324" cy="196045"/>
              </a:xfrm>
            </p:grpSpPr>
            <p:sp>
              <p:nvSpPr>
                <p:cNvPr id="310" name="Oval 501"/>
                <p:cNvSpPr>
                  <a:spLocks noChangeArrowheads="1"/>
                </p:cNvSpPr>
                <p:nvPr/>
              </p:nvSpPr>
              <p:spPr bwMode="auto">
                <a:xfrm>
                  <a:off x="5542040" y="1258766"/>
                  <a:ext cx="207230"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11" name="Oval 502"/>
                <p:cNvSpPr>
                  <a:spLocks noChangeArrowheads="1"/>
                </p:cNvSpPr>
                <p:nvPr/>
              </p:nvSpPr>
              <p:spPr bwMode="auto">
                <a:xfrm>
                  <a:off x="5706183" y="1442102"/>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6" name="Group 417"/>
              <p:cNvGrpSpPr>
                <a:grpSpLocks/>
              </p:cNvGrpSpPr>
              <p:nvPr/>
            </p:nvGrpSpPr>
            <p:grpSpPr bwMode="auto">
              <a:xfrm>
                <a:off x="4691158" y="1434321"/>
                <a:ext cx="207324" cy="196045"/>
                <a:chOff x="4683688" y="1438969"/>
                <a:chExt cx="207324" cy="196045"/>
              </a:xfrm>
            </p:grpSpPr>
            <p:sp>
              <p:nvSpPr>
                <p:cNvPr id="308" name="Oval 499"/>
                <p:cNvSpPr>
                  <a:spLocks noChangeArrowheads="1"/>
                </p:cNvSpPr>
                <p:nvPr/>
              </p:nvSpPr>
              <p:spPr bwMode="auto">
                <a:xfrm>
                  <a:off x="4689234" y="1438019"/>
                  <a:ext cx="207230"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09" name="Oval 500"/>
                <p:cNvSpPr>
                  <a:spLocks noChangeArrowheads="1"/>
                </p:cNvSpPr>
                <p:nvPr/>
              </p:nvSpPr>
              <p:spPr bwMode="auto">
                <a:xfrm>
                  <a:off x="4853377" y="1621355"/>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7" name="Group 418"/>
              <p:cNvGrpSpPr>
                <a:grpSpLocks/>
              </p:cNvGrpSpPr>
              <p:nvPr/>
            </p:nvGrpSpPr>
            <p:grpSpPr bwMode="auto">
              <a:xfrm>
                <a:off x="7138500" y="5102702"/>
                <a:ext cx="207324" cy="196046"/>
                <a:chOff x="7145058" y="5102702"/>
                <a:chExt cx="207324" cy="196046"/>
              </a:xfrm>
            </p:grpSpPr>
            <p:sp>
              <p:nvSpPr>
                <p:cNvPr id="306" name="Oval 497"/>
                <p:cNvSpPr>
                  <a:spLocks noChangeArrowheads="1"/>
                </p:cNvSpPr>
                <p:nvPr/>
              </p:nvSpPr>
              <p:spPr bwMode="auto">
                <a:xfrm>
                  <a:off x="7144887" y="5102265"/>
                  <a:ext cx="207230"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07" name="Oval 498"/>
                <p:cNvSpPr>
                  <a:spLocks noChangeArrowheads="1"/>
                </p:cNvSpPr>
                <p:nvPr/>
              </p:nvSpPr>
              <p:spPr bwMode="auto">
                <a:xfrm>
                  <a:off x="7282356" y="5233219"/>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8" name="Group 419"/>
              <p:cNvGrpSpPr>
                <a:grpSpLocks/>
              </p:cNvGrpSpPr>
              <p:nvPr/>
            </p:nvGrpSpPr>
            <p:grpSpPr bwMode="auto">
              <a:xfrm>
                <a:off x="6408999" y="5581515"/>
                <a:ext cx="207324" cy="196046"/>
                <a:chOff x="6431394" y="5575141"/>
                <a:chExt cx="207324" cy="196046"/>
              </a:xfrm>
            </p:grpSpPr>
            <p:sp>
              <p:nvSpPr>
                <p:cNvPr id="304" name="Oval 495"/>
                <p:cNvSpPr>
                  <a:spLocks noChangeArrowheads="1"/>
                </p:cNvSpPr>
                <p:nvPr/>
              </p:nvSpPr>
              <p:spPr bwMode="auto">
                <a:xfrm>
                  <a:off x="6432340" y="5576055"/>
                  <a:ext cx="207231" cy="194249"/>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05" name="Oval 496"/>
                <p:cNvSpPr>
                  <a:spLocks noChangeArrowheads="1"/>
                </p:cNvSpPr>
                <p:nvPr/>
              </p:nvSpPr>
              <p:spPr bwMode="auto">
                <a:xfrm>
                  <a:off x="6569810" y="5704827"/>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19" name="Group 420"/>
              <p:cNvGrpSpPr>
                <a:grpSpLocks/>
              </p:cNvGrpSpPr>
              <p:nvPr/>
            </p:nvGrpSpPr>
            <p:grpSpPr bwMode="auto">
              <a:xfrm>
                <a:off x="5568710" y="5729048"/>
                <a:ext cx="207324" cy="196045"/>
                <a:chOff x="5568710" y="5729048"/>
                <a:chExt cx="207324" cy="196045"/>
              </a:xfrm>
            </p:grpSpPr>
            <p:sp>
              <p:nvSpPr>
                <p:cNvPr id="302" name="Oval 493"/>
                <p:cNvSpPr>
                  <a:spLocks noChangeArrowheads="1"/>
                </p:cNvSpPr>
                <p:nvPr/>
              </p:nvSpPr>
              <p:spPr bwMode="auto">
                <a:xfrm>
                  <a:off x="5568713" y="5728662"/>
                  <a:ext cx="207231"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03" name="Oval 494"/>
                <p:cNvSpPr>
                  <a:spLocks noChangeArrowheads="1"/>
                </p:cNvSpPr>
                <p:nvPr/>
              </p:nvSpPr>
              <p:spPr bwMode="auto">
                <a:xfrm>
                  <a:off x="5706183" y="5885807"/>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20" name="Group 421"/>
              <p:cNvGrpSpPr>
                <a:grpSpLocks/>
              </p:cNvGrpSpPr>
              <p:nvPr/>
            </p:nvGrpSpPr>
            <p:grpSpPr bwMode="auto">
              <a:xfrm>
                <a:off x="4759549" y="5620318"/>
                <a:ext cx="207325" cy="196046"/>
                <a:chOff x="4767019" y="5626692"/>
                <a:chExt cx="207325" cy="196046"/>
              </a:xfrm>
            </p:grpSpPr>
            <p:sp>
              <p:nvSpPr>
                <p:cNvPr id="300" name="Oval 491"/>
                <p:cNvSpPr>
                  <a:spLocks noChangeArrowheads="1"/>
                </p:cNvSpPr>
                <p:nvPr/>
              </p:nvSpPr>
              <p:spPr bwMode="auto">
                <a:xfrm>
                  <a:off x="4767779" y="5625908"/>
                  <a:ext cx="207231"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301" name="Oval 492"/>
                <p:cNvSpPr>
                  <a:spLocks noChangeArrowheads="1"/>
                </p:cNvSpPr>
                <p:nvPr/>
              </p:nvSpPr>
              <p:spPr bwMode="auto">
                <a:xfrm>
                  <a:off x="4864213" y="5717576"/>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21" name="Group 422"/>
              <p:cNvGrpSpPr>
                <a:grpSpLocks/>
              </p:cNvGrpSpPr>
              <p:nvPr/>
            </p:nvGrpSpPr>
            <p:grpSpPr bwMode="auto">
              <a:xfrm>
                <a:off x="4040324" y="5173143"/>
                <a:ext cx="207324" cy="196046"/>
                <a:chOff x="4037357" y="5173143"/>
                <a:chExt cx="207324" cy="196046"/>
              </a:xfrm>
            </p:grpSpPr>
            <p:sp>
              <p:nvSpPr>
                <p:cNvPr id="298" name="Oval 489"/>
                <p:cNvSpPr>
                  <a:spLocks noChangeArrowheads="1"/>
                </p:cNvSpPr>
                <p:nvPr/>
              </p:nvSpPr>
              <p:spPr bwMode="auto">
                <a:xfrm>
                  <a:off x="4037164" y="5172106"/>
                  <a:ext cx="207230"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299" name="Oval 490"/>
                <p:cNvSpPr>
                  <a:spLocks noChangeArrowheads="1"/>
                </p:cNvSpPr>
                <p:nvPr/>
              </p:nvSpPr>
              <p:spPr bwMode="auto">
                <a:xfrm>
                  <a:off x="4133598" y="5233218"/>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22" name="Group 423"/>
              <p:cNvGrpSpPr>
                <a:grpSpLocks/>
              </p:cNvGrpSpPr>
              <p:nvPr/>
            </p:nvGrpSpPr>
            <p:grpSpPr bwMode="auto">
              <a:xfrm>
                <a:off x="3585420" y="4405216"/>
                <a:ext cx="207324" cy="196045"/>
                <a:chOff x="3593975" y="4422868"/>
                <a:chExt cx="207324" cy="196045"/>
              </a:xfrm>
            </p:grpSpPr>
            <p:sp>
              <p:nvSpPr>
                <p:cNvPr id="296" name="Oval 487"/>
                <p:cNvSpPr>
                  <a:spLocks noChangeArrowheads="1"/>
                </p:cNvSpPr>
                <p:nvPr/>
              </p:nvSpPr>
              <p:spPr bwMode="auto">
                <a:xfrm>
                  <a:off x="3599345" y="4423679"/>
                  <a:ext cx="207231" cy="194248"/>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297" name="Oval 488"/>
                <p:cNvSpPr>
                  <a:spLocks noChangeArrowheads="1"/>
                </p:cNvSpPr>
                <p:nvPr/>
              </p:nvSpPr>
              <p:spPr bwMode="auto">
                <a:xfrm>
                  <a:off x="3669106" y="4526259"/>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23" name="Group 424"/>
              <p:cNvGrpSpPr>
                <a:grpSpLocks/>
              </p:cNvGrpSpPr>
              <p:nvPr/>
            </p:nvGrpSpPr>
            <p:grpSpPr bwMode="auto">
              <a:xfrm>
                <a:off x="3319362" y="3535718"/>
                <a:ext cx="207324" cy="196045"/>
                <a:chOff x="3319362" y="3538515"/>
                <a:chExt cx="207324" cy="196045"/>
              </a:xfrm>
            </p:grpSpPr>
            <p:sp>
              <p:nvSpPr>
                <p:cNvPr id="294" name="Oval 485"/>
                <p:cNvSpPr>
                  <a:spLocks noChangeArrowheads="1"/>
                </p:cNvSpPr>
                <p:nvPr/>
              </p:nvSpPr>
              <p:spPr bwMode="auto">
                <a:xfrm>
                  <a:off x="3319954" y="3537979"/>
                  <a:ext cx="207231"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295" name="Oval 486"/>
                <p:cNvSpPr>
                  <a:spLocks noChangeArrowheads="1"/>
                </p:cNvSpPr>
                <p:nvPr/>
              </p:nvSpPr>
              <p:spPr bwMode="auto">
                <a:xfrm>
                  <a:off x="3484097" y="3668933"/>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24" name="Group 425"/>
              <p:cNvGrpSpPr>
                <a:grpSpLocks/>
              </p:cNvGrpSpPr>
              <p:nvPr/>
            </p:nvGrpSpPr>
            <p:grpSpPr bwMode="auto">
              <a:xfrm>
                <a:off x="3489678" y="2640327"/>
                <a:ext cx="207324" cy="196045"/>
                <a:chOff x="3481124" y="2662724"/>
                <a:chExt cx="207324" cy="196045"/>
              </a:xfrm>
            </p:grpSpPr>
            <p:sp>
              <p:nvSpPr>
                <p:cNvPr id="292" name="Oval 483"/>
                <p:cNvSpPr>
                  <a:spLocks noChangeArrowheads="1"/>
                </p:cNvSpPr>
                <p:nvPr/>
              </p:nvSpPr>
              <p:spPr bwMode="auto">
                <a:xfrm>
                  <a:off x="3481699" y="2662727"/>
                  <a:ext cx="207230"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293" name="Oval 484"/>
                <p:cNvSpPr>
                  <a:spLocks noChangeArrowheads="1"/>
                </p:cNvSpPr>
                <p:nvPr/>
              </p:nvSpPr>
              <p:spPr bwMode="auto">
                <a:xfrm>
                  <a:off x="3645842" y="2846063"/>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nvGrpSpPr>
              <p:cNvPr id="27925" name="Group 426"/>
              <p:cNvGrpSpPr>
                <a:grpSpLocks/>
              </p:cNvGrpSpPr>
              <p:nvPr/>
            </p:nvGrpSpPr>
            <p:grpSpPr bwMode="auto">
              <a:xfrm>
                <a:off x="3971933" y="1919730"/>
                <a:ext cx="207324" cy="196045"/>
                <a:chOff x="3974900" y="1917976"/>
                <a:chExt cx="207324" cy="196045"/>
              </a:xfrm>
            </p:grpSpPr>
            <p:sp>
              <p:nvSpPr>
                <p:cNvPr id="290" name="Oval 481"/>
                <p:cNvSpPr>
                  <a:spLocks noChangeArrowheads="1"/>
                </p:cNvSpPr>
                <p:nvPr/>
              </p:nvSpPr>
              <p:spPr bwMode="auto">
                <a:xfrm>
                  <a:off x="3975389" y="1918329"/>
                  <a:ext cx="207231" cy="196431"/>
                </a:xfrm>
                <a:prstGeom prst="ellipse">
                  <a:avLst/>
                </a:prstGeom>
                <a:solidFill>
                  <a:schemeClr val="bg1"/>
                </a:solidFill>
                <a:ln w="9525" algn="ctr">
                  <a:solidFill>
                    <a:srgbClr val="0070C0"/>
                  </a:solidFill>
                  <a:round/>
                  <a:headEnd/>
                  <a:tailEnd/>
                </a:ln>
              </p:spPr>
              <p:txBody>
                <a:bodyPr wrap="none" lIns="0" tIns="18000" rIns="0" bIns="0" anchor="ctr"/>
                <a:lstStyle/>
                <a:p>
                  <a:pPr algn="ctr" defTabSz="1066933">
                    <a:defRPr/>
                  </a:pPr>
                  <a:endParaRPr lang="en-CA" altLang="zh-CN" sz="700" dirty="0">
                    <a:latin typeface="+mn-lt"/>
                    <a:ea typeface="+mn-ea"/>
                    <a:cs typeface="Arial Unicode MS" pitchFamily="34" charset="-122"/>
                  </a:endParaRPr>
                </a:p>
              </p:txBody>
            </p:sp>
            <p:sp>
              <p:nvSpPr>
                <p:cNvPr id="291" name="Oval 482"/>
                <p:cNvSpPr>
                  <a:spLocks noChangeArrowheads="1"/>
                </p:cNvSpPr>
                <p:nvPr/>
              </p:nvSpPr>
              <p:spPr bwMode="auto">
                <a:xfrm>
                  <a:off x="4139531" y="2101665"/>
                  <a:ext cx="0" cy="0"/>
                </a:xfrm>
                <a:prstGeom prst="ellipse">
                  <a:avLst/>
                </a:prstGeom>
                <a:solidFill>
                  <a:schemeClr val="bg1"/>
                </a:solidFill>
                <a:ln w="9525" algn="ctr">
                  <a:solidFill>
                    <a:srgbClr val="0070C0"/>
                  </a:solidFill>
                  <a:round/>
                  <a:headEnd/>
                  <a:tailEnd/>
                </a:ln>
              </p:spPr>
              <p:txBody>
                <a:bodyPr lIns="36000" tIns="36000" rIns="36000" bIns="36000" anchor="ctr"/>
                <a:lstStyle/>
                <a:p>
                  <a:pPr algn="ctr" defTabSz="1066933">
                    <a:defRPr/>
                  </a:pPr>
                  <a:endParaRPr lang="en-CA" altLang="zh-CN" sz="900" dirty="0">
                    <a:latin typeface="+mn-lt"/>
                    <a:ea typeface="+mn-ea"/>
                    <a:cs typeface="微软简楷体"/>
                  </a:endParaRPr>
                </a:p>
              </p:txBody>
            </p:sp>
          </p:grpSp>
        </p:grpSp>
        <p:sp>
          <p:nvSpPr>
            <p:cNvPr id="7" name="Oval 2"/>
            <p:cNvSpPr>
              <a:spLocks noChangeArrowheads="1"/>
            </p:cNvSpPr>
            <p:nvPr/>
          </p:nvSpPr>
          <p:spPr bwMode="auto">
            <a:xfrm>
              <a:off x="5606336" y="2587296"/>
              <a:ext cx="3897782" cy="3301273"/>
            </a:xfrm>
            <a:prstGeom prst="ellipse">
              <a:avLst/>
            </a:prstGeom>
            <a:solidFill>
              <a:schemeClr val="bg1">
                <a:lumMod val="95000"/>
                <a:alpha val="61000"/>
              </a:schemeClr>
            </a:solidFill>
            <a:ln>
              <a:noFill/>
            </a:ln>
          </p:spPr>
          <p:style>
            <a:lnRef idx="1">
              <a:schemeClr val="accent2"/>
            </a:lnRef>
            <a:fillRef idx="3">
              <a:schemeClr val="accent2"/>
            </a:fillRef>
            <a:effectRef idx="2">
              <a:schemeClr val="accent2"/>
            </a:effectRef>
            <a:fontRef idx="minor">
              <a:schemeClr val="lt1"/>
            </a:fontRef>
          </p:style>
          <p:txBody>
            <a:bodyPr lIns="121918" tIns="60960" rIns="121918" bIns="60960"/>
            <a:lstStyle/>
            <a:p>
              <a:pPr>
                <a:buClr>
                  <a:srgbClr val="CC9900"/>
                </a:buClr>
                <a:buFont typeface="Wingdings" pitchFamily="2" charset="2"/>
                <a:buChar char="n"/>
                <a:defRPr/>
              </a:pPr>
              <a:endParaRPr lang="zh-CN" altLang="en-US"/>
            </a:p>
          </p:txBody>
        </p:sp>
        <p:sp>
          <p:nvSpPr>
            <p:cNvPr id="8" name="上下箭头 7"/>
            <p:cNvSpPr/>
            <p:nvPr/>
          </p:nvSpPr>
          <p:spPr bwMode="auto">
            <a:xfrm>
              <a:off x="2242841" y="3323734"/>
              <a:ext cx="398026" cy="555503"/>
            </a:xfrm>
            <a:prstGeom prst="upDownArrow">
              <a:avLst>
                <a:gd name="adj1" fmla="val 50000"/>
                <a:gd name="adj2" fmla="val 32540"/>
              </a:avLst>
            </a:prstGeom>
            <a:solidFill>
              <a:schemeClr val="bg1">
                <a:lumMod val="65000"/>
              </a:schemeClr>
            </a:solidFill>
            <a:ln>
              <a:noFill/>
            </a:ln>
            <a:effectLst>
              <a:outerShdw blurRad="50800" dist="38100" dir="2700000" algn="tl" rotWithShape="0">
                <a:prstClr val="black">
                  <a:alpha val="40000"/>
                </a:prstClr>
              </a:outerShdw>
            </a:effectLst>
            <a:extLst/>
          </p:spPr>
          <p:style>
            <a:lnRef idx="1">
              <a:schemeClr val="accent2"/>
            </a:lnRef>
            <a:fillRef idx="2">
              <a:schemeClr val="accent2"/>
            </a:fillRef>
            <a:effectRef idx="1">
              <a:schemeClr val="accent2"/>
            </a:effectRef>
            <a:fontRef idx="minor">
              <a:schemeClr val="dk1"/>
            </a:fontRef>
          </p:style>
          <p:txBody>
            <a:bodyPr lIns="121918" tIns="60960" rIns="121918" bIns="60960" anchor="ctr"/>
            <a:lstStyle/>
            <a:p>
              <a:pPr algn="ctr" defTabSz="914012" fontAlgn="auto">
                <a:spcBef>
                  <a:spcPts val="0"/>
                </a:spcBef>
                <a:spcAft>
                  <a:spcPts val="0"/>
                </a:spcAft>
                <a:buClr>
                  <a:srgbClr val="CC9900"/>
                </a:buClr>
                <a:buFont typeface="Wingdings" pitchFamily="2" charset="2"/>
                <a:buChar char="n"/>
                <a:defRPr/>
              </a:pPr>
              <a:endParaRPr lang="zh-CN" altLang="en-US" sz="800" kern="0" dirty="0">
                <a:solidFill>
                  <a:srgbClr val="FFFFFF"/>
                </a:solidFill>
                <a:cs typeface="Arial" pitchFamily="34" charset="0"/>
              </a:endParaRPr>
            </a:p>
          </p:txBody>
        </p:sp>
        <p:sp>
          <p:nvSpPr>
            <p:cNvPr id="9" name="矩形 8"/>
            <p:cNvSpPr/>
            <p:nvPr/>
          </p:nvSpPr>
          <p:spPr bwMode="auto">
            <a:xfrm>
              <a:off x="1039800" y="2487306"/>
              <a:ext cx="2786179" cy="698346"/>
            </a:xfrm>
            <a:prstGeom prst="rect">
              <a:avLst/>
            </a:prstGeom>
            <a:solidFill>
              <a:schemeClr val="bg1">
                <a:lumMod val="95000"/>
                <a:alpha val="61000"/>
              </a:schemeClr>
            </a:solidFill>
            <a:ln>
              <a:noFill/>
            </a:ln>
            <a:extLst/>
          </p:spPr>
          <p:style>
            <a:lnRef idx="1">
              <a:schemeClr val="accent2"/>
            </a:lnRef>
            <a:fillRef idx="3">
              <a:schemeClr val="accent2"/>
            </a:fillRef>
            <a:effectRef idx="2">
              <a:schemeClr val="accent2"/>
            </a:effectRef>
            <a:fontRef idx="minor">
              <a:schemeClr val="lt1"/>
            </a:fontRef>
          </p:style>
          <p:txBody>
            <a:bodyPr lIns="121918" tIns="60960" rIns="121918" bIns="60960"/>
            <a:lstStyle/>
            <a:p>
              <a:pPr>
                <a:buClr>
                  <a:srgbClr val="CC9900"/>
                </a:buClr>
                <a:buFont typeface="Wingdings" pitchFamily="2" charset="2"/>
                <a:buChar char="n"/>
                <a:defRPr/>
              </a:pPr>
              <a:endParaRPr lang="zh-CN" altLang="en-US">
                <a:cs typeface="Arial" pitchFamily="34" charset="0"/>
              </a:endParaRPr>
            </a:p>
          </p:txBody>
        </p:sp>
        <p:sp>
          <p:nvSpPr>
            <p:cNvPr id="10" name="TextBox 705"/>
            <p:cNvSpPr txBox="1">
              <a:spLocks noChangeArrowheads="1"/>
            </p:cNvSpPr>
            <p:nvPr/>
          </p:nvSpPr>
          <p:spPr bwMode="auto">
            <a:xfrm>
              <a:off x="1274670" y="3452293"/>
              <a:ext cx="1151047" cy="553876"/>
            </a:xfrm>
            <a:prstGeom prst="rect">
              <a:avLst/>
            </a:prstGeom>
            <a:noFill/>
            <a:ln w="9525">
              <a:noFill/>
              <a:miter lim="800000"/>
              <a:headEnd/>
              <a:tailEnd/>
            </a:ln>
          </p:spPr>
          <p:txBody>
            <a:bodyPr lIns="121918" tIns="60960" rIns="121918" bIns="60960">
              <a:spAutoFit/>
            </a:bodyPr>
            <a:lstStyle/>
            <a:p>
              <a:pPr>
                <a:defRPr/>
              </a:pPr>
              <a:r>
                <a:rPr lang="en-US" altLang="zh-CN" sz="1400" dirty="0">
                  <a:solidFill>
                    <a:srgbClr val="404040"/>
                  </a:solidFill>
                  <a:latin typeface="+mn-lt"/>
                  <a:ea typeface="+mn-ea"/>
                  <a:cs typeface="Arial" pitchFamily="34" charset="0"/>
                </a:rPr>
                <a:t>Neutron API</a:t>
              </a:r>
              <a:endParaRPr lang="zh-CN" altLang="en-US" sz="1400" dirty="0">
                <a:solidFill>
                  <a:srgbClr val="404040"/>
                </a:solidFill>
                <a:latin typeface="+mn-lt"/>
                <a:ea typeface="+mn-ea"/>
                <a:cs typeface="Arial" pitchFamily="34" charset="0"/>
              </a:endParaRPr>
            </a:p>
          </p:txBody>
        </p:sp>
        <p:sp>
          <p:nvSpPr>
            <p:cNvPr id="11" name="右箭头 10"/>
            <p:cNvSpPr/>
            <p:nvPr/>
          </p:nvSpPr>
          <p:spPr bwMode="auto">
            <a:xfrm>
              <a:off x="4135031" y="4278781"/>
              <a:ext cx="1534985" cy="239345"/>
            </a:xfrm>
            <a:prstGeom prst="rightArrow">
              <a:avLst/>
            </a:prstGeom>
            <a:solidFill>
              <a:srgbClr val="92D050"/>
            </a:solidFill>
            <a:ln w="9525">
              <a:gradFill>
                <a:gsLst>
                  <a:gs pos="0">
                    <a:schemeClr val="bg1">
                      <a:lumMod val="95000"/>
                    </a:schemeClr>
                  </a:gs>
                  <a:gs pos="50000">
                    <a:schemeClr val="bg2">
                      <a:lumMod val="40000"/>
                      <a:lumOff val="60000"/>
                    </a:schemeClr>
                  </a:gs>
                  <a:gs pos="100000">
                    <a:schemeClr val="bg1">
                      <a:lumMod val="75000"/>
                    </a:schemeClr>
                  </a:gs>
                </a:gsLst>
                <a:lin ang="5400000" scaled="0"/>
              </a:gradFill>
              <a:round/>
              <a:headEnd/>
              <a:tailEnd/>
            </a:ln>
            <a:effectLst/>
            <a:extLst/>
          </p:spPr>
          <p:txBody>
            <a:bodyPr wrap="none" lIns="121918" tIns="60960" rIns="121918" bIns="60960" anchor="ctr"/>
            <a:lstStyle/>
            <a:p>
              <a:pPr defTabSz="1219179">
                <a:buClr>
                  <a:srgbClr val="CC9900"/>
                </a:buClr>
                <a:buFont typeface="Wingdings" pitchFamily="2" charset="2"/>
                <a:buChar char="n"/>
                <a:defRPr/>
              </a:pPr>
              <a:endParaRPr lang="zh-CN" altLang="en-US" dirty="0">
                <a:latin typeface="+mn-lt"/>
                <a:ea typeface="+mn-ea"/>
                <a:cs typeface="Arial" pitchFamily="34" charset="0"/>
              </a:endParaRPr>
            </a:p>
          </p:txBody>
        </p:sp>
        <p:sp>
          <p:nvSpPr>
            <p:cNvPr id="12" name="右箭头 11"/>
            <p:cNvSpPr/>
            <p:nvPr/>
          </p:nvSpPr>
          <p:spPr bwMode="auto">
            <a:xfrm rot="20460641" flipV="1">
              <a:off x="4067234" y="3740284"/>
              <a:ext cx="1586569" cy="265357"/>
            </a:xfrm>
            <a:prstGeom prst="rightArrow">
              <a:avLst/>
            </a:prstGeom>
            <a:solidFill>
              <a:srgbClr val="99CCFF"/>
            </a:solidFill>
            <a:ln w="9525">
              <a:gradFill>
                <a:gsLst>
                  <a:gs pos="0">
                    <a:schemeClr val="bg1">
                      <a:lumMod val="95000"/>
                    </a:schemeClr>
                  </a:gs>
                  <a:gs pos="50000">
                    <a:schemeClr val="bg2">
                      <a:lumMod val="40000"/>
                      <a:lumOff val="60000"/>
                    </a:schemeClr>
                  </a:gs>
                  <a:gs pos="100000">
                    <a:schemeClr val="bg1">
                      <a:lumMod val="75000"/>
                    </a:schemeClr>
                  </a:gs>
                </a:gsLst>
                <a:lin ang="5400000" scaled="0"/>
              </a:gradFill>
              <a:round/>
              <a:headEnd/>
              <a:tailEnd/>
            </a:ln>
            <a:effectLst/>
            <a:extLst/>
          </p:spPr>
          <p:txBody>
            <a:bodyPr wrap="none" lIns="121918" tIns="60960" rIns="121918" bIns="60960" anchor="ctr"/>
            <a:lstStyle/>
            <a:p>
              <a:pPr defTabSz="1219179">
                <a:buClr>
                  <a:srgbClr val="CC9900"/>
                </a:buClr>
                <a:buFont typeface="Wingdings" pitchFamily="2" charset="2"/>
                <a:buChar char="n"/>
                <a:defRPr/>
              </a:pPr>
              <a:endParaRPr lang="zh-CN" altLang="en-US" dirty="0">
                <a:latin typeface="+mn-lt"/>
                <a:ea typeface="+mn-ea"/>
                <a:cs typeface="Arial" pitchFamily="34" charset="0"/>
              </a:endParaRPr>
            </a:p>
          </p:txBody>
        </p:sp>
        <p:sp>
          <p:nvSpPr>
            <p:cNvPr id="13" name="右箭头 12"/>
            <p:cNvSpPr/>
            <p:nvPr/>
          </p:nvSpPr>
          <p:spPr bwMode="auto">
            <a:xfrm rot="988063">
              <a:off x="4074073" y="4884447"/>
              <a:ext cx="1616390" cy="239795"/>
            </a:xfrm>
            <a:prstGeom prst="rightArrow">
              <a:avLst/>
            </a:prstGeom>
            <a:solidFill>
              <a:schemeClr val="bg1">
                <a:lumMod val="75000"/>
              </a:schemeClr>
            </a:solidFill>
            <a:ln w="9525">
              <a:gradFill>
                <a:gsLst>
                  <a:gs pos="0">
                    <a:schemeClr val="bg1">
                      <a:lumMod val="95000"/>
                    </a:schemeClr>
                  </a:gs>
                  <a:gs pos="50000">
                    <a:schemeClr val="bg2">
                      <a:lumMod val="40000"/>
                      <a:lumOff val="60000"/>
                    </a:schemeClr>
                  </a:gs>
                  <a:gs pos="100000">
                    <a:schemeClr val="bg1">
                      <a:lumMod val="75000"/>
                    </a:schemeClr>
                  </a:gs>
                </a:gsLst>
                <a:lin ang="5400000" scaled="0"/>
              </a:gradFill>
              <a:round/>
              <a:headEnd/>
              <a:tailEnd/>
            </a:ln>
            <a:effectLst/>
            <a:extLst/>
          </p:spPr>
          <p:txBody>
            <a:bodyPr wrap="none" lIns="121918" tIns="60960" rIns="121918" bIns="60960" anchor="ctr"/>
            <a:lstStyle/>
            <a:p>
              <a:pPr defTabSz="1219179">
                <a:buClr>
                  <a:srgbClr val="CC9900"/>
                </a:buClr>
                <a:buFont typeface="Wingdings" pitchFamily="2" charset="2"/>
                <a:buChar char="n"/>
                <a:defRPr/>
              </a:pPr>
              <a:endParaRPr lang="zh-CN" altLang="en-US" dirty="0">
                <a:latin typeface="+mn-lt"/>
                <a:ea typeface="+mn-ea"/>
                <a:cs typeface="Arial" pitchFamily="34" charset="0"/>
              </a:endParaRPr>
            </a:p>
          </p:txBody>
        </p:sp>
        <p:pic>
          <p:nvPicPr>
            <p:cNvPr id="14" name="Picture 120" descr="OpenStack.png"/>
            <p:cNvPicPr>
              <a:picLocks noChangeAspect="1"/>
            </p:cNvPicPr>
            <p:nvPr/>
          </p:nvPicPr>
          <p:blipFill>
            <a:blip r:embed="rId3"/>
            <a:stretch>
              <a:fillRect/>
            </a:stretch>
          </p:blipFill>
          <p:spPr>
            <a:xfrm>
              <a:off x="1747998" y="2568251"/>
              <a:ext cx="659790" cy="520585"/>
            </a:xfrm>
            <a:prstGeom prst="rect">
              <a:avLst/>
            </a:prstGeom>
            <a:effectLst>
              <a:outerShdw blurRad="50800" dist="38100" dir="2700000" algn="tl" rotWithShape="0">
                <a:prstClr val="black">
                  <a:alpha val="40000"/>
                </a:prstClr>
              </a:outerShdw>
            </a:effectLst>
          </p:spPr>
        </p:pic>
        <p:sp>
          <p:nvSpPr>
            <p:cNvPr id="15" name="TextBox 718"/>
            <p:cNvSpPr txBox="1">
              <a:spLocks noChangeArrowheads="1"/>
            </p:cNvSpPr>
            <p:nvPr/>
          </p:nvSpPr>
          <p:spPr bwMode="auto">
            <a:xfrm>
              <a:off x="898162" y="2574599"/>
              <a:ext cx="935897" cy="338479"/>
            </a:xfrm>
            <a:prstGeom prst="rect">
              <a:avLst/>
            </a:prstGeom>
            <a:noFill/>
            <a:ln w="9525">
              <a:noFill/>
              <a:miter lim="800000"/>
              <a:headEnd/>
              <a:tailEnd/>
            </a:ln>
          </p:spPr>
          <p:txBody>
            <a:bodyPr wrap="square" lIns="121918" tIns="60960" rIns="121918" bIns="60960">
              <a:spAutoFit/>
            </a:bodyPr>
            <a:lstStyle/>
            <a:p>
              <a:pPr>
                <a:defRPr/>
              </a:pPr>
              <a:r>
                <a:rPr lang="zh-CN" altLang="en-US" sz="1400" b="1" dirty="0">
                  <a:solidFill>
                    <a:srgbClr val="404040"/>
                  </a:solidFill>
                  <a:latin typeface="+mn-lt"/>
                  <a:ea typeface="+mn-ea"/>
                  <a:cs typeface="Arial" pitchFamily="34" charset="0"/>
                </a:rPr>
                <a:t>云平台</a:t>
              </a:r>
            </a:p>
          </p:txBody>
        </p:sp>
        <p:sp>
          <p:nvSpPr>
            <p:cNvPr id="16" name="矩形 15"/>
            <p:cNvSpPr/>
            <p:nvPr/>
          </p:nvSpPr>
          <p:spPr bwMode="auto">
            <a:xfrm>
              <a:off x="1027249" y="3983989"/>
              <a:ext cx="2938577" cy="1307812"/>
            </a:xfrm>
            <a:prstGeom prst="rect">
              <a:avLst/>
            </a:prstGeom>
            <a:solidFill>
              <a:srgbClr val="0070C0"/>
            </a:solidFill>
            <a:ln>
              <a:noFill/>
            </a:ln>
            <a:effectLst>
              <a:outerShdw blurRad="50800" dist="38100" dir="2700000" algn="tl" rotWithShape="0">
                <a:prstClr val="black">
                  <a:alpha val="40000"/>
                </a:prstClr>
              </a:outerShdw>
            </a:effectLst>
            <a:extLst/>
          </p:spPr>
          <p:style>
            <a:lnRef idx="1">
              <a:schemeClr val="accent2"/>
            </a:lnRef>
            <a:fillRef idx="3">
              <a:schemeClr val="accent2"/>
            </a:fillRef>
            <a:effectRef idx="2">
              <a:schemeClr val="accent2"/>
            </a:effectRef>
            <a:fontRef idx="minor">
              <a:schemeClr val="lt1"/>
            </a:fontRef>
          </p:style>
          <p:txBody>
            <a:bodyPr lIns="121918" tIns="60960" rIns="121918" bIns="60960"/>
            <a:lstStyle/>
            <a:p>
              <a:pPr defTabSz="1219179">
                <a:buClr>
                  <a:srgbClr val="CC9900"/>
                </a:buClr>
                <a:buFont typeface="Wingdings" pitchFamily="2" charset="2"/>
                <a:buChar char="n"/>
                <a:defRPr/>
              </a:pPr>
              <a:endParaRPr lang="zh-CN" altLang="en-US" dirty="0">
                <a:solidFill>
                  <a:schemeClr val="tx1"/>
                </a:solidFill>
                <a:cs typeface="Arial" pitchFamily="34" charset="0"/>
              </a:endParaRPr>
            </a:p>
          </p:txBody>
        </p:sp>
        <p:sp>
          <p:nvSpPr>
            <p:cNvPr id="17" name="TextBox 720"/>
            <p:cNvSpPr txBox="1">
              <a:spLocks noChangeArrowheads="1"/>
            </p:cNvSpPr>
            <p:nvPr/>
          </p:nvSpPr>
          <p:spPr bwMode="auto">
            <a:xfrm>
              <a:off x="996770" y="3952246"/>
              <a:ext cx="2978020" cy="415833"/>
            </a:xfrm>
            <a:prstGeom prst="rect">
              <a:avLst/>
            </a:prstGeom>
            <a:noFill/>
            <a:ln w="9525">
              <a:noFill/>
              <a:miter lim="800000"/>
              <a:headEnd/>
              <a:tailEnd/>
            </a:ln>
          </p:spPr>
          <p:txBody>
            <a:bodyPr lIns="121918" tIns="60960" rIns="121918" bIns="60960">
              <a:spAutoFit/>
            </a:bodyPr>
            <a:lstStyle/>
            <a:p>
              <a:pPr algn="ctr">
                <a:defRPr/>
              </a:pPr>
              <a:r>
                <a:rPr lang="en-US" altLang="zh-CN" sz="1900" b="1" dirty="0">
                  <a:solidFill>
                    <a:schemeClr val="bg1"/>
                  </a:solidFill>
                  <a:latin typeface="+mn-lt"/>
                  <a:ea typeface="+mn-ea"/>
                  <a:cs typeface="Arial" pitchFamily="34" charset="0"/>
                </a:rPr>
                <a:t>SDN</a:t>
              </a:r>
              <a:r>
                <a:rPr lang="zh-CN" altLang="en-US" sz="1900" b="1" dirty="0">
                  <a:solidFill>
                    <a:schemeClr val="bg1"/>
                  </a:solidFill>
                  <a:latin typeface="+mn-lt"/>
                  <a:ea typeface="+mn-ea"/>
                  <a:cs typeface="Arial" pitchFamily="34" charset="0"/>
                </a:rPr>
                <a:t>控制器</a:t>
              </a:r>
            </a:p>
          </p:txBody>
        </p:sp>
        <p:sp>
          <p:nvSpPr>
            <p:cNvPr id="18" name="TextBox 316"/>
            <p:cNvSpPr txBox="1">
              <a:spLocks noChangeArrowheads="1"/>
            </p:cNvSpPr>
            <p:nvPr/>
          </p:nvSpPr>
          <p:spPr bwMode="auto">
            <a:xfrm>
              <a:off x="2888287" y="3534825"/>
              <a:ext cx="2094117" cy="415833"/>
            </a:xfrm>
            <a:prstGeom prst="rect">
              <a:avLst/>
            </a:prstGeom>
            <a:noFill/>
            <a:ln w="9525">
              <a:noFill/>
              <a:miter lim="800000"/>
              <a:headEnd/>
              <a:tailEnd/>
            </a:ln>
          </p:spPr>
          <p:txBody>
            <a:bodyPr lIns="121918" tIns="60960" rIns="121918" bIns="60960">
              <a:spAutoFit/>
            </a:bodyPr>
            <a:lstStyle/>
            <a:p>
              <a:pPr>
                <a:defRPr/>
              </a:pPr>
              <a:r>
                <a:rPr lang="zh-CN" altLang="en-US" sz="1900" b="1" dirty="0">
                  <a:solidFill>
                    <a:srgbClr val="404040"/>
                  </a:solidFill>
                  <a:latin typeface="+mn-lt"/>
                  <a:ea typeface="+mn-ea"/>
                  <a:cs typeface="Arial" pitchFamily="34" charset="0"/>
                </a:rPr>
                <a:t>虚拟部门管理</a:t>
              </a:r>
            </a:p>
          </p:txBody>
        </p:sp>
        <p:grpSp>
          <p:nvGrpSpPr>
            <p:cNvPr id="27671" name="组合 863"/>
            <p:cNvGrpSpPr>
              <a:grpSpLocks/>
            </p:cNvGrpSpPr>
            <p:nvPr/>
          </p:nvGrpSpPr>
          <p:grpSpPr bwMode="auto">
            <a:xfrm>
              <a:off x="925966" y="1151014"/>
              <a:ext cx="2900925" cy="818970"/>
              <a:chOff x="769593" y="1497233"/>
              <a:chExt cx="3576928" cy="1033477"/>
            </a:xfrm>
          </p:grpSpPr>
          <p:sp>
            <p:nvSpPr>
              <p:cNvPr id="142" name="矩形 141"/>
              <p:cNvSpPr/>
              <p:nvPr/>
            </p:nvSpPr>
            <p:spPr bwMode="auto">
              <a:xfrm>
                <a:off x="769593" y="1497233"/>
                <a:ext cx="3576928" cy="1033477"/>
              </a:xfrm>
              <a:prstGeom prst="rect">
                <a:avLst/>
              </a:prstGeom>
              <a:solidFill>
                <a:schemeClr val="bg1"/>
              </a:solidFill>
              <a:ln>
                <a:noFill/>
              </a:ln>
              <a:effectLst>
                <a:outerShdw blurRad="50800" dist="38100" dir="2700000" algn="tl" rotWithShape="0">
                  <a:prstClr val="black">
                    <a:alpha val="40000"/>
                  </a:prstClr>
                </a:outerShdw>
              </a:effectLst>
              <a:extLst/>
            </p:spPr>
            <p:txBody>
              <a:bodyPr lIns="121935" tIns="60968" rIns="121935" bIns="60968" anchor="ctr"/>
              <a:lstStyle/>
              <a:p>
                <a:pPr algn="ctr" defTabSz="1219179">
                  <a:buClr>
                    <a:srgbClr val="CC9900"/>
                  </a:buClr>
                  <a:buFont typeface="Wingdings" pitchFamily="2" charset="2"/>
                  <a:buChar char="n"/>
                  <a:defRPr/>
                </a:pPr>
                <a:endParaRPr lang="zh-CN" altLang="en-US" sz="1600" dirty="0">
                  <a:latin typeface="+mn-lt"/>
                  <a:ea typeface="+mn-ea"/>
                  <a:cs typeface="Arial" pitchFamily="34" charset="0"/>
                </a:endParaRPr>
              </a:p>
            </p:txBody>
          </p:sp>
          <p:grpSp>
            <p:nvGrpSpPr>
              <p:cNvPr id="27781" name="组合 347"/>
              <p:cNvGrpSpPr>
                <a:grpSpLocks/>
              </p:cNvGrpSpPr>
              <p:nvPr/>
            </p:nvGrpSpPr>
            <p:grpSpPr bwMode="auto">
              <a:xfrm>
                <a:off x="1173065" y="1705543"/>
                <a:ext cx="720000" cy="720000"/>
                <a:chOff x="1327444" y="1384903"/>
                <a:chExt cx="720000" cy="720000"/>
              </a:xfrm>
            </p:grpSpPr>
            <p:sp>
              <p:nvSpPr>
                <p:cNvPr id="150" name="椭圆 149"/>
                <p:cNvSpPr>
                  <a:spLocks noChangeAspect="1"/>
                </p:cNvSpPr>
                <p:nvPr/>
              </p:nvSpPr>
              <p:spPr bwMode="auto">
                <a:xfrm>
                  <a:off x="1327406" y="1384778"/>
                  <a:ext cx="720691" cy="721031"/>
                </a:xfrm>
                <a:prstGeom prst="ellipse">
                  <a:avLst/>
                </a:prstGeom>
                <a:noFill/>
                <a:ln w="9525" cap="flat" cmpd="sng" algn="ctr">
                  <a:solidFill>
                    <a:schemeClr val="accent2">
                      <a:lumMod val="75000"/>
                    </a:schemeClr>
                  </a:solidFill>
                  <a:prstDash val="solid"/>
                </a:ln>
                <a:effectLst>
                  <a:outerShdw blurRad="50800" dist="38100" dir="2700000" algn="tl" rotWithShape="0">
                    <a:prstClr val="black">
                      <a:alpha val="40000"/>
                    </a:prstClr>
                  </a:outerShdw>
                </a:effectLst>
                <a:extLst/>
              </p:spPr>
              <p:txBody>
                <a:bodyPr anchor="ctr"/>
                <a:lstStyle/>
                <a:p>
                  <a:pPr algn="ctr" fontAlgn="auto">
                    <a:spcBef>
                      <a:spcPts val="0"/>
                    </a:spcBef>
                    <a:spcAft>
                      <a:spcPts val="0"/>
                    </a:spcAft>
                    <a:buClr>
                      <a:srgbClr val="CC9900"/>
                    </a:buClr>
                    <a:defRPr/>
                  </a:pPr>
                  <a:endParaRPr lang="zh-CN" altLang="en-US" sz="1300" kern="0" dirty="0">
                    <a:solidFill>
                      <a:srgbClr val="FFFFFF"/>
                    </a:solidFill>
                    <a:latin typeface="+mn-lt"/>
                    <a:ea typeface="+mn-ea"/>
                  </a:endParaRPr>
                </a:p>
              </p:txBody>
            </p:sp>
            <p:grpSp>
              <p:nvGrpSpPr>
                <p:cNvPr id="47" name="组合 200"/>
                <p:cNvGrpSpPr/>
                <p:nvPr/>
              </p:nvGrpSpPr>
              <p:grpSpPr>
                <a:xfrm>
                  <a:off x="1472539" y="1508166"/>
                  <a:ext cx="510639" cy="475013"/>
                  <a:chOff x="-1630363" y="4178300"/>
                  <a:chExt cx="1338263" cy="1323976"/>
                </a:xfrm>
                <a:solidFill>
                  <a:schemeClr val="tx1">
                    <a:lumMod val="50000"/>
                    <a:lumOff val="50000"/>
                  </a:schemeClr>
                </a:solidFill>
              </p:grpSpPr>
              <p:sp>
                <p:nvSpPr>
                  <p:cNvPr id="152" name="Freeform 68"/>
                  <p:cNvSpPr>
                    <a:spLocks/>
                  </p:cNvSpPr>
                  <p:nvPr/>
                </p:nvSpPr>
                <p:spPr bwMode="auto">
                  <a:xfrm>
                    <a:off x="-1630363" y="4178300"/>
                    <a:ext cx="581027" cy="566737"/>
                  </a:xfrm>
                  <a:custGeom>
                    <a:avLst/>
                    <a:gdLst/>
                    <a:ahLst/>
                    <a:cxnLst>
                      <a:cxn ang="0">
                        <a:pos x="0" y="6791"/>
                      </a:cxn>
                      <a:cxn ang="0">
                        <a:pos x="4854" y="4689"/>
                      </a:cxn>
                      <a:cxn ang="0">
                        <a:pos x="6957" y="0"/>
                      </a:cxn>
                      <a:cxn ang="0">
                        <a:pos x="5177" y="1617"/>
                      </a:cxn>
                      <a:cxn ang="0">
                        <a:pos x="3883" y="323"/>
                      </a:cxn>
                      <a:cxn ang="0">
                        <a:pos x="486" y="3719"/>
                      </a:cxn>
                      <a:cxn ang="0">
                        <a:pos x="1780" y="5175"/>
                      </a:cxn>
                      <a:cxn ang="0">
                        <a:pos x="0" y="6791"/>
                      </a:cxn>
                    </a:cxnLst>
                    <a:rect l="0" t="0" r="r" b="b"/>
                    <a:pathLst>
                      <a:path w="6957" h="6791">
                        <a:moveTo>
                          <a:pt x="0" y="6791"/>
                        </a:moveTo>
                        <a:lnTo>
                          <a:pt x="4854" y="4689"/>
                        </a:lnTo>
                        <a:lnTo>
                          <a:pt x="6957" y="0"/>
                        </a:lnTo>
                        <a:lnTo>
                          <a:pt x="5177" y="1617"/>
                        </a:lnTo>
                        <a:lnTo>
                          <a:pt x="3883" y="323"/>
                        </a:lnTo>
                        <a:lnTo>
                          <a:pt x="486" y="3719"/>
                        </a:lnTo>
                        <a:lnTo>
                          <a:pt x="1780" y="5175"/>
                        </a:lnTo>
                        <a:lnTo>
                          <a:pt x="0" y="6791"/>
                        </a:lnTo>
                        <a:close/>
                      </a:path>
                    </a:pathLst>
                  </a:custGeom>
                  <a:grpFill/>
                  <a:ln w="9525">
                    <a:noFill/>
                    <a:round/>
                    <a:headEnd/>
                    <a:tailEnd/>
                  </a:ln>
                </p:spPr>
                <p:txBody>
                  <a:bodyPr/>
                  <a:lstStyle/>
                  <a:p>
                    <a:pPr>
                      <a:defRPr/>
                    </a:pPr>
                    <a:endParaRPr lang="zh-CN" altLang="en-US">
                      <a:latin typeface="+mn-lt"/>
                      <a:ea typeface="+mn-ea"/>
                    </a:endParaRPr>
                  </a:p>
                </p:txBody>
              </p:sp>
              <p:sp>
                <p:nvSpPr>
                  <p:cNvPr id="153" name="Freeform 69"/>
                  <p:cNvSpPr>
                    <a:spLocks noEditPoints="1"/>
                  </p:cNvSpPr>
                  <p:nvPr/>
                </p:nvSpPr>
                <p:spPr bwMode="auto">
                  <a:xfrm>
                    <a:off x="-1603375" y="4205288"/>
                    <a:ext cx="1311275" cy="1296988"/>
                  </a:xfrm>
                  <a:custGeom>
                    <a:avLst/>
                    <a:gdLst/>
                    <a:ahLst/>
                    <a:cxnLst>
                      <a:cxn ang="0">
                        <a:pos x="5178" y="15523"/>
                      </a:cxn>
                      <a:cxn ang="0">
                        <a:pos x="163" y="10996"/>
                      </a:cxn>
                      <a:cxn ang="0">
                        <a:pos x="163" y="10025"/>
                      </a:cxn>
                      <a:cxn ang="0">
                        <a:pos x="10031" y="0"/>
                      </a:cxn>
                      <a:cxn ang="0">
                        <a:pos x="11164" y="162"/>
                      </a:cxn>
                      <a:cxn ang="0">
                        <a:pos x="15694" y="5013"/>
                      </a:cxn>
                      <a:cxn ang="0">
                        <a:pos x="5825" y="15200"/>
                      </a:cxn>
                      <a:cxn ang="0">
                        <a:pos x="8413" y="10834"/>
                      </a:cxn>
                      <a:cxn ang="0">
                        <a:pos x="5016" y="7762"/>
                      </a:cxn>
                      <a:cxn ang="0">
                        <a:pos x="4854" y="6792"/>
                      </a:cxn>
                      <a:cxn ang="0">
                        <a:pos x="10031" y="1617"/>
                      </a:cxn>
                      <a:cxn ang="0">
                        <a:pos x="11002" y="1617"/>
                      </a:cxn>
                      <a:cxn ang="0">
                        <a:pos x="14076" y="5175"/>
                      </a:cxn>
                      <a:cxn ang="0">
                        <a:pos x="9061" y="10348"/>
                      </a:cxn>
                      <a:cxn ang="0">
                        <a:pos x="3721" y="9217"/>
                      </a:cxn>
                      <a:cxn ang="0">
                        <a:pos x="3075" y="7923"/>
                      </a:cxn>
                      <a:cxn ang="0">
                        <a:pos x="4207" y="8570"/>
                      </a:cxn>
                      <a:cxn ang="0">
                        <a:pos x="5987" y="10834"/>
                      </a:cxn>
                      <a:cxn ang="0">
                        <a:pos x="4692" y="10187"/>
                      </a:cxn>
                      <a:cxn ang="0">
                        <a:pos x="5016" y="9540"/>
                      </a:cxn>
                      <a:cxn ang="0">
                        <a:pos x="6149" y="10510"/>
                      </a:cxn>
                      <a:cxn ang="0">
                        <a:pos x="7281" y="12613"/>
                      </a:cxn>
                      <a:cxn ang="0">
                        <a:pos x="6149" y="11481"/>
                      </a:cxn>
                      <a:cxn ang="0">
                        <a:pos x="6958" y="11319"/>
                      </a:cxn>
                      <a:cxn ang="0">
                        <a:pos x="7604" y="12613"/>
                      </a:cxn>
                      <a:cxn ang="0">
                        <a:pos x="2751" y="10187"/>
                      </a:cxn>
                      <a:cxn ang="0">
                        <a:pos x="2104" y="8894"/>
                      </a:cxn>
                      <a:cxn ang="0">
                        <a:pos x="3398" y="9540"/>
                      </a:cxn>
                      <a:cxn ang="0">
                        <a:pos x="5016" y="11804"/>
                      </a:cxn>
                      <a:cxn ang="0">
                        <a:pos x="3721" y="11158"/>
                      </a:cxn>
                      <a:cxn ang="0">
                        <a:pos x="4046" y="10510"/>
                      </a:cxn>
                      <a:cxn ang="0">
                        <a:pos x="5178" y="11481"/>
                      </a:cxn>
                      <a:cxn ang="0">
                        <a:pos x="6310" y="13583"/>
                      </a:cxn>
                      <a:cxn ang="0">
                        <a:pos x="5178" y="12450"/>
                      </a:cxn>
                      <a:cxn ang="0">
                        <a:pos x="5987" y="12289"/>
                      </a:cxn>
                      <a:cxn ang="0">
                        <a:pos x="6634" y="13421"/>
                      </a:cxn>
                      <a:cxn ang="0">
                        <a:pos x="1780" y="11158"/>
                      </a:cxn>
                      <a:cxn ang="0">
                        <a:pos x="1134" y="9864"/>
                      </a:cxn>
                      <a:cxn ang="0">
                        <a:pos x="2427" y="10510"/>
                      </a:cxn>
                      <a:cxn ang="0">
                        <a:pos x="4046" y="12775"/>
                      </a:cxn>
                      <a:cxn ang="0">
                        <a:pos x="2751" y="12127"/>
                      </a:cxn>
                      <a:cxn ang="0">
                        <a:pos x="3075" y="11319"/>
                      </a:cxn>
                      <a:cxn ang="0">
                        <a:pos x="4207" y="12450"/>
                      </a:cxn>
                      <a:cxn ang="0">
                        <a:pos x="5340" y="14553"/>
                      </a:cxn>
                      <a:cxn ang="0">
                        <a:pos x="4369" y="13421"/>
                      </a:cxn>
                      <a:cxn ang="0">
                        <a:pos x="5016" y="13259"/>
                      </a:cxn>
                      <a:cxn ang="0">
                        <a:pos x="5663" y="14391"/>
                      </a:cxn>
                    </a:cxnLst>
                    <a:rect l="0" t="0" r="r" b="b"/>
                    <a:pathLst>
                      <a:path w="15694" h="15523">
                        <a:moveTo>
                          <a:pt x="5825" y="15200"/>
                        </a:moveTo>
                        <a:lnTo>
                          <a:pt x="5501" y="15361"/>
                        </a:lnTo>
                        <a:lnTo>
                          <a:pt x="5178" y="15523"/>
                        </a:lnTo>
                        <a:lnTo>
                          <a:pt x="4854" y="15523"/>
                        </a:lnTo>
                        <a:lnTo>
                          <a:pt x="4531" y="15361"/>
                        </a:lnTo>
                        <a:lnTo>
                          <a:pt x="163" y="10996"/>
                        </a:lnTo>
                        <a:lnTo>
                          <a:pt x="0" y="10673"/>
                        </a:lnTo>
                        <a:lnTo>
                          <a:pt x="0" y="10348"/>
                        </a:lnTo>
                        <a:lnTo>
                          <a:pt x="163" y="10025"/>
                        </a:lnTo>
                        <a:lnTo>
                          <a:pt x="325" y="9702"/>
                        </a:lnTo>
                        <a:lnTo>
                          <a:pt x="9708" y="323"/>
                        </a:lnTo>
                        <a:lnTo>
                          <a:pt x="10031" y="0"/>
                        </a:lnTo>
                        <a:lnTo>
                          <a:pt x="10517" y="0"/>
                        </a:lnTo>
                        <a:lnTo>
                          <a:pt x="10840" y="0"/>
                        </a:lnTo>
                        <a:lnTo>
                          <a:pt x="11164" y="162"/>
                        </a:lnTo>
                        <a:lnTo>
                          <a:pt x="15371" y="4366"/>
                        </a:lnTo>
                        <a:lnTo>
                          <a:pt x="15532" y="4690"/>
                        </a:lnTo>
                        <a:lnTo>
                          <a:pt x="15694" y="5013"/>
                        </a:lnTo>
                        <a:lnTo>
                          <a:pt x="15532" y="5498"/>
                        </a:lnTo>
                        <a:lnTo>
                          <a:pt x="15208" y="5821"/>
                        </a:lnTo>
                        <a:lnTo>
                          <a:pt x="5825" y="15200"/>
                        </a:lnTo>
                        <a:close/>
                        <a:moveTo>
                          <a:pt x="9061" y="10348"/>
                        </a:moveTo>
                        <a:lnTo>
                          <a:pt x="8737" y="10673"/>
                        </a:lnTo>
                        <a:lnTo>
                          <a:pt x="8413" y="10834"/>
                        </a:lnTo>
                        <a:lnTo>
                          <a:pt x="8090" y="10673"/>
                        </a:lnTo>
                        <a:lnTo>
                          <a:pt x="7767" y="10510"/>
                        </a:lnTo>
                        <a:lnTo>
                          <a:pt x="5016" y="7762"/>
                        </a:lnTo>
                        <a:lnTo>
                          <a:pt x="4854" y="7438"/>
                        </a:lnTo>
                        <a:lnTo>
                          <a:pt x="4692" y="7115"/>
                        </a:lnTo>
                        <a:lnTo>
                          <a:pt x="4854" y="6792"/>
                        </a:lnTo>
                        <a:lnTo>
                          <a:pt x="5178" y="6468"/>
                        </a:lnTo>
                        <a:lnTo>
                          <a:pt x="9708" y="1779"/>
                        </a:lnTo>
                        <a:lnTo>
                          <a:pt x="10031" y="1617"/>
                        </a:lnTo>
                        <a:lnTo>
                          <a:pt x="10355" y="1456"/>
                        </a:lnTo>
                        <a:lnTo>
                          <a:pt x="10840" y="1456"/>
                        </a:lnTo>
                        <a:lnTo>
                          <a:pt x="11002" y="1617"/>
                        </a:lnTo>
                        <a:lnTo>
                          <a:pt x="13914" y="4527"/>
                        </a:lnTo>
                        <a:lnTo>
                          <a:pt x="14076" y="4690"/>
                        </a:lnTo>
                        <a:lnTo>
                          <a:pt x="14076" y="5175"/>
                        </a:lnTo>
                        <a:lnTo>
                          <a:pt x="13914" y="5498"/>
                        </a:lnTo>
                        <a:lnTo>
                          <a:pt x="13752" y="5821"/>
                        </a:lnTo>
                        <a:lnTo>
                          <a:pt x="9061" y="10348"/>
                        </a:lnTo>
                        <a:close/>
                        <a:moveTo>
                          <a:pt x="4369" y="9217"/>
                        </a:moveTo>
                        <a:lnTo>
                          <a:pt x="4046" y="9379"/>
                        </a:lnTo>
                        <a:lnTo>
                          <a:pt x="3721" y="9217"/>
                        </a:lnTo>
                        <a:lnTo>
                          <a:pt x="3075" y="8570"/>
                        </a:lnTo>
                        <a:lnTo>
                          <a:pt x="2912" y="8246"/>
                        </a:lnTo>
                        <a:lnTo>
                          <a:pt x="3075" y="7923"/>
                        </a:lnTo>
                        <a:lnTo>
                          <a:pt x="3237" y="7762"/>
                        </a:lnTo>
                        <a:lnTo>
                          <a:pt x="3560" y="7923"/>
                        </a:lnTo>
                        <a:lnTo>
                          <a:pt x="4207" y="8570"/>
                        </a:lnTo>
                        <a:lnTo>
                          <a:pt x="4369" y="8894"/>
                        </a:lnTo>
                        <a:lnTo>
                          <a:pt x="4369" y="9217"/>
                        </a:lnTo>
                        <a:close/>
                        <a:moveTo>
                          <a:pt x="5987" y="10834"/>
                        </a:moveTo>
                        <a:lnTo>
                          <a:pt x="5663" y="10996"/>
                        </a:lnTo>
                        <a:lnTo>
                          <a:pt x="5340" y="10834"/>
                        </a:lnTo>
                        <a:lnTo>
                          <a:pt x="4692" y="10187"/>
                        </a:lnTo>
                        <a:lnTo>
                          <a:pt x="4531" y="9864"/>
                        </a:lnTo>
                        <a:lnTo>
                          <a:pt x="4692" y="9540"/>
                        </a:lnTo>
                        <a:lnTo>
                          <a:pt x="5016" y="9540"/>
                        </a:lnTo>
                        <a:lnTo>
                          <a:pt x="5340" y="9702"/>
                        </a:lnTo>
                        <a:lnTo>
                          <a:pt x="5987" y="10348"/>
                        </a:lnTo>
                        <a:lnTo>
                          <a:pt x="6149" y="10510"/>
                        </a:lnTo>
                        <a:lnTo>
                          <a:pt x="5987" y="10834"/>
                        </a:lnTo>
                        <a:close/>
                        <a:moveTo>
                          <a:pt x="7604" y="12613"/>
                        </a:moveTo>
                        <a:lnTo>
                          <a:pt x="7281" y="12613"/>
                        </a:lnTo>
                        <a:lnTo>
                          <a:pt x="6958" y="12450"/>
                        </a:lnTo>
                        <a:lnTo>
                          <a:pt x="6310" y="11804"/>
                        </a:lnTo>
                        <a:lnTo>
                          <a:pt x="6149" y="11481"/>
                        </a:lnTo>
                        <a:lnTo>
                          <a:pt x="6310" y="11319"/>
                        </a:lnTo>
                        <a:lnTo>
                          <a:pt x="6634" y="11158"/>
                        </a:lnTo>
                        <a:lnTo>
                          <a:pt x="6958" y="11319"/>
                        </a:lnTo>
                        <a:lnTo>
                          <a:pt x="7604" y="11966"/>
                        </a:lnTo>
                        <a:lnTo>
                          <a:pt x="7767" y="12289"/>
                        </a:lnTo>
                        <a:lnTo>
                          <a:pt x="7604" y="12613"/>
                        </a:lnTo>
                        <a:close/>
                        <a:moveTo>
                          <a:pt x="3398" y="10187"/>
                        </a:moveTo>
                        <a:lnTo>
                          <a:pt x="3075" y="10348"/>
                        </a:lnTo>
                        <a:lnTo>
                          <a:pt x="2751" y="10187"/>
                        </a:lnTo>
                        <a:lnTo>
                          <a:pt x="2104" y="9540"/>
                        </a:lnTo>
                        <a:lnTo>
                          <a:pt x="1942" y="9217"/>
                        </a:lnTo>
                        <a:lnTo>
                          <a:pt x="2104" y="8894"/>
                        </a:lnTo>
                        <a:lnTo>
                          <a:pt x="2427" y="8732"/>
                        </a:lnTo>
                        <a:lnTo>
                          <a:pt x="2589" y="8894"/>
                        </a:lnTo>
                        <a:lnTo>
                          <a:pt x="3398" y="9540"/>
                        </a:lnTo>
                        <a:lnTo>
                          <a:pt x="3398" y="9864"/>
                        </a:lnTo>
                        <a:lnTo>
                          <a:pt x="3398" y="10187"/>
                        </a:lnTo>
                        <a:close/>
                        <a:moveTo>
                          <a:pt x="5016" y="11804"/>
                        </a:moveTo>
                        <a:lnTo>
                          <a:pt x="4692" y="11966"/>
                        </a:lnTo>
                        <a:lnTo>
                          <a:pt x="4369" y="11804"/>
                        </a:lnTo>
                        <a:lnTo>
                          <a:pt x="3721" y="11158"/>
                        </a:lnTo>
                        <a:lnTo>
                          <a:pt x="3560" y="10834"/>
                        </a:lnTo>
                        <a:lnTo>
                          <a:pt x="3721" y="10510"/>
                        </a:lnTo>
                        <a:lnTo>
                          <a:pt x="4046" y="10510"/>
                        </a:lnTo>
                        <a:lnTo>
                          <a:pt x="4369" y="10510"/>
                        </a:lnTo>
                        <a:lnTo>
                          <a:pt x="5016" y="11158"/>
                        </a:lnTo>
                        <a:lnTo>
                          <a:pt x="5178" y="11481"/>
                        </a:lnTo>
                        <a:lnTo>
                          <a:pt x="5016" y="11804"/>
                        </a:lnTo>
                        <a:close/>
                        <a:moveTo>
                          <a:pt x="6634" y="13421"/>
                        </a:moveTo>
                        <a:lnTo>
                          <a:pt x="6310" y="13583"/>
                        </a:lnTo>
                        <a:lnTo>
                          <a:pt x="5987" y="13421"/>
                        </a:lnTo>
                        <a:lnTo>
                          <a:pt x="5340" y="12775"/>
                        </a:lnTo>
                        <a:lnTo>
                          <a:pt x="5178" y="12450"/>
                        </a:lnTo>
                        <a:lnTo>
                          <a:pt x="5340" y="12289"/>
                        </a:lnTo>
                        <a:lnTo>
                          <a:pt x="5663" y="12127"/>
                        </a:lnTo>
                        <a:lnTo>
                          <a:pt x="5987" y="12289"/>
                        </a:lnTo>
                        <a:lnTo>
                          <a:pt x="6634" y="12936"/>
                        </a:lnTo>
                        <a:lnTo>
                          <a:pt x="6796" y="13259"/>
                        </a:lnTo>
                        <a:lnTo>
                          <a:pt x="6634" y="13421"/>
                        </a:lnTo>
                        <a:close/>
                        <a:moveTo>
                          <a:pt x="2427" y="11158"/>
                        </a:moveTo>
                        <a:lnTo>
                          <a:pt x="2104" y="11319"/>
                        </a:lnTo>
                        <a:lnTo>
                          <a:pt x="1780" y="11158"/>
                        </a:lnTo>
                        <a:lnTo>
                          <a:pt x="1134" y="10510"/>
                        </a:lnTo>
                        <a:lnTo>
                          <a:pt x="971" y="10187"/>
                        </a:lnTo>
                        <a:lnTo>
                          <a:pt x="1134" y="9864"/>
                        </a:lnTo>
                        <a:lnTo>
                          <a:pt x="1457" y="9702"/>
                        </a:lnTo>
                        <a:lnTo>
                          <a:pt x="1780" y="9864"/>
                        </a:lnTo>
                        <a:lnTo>
                          <a:pt x="2427" y="10510"/>
                        </a:lnTo>
                        <a:lnTo>
                          <a:pt x="2427" y="10834"/>
                        </a:lnTo>
                        <a:lnTo>
                          <a:pt x="2427" y="11158"/>
                        </a:lnTo>
                        <a:close/>
                        <a:moveTo>
                          <a:pt x="4046" y="12775"/>
                        </a:moveTo>
                        <a:lnTo>
                          <a:pt x="3721" y="12936"/>
                        </a:lnTo>
                        <a:lnTo>
                          <a:pt x="3398" y="12775"/>
                        </a:lnTo>
                        <a:lnTo>
                          <a:pt x="2751" y="12127"/>
                        </a:lnTo>
                        <a:lnTo>
                          <a:pt x="2589" y="11804"/>
                        </a:lnTo>
                        <a:lnTo>
                          <a:pt x="2751" y="11481"/>
                        </a:lnTo>
                        <a:lnTo>
                          <a:pt x="3075" y="11319"/>
                        </a:lnTo>
                        <a:lnTo>
                          <a:pt x="3398" y="11481"/>
                        </a:lnTo>
                        <a:lnTo>
                          <a:pt x="4046" y="12127"/>
                        </a:lnTo>
                        <a:lnTo>
                          <a:pt x="4207" y="12450"/>
                        </a:lnTo>
                        <a:lnTo>
                          <a:pt x="4046" y="12775"/>
                        </a:lnTo>
                        <a:close/>
                        <a:moveTo>
                          <a:pt x="5663" y="14391"/>
                        </a:moveTo>
                        <a:lnTo>
                          <a:pt x="5340" y="14553"/>
                        </a:lnTo>
                        <a:lnTo>
                          <a:pt x="5016" y="14391"/>
                        </a:lnTo>
                        <a:lnTo>
                          <a:pt x="4369" y="13744"/>
                        </a:lnTo>
                        <a:lnTo>
                          <a:pt x="4369" y="13421"/>
                        </a:lnTo>
                        <a:lnTo>
                          <a:pt x="4369" y="13098"/>
                        </a:lnTo>
                        <a:lnTo>
                          <a:pt x="4692" y="13098"/>
                        </a:lnTo>
                        <a:lnTo>
                          <a:pt x="5016" y="13259"/>
                        </a:lnTo>
                        <a:lnTo>
                          <a:pt x="5663" y="13906"/>
                        </a:lnTo>
                        <a:lnTo>
                          <a:pt x="5825" y="14229"/>
                        </a:lnTo>
                        <a:lnTo>
                          <a:pt x="5663" y="14391"/>
                        </a:lnTo>
                        <a:close/>
                      </a:path>
                    </a:pathLst>
                  </a:custGeom>
                  <a:grpFill/>
                  <a:ln w="9525">
                    <a:noFill/>
                    <a:round/>
                    <a:headEnd/>
                    <a:tailEnd/>
                  </a:ln>
                </p:spPr>
                <p:txBody>
                  <a:bodyPr/>
                  <a:lstStyle/>
                  <a:p>
                    <a:pPr>
                      <a:defRPr/>
                    </a:pPr>
                    <a:endParaRPr lang="zh-CN" altLang="en-US">
                      <a:latin typeface="+mn-lt"/>
                      <a:ea typeface="+mn-ea"/>
                    </a:endParaRPr>
                  </a:p>
                </p:txBody>
              </p:sp>
            </p:grpSp>
          </p:grpSp>
          <p:grpSp>
            <p:nvGrpSpPr>
              <p:cNvPr id="27782" name="组合 346"/>
              <p:cNvGrpSpPr>
                <a:grpSpLocks/>
              </p:cNvGrpSpPr>
              <p:nvPr/>
            </p:nvGrpSpPr>
            <p:grpSpPr bwMode="auto">
              <a:xfrm>
                <a:off x="2289346" y="1705543"/>
                <a:ext cx="720000" cy="720000"/>
                <a:chOff x="2229969" y="1408653"/>
                <a:chExt cx="720000" cy="720000"/>
              </a:xfrm>
            </p:grpSpPr>
            <p:sp>
              <p:nvSpPr>
                <p:cNvPr id="148" name="Freeform 321"/>
                <p:cNvSpPr>
                  <a:spLocks noEditPoints="1"/>
                </p:cNvSpPr>
                <p:nvPr/>
              </p:nvSpPr>
              <p:spPr bwMode="auto">
                <a:xfrm>
                  <a:off x="2382598" y="1632849"/>
                  <a:ext cx="431089" cy="338485"/>
                </a:xfrm>
                <a:custGeom>
                  <a:avLst/>
                  <a:gdLst/>
                  <a:ahLst/>
                  <a:cxnLst>
                    <a:cxn ang="0">
                      <a:pos x="15727" y="26"/>
                    </a:cxn>
                    <a:cxn ang="0">
                      <a:pos x="15922" y="132"/>
                    </a:cxn>
                    <a:cxn ang="0">
                      <a:pos x="16062" y="303"/>
                    </a:cxn>
                    <a:cxn ang="0">
                      <a:pos x="16130" y="519"/>
                    </a:cxn>
                    <a:cxn ang="0">
                      <a:pos x="7" y="490"/>
                    </a:cxn>
                    <a:cxn ang="0">
                      <a:pos x="84" y="279"/>
                    </a:cxn>
                    <a:cxn ang="0">
                      <a:pos x="233" y="115"/>
                    </a:cxn>
                    <a:cxn ang="0">
                      <a:pos x="434" y="18"/>
                    </a:cxn>
                    <a:cxn ang="0">
                      <a:pos x="6998" y="7311"/>
                    </a:cxn>
                    <a:cxn ang="0">
                      <a:pos x="8559" y="2549"/>
                    </a:cxn>
                    <a:cxn ang="0">
                      <a:pos x="9743" y="2981"/>
                    </a:cxn>
                    <a:cxn ang="0">
                      <a:pos x="10660" y="3813"/>
                    </a:cxn>
                    <a:cxn ang="0">
                      <a:pos x="11202" y="4939"/>
                    </a:cxn>
                    <a:cxn ang="0">
                      <a:pos x="11268" y="6237"/>
                    </a:cxn>
                    <a:cxn ang="0">
                      <a:pos x="10835" y="7422"/>
                    </a:cxn>
                    <a:cxn ang="0">
                      <a:pos x="10002" y="8337"/>
                    </a:cxn>
                    <a:cxn ang="0">
                      <a:pos x="8874" y="8879"/>
                    </a:cxn>
                    <a:cxn ang="0">
                      <a:pos x="7574" y="8943"/>
                    </a:cxn>
                    <a:cxn ang="0">
                      <a:pos x="6389" y="8511"/>
                    </a:cxn>
                    <a:cxn ang="0">
                      <a:pos x="5472" y="7679"/>
                    </a:cxn>
                    <a:cxn ang="0">
                      <a:pos x="4930" y="6553"/>
                    </a:cxn>
                    <a:cxn ang="0">
                      <a:pos x="4865" y="5255"/>
                    </a:cxn>
                    <a:cxn ang="0">
                      <a:pos x="5298" y="4071"/>
                    </a:cxn>
                    <a:cxn ang="0">
                      <a:pos x="6131" y="3156"/>
                    </a:cxn>
                    <a:cxn ang="0">
                      <a:pos x="7259" y="2614"/>
                    </a:cxn>
                    <a:cxn ang="0">
                      <a:pos x="8299" y="3474"/>
                    </a:cxn>
                    <a:cxn ang="0">
                      <a:pos x="9154" y="3739"/>
                    </a:cxn>
                    <a:cxn ang="0">
                      <a:pos x="9829" y="4295"/>
                    </a:cxn>
                    <a:cxn ang="0">
                      <a:pos x="10249" y="5068"/>
                    </a:cxn>
                    <a:cxn ang="0">
                      <a:pos x="10341" y="5979"/>
                    </a:cxn>
                    <a:cxn ang="0">
                      <a:pos x="10076" y="6833"/>
                    </a:cxn>
                    <a:cxn ang="0">
                      <a:pos x="9519" y="7507"/>
                    </a:cxn>
                    <a:cxn ang="0">
                      <a:pos x="8745" y="7926"/>
                    </a:cxn>
                    <a:cxn ang="0">
                      <a:pos x="7834" y="8018"/>
                    </a:cxn>
                    <a:cxn ang="0">
                      <a:pos x="6979" y="7753"/>
                    </a:cxn>
                    <a:cxn ang="0">
                      <a:pos x="6303" y="7197"/>
                    </a:cxn>
                    <a:cxn ang="0">
                      <a:pos x="5884" y="6424"/>
                    </a:cxn>
                    <a:cxn ang="0">
                      <a:pos x="5792" y="5513"/>
                    </a:cxn>
                    <a:cxn ang="0">
                      <a:pos x="6057" y="4659"/>
                    </a:cxn>
                    <a:cxn ang="0">
                      <a:pos x="6614" y="3986"/>
                    </a:cxn>
                    <a:cxn ang="0">
                      <a:pos x="7388" y="3566"/>
                    </a:cxn>
                    <a:cxn ang="0">
                      <a:pos x="16133" y="9543"/>
                    </a:cxn>
                    <a:cxn ang="0">
                      <a:pos x="16126" y="11003"/>
                    </a:cxn>
                    <a:cxn ang="0">
                      <a:pos x="16049" y="11213"/>
                    </a:cxn>
                    <a:cxn ang="0">
                      <a:pos x="15900" y="11377"/>
                    </a:cxn>
                    <a:cxn ang="0">
                      <a:pos x="15698" y="11474"/>
                    </a:cxn>
                    <a:cxn ang="0">
                      <a:pos x="519" y="11489"/>
                    </a:cxn>
                    <a:cxn ang="0">
                      <a:pos x="304" y="11423"/>
                    </a:cxn>
                    <a:cxn ang="0">
                      <a:pos x="132" y="11282"/>
                    </a:cxn>
                    <a:cxn ang="0">
                      <a:pos x="26" y="11086"/>
                    </a:cxn>
                    <a:cxn ang="0">
                      <a:pos x="16133" y="9750"/>
                    </a:cxn>
                    <a:cxn ang="0">
                      <a:pos x="3483" y="1338"/>
                    </a:cxn>
                    <a:cxn ang="0">
                      <a:pos x="5884" y="703"/>
                    </a:cxn>
                    <a:cxn ang="0">
                      <a:pos x="7575" y="1338"/>
                    </a:cxn>
                    <a:cxn ang="0">
                      <a:pos x="11941" y="703"/>
                    </a:cxn>
                    <a:cxn ang="0">
                      <a:pos x="12650" y="703"/>
                    </a:cxn>
                    <a:cxn ang="0">
                      <a:pos x="1791" y="10868"/>
                    </a:cxn>
                    <a:cxn ang="0">
                      <a:pos x="4192" y="10232"/>
                    </a:cxn>
                    <a:cxn ang="0">
                      <a:pos x="5884" y="10868"/>
                    </a:cxn>
                    <a:cxn ang="0">
                      <a:pos x="10249" y="10232"/>
                    </a:cxn>
                    <a:cxn ang="0">
                      <a:pos x="10958" y="10232"/>
                    </a:cxn>
                    <a:cxn ang="0">
                      <a:pos x="15325" y="10868"/>
                    </a:cxn>
                  </a:cxnLst>
                  <a:rect l="0" t="0" r="r" b="b"/>
                  <a:pathLst>
                    <a:path w="16133" h="11492">
                      <a:moveTo>
                        <a:pt x="578" y="0"/>
                      </a:moveTo>
                      <a:lnTo>
                        <a:pt x="15555" y="0"/>
                      </a:lnTo>
                      <a:lnTo>
                        <a:pt x="15584" y="1"/>
                      </a:lnTo>
                      <a:lnTo>
                        <a:pt x="15614" y="3"/>
                      </a:lnTo>
                      <a:lnTo>
                        <a:pt x="15642" y="7"/>
                      </a:lnTo>
                      <a:lnTo>
                        <a:pt x="15671" y="12"/>
                      </a:lnTo>
                      <a:lnTo>
                        <a:pt x="15698" y="18"/>
                      </a:lnTo>
                      <a:lnTo>
                        <a:pt x="15727" y="26"/>
                      </a:lnTo>
                      <a:lnTo>
                        <a:pt x="15753" y="35"/>
                      </a:lnTo>
                      <a:lnTo>
                        <a:pt x="15779" y="45"/>
                      </a:lnTo>
                      <a:lnTo>
                        <a:pt x="15805" y="57"/>
                      </a:lnTo>
                      <a:lnTo>
                        <a:pt x="15829" y="70"/>
                      </a:lnTo>
                      <a:lnTo>
                        <a:pt x="15854" y="84"/>
                      </a:lnTo>
                      <a:lnTo>
                        <a:pt x="15878" y="99"/>
                      </a:lnTo>
                      <a:lnTo>
                        <a:pt x="15900" y="115"/>
                      </a:lnTo>
                      <a:lnTo>
                        <a:pt x="15922" y="132"/>
                      </a:lnTo>
                      <a:lnTo>
                        <a:pt x="15943" y="151"/>
                      </a:lnTo>
                      <a:lnTo>
                        <a:pt x="15964" y="169"/>
                      </a:lnTo>
                      <a:lnTo>
                        <a:pt x="15982" y="189"/>
                      </a:lnTo>
                      <a:lnTo>
                        <a:pt x="16001" y="210"/>
                      </a:lnTo>
                      <a:lnTo>
                        <a:pt x="16018" y="233"/>
                      </a:lnTo>
                      <a:lnTo>
                        <a:pt x="16034" y="255"/>
                      </a:lnTo>
                      <a:lnTo>
                        <a:pt x="16049" y="279"/>
                      </a:lnTo>
                      <a:lnTo>
                        <a:pt x="16062" y="303"/>
                      </a:lnTo>
                      <a:lnTo>
                        <a:pt x="16076" y="327"/>
                      </a:lnTo>
                      <a:lnTo>
                        <a:pt x="16088" y="353"/>
                      </a:lnTo>
                      <a:lnTo>
                        <a:pt x="16098" y="380"/>
                      </a:lnTo>
                      <a:lnTo>
                        <a:pt x="16107" y="406"/>
                      </a:lnTo>
                      <a:lnTo>
                        <a:pt x="16115" y="434"/>
                      </a:lnTo>
                      <a:lnTo>
                        <a:pt x="16121" y="461"/>
                      </a:lnTo>
                      <a:lnTo>
                        <a:pt x="16126" y="490"/>
                      </a:lnTo>
                      <a:lnTo>
                        <a:pt x="16130" y="519"/>
                      </a:lnTo>
                      <a:lnTo>
                        <a:pt x="16132" y="548"/>
                      </a:lnTo>
                      <a:lnTo>
                        <a:pt x="16133" y="577"/>
                      </a:lnTo>
                      <a:lnTo>
                        <a:pt x="16133" y="1742"/>
                      </a:lnTo>
                      <a:lnTo>
                        <a:pt x="0" y="1742"/>
                      </a:lnTo>
                      <a:lnTo>
                        <a:pt x="0" y="577"/>
                      </a:lnTo>
                      <a:lnTo>
                        <a:pt x="1" y="548"/>
                      </a:lnTo>
                      <a:lnTo>
                        <a:pt x="3" y="519"/>
                      </a:lnTo>
                      <a:lnTo>
                        <a:pt x="7" y="490"/>
                      </a:lnTo>
                      <a:lnTo>
                        <a:pt x="12" y="461"/>
                      </a:lnTo>
                      <a:lnTo>
                        <a:pt x="18" y="434"/>
                      </a:lnTo>
                      <a:lnTo>
                        <a:pt x="26" y="406"/>
                      </a:lnTo>
                      <a:lnTo>
                        <a:pt x="35" y="380"/>
                      </a:lnTo>
                      <a:lnTo>
                        <a:pt x="45" y="353"/>
                      </a:lnTo>
                      <a:lnTo>
                        <a:pt x="57" y="327"/>
                      </a:lnTo>
                      <a:lnTo>
                        <a:pt x="70" y="303"/>
                      </a:lnTo>
                      <a:lnTo>
                        <a:pt x="84" y="279"/>
                      </a:lnTo>
                      <a:lnTo>
                        <a:pt x="99" y="255"/>
                      </a:lnTo>
                      <a:lnTo>
                        <a:pt x="115" y="233"/>
                      </a:lnTo>
                      <a:lnTo>
                        <a:pt x="132" y="210"/>
                      </a:lnTo>
                      <a:lnTo>
                        <a:pt x="150" y="189"/>
                      </a:lnTo>
                      <a:lnTo>
                        <a:pt x="169" y="169"/>
                      </a:lnTo>
                      <a:lnTo>
                        <a:pt x="190" y="151"/>
                      </a:lnTo>
                      <a:lnTo>
                        <a:pt x="211" y="132"/>
                      </a:lnTo>
                      <a:lnTo>
                        <a:pt x="233" y="115"/>
                      </a:lnTo>
                      <a:lnTo>
                        <a:pt x="255" y="99"/>
                      </a:lnTo>
                      <a:lnTo>
                        <a:pt x="279" y="84"/>
                      </a:lnTo>
                      <a:lnTo>
                        <a:pt x="304" y="70"/>
                      </a:lnTo>
                      <a:lnTo>
                        <a:pt x="328" y="57"/>
                      </a:lnTo>
                      <a:lnTo>
                        <a:pt x="354" y="45"/>
                      </a:lnTo>
                      <a:lnTo>
                        <a:pt x="380" y="35"/>
                      </a:lnTo>
                      <a:lnTo>
                        <a:pt x="406" y="26"/>
                      </a:lnTo>
                      <a:lnTo>
                        <a:pt x="434" y="18"/>
                      </a:lnTo>
                      <a:lnTo>
                        <a:pt x="462" y="12"/>
                      </a:lnTo>
                      <a:lnTo>
                        <a:pt x="490" y="7"/>
                      </a:lnTo>
                      <a:lnTo>
                        <a:pt x="519" y="3"/>
                      </a:lnTo>
                      <a:lnTo>
                        <a:pt x="549" y="1"/>
                      </a:lnTo>
                      <a:lnTo>
                        <a:pt x="578" y="0"/>
                      </a:lnTo>
                      <a:close/>
                      <a:moveTo>
                        <a:pt x="9712" y="5746"/>
                      </a:moveTo>
                      <a:lnTo>
                        <a:pt x="8355" y="6528"/>
                      </a:lnTo>
                      <a:lnTo>
                        <a:pt x="6998" y="7311"/>
                      </a:lnTo>
                      <a:lnTo>
                        <a:pt x="6998" y="5746"/>
                      </a:lnTo>
                      <a:lnTo>
                        <a:pt x="6998" y="4181"/>
                      </a:lnTo>
                      <a:lnTo>
                        <a:pt x="8355" y="4964"/>
                      </a:lnTo>
                      <a:lnTo>
                        <a:pt x="9712" y="5746"/>
                      </a:lnTo>
                      <a:close/>
                      <a:moveTo>
                        <a:pt x="8067" y="2511"/>
                      </a:moveTo>
                      <a:lnTo>
                        <a:pt x="8233" y="2516"/>
                      </a:lnTo>
                      <a:lnTo>
                        <a:pt x="8397" y="2529"/>
                      </a:lnTo>
                      <a:lnTo>
                        <a:pt x="8559" y="2549"/>
                      </a:lnTo>
                      <a:lnTo>
                        <a:pt x="8718" y="2578"/>
                      </a:lnTo>
                      <a:lnTo>
                        <a:pt x="8874" y="2614"/>
                      </a:lnTo>
                      <a:lnTo>
                        <a:pt x="9027" y="2657"/>
                      </a:lnTo>
                      <a:lnTo>
                        <a:pt x="9178" y="2709"/>
                      </a:lnTo>
                      <a:lnTo>
                        <a:pt x="9325" y="2766"/>
                      </a:lnTo>
                      <a:lnTo>
                        <a:pt x="9468" y="2832"/>
                      </a:lnTo>
                      <a:lnTo>
                        <a:pt x="9608" y="2903"/>
                      </a:lnTo>
                      <a:lnTo>
                        <a:pt x="9743" y="2981"/>
                      </a:lnTo>
                      <a:lnTo>
                        <a:pt x="9875" y="3065"/>
                      </a:lnTo>
                      <a:lnTo>
                        <a:pt x="10002" y="3156"/>
                      </a:lnTo>
                      <a:lnTo>
                        <a:pt x="10124" y="3252"/>
                      </a:lnTo>
                      <a:lnTo>
                        <a:pt x="10242" y="3353"/>
                      </a:lnTo>
                      <a:lnTo>
                        <a:pt x="10354" y="3461"/>
                      </a:lnTo>
                      <a:lnTo>
                        <a:pt x="10462" y="3573"/>
                      </a:lnTo>
                      <a:lnTo>
                        <a:pt x="10564" y="3691"/>
                      </a:lnTo>
                      <a:lnTo>
                        <a:pt x="10660" y="3813"/>
                      </a:lnTo>
                      <a:lnTo>
                        <a:pt x="10751" y="3939"/>
                      </a:lnTo>
                      <a:lnTo>
                        <a:pt x="10835" y="4071"/>
                      </a:lnTo>
                      <a:lnTo>
                        <a:pt x="10913" y="4206"/>
                      </a:lnTo>
                      <a:lnTo>
                        <a:pt x="10985" y="4346"/>
                      </a:lnTo>
                      <a:lnTo>
                        <a:pt x="11050" y="4489"/>
                      </a:lnTo>
                      <a:lnTo>
                        <a:pt x="11108" y="4636"/>
                      </a:lnTo>
                      <a:lnTo>
                        <a:pt x="11159" y="4786"/>
                      </a:lnTo>
                      <a:lnTo>
                        <a:pt x="11202" y="4939"/>
                      </a:lnTo>
                      <a:lnTo>
                        <a:pt x="11240" y="5095"/>
                      </a:lnTo>
                      <a:lnTo>
                        <a:pt x="11268" y="5255"/>
                      </a:lnTo>
                      <a:lnTo>
                        <a:pt x="11288" y="5416"/>
                      </a:lnTo>
                      <a:lnTo>
                        <a:pt x="11301" y="5580"/>
                      </a:lnTo>
                      <a:lnTo>
                        <a:pt x="11305" y="5746"/>
                      </a:lnTo>
                      <a:lnTo>
                        <a:pt x="11301" y="5912"/>
                      </a:lnTo>
                      <a:lnTo>
                        <a:pt x="11288" y="6076"/>
                      </a:lnTo>
                      <a:lnTo>
                        <a:pt x="11268" y="6237"/>
                      </a:lnTo>
                      <a:lnTo>
                        <a:pt x="11240" y="6397"/>
                      </a:lnTo>
                      <a:lnTo>
                        <a:pt x="11202" y="6553"/>
                      </a:lnTo>
                      <a:lnTo>
                        <a:pt x="11159" y="6706"/>
                      </a:lnTo>
                      <a:lnTo>
                        <a:pt x="11108" y="6857"/>
                      </a:lnTo>
                      <a:lnTo>
                        <a:pt x="11050" y="7003"/>
                      </a:lnTo>
                      <a:lnTo>
                        <a:pt x="10985" y="7147"/>
                      </a:lnTo>
                      <a:lnTo>
                        <a:pt x="10913" y="7286"/>
                      </a:lnTo>
                      <a:lnTo>
                        <a:pt x="10835" y="7422"/>
                      </a:lnTo>
                      <a:lnTo>
                        <a:pt x="10751" y="7553"/>
                      </a:lnTo>
                      <a:lnTo>
                        <a:pt x="10660" y="7679"/>
                      </a:lnTo>
                      <a:lnTo>
                        <a:pt x="10564" y="7801"/>
                      </a:lnTo>
                      <a:lnTo>
                        <a:pt x="10462" y="7919"/>
                      </a:lnTo>
                      <a:lnTo>
                        <a:pt x="10354" y="8031"/>
                      </a:lnTo>
                      <a:lnTo>
                        <a:pt x="10242" y="8139"/>
                      </a:lnTo>
                      <a:lnTo>
                        <a:pt x="10124" y="8240"/>
                      </a:lnTo>
                      <a:lnTo>
                        <a:pt x="10002" y="8337"/>
                      </a:lnTo>
                      <a:lnTo>
                        <a:pt x="9875" y="8427"/>
                      </a:lnTo>
                      <a:lnTo>
                        <a:pt x="9743" y="8511"/>
                      </a:lnTo>
                      <a:lnTo>
                        <a:pt x="9608" y="8589"/>
                      </a:lnTo>
                      <a:lnTo>
                        <a:pt x="9468" y="8660"/>
                      </a:lnTo>
                      <a:lnTo>
                        <a:pt x="9325" y="8726"/>
                      </a:lnTo>
                      <a:lnTo>
                        <a:pt x="9178" y="8784"/>
                      </a:lnTo>
                      <a:lnTo>
                        <a:pt x="9027" y="8835"/>
                      </a:lnTo>
                      <a:lnTo>
                        <a:pt x="8874" y="8879"/>
                      </a:lnTo>
                      <a:lnTo>
                        <a:pt x="8718" y="8915"/>
                      </a:lnTo>
                      <a:lnTo>
                        <a:pt x="8559" y="8943"/>
                      </a:lnTo>
                      <a:lnTo>
                        <a:pt x="8397" y="8963"/>
                      </a:lnTo>
                      <a:lnTo>
                        <a:pt x="8233" y="8976"/>
                      </a:lnTo>
                      <a:lnTo>
                        <a:pt x="8067" y="8981"/>
                      </a:lnTo>
                      <a:lnTo>
                        <a:pt x="7900" y="8976"/>
                      </a:lnTo>
                      <a:lnTo>
                        <a:pt x="7736" y="8963"/>
                      </a:lnTo>
                      <a:lnTo>
                        <a:pt x="7574" y="8943"/>
                      </a:lnTo>
                      <a:lnTo>
                        <a:pt x="7415" y="8915"/>
                      </a:lnTo>
                      <a:lnTo>
                        <a:pt x="7259" y="8879"/>
                      </a:lnTo>
                      <a:lnTo>
                        <a:pt x="7106" y="8835"/>
                      </a:lnTo>
                      <a:lnTo>
                        <a:pt x="6954" y="8784"/>
                      </a:lnTo>
                      <a:lnTo>
                        <a:pt x="6808" y="8726"/>
                      </a:lnTo>
                      <a:lnTo>
                        <a:pt x="6664" y="8660"/>
                      </a:lnTo>
                      <a:lnTo>
                        <a:pt x="6525" y="8589"/>
                      </a:lnTo>
                      <a:lnTo>
                        <a:pt x="6389" y="8511"/>
                      </a:lnTo>
                      <a:lnTo>
                        <a:pt x="6258" y="8427"/>
                      </a:lnTo>
                      <a:lnTo>
                        <a:pt x="6131" y="8337"/>
                      </a:lnTo>
                      <a:lnTo>
                        <a:pt x="6009" y="8240"/>
                      </a:lnTo>
                      <a:lnTo>
                        <a:pt x="5891" y="8139"/>
                      </a:lnTo>
                      <a:lnTo>
                        <a:pt x="5779" y="8031"/>
                      </a:lnTo>
                      <a:lnTo>
                        <a:pt x="5671" y="7919"/>
                      </a:lnTo>
                      <a:lnTo>
                        <a:pt x="5569" y="7801"/>
                      </a:lnTo>
                      <a:lnTo>
                        <a:pt x="5472" y="7679"/>
                      </a:lnTo>
                      <a:lnTo>
                        <a:pt x="5382" y="7553"/>
                      </a:lnTo>
                      <a:lnTo>
                        <a:pt x="5298" y="7422"/>
                      </a:lnTo>
                      <a:lnTo>
                        <a:pt x="5220" y="7286"/>
                      </a:lnTo>
                      <a:lnTo>
                        <a:pt x="5147" y="7147"/>
                      </a:lnTo>
                      <a:lnTo>
                        <a:pt x="5083" y="7003"/>
                      </a:lnTo>
                      <a:lnTo>
                        <a:pt x="5024" y="6857"/>
                      </a:lnTo>
                      <a:lnTo>
                        <a:pt x="4974" y="6706"/>
                      </a:lnTo>
                      <a:lnTo>
                        <a:pt x="4930" y="6553"/>
                      </a:lnTo>
                      <a:lnTo>
                        <a:pt x="4893" y="6397"/>
                      </a:lnTo>
                      <a:lnTo>
                        <a:pt x="4865" y="6237"/>
                      </a:lnTo>
                      <a:lnTo>
                        <a:pt x="4845" y="6076"/>
                      </a:lnTo>
                      <a:lnTo>
                        <a:pt x="4832" y="5912"/>
                      </a:lnTo>
                      <a:lnTo>
                        <a:pt x="4828" y="5746"/>
                      </a:lnTo>
                      <a:lnTo>
                        <a:pt x="4832" y="5580"/>
                      </a:lnTo>
                      <a:lnTo>
                        <a:pt x="4845" y="5416"/>
                      </a:lnTo>
                      <a:lnTo>
                        <a:pt x="4865" y="5255"/>
                      </a:lnTo>
                      <a:lnTo>
                        <a:pt x="4893" y="5095"/>
                      </a:lnTo>
                      <a:lnTo>
                        <a:pt x="4930" y="4939"/>
                      </a:lnTo>
                      <a:lnTo>
                        <a:pt x="4974" y="4786"/>
                      </a:lnTo>
                      <a:lnTo>
                        <a:pt x="5024" y="4636"/>
                      </a:lnTo>
                      <a:lnTo>
                        <a:pt x="5083" y="4489"/>
                      </a:lnTo>
                      <a:lnTo>
                        <a:pt x="5147" y="4346"/>
                      </a:lnTo>
                      <a:lnTo>
                        <a:pt x="5220" y="4206"/>
                      </a:lnTo>
                      <a:lnTo>
                        <a:pt x="5298" y="4071"/>
                      </a:lnTo>
                      <a:lnTo>
                        <a:pt x="5382" y="3939"/>
                      </a:lnTo>
                      <a:lnTo>
                        <a:pt x="5472" y="3813"/>
                      </a:lnTo>
                      <a:lnTo>
                        <a:pt x="5569" y="3691"/>
                      </a:lnTo>
                      <a:lnTo>
                        <a:pt x="5671" y="3573"/>
                      </a:lnTo>
                      <a:lnTo>
                        <a:pt x="5779" y="3461"/>
                      </a:lnTo>
                      <a:lnTo>
                        <a:pt x="5891" y="3353"/>
                      </a:lnTo>
                      <a:lnTo>
                        <a:pt x="6009" y="3252"/>
                      </a:lnTo>
                      <a:lnTo>
                        <a:pt x="6131" y="3156"/>
                      </a:lnTo>
                      <a:lnTo>
                        <a:pt x="6258" y="3065"/>
                      </a:lnTo>
                      <a:lnTo>
                        <a:pt x="6389" y="2981"/>
                      </a:lnTo>
                      <a:lnTo>
                        <a:pt x="6525" y="2903"/>
                      </a:lnTo>
                      <a:lnTo>
                        <a:pt x="6664" y="2832"/>
                      </a:lnTo>
                      <a:lnTo>
                        <a:pt x="6808" y="2766"/>
                      </a:lnTo>
                      <a:lnTo>
                        <a:pt x="6954" y="2709"/>
                      </a:lnTo>
                      <a:lnTo>
                        <a:pt x="7106" y="2657"/>
                      </a:lnTo>
                      <a:lnTo>
                        <a:pt x="7259" y="2614"/>
                      </a:lnTo>
                      <a:lnTo>
                        <a:pt x="7415" y="2578"/>
                      </a:lnTo>
                      <a:lnTo>
                        <a:pt x="7574" y="2549"/>
                      </a:lnTo>
                      <a:lnTo>
                        <a:pt x="7736" y="2529"/>
                      </a:lnTo>
                      <a:lnTo>
                        <a:pt x="7900" y="2516"/>
                      </a:lnTo>
                      <a:lnTo>
                        <a:pt x="8067" y="2511"/>
                      </a:lnTo>
                      <a:close/>
                      <a:moveTo>
                        <a:pt x="8067" y="3463"/>
                      </a:moveTo>
                      <a:lnTo>
                        <a:pt x="8183" y="3466"/>
                      </a:lnTo>
                      <a:lnTo>
                        <a:pt x="8299" y="3474"/>
                      </a:lnTo>
                      <a:lnTo>
                        <a:pt x="8413" y="3489"/>
                      </a:lnTo>
                      <a:lnTo>
                        <a:pt x="8526" y="3509"/>
                      </a:lnTo>
                      <a:lnTo>
                        <a:pt x="8636" y="3535"/>
                      </a:lnTo>
                      <a:lnTo>
                        <a:pt x="8745" y="3566"/>
                      </a:lnTo>
                      <a:lnTo>
                        <a:pt x="8851" y="3602"/>
                      </a:lnTo>
                      <a:lnTo>
                        <a:pt x="8955" y="3642"/>
                      </a:lnTo>
                      <a:lnTo>
                        <a:pt x="9056" y="3689"/>
                      </a:lnTo>
                      <a:lnTo>
                        <a:pt x="9154" y="3739"/>
                      </a:lnTo>
                      <a:lnTo>
                        <a:pt x="9250" y="3794"/>
                      </a:lnTo>
                      <a:lnTo>
                        <a:pt x="9343" y="3854"/>
                      </a:lnTo>
                      <a:lnTo>
                        <a:pt x="9433" y="3917"/>
                      </a:lnTo>
                      <a:lnTo>
                        <a:pt x="9519" y="3986"/>
                      </a:lnTo>
                      <a:lnTo>
                        <a:pt x="9602" y="4057"/>
                      </a:lnTo>
                      <a:lnTo>
                        <a:pt x="9682" y="4133"/>
                      </a:lnTo>
                      <a:lnTo>
                        <a:pt x="9757" y="4212"/>
                      </a:lnTo>
                      <a:lnTo>
                        <a:pt x="9829" y="4295"/>
                      </a:lnTo>
                      <a:lnTo>
                        <a:pt x="9898" y="4382"/>
                      </a:lnTo>
                      <a:lnTo>
                        <a:pt x="9961" y="4471"/>
                      </a:lnTo>
                      <a:lnTo>
                        <a:pt x="10021" y="4564"/>
                      </a:lnTo>
                      <a:lnTo>
                        <a:pt x="10076" y="4659"/>
                      </a:lnTo>
                      <a:lnTo>
                        <a:pt x="10126" y="4758"/>
                      </a:lnTo>
                      <a:lnTo>
                        <a:pt x="10173" y="4859"/>
                      </a:lnTo>
                      <a:lnTo>
                        <a:pt x="10213" y="4963"/>
                      </a:lnTo>
                      <a:lnTo>
                        <a:pt x="10249" y="5068"/>
                      </a:lnTo>
                      <a:lnTo>
                        <a:pt x="10281" y="5177"/>
                      </a:lnTo>
                      <a:lnTo>
                        <a:pt x="10306" y="5287"/>
                      </a:lnTo>
                      <a:lnTo>
                        <a:pt x="10326" y="5400"/>
                      </a:lnTo>
                      <a:lnTo>
                        <a:pt x="10341" y="5513"/>
                      </a:lnTo>
                      <a:lnTo>
                        <a:pt x="10349" y="5629"/>
                      </a:lnTo>
                      <a:lnTo>
                        <a:pt x="10352" y="5746"/>
                      </a:lnTo>
                      <a:lnTo>
                        <a:pt x="10349" y="5863"/>
                      </a:lnTo>
                      <a:lnTo>
                        <a:pt x="10341" y="5979"/>
                      </a:lnTo>
                      <a:lnTo>
                        <a:pt x="10326" y="6093"/>
                      </a:lnTo>
                      <a:lnTo>
                        <a:pt x="10306" y="6205"/>
                      </a:lnTo>
                      <a:lnTo>
                        <a:pt x="10281" y="6316"/>
                      </a:lnTo>
                      <a:lnTo>
                        <a:pt x="10249" y="6424"/>
                      </a:lnTo>
                      <a:lnTo>
                        <a:pt x="10213" y="6529"/>
                      </a:lnTo>
                      <a:lnTo>
                        <a:pt x="10173" y="6633"/>
                      </a:lnTo>
                      <a:lnTo>
                        <a:pt x="10126" y="6735"/>
                      </a:lnTo>
                      <a:lnTo>
                        <a:pt x="10076" y="6833"/>
                      </a:lnTo>
                      <a:lnTo>
                        <a:pt x="10021" y="6928"/>
                      </a:lnTo>
                      <a:lnTo>
                        <a:pt x="9961" y="7021"/>
                      </a:lnTo>
                      <a:lnTo>
                        <a:pt x="9898" y="7110"/>
                      </a:lnTo>
                      <a:lnTo>
                        <a:pt x="9829" y="7197"/>
                      </a:lnTo>
                      <a:lnTo>
                        <a:pt x="9757" y="7280"/>
                      </a:lnTo>
                      <a:lnTo>
                        <a:pt x="9682" y="7359"/>
                      </a:lnTo>
                      <a:lnTo>
                        <a:pt x="9602" y="7435"/>
                      </a:lnTo>
                      <a:lnTo>
                        <a:pt x="9519" y="7507"/>
                      </a:lnTo>
                      <a:lnTo>
                        <a:pt x="9433" y="7575"/>
                      </a:lnTo>
                      <a:lnTo>
                        <a:pt x="9343" y="7638"/>
                      </a:lnTo>
                      <a:lnTo>
                        <a:pt x="9250" y="7698"/>
                      </a:lnTo>
                      <a:lnTo>
                        <a:pt x="9154" y="7753"/>
                      </a:lnTo>
                      <a:lnTo>
                        <a:pt x="9056" y="7803"/>
                      </a:lnTo>
                      <a:lnTo>
                        <a:pt x="8955" y="7850"/>
                      </a:lnTo>
                      <a:lnTo>
                        <a:pt x="8851" y="7890"/>
                      </a:lnTo>
                      <a:lnTo>
                        <a:pt x="8745" y="7926"/>
                      </a:lnTo>
                      <a:lnTo>
                        <a:pt x="8636" y="7957"/>
                      </a:lnTo>
                      <a:lnTo>
                        <a:pt x="8526" y="7983"/>
                      </a:lnTo>
                      <a:lnTo>
                        <a:pt x="8413" y="8003"/>
                      </a:lnTo>
                      <a:lnTo>
                        <a:pt x="8299" y="8018"/>
                      </a:lnTo>
                      <a:lnTo>
                        <a:pt x="8183" y="8026"/>
                      </a:lnTo>
                      <a:lnTo>
                        <a:pt x="8067" y="8029"/>
                      </a:lnTo>
                      <a:lnTo>
                        <a:pt x="7950" y="8026"/>
                      </a:lnTo>
                      <a:lnTo>
                        <a:pt x="7834" y="8018"/>
                      </a:lnTo>
                      <a:lnTo>
                        <a:pt x="7719" y="8003"/>
                      </a:lnTo>
                      <a:lnTo>
                        <a:pt x="7607" y="7983"/>
                      </a:lnTo>
                      <a:lnTo>
                        <a:pt x="7496" y="7957"/>
                      </a:lnTo>
                      <a:lnTo>
                        <a:pt x="7388" y="7926"/>
                      </a:lnTo>
                      <a:lnTo>
                        <a:pt x="7282" y="7890"/>
                      </a:lnTo>
                      <a:lnTo>
                        <a:pt x="7178" y="7850"/>
                      </a:lnTo>
                      <a:lnTo>
                        <a:pt x="7076" y="7803"/>
                      </a:lnTo>
                      <a:lnTo>
                        <a:pt x="6979" y="7753"/>
                      </a:lnTo>
                      <a:lnTo>
                        <a:pt x="6883" y="7698"/>
                      </a:lnTo>
                      <a:lnTo>
                        <a:pt x="6790" y="7638"/>
                      </a:lnTo>
                      <a:lnTo>
                        <a:pt x="6700" y="7575"/>
                      </a:lnTo>
                      <a:lnTo>
                        <a:pt x="6614" y="7507"/>
                      </a:lnTo>
                      <a:lnTo>
                        <a:pt x="6531" y="7435"/>
                      </a:lnTo>
                      <a:lnTo>
                        <a:pt x="6451" y="7359"/>
                      </a:lnTo>
                      <a:lnTo>
                        <a:pt x="6376" y="7280"/>
                      </a:lnTo>
                      <a:lnTo>
                        <a:pt x="6303" y="7197"/>
                      </a:lnTo>
                      <a:lnTo>
                        <a:pt x="6235" y="7110"/>
                      </a:lnTo>
                      <a:lnTo>
                        <a:pt x="6172" y="7021"/>
                      </a:lnTo>
                      <a:lnTo>
                        <a:pt x="6112" y="6928"/>
                      </a:lnTo>
                      <a:lnTo>
                        <a:pt x="6057" y="6833"/>
                      </a:lnTo>
                      <a:lnTo>
                        <a:pt x="6007" y="6735"/>
                      </a:lnTo>
                      <a:lnTo>
                        <a:pt x="5960" y="6633"/>
                      </a:lnTo>
                      <a:lnTo>
                        <a:pt x="5920" y="6529"/>
                      </a:lnTo>
                      <a:lnTo>
                        <a:pt x="5884" y="6424"/>
                      </a:lnTo>
                      <a:lnTo>
                        <a:pt x="5852" y="6316"/>
                      </a:lnTo>
                      <a:lnTo>
                        <a:pt x="5827" y="6205"/>
                      </a:lnTo>
                      <a:lnTo>
                        <a:pt x="5807" y="6093"/>
                      </a:lnTo>
                      <a:lnTo>
                        <a:pt x="5792" y="5979"/>
                      </a:lnTo>
                      <a:lnTo>
                        <a:pt x="5784" y="5863"/>
                      </a:lnTo>
                      <a:lnTo>
                        <a:pt x="5781" y="5746"/>
                      </a:lnTo>
                      <a:lnTo>
                        <a:pt x="5784" y="5629"/>
                      </a:lnTo>
                      <a:lnTo>
                        <a:pt x="5792" y="5513"/>
                      </a:lnTo>
                      <a:lnTo>
                        <a:pt x="5807" y="5400"/>
                      </a:lnTo>
                      <a:lnTo>
                        <a:pt x="5827" y="5287"/>
                      </a:lnTo>
                      <a:lnTo>
                        <a:pt x="5852" y="5177"/>
                      </a:lnTo>
                      <a:lnTo>
                        <a:pt x="5884" y="5068"/>
                      </a:lnTo>
                      <a:lnTo>
                        <a:pt x="5920" y="4963"/>
                      </a:lnTo>
                      <a:lnTo>
                        <a:pt x="5960" y="4859"/>
                      </a:lnTo>
                      <a:lnTo>
                        <a:pt x="6007" y="4758"/>
                      </a:lnTo>
                      <a:lnTo>
                        <a:pt x="6057" y="4659"/>
                      </a:lnTo>
                      <a:lnTo>
                        <a:pt x="6112" y="4564"/>
                      </a:lnTo>
                      <a:lnTo>
                        <a:pt x="6172" y="4471"/>
                      </a:lnTo>
                      <a:lnTo>
                        <a:pt x="6235" y="4382"/>
                      </a:lnTo>
                      <a:lnTo>
                        <a:pt x="6303" y="4295"/>
                      </a:lnTo>
                      <a:lnTo>
                        <a:pt x="6376" y="4212"/>
                      </a:lnTo>
                      <a:lnTo>
                        <a:pt x="6451" y="4133"/>
                      </a:lnTo>
                      <a:lnTo>
                        <a:pt x="6531" y="4057"/>
                      </a:lnTo>
                      <a:lnTo>
                        <a:pt x="6614" y="3986"/>
                      </a:lnTo>
                      <a:lnTo>
                        <a:pt x="6700" y="3917"/>
                      </a:lnTo>
                      <a:lnTo>
                        <a:pt x="6790" y="3854"/>
                      </a:lnTo>
                      <a:lnTo>
                        <a:pt x="6883" y="3794"/>
                      </a:lnTo>
                      <a:lnTo>
                        <a:pt x="6979" y="3739"/>
                      </a:lnTo>
                      <a:lnTo>
                        <a:pt x="7076" y="3689"/>
                      </a:lnTo>
                      <a:lnTo>
                        <a:pt x="7178" y="3642"/>
                      </a:lnTo>
                      <a:lnTo>
                        <a:pt x="7282" y="3602"/>
                      </a:lnTo>
                      <a:lnTo>
                        <a:pt x="7388" y="3566"/>
                      </a:lnTo>
                      <a:lnTo>
                        <a:pt x="7496" y="3535"/>
                      </a:lnTo>
                      <a:lnTo>
                        <a:pt x="7607" y="3509"/>
                      </a:lnTo>
                      <a:lnTo>
                        <a:pt x="7719" y="3489"/>
                      </a:lnTo>
                      <a:lnTo>
                        <a:pt x="7834" y="3474"/>
                      </a:lnTo>
                      <a:lnTo>
                        <a:pt x="7950" y="3466"/>
                      </a:lnTo>
                      <a:lnTo>
                        <a:pt x="8067" y="3463"/>
                      </a:lnTo>
                      <a:close/>
                      <a:moveTo>
                        <a:pt x="16133" y="1949"/>
                      </a:moveTo>
                      <a:lnTo>
                        <a:pt x="16133" y="9543"/>
                      </a:lnTo>
                      <a:lnTo>
                        <a:pt x="0" y="9543"/>
                      </a:lnTo>
                      <a:lnTo>
                        <a:pt x="0" y="1949"/>
                      </a:lnTo>
                      <a:lnTo>
                        <a:pt x="16133" y="1949"/>
                      </a:lnTo>
                      <a:close/>
                      <a:moveTo>
                        <a:pt x="16133" y="9750"/>
                      </a:moveTo>
                      <a:lnTo>
                        <a:pt x="16133" y="10915"/>
                      </a:lnTo>
                      <a:lnTo>
                        <a:pt x="16132" y="10944"/>
                      </a:lnTo>
                      <a:lnTo>
                        <a:pt x="16130" y="10973"/>
                      </a:lnTo>
                      <a:lnTo>
                        <a:pt x="16126" y="11003"/>
                      </a:lnTo>
                      <a:lnTo>
                        <a:pt x="16121" y="11031"/>
                      </a:lnTo>
                      <a:lnTo>
                        <a:pt x="16115" y="11059"/>
                      </a:lnTo>
                      <a:lnTo>
                        <a:pt x="16107" y="11086"/>
                      </a:lnTo>
                      <a:lnTo>
                        <a:pt x="16098" y="11112"/>
                      </a:lnTo>
                      <a:lnTo>
                        <a:pt x="16088" y="11139"/>
                      </a:lnTo>
                      <a:lnTo>
                        <a:pt x="16076" y="11165"/>
                      </a:lnTo>
                      <a:lnTo>
                        <a:pt x="16062" y="11189"/>
                      </a:lnTo>
                      <a:lnTo>
                        <a:pt x="16049" y="11213"/>
                      </a:lnTo>
                      <a:lnTo>
                        <a:pt x="16034" y="11237"/>
                      </a:lnTo>
                      <a:lnTo>
                        <a:pt x="16018" y="11259"/>
                      </a:lnTo>
                      <a:lnTo>
                        <a:pt x="16001" y="11282"/>
                      </a:lnTo>
                      <a:lnTo>
                        <a:pt x="15982" y="11303"/>
                      </a:lnTo>
                      <a:lnTo>
                        <a:pt x="15964" y="11323"/>
                      </a:lnTo>
                      <a:lnTo>
                        <a:pt x="15943" y="11342"/>
                      </a:lnTo>
                      <a:lnTo>
                        <a:pt x="15922" y="11360"/>
                      </a:lnTo>
                      <a:lnTo>
                        <a:pt x="15900" y="11377"/>
                      </a:lnTo>
                      <a:lnTo>
                        <a:pt x="15878" y="11393"/>
                      </a:lnTo>
                      <a:lnTo>
                        <a:pt x="15854" y="11408"/>
                      </a:lnTo>
                      <a:lnTo>
                        <a:pt x="15829" y="11423"/>
                      </a:lnTo>
                      <a:lnTo>
                        <a:pt x="15805" y="11435"/>
                      </a:lnTo>
                      <a:lnTo>
                        <a:pt x="15779" y="11447"/>
                      </a:lnTo>
                      <a:lnTo>
                        <a:pt x="15753" y="11457"/>
                      </a:lnTo>
                      <a:lnTo>
                        <a:pt x="15727" y="11466"/>
                      </a:lnTo>
                      <a:lnTo>
                        <a:pt x="15698" y="11474"/>
                      </a:lnTo>
                      <a:lnTo>
                        <a:pt x="15671" y="11480"/>
                      </a:lnTo>
                      <a:lnTo>
                        <a:pt x="15642" y="11485"/>
                      </a:lnTo>
                      <a:lnTo>
                        <a:pt x="15614" y="11489"/>
                      </a:lnTo>
                      <a:lnTo>
                        <a:pt x="15584" y="11491"/>
                      </a:lnTo>
                      <a:lnTo>
                        <a:pt x="15555" y="11492"/>
                      </a:lnTo>
                      <a:lnTo>
                        <a:pt x="578" y="11492"/>
                      </a:lnTo>
                      <a:lnTo>
                        <a:pt x="549" y="11491"/>
                      </a:lnTo>
                      <a:lnTo>
                        <a:pt x="519" y="11489"/>
                      </a:lnTo>
                      <a:lnTo>
                        <a:pt x="490" y="11485"/>
                      </a:lnTo>
                      <a:lnTo>
                        <a:pt x="462" y="11480"/>
                      </a:lnTo>
                      <a:lnTo>
                        <a:pt x="434" y="11474"/>
                      </a:lnTo>
                      <a:lnTo>
                        <a:pt x="406" y="11466"/>
                      </a:lnTo>
                      <a:lnTo>
                        <a:pt x="380" y="11457"/>
                      </a:lnTo>
                      <a:lnTo>
                        <a:pt x="354" y="11447"/>
                      </a:lnTo>
                      <a:lnTo>
                        <a:pt x="328" y="11435"/>
                      </a:lnTo>
                      <a:lnTo>
                        <a:pt x="304" y="11423"/>
                      </a:lnTo>
                      <a:lnTo>
                        <a:pt x="279" y="11408"/>
                      </a:lnTo>
                      <a:lnTo>
                        <a:pt x="255" y="11393"/>
                      </a:lnTo>
                      <a:lnTo>
                        <a:pt x="233" y="11377"/>
                      </a:lnTo>
                      <a:lnTo>
                        <a:pt x="211" y="11360"/>
                      </a:lnTo>
                      <a:lnTo>
                        <a:pt x="190" y="11342"/>
                      </a:lnTo>
                      <a:lnTo>
                        <a:pt x="169" y="11323"/>
                      </a:lnTo>
                      <a:lnTo>
                        <a:pt x="150" y="11303"/>
                      </a:lnTo>
                      <a:lnTo>
                        <a:pt x="132" y="11282"/>
                      </a:lnTo>
                      <a:lnTo>
                        <a:pt x="115" y="11259"/>
                      </a:lnTo>
                      <a:lnTo>
                        <a:pt x="99" y="11237"/>
                      </a:lnTo>
                      <a:lnTo>
                        <a:pt x="84" y="11213"/>
                      </a:lnTo>
                      <a:lnTo>
                        <a:pt x="70" y="11189"/>
                      </a:lnTo>
                      <a:lnTo>
                        <a:pt x="57" y="11165"/>
                      </a:lnTo>
                      <a:lnTo>
                        <a:pt x="45" y="11139"/>
                      </a:lnTo>
                      <a:lnTo>
                        <a:pt x="35" y="11112"/>
                      </a:lnTo>
                      <a:lnTo>
                        <a:pt x="26" y="11086"/>
                      </a:lnTo>
                      <a:lnTo>
                        <a:pt x="18" y="11059"/>
                      </a:lnTo>
                      <a:lnTo>
                        <a:pt x="12" y="11031"/>
                      </a:lnTo>
                      <a:lnTo>
                        <a:pt x="7" y="11003"/>
                      </a:lnTo>
                      <a:lnTo>
                        <a:pt x="3" y="10973"/>
                      </a:lnTo>
                      <a:lnTo>
                        <a:pt x="1" y="10944"/>
                      </a:lnTo>
                      <a:lnTo>
                        <a:pt x="0" y="10915"/>
                      </a:lnTo>
                      <a:lnTo>
                        <a:pt x="0" y="9750"/>
                      </a:lnTo>
                      <a:lnTo>
                        <a:pt x="16133" y="9750"/>
                      </a:lnTo>
                      <a:close/>
                      <a:moveTo>
                        <a:pt x="808" y="703"/>
                      </a:moveTo>
                      <a:lnTo>
                        <a:pt x="1791" y="703"/>
                      </a:lnTo>
                      <a:lnTo>
                        <a:pt x="1791" y="1338"/>
                      </a:lnTo>
                      <a:lnTo>
                        <a:pt x="808" y="1338"/>
                      </a:lnTo>
                      <a:lnTo>
                        <a:pt x="808" y="703"/>
                      </a:lnTo>
                      <a:close/>
                      <a:moveTo>
                        <a:pt x="2500" y="703"/>
                      </a:moveTo>
                      <a:lnTo>
                        <a:pt x="3483" y="703"/>
                      </a:lnTo>
                      <a:lnTo>
                        <a:pt x="3483" y="1338"/>
                      </a:lnTo>
                      <a:lnTo>
                        <a:pt x="2500" y="1338"/>
                      </a:lnTo>
                      <a:lnTo>
                        <a:pt x="2500" y="703"/>
                      </a:lnTo>
                      <a:close/>
                      <a:moveTo>
                        <a:pt x="4192" y="703"/>
                      </a:moveTo>
                      <a:lnTo>
                        <a:pt x="5175" y="703"/>
                      </a:lnTo>
                      <a:lnTo>
                        <a:pt x="5175" y="1338"/>
                      </a:lnTo>
                      <a:lnTo>
                        <a:pt x="4192" y="1338"/>
                      </a:lnTo>
                      <a:lnTo>
                        <a:pt x="4192" y="703"/>
                      </a:lnTo>
                      <a:close/>
                      <a:moveTo>
                        <a:pt x="5884" y="703"/>
                      </a:moveTo>
                      <a:lnTo>
                        <a:pt x="6867" y="703"/>
                      </a:lnTo>
                      <a:lnTo>
                        <a:pt x="6867" y="1338"/>
                      </a:lnTo>
                      <a:lnTo>
                        <a:pt x="5884" y="1338"/>
                      </a:lnTo>
                      <a:lnTo>
                        <a:pt x="5884" y="703"/>
                      </a:lnTo>
                      <a:close/>
                      <a:moveTo>
                        <a:pt x="7575" y="703"/>
                      </a:moveTo>
                      <a:lnTo>
                        <a:pt x="8558" y="703"/>
                      </a:lnTo>
                      <a:lnTo>
                        <a:pt x="8558" y="1338"/>
                      </a:lnTo>
                      <a:lnTo>
                        <a:pt x="7575" y="1338"/>
                      </a:lnTo>
                      <a:lnTo>
                        <a:pt x="7575" y="703"/>
                      </a:lnTo>
                      <a:close/>
                      <a:moveTo>
                        <a:pt x="9266" y="703"/>
                      </a:moveTo>
                      <a:lnTo>
                        <a:pt x="10249" y="703"/>
                      </a:lnTo>
                      <a:lnTo>
                        <a:pt x="10249" y="1338"/>
                      </a:lnTo>
                      <a:lnTo>
                        <a:pt x="9266" y="1338"/>
                      </a:lnTo>
                      <a:lnTo>
                        <a:pt x="9266" y="703"/>
                      </a:lnTo>
                      <a:close/>
                      <a:moveTo>
                        <a:pt x="10958" y="703"/>
                      </a:moveTo>
                      <a:lnTo>
                        <a:pt x="11941" y="703"/>
                      </a:lnTo>
                      <a:lnTo>
                        <a:pt x="11941" y="1338"/>
                      </a:lnTo>
                      <a:lnTo>
                        <a:pt x="10958" y="1338"/>
                      </a:lnTo>
                      <a:lnTo>
                        <a:pt x="10958" y="703"/>
                      </a:lnTo>
                      <a:close/>
                      <a:moveTo>
                        <a:pt x="12650" y="703"/>
                      </a:moveTo>
                      <a:lnTo>
                        <a:pt x="13633" y="703"/>
                      </a:lnTo>
                      <a:lnTo>
                        <a:pt x="13633" y="1338"/>
                      </a:lnTo>
                      <a:lnTo>
                        <a:pt x="12650" y="1338"/>
                      </a:lnTo>
                      <a:lnTo>
                        <a:pt x="12650" y="703"/>
                      </a:lnTo>
                      <a:close/>
                      <a:moveTo>
                        <a:pt x="14342" y="703"/>
                      </a:moveTo>
                      <a:lnTo>
                        <a:pt x="15325" y="703"/>
                      </a:lnTo>
                      <a:lnTo>
                        <a:pt x="15325" y="1338"/>
                      </a:lnTo>
                      <a:lnTo>
                        <a:pt x="14342" y="1338"/>
                      </a:lnTo>
                      <a:lnTo>
                        <a:pt x="14342" y="703"/>
                      </a:lnTo>
                      <a:close/>
                      <a:moveTo>
                        <a:pt x="808" y="10232"/>
                      </a:moveTo>
                      <a:lnTo>
                        <a:pt x="1791" y="10232"/>
                      </a:lnTo>
                      <a:lnTo>
                        <a:pt x="1791" y="10868"/>
                      </a:lnTo>
                      <a:lnTo>
                        <a:pt x="808" y="10868"/>
                      </a:lnTo>
                      <a:lnTo>
                        <a:pt x="808" y="10232"/>
                      </a:lnTo>
                      <a:close/>
                      <a:moveTo>
                        <a:pt x="2500" y="10232"/>
                      </a:moveTo>
                      <a:lnTo>
                        <a:pt x="3483" y="10232"/>
                      </a:lnTo>
                      <a:lnTo>
                        <a:pt x="3483" y="10868"/>
                      </a:lnTo>
                      <a:lnTo>
                        <a:pt x="2500" y="10868"/>
                      </a:lnTo>
                      <a:lnTo>
                        <a:pt x="2500" y="10232"/>
                      </a:lnTo>
                      <a:close/>
                      <a:moveTo>
                        <a:pt x="4192" y="10232"/>
                      </a:moveTo>
                      <a:lnTo>
                        <a:pt x="5175" y="10232"/>
                      </a:lnTo>
                      <a:lnTo>
                        <a:pt x="5175" y="10868"/>
                      </a:lnTo>
                      <a:lnTo>
                        <a:pt x="4192" y="10868"/>
                      </a:lnTo>
                      <a:lnTo>
                        <a:pt x="4192" y="10232"/>
                      </a:lnTo>
                      <a:close/>
                      <a:moveTo>
                        <a:pt x="5884" y="10232"/>
                      </a:moveTo>
                      <a:lnTo>
                        <a:pt x="6867" y="10232"/>
                      </a:lnTo>
                      <a:lnTo>
                        <a:pt x="6867" y="10868"/>
                      </a:lnTo>
                      <a:lnTo>
                        <a:pt x="5884" y="10868"/>
                      </a:lnTo>
                      <a:lnTo>
                        <a:pt x="5884" y="10232"/>
                      </a:lnTo>
                      <a:close/>
                      <a:moveTo>
                        <a:pt x="7575" y="10232"/>
                      </a:moveTo>
                      <a:lnTo>
                        <a:pt x="8558" y="10232"/>
                      </a:lnTo>
                      <a:lnTo>
                        <a:pt x="8558" y="10868"/>
                      </a:lnTo>
                      <a:lnTo>
                        <a:pt x="7575" y="10868"/>
                      </a:lnTo>
                      <a:lnTo>
                        <a:pt x="7575" y="10232"/>
                      </a:lnTo>
                      <a:close/>
                      <a:moveTo>
                        <a:pt x="9266" y="10232"/>
                      </a:moveTo>
                      <a:lnTo>
                        <a:pt x="10249" y="10232"/>
                      </a:lnTo>
                      <a:lnTo>
                        <a:pt x="10249" y="10868"/>
                      </a:lnTo>
                      <a:lnTo>
                        <a:pt x="9266" y="10868"/>
                      </a:lnTo>
                      <a:lnTo>
                        <a:pt x="9266" y="10232"/>
                      </a:lnTo>
                      <a:close/>
                      <a:moveTo>
                        <a:pt x="10958" y="10232"/>
                      </a:moveTo>
                      <a:lnTo>
                        <a:pt x="11941" y="10232"/>
                      </a:lnTo>
                      <a:lnTo>
                        <a:pt x="11941" y="10868"/>
                      </a:lnTo>
                      <a:lnTo>
                        <a:pt x="10958" y="10868"/>
                      </a:lnTo>
                      <a:lnTo>
                        <a:pt x="10958" y="10232"/>
                      </a:lnTo>
                      <a:close/>
                      <a:moveTo>
                        <a:pt x="12650" y="10232"/>
                      </a:moveTo>
                      <a:lnTo>
                        <a:pt x="13633" y="10232"/>
                      </a:lnTo>
                      <a:lnTo>
                        <a:pt x="13633" y="10868"/>
                      </a:lnTo>
                      <a:lnTo>
                        <a:pt x="12650" y="10868"/>
                      </a:lnTo>
                      <a:lnTo>
                        <a:pt x="12650" y="10232"/>
                      </a:lnTo>
                      <a:close/>
                      <a:moveTo>
                        <a:pt x="14342" y="10232"/>
                      </a:moveTo>
                      <a:lnTo>
                        <a:pt x="15325" y="10232"/>
                      </a:lnTo>
                      <a:lnTo>
                        <a:pt x="15325" y="10868"/>
                      </a:lnTo>
                      <a:lnTo>
                        <a:pt x="14342" y="10868"/>
                      </a:lnTo>
                      <a:lnTo>
                        <a:pt x="14342" y="10232"/>
                      </a:lnTo>
                      <a:close/>
                    </a:path>
                  </a:pathLst>
                </a:custGeom>
                <a:solidFill>
                  <a:schemeClr val="bg1">
                    <a:lumMod val="65000"/>
                  </a:schemeClr>
                </a:solidFill>
                <a:ln w="9525">
                  <a:noFill/>
                  <a:round/>
                  <a:headEnd/>
                  <a:tailEnd/>
                </a:ln>
              </p:spPr>
              <p:txBody>
                <a:bodyPr/>
                <a:lstStyle/>
                <a:p>
                  <a:pPr>
                    <a:defRPr/>
                  </a:pPr>
                  <a:endParaRPr lang="zh-CN" altLang="en-US">
                    <a:latin typeface="+mn-lt"/>
                    <a:ea typeface="+mn-ea"/>
                    <a:cs typeface="Arial" pitchFamily="34" charset="0"/>
                  </a:endParaRPr>
                </a:p>
              </p:txBody>
            </p:sp>
            <p:sp>
              <p:nvSpPr>
                <p:cNvPr id="149" name="椭圆 148"/>
                <p:cNvSpPr>
                  <a:spLocks noChangeAspect="1"/>
                </p:cNvSpPr>
                <p:nvPr/>
              </p:nvSpPr>
              <p:spPr bwMode="auto">
                <a:xfrm>
                  <a:off x="2227848" y="1408528"/>
                  <a:ext cx="722902" cy="721031"/>
                </a:xfrm>
                <a:prstGeom prst="ellipse">
                  <a:avLst/>
                </a:prstGeom>
                <a:noFill/>
                <a:ln w="9525" cap="flat" cmpd="sng" algn="ctr">
                  <a:solidFill>
                    <a:srgbClr val="92D050"/>
                  </a:solidFill>
                  <a:prstDash val="solid"/>
                </a:ln>
                <a:effectLst>
                  <a:outerShdw blurRad="50800" dist="38100" dir="2700000" algn="tl" rotWithShape="0">
                    <a:prstClr val="black">
                      <a:alpha val="40000"/>
                    </a:prstClr>
                  </a:outerShdw>
                </a:effectLst>
                <a:extLst/>
              </p:spPr>
              <p:txBody>
                <a:bodyPr anchor="ctr"/>
                <a:lstStyle/>
                <a:p>
                  <a:pPr algn="ctr" fontAlgn="auto">
                    <a:spcBef>
                      <a:spcPts val="0"/>
                    </a:spcBef>
                    <a:spcAft>
                      <a:spcPts val="0"/>
                    </a:spcAft>
                    <a:buClr>
                      <a:srgbClr val="CC9900"/>
                    </a:buClr>
                    <a:defRPr/>
                  </a:pPr>
                  <a:endParaRPr lang="zh-CN" altLang="en-US" sz="1300" kern="0" dirty="0">
                    <a:solidFill>
                      <a:srgbClr val="FFFFFF"/>
                    </a:solidFill>
                    <a:latin typeface="+mn-lt"/>
                    <a:ea typeface="+mn-ea"/>
                  </a:endParaRPr>
                </a:p>
              </p:txBody>
            </p:sp>
          </p:grpSp>
          <p:grpSp>
            <p:nvGrpSpPr>
              <p:cNvPr id="27783" name="组合 345"/>
              <p:cNvGrpSpPr>
                <a:grpSpLocks/>
              </p:cNvGrpSpPr>
              <p:nvPr/>
            </p:nvGrpSpPr>
            <p:grpSpPr bwMode="auto">
              <a:xfrm>
                <a:off x="3453120" y="1705543"/>
                <a:ext cx="720000" cy="720000"/>
                <a:chOff x="3025615" y="1396778"/>
                <a:chExt cx="720000" cy="720000"/>
              </a:xfrm>
            </p:grpSpPr>
            <p:sp>
              <p:nvSpPr>
                <p:cNvPr id="146" name="椭圆 145"/>
                <p:cNvSpPr>
                  <a:spLocks noChangeAspect="1"/>
                </p:cNvSpPr>
                <p:nvPr/>
              </p:nvSpPr>
              <p:spPr bwMode="auto">
                <a:xfrm>
                  <a:off x="3031396" y="1396653"/>
                  <a:ext cx="714059" cy="721031"/>
                </a:xfrm>
                <a:prstGeom prst="ellipse">
                  <a:avLst/>
                </a:prstGeom>
                <a:noFill/>
                <a:ln w="9525" cap="flat" cmpd="sng" algn="ctr">
                  <a:solidFill>
                    <a:schemeClr val="bg1">
                      <a:lumMod val="50000"/>
                    </a:schemeClr>
                  </a:solidFill>
                  <a:prstDash val="solid"/>
                </a:ln>
                <a:effectLst>
                  <a:outerShdw blurRad="50800" dist="38100" dir="2700000" algn="tl" rotWithShape="0">
                    <a:prstClr val="black">
                      <a:alpha val="40000"/>
                    </a:prstClr>
                  </a:outerShdw>
                </a:effectLst>
                <a:extLst/>
              </p:spPr>
              <p:txBody>
                <a:bodyPr anchor="ctr"/>
                <a:lstStyle/>
                <a:p>
                  <a:pPr algn="ctr" fontAlgn="auto">
                    <a:spcBef>
                      <a:spcPts val="0"/>
                    </a:spcBef>
                    <a:spcAft>
                      <a:spcPts val="0"/>
                    </a:spcAft>
                    <a:buClr>
                      <a:srgbClr val="CC9900"/>
                    </a:buClr>
                    <a:defRPr/>
                  </a:pPr>
                  <a:endParaRPr lang="zh-CN" altLang="en-US" sz="1300" kern="0" dirty="0">
                    <a:solidFill>
                      <a:srgbClr val="FFFFFF"/>
                    </a:solidFill>
                    <a:latin typeface="+mn-lt"/>
                    <a:ea typeface="+mn-ea"/>
                  </a:endParaRPr>
                </a:p>
              </p:txBody>
            </p:sp>
            <p:sp>
              <p:nvSpPr>
                <p:cNvPr id="147" name="Freeform 12"/>
                <p:cNvSpPr>
                  <a:spLocks noEditPoints="1"/>
                </p:cNvSpPr>
                <p:nvPr/>
              </p:nvSpPr>
              <p:spPr bwMode="auto">
                <a:xfrm>
                  <a:off x="3128667" y="1556882"/>
                  <a:ext cx="550467" cy="414593"/>
                </a:xfrm>
                <a:custGeom>
                  <a:avLst/>
                  <a:gdLst/>
                  <a:ahLst/>
                  <a:cxnLst>
                    <a:cxn ang="0">
                      <a:pos x="304" y="2"/>
                    </a:cxn>
                    <a:cxn ang="0">
                      <a:pos x="376" y="30"/>
                    </a:cxn>
                    <a:cxn ang="0">
                      <a:pos x="430" y="86"/>
                    </a:cxn>
                    <a:cxn ang="0">
                      <a:pos x="448" y="110"/>
                    </a:cxn>
                    <a:cxn ang="0">
                      <a:pos x="476" y="114"/>
                    </a:cxn>
                    <a:cxn ang="0">
                      <a:pos x="514" y="128"/>
                    </a:cxn>
                    <a:cxn ang="0">
                      <a:pos x="546" y="152"/>
                    </a:cxn>
                    <a:cxn ang="0">
                      <a:pos x="570" y="184"/>
                    </a:cxn>
                    <a:cxn ang="0">
                      <a:pos x="584" y="222"/>
                    </a:cxn>
                    <a:cxn ang="0">
                      <a:pos x="588" y="250"/>
                    </a:cxn>
                    <a:cxn ang="0">
                      <a:pos x="578" y="300"/>
                    </a:cxn>
                    <a:cxn ang="0">
                      <a:pos x="536" y="358"/>
                    </a:cxn>
                    <a:cxn ang="0">
                      <a:pos x="468" y="388"/>
                    </a:cxn>
                    <a:cxn ang="0">
                      <a:pos x="398" y="190"/>
                    </a:cxn>
                    <a:cxn ang="0">
                      <a:pos x="320" y="134"/>
                    </a:cxn>
                    <a:cxn ang="0">
                      <a:pos x="294" y="126"/>
                    </a:cxn>
                    <a:cxn ang="0">
                      <a:pos x="268" y="134"/>
                    </a:cxn>
                    <a:cxn ang="0">
                      <a:pos x="190" y="190"/>
                    </a:cxn>
                    <a:cxn ang="0">
                      <a:pos x="116" y="390"/>
                    </a:cxn>
                    <a:cxn ang="0">
                      <a:pos x="94" y="386"/>
                    </a:cxn>
                    <a:cxn ang="0">
                      <a:pos x="34" y="356"/>
                    </a:cxn>
                    <a:cxn ang="0">
                      <a:pos x="4" y="296"/>
                    </a:cxn>
                    <a:cxn ang="0">
                      <a:pos x="0" y="274"/>
                    </a:cxn>
                    <a:cxn ang="0">
                      <a:pos x="16" y="214"/>
                    </a:cxn>
                    <a:cxn ang="0">
                      <a:pos x="60" y="172"/>
                    </a:cxn>
                    <a:cxn ang="0">
                      <a:pos x="98" y="158"/>
                    </a:cxn>
                    <a:cxn ang="0">
                      <a:pos x="110" y="110"/>
                    </a:cxn>
                    <a:cxn ang="0">
                      <a:pos x="134" y="68"/>
                    </a:cxn>
                    <a:cxn ang="0">
                      <a:pos x="168" y="34"/>
                    </a:cxn>
                    <a:cxn ang="0">
                      <a:pos x="210" y="12"/>
                    </a:cxn>
                    <a:cxn ang="0">
                      <a:pos x="258" y="0"/>
                    </a:cxn>
                    <a:cxn ang="0">
                      <a:pos x="444" y="252"/>
                    </a:cxn>
                    <a:cxn ang="0">
                      <a:pos x="388" y="234"/>
                    </a:cxn>
                    <a:cxn ang="0">
                      <a:pos x="144" y="252"/>
                    </a:cxn>
                    <a:cxn ang="0">
                      <a:pos x="272" y="156"/>
                    </a:cxn>
                    <a:cxn ang="0">
                      <a:pos x="294" y="146"/>
                    </a:cxn>
                    <a:cxn ang="0">
                      <a:pos x="316" y="156"/>
                    </a:cxn>
                    <a:cxn ang="0">
                      <a:pos x="222" y="296"/>
                    </a:cxn>
                    <a:cxn ang="0">
                      <a:pos x="222" y="308"/>
                    </a:cxn>
                    <a:cxn ang="0">
                      <a:pos x="222" y="274"/>
                    </a:cxn>
                    <a:cxn ang="0">
                      <a:pos x="222" y="284"/>
                    </a:cxn>
                    <a:cxn ang="0">
                      <a:pos x="222" y="252"/>
                    </a:cxn>
                    <a:cxn ang="0">
                      <a:pos x="222" y="262"/>
                    </a:cxn>
                    <a:cxn ang="0">
                      <a:pos x="446" y="270"/>
                    </a:cxn>
                    <a:cxn ang="0">
                      <a:pos x="446" y="270"/>
                    </a:cxn>
                    <a:cxn ang="0">
                      <a:pos x="444" y="442"/>
                    </a:cxn>
                    <a:cxn ang="0">
                      <a:pos x="154" y="446"/>
                    </a:cxn>
                    <a:cxn ang="0">
                      <a:pos x="144" y="442"/>
                    </a:cxn>
                    <a:cxn ang="0">
                      <a:pos x="444" y="442"/>
                    </a:cxn>
                    <a:cxn ang="0">
                      <a:pos x="142" y="270"/>
                    </a:cxn>
                    <a:cxn ang="0">
                      <a:pos x="142" y="426"/>
                    </a:cxn>
                  </a:cxnLst>
                  <a:rect l="0" t="0" r="r" b="b"/>
                  <a:pathLst>
                    <a:path w="588" h="446">
                      <a:moveTo>
                        <a:pt x="276" y="0"/>
                      </a:moveTo>
                      <a:lnTo>
                        <a:pt x="276" y="0"/>
                      </a:lnTo>
                      <a:lnTo>
                        <a:pt x="304" y="2"/>
                      </a:lnTo>
                      <a:lnTo>
                        <a:pt x="330" y="8"/>
                      </a:lnTo>
                      <a:lnTo>
                        <a:pt x="354" y="18"/>
                      </a:lnTo>
                      <a:lnTo>
                        <a:pt x="376" y="30"/>
                      </a:lnTo>
                      <a:lnTo>
                        <a:pt x="396" y="46"/>
                      </a:lnTo>
                      <a:lnTo>
                        <a:pt x="414" y="66"/>
                      </a:lnTo>
                      <a:lnTo>
                        <a:pt x="430" y="86"/>
                      </a:lnTo>
                      <a:lnTo>
                        <a:pt x="442" y="110"/>
                      </a:lnTo>
                      <a:lnTo>
                        <a:pt x="442" y="110"/>
                      </a:lnTo>
                      <a:lnTo>
                        <a:pt x="448" y="110"/>
                      </a:lnTo>
                      <a:lnTo>
                        <a:pt x="448" y="110"/>
                      </a:lnTo>
                      <a:lnTo>
                        <a:pt x="462" y="112"/>
                      </a:lnTo>
                      <a:lnTo>
                        <a:pt x="476" y="114"/>
                      </a:lnTo>
                      <a:lnTo>
                        <a:pt x="490" y="116"/>
                      </a:lnTo>
                      <a:lnTo>
                        <a:pt x="502" y="122"/>
                      </a:lnTo>
                      <a:lnTo>
                        <a:pt x="514" y="128"/>
                      </a:lnTo>
                      <a:lnTo>
                        <a:pt x="526" y="134"/>
                      </a:lnTo>
                      <a:lnTo>
                        <a:pt x="536" y="142"/>
                      </a:lnTo>
                      <a:lnTo>
                        <a:pt x="546" y="152"/>
                      </a:lnTo>
                      <a:lnTo>
                        <a:pt x="556" y="162"/>
                      </a:lnTo>
                      <a:lnTo>
                        <a:pt x="564" y="172"/>
                      </a:lnTo>
                      <a:lnTo>
                        <a:pt x="570" y="184"/>
                      </a:lnTo>
                      <a:lnTo>
                        <a:pt x="576" y="196"/>
                      </a:lnTo>
                      <a:lnTo>
                        <a:pt x="582" y="208"/>
                      </a:lnTo>
                      <a:lnTo>
                        <a:pt x="584" y="222"/>
                      </a:lnTo>
                      <a:lnTo>
                        <a:pt x="586" y="236"/>
                      </a:lnTo>
                      <a:lnTo>
                        <a:pt x="588" y="250"/>
                      </a:lnTo>
                      <a:lnTo>
                        <a:pt x="588" y="250"/>
                      </a:lnTo>
                      <a:lnTo>
                        <a:pt x="586" y="262"/>
                      </a:lnTo>
                      <a:lnTo>
                        <a:pt x="586" y="276"/>
                      </a:lnTo>
                      <a:lnTo>
                        <a:pt x="578" y="300"/>
                      </a:lnTo>
                      <a:lnTo>
                        <a:pt x="568" y="322"/>
                      </a:lnTo>
                      <a:lnTo>
                        <a:pt x="552" y="342"/>
                      </a:lnTo>
                      <a:lnTo>
                        <a:pt x="536" y="358"/>
                      </a:lnTo>
                      <a:lnTo>
                        <a:pt x="514" y="372"/>
                      </a:lnTo>
                      <a:lnTo>
                        <a:pt x="492" y="382"/>
                      </a:lnTo>
                      <a:lnTo>
                        <a:pt x="468" y="388"/>
                      </a:lnTo>
                      <a:lnTo>
                        <a:pt x="468" y="242"/>
                      </a:lnTo>
                      <a:lnTo>
                        <a:pt x="468" y="242"/>
                      </a:lnTo>
                      <a:lnTo>
                        <a:pt x="398" y="190"/>
                      </a:lnTo>
                      <a:lnTo>
                        <a:pt x="328" y="140"/>
                      </a:lnTo>
                      <a:lnTo>
                        <a:pt x="328" y="140"/>
                      </a:lnTo>
                      <a:lnTo>
                        <a:pt x="320" y="134"/>
                      </a:lnTo>
                      <a:lnTo>
                        <a:pt x="310" y="130"/>
                      </a:lnTo>
                      <a:lnTo>
                        <a:pt x="302" y="128"/>
                      </a:lnTo>
                      <a:lnTo>
                        <a:pt x="294" y="126"/>
                      </a:lnTo>
                      <a:lnTo>
                        <a:pt x="286" y="128"/>
                      </a:lnTo>
                      <a:lnTo>
                        <a:pt x="278" y="130"/>
                      </a:lnTo>
                      <a:lnTo>
                        <a:pt x="268" y="134"/>
                      </a:lnTo>
                      <a:lnTo>
                        <a:pt x="260" y="140"/>
                      </a:lnTo>
                      <a:lnTo>
                        <a:pt x="260" y="140"/>
                      </a:lnTo>
                      <a:lnTo>
                        <a:pt x="190" y="190"/>
                      </a:lnTo>
                      <a:lnTo>
                        <a:pt x="122" y="242"/>
                      </a:lnTo>
                      <a:lnTo>
                        <a:pt x="122" y="390"/>
                      </a:lnTo>
                      <a:lnTo>
                        <a:pt x="116" y="390"/>
                      </a:lnTo>
                      <a:lnTo>
                        <a:pt x="116" y="390"/>
                      </a:lnTo>
                      <a:lnTo>
                        <a:pt x="104" y="388"/>
                      </a:lnTo>
                      <a:lnTo>
                        <a:pt x="94" y="386"/>
                      </a:lnTo>
                      <a:lnTo>
                        <a:pt x="72" y="380"/>
                      </a:lnTo>
                      <a:lnTo>
                        <a:pt x="52" y="370"/>
                      </a:lnTo>
                      <a:lnTo>
                        <a:pt x="34" y="356"/>
                      </a:lnTo>
                      <a:lnTo>
                        <a:pt x="20" y="338"/>
                      </a:lnTo>
                      <a:lnTo>
                        <a:pt x="10" y="318"/>
                      </a:lnTo>
                      <a:lnTo>
                        <a:pt x="4" y="296"/>
                      </a:lnTo>
                      <a:lnTo>
                        <a:pt x="2" y="286"/>
                      </a:lnTo>
                      <a:lnTo>
                        <a:pt x="0" y="274"/>
                      </a:lnTo>
                      <a:lnTo>
                        <a:pt x="0" y="274"/>
                      </a:lnTo>
                      <a:lnTo>
                        <a:pt x="2" y="252"/>
                      </a:lnTo>
                      <a:lnTo>
                        <a:pt x="8" y="232"/>
                      </a:lnTo>
                      <a:lnTo>
                        <a:pt x="16" y="214"/>
                      </a:lnTo>
                      <a:lnTo>
                        <a:pt x="28" y="198"/>
                      </a:lnTo>
                      <a:lnTo>
                        <a:pt x="42" y="184"/>
                      </a:lnTo>
                      <a:lnTo>
                        <a:pt x="60" y="172"/>
                      </a:lnTo>
                      <a:lnTo>
                        <a:pt x="78" y="164"/>
                      </a:lnTo>
                      <a:lnTo>
                        <a:pt x="98" y="158"/>
                      </a:lnTo>
                      <a:lnTo>
                        <a:pt x="98" y="158"/>
                      </a:lnTo>
                      <a:lnTo>
                        <a:pt x="100" y="142"/>
                      </a:lnTo>
                      <a:lnTo>
                        <a:pt x="104" y="126"/>
                      </a:lnTo>
                      <a:lnTo>
                        <a:pt x="110" y="110"/>
                      </a:lnTo>
                      <a:lnTo>
                        <a:pt x="116" y="96"/>
                      </a:lnTo>
                      <a:lnTo>
                        <a:pt x="124" y="82"/>
                      </a:lnTo>
                      <a:lnTo>
                        <a:pt x="134" y="68"/>
                      </a:lnTo>
                      <a:lnTo>
                        <a:pt x="144" y="56"/>
                      </a:lnTo>
                      <a:lnTo>
                        <a:pt x="156" y="46"/>
                      </a:lnTo>
                      <a:lnTo>
                        <a:pt x="168" y="34"/>
                      </a:lnTo>
                      <a:lnTo>
                        <a:pt x="182" y="26"/>
                      </a:lnTo>
                      <a:lnTo>
                        <a:pt x="196" y="18"/>
                      </a:lnTo>
                      <a:lnTo>
                        <a:pt x="210" y="12"/>
                      </a:lnTo>
                      <a:lnTo>
                        <a:pt x="226" y="6"/>
                      </a:lnTo>
                      <a:lnTo>
                        <a:pt x="242" y="2"/>
                      </a:lnTo>
                      <a:lnTo>
                        <a:pt x="258" y="0"/>
                      </a:lnTo>
                      <a:lnTo>
                        <a:pt x="276" y="0"/>
                      </a:lnTo>
                      <a:lnTo>
                        <a:pt x="276" y="0"/>
                      </a:lnTo>
                      <a:close/>
                      <a:moveTo>
                        <a:pt x="444" y="252"/>
                      </a:moveTo>
                      <a:lnTo>
                        <a:pt x="444" y="252"/>
                      </a:lnTo>
                      <a:lnTo>
                        <a:pt x="388" y="294"/>
                      </a:lnTo>
                      <a:lnTo>
                        <a:pt x="388" y="234"/>
                      </a:lnTo>
                      <a:lnTo>
                        <a:pt x="200" y="234"/>
                      </a:lnTo>
                      <a:lnTo>
                        <a:pt x="200" y="294"/>
                      </a:lnTo>
                      <a:lnTo>
                        <a:pt x="144" y="252"/>
                      </a:lnTo>
                      <a:lnTo>
                        <a:pt x="144" y="252"/>
                      </a:lnTo>
                      <a:lnTo>
                        <a:pt x="144" y="252"/>
                      </a:lnTo>
                      <a:lnTo>
                        <a:pt x="272" y="156"/>
                      </a:lnTo>
                      <a:lnTo>
                        <a:pt x="272" y="156"/>
                      </a:lnTo>
                      <a:lnTo>
                        <a:pt x="284" y="150"/>
                      </a:lnTo>
                      <a:lnTo>
                        <a:pt x="294" y="146"/>
                      </a:lnTo>
                      <a:lnTo>
                        <a:pt x="304" y="150"/>
                      </a:lnTo>
                      <a:lnTo>
                        <a:pt x="316" y="156"/>
                      </a:lnTo>
                      <a:lnTo>
                        <a:pt x="316" y="156"/>
                      </a:lnTo>
                      <a:lnTo>
                        <a:pt x="444" y="252"/>
                      </a:lnTo>
                      <a:lnTo>
                        <a:pt x="444" y="252"/>
                      </a:lnTo>
                      <a:close/>
                      <a:moveTo>
                        <a:pt x="222" y="296"/>
                      </a:moveTo>
                      <a:lnTo>
                        <a:pt x="294" y="296"/>
                      </a:lnTo>
                      <a:lnTo>
                        <a:pt x="294" y="308"/>
                      </a:lnTo>
                      <a:lnTo>
                        <a:pt x="222" y="308"/>
                      </a:lnTo>
                      <a:lnTo>
                        <a:pt x="222" y="296"/>
                      </a:lnTo>
                      <a:lnTo>
                        <a:pt x="222" y="296"/>
                      </a:lnTo>
                      <a:close/>
                      <a:moveTo>
                        <a:pt x="222" y="274"/>
                      </a:moveTo>
                      <a:lnTo>
                        <a:pt x="366" y="274"/>
                      </a:lnTo>
                      <a:lnTo>
                        <a:pt x="366" y="284"/>
                      </a:lnTo>
                      <a:lnTo>
                        <a:pt x="222" y="284"/>
                      </a:lnTo>
                      <a:lnTo>
                        <a:pt x="222" y="274"/>
                      </a:lnTo>
                      <a:lnTo>
                        <a:pt x="222" y="274"/>
                      </a:lnTo>
                      <a:close/>
                      <a:moveTo>
                        <a:pt x="222" y="252"/>
                      </a:moveTo>
                      <a:lnTo>
                        <a:pt x="366" y="252"/>
                      </a:lnTo>
                      <a:lnTo>
                        <a:pt x="366" y="262"/>
                      </a:lnTo>
                      <a:lnTo>
                        <a:pt x="222" y="262"/>
                      </a:lnTo>
                      <a:lnTo>
                        <a:pt x="222" y="252"/>
                      </a:lnTo>
                      <a:lnTo>
                        <a:pt x="222" y="252"/>
                      </a:lnTo>
                      <a:close/>
                      <a:moveTo>
                        <a:pt x="446" y="270"/>
                      </a:moveTo>
                      <a:lnTo>
                        <a:pt x="446" y="426"/>
                      </a:lnTo>
                      <a:lnTo>
                        <a:pt x="338" y="350"/>
                      </a:lnTo>
                      <a:lnTo>
                        <a:pt x="446" y="270"/>
                      </a:lnTo>
                      <a:lnTo>
                        <a:pt x="446" y="270"/>
                      </a:lnTo>
                      <a:close/>
                      <a:moveTo>
                        <a:pt x="444" y="442"/>
                      </a:moveTo>
                      <a:lnTo>
                        <a:pt x="444" y="442"/>
                      </a:lnTo>
                      <a:lnTo>
                        <a:pt x="440" y="446"/>
                      </a:lnTo>
                      <a:lnTo>
                        <a:pt x="434" y="446"/>
                      </a:lnTo>
                      <a:lnTo>
                        <a:pt x="154" y="446"/>
                      </a:lnTo>
                      <a:lnTo>
                        <a:pt x="154" y="446"/>
                      </a:lnTo>
                      <a:lnTo>
                        <a:pt x="148" y="446"/>
                      </a:lnTo>
                      <a:lnTo>
                        <a:pt x="144" y="442"/>
                      </a:lnTo>
                      <a:lnTo>
                        <a:pt x="264" y="360"/>
                      </a:lnTo>
                      <a:lnTo>
                        <a:pt x="326" y="360"/>
                      </a:lnTo>
                      <a:lnTo>
                        <a:pt x="444" y="442"/>
                      </a:lnTo>
                      <a:lnTo>
                        <a:pt x="444" y="442"/>
                      </a:lnTo>
                      <a:close/>
                      <a:moveTo>
                        <a:pt x="142" y="426"/>
                      </a:moveTo>
                      <a:lnTo>
                        <a:pt x="142" y="270"/>
                      </a:lnTo>
                      <a:lnTo>
                        <a:pt x="250" y="350"/>
                      </a:lnTo>
                      <a:lnTo>
                        <a:pt x="142" y="426"/>
                      </a:lnTo>
                      <a:lnTo>
                        <a:pt x="142" y="426"/>
                      </a:lnTo>
                      <a:close/>
                    </a:path>
                  </a:pathLst>
                </a:custGeom>
                <a:solidFill>
                  <a:schemeClr val="tx1">
                    <a:lumMod val="50000"/>
                    <a:lumOff val="50000"/>
                  </a:schemeClr>
                </a:solidFill>
                <a:ln w="9525">
                  <a:noFill/>
                  <a:round/>
                  <a:headEnd/>
                  <a:tailEnd/>
                </a:ln>
              </p:spPr>
              <p:txBody>
                <a:bodyPr/>
                <a:lstStyle/>
                <a:p>
                  <a:pPr>
                    <a:defRPr/>
                  </a:pPr>
                  <a:endParaRPr lang="zh-CN" altLang="en-US">
                    <a:latin typeface="+mn-lt"/>
                    <a:ea typeface="+mn-ea"/>
                  </a:endParaRPr>
                </a:p>
              </p:txBody>
            </p:sp>
          </p:grpSp>
        </p:grpSp>
        <p:sp>
          <p:nvSpPr>
            <p:cNvPr id="20" name="TextBox 876"/>
            <p:cNvSpPr txBox="1">
              <a:spLocks noChangeArrowheads="1"/>
            </p:cNvSpPr>
            <p:nvPr/>
          </p:nvSpPr>
          <p:spPr bwMode="auto">
            <a:xfrm>
              <a:off x="859315" y="1085852"/>
              <a:ext cx="1161205" cy="338479"/>
            </a:xfrm>
            <a:prstGeom prst="rect">
              <a:avLst/>
            </a:prstGeom>
            <a:noFill/>
            <a:ln w="9525">
              <a:noFill/>
              <a:miter lim="800000"/>
              <a:headEnd/>
              <a:tailEnd/>
            </a:ln>
          </p:spPr>
          <p:txBody>
            <a:bodyPr wrap="square" lIns="121918" tIns="60960" rIns="121918" bIns="60960">
              <a:spAutoFit/>
            </a:bodyPr>
            <a:lstStyle/>
            <a:p>
              <a:pPr>
                <a:defRPr/>
              </a:pPr>
              <a:r>
                <a:rPr lang="zh-CN" altLang="en-US" sz="1400" b="1" dirty="0">
                  <a:solidFill>
                    <a:srgbClr val="404040"/>
                  </a:solidFill>
                  <a:latin typeface="+mn-lt"/>
                  <a:ea typeface="+mn-ea"/>
                  <a:cs typeface="Arial" pitchFamily="34" charset="0"/>
                </a:rPr>
                <a:t>云业务</a:t>
              </a:r>
            </a:p>
          </p:txBody>
        </p:sp>
        <p:sp>
          <p:nvSpPr>
            <p:cNvPr id="21" name="上下箭头 20"/>
            <p:cNvSpPr/>
            <p:nvPr/>
          </p:nvSpPr>
          <p:spPr bwMode="auto">
            <a:xfrm>
              <a:off x="2253598" y="2039729"/>
              <a:ext cx="398026" cy="439641"/>
            </a:xfrm>
            <a:prstGeom prst="upDownArrow">
              <a:avLst>
                <a:gd name="adj1" fmla="val 50000"/>
                <a:gd name="adj2" fmla="val 32540"/>
              </a:avLst>
            </a:prstGeom>
            <a:solidFill>
              <a:schemeClr val="bg1">
                <a:lumMod val="65000"/>
              </a:schemeClr>
            </a:solidFill>
            <a:ln>
              <a:noFill/>
            </a:ln>
            <a:effectLst>
              <a:outerShdw blurRad="50800" dist="38100" dir="2700000" algn="tl" rotWithShape="0">
                <a:prstClr val="black">
                  <a:alpha val="40000"/>
                </a:prstClr>
              </a:outerShdw>
            </a:effectLst>
            <a:extLst/>
          </p:spPr>
          <p:style>
            <a:lnRef idx="1">
              <a:schemeClr val="accent2"/>
            </a:lnRef>
            <a:fillRef idx="2">
              <a:schemeClr val="accent2"/>
            </a:fillRef>
            <a:effectRef idx="1">
              <a:schemeClr val="accent2"/>
            </a:effectRef>
            <a:fontRef idx="minor">
              <a:schemeClr val="dk1"/>
            </a:fontRef>
          </p:style>
          <p:txBody>
            <a:bodyPr lIns="121918" tIns="60960" rIns="121918" bIns="60960" anchor="ctr"/>
            <a:lstStyle/>
            <a:p>
              <a:pPr algn="ctr" defTabSz="914012" fontAlgn="auto">
                <a:spcBef>
                  <a:spcPts val="0"/>
                </a:spcBef>
                <a:spcAft>
                  <a:spcPts val="0"/>
                </a:spcAft>
                <a:buClr>
                  <a:srgbClr val="CC9900"/>
                </a:buClr>
                <a:buFont typeface="Wingdings" pitchFamily="2" charset="2"/>
                <a:buChar char="n"/>
                <a:defRPr/>
              </a:pPr>
              <a:endParaRPr lang="zh-CN" altLang="en-US" sz="800" kern="0" dirty="0">
                <a:solidFill>
                  <a:srgbClr val="FFFFFF"/>
                </a:solidFill>
                <a:cs typeface="Arial" pitchFamily="34" charset="0"/>
              </a:endParaRPr>
            </a:p>
          </p:txBody>
        </p:sp>
        <p:sp>
          <p:nvSpPr>
            <p:cNvPr id="22" name="TextBox 878"/>
            <p:cNvSpPr txBox="1">
              <a:spLocks noChangeArrowheads="1"/>
            </p:cNvSpPr>
            <p:nvPr/>
          </p:nvSpPr>
          <p:spPr bwMode="auto">
            <a:xfrm>
              <a:off x="1064900" y="4333162"/>
              <a:ext cx="1174354" cy="461860"/>
            </a:xfrm>
            <a:prstGeom prst="rect">
              <a:avLst/>
            </a:prstGeom>
            <a:noFill/>
            <a:ln w="9525">
              <a:noFill/>
              <a:miter lim="800000"/>
              <a:headEnd/>
              <a:tailEnd/>
            </a:ln>
          </p:spPr>
          <p:txBody>
            <a:bodyPr lIns="91427" tIns="45714" rIns="91427" bIns="45714">
              <a:spAutoFit/>
            </a:bodyPr>
            <a:lstStyle/>
            <a:p>
              <a:pPr>
                <a:defRPr/>
              </a:pPr>
              <a:r>
                <a:rPr lang="zh-CN" altLang="en-US" sz="1200" b="1" dirty="0">
                  <a:solidFill>
                    <a:schemeClr val="bg1"/>
                  </a:solidFill>
                  <a:latin typeface="+mn-lt"/>
                  <a:ea typeface="+mn-ea"/>
                  <a:cs typeface="Arial" pitchFamily="34" charset="0"/>
                </a:rPr>
                <a:t>网络资源管理 </a:t>
              </a:r>
            </a:p>
          </p:txBody>
        </p:sp>
        <p:sp>
          <p:nvSpPr>
            <p:cNvPr id="23" name="TextBox 879"/>
            <p:cNvSpPr txBox="1">
              <a:spLocks noChangeArrowheads="1"/>
            </p:cNvSpPr>
            <p:nvPr/>
          </p:nvSpPr>
          <p:spPr bwMode="auto">
            <a:xfrm>
              <a:off x="1898602" y="4925169"/>
              <a:ext cx="527115" cy="292324"/>
            </a:xfrm>
            <a:prstGeom prst="rect">
              <a:avLst/>
            </a:prstGeom>
            <a:noFill/>
            <a:ln w="9525">
              <a:noFill/>
              <a:miter lim="800000"/>
              <a:headEnd/>
              <a:tailEnd/>
            </a:ln>
          </p:spPr>
          <p:txBody>
            <a:bodyPr lIns="121918" tIns="60960" rIns="121918" bIns="60960">
              <a:spAutoFit/>
            </a:bodyPr>
            <a:lstStyle/>
            <a:p>
              <a:pPr>
                <a:defRPr/>
              </a:pPr>
              <a:r>
                <a:rPr lang="en-US" altLang="zh-CN" sz="1100" dirty="0">
                  <a:solidFill>
                    <a:schemeClr val="bg1"/>
                  </a:solidFill>
                  <a:latin typeface="+mn-lt"/>
                  <a:ea typeface="+mn-ea"/>
                  <a:cs typeface="Arial" pitchFamily="34" charset="0"/>
                </a:rPr>
                <a:t>GW</a:t>
              </a:r>
              <a:endParaRPr lang="zh-CN" altLang="en-US" sz="1100" dirty="0">
                <a:solidFill>
                  <a:schemeClr val="bg1"/>
                </a:solidFill>
                <a:latin typeface="+mn-lt"/>
                <a:ea typeface="+mn-ea"/>
                <a:cs typeface="Arial" pitchFamily="34" charset="0"/>
              </a:endParaRPr>
            </a:p>
          </p:txBody>
        </p:sp>
        <p:grpSp>
          <p:nvGrpSpPr>
            <p:cNvPr id="57" name="组合 294"/>
            <p:cNvGrpSpPr>
              <a:grpSpLocks/>
            </p:cNvGrpSpPr>
            <p:nvPr/>
          </p:nvGrpSpPr>
          <p:grpSpPr bwMode="auto">
            <a:xfrm>
              <a:off x="1924651" y="4777438"/>
              <a:ext cx="511174" cy="136525"/>
              <a:chOff x="3293224" y="1648637"/>
              <a:chExt cx="952523" cy="143976"/>
            </a:xfrm>
            <a:solidFill>
              <a:srgbClr val="EAEAEA"/>
            </a:solidFill>
          </p:grpSpPr>
          <p:grpSp>
            <p:nvGrpSpPr>
              <p:cNvPr id="58" name="组合 192"/>
              <p:cNvGrpSpPr/>
              <p:nvPr/>
            </p:nvGrpSpPr>
            <p:grpSpPr>
              <a:xfrm>
                <a:off x="3984132" y="1725247"/>
                <a:ext cx="108860" cy="20192"/>
                <a:chOff x="10707167" y="1194489"/>
                <a:chExt cx="196850" cy="36513"/>
              </a:xfrm>
              <a:grpFill/>
            </p:grpSpPr>
            <p:sp>
              <p:nvSpPr>
                <p:cNvPr id="138"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a:lstStyle/>
                <a:p>
                  <a:pPr>
                    <a:defRPr/>
                  </a:pPr>
                  <a:endParaRPr lang="zh-CN" altLang="en-US">
                    <a:solidFill>
                      <a:schemeClr val="bg1"/>
                    </a:solidFill>
                    <a:latin typeface="+mn-lt"/>
                    <a:ea typeface="+mn-ea"/>
                    <a:cs typeface="Arial" pitchFamily="34" charset="0"/>
                  </a:endParaRPr>
                </a:p>
              </p:txBody>
            </p:sp>
            <p:sp>
              <p:nvSpPr>
                <p:cNvPr id="139"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a:lstStyle/>
                <a:p>
                  <a:pPr>
                    <a:defRPr/>
                  </a:pPr>
                  <a:endParaRPr lang="zh-CN" altLang="en-US">
                    <a:solidFill>
                      <a:schemeClr val="bg1"/>
                    </a:solidFill>
                    <a:latin typeface="+mn-lt"/>
                    <a:ea typeface="+mn-ea"/>
                    <a:cs typeface="Arial" pitchFamily="34" charset="0"/>
                  </a:endParaRPr>
                </a:p>
              </p:txBody>
            </p:sp>
            <p:sp>
              <p:nvSpPr>
                <p:cNvPr id="140"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a:lstStyle/>
                <a:p>
                  <a:pPr>
                    <a:defRPr/>
                  </a:pPr>
                  <a:endParaRPr lang="zh-CN" altLang="en-US">
                    <a:solidFill>
                      <a:schemeClr val="bg1"/>
                    </a:solidFill>
                    <a:latin typeface="+mn-lt"/>
                    <a:ea typeface="+mn-ea"/>
                    <a:cs typeface="Arial" pitchFamily="34" charset="0"/>
                  </a:endParaRPr>
                </a:p>
              </p:txBody>
            </p:sp>
            <p:sp>
              <p:nvSpPr>
                <p:cNvPr id="141"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a:lstStyle/>
                <a:p>
                  <a:pPr>
                    <a:defRPr/>
                  </a:pPr>
                  <a:endParaRPr lang="zh-CN" altLang="en-US">
                    <a:solidFill>
                      <a:schemeClr val="bg1"/>
                    </a:solidFill>
                    <a:latin typeface="+mn-lt"/>
                    <a:ea typeface="+mn-ea"/>
                    <a:cs typeface="Arial" pitchFamily="34" charset="0"/>
                  </a:endParaRPr>
                </a:p>
              </p:txBody>
            </p:sp>
          </p:grpSp>
          <p:sp>
            <p:nvSpPr>
              <p:cNvPr id="137" name="Freeform 14"/>
              <p:cNvSpPr>
                <a:spLocks noEditPoints="1"/>
              </p:cNvSpPr>
              <p:nvPr/>
            </p:nvSpPr>
            <p:spPr bwMode="auto">
              <a:xfrm>
                <a:off x="3293224" y="1648637"/>
                <a:ext cx="952523" cy="143976"/>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a:lstStyle/>
              <a:p>
                <a:pPr>
                  <a:defRPr/>
                </a:pPr>
                <a:endParaRPr lang="zh-CN" altLang="en-US">
                  <a:solidFill>
                    <a:schemeClr val="bg1"/>
                  </a:solidFill>
                  <a:latin typeface="+mn-lt"/>
                  <a:ea typeface="+mn-ea"/>
                  <a:cs typeface="Arial" pitchFamily="34" charset="0"/>
                </a:endParaRPr>
              </a:p>
            </p:txBody>
          </p:sp>
        </p:grpSp>
        <p:sp>
          <p:nvSpPr>
            <p:cNvPr id="25" name="TextBox 887"/>
            <p:cNvSpPr txBox="1">
              <a:spLocks noChangeArrowheads="1"/>
            </p:cNvSpPr>
            <p:nvPr/>
          </p:nvSpPr>
          <p:spPr bwMode="auto">
            <a:xfrm>
              <a:off x="2613973" y="4925169"/>
              <a:ext cx="517051" cy="292324"/>
            </a:xfrm>
            <a:prstGeom prst="rect">
              <a:avLst/>
            </a:prstGeom>
            <a:noFill/>
            <a:ln w="9525">
              <a:noFill/>
              <a:miter lim="800000"/>
              <a:headEnd/>
              <a:tailEnd/>
            </a:ln>
          </p:spPr>
          <p:txBody>
            <a:bodyPr wrap="none" lIns="121918" tIns="60960" rIns="121918" bIns="60960">
              <a:spAutoFit/>
            </a:bodyPr>
            <a:lstStyle/>
            <a:p>
              <a:pPr>
                <a:defRPr/>
              </a:pPr>
              <a:r>
                <a:rPr lang="en-US" altLang="zh-CN" sz="1100" dirty="0" err="1">
                  <a:solidFill>
                    <a:schemeClr val="bg1"/>
                  </a:solidFill>
                  <a:latin typeface="+mn-lt"/>
                  <a:ea typeface="+mn-ea"/>
                  <a:cs typeface="Arial" pitchFamily="34" charset="0"/>
                </a:rPr>
                <a:t>vFW</a:t>
              </a:r>
              <a:endParaRPr lang="zh-CN" altLang="en-US" sz="1100" dirty="0">
                <a:solidFill>
                  <a:schemeClr val="bg1"/>
                </a:solidFill>
                <a:latin typeface="+mn-lt"/>
                <a:ea typeface="+mn-ea"/>
                <a:cs typeface="Arial" pitchFamily="34" charset="0"/>
              </a:endParaRPr>
            </a:p>
          </p:txBody>
        </p:sp>
        <p:sp>
          <p:nvSpPr>
            <p:cNvPr id="26" name="TextBox 888"/>
            <p:cNvSpPr txBox="1">
              <a:spLocks noChangeArrowheads="1"/>
            </p:cNvSpPr>
            <p:nvPr/>
          </p:nvSpPr>
          <p:spPr bwMode="auto">
            <a:xfrm>
              <a:off x="1100759" y="4912472"/>
              <a:ext cx="738678" cy="461861"/>
            </a:xfrm>
            <a:prstGeom prst="rect">
              <a:avLst/>
            </a:prstGeom>
            <a:noFill/>
            <a:ln w="9525">
              <a:noFill/>
              <a:miter lim="800000"/>
              <a:headEnd/>
              <a:tailEnd/>
            </a:ln>
          </p:spPr>
          <p:txBody>
            <a:bodyPr lIns="121918" tIns="60960" rIns="121918" bIns="60960">
              <a:spAutoFit/>
            </a:bodyPr>
            <a:lstStyle/>
            <a:p>
              <a:pPr>
                <a:defRPr/>
              </a:pPr>
              <a:r>
                <a:rPr lang="en-US" altLang="zh-CN" sz="1100" dirty="0">
                  <a:solidFill>
                    <a:schemeClr val="bg1"/>
                  </a:solidFill>
                  <a:latin typeface="+mn-lt"/>
                  <a:ea typeface="+mn-ea"/>
                  <a:cs typeface="Arial" pitchFamily="34" charset="0"/>
                </a:rPr>
                <a:t>Subnet</a:t>
              </a:r>
              <a:endParaRPr lang="zh-CN" altLang="en-US" sz="1100" dirty="0">
                <a:solidFill>
                  <a:schemeClr val="bg1"/>
                </a:solidFill>
                <a:latin typeface="+mn-lt"/>
                <a:ea typeface="+mn-ea"/>
                <a:cs typeface="Arial" pitchFamily="34" charset="0"/>
              </a:endParaRPr>
            </a:p>
          </p:txBody>
        </p:sp>
        <p:grpSp>
          <p:nvGrpSpPr>
            <p:cNvPr id="59" name="组合 624"/>
            <p:cNvGrpSpPr/>
            <p:nvPr/>
          </p:nvGrpSpPr>
          <p:grpSpPr>
            <a:xfrm>
              <a:off x="2731326" y="4718537"/>
              <a:ext cx="451261" cy="214379"/>
              <a:chOff x="-1618534" y="2713542"/>
              <a:chExt cx="795326" cy="527513"/>
            </a:xfrm>
            <a:solidFill>
              <a:srgbClr val="EAEAEA"/>
            </a:solidFill>
          </p:grpSpPr>
          <p:sp>
            <p:nvSpPr>
              <p:cNvPr id="130" name="Freeform 40"/>
              <p:cNvSpPr>
                <a:spLocks/>
              </p:cNvSpPr>
              <p:nvPr/>
            </p:nvSpPr>
            <p:spPr bwMode="auto">
              <a:xfrm>
                <a:off x="-1326373" y="2713542"/>
                <a:ext cx="251583" cy="154196"/>
              </a:xfrm>
              <a:custGeom>
                <a:avLst/>
                <a:gdLst/>
                <a:ahLst/>
                <a:cxnLst>
                  <a:cxn ang="0">
                    <a:pos x="124" y="4"/>
                  </a:cxn>
                  <a:cxn ang="0">
                    <a:pos x="124" y="0"/>
                  </a:cxn>
                  <a:cxn ang="0">
                    <a:pos x="124" y="0"/>
                  </a:cxn>
                  <a:cxn ang="0">
                    <a:pos x="12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0" y="76"/>
                  </a:cxn>
                  <a:cxn ang="0">
                    <a:pos x="100" y="76"/>
                  </a:cxn>
                  <a:cxn ang="0">
                    <a:pos x="110" y="64"/>
                  </a:cxn>
                  <a:cxn ang="0">
                    <a:pos x="116" y="52"/>
                  </a:cxn>
                  <a:cxn ang="0">
                    <a:pos x="120" y="40"/>
                  </a:cxn>
                  <a:cxn ang="0">
                    <a:pos x="122" y="28"/>
                  </a:cxn>
                  <a:cxn ang="0">
                    <a:pos x="124" y="12"/>
                  </a:cxn>
                  <a:cxn ang="0">
                    <a:pos x="124" y="4"/>
                  </a:cxn>
                  <a:cxn ang="0">
                    <a:pos x="124" y="4"/>
                  </a:cxn>
                </a:cxnLst>
                <a:rect l="0" t="0" r="r" b="b"/>
                <a:pathLst>
                  <a:path w="124" h="76">
                    <a:moveTo>
                      <a:pt x="124" y="4"/>
                    </a:moveTo>
                    <a:lnTo>
                      <a:pt x="124" y="0"/>
                    </a:lnTo>
                    <a:lnTo>
                      <a:pt x="124" y="0"/>
                    </a:lnTo>
                    <a:lnTo>
                      <a:pt x="12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0" y="76"/>
                    </a:lnTo>
                    <a:lnTo>
                      <a:pt x="100" y="76"/>
                    </a:lnTo>
                    <a:lnTo>
                      <a:pt x="110" y="64"/>
                    </a:lnTo>
                    <a:lnTo>
                      <a:pt x="116" y="52"/>
                    </a:lnTo>
                    <a:lnTo>
                      <a:pt x="120" y="40"/>
                    </a:lnTo>
                    <a:lnTo>
                      <a:pt x="122" y="28"/>
                    </a:lnTo>
                    <a:lnTo>
                      <a:pt x="124" y="12"/>
                    </a:lnTo>
                    <a:lnTo>
                      <a:pt x="124" y="4"/>
                    </a:lnTo>
                    <a:lnTo>
                      <a:pt x="124" y="4"/>
                    </a:lnTo>
                    <a:close/>
                  </a:path>
                </a:pathLst>
              </a:custGeom>
              <a:grpFill/>
              <a:ln w="9525">
                <a:noFill/>
                <a:round/>
                <a:headEnd/>
                <a:tailEnd/>
              </a:ln>
            </p:spPr>
            <p:txBody>
              <a:bodyPr/>
              <a:lstStyle/>
              <a:p>
                <a:pPr>
                  <a:defRPr/>
                </a:pPr>
                <a:endParaRPr lang="zh-CN" altLang="en-US">
                  <a:latin typeface="+mn-lt"/>
                  <a:ea typeface="+mn-ea"/>
                </a:endParaRPr>
              </a:p>
            </p:txBody>
          </p:sp>
          <p:sp>
            <p:nvSpPr>
              <p:cNvPr id="131" name="Freeform 41"/>
              <p:cNvSpPr>
                <a:spLocks/>
              </p:cNvSpPr>
              <p:nvPr/>
            </p:nvSpPr>
            <p:spPr bwMode="auto">
              <a:xfrm>
                <a:off x="-1610418" y="2713542"/>
                <a:ext cx="247525" cy="154196"/>
              </a:xfrm>
              <a:custGeom>
                <a:avLst/>
                <a:gdLst/>
                <a:ahLst/>
                <a:cxnLst>
                  <a:cxn ang="0">
                    <a:pos x="10" y="76"/>
                  </a:cxn>
                  <a:cxn ang="0">
                    <a:pos x="112" y="76"/>
                  </a:cxn>
                  <a:cxn ang="0">
                    <a:pos x="112" y="76"/>
                  </a:cxn>
                  <a:cxn ang="0">
                    <a:pos x="116" y="74"/>
                  </a:cxn>
                  <a:cxn ang="0">
                    <a:pos x="120" y="72"/>
                  </a:cxn>
                  <a:cxn ang="0">
                    <a:pos x="122" y="70"/>
                  </a:cxn>
                  <a:cxn ang="0">
                    <a:pos x="122" y="66"/>
                  </a:cxn>
                  <a:cxn ang="0">
                    <a:pos x="122" y="10"/>
                  </a:cxn>
                  <a:cxn ang="0">
                    <a:pos x="122" y="10"/>
                  </a:cxn>
                  <a:cxn ang="0">
                    <a:pos x="122" y="6"/>
                  </a:cxn>
                  <a:cxn ang="0">
                    <a:pos x="120" y="2"/>
                  </a:cxn>
                  <a:cxn ang="0">
                    <a:pos x="116" y="0"/>
                  </a:cxn>
                  <a:cxn ang="0">
                    <a:pos x="11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 y="76"/>
                  </a:cxn>
                </a:cxnLst>
                <a:rect l="0" t="0" r="r" b="b"/>
                <a:pathLst>
                  <a:path w="122" h="76">
                    <a:moveTo>
                      <a:pt x="10" y="76"/>
                    </a:moveTo>
                    <a:lnTo>
                      <a:pt x="112" y="76"/>
                    </a:lnTo>
                    <a:lnTo>
                      <a:pt x="112" y="76"/>
                    </a:lnTo>
                    <a:lnTo>
                      <a:pt x="116" y="74"/>
                    </a:lnTo>
                    <a:lnTo>
                      <a:pt x="120" y="72"/>
                    </a:lnTo>
                    <a:lnTo>
                      <a:pt x="122" y="70"/>
                    </a:lnTo>
                    <a:lnTo>
                      <a:pt x="122" y="66"/>
                    </a:lnTo>
                    <a:lnTo>
                      <a:pt x="122" y="10"/>
                    </a:lnTo>
                    <a:lnTo>
                      <a:pt x="122" y="10"/>
                    </a:lnTo>
                    <a:lnTo>
                      <a:pt x="122" y="6"/>
                    </a:lnTo>
                    <a:lnTo>
                      <a:pt x="120" y="2"/>
                    </a:lnTo>
                    <a:lnTo>
                      <a:pt x="116" y="0"/>
                    </a:lnTo>
                    <a:lnTo>
                      <a:pt x="11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 y="76"/>
                    </a:lnTo>
                    <a:close/>
                  </a:path>
                </a:pathLst>
              </a:custGeom>
              <a:grpFill/>
              <a:ln w="9525">
                <a:noFill/>
                <a:round/>
                <a:headEnd/>
                <a:tailEnd/>
              </a:ln>
            </p:spPr>
            <p:txBody>
              <a:bodyPr/>
              <a:lstStyle/>
              <a:p>
                <a:pPr>
                  <a:defRPr/>
                </a:pPr>
                <a:endParaRPr lang="zh-CN" altLang="en-US">
                  <a:latin typeface="+mn-lt"/>
                  <a:ea typeface="+mn-ea"/>
                </a:endParaRPr>
              </a:p>
            </p:txBody>
          </p:sp>
          <p:sp>
            <p:nvSpPr>
              <p:cNvPr id="132" name="Freeform 42"/>
              <p:cNvSpPr>
                <a:spLocks/>
              </p:cNvSpPr>
              <p:nvPr/>
            </p:nvSpPr>
            <p:spPr bwMode="auto">
              <a:xfrm>
                <a:off x="-1618534" y="2900200"/>
                <a:ext cx="466645" cy="154196"/>
              </a:xfrm>
              <a:custGeom>
                <a:avLst/>
                <a:gdLst/>
                <a:ahLst/>
                <a:cxnLst>
                  <a:cxn ang="0">
                    <a:pos x="186" y="76"/>
                  </a:cxn>
                  <a:cxn ang="0">
                    <a:pos x="186" y="76"/>
                  </a:cxn>
                  <a:cxn ang="0">
                    <a:pos x="188" y="66"/>
                  </a:cxn>
                  <a:cxn ang="0">
                    <a:pos x="192" y="56"/>
                  </a:cxn>
                  <a:cxn ang="0">
                    <a:pos x="202" y="36"/>
                  </a:cxn>
                  <a:cxn ang="0">
                    <a:pos x="214" y="18"/>
                  </a:cxn>
                  <a:cxn ang="0">
                    <a:pos x="230" y="0"/>
                  </a:cxn>
                  <a:cxn ang="0">
                    <a:pos x="230" y="0"/>
                  </a:cxn>
                  <a:cxn ang="0">
                    <a:pos x="226" y="0"/>
                  </a:cxn>
                  <a:cxn ang="0">
                    <a:pos x="10" y="0"/>
                  </a:cxn>
                  <a:cxn ang="0">
                    <a:pos x="10" y="0"/>
                  </a:cxn>
                  <a:cxn ang="0">
                    <a:pos x="6" y="0"/>
                  </a:cxn>
                  <a:cxn ang="0">
                    <a:pos x="4" y="4"/>
                  </a:cxn>
                  <a:cxn ang="0">
                    <a:pos x="2" y="6"/>
                  </a:cxn>
                  <a:cxn ang="0">
                    <a:pos x="0" y="10"/>
                  </a:cxn>
                  <a:cxn ang="0">
                    <a:pos x="0" y="66"/>
                  </a:cxn>
                  <a:cxn ang="0">
                    <a:pos x="0" y="66"/>
                  </a:cxn>
                  <a:cxn ang="0">
                    <a:pos x="2" y="70"/>
                  </a:cxn>
                  <a:cxn ang="0">
                    <a:pos x="4" y="74"/>
                  </a:cxn>
                  <a:cxn ang="0">
                    <a:pos x="6" y="76"/>
                  </a:cxn>
                  <a:cxn ang="0">
                    <a:pos x="10" y="76"/>
                  </a:cxn>
                  <a:cxn ang="0">
                    <a:pos x="186" y="76"/>
                  </a:cxn>
                </a:cxnLst>
                <a:rect l="0" t="0" r="r" b="b"/>
                <a:pathLst>
                  <a:path w="230" h="76">
                    <a:moveTo>
                      <a:pt x="186" y="76"/>
                    </a:moveTo>
                    <a:lnTo>
                      <a:pt x="186" y="76"/>
                    </a:lnTo>
                    <a:lnTo>
                      <a:pt x="188" y="66"/>
                    </a:lnTo>
                    <a:lnTo>
                      <a:pt x="192" y="56"/>
                    </a:lnTo>
                    <a:lnTo>
                      <a:pt x="202" y="36"/>
                    </a:lnTo>
                    <a:lnTo>
                      <a:pt x="214" y="18"/>
                    </a:lnTo>
                    <a:lnTo>
                      <a:pt x="230" y="0"/>
                    </a:lnTo>
                    <a:lnTo>
                      <a:pt x="230" y="0"/>
                    </a:lnTo>
                    <a:lnTo>
                      <a:pt x="226" y="0"/>
                    </a:lnTo>
                    <a:lnTo>
                      <a:pt x="10" y="0"/>
                    </a:lnTo>
                    <a:lnTo>
                      <a:pt x="10" y="0"/>
                    </a:lnTo>
                    <a:lnTo>
                      <a:pt x="6" y="0"/>
                    </a:lnTo>
                    <a:lnTo>
                      <a:pt x="4" y="4"/>
                    </a:lnTo>
                    <a:lnTo>
                      <a:pt x="2" y="6"/>
                    </a:lnTo>
                    <a:lnTo>
                      <a:pt x="0" y="10"/>
                    </a:lnTo>
                    <a:lnTo>
                      <a:pt x="0" y="66"/>
                    </a:lnTo>
                    <a:lnTo>
                      <a:pt x="0" y="66"/>
                    </a:lnTo>
                    <a:lnTo>
                      <a:pt x="2" y="70"/>
                    </a:lnTo>
                    <a:lnTo>
                      <a:pt x="4" y="74"/>
                    </a:lnTo>
                    <a:lnTo>
                      <a:pt x="6" y="76"/>
                    </a:lnTo>
                    <a:lnTo>
                      <a:pt x="10" y="76"/>
                    </a:lnTo>
                    <a:lnTo>
                      <a:pt x="186" y="76"/>
                    </a:lnTo>
                    <a:close/>
                  </a:path>
                </a:pathLst>
              </a:custGeom>
              <a:grpFill/>
              <a:ln w="9525">
                <a:noFill/>
                <a:round/>
                <a:headEnd/>
                <a:tailEnd/>
              </a:ln>
            </p:spPr>
            <p:txBody>
              <a:bodyPr/>
              <a:lstStyle/>
              <a:p>
                <a:pPr>
                  <a:defRPr/>
                </a:pPr>
                <a:endParaRPr lang="zh-CN" altLang="en-US">
                  <a:latin typeface="+mn-lt"/>
                  <a:ea typeface="+mn-ea"/>
                </a:endParaRPr>
              </a:p>
            </p:txBody>
          </p:sp>
          <p:sp>
            <p:nvSpPr>
              <p:cNvPr id="133" name="Freeform 43"/>
              <p:cNvSpPr>
                <a:spLocks/>
              </p:cNvSpPr>
              <p:nvPr/>
            </p:nvSpPr>
            <p:spPr bwMode="auto">
              <a:xfrm>
                <a:off x="-1610418" y="3086858"/>
                <a:ext cx="247525" cy="154196"/>
              </a:xfrm>
              <a:custGeom>
                <a:avLst/>
                <a:gdLst/>
                <a:ahLst/>
                <a:cxnLst>
                  <a:cxn ang="0">
                    <a:pos x="112"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112" y="76"/>
                  </a:cxn>
                  <a:cxn ang="0">
                    <a:pos x="112" y="76"/>
                  </a:cxn>
                  <a:cxn ang="0">
                    <a:pos x="116" y="76"/>
                  </a:cxn>
                  <a:cxn ang="0">
                    <a:pos x="120" y="74"/>
                  </a:cxn>
                  <a:cxn ang="0">
                    <a:pos x="122" y="70"/>
                  </a:cxn>
                  <a:cxn ang="0">
                    <a:pos x="122" y="66"/>
                  </a:cxn>
                  <a:cxn ang="0">
                    <a:pos x="122" y="12"/>
                  </a:cxn>
                  <a:cxn ang="0">
                    <a:pos x="122" y="12"/>
                  </a:cxn>
                  <a:cxn ang="0">
                    <a:pos x="122" y="6"/>
                  </a:cxn>
                  <a:cxn ang="0">
                    <a:pos x="120" y="4"/>
                  </a:cxn>
                  <a:cxn ang="0">
                    <a:pos x="116" y="2"/>
                  </a:cxn>
                  <a:cxn ang="0">
                    <a:pos x="112" y="0"/>
                  </a:cxn>
                  <a:cxn ang="0">
                    <a:pos x="112" y="0"/>
                  </a:cxn>
                </a:cxnLst>
                <a:rect l="0" t="0" r="r" b="b"/>
                <a:pathLst>
                  <a:path w="122" h="76">
                    <a:moveTo>
                      <a:pt x="112" y="0"/>
                    </a:move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112" y="76"/>
                    </a:lnTo>
                    <a:lnTo>
                      <a:pt x="112" y="76"/>
                    </a:lnTo>
                    <a:lnTo>
                      <a:pt x="116" y="76"/>
                    </a:lnTo>
                    <a:lnTo>
                      <a:pt x="120" y="74"/>
                    </a:lnTo>
                    <a:lnTo>
                      <a:pt x="122" y="70"/>
                    </a:lnTo>
                    <a:lnTo>
                      <a:pt x="122" y="66"/>
                    </a:lnTo>
                    <a:lnTo>
                      <a:pt x="122" y="12"/>
                    </a:lnTo>
                    <a:lnTo>
                      <a:pt x="122" y="12"/>
                    </a:lnTo>
                    <a:lnTo>
                      <a:pt x="122" y="6"/>
                    </a:lnTo>
                    <a:lnTo>
                      <a:pt x="120" y="4"/>
                    </a:lnTo>
                    <a:lnTo>
                      <a:pt x="116" y="2"/>
                    </a:lnTo>
                    <a:lnTo>
                      <a:pt x="112" y="0"/>
                    </a:lnTo>
                    <a:lnTo>
                      <a:pt x="112" y="0"/>
                    </a:lnTo>
                    <a:close/>
                  </a:path>
                </a:pathLst>
              </a:custGeom>
              <a:grpFill/>
              <a:ln w="9525">
                <a:noFill/>
                <a:round/>
                <a:headEnd/>
                <a:tailEnd/>
              </a:ln>
            </p:spPr>
            <p:txBody>
              <a:bodyPr/>
              <a:lstStyle/>
              <a:p>
                <a:pPr>
                  <a:defRPr/>
                </a:pPr>
                <a:endParaRPr lang="zh-CN" altLang="en-US">
                  <a:latin typeface="+mn-lt"/>
                  <a:ea typeface="+mn-ea"/>
                </a:endParaRPr>
              </a:p>
            </p:txBody>
          </p:sp>
          <p:sp>
            <p:nvSpPr>
              <p:cNvPr id="134" name="Freeform 44"/>
              <p:cNvSpPr>
                <a:spLocks/>
              </p:cNvSpPr>
              <p:nvPr/>
            </p:nvSpPr>
            <p:spPr bwMode="auto">
              <a:xfrm>
                <a:off x="-1326373" y="3086858"/>
                <a:ext cx="182600" cy="154196"/>
              </a:xfrm>
              <a:custGeom>
                <a:avLst/>
                <a:gdLst/>
                <a:ahLst/>
                <a:cxnLst>
                  <a:cxn ang="0">
                    <a:pos x="44" y="16"/>
                  </a:cxn>
                  <a:cxn ang="0">
                    <a:pos x="44" y="16"/>
                  </a:cxn>
                  <a:cxn ang="0">
                    <a:pos x="40"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90" y="76"/>
                  </a:cxn>
                  <a:cxn ang="0">
                    <a:pos x="90" y="76"/>
                  </a:cxn>
                  <a:cxn ang="0">
                    <a:pos x="74" y="66"/>
                  </a:cxn>
                  <a:cxn ang="0">
                    <a:pos x="62" y="50"/>
                  </a:cxn>
                  <a:cxn ang="0">
                    <a:pos x="50" y="34"/>
                  </a:cxn>
                  <a:cxn ang="0">
                    <a:pos x="44" y="16"/>
                  </a:cxn>
                  <a:cxn ang="0">
                    <a:pos x="44" y="16"/>
                  </a:cxn>
                </a:cxnLst>
                <a:rect l="0" t="0" r="r" b="b"/>
                <a:pathLst>
                  <a:path w="90" h="76">
                    <a:moveTo>
                      <a:pt x="44" y="16"/>
                    </a:moveTo>
                    <a:lnTo>
                      <a:pt x="44" y="16"/>
                    </a:lnTo>
                    <a:lnTo>
                      <a:pt x="40" y="0"/>
                    </a:ln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90" y="76"/>
                    </a:lnTo>
                    <a:lnTo>
                      <a:pt x="90" y="76"/>
                    </a:lnTo>
                    <a:lnTo>
                      <a:pt x="74" y="66"/>
                    </a:lnTo>
                    <a:lnTo>
                      <a:pt x="62" y="50"/>
                    </a:lnTo>
                    <a:lnTo>
                      <a:pt x="50" y="34"/>
                    </a:lnTo>
                    <a:lnTo>
                      <a:pt x="44" y="16"/>
                    </a:lnTo>
                    <a:lnTo>
                      <a:pt x="44" y="16"/>
                    </a:lnTo>
                    <a:close/>
                  </a:path>
                </a:pathLst>
              </a:custGeom>
              <a:grpFill/>
              <a:ln w="9525">
                <a:noFill/>
                <a:round/>
                <a:headEnd/>
                <a:tailEnd/>
              </a:ln>
            </p:spPr>
            <p:txBody>
              <a:bodyPr/>
              <a:lstStyle/>
              <a:p>
                <a:pPr>
                  <a:defRPr/>
                </a:pPr>
                <a:endParaRPr lang="zh-CN" altLang="en-US">
                  <a:latin typeface="+mn-lt"/>
                  <a:ea typeface="+mn-ea"/>
                </a:endParaRPr>
              </a:p>
            </p:txBody>
          </p:sp>
          <p:sp>
            <p:nvSpPr>
              <p:cNvPr id="135" name="Freeform 45"/>
              <p:cNvSpPr>
                <a:spLocks/>
              </p:cNvSpPr>
              <p:nvPr/>
            </p:nvSpPr>
            <p:spPr bwMode="auto">
              <a:xfrm>
                <a:off x="-1216813" y="2721658"/>
                <a:ext cx="393605" cy="519397"/>
              </a:xfrm>
              <a:custGeom>
                <a:avLst/>
                <a:gdLst/>
                <a:ahLst/>
                <a:cxnLst>
                  <a:cxn ang="0">
                    <a:pos x="194" y="144"/>
                  </a:cxn>
                  <a:cxn ang="0">
                    <a:pos x="188" y="112"/>
                  </a:cxn>
                  <a:cxn ang="0">
                    <a:pos x="174" y="82"/>
                  </a:cxn>
                  <a:cxn ang="0">
                    <a:pos x="156" y="58"/>
                  </a:cxn>
                  <a:cxn ang="0">
                    <a:pos x="116" y="22"/>
                  </a:cxn>
                  <a:cxn ang="0">
                    <a:pos x="84" y="0"/>
                  </a:cxn>
                  <a:cxn ang="0">
                    <a:pos x="84" y="8"/>
                  </a:cxn>
                  <a:cxn ang="0">
                    <a:pos x="78" y="42"/>
                  </a:cxn>
                  <a:cxn ang="0">
                    <a:pos x="64" y="72"/>
                  </a:cxn>
                  <a:cxn ang="0">
                    <a:pos x="52" y="86"/>
                  </a:cxn>
                  <a:cxn ang="0">
                    <a:pos x="20" y="122"/>
                  </a:cxn>
                  <a:cxn ang="0">
                    <a:pos x="6" y="150"/>
                  </a:cxn>
                  <a:cxn ang="0">
                    <a:pos x="0" y="178"/>
                  </a:cxn>
                  <a:cxn ang="0">
                    <a:pos x="2" y="192"/>
                  </a:cxn>
                  <a:cxn ang="0">
                    <a:pos x="12" y="214"/>
                  </a:cxn>
                  <a:cxn ang="0">
                    <a:pos x="28" y="234"/>
                  </a:cxn>
                  <a:cxn ang="0">
                    <a:pos x="46" y="248"/>
                  </a:cxn>
                  <a:cxn ang="0">
                    <a:pos x="70" y="256"/>
                  </a:cxn>
                  <a:cxn ang="0">
                    <a:pos x="64" y="240"/>
                  </a:cxn>
                  <a:cxn ang="0">
                    <a:pos x="64" y="214"/>
                  </a:cxn>
                  <a:cxn ang="0">
                    <a:pos x="72" y="196"/>
                  </a:cxn>
                  <a:cxn ang="0">
                    <a:pos x="78" y="186"/>
                  </a:cxn>
                  <a:cxn ang="0">
                    <a:pos x="104" y="146"/>
                  </a:cxn>
                  <a:cxn ang="0">
                    <a:pos x="112" y="128"/>
                  </a:cxn>
                  <a:cxn ang="0">
                    <a:pos x="120" y="140"/>
                  </a:cxn>
                  <a:cxn ang="0">
                    <a:pos x="132" y="168"/>
                  </a:cxn>
                  <a:cxn ang="0">
                    <a:pos x="140" y="206"/>
                  </a:cxn>
                  <a:cxn ang="0">
                    <a:pos x="138" y="228"/>
                  </a:cxn>
                  <a:cxn ang="0">
                    <a:pos x="130" y="248"/>
                  </a:cxn>
                  <a:cxn ang="0">
                    <a:pos x="142" y="242"/>
                  </a:cxn>
                  <a:cxn ang="0">
                    <a:pos x="166" y="224"/>
                  </a:cxn>
                  <a:cxn ang="0">
                    <a:pos x="186" y="200"/>
                  </a:cxn>
                  <a:cxn ang="0">
                    <a:pos x="194" y="166"/>
                  </a:cxn>
                  <a:cxn ang="0">
                    <a:pos x="194" y="144"/>
                  </a:cxn>
                </a:cxnLst>
                <a:rect l="0" t="0" r="r" b="b"/>
                <a:pathLst>
                  <a:path w="194" h="256">
                    <a:moveTo>
                      <a:pt x="194" y="144"/>
                    </a:moveTo>
                    <a:lnTo>
                      <a:pt x="194" y="144"/>
                    </a:lnTo>
                    <a:lnTo>
                      <a:pt x="192" y="128"/>
                    </a:lnTo>
                    <a:lnTo>
                      <a:pt x="188" y="112"/>
                    </a:lnTo>
                    <a:lnTo>
                      <a:pt x="180" y="96"/>
                    </a:lnTo>
                    <a:lnTo>
                      <a:pt x="174" y="82"/>
                    </a:lnTo>
                    <a:lnTo>
                      <a:pt x="164" y="70"/>
                    </a:lnTo>
                    <a:lnTo>
                      <a:pt x="156" y="58"/>
                    </a:lnTo>
                    <a:lnTo>
                      <a:pt x="136" y="38"/>
                    </a:lnTo>
                    <a:lnTo>
                      <a:pt x="116" y="22"/>
                    </a:lnTo>
                    <a:lnTo>
                      <a:pt x="100" y="10"/>
                    </a:lnTo>
                    <a:lnTo>
                      <a:pt x="84" y="0"/>
                    </a:lnTo>
                    <a:lnTo>
                      <a:pt x="84" y="0"/>
                    </a:lnTo>
                    <a:lnTo>
                      <a:pt x="84" y="8"/>
                    </a:lnTo>
                    <a:lnTo>
                      <a:pt x="82" y="30"/>
                    </a:lnTo>
                    <a:lnTo>
                      <a:pt x="78" y="42"/>
                    </a:lnTo>
                    <a:lnTo>
                      <a:pt x="72" y="58"/>
                    </a:lnTo>
                    <a:lnTo>
                      <a:pt x="64" y="72"/>
                    </a:lnTo>
                    <a:lnTo>
                      <a:pt x="52" y="86"/>
                    </a:lnTo>
                    <a:lnTo>
                      <a:pt x="52" y="86"/>
                    </a:lnTo>
                    <a:lnTo>
                      <a:pt x="30" y="110"/>
                    </a:lnTo>
                    <a:lnTo>
                      <a:pt x="20" y="122"/>
                    </a:lnTo>
                    <a:lnTo>
                      <a:pt x="12" y="136"/>
                    </a:lnTo>
                    <a:lnTo>
                      <a:pt x="6" y="150"/>
                    </a:lnTo>
                    <a:lnTo>
                      <a:pt x="2" y="164"/>
                    </a:lnTo>
                    <a:lnTo>
                      <a:pt x="0" y="178"/>
                    </a:lnTo>
                    <a:lnTo>
                      <a:pt x="2" y="192"/>
                    </a:lnTo>
                    <a:lnTo>
                      <a:pt x="2" y="192"/>
                    </a:lnTo>
                    <a:lnTo>
                      <a:pt x="8" y="204"/>
                    </a:lnTo>
                    <a:lnTo>
                      <a:pt x="12" y="214"/>
                    </a:lnTo>
                    <a:lnTo>
                      <a:pt x="20" y="224"/>
                    </a:lnTo>
                    <a:lnTo>
                      <a:pt x="28" y="234"/>
                    </a:lnTo>
                    <a:lnTo>
                      <a:pt x="36" y="242"/>
                    </a:lnTo>
                    <a:lnTo>
                      <a:pt x="46" y="248"/>
                    </a:lnTo>
                    <a:lnTo>
                      <a:pt x="58" y="254"/>
                    </a:lnTo>
                    <a:lnTo>
                      <a:pt x="70" y="256"/>
                    </a:lnTo>
                    <a:lnTo>
                      <a:pt x="70" y="256"/>
                    </a:lnTo>
                    <a:lnTo>
                      <a:pt x="64" y="240"/>
                    </a:lnTo>
                    <a:lnTo>
                      <a:pt x="64" y="222"/>
                    </a:lnTo>
                    <a:lnTo>
                      <a:pt x="64" y="214"/>
                    </a:lnTo>
                    <a:lnTo>
                      <a:pt x="66" y="204"/>
                    </a:lnTo>
                    <a:lnTo>
                      <a:pt x="72" y="196"/>
                    </a:lnTo>
                    <a:lnTo>
                      <a:pt x="78" y="186"/>
                    </a:lnTo>
                    <a:lnTo>
                      <a:pt x="78" y="186"/>
                    </a:lnTo>
                    <a:lnTo>
                      <a:pt x="94" y="164"/>
                    </a:lnTo>
                    <a:lnTo>
                      <a:pt x="104" y="146"/>
                    </a:lnTo>
                    <a:lnTo>
                      <a:pt x="112" y="128"/>
                    </a:lnTo>
                    <a:lnTo>
                      <a:pt x="112" y="128"/>
                    </a:lnTo>
                    <a:lnTo>
                      <a:pt x="114" y="130"/>
                    </a:lnTo>
                    <a:lnTo>
                      <a:pt x="120" y="140"/>
                    </a:lnTo>
                    <a:lnTo>
                      <a:pt x="126" y="152"/>
                    </a:lnTo>
                    <a:lnTo>
                      <a:pt x="132" y="168"/>
                    </a:lnTo>
                    <a:lnTo>
                      <a:pt x="138" y="186"/>
                    </a:lnTo>
                    <a:lnTo>
                      <a:pt x="140" y="206"/>
                    </a:lnTo>
                    <a:lnTo>
                      <a:pt x="138" y="218"/>
                    </a:lnTo>
                    <a:lnTo>
                      <a:pt x="138" y="228"/>
                    </a:lnTo>
                    <a:lnTo>
                      <a:pt x="134" y="238"/>
                    </a:lnTo>
                    <a:lnTo>
                      <a:pt x="130" y="248"/>
                    </a:lnTo>
                    <a:lnTo>
                      <a:pt x="130" y="248"/>
                    </a:lnTo>
                    <a:lnTo>
                      <a:pt x="142" y="242"/>
                    </a:lnTo>
                    <a:lnTo>
                      <a:pt x="154" y="234"/>
                    </a:lnTo>
                    <a:lnTo>
                      <a:pt x="166" y="224"/>
                    </a:lnTo>
                    <a:lnTo>
                      <a:pt x="176" y="212"/>
                    </a:lnTo>
                    <a:lnTo>
                      <a:pt x="186" y="200"/>
                    </a:lnTo>
                    <a:lnTo>
                      <a:pt x="192" y="184"/>
                    </a:lnTo>
                    <a:lnTo>
                      <a:pt x="194" y="166"/>
                    </a:lnTo>
                    <a:lnTo>
                      <a:pt x="194" y="144"/>
                    </a:lnTo>
                    <a:lnTo>
                      <a:pt x="194" y="144"/>
                    </a:lnTo>
                    <a:close/>
                  </a:path>
                </a:pathLst>
              </a:custGeom>
              <a:grpFill/>
              <a:ln w="9525">
                <a:noFill/>
                <a:round/>
                <a:headEnd/>
                <a:tailEnd/>
              </a:ln>
            </p:spPr>
            <p:txBody>
              <a:bodyPr/>
              <a:lstStyle/>
              <a:p>
                <a:pPr>
                  <a:defRPr/>
                </a:pPr>
                <a:endParaRPr lang="zh-CN" altLang="en-US">
                  <a:latin typeface="+mn-lt"/>
                  <a:ea typeface="+mn-ea"/>
                </a:endParaRPr>
              </a:p>
            </p:txBody>
          </p:sp>
        </p:grpSp>
        <p:sp>
          <p:nvSpPr>
            <p:cNvPr id="28" name="TextBox 897"/>
            <p:cNvSpPr txBox="1">
              <a:spLocks noChangeArrowheads="1"/>
            </p:cNvSpPr>
            <p:nvPr/>
          </p:nvSpPr>
          <p:spPr bwMode="auto">
            <a:xfrm>
              <a:off x="3277349" y="4753757"/>
              <a:ext cx="595246" cy="263467"/>
            </a:xfrm>
            <a:prstGeom prst="rect">
              <a:avLst/>
            </a:prstGeom>
            <a:noFill/>
            <a:ln w="9525">
              <a:noFill/>
              <a:miter lim="800000"/>
              <a:headEnd/>
              <a:tailEnd/>
            </a:ln>
          </p:spPr>
          <p:txBody>
            <a:bodyPr lIns="91427" tIns="45714" rIns="91427" bIns="45714">
              <a:spAutoFit/>
            </a:bodyPr>
            <a:lstStyle/>
            <a:p>
              <a:pPr>
                <a:defRPr/>
              </a:pPr>
              <a:r>
                <a:rPr lang="en-US" altLang="zh-CN" sz="1100" dirty="0">
                  <a:solidFill>
                    <a:schemeClr val="bg1"/>
                  </a:solidFill>
                  <a:latin typeface="+mn-lt"/>
                  <a:ea typeface="+mn-ea"/>
                  <a:cs typeface="Arial" pitchFamily="34" charset="0"/>
                </a:rPr>
                <a:t>……</a:t>
              </a:r>
              <a:endParaRPr lang="zh-CN" altLang="en-US" sz="1100" dirty="0">
                <a:solidFill>
                  <a:schemeClr val="bg1"/>
                </a:solidFill>
                <a:latin typeface="+mn-lt"/>
                <a:ea typeface="+mn-ea"/>
                <a:cs typeface="Arial" pitchFamily="34" charset="0"/>
              </a:endParaRPr>
            </a:p>
          </p:txBody>
        </p:sp>
        <p:sp>
          <p:nvSpPr>
            <p:cNvPr id="29" name="TextBox 898"/>
            <p:cNvSpPr txBox="1"/>
            <p:nvPr/>
          </p:nvSpPr>
          <p:spPr>
            <a:xfrm>
              <a:off x="5107908" y="3153909"/>
              <a:ext cx="1272965" cy="307696"/>
            </a:xfrm>
            <a:prstGeom prst="rect">
              <a:avLst/>
            </a:prstGeom>
            <a:noFill/>
          </p:spPr>
          <p:txBody>
            <a:bodyPr lIns="91427" tIns="45714" rIns="91427" bIns="45714">
              <a:spAutoFit/>
            </a:bodyPr>
            <a:lstStyle/>
            <a:p>
              <a:pPr>
                <a:defRPr/>
              </a:pPr>
              <a:r>
                <a:rPr lang="zh-CN" altLang="en-US" sz="1400" b="1" dirty="0">
                  <a:solidFill>
                    <a:schemeClr val="tx1">
                      <a:lumMod val="75000"/>
                      <a:lumOff val="25000"/>
                    </a:schemeClr>
                  </a:solidFill>
                  <a:latin typeface="+mn-lt"/>
                  <a:ea typeface="+mn-ea"/>
                </a:rPr>
                <a:t>虚拟部门</a:t>
              </a:r>
              <a:r>
                <a:rPr lang="en-US" altLang="zh-CN" sz="1400" b="1" dirty="0">
                  <a:solidFill>
                    <a:schemeClr val="tx1">
                      <a:lumMod val="75000"/>
                      <a:lumOff val="25000"/>
                    </a:schemeClr>
                  </a:solidFill>
                  <a:latin typeface="+mn-lt"/>
                  <a:ea typeface="+mn-ea"/>
                </a:rPr>
                <a:t>1</a:t>
              </a:r>
              <a:endParaRPr lang="zh-CN" altLang="en-US" sz="1400" b="1" dirty="0">
                <a:solidFill>
                  <a:schemeClr val="tx1">
                    <a:lumMod val="75000"/>
                    <a:lumOff val="25000"/>
                  </a:schemeClr>
                </a:solidFill>
                <a:latin typeface="+mn-lt"/>
                <a:ea typeface="+mn-ea"/>
              </a:endParaRPr>
            </a:p>
          </p:txBody>
        </p:sp>
        <p:grpSp>
          <p:nvGrpSpPr>
            <p:cNvPr id="27682" name="组合 904"/>
            <p:cNvGrpSpPr>
              <a:grpSpLocks/>
            </p:cNvGrpSpPr>
            <p:nvPr/>
          </p:nvGrpSpPr>
          <p:grpSpPr bwMode="auto">
            <a:xfrm>
              <a:off x="6419405" y="2872318"/>
              <a:ext cx="1960544" cy="901700"/>
              <a:chOff x="6276111" y="3301341"/>
              <a:chExt cx="1961110" cy="902525"/>
            </a:xfrm>
          </p:grpSpPr>
          <p:sp>
            <p:nvSpPr>
              <p:cNvPr id="113" name="Oval 2"/>
              <p:cNvSpPr>
                <a:spLocks noChangeArrowheads="1"/>
              </p:cNvSpPr>
              <p:nvPr/>
            </p:nvSpPr>
            <p:spPr bwMode="auto">
              <a:xfrm>
                <a:off x="6276111" y="3301341"/>
                <a:ext cx="1961110" cy="866900"/>
              </a:xfrm>
              <a:prstGeom prst="ellipse">
                <a:avLst/>
              </a:prstGeom>
              <a:solidFill>
                <a:srgbClr val="99CCFF"/>
              </a:solidFill>
              <a:ln w="9525">
                <a:gradFill>
                  <a:gsLst>
                    <a:gs pos="0">
                      <a:schemeClr val="bg1">
                        <a:lumMod val="95000"/>
                      </a:schemeClr>
                    </a:gs>
                    <a:gs pos="50000">
                      <a:schemeClr val="bg2">
                        <a:lumMod val="40000"/>
                        <a:lumOff val="60000"/>
                      </a:schemeClr>
                    </a:gs>
                    <a:gs pos="100000">
                      <a:schemeClr val="bg1">
                        <a:lumMod val="75000"/>
                      </a:schemeClr>
                    </a:gs>
                  </a:gsLst>
                  <a:lin ang="5400000" scaled="0"/>
                </a:gradFill>
                <a:round/>
                <a:headEnd/>
                <a:tailEnd/>
              </a:ln>
              <a:effectLst/>
            </p:spPr>
            <p:txBody>
              <a:bodyPr wrap="none" anchor="ctr"/>
              <a:lstStyle/>
              <a:p>
                <a:pPr>
                  <a:defRPr/>
                </a:pPr>
                <a:endParaRPr lang="zh-CN" altLang="en-US">
                  <a:latin typeface="+mn-lt"/>
                  <a:ea typeface="+mn-ea"/>
                  <a:cs typeface="Arial" pitchFamily="34" charset="0"/>
                </a:endParaRPr>
              </a:p>
            </p:txBody>
          </p:sp>
          <p:grpSp>
            <p:nvGrpSpPr>
              <p:cNvPr id="68" name="组合 39"/>
              <p:cNvGrpSpPr>
                <a:grpSpLocks noChangeAspect="1"/>
              </p:cNvGrpSpPr>
              <p:nvPr/>
            </p:nvGrpSpPr>
            <p:grpSpPr>
              <a:xfrm>
                <a:off x="6343771" y="3520662"/>
                <a:ext cx="319141" cy="459969"/>
                <a:chOff x="4059238" y="2793840"/>
                <a:chExt cx="898525" cy="1362074"/>
              </a:xfrm>
              <a:solidFill>
                <a:schemeClr val="tx1">
                  <a:lumMod val="50000"/>
                  <a:lumOff val="50000"/>
                </a:schemeClr>
              </a:solidFill>
            </p:grpSpPr>
            <p:sp>
              <p:nvSpPr>
                <p:cNvPr id="128" name="Freeform 31"/>
                <p:cNvSpPr>
                  <a:spLocks/>
                </p:cNvSpPr>
                <p:nvPr/>
              </p:nvSpPr>
              <p:spPr bwMode="auto">
                <a:xfrm>
                  <a:off x="4059238" y="3619339"/>
                  <a:ext cx="898525" cy="536575"/>
                </a:xfrm>
                <a:custGeom>
                  <a:avLst/>
                  <a:gdLst/>
                  <a:ahLst/>
                  <a:cxnLst>
                    <a:cxn ang="0">
                      <a:pos x="0" y="6079"/>
                    </a:cxn>
                    <a:cxn ang="0">
                      <a:pos x="35" y="6215"/>
                    </a:cxn>
                    <a:cxn ang="0">
                      <a:pos x="102" y="6317"/>
                    </a:cxn>
                    <a:cxn ang="0">
                      <a:pos x="204" y="6403"/>
                    </a:cxn>
                    <a:cxn ang="0">
                      <a:pos x="338" y="6418"/>
                    </a:cxn>
                    <a:cxn ang="0">
                      <a:pos x="5588" y="6418"/>
                    </a:cxn>
                    <a:cxn ang="0">
                      <a:pos x="10481" y="6418"/>
                    </a:cxn>
                    <a:cxn ang="0">
                      <a:pos x="10600" y="6367"/>
                    </a:cxn>
                    <a:cxn ang="0">
                      <a:pos x="10685" y="6265"/>
                    </a:cxn>
                    <a:cxn ang="0">
                      <a:pos x="10735" y="6148"/>
                    </a:cxn>
                    <a:cxn ang="0">
                      <a:pos x="10753" y="2140"/>
                    </a:cxn>
                    <a:cxn ang="0">
                      <a:pos x="10668" y="1833"/>
                    </a:cxn>
                    <a:cxn ang="0">
                      <a:pos x="10466" y="1614"/>
                    </a:cxn>
                    <a:cxn ang="0">
                      <a:pos x="8105" y="35"/>
                    </a:cxn>
                    <a:cxn ang="0">
                      <a:pos x="7984" y="17"/>
                    </a:cxn>
                    <a:cxn ang="0">
                      <a:pos x="7865" y="52"/>
                    </a:cxn>
                    <a:cxn ang="0">
                      <a:pos x="7781" y="119"/>
                    </a:cxn>
                    <a:cxn ang="0">
                      <a:pos x="6385" y="3312"/>
                    </a:cxn>
                    <a:cxn ang="0">
                      <a:pos x="5740" y="2037"/>
                    </a:cxn>
                    <a:cxn ang="0">
                      <a:pos x="5760" y="1850"/>
                    </a:cxn>
                    <a:cxn ang="0">
                      <a:pos x="6183" y="1188"/>
                    </a:cxn>
                    <a:cxn ang="0">
                      <a:pos x="6233" y="1019"/>
                    </a:cxn>
                    <a:cxn ang="0">
                      <a:pos x="6166" y="867"/>
                    </a:cxn>
                    <a:cxn ang="0">
                      <a:pos x="5367" y="0"/>
                    </a:cxn>
                    <a:cxn ang="0">
                      <a:pos x="4537" y="933"/>
                    </a:cxn>
                    <a:cxn ang="0">
                      <a:pos x="4537" y="1104"/>
                    </a:cxn>
                    <a:cxn ang="0">
                      <a:pos x="4943" y="1783"/>
                    </a:cxn>
                    <a:cxn ang="0">
                      <a:pos x="5010" y="1952"/>
                    </a:cxn>
                    <a:cxn ang="0">
                      <a:pos x="4977" y="2122"/>
                    </a:cxn>
                    <a:cxn ang="0">
                      <a:pos x="3005" y="188"/>
                    </a:cxn>
                    <a:cxn ang="0">
                      <a:pos x="2938" y="85"/>
                    </a:cxn>
                    <a:cxn ang="0">
                      <a:pos x="2818" y="17"/>
                    </a:cxn>
                    <a:cxn ang="0">
                      <a:pos x="2701" y="17"/>
                    </a:cxn>
                    <a:cxn ang="0">
                      <a:pos x="2581" y="70"/>
                    </a:cxn>
                    <a:cxn ang="0">
                      <a:pos x="170" y="1714"/>
                    </a:cxn>
                    <a:cxn ang="0">
                      <a:pos x="15" y="1988"/>
                    </a:cxn>
                  </a:cxnLst>
                  <a:rect l="0" t="0" r="r" b="b"/>
                  <a:pathLst>
                    <a:path w="10753" h="6418">
                      <a:moveTo>
                        <a:pt x="0" y="2140"/>
                      </a:moveTo>
                      <a:lnTo>
                        <a:pt x="0" y="6079"/>
                      </a:lnTo>
                      <a:lnTo>
                        <a:pt x="0" y="6148"/>
                      </a:lnTo>
                      <a:lnTo>
                        <a:pt x="35" y="6215"/>
                      </a:lnTo>
                      <a:lnTo>
                        <a:pt x="50" y="6265"/>
                      </a:lnTo>
                      <a:lnTo>
                        <a:pt x="102" y="6317"/>
                      </a:lnTo>
                      <a:lnTo>
                        <a:pt x="152" y="6367"/>
                      </a:lnTo>
                      <a:lnTo>
                        <a:pt x="204" y="6403"/>
                      </a:lnTo>
                      <a:lnTo>
                        <a:pt x="271" y="6418"/>
                      </a:lnTo>
                      <a:lnTo>
                        <a:pt x="338" y="6418"/>
                      </a:lnTo>
                      <a:lnTo>
                        <a:pt x="5162" y="6418"/>
                      </a:lnTo>
                      <a:lnTo>
                        <a:pt x="5588" y="6418"/>
                      </a:lnTo>
                      <a:lnTo>
                        <a:pt x="10414" y="6418"/>
                      </a:lnTo>
                      <a:lnTo>
                        <a:pt x="10481" y="6418"/>
                      </a:lnTo>
                      <a:lnTo>
                        <a:pt x="10551" y="6403"/>
                      </a:lnTo>
                      <a:lnTo>
                        <a:pt x="10600" y="6367"/>
                      </a:lnTo>
                      <a:lnTo>
                        <a:pt x="10651" y="6317"/>
                      </a:lnTo>
                      <a:lnTo>
                        <a:pt x="10685" y="6265"/>
                      </a:lnTo>
                      <a:lnTo>
                        <a:pt x="10720" y="6215"/>
                      </a:lnTo>
                      <a:lnTo>
                        <a:pt x="10735" y="6148"/>
                      </a:lnTo>
                      <a:lnTo>
                        <a:pt x="10753" y="6079"/>
                      </a:lnTo>
                      <a:lnTo>
                        <a:pt x="10753" y="2140"/>
                      </a:lnTo>
                      <a:lnTo>
                        <a:pt x="10735" y="1988"/>
                      </a:lnTo>
                      <a:lnTo>
                        <a:pt x="10668" y="1833"/>
                      </a:lnTo>
                      <a:lnTo>
                        <a:pt x="10583" y="1714"/>
                      </a:lnTo>
                      <a:lnTo>
                        <a:pt x="10466" y="1614"/>
                      </a:lnTo>
                      <a:lnTo>
                        <a:pt x="8171" y="70"/>
                      </a:lnTo>
                      <a:lnTo>
                        <a:pt x="8105" y="35"/>
                      </a:lnTo>
                      <a:lnTo>
                        <a:pt x="8053" y="17"/>
                      </a:lnTo>
                      <a:lnTo>
                        <a:pt x="7984" y="17"/>
                      </a:lnTo>
                      <a:lnTo>
                        <a:pt x="7932" y="17"/>
                      </a:lnTo>
                      <a:lnTo>
                        <a:pt x="7865" y="52"/>
                      </a:lnTo>
                      <a:lnTo>
                        <a:pt x="7812" y="85"/>
                      </a:lnTo>
                      <a:lnTo>
                        <a:pt x="7781" y="119"/>
                      </a:lnTo>
                      <a:lnTo>
                        <a:pt x="7745" y="188"/>
                      </a:lnTo>
                      <a:lnTo>
                        <a:pt x="6385" y="3312"/>
                      </a:lnTo>
                      <a:lnTo>
                        <a:pt x="5775" y="2122"/>
                      </a:lnTo>
                      <a:lnTo>
                        <a:pt x="5740" y="2037"/>
                      </a:lnTo>
                      <a:lnTo>
                        <a:pt x="5740" y="1952"/>
                      </a:lnTo>
                      <a:lnTo>
                        <a:pt x="5760" y="1850"/>
                      </a:lnTo>
                      <a:lnTo>
                        <a:pt x="5792" y="1783"/>
                      </a:lnTo>
                      <a:lnTo>
                        <a:pt x="6183" y="1188"/>
                      </a:lnTo>
                      <a:lnTo>
                        <a:pt x="6216" y="1104"/>
                      </a:lnTo>
                      <a:lnTo>
                        <a:pt x="6233" y="1019"/>
                      </a:lnTo>
                      <a:lnTo>
                        <a:pt x="6201" y="933"/>
                      </a:lnTo>
                      <a:lnTo>
                        <a:pt x="6166" y="867"/>
                      </a:lnTo>
                      <a:lnTo>
                        <a:pt x="5384" y="0"/>
                      </a:lnTo>
                      <a:lnTo>
                        <a:pt x="5367" y="0"/>
                      </a:lnTo>
                      <a:lnTo>
                        <a:pt x="4587" y="867"/>
                      </a:lnTo>
                      <a:lnTo>
                        <a:pt x="4537" y="933"/>
                      </a:lnTo>
                      <a:lnTo>
                        <a:pt x="4517" y="1019"/>
                      </a:lnTo>
                      <a:lnTo>
                        <a:pt x="4537" y="1104"/>
                      </a:lnTo>
                      <a:lnTo>
                        <a:pt x="4570" y="1188"/>
                      </a:lnTo>
                      <a:lnTo>
                        <a:pt x="4943" y="1783"/>
                      </a:lnTo>
                      <a:lnTo>
                        <a:pt x="4993" y="1850"/>
                      </a:lnTo>
                      <a:lnTo>
                        <a:pt x="5010" y="1952"/>
                      </a:lnTo>
                      <a:lnTo>
                        <a:pt x="4993" y="2037"/>
                      </a:lnTo>
                      <a:lnTo>
                        <a:pt x="4977" y="2122"/>
                      </a:lnTo>
                      <a:lnTo>
                        <a:pt x="4365" y="3312"/>
                      </a:lnTo>
                      <a:lnTo>
                        <a:pt x="3005" y="188"/>
                      </a:lnTo>
                      <a:lnTo>
                        <a:pt x="2972" y="119"/>
                      </a:lnTo>
                      <a:lnTo>
                        <a:pt x="2938" y="85"/>
                      </a:lnTo>
                      <a:lnTo>
                        <a:pt x="2888" y="52"/>
                      </a:lnTo>
                      <a:lnTo>
                        <a:pt x="2818" y="17"/>
                      </a:lnTo>
                      <a:lnTo>
                        <a:pt x="2769" y="17"/>
                      </a:lnTo>
                      <a:lnTo>
                        <a:pt x="2701" y="17"/>
                      </a:lnTo>
                      <a:lnTo>
                        <a:pt x="2649" y="35"/>
                      </a:lnTo>
                      <a:lnTo>
                        <a:pt x="2581" y="70"/>
                      </a:lnTo>
                      <a:lnTo>
                        <a:pt x="286" y="1614"/>
                      </a:lnTo>
                      <a:lnTo>
                        <a:pt x="170" y="1714"/>
                      </a:lnTo>
                      <a:lnTo>
                        <a:pt x="67" y="1833"/>
                      </a:lnTo>
                      <a:lnTo>
                        <a:pt x="15" y="1988"/>
                      </a:lnTo>
                      <a:lnTo>
                        <a:pt x="0" y="2140"/>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sp>
              <p:nvSpPr>
                <p:cNvPr id="129" name="Freeform 32"/>
                <p:cNvSpPr>
                  <a:spLocks noEditPoints="1"/>
                </p:cNvSpPr>
                <p:nvPr/>
              </p:nvSpPr>
              <p:spPr bwMode="auto">
                <a:xfrm>
                  <a:off x="4167194" y="2793840"/>
                  <a:ext cx="655642" cy="708023"/>
                </a:xfrm>
                <a:custGeom>
                  <a:avLst/>
                  <a:gdLst/>
                  <a:ahLst/>
                  <a:cxnLst>
                    <a:cxn ang="0">
                      <a:pos x="1054" y="1614"/>
                    </a:cxn>
                    <a:cxn ang="0">
                      <a:pos x="681" y="1663"/>
                    </a:cxn>
                    <a:cxn ang="0">
                      <a:pos x="221" y="1988"/>
                    </a:cxn>
                    <a:cxn ang="0">
                      <a:pos x="52" y="2343"/>
                    </a:cxn>
                    <a:cxn ang="0">
                      <a:pos x="35" y="3975"/>
                    </a:cxn>
                    <a:cxn ang="0">
                      <a:pos x="0" y="4756"/>
                    </a:cxn>
                    <a:cxn ang="0">
                      <a:pos x="170" y="5705"/>
                    </a:cxn>
                    <a:cxn ang="0">
                      <a:pos x="663" y="6741"/>
                    </a:cxn>
                    <a:cxn ang="0">
                      <a:pos x="1427" y="7574"/>
                    </a:cxn>
                    <a:cxn ang="0">
                      <a:pos x="2397" y="8167"/>
                    </a:cxn>
                    <a:cxn ang="0">
                      <a:pos x="3516" y="8457"/>
                    </a:cxn>
                    <a:cxn ang="0">
                      <a:pos x="4129" y="8474"/>
                    </a:cxn>
                    <a:cxn ang="0">
                      <a:pos x="5095" y="8305"/>
                    </a:cxn>
                    <a:cxn ang="0">
                      <a:pos x="6118" y="7793"/>
                    </a:cxn>
                    <a:cxn ang="0">
                      <a:pos x="6948" y="7048"/>
                    </a:cxn>
                    <a:cxn ang="0">
                      <a:pos x="7545" y="6078"/>
                    </a:cxn>
                    <a:cxn ang="0">
                      <a:pos x="7833" y="4941"/>
                    </a:cxn>
                    <a:cxn ang="0">
                      <a:pos x="7848" y="4244"/>
                    </a:cxn>
                    <a:cxn ang="0">
                      <a:pos x="7764" y="2565"/>
                    </a:cxn>
                    <a:cxn ang="0">
                      <a:pos x="7424" y="1631"/>
                    </a:cxn>
                    <a:cxn ang="0">
                      <a:pos x="6847" y="917"/>
                    </a:cxn>
                    <a:cxn ang="0">
                      <a:pos x="6099" y="425"/>
                    </a:cxn>
                    <a:cxn ang="0">
                      <a:pos x="5232" y="119"/>
                    </a:cxn>
                    <a:cxn ang="0">
                      <a:pos x="4333" y="0"/>
                    </a:cxn>
                    <a:cxn ang="0">
                      <a:pos x="3449" y="35"/>
                    </a:cxn>
                    <a:cxn ang="0">
                      <a:pos x="2649" y="236"/>
                    </a:cxn>
                    <a:cxn ang="0">
                      <a:pos x="1988" y="560"/>
                    </a:cxn>
                    <a:cxn ang="0">
                      <a:pos x="1528" y="1018"/>
                    </a:cxn>
                    <a:cxn ang="0">
                      <a:pos x="1341" y="1596"/>
                    </a:cxn>
                    <a:cxn ang="0">
                      <a:pos x="3416" y="7522"/>
                    </a:cxn>
                    <a:cxn ang="0">
                      <a:pos x="2702" y="7319"/>
                    </a:cxn>
                    <a:cxn ang="0">
                      <a:pos x="2090" y="6945"/>
                    </a:cxn>
                    <a:cxn ang="0">
                      <a:pos x="1664" y="6454"/>
                    </a:cxn>
                    <a:cxn ang="0">
                      <a:pos x="1444" y="5908"/>
                    </a:cxn>
                    <a:cxn ang="0">
                      <a:pos x="1359" y="5316"/>
                    </a:cxn>
                    <a:cxn ang="0">
                      <a:pos x="1411" y="4771"/>
                    </a:cxn>
                    <a:cxn ang="0">
                      <a:pos x="1598" y="4144"/>
                    </a:cxn>
                    <a:cxn ang="0">
                      <a:pos x="1767" y="3923"/>
                    </a:cxn>
                    <a:cxn ang="0">
                      <a:pos x="2003" y="3770"/>
                    </a:cxn>
                    <a:cxn ang="0">
                      <a:pos x="2295" y="3703"/>
                    </a:cxn>
                    <a:cxn ang="0">
                      <a:pos x="2564" y="3770"/>
                    </a:cxn>
                    <a:cxn ang="0">
                      <a:pos x="2804" y="3923"/>
                    </a:cxn>
                    <a:cxn ang="0">
                      <a:pos x="3127" y="4244"/>
                    </a:cxn>
                    <a:cxn ang="0">
                      <a:pos x="3635" y="4534"/>
                    </a:cxn>
                    <a:cxn ang="0">
                      <a:pos x="4248" y="4686"/>
                    </a:cxn>
                    <a:cxn ang="0">
                      <a:pos x="4893" y="4721"/>
                    </a:cxn>
                    <a:cxn ang="0">
                      <a:pos x="5540" y="4601"/>
                    </a:cxn>
                    <a:cxn ang="0">
                      <a:pos x="5963" y="4415"/>
                    </a:cxn>
                    <a:cxn ang="0">
                      <a:pos x="5913" y="4296"/>
                    </a:cxn>
                    <a:cxn ang="0">
                      <a:pos x="5540" y="4126"/>
                    </a:cxn>
                    <a:cxn ang="0">
                      <a:pos x="5317" y="3804"/>
                    </a:cxn>
                    <a:cxn ang="0">
                      <a:pos x="5471" y="3566"/>
                    </a:cxn>
                    <a:cxn ang="0">
                      <a:pos x="5996" y="3668"/>
                    </a:cxn>
                    <a:cxn ang="0">
                      <a:pos x="6389" y="3872"/>
                    </a:cxn>
                    <a:cxn ang="0">
                      <a:pos x="6660" y="4178"/>
                    </a:cxn>
                    <a:cxn ang="0">
                      <a:pos x="6815" y="4584"/>
                    </a:cxn>
                    <a:cxn ang="0">
                      <a:pos x="6898" y="5094"/>
                    </a:cxn>
                    <a:cxn ang="0">
                      <a:pos x="6642" y="5842"/>
                    </a:cxn>
                    <a:cxn ang="0">
                      <a:pos x="6234" y="6503"/>
                    </a:cxn>
                    <a:cxn ang="0">
                      <a:pos x="5658" y="7012"/>
                    </a:cxn>
                    <a:cxn ang="0">
                      <a:pos x="4978" y="7371"/>
                    </a:cxn>
                    <a:cxn ang="0">
                      <a:pos x="4196" y="7557"/>
                    </a:cxn>
                  </a:cxnLst>
                  <a:rect l="0" t="0" r="r" b="b"/>
                  <a:pathLst>
                    <a:path w="7848" h="8474">
                      <a:moveTo>
                        <a:pt x="1341" y="1596"/>
                      </a:moveTo>
                      <a:lnTo>
                        <a:pt x="1275" y="1648"/>
                      </a:lnTo>
                      <a:lnTo>
                        <a:pt x="1054" y="1614"/>
                      </a:lnTo>
                      <a:lnTo>
                        <a:pt x="953" y="1614"/>
                      </a:lnTo>
                      <a:lnTo>
                        <a:pt x="867" y="1614"/>
                      </a:lnTo>
                      <a:lnTo>
                        <a:pt x="681" y="1663"/>
                      </a:lnTo>
                      <a:lnTo>
                        <a:pt x="509" y="1733"/>
                      </a:lnTo>
                      <a:lnTo>
                        <a:pt x="356" y="1851"/>
                      </a:lnTo>
                      <a:lnTo>
                        <a:pt x="221" y="1988"/>
                      </a:lnTo>
                      <a:lnTo>
                        <a:pt x="118" y="2156"/>
                      </a:lnTo>
                      <a:lnTo>
                        <a:pt x="85" y="2241"/>
                      </a:lnTo>
                      <a:lnTo>
                        <a:pt x="52" y="2343"/>
                      </a:lnTo>
                      <a:lnTo>
                        <a:pt x="35" y="2428"/>
                      </a:lnTo>
                      <a:lnTo>
                        <a:pt x="35" y="2530"/>
                      </a:lnTo>
                      <a:lnTo>
                        <a:pt x="35" y="3975"/>
                      </a:lnTo>
                      <a:lnTo>
                        <a:pt x="0" y="4263"/>
                      </a:lnTo>
                      <a:lnTo>
                        <a:pt x="0" y="4551"/>
                      </a:lnTo>
                      <a:lnTo>
                        <a:pt x="0" y="4756"/>
                      </a:lnTo>
                      <a:lnTo>
                        <a:pt x="18" y="4941"/>
                      </a:lnTo>
                      <a:lnTo>
                        <a:pt x="68" y="5333"/>
                      </a:lnTo>
                      <a:lnTo>
                        <a:pt x="170" y="5705"/>
                      </a:lnTo>
                      <a:lnTo>
                        <a:pt x="304" y="6078"/>
                      </a:lnTo>
                      <a:lnTo>
                        <a:pt x="459" y="6419"/>
                      </a:lnTo>
                      <a:lnTo>
                        <a:pt x="663" y="6741"/>
                      </a:lnTo>
                      <a:lnTo>
                        <a:pt x="885" y="7048"/>
                      </a:lnTo>
                      <a:lnTo>
                        <a:pt x="1139" y="7319"/>
                      </a:lnTo>
                      <a:lnTo>
                        <a:pt x="1427" y="7574"/>
                      </a:lnTo>
                      <a:lnTo>
                        <a:pt x="1732" y="7793"/>
                      </a:lnTo>
                      <a:lnTo>
                        <a:pt x="2055" y="7997"/>
                      </a:lnTo>
                      <a:lnTo>
                        <a:pt x="2397" y="8167"/>
                      </a:lnTo>
                      <a:lnTo>
                        <a:pt x="2754" y="8305"/>
                      </a:lnTo>
                      <a:lnTo>
                        <a:pt x="3127" y="8389"/>
                      </a:lnTo>
                      <a:lnTo>
                        <a:pt x="3516" y="8457"/>
                      </a:lnTo>
                      <a:lnTo>
                        <a:pt x="3720" y="8474"/>
                      </a:lnTo>
                      <a:lnTo>
                        <a:pt x="3924" y="8474"/>
                      </a:lnTo>
                      <a:lnTo>
                        <a:pt x="4129" y="8474"/>
                      </a:lnTo>
                      <a:lnTo>
                        <a:pt x="4316" y="8457"/>
                      </a:lnTo>
                      <a:lnTo>
                        <a:pt x="4706" y="8389"/>
                      </a:lnTo>
                      <a:lnTo>
                        <a:pt x="5095" y="8305"/>
                      </a:lnTo>
                      <a:lnTo>
                        <a:pt x="5454" y="8167"/>
                      </a:lnTo>
                      <a:lnTo>
                        <a:pt x="5792" y="7997"/>
                      </a:lnTo>
                      <a:lnTo>
                        <a:pt x="6118" y="7793"/>
                      </a:lnTo>
                      <a:lnTo>
                        <a:pt x="6422" y="7574"/>
                      </a:lnTo>
                      <a:lnTo>
                        <a:pt x="6694" y="7319"/>
                      </a:lnTo>
                      <a:lnTo>
                        <a:pt x="6948" y="7048"/>
                      </a:lnTo>
                      <a:lnTo>
                        <a:pt x="7186" y="6741"/>
                      </a:lnTo>
                      <a:lnTo>
                        <a:pt x="7372" y="6419"/>
                      </a:lnTo>
                      <a:lnTo>
                        <a:pt x="7545" y="6078"/>
                      </a:lnTo>
                      <a:lnTo>
                        <a:pt x="7679" y="5705"/>
                      </a:lnTo>
                      <a:lnTo>
                        <a:pt x="7781" y="5333"/>
                      </a:lnTo>
                      <a:lnTo>
                        <a:pt x="7833" y="4941"/>
                      </a:lnTo>
                      <a:lnTo>
                        <a:pt x="7848" y="4756"/>
                      </a:lnTo>
                      <a:lnTo>
                        <a:pt x="7848" y="4551"/>
                      </a:lnTo>
                      <a:lnTo>
                        <a:pt x="7848" y="4244"/>
                      </a:lnTo>
                      <a:lnTo>
                        <a:pt x="7848" y="3311"/>
                      </a:lnTo>
                      <a:lnTo>
                        <a:pt x="7833" y="2921"/>
                      </a:lnTo>
                      <a:lnTo>
                        <a:pt x="7764" y="2565"/>
                      </a:lnTo>
                      <a:lnTo>
                        <a:pt x="7679" y="2224"/>
                      </a:lnTo>
                      <a:lnTo>
                        <a:pt x="7577" y="1918"/>
                      </a:lnTo>
                      <a:lnTo>
                        <a:pt x="7424" y="1631"/>
                      </a:lnTo>
                      <a:lnTo>
                        <a:pt x="7255" y="1374"/>
                      </a:lnTo>
                      <a:lnTo>
                        <a:pt x="7051" y="1137"/>
                      </a:lnTo>
                      <a:lnTo>
                        <a:pt x="6847" y="917"/>
                      </a:lnTo>
                      <a:lnTo>
                        <a:pt x="6611" y="730"/>
                      </a:lnTo>
                      <a:lnTo>
                        <a:pt x="6354" y="578"/>
                      </a:lnTo>
                      <a:lnTo>
                        <a:pt x="6099" y="425"/>
                      </a:lnTo>
                      <a:lnTo>
                        <a:pt x="5811" y="307"/>
                      </a:lnTo>
                      <a:lnTo>
                        <a:pt x="5521" y="204"/>
                      </a:lnTo>
                      <a:lnTo>
                        <a:pt x="5232" y="119"/>
                      </a:lnTo>
                      <a:lnTo>
                        <a:pt x="4943" y="67"/>
                      </a:lnTo>
                      <a:lnTo>
                        <a:pt x="4639" y="17"/>
                      </a:lnTo>
                      <a:lnTo>
                        <a:pt x="4333" y="0"/>
                      </a:lnTo>
                      <a:lnTo>
                        <a:pt x="4027" y="0"/>
                      </a:lnTo>
                      <a:lnTo>
                        <a:pt x="3737" y="0"/>
                      </a:lnTo>
                      <a:lnTo>
                        <a:pt x="3449" y="35"/>
                      </a:lnTo>
                      <a:lnTo>
                        <a:pt x="3159" y="85"/>
                      </a:lnTo>
                      <a:lnTo>
                        <a:pt x="2906" y="152"/>
                      </a:lnTo>
                      <a:lnTo>
                        <a:pt x="2649" y="236"/>
                      </a:lnTo>
                      <a:lnTo>
                        <a:pt x="2397" y="323"/>
                      </a:lnTo>
                      <a:lnTo>
                        <a:pt x="2176" y="440"/>
                      </a:lnTo>
                      <a:lnTo>
                        <a:pt x="1988" y="560"/>
                      </a:lnTo>
                      <a:lnTo>
                        <a:pt x="1802" y="713"/>
                      </a:lnTo>
                      <a:lnTo>
                        <a:pt x="1648" y="849"/>
                      </a:lnTo>
                      <a:lnTo>
                        <a:pt x="1528" y="1018"/>
                      </a:lnTo>
                      <a:lnTo>
                        <a:pt x="1427" y="1206"/>
                      </a:lnTo>
                      <a:lnTo>
                        <a:pt x="1359" y="1392"/>
                      </a:lnTo>
                      <a:lnTo>
                        <a:pt x="1341" y="1596"/>
                      </a:lnTo>
                      <a:close/>
                      <a:moveTo>
                        <a:pt x="3924" y="7574"/>
                      </a:moveTo>
                      <a:lnTo>
                        <a:pt x="3668" y="7557"/>
                      </a:lnTo>
                      <a:lnTo>
                        <a:pt x="3416" y="7522"/>
                      </a:lnTo>
                      <a:lnTo>
                        <a:pt x="3177" y="7472"/>
                      </a:lnTo>
                      <a:lnTo>
                        <a:pt x="2938" y="7405"/>
                      </a:lnTo>
                      <a:lnTo>
                        <a:pt x="2702" y="7319"/>
                      </a:lnTo>
                      <a:lnTo>
                        <a:pt x="2498" y="7201"/>
                      </a:lnTo>
                      <a:lnTo>
                        <a:pt x="2278" y="7081"/>
                      </a:lnTo>
                      <a:lnTo>
                        <a:pt x="2090" y="6945"/>
                      </a:lnTo>
                      <a:lnTo>
                        <a:pt x="1920" y="6793"/>
                      </a:lnTo>
                      <a:lnTo>
                        <a:pt x="1784" y="6639"/>
                      </a:lnTo>
                      <a:lnTo>
                        <a:pt x="1664" y="6454"/>
                      </a:lnTo>
                      <a:lnTo>
                        <a:pt x="1563" y="6282"/>
                      </a:lnTo>
                      <a:lnTo>
                        <a:pt x="1496" y="6096"/>
                      </a:lnTo>
                      <a:lnTo>
                        <a:pt x="1444" y="5908"/>
                      </a:lnTo>
                      <a:lnTo>
                        <a:pt x="1393" y="5705"/>
                      </a:lnTo>
                      <a:lnTo>
                        <a:pt x="1376" y="5518"/>
                      </a:lnTo>
                      <a:lnTo>
                        <a:pt x="1359" y="5316"/>
                      </a:lnTo>
                      <a:lnTo>
                        <a:pt x="1376" y="5129"/>
                      </a:lnTo>
                      <a:lnTo>
                        <a:pt x="1393" y="4941"/>
                      </a:lnTo>
                      <a:lnTo>
                        <a:pt x="1411" y="4771"/>
                      </a:lnTo>
                      <a:lnTo>
                        <a:pt x="1444" y="4601"/>
                      </a:lnTo>
                      <a:lnTo>
                        <a:pt x="1496" y="4432"/>
                      </a:lnTo>
                      <a:lnTo>
                        <a:pt x="1598" y="4144"/>
                      </a:lnTo>
                      <a:lnTo>
                        <a:pt x="1648" y="4059"/>
                      </a:lnTo>
                      <a:lnTo>
                        <a:pt x="1700" y="3992"/>
                      </a:lnTo>
                      <a:lnTo>
                        <a:pt x="1767" y="3923"/>
                      </a:lnTo>
                      <a:lnTo>
                        <a:pt x="1834" y="3854"/>
                      </a:lnTo>
                      <a:lnTo>
                        <a:pt x="1920" y="3804"/>
                      </a:lnTo>
                      <a:lnTo>
                        <a:pt x="2003" y="3770"/>
                      </a:lnTo>
                      <a:lnTo>
                        <a:pt x="2090" y="3735"/>
                      </a:lnTo>
                      <a:lnTo>
                        <a:pt x="2193" y="3719"/>
                      </a:lnTo>
                      <a:lnTo>
                        <a:pt x="2295" y="3703"/>
                      </a:lnTo>
                      <a:lnTo>
                        <a:pt x="2380" y="3719"/>
                      </a:lnTo>
                      <a:lnTo>
                        <a:pt x="2480" y="3735"/>
                      </a:lnTo>
                      <a:lnTo>
                        <a:pt x="2564" y="3770"/>
                      </a:lnTo>
                      <a:lnTo>
                        <a:pt x="2649" y="3804"/>
                      </a:lnTo>
                      <a:lnTo>
                        <a:pt x="2734" y="3854"/>
                      </a:lnTo>
                      <a:lnTo>
                        <a:pt x="2804" y="3923"/>
                      </a:lnTo>
                      <a:lnTo>
                        <a:pt x="2871" y="3992"/>
                      </a:lnTo>
                      <a:lnTo>
                        <a:pt x="2990" y="4126"/>
                      </a:lnTo>
                      <a:lnTo>
                        <a:pt x="3127" y="4244"/>
                      </a:lnTo>
                      <a:lnTo>
                        <a:pt x="3280" y="4363"/>
                      </a:lnTo>
                      <a:lnTo>
                        <a:pt x="3449" y="4447"/>
                      </a:lnTo>
                      <a:lnTo>
                        <a:pt x="3635" y="4534"/>
                      </a:lnTo>
                      <a:lnTo>
                        <a:pt x="3840" y="4601"/>
                      </a:lnTo>
                      <a:lnTo>
                        <a:pt x="4027" y="4652"/>
                      </a:lnTo>
                      <a:lnTo>
                        <a:pt x="4248" y="4686"/>
                      </a:lnTo>
                      <a:lnTo>
                        <a:pt x="4450" y="4721"/>
                      </a:lnTo>
                      <a:lnTo>
                        <a:pt x="4674" y="4721"/>
                      </a:lnTo>
                      <a:lnTo>
                        <a:pt x="4893" y="4721"/>
                      </a:lnTo>
                      <a:lnTo>
                        <a:pt x="5116" y="4686"/>
                      </a:lnTo>
                      <a:lnTo>
                        <a:pt x="5317" y="4652"/>
                      </a:lnTo>
                      <a:lnTo>
                        <a:pt x="5540" y="4601"/>
                      </a:lnTo>
                      <a:lnTo>
                        <a:pt x="5743" y="4534"/>
                      </a:lnTo>
                      <a:lnTo>
                        <a:pt x="5929" y="4447"/>
                      </a:lnTo>
                      <a:lnTo>
                        <a:pt x="5963" y="4415"/>
                      </a:lnTo>
                      <a:lnTo>
                        <a:pt x="5980" y="4363"/>
                      </a:lnTo>
                      <a:lnTo>
                        <a:pt x="5963" y="4312"/>
                      </a:lnTo>
                      <a:lnTo>
                        <a:pt x="5913" y="4296"/>
                      </a:lnTo>
                      <a:lnTo>
                        <a:pt x="5777" y="4263"/>
                      </a:lnTo>
                      <a:lnTo>
                        <a:pt x="5658" y="4194"/>
                      </a:lnTo>
                      <a:lnTo>
                        <a:pt x="5540" y="4126"/>
                      </a:lnTo>
                      <a:lnTo>
                        <a:pt x="5437" y="4027"/>
                      </a:lnTo>
                      <a:lnTo>
                        <a:pt x="5369" y="3923"/>
                      </a:lnTo>
                      <a:lnTo>
                        <a:pt x="5317" y="3804"/>
                      </a:lnTo>
                      <a:lnTo>
                        <a:pt x="5285" y="3668"/>
                      </a:lnTo>
                      <a:lnTo>
                        <a:pt x="5267" y="3549"/>
                      </a:lnTo>
                      <a:lnTo>
                        <a:pt x="5471" y="3566"/>
                      </a:lnTo>
                      <a:lnTo>
                        <a:pt x="5658" y="3582"/>
                      </a:lnTo>
                      <a:lnTo>
                        <a:pt x="5844" y="3618"/>
                      </a:lnTo>
                      <a:lnTo>
                        <a:pt x="5996" y="3668"/>
                      </a:lnTo>
                      <a:lnTo>
                        <a:pt x="6133" y="3719"/>
                      </a:lnTo>
                      <a:lnTo>
                        <a:pt x="6269" y="3786"/>
                      </a:lnTo>
                      <a:lnTo>
                        <a:pt x="6389" y="3872"/>
                      </a:lnTo>
                      <a:lnTo>
                        <a:pt x="6491" y="3975"/>
                      </a:lnTo>
                      <a:lnTo>
                        <a:pt x="6575" y="4076"/>
                      </a:lnTo>
                      <a:lnTo>
                        <a:pt x="6660" y="4178"/>
                      </a:lnTo>
                      <a:lnTo>
                        <a:pt x="6727" y="4312"/>
                      </a:lnTo>
                      <a:lnTo>
                        <a:pt x="6779" y="4447"/>
                      </a:lnTo>
                      <a:lnTo>
                        <a:pt x="6815" y="4584"/>
                      </a:lnTo>
                      <a:lnTo>
                        <a:pt x="6847" y="4756"/>
                      </a:lnTo>
                      <a:lnTo>
                        <a:pt x="6881" y="4925"/>
                      </a:lnTo>
                      <a:lnTo>
                        <a:pt x="6898" y="5094"/>
                      </a:lnTo>
                      <a:lnTo>
                        <a:pt x="6829" y="5366"/>
                      </a:lnTo>
                      <a:lnTo>
                        <a:pt x="6744" y="5605"/>
                      </a:lnTo>
                      <a:lnTo>
                        <a:pt x="6642" y="5842"/>
                      </a:lnTo>
                      <a:lnTo>
                        <a:pt x="6522" y="6078"/>
                      </a:lnTo>
                      <a:lnTo>
                        <a:pt x="6389" y="6300"/>
                      </a:lnTo>
                      <a:lnTo>
                        <a:pt x="6234" y="6503"/>
                      </a:lnTo>
                      <a:lnTo>
                        <a:pt x="6047" y="6691"/>
                      </a:lnTo>
                      <a:lnTo>
                        <a:pt x="5863" y="6860"/>
                      </a:lnTo>
                      <a:lnTo>
                        <a:pt x="5658" y="7012"/>
                      </a:lnTo>
                      <a:lnTo>
                        <a:pt x="5437" y="7148"/>
                      </a:lnTo>
                      <a:lnTo>
                        <a:pt x="5215" y="7286"/>
                      </a:lnTo>
                      <a:lnTo>
                        <a:pt x="4978" y="7371"/>
                      </a:lnTo>
                      <a:lnTo>
                        <a:pt x="4724" y="7455"/>
                      </a:lnTo>
                      <a:lnTo>
                        <a:pt x="4470" y="7522"/>
                      </a:lnTo>
                      <a:lnTo>
                        <a:pt x="4196" y="7557"/>
                      </a:lnTo>
                      <a:lnTo>
                        <a:pt x="3924" y="7574"/>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grpSp>
          <p:grpSp>
            <p:nvGrpSpPr>
              <p:cNvPr id="27767" name="组合 837"/>
              <p:cNvGrpSpPr>
                <a:grpSpLocks/>
              </p:cNvGrpSpPr>
              <p:nvPr/>
            </p:nvGrpSpPr>
            <p:grpSpPr bwMode="auto">
              <a:xfrm>
                <a:off x="6761510" y="3458882"/>
                <a:ext cx="1218709" cy="744984"/>
                <a:chOff x="6120241" y="2128845"/>
                <a:chExt cx="1358331" cy="866161"/>
              </a:xfrm>
            </p:grpSpPr>
            <p:cxnSp>
              <p:nvCxnSpPr>
                <p:cNvPr id="117" name="直接箭头连接符 116"/>
                <p:cNvCxnSpPr/>
                <p:nvPr/>
              </p:nvCxnSpPr>
              <p:spPr>
                <a:xfrm flipH="1">
                  <a:off x="6293853" y="2360182"/>
                  <a:ext cx="427762" cy="241957"/>
                </a:xfrm>
                <a:prstGeom prst="straightConnector1">
                  <a:avLst/>
                </a:prstGeom>
                <a:ln w="19050">
                  <a:solidFill>
                    <a:srgbClr val="0070C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pic>
              <p:nvPicPr>
                <p:cNvPr id="27770" name="Picture 456" descr="图片2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241" y="2534612"/>
                  <a:ext cx="195738" cy="18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1" name="Picture 460" descr="图片2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961" y="2650419"/>
                  <a:ext cx="190690" cy="22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2" name="Picture 460" descr="图片2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2211" y="2246657"/>
                  <a:ext cx="190690" cy="22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461" descr="图片240"/>
                <p:cNvPicPr>
                  <a:picLocks noChangeAspect="1" noChangeArrowheads="1"/>
                </p:cNvPicPr>
                <p:nvPr/>
              </p:nvPicPr>
              <p:blipFill>
                <a:blip r:embed="rId6"/>
                <a:srcRect/>
                <a:stretch>
                  <a:fillRect/>
                </a:stretch>
              </p:blipFill>
              <p:spPr bwMode="auto">
                <a:xfrm>
                  <a:off x="7293298" y="2129306"/>
                  <a:ext cx="175902" cy="177312"/>
                </a:xfrm>
                <a:prstGeom prst="rect">
                  <a:avLst/>
                </a:prstGeom>
                <a:noFill/>
                <a:effectLst>
                  <a:outerShdw blurRad="76200" dir="18900000" sy="23000" kx="-1200000" algn="bl" rotWithShape="0">
                    <a:prstClr val="black">
                      <a:alpha val="20000"/>
                    </a:prstClr>
                  </a:outerShdw>
                </a:effectLst>
              </p:spPr>
            </p:pic>
            <p:pic>
              <p:nvPicPr>
                <p:cNvPr id="122" name="Picture 461" descr="图片240"/>
                <p:cNvPicPr>
                  <a:picLocks noChangeAspect="1" noChangeArrowheads="1"/>
                </p:cNvPicPr>
                <p:nvPr/>
              </p:nvPicPr>
              <p:blipFill>
                <a:blip r:embed="rId7"/>
                <a:srcRect/>
                <a:stretch>
                  <a:fillRect/>
                </a:stretch>
              </p:blipFill>
              <p:spPr bwMode="auto">
                <a:xfrm>
                  <a:off x="7267312" y="2435908"/>
                  <a:ext cx="177902" cy="181006"/>
                </a:xfrm>
                <a:prstGeom prst="rect">
                  <a:avLst/>
                </a:prstGeom>
                <a:noFill/>
                <a:effectLst>
                  <a:outerShdw blurRad="76200" dir="18900000" sy="23000" kx="-1200000" algn="bl" rotWithShape="0">
                    <a:prstClr val="black">
                      <a:alpha val="20000"/>
                    </a:prstClr>
                  </a:outerShdw>
                </a:effectLst>
              </p:spPr>
            </p:pic>
            <p:pic>
              <p:nvPicPr>
                <p:cNvPr id="123" name="Picture 461" descr="图片240"/>
                <p:cNvPicPr>
                  <a:picLocks noChangeAspect="1" noChangeArrowheads="1"/>
                </p:cNvPicPr>
                <p:nvPr/>
              </p:nvPicPr>
              <p:blipFill>
                <a:blip r:embed="rId6"/>
                <a:srcRect/>
                <a:stretch>
                  <a:fillRect/>
                </a:stretch>
              </p:blipFill>
              <p:spPr bwMode="auto">
                <a:xfrm>
                  <a:off x="7305291" y="2818238"/>
                  <a:ext cx="173903" cy="177312"/>
                </a:xfrm>
                <a:prstGeom prst="rect">
                  <a:avLst/>
                </a:prstGeom>
                <a:noFill/>
                <a:effectLst>
                  <a:outerShdw blurRad="76200" dir="18900000" sy="23000" kx="-1200000" algn="bl" rotWithShape="0">
                    <a:prstClr val="black">
                      <a:alpha val="20000"/>
                    </a:prstClr>
                  </a:outerShdw>
                </a:effectLst>
              </p:spPr>
            </p:pic>
            <p:cxnSp>
              <p:nvCxnSpPr>
                <p:cNvPr id="124" name="直接箭头连接符 123"/>
                <p:cNvCxnSpPr/>
                <p:nvPr/>
              </p:nvCxnSpPr>
              <p:spPr>
                <a:xfrm flipH="1" flipV="1">
                  <a:off x="6315840" y="2627996"/>
                  <a:ext cx="429762" cy="125596"/>
                </a:xfrm>
                <a:prstGeom prst="straightConnector1">
                  <a:avLst/>
                </a:prstGeom>
                <a:ln w="19050">
                  <a:solidFill>
                    <a:srgbClr val="0070C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25" name="直接箭头连接符 124"/>
                <p:cNvCxnSpPr/>
                <p:nvPr/>
              </p:nvCxnSpPr>
              <p:spPr>
                <a:xfrm flipH="1" flipV="1">
                  <a:off x="6863536" y="2376804"/>
                  <a:ext cx="429762" cy="125596"/>
                </a:xfrm>
                <a:prstGeom prst="straightConnector1">
                  <a:avLst/>
                </a:prstGeom>
                <a:ln w="19050">
                  <a:solidFill>
                    <a:srgbClr val="0070C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26" name="直接箭头连接符 125"/>
                <p:cNvCxnSpPr/>
                <p:nvPr/>
              </p:nvCxnSpPr>
              <p:spPr>
                <a:xfrm flipH="1" flipV="1">
                  <a:off x="6911509" y="2759134"/>
                  <a:ext cx="429762" cy="125596"/>
                </a:xfrm>
                <a:prstGeom prst="straightConnector1">
                  <a:avLst/>
                </a:prstGeom>
                <a:ln w="19050">
                  <a:solidFill>
                    <a:srgbClr val="0070C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27" name="直接箭头连接符 126"/>
                <p:cNvCxnSpPr>
                  <a:stCxn id="121" idx="1"/>
                </p:cNvCxnSpPr>
                <p:nvPr/>
              </p:nvCxnSpPr>
              <p:spPr>
                <a:xfrm flipH="1">
                  <a:off x="6913509" y="2217962"/>
                  <a:ext cx="379789" cy="142220"/>
                </a:xfrm>
                <a:prstGeom prst="straightConnector1">
                  <a:avLst/>
                </a:prstGeom>
                <a:ln w="19050">
                  <a:solidFill>
                    <a:srgbClr val="0070C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grpSp>
          <p:sp>
            <p:nvSpPr>
              <p:cNvPr id="116" name="TextBox 901"/>
              <p:cNvSpPr txBox="1"/>
              <p:nvPr/>
            </p:nvSpPr>
            <p:spPr>
              <a:xfrm>
                <a:off x="6719999" y="3314716"/>
                <a:ext cx="1235670" cy="307991"/>
              </a:xfrm>
              <a:prstGeom prst="rect">
                <a:avLst/>
              </a:prstGeom>
              <a:noFill/>
            </p:spPr>
            <p:txBody>
              <a:bodyPr>
                <a:spAutoFit/>
              </a:bodyPr>
              <a:lstStyle/>
              <a:p>
                <a:pPr>
                  <a:defRPr/>
                </a:pPr>
                <a:r>
                  <a:rPr lang="zh-CN" altLang="en-US" sz="1400" dirty="0">
                    <a:solidFill>
                      <a:schemeClr val="tx1">
                        <a:lumMod val="75000"/>
                        <a:lumOff val="25000"/>
                      </a:schemeClr>
                    </a:solidFill>
                    <a:latin typeface="+mn-lt"/>
                    <a:ea typeface="+mn-ea"/>
                  </a:rPr>
                  <a:t>虚拟网络</a:t>
                </a:r>
                <a:r>
                  <a:rPr lang="en-US" altLang="zh-CN" sz="1400" dirty="0">
                    <a:solidFill>
                      <a:schemeClr val="tx1">
                        <a:lumMod val="75000"/>
                        <a:lumOff val="25000"/>
                      </a:schemeClr>
                    </a:solidFill>
                    <a:latin typeface="+mn-lt"/>
                    <a:ea typeface="+mn-ea"/>
                  </a:rPr>
                  <a:t>1</a:t>
                </a:r>
                <a:endParaRPr lang="zh-CN" altLang="en-US" sz="1400" dirty="0">
                  <a:solidFill>
                    <a:schemeClr val="tx1">
                      <a:lumMod val="75000"/>
                      <a:lumOff val="25000"/>
                    </a:schemeClr>
                  </a:solidFill>
                  <a:latin typeface="+mn-lt"/>
                  <a:ea typeface="+mn-ea"/>
                </a:endParaRPr>
              </a:p>
            </p:txBody>
          </p:sp>
        </p:grpSp>
        <p:grpSp>
          <p:nvGrpSpPr>
            <p:cNvPr id="27683" name="组合 905"/>
            <p:cNvGrpSpPr>
              <a:grpSpLocks/>
            </p:cNvGrpSpPr>
            <p:nvPr/>
          </p:nvGrpSpPr>
          <p:grpSpPr bwMode="auto">
            <a:xfrm>
              <a:off x="6478687" y="3915741"/>
              <a:ext cx="1941489" cy="878510"/>
              <a:chOff x="6277802" y="4215648"/>
              <a:chExt cx="1940985" cy="878866"/>
            </a:xfrm>
          </p:grpSpPr>
          <p:sp>
            <p:nvSpPr>
              <p:cNvPr id="98" name="Oval 2"/>
              <p:cNvSpPr>
                <a:spLocks noChangeArrowheads="1"/>
              </p:cNvSpPr>
              <p:nvPr/>
            </p:nvSpPr>
            <p:spPr bwMode="auto">
              <a:xfrm>
                <a:off x="6277802" y="4219697"/>
                <a:ext cx="1940985" cy="874817"/>
              </a:xfrm>
              <a:prstGeom prst="ellipse">
                <a:avLst/>
              </a:prstGeom>
              <a:solidFill>
                <a:srgbClr val="92D050"/>
              </a:solidFill>
              <a:ln w="9525">
                <a:gradFill>
                  <a:gsLst>
                    <a:gs pos="0">
                      <a:schemeClr val="bg1">
                        <a:lumMod val="95000"/>
                      </a:schemeClr>
                    </a:gs>
                    <a:gs pos="50000">
                      <a:schemeClr val="bg2">
                        <a:lumMod val="40000"/>
                        <a:lumOff val="60000"/>
                      </a:schemeClr>
                    </a:gs>
                    <a:gs pos="100000">
                      <a:schemeClr val="bg1">
                        <a:lumMod val="75000"/>
                      </a:schemeClr>
                    </a:gs>
                  </a:gsLst>
                  <a:lin ang="5400000" scaled="0"/>
                </a:gradFill>
                <a:round/>
                <a:headEnd/>
                <a:tailEnd/>
              </a:ln>
              <a:effectLst/>
            </p:spPr>
            <p:txBody>
              <a:bodyPr wrap="none" anchor="ctr"/>
              <a:lstStyle/>
              <a:p>
                <a:pPr>
                  <a:defRPr/>
                </a:pPr>
                <a:endParaRPr lang="zh-CN" altLang="en-US">
                  <a:latin typeface="+mn-lt"/>
                  <a:ea typeface="+mn-ea"/>
                  <a:cs typeface="Arial" pitchFamily="34" charset="0"/>
                </a:endParaRPr>
              </a:p>
            </p:txBody>
          </p:sp>
          <p:grpSp>
            <p:nvGrpSpPr>
              <p:cNvPr id="78" name="组合 27"/>
              <p:cNvGrpSpPr>
                <a:grpSpLocks noChangeAspect="1"/>
              </p:cNvGrpSpPr>
              <p:nvPr/>
            </p:nvGrpSpPr>
            <p:grpSpPr>
              <a:xfrm>
                <a:off x="6365350" y="4366765"/>
                <a:ext cx="294190" cy="513802"/>
                <a:chOff x="5713413" y="2286000"/>
                <a:chExt cx="841375" cy="1295401"/>
              </a:xfrm>
              <a:solidFill>
                <a:schemeClr val="tx1">
                  <a:lumMod val="50000"/>
                  <a:lumOff val="50000"/>
                </a:schemeClr>
              </a:solidFill>
            </p:grpSpPr>
            <p:sp>
              <p:nvSpPr>
                <p:cNvPr id="109" name="Freeform 17"/>
                <p:cNvSpPr>
                  <a:spLocks/>
                </p:cNvSpPr>
                <p:nvPr/>
              </p:nvSpPr>
              <p:spPr bwMode="auto">
                <a:xfrm>
                  <a:off x="5842001" y="2941638"/>
                  <a:ext cx="277813" cy="130175"/>
                </a:xfrm>
                <a:custGeom>
                  <a:avLst/>
                  <a:gdLst/>
                  <a:ahLst/>
                  <a:cxnLst>
                    <a:cxn ang="0">
                      <a:pos x="0" y="1639"/>
                    </a:cxn>
                    <a:cxn ang="0">
                      <a:pos x="3485" y="1639"/>
                    </a:cxn>
                    <a:cxn ang="0">
                      <a:pos x="3377" y="1411"/>
                    </a:cxn>
                    <a:cxn ang="0">
                      <a:pos x="3233" y="1177"/>
                    </a:cxn>
                    <a:cxn ang="0">
                      <a:pos x="3055" y="963"/>
                    </a:cxn>
                    <a:cxn ang="0">
                      <a:pos x="2877" y="749"/>
                    </a:cxn>
                    <a:cxn ang="0">
                      <a:pos x="2662" y="534"/>
                    </a:cxn>
                    <a:cxn ang="0">
                      <a:pos x="2431" y="355"/>
                    </a:cxn>
                    <a:cxn ang="0">
                      <a:pos x="2198" y="159"/>
                    </a:cxn>
                    <a:cxn ang="0">
                      <a:pos x="1946" y="0"/>
                    </a:cxn>
                    <a:cxn ang="0">
                      <a:pos x="1626" y="141"/>
                    </a:cxn>
                    <a:cxn ang="0">
                      <a:pos x="1322" y="301"/>
                    </a:cxn>
                    <a:cxn ang="0">
                      <a:pos x="1034" y="480"/>
                    </a:cxn>
                    <a:cxn ang="0">
                      <a:pos x="785" y="677"/>
                    </a:cxn>
                    <a:cxn ang="0">
                      <a:pos x="554" y="893"/>
                    </a:cxn>
                    <a:cxn ang="0">
                      <a:pos x="339" y="1142"/>
                    </a:cxn>
                    <a:cxn ang="0">
                      <a:pos x="161" y="1374"/>
                    </a:cxn>
                    <a:cxn ang="0">
                      <a:pos x="0" y="1639"/>
                    </a:cxn>
                  </a:cxnLst>
                  <a:rect l="0" t="0" r="r" b="b"/>
                  <a:pathLst>
                    <a:path w="3485" h="1639">
                      <a:moveTo>
                        <a:pt x="0" y="1639"/>
                      </a:moveTo>
                      <a:lnTo>
                        <a:pt x="3485" y="1639"/>
                      </a:lnTo>
                      <a:lnTo>
                        <a:pt x="3377" y="1411"/>
                      </a:lnTo>
                      <a:lnTo>
                        <a:pt x="3233" y="1177"/>
                      </a:lnTo>
                      <a:lnTo>
                        <a:pt x="3055" y="963"/>
                      </a:lnTo>
                      <a:lnTo>
                        <a:pt x="2877" y="749"/>
                      </a:lnTo>
                      <a:lnTo>
                        <a:pt x="2662" y="534"/>
                      </a:lnTo>
                      <a:lnTo>
                        <a:pt x="2431" y="355"/>
                      </a:lnTo>
                      <a:lnTo>
                        <a:pt x="2198" y="159"/>
                      </a:lnTo>
                      <a:lnTo>
                        <a:pt x="1946" y="0"/>
                      </a:lnTo>
                      <a:lnTo>
                        <a:pt x="1626" y="141"/>
                      </a:lnTo>
                      <a:lnTo>
                        <a:pt x="1322" y="301"/>
                      </a:lnTo>
                      <a:lnTo>
                        <a:pt x="1034" y="480"/>
                      </a:lnTo>
                      <a:lnTo>
                        <a:pt x="785" y="677"/>
                      </a:lnTo>
                      <a:lnTo>
                        <a:pt x="554" y="893"/>
                      </a:lnTo>
                      <a:lnTo>
                        <a:pt x="339" y="1142"/>
                      </a:lnTo>
                      <a:lnTo>
                        <a:pt x="161" y="1374"/>
                      </a:lnTo>
                      <a:lnTo>
                        <a:pt x="0" y="1639"/>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sp>
              <p:nvSpPr>
                <p:cNvPr id="110" name="Freeform 18"/>
                <p:cNvSpPr>
                  <a:spLocks/>
                </p:cNvSpPr>
                <p:nvPr/>
              </p:nvSpPr>
              <p:spPr bwMode="auto">
                <a:xfrm>
                  <a:off x="6145213" y="2940050"/>
                  <a:ext cx="290513" cy="131763"/>
                </a:xfrm>
                <a:custGeom>
                  <a:avLst/>
                  <a:gdLst/>
                  <a:ahLst/>
                  <a:cxnLst>
                    <a:cxn ang="0">
                      <a:pos x="0" y="1658"/>
                    </a:cxn>
                    <a:cxn ang="0">
                      <a:pos x="3665" y="1658"/>
                    </a:cxn>
                    <a:cxn ang="0">
                      <a:pos x="3503" y="1393"/>
                    </a:cxn>
                    <a:cxn ang="0">
                      <a:pos x="3308" y="1142"/>
                    </a:cxn>
                    <a:cxn ang="0">
                      <a:pos x="3092" y="912"/>
                    </a:cxn>
                    <a:cxn ang="0">
                      <a:pos x="2842" y="678"/>
                    </a:cxn>
                    <a:cxn ang="0">
                      <a:pos x="2594" y="482"/>
                    </a:cxn>
                    <a:cxn ang="0">
                      <a:pos x="2306" y="302"/>
                    </a:cxn>
                    <a:cxn ang="0">
                      <a:pos x="2002" y="141"/>
                    </a:cxn>
                    <a:cxn ang="0">
                      <a:pos x="1663" y="0"/>
                    </a:cxn>
                    <a:cxn ang="0">
                      <a:pos x="1395" y="160"/>
                    </a:cxn>
                    <a:cxn ang="0">
                      <a:pos x="1126" y="338"/>
                    </a:cxn>
                    <a:cxn ang="0">
                      <a:pos x="893" y="534"/>
                    </a:cxn>
                    <a:cxn ang="0">
                      <a:pos x="662" y="731"/>
                    </a:cxn>
                    <a:cxn ang="0">
                      <a:pos x="465" y="963"/>
                    </a:cxn>
                    <a:cxn ang="0">
                      <a:pos x="286" y="1178"/>
                    </a:cxn>
                    <a:cxn ang="0">
                      <a:pos x="125" y="1410"/>
                    </a:cxn>
                    <a:cxn ang="0">
                      <a:pos x="0" y="1658"/>
                    </a:cxn>
                  </a:cxnLst>
                  <a:rect l="0" t="0" r="r" b="b"/>
                  <a:pathLst>
                    <a:path w="3665" h="1658">
                      <a:moveTo>
                        <a:pt x="0" y="1658"/>
                      </a:moveTo>
                      <a:lnTo>
                        <a:pt x="3665" y="1658"/>
                      </a:lnTo>
                      <a:lnTo>
                        <a:pt x="3503" y="1393"/>
                      </a:lnTo>
                      <a:lnTo>
                        <a:pt x="3308" y="1142"/>
                      </a:lnTo>
                      <a:lnTo>
                        <a:pt x="3092" y="912"/>
                      </a:lnTo>
                      <a:lnTo>
                        <a:pt x="2842" y="678"/>
                      </a:lnTo>
                      <a:lnTo>
                        <a:pt x="2594" y="482"/>
                      </a:lnTo>
                      <a:lnTo>
                        <a:pt x="2306" y="302"/>
                      </a:lnTo>
                      <a:lnTo>
                        <a:pt x="2002" y="141"/>
                      </a:lnTo>
                      <a:lnTo>
                        <a:pt x="1663" y="0"/>
                      </a:lnTo>
                      <a:lnTo>
                        <a:pt x="1395" y="160"/>
                      </a:lnTo>
                      <a:lnTo>
                        <a:pt x="1126" y="338"/>
                      </a:lnTo>
                      <a:lnTo>
                        <a:pt x="893" y="534"/>
                      </a:lnTo>
                      <a:lnTo>
                        <a:pt x="662" y="731"/>
                      </a:lnTo>
                      <a:lnTo>
                        <a:pt x="465" y="963"/>
                      </a:lnTo>
                      <a:lnTo>
                        <a:pt x="286" y="1178"/>
                      </a:lnTo>
                      <a:lnTo>
                        <a:pt x="125" y="1410"/>
                      </a:lnTo>
                      <a:lnTo>
                        <a:pt x="0" y="1658"/>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sp>
              <p:nvSpPr>
                <p:cNvPr id="111" name="Freeform 19"/>
                <p:cNvSpPr>
                  <a:spLocks noEditPoints="1"/>
                </p:cNvSpPr>
                <p:nvPr/>
              </p:nvSpPr>
              <p:spPr bwMode="auto">
                <a:xfrm>
                  <a:off x="5773738" y="2286000"/>
                  <a:ext cx="735013" cy="650875"/>
                </a:xfrm>
                <a:custGeom>
                  <a:avLst/>
                  <a:gdLst/>
                  <a:ahLst/>
                  <a:cxnLst>
                    <a:cxn ang="0">
                      <a:pos x="1305" y="6786"/>
                    </a:cxn>
                    <a:cxn ang="0">
                      <a:pos x="2359" y="7284"/>
                    </a:cxn>
                    <a:cxn ang="0">
                      <a:pos x="3019" y="7784"/>
                    </a:cxn>
                    <a:cxn ang="0">
                      <a:pos x="3841" y="8106"/>
                    </a:cxn>
                    <a:cxn ang="0">
                      <a:pos x="4610" y="8196"/>
                    </a:cxn>
                    <a:cxn ang="0">
                      <a:pos x="5361" y="8106"/>
                    </a:cxn>
                    <a:cxn ang="0">
                      <a:pos x="6201" y="7784"/>
                    </a:cxn>
                    <a:cxn ang="0">
                      <a:pos x="6844" y="7303"/>
                    </a:cxn>
                    <a:cxn ang="0">
                      <a:pos x="7937" y="6801"/>
                    </a:cxn>
                    <a:cxn ang="0">
                      <a:pos x="8812" y="6339"/>
                    </a:cxn>
                    <a:cxn ang="0">
                      <a:pos x="9151" y="5930"/>
                    </a:cxn>
                    <a:cxn ang="0">
                      <a:pos x="9239" y="5320"/>
                    </a:cxn>
                    <a:cxn ang="0">
                      <a:pos x="9113" y="4928"/>
                    </a:cxn>
                    <a:cxn ang="0">
                      <a:pos x="8847" y="3890"/>
                    </a:cxn>
                    <a:cxn ang="0">
                      <a:pos x="8847" y="3285"/>
                    </a:cxn>
                    <a:cxn ang="0">
                      <a:pos x="8685" y="2660"/>
                    </a:cxn>
                    <a:cxn ang="0">
                      <a:pos x="8364" y="2037"/>
                    </a:cxn>
                    <a:cxn ang="0">
                      <a:pos x="7900" y="1481"/>
                    </a:cxn>
                    <a:cxn ang="0">
                      <a:pos x="7258" y="963"/>
                    </a:cxn>
                    <a:cxn ang="0">
                      <a:pos x="6450" y="589"/>
                    </a:cxn>
                    <a:cxn ang="0">
                      <a:pos x="5826" y="233"/>
                    </a:cxn>
                    <a:cxn ang="0">
                      <a:pos x="5077" y="36"/>
                    </a:cxn>
                    <a:cxn ang="0">
                      <a:pos x="4306" y="0"/>
                    </a:cxn>
                    <a:cxn ang="0">
                      <a:pos x="3627" y="107"/>
                    </a:cxn>
                    <a:cxn ang="0">
                      <a:pos x="3038" y="340"/>
                    </a:cxn>
                    <a:cxn ang="0">
                      <a:pos x="2520" y="659"/>
                    </a:cxn>
                    <a:cxn ang="0">
                      <a:pos x="2144" y="1055"/>
                    </a:cxn>
                    <a:cxn ang="0">
                      <a:pos x="1892" y="1519"/>
                    </a:cxn>
                    <a:cxn ang="0">
                      <a:pos x="1447" y="1768"/>
                    </a:cxn>
                    <a:cxn ang="0">
                      <a:pos x="1035" y="2107"/>
                    </a:cxn>
                    <a:cxn ang="0">
                      <a:pos x="731" y="2516"/>
                    </a:cxn>
                    <a:cxn ang="0">
                      <a:pos x="534" y="2946"/>
                    </a:cxn>
                    <a:cxn ang="0">
                      <a:pos x="463" y="3394"/>
                    </a:cxn>
                    <a:cxn ang="0">
                      <a:pos x="517" y="3802"/>
                    </a:cxn>
                    <a:cxn ang="0">
                      <a:pos x="141" y="4928"/>
                    </a:cxn>
                    <a:cxn ang="0">
                      <a:pos x="15" y="5320"/>
                    </a:cxn>
                    <a:cxn ang="0">
                      <a:pos x="107" y="5930"/>
                    </a:cxn>
                    <a:cxn ang="0">
                      <a:pos x="445" y="6339"/>
                    </a:cxn>
                    <a:cxn ang="0">
                      <a:pos x="2429" y="4535"/>
                    </a:cxn>
                    <a:cxn ang="0">
                      <a:pos x="3108" y="4161"/>
                    </a:cxn>
                    <a:cxn ang="0">
                      <a:pos x="3538" y="3713"/>
                    </a:cxn>
                    <a:cxn ang="0">
                      <a:pos x="3951" y="4017"/>
                    </a:cxn>
                    <a:cxn ang="0">
                      <a:pos x="4503" y="4642"/>
                    </a:cxn>
                    <a:cxn ang="0">
                      <a:pos x="5271" y="5160"/>
                    </a:cxn>
                    <a:cxn ang="0">
                      <a:pos x="6131" y="5483"/>
                    </a:cxn>
                    <a:cxn ang="0">
                      <a:pos x="6970" y="5535"/>
                    </a:cxn>
                    <a:cxn ang="0">
                      <a:pos x="6773" y="6087"/>
                    </a:cxn>
                    <a:cxn ang="0">
                      <a:pos x="6469" y="6554"/>
                    </a:cxn>
                    <a:cxn ang="0">
                      <a:pos x="6041" y="6945"/>
                    </a:cxn>
                    <a:cxn ang="0">
                      <a:pos x="5541" y="7232"/>
                    </a:cxn>
                    <a:cxn ang="0">
                      <a:pos x="4988" y="7374"/>
                    </a:cxn>
                    <a:cxn ang="0">
                      <a:pos x="4414" y="7409"/>
                    </a:cxn>
                    <a:cxn ang="0">
                      <a:pos x="3752" y="7249"/>
                    </a:cxn>
                    <a:cxn ang="0">
                      <a:pos x="3163" y="6929"/>
                    </a:cxn>
                    <a:cxn ang="0">
                      <a:pos x="2679" y="6464"/>
                    </a:cxn>
                    <a:cxn ang="0">
                      <a:pos x="2340" y="5894"/>
                    </a:cxn>
                    <a:cxn ang="0">
                      <a:pos x="2180" y="5213"/>
                    </a:cxn>
                    <a:cxn ang="0">
                      <a:pos x="2196" y="4607"/>
                    </a:cxn>
                  </a:cxnLst>
                  <a:rect l="0" t="0" r="r" b="b"/>
                  <a:pathLst>
                    <a:path w="9257" h="8196">
                      <a:moveTo>
                        <a:pt x="534" y="6391"/>
                      </a:moveTo>
                      <a:lnTo>
                        <a:pt x="909" y="6606"/>
                      </a:lnTo>
                      <a:lnTo>
                        <a:pt x="1305" y="6786"/>
                      </a:lnTo>
                      <a:lnTo>
                        <a:pt x="1732" y="6945"/>
                      </a:lnTo>
                      <a:lnTo>
                        <a:pt x="2162" y="7090"/>
                      </a:lnTo>
                      <a:lnTo>
                        <a:pt x="2359" y="7284"/>
                      </a:lnTo>
                      <a:lnTo>
                        <a:pt x="2555" y="7462"/>
                      </a:lnTo>
                      <a:lnTo>
                        <a:pt x="2769" y="7643"/>
                      </a:lnTo>
                      <a:lnTo>
                        <a:pt x="3019" y="7784"/>
                      </a:lnTo>
                      <a:lnTo>
                        <a:pt x="3305" y="7927"/>
                      </a:lnTo>
                      <a:lnTo>
                        <a:pt x="3608" y="8036"/>
                      </a:lnTo>
                      <a:lnTo>
                        <a:pt x="3841" y="8106"/>
                      </a:lnTo>
                      <a:lnTo>
                        <a:pt x="4091" y="8161"/>
                      </a:lnTo>
                      <a:lnTo>
                        <a:pt x="4343" y="8196"/>
                      </a:lnTo>
                      <a:lnTo>
                        <a:pt x="4610" y="8196"/>
                      </a:lnTo>
                      <a:lnTo>
                        <a:pt x="4861" y="8196"/>
                      </a:lnTo>
                      <a:lnTo>
                        <a:pt x="5110" y="8161"/>
                      </a:lnTo>
                      <a:lnTo>
                        <a:pt x="5361" y="8106"/>
                      </a:lnTo>
                      <a:lnTo>
                        <a:pt x="5592" y="8053"/>
                      </a:lnTo>
                      <a:lnTo>
                        <a:pt x="5916" y="7927"/>
                      </a:lnTo>
                      <a:lnTo>
                        <a:pt x="6201" y="7784"/>
                      </a:lnTo>
                      <a:lnTo>
                        <a:pt x="6435" y="7643"/>
                      </a:lnTo>
                      <a:lnTo>
                        <a:pt x="6647" y="7481"/>
                      </a:lnTo>
                      <a:lnTo>
                        <a:pt x="6844" y="7303"/>
                      </a:lnTo>
                      <a:lnTo>
                        <a:pt x="7042" y="7105"/>
                      </a:lnTo>
                      <a:lnTo>
                        <a:pt x="7489" y="6965"/>
                      </a:lnTo>
                      <a:lnTo>
                        <a:pt x="7937" y="6801"/>
                      </a:lnTo>
                      <a:lnTo>
                        <a:pt x="8345" y="6606"/>
                      </a:lnTo>
                      <a:lnTo>
                        <a:pt x="8723" y="6391"/>
                      </a:lnTo>
                      <a:lnTo>
                        <a:pt x="8812" y="6339"/>
                      </a:lnTo>
                      <a:lnTo>
                        <a:pt x="8899" y="6268"/>
                      </a:lnTo>
                      <a:lnTo>
                        <a:pt x="9043" y="6107"/>
                      </a:lnTo>
                      <a:lnTo>
                        <a:pt x="9151" y="5930"/>
                      </a:lnTo>
                      <a:lnTo>
                        <a:pt x="9223" y="5731"/>
                      </a:lnTo>
                      <a:lnTo>
                        <a:pt x="9257" y="5535"/>
                      </a:lnTo>
                      <a:lnTo>
                        <a:pt x="9239" y="5320"/>
                      </a:lnTo>
                      <a:lnTo>
                        <a:pt x="9205" y="5123"/>
                      </a:lnTo>
                      <a:lnTo>
                        <a:pt x="9168" y="5016"/>
                      </a:lnTo>
                      <a:lnTo>
                        <a:pt x="9113" y="4928"/>
                      </a:lnTo>
                      <a:lnTo>
                        <a:pt x="8759" y="4286"/>
                      </a:lnTo>
                      <a:lnTo>
                        <a:pt x="8812" y="4089"/>
                      </a:lnTo>
                      <a:lnTo>
                        <a:pt x="8847" y="3890"/>
                      </a:lnTo>
                      <a:lnTo>
                        <a:pt x="8864" y="3696"/>
                      </a:lnTo>
                      <a:lnTo>
                        <a:pt x="8864" y="3500"/>
                      </a:lnTo>
                      <a:lnTo>
                        <a:pt x="8847" y="3285"/>
                      </a:lnTo>
                      <a:lnTo>
                        <a:pt x="8812" y="3070"/>
                      </a:lnTo>
                      <a:lnTo>
                        <a:pt x="8759" y="2856"/>
                      </a:lnTo>
                      <a:lnTo>
                        <a:pt x="8685" y="2660"/>
                      </a:lnTo>
                      <a:lnTo>
                        <a:pt x="8598" y="2445"/>
                      </a:lnTo>
                      <a:lnTo>
                        <a:pt x="8489" y="2233"/>
                      </a:lnTo>
                      <a:lnTo>
                        <a:pt x="8364" y="2037"/>
                      </a:lnTo>
                      <a:lnTo>
                        <a:pt x="8222" y="1840"/>
                      </a:lnTo>
                      <a:lnTo>
                        <a:pt x="8059" y="1660"/>
                      </a:lnTo>
                      <a:lnTo>
                        <a:pt x="7900" y="1481"/>
                      </a:lnTo>
                      <a:lnTo>
                        <a:pt x="7703" y="1305"/>
                      </a:lnTo>
                      <a:lnTo>
                        <a:pt x="7506" y="1141"/>
                      </a:lnTo>
                      <a:lnTo>
                        <a:pt x="7258" y="963"/>
                      </a:lnTo>
                      <a:lnTo>
                        <a:pt x="6988" y="822"/>
                      </a:lnTo>
                      <a:lnTo>
                        <a:pt x="6718" y="678"/>
                      </a:lnTo>
                      <a:lnTo>
                        <a:pt x="6450" y="589"/>
                      </a:lnTo>
                      <a:lnTo>
                        <a:pt x="6275" y="445"/>
                      </a:lnTo>
                      <a:lnTo>
                        <a:pt x="6059" y="340"/>
                      </a:lnTo>
                      <a:lnTo>
                        <a:pt x="5826" y="233"/>
                      </a:lnTo>
                      <a:lnTo>
                        <a:pt x="5592" y="141"/>
                      </a:lnTo>
                      <a:lnTo>
                        <a:pt x="5341" y="90"/>
                      </a:lnTo>
                      <a:lnTo>
                        <a:pt x="5077" y="36"/>
                      </a:lnTo>
                      <a:lnTo>
                        <a:pt x="4807" y="0"/>
                      </a:lnTo>
                      <a:lnTo>
                        <a:pt x="4540" y="0"/>
                      </a:lnTo>
                      <a:lnTo>
                        <a:pt x="4306" y="0"/>
                      </a:lnTo>
                      <a:lnTo>
                        <a:pt x="4073" y="18"/>
                      </a:lnTo>
                      <a:lnTo>
                        <a:pt x="3841" y="52"/>
                      </a:lnTo>
                      <a:lnTo>
                        <a:pt x="3627" y="107"/>
                      </a:lnTo>
                      <a:lnTo>
                        <a:pt x="3412" y="179"/>
                      </a:lnTo>
                      <a:lnTo>
                        <a:pt x="3216" y="250"/>
                      </a:lnTo>
                      <a:lnTo>
                        <a:pt x="3038" y="340"/>
                      </a:lnTo>
                      <a:lnTo>
                        <a:pt x="2859" y="429"/>
                      </a:lnTo>
                      <a:lnTo>
                        <a:pt x="2679" y="537"/>
                      </a:lnTo>
                      <a:lnTo>
                        <a:pt x="2520" y="659"/>
                      </a:lnTo>
                      <a:lnTo>
                        <a:pt x="2377" y="785"/>
                      </a:lnTo>
                      <a:lnTo>
                        <a:pt x="2250" y="911"/>
                      </a:lnTo>
                      <a:lnTo>
                        <a:pt x="2144" y="1055"/>
                      </a:lnTo>
                      <a:lnTo>
                        <a:pt x="2036" y="1196"/>
                      </a:lnTo>
                      <a:lnTo>
                        <a:pt x="1966" y="1357"/>
                      </a:lnTo>
                      <a:lnTo>
                        <a:pt x="1892" y="1519"/>
                      </a:lnTo>
                      <a:lnTo>
                        <a:pt x="1732" y="1589"/>
                      </a:lnTo>
                      <a:lnTo>
                        <a:pt x="1589" y="1660"/>
                      </a:lnTo>
                      <a:lnTo>
                        <a:pt x="1447" y="1768"/>
                      </a:lnTo>
                      <a:lnTo>
                        <a:pt x="1286" y="1875"/>
                      </a:lnTo>
                      <a:lnTo>
                        <a:pt x="1160" y="1982"/>
                      </a:lnTo>
                      <a:lnTo>
                        <a:pt x="1035" y="2107"/>
                      </a:lnTo>
                      <a:lnTo>
                        <a:pt x="909" y="2233"/>
                      </a:lnTo>
                      <a:lnTo>
                        <a:pt x="820" y="2375"/>
                      </a:lnTo>
                      <a:lnTo>
                        <a:pt x="731" y="2516"/>
                      </a:lnTo>
                      <a:lnTo>
                        <a:pt x="641" y="2660"/>
                      </a:lnTo>
                      <a:lnTo>
                        <a:pt x="589" y="2804"/>
                      </a:lnTo>
                      <a:lnTo>
                        <a:pt x="534" y="2946"/>
                      </a:lnTo>
                      <a:lnTo>
                        <a:pt x="500" y="3090"/>
                      </a:lnTo>
                      <a:lnTo>
                        <a:pt x="480" y="3233"/>
                      </a:lnTo>
                      <a:lnTo>
                        <a:pt x="463" y="3394"/>
                      </a:lnTo>
                      <a:lnTo>
                        <a:pt x="463" y="3537"/>
                      </a:lnTo>
                      <a:lnTo>
                        <a:pt x="480" y="3661"/>
                      </a:lnTo>
                      <a:lnTo>
                        <a:pt x="517" y="3802"/>
                      </a:lnTo>
                      <a:lnTo>
                        <a:pt x="571" y="3927"/>
                      </a:lnTo>
                      <a:lnTo>
                        <a:pt x="624" y="4052"/>
                      </a:lnTo>
                      <a:lnTo>
                        <a:pt x="141" y="4928"/>
                      </a:lnTo>
                      <a:lnTo>
                        <a:pt x="88" y="5016"/>
                      </a:lnTo>
                      <a:lnTo>
                        <a:pt x="52" y="5123"/>
                      </a:lnTo>
                      <a:lnTo>
                        <a:pt x="15" y="5320"/>
                      </a:lnTo>
                      <a:lnTo>
                        <a:pt x="0" y="5535"/>
                      </a:lnTo>
                      <a:lnTo>
                        <a:pt x="37" y="5731"/>
                      </a:lnTo>
                      <a:lnTo>
                        <a:pt x="107" y="5930"/>
                      </a:lnTo>
                      <a:lnTo>
                        <a:pt x="212" y="6107"/>
                      </a:lnTo>
                      <a:lnTo>
                        <a:pt x="356" y="6268"/>
                      </a:lnTo>
                      <a:lnTo>
                        <a:pt x="445" y="6339"/>
                      </a:lnTo>
                      <a:lnTo>
                        <a:pt x="534" y="6391"/>
                      </a:lnTo>
                      <a:close/>
                      <a:moveTo>
                        <a:pt x="2196" y="4607"/>
                      </a:moveTo>
                      <a:lnTo>
                        <a:pt x="2429" y="4535"/>
                      </a:lnTo>
                      <a:lnTo>
                        <a:pt x="2663" y="4430"/>
                      </a:lnTo>
                      <a:lnTo>
                        <a:pt x="2894" y="4321"/>
                      </a:lnTo>
                      <a:lnTo>
                        <a:pt x="3108" y="4161"/>
                      </a:lnTo>
                      <a:lnTo>
                        <a:pt x="3252" y="4035"/>
                      </a:lnTo>
                      <a:lnTo>
                        <a:pt x="3394" y="3890"/>
                      </a:lnTo>
                      <a:lnTo>
                        <a:pt x="3538" y="3713"/>
                      </a:lnTo>
                      <a:lnTo>
                        <a:pt x="3646" y="3553"/>
                      </a:lnTo>
                      <a:lnTo>
                        <a:pt x="3790" y="3786"/>
                      </a:lnTo>
                      <a:lnTo>
                        <a:pt x="3951" y="4017"/>
                      </a:lnTo>
                      <a:lnTo>
                        <a:pt x="4110" y="4231"/>
                      </a:lnTo>
                      <a:lnTo>
                        <a:pt x="4289" y="4446"/>
                      </a:lnTo>
                      <a:lnTo>
                        <a:pt x="4503" y="4642"/>
                      </a:lnTo>
                      <a:lnTo>
                        <a:pt x="4736" y="4823"/>
                      </a:lnTo>
                      <a:lnTo>
                        <a:pt x="5003" y="5016"/>
                      </a:lnTo>
                      <a:lnTo>
                        <a:pt x="5271" y="5160"/>
                      </a:lnTo>
                      <a:lnTo>
                        <a:pt x="5557" y="5302"/>
                      </a:lnTo>
                      <a:lnTo>
                        <a:pt x="5845" y="5412"/>
                      </a:lnTo>
                      <a:lnTo>
                        <a:pt x="6131" y="5483"/>
                      </a:lnTo>
                      <a:lnTo>
                        <a:pt x="6413" y="5516"/>
                      </a:lnTo>
                      <a:lnTo>
                        <a:pt x="6702" y="5554"/>
                      </a:lnTo>
                      <a:lnTo>
                        <a:pt x="6970" y="5535"/>
                      </a:lnTo>
                      <a:lnTo>
                        <a:pt x="6917" y="5731"/>
                      </a:lnTo>
                      <a:lnTo>
                        <a:pt x="6862" y="5909"/>
                      </a:lnTo>
                      <a:lnTo>
                        <a:pt x="6773" y="6087"/>
                      </a:lnTo>
                      <a:lnTo>
                        <a:pt x="6683" y="6250"/>
                      </a:lnTo>
                      <a:lnTo>
                        <a:pt x="6576" y="6411"/>
                      </a:lnTo>
                      <a:lnTo>
                        <a:pt x="6469" y="6554"/>
                      </a:lnTo>
                      <a:lnTo>
                        <a:pt x="6327" y="6697"/>
                      </a:lnTo>
                      <a:lnTo>
                        <a:pt x="6201" y="6821"/>
                      </a:lnTo>
                      <a:lnTo>
                        <a:pt x="6041" y="6945"/>
                      </a:lnTo>
                      <a:lnTo>
                        <a:pt x="5879" y="7053"/>
                      </a:lnTo>
                      <a:lnTo>
                        <a:pt x="5718" y="7143"/>
                      </a:lnTo>
                      <a:lnTo>
                        <a:pt x="5541" y="7232"/>
                      </a:lnTo>
                      <a:lnTo>
                        <a:pt x="5361" y="7284"/>
                      </a:lnTo>
                      <a:lnTo>
                        <a:pt x="5182" y="7339"/>
                      </a:lnTo>
                      <a:lnTo>
                        <a:pt x="4988" y="7374"/>
                      </a:lnTo>
                      <a:lnTo>
                        <a:pt x="4789" y="7409"/>
                      </a:lnTo>
                      <a:lnTo>
                        <a:pt x="4610" y="7409"/>
                      </a:lnTo>
                      <a:lnTo>
                        <a:pt x="4414" y="7409"/>
                      </a:lnTo>
                      <a:lnTo>
                        <a:pt x="4180" y="7374"/>
                      </a:lnTo>
                      <a:lnTo>
                        <a:pt x="3966" y="7321"/>
                      </a:lnTo>
                      <a:lnTo>
                        <a:pt x="3752" y="7249"/>
                      </a:lnTo>
                      <a:lnTo>
                        <a:pt x="3538" y="7160"/>
                      </a:lnTo>
                      <a:lnTo>
                        <a:pt x="3342" y="7053"/>
                      </a:lnTo>
                      <a:lnTo>
                        <a:pt x="3163" y="6929"/>
                      </a:lnTo>
                      <a:lnTo>
                        <a:pt x="2983" y="6786"/>
                      </a:lnTo>
                      <a:lnTo>
                        <a:pt x="2823" y="6642"/>
                      </a:lnTo>
                      <a:lnTo>
                        <a:pt x="2679" y="6464"/>
                      </a:lnTo>
                      <a:lnTo>
                        <a:pt x="2555" y="6284"/>
                      </a:lnTo>
                      <a:lnTo>
                        <a:pt x="2429" y="6087"/>
                      </a:lnTo>
                      <a:lnTo>
                        <a:pt x="2340" y="5894"/>
                      </a:lnTo>
                      <a:lnTo>
                        <a:pt x="2270" y="5678"/>
                      </a:lnTo>
                      <a:lnTo>
                        <a:pt x="2217" y="5446"/>
                      </a:lnTo>
                      <a:lnTo>
                        <a:pt x="2180" y="5213"/>
                      </a:lnTo>
                      <a:lnTo>
                        <a:pt x="2162" y="4982"/>
                      </a:lnTo>
                      <a:lnTo>
                        <a:pt x="2180" y="4786"/>
                      </a:lnTo>
                      <a:lnTo>
                        <a:pt x="2196" y="4607"/>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sp>
              <p:nvSpPr>
                <p:cNvPr id="112" name="Freeform 20"/>
                <p:cNvSpPr>
                  <a:spLocks noEditPoints="1"/>
                </p:cNvSpPr>
                <p:nvPr/>
              </p:nvSpPr>
              <p:spPr bwMode="auto">
                <a:xfrm>
                  <a:off x="5713413" y="3128963"/>
                  <a:ext cx="841375" cy="452438"/>
                </a:xfrm>
                <a:custGeom>
                  <a:avLst/>
                  <a:gdLst/>
                  <a:ahLst/>
                  <a:cxnLst>
                    <a:cxn ang="0">
                      <a:pos x="0" y="4980"/>
                    </a:cxn>
                    <a:cxn ang="0">
                      <a:pos x="10602" y="5695"/>
                    </a:cxn>
                    <a:cxn ang="0">
                      <a:pos x="10602" y="500"/>
                    </a:cxn>
                    <a:cxn ang="0">
                      <a:pos x="10566" y="303"/>
                    </a:cxn>
                    <a:cxn ang="0">
                      <a:pos x="10458" y="141"/>
                    </a:cxn>
                    <a:cxn ang="0">
                      <a:pos x="10298" y="37"/>
                    </a:cxn>
                    <a:cxn ang="0">
                      <a:pos x="10099" y="0"/>
                    </a:cxn>
                    <a:cxn ang="0">
                      <a:pos x="1305" y="0"/>
                    </a:cxn>
                    <a:cxn ang="0">
                      <a:pos x="411" y="16"/>
                    </a:cxn>
                    <a:cxn ang="0">
                      <a:pos x="234" y="89"/>
                    </a:cxn>
                    <a:cxn ang="0">
                      <a:pos x="90" y="231"/>
                    </a:cxn>
                    <a:cxn ang="0">
                      <a:pos x="18" y="408"/>
                    </a:cxn>
                    <a:cxn ang="0">
                      <a:pos x="5291" y="2001"/>
                    </a:cxn>
                    <a:cxn ang="0">
                      <a:pos x="5918" y="2053"/>
                    </a:cxn>
                    <a:cxn ang="0">
                      <a:pos x="6417" y="2160"/>
                    </a:cxn>
                    <a:cxn ang="0">
                      <a:pos x="6758" y="2338"/>
                    </a:cxn>
                    <a:cxn ang="0">
                      <a:pos x="6846" y="2446"/>
                    </a:cxn>
                    <a:cxn ang="0">
                      <a:pos x="6883" y="2552"/>
                    </a:cxn>
                    <a:cxn ang="0">
                      <a:pos x="6846" y="2661"/>
                    </a:cxn>
                    <a:cxn ang="0">
                      <a:pos x="6758" y="2768"/>
                    </a:cxn>
                    <a:cxn ang="0">
                      <a:pos x="6417" y="2945"/>
                    </a:cxn>
                    <a:cxn ang="0">
                      <a:pos x="5918" y="3053"/>
                    </a:cxn>
                    <a:cxn ang="0">
                      <a:pos x="5291" y="3105"/>
                    </a:cxn>
                    <a:cxn ang="0">
                      <a:pos x="4667" y="3053"/>
                    </a:cxn>
                    <a:cxn ang="0">
                      <a:pos x="4165" y="2945"/>
                    </a:cxn>
                    <a:cxn ang="0">
                      <a:pos x="3827" y="2768"/>
                    </a:cxn>
                    <a:cxn ang="0">
                      <a:pos x="3738" y="2661"/>
                    </a:cxn>
                    <a:cxn ang="0">
                      <a:pos x="3700" y="2552"/>
                    </a:cxn>
                    <a:cxn ang="0">
                      <a:pos x="3738" y="2446"/>
                    </a:cxn>
                    <a:cxn ang="0">
                      <a:pos x="3827" y="2338"/>
                    </a:cxn>
                    <a:cxn ang="0">
                      <a:pos x="4165" y="2160"/>
                    </a:cxn>
                    <a:cxn ang="0">
                      <a:pos x="4667" y="2053"/>
                    </a:cxn>
                    <a:cxn ang="0">
                      <a:pos x="5291" y="2001"/>
                    </a:cxn>
                  </a:cxnLst>
                  <a:rect l="0" t="0" r="r" b="b"/>
                  <a:pathLst>
                    <a:path w="10602" h="5695">
                      <a:moveTo>
                        <a:pt x="0" y="500"/>
                      </a:moveTo>
                      <a:lnTo>
                        <a:pt x="0" y="4980"/>
                      </a:lnTo>
                      <a:lnTo>
                        <a:pt x="0" y="5695"/>
                      </a:lnTo>
                      <a:lnTo>
                        <a:pt x="10602" y="5695"/>
                      </a:lnTo>
                      <a:lnTo>
                        <a:pt x="10602" y="4980"/>
                      </a:lnTo>
                      <a:lnTo>
                        <a:pt x="10602" y="500"/>
                      </a:lnTo>
                      <a:lnTo>
                        <a:pt x="10602" y="408"/>
                      </a:lnTo>
                      <a:lnTo>
                        <a:pt x="10566" y="303"/>
                      </a:lnTo>
                      <a:lnTo>
                        <a:pt x="10513" y="231"/>
                      </a:lnTo>
                      <a:lnTo>
                        <a:pt x="10458" y="141"/>
                      </a:lnTo>
                      <a:lnTo>
                        <a:pt x="10388" y="89"/>
                      </a:lnTo>
                      <a:lnTo>
                        <a:pt x="10298" y="37"/>
                      </a:lnTo>
                      <a:lnTo>
                        <a:pt x="10207" y="16"/>
                      </a:lnTo>
                      <a:lnTo>
                        <a:pt x="10099" y="0"/>
                      </a:lnTo>
                      <a:lnTo>
                        <a:pt x="9421" y="0"/>
                      </a:lnTo>
                      <a:lnTo>
                        <a:pt x="1305" y="0"/>
                      </a:lnTo>
                      <a:lnTo>
                        <a:pt x="519" y="0"/>
                      </a:lnTo>
                      <a:lnTo>
                        <a:pt x="411" y="16"/>
                      </a:lnTo>
                      <a:lnTo>
                        <a:pt x="323" y="37"/>
                      </a:lnTo>
                      <a:lnTo>
                        <a:pt x="234" y="89"/>
                      </a:lnTo>
                      <a:lnTo>
                        <a:pt x="162" y="141"/>
                      </a:lnTo>
                      <a:lnTo>
                        <a:pt x="90" y="231"/>
                      </a:lnTo>
                      <a:lnTo>
                        <a:pt x="55" y="303"/>
                      </a:lnTo>
                      <a:lnTo>
                        <a:pt x="18" y="408"/>
                      </a:lnTo>
                      <a:lnTo>
                        <a:pt x="0" y="500"/>
                      </a:lnTo>
                      <a:close/>
                      <a:moveTo>
                        <a:pt x="5291" y="2001"/>
                      </a:moveTo>
                      <a:lnTo>
                        <a:pt x="5615" y="2016"/>
                      </a:lnTo>
                      <a:lnTo>
                        <a:pt x="5918" y="2053"/>
                      </a:lnTo>
                      <a:lnTo>
                        <a:pt x="6186" y="2106"/>
                      </a:lnTo>
                      <a:lnTo>
                        <a:pt x="6417" y="2160"/>
                      </a:lnTo>
                      <a:lnTo>
                        <a:pt x="6616" y="2249"/>
                      </a:lnTo>
                      <a:lnTo>
                        <a:pt x="6758" y="2338"/>
                      </a:lnTo>
                      <a:lnTo>
                        <a:pt x="6812" y="2392"/>
                      </a:lnTo>
                      <a:lnTo>
                        <a:pt x="6846" y="2446"/>
                      </a:lnTo>
                      <a:lnTo>
                        <a:pt x="6865" y="2497"/>
                      </a:lnTo>
                      <a:lnTo>
                        <a:pt x="6883" y="2552"/>
                      </a:lnTo>
                      <a:lnTo>
                        <a:pt x="6865" y="2607"/>
                      </a:lnTo>
                      <a:lnTo>
                        <a:pt x="6846" y="2661"/>
                      </a:lnTo>
                      <a:lnTo>
                        <a:pt x="6812" y="2713"/>
                      </a:lnTo>
                      <a:lnTo>
                        <a:pt x="6758" y="2768"/>
                      </a:lnTo>
                      <a:lnTo>
                        <a:pt x="6616" y="2856"/>
                      </a:lnTo>
                      <a:lnTo>
                        <a:pt x="6417" y="2945"/>
                      </a:lnTo>
                      <a:lnTo>
                        <a:pt x="6186" y="2999"/>
                      </a:lnTo>
                      <a:lnTo>
                        <a:pt x="5918" y="3053"/>
                      </a:lnTo>
                      <a:lnTo>
                        <a:pt x="5615" y="3087"/>
                      </a:lnTo>
                      <a:lnTo>
                        <a:pt x="5291" y="3105"/>
                      </a:lnTo>
                      <a:lnTo>
                        <a:pt x="4971" y="3087"/>
                      </a:lnTo>
                      <a:lnTo>
                        <a:pt x="4667" y="3053"/>
                      </a:lnTo>
                      <a:lnTo>
                        <a:pt x="4398" y="2999"/>
                      </a:lnTo>
                      <a:lnTo>
                        <a:pt x="4165" y="2945"/>
                      </a:lnTo>
                      <a:lnTo>
                        <a:pt x="3969" y="2856"/>
                      </a:lnTo>
                      <a:lnTo>
                        <a:pt x="3827" y="2768"/>
                      </a:lnTo>
                      <a:lnTo>
                        <a:pt x="3773" y="2713"/>
                      </a:lnTo>
                      <a:lnTo>
                        <a:pt x="3738" y="2661"/>
                      </a:lnTo>
                      <a:lnTo>
                        <a:pt x="3700" y="2607"/>
                      </a:lnTo>
                      <a:lnTo>
                        <a:pt x="3700" y="2552"/>
                      </a:lnTo>
                      <a:lnTo>
                        <a:pt x="3700" y="2497"/>
                      </a:lnTo>
                      <a:lnTo>
                        <a:pt x="3738" y="2446"/>
                      </a:lnTo>
                      <a:lnTo>
                        <a:pt x="3773" y="2392"/>
                      </a:lnTo>
                      <a:lnTo>
                        <a:pt x="3827" y="2338"/>
                      </a:lnTo>
                      <a:lnTo>
                        <a:pt x="3969" y="2249"/>
                      </a:lnTo>
                      <a:lnTo>
                        <a:pt x="4165" y="2160"/>
                      </a:lnTo>
                      <a:lnTo>
                        <a:pt x="4398" y="2106"/>
                      </a:lnTo>
                      <a:lnTo>
                        <a:pt x="4667" y="2053"/>
                      </a:lnTo>
                      <a:lnTo>
                        <a:pt x="4971" y="2016"/>
                      </a:lnTo>
                      <a:lnTo>
                        <a:pt x="5291" y="2001"/>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grpSp>
          <p:grpSp>
            <p:nvGrpSpPr>
              <p:cNvPr id="27754" name="组合 845"/>
              <p:cNvGrpSpPr>
                <a:grpSpLocks/>
              </p:cNvGrpSpPr>
              <p:nvPr/>
            </p:nvGrpSpPr>
            <p:grpSpPr bwMode="auto">
              <a:xfrm>
                <a:off x="6887688" y="4465122"/>
                <a:ext cx="1006520" cy="583002"/>
                <a:chOff x="6674709" y="3375754"/>
                <a:chExt cx="1029494" cy="591715"/>
              </a:xfrm>
            </p:grpSpPr>
            <p:pic>
              <p:nvPicPr>
                <p:cNvPr id="102" name="Picture 461" descr="图片240"/>
                <p:cNvPicPr>
                  <a:picLocks noChangeAspect="1" noChangeArrowheads="1"/>
                </p:cNvPicPr>
                <p:nvPr/>
              </p:nvPicPr>
              <p:blipFill>
                <a:blip r:embed="rId8"/>
                <a:srcRect/>
                <a:stretch>
                  <a:fillRect/>
                </a:stretch>
              </p:blipFill>
              <p:spPr bwMode="auto">
                <a:xfrm>
                  <a:off x="7529402" y="3375561"/>
                  <a:ext cx="174168" cy="177268"/>
                </a:xfrm>
                <a:prstGeom prst="rect">
                  <a:avLst/>
                </a:prstGeom>
                <a:noFill/>
                <a:effectLst>
                  <a:outerShdw blurRad="76200" dir="18900000" sy="23000" kx="-1200000" algn="bl" rotWithShape="0">
                    <a:prstClr val="black">
                      <a:alpha val="20000"/>
                    </a:prstClr>
                  </a:outerShdw>
                </a:effectLst>
              </p:spPr>
            </p:pic>
            <p:pic>
              <p:nvPicPr>
                <p:cNvPr id="103" name="Picture 461" descr="图片240"/>
                <p:cNvPicPr>
                  <a:picLocks noChangeAspect="1" noChangeArrowheads="1"/>
                </p:cNvPicPr>
                <p:nvPr/>
              </p:nvPicPr>
              <p:blipFill>
                <a:blip r:embed="rId9"/>
                <a:srcRect/>
                <a:stretch>
                  <a:fillRect/>
                </a:stretch>
              </p:blipFill>
              <p:spPr bwMode="auto">
                <a:xfrm>
                  <a:off x="7516568" y="3768773"/>
                  <a:ext cx="177836" cy="182102"/>
                </a:xfrm>
                <a:prstGeom prst="rect">
                  <a:avLst/>
                </a:prstGeom>
                <a:noFill/>
                <a:effectLst>
                  <a:outerShdw blurRad="76200" dir="18900000" sy="23000" kx="-1200000" algn="bl" rotWithShape="0">
                    <a:prstClr val="black">
                      <a:alpha val="20000"/>
                    </a:prstClr>
                  </a:outerShdw>
                </a:effectLst>
              </p:spPr>
            </p:pic>
            <p:cxnSp>
              <p:nvCxnSpPr>
                <p:cNvPr id="104" name="直接箭头连接符 103"/>
                <p:cNvCxnSpPr/>
                <p:nvPr/>
              </p:nvCxnSpPr>
              <p:spPr>
                <a:xfrm>
                  <a:off x="6865727" y="3538325"/>
                  <a:ext cx="663675" cy="320694"/>
                </a:xfrm>
                <a:prstGeom prst="straightConnector1">
                  <a:avLst/>
                </a:prstGeom>
                <a:ln w="19050">
                  <a:solidFill>
                    <a:srgbClr val="33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105" name="直接箭头连接符 104"/>
                <p:cNvCxnSpPr/>
                <p:nvPr/>
              </p:nvCxnSpPr>
              <p:spPr>
                <a:xfrm flipH="1" flipV="1">
                  <a:off x="6757558" y="3535101"/>
                  <a:ext cx="0" cy="328751"/>
                </a:xfrm>
                <a:prstGeom prst="straightConnector1">
                  <a:avLst/>
                </a:prstGeom>
                <a:ln w="19050">
                  <a:solidFill>
                    <a:srgbClr val="33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pic>
              <p:nvPicPr>
                <p:cNvPr id="27760" name="Picture 460" descr="图片2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4709" y="3422315"/>
                  <a:ext cx="190690" cy="22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7" name="直接箭头连接符 106"/>
                <p:cNvCxnSpPr>
                  <a:endCxn id="102" idx="1"/>
                </p:cNvCxnSpPr>
                <p:nvPr/>
              </p:nvCxnSpPr>
              <p:spPr>
                <a:xfrm flipV="1">
                  <a:off x="6840060" y="3464194"/>
                  <a:ext cx="689342" cy="49958"/>
                </a:xfrm>
                <a:prstGeom prst="straightConnector1">
                  <a:avLst/>
                </a:prstGeom>
                <a:ln w="19050">
                  <a:solidFill>
                    <a:srgbClr val="33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pic>
              <p:nvPicPr>
                <p:cNvPr id="27762" name="Picture 713" descr="图片3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9333" y="3796881"/>
                  <a:ext cx="218266" cy="1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1" name="TextBox 902"/>
              <p:cNvSpPr txBox="1"/>
              <p:nvPr/>
            </p:nvSpPr>
            <p:spPr>
              <a:xfrm>
                <a:off x="6723124" y="4215648"/>
                <a:ext cx="1186597" cy="307834"/>
              </a:xfrm>
              <a:prstGeom prst="rect">
                <a:avLst/>
              </a:prstGeom>
              <a:noFill/>
            </p:spPr>
            <p:txBody>
              <a:bodyPr>
                <a:spAutoFit/>
              </a:bodyPr>
              <a:lstStyle/>
              <a:p>
                <a:pPr>
                  <a:defRPr/>
                </a:pPr>
                <a:r>
                  <a:rPr lang="zh-CN" altLang="en-US" sz="1400" dirty="0">
                    <a:solidFill>
                      <a:schemeClr val="tx1">
                        <a:lumMod val="75000"/>
                        <a:lumOff val="25000"/>
                      </a:schemeClr>
                    </a:solidFill>
                    <a:latin typeface="+mn-lt"/>
                    <a:ea typeface="+mn-ea"/>
                  </a:rPr>
                  <a:t>虚拟网络</a:t>
                </a:r>
                <a:r>
                  <a:rPr lang="en-US" altLang="zh-CN" sz="1400" dirty="0">
                    <a:solidFill>
                      <a:schemeClr val="tx1">
                        <a:lumMod val="75000"/>
                        <a:lumOff val="25000"/>
                      </a:schemeClr>
                    </a:solidFill>
                    <a:latin typeface="+mn-lt"/>
                    <a:ea typeface="+mn-ea"/>
                  </a:rPr>
                  <a:t>2</a:t>
                </a:r>
                <a:endParaRPr lang="zh-CN" altLang="en-US" sz="1400" dirty="0">
                  <a:solidFill>
                    <a:schemeClr val="tx1">
                      <a:lumMod val="75000"/>
                      <a:lumOff val="25000"/>
                    </a:schemeClr>
                  </a:solidFill>
                  <a:latin typeface="+mn-lt"/>
                  <a:ea typeface="+mn-ea"/>
                </a:endParaRPr>
              </a:p>
            </p:txBody>
          </p:sp>
        </p:grpSp>
        <p:grpSp>
          <p:nvGrpSpPr>
            <p:cNvPr id="27684" name="组合 906"/>
            <p:cNvGrpSpPr>
              <a:grpSpLocks/>
            </p:cNvGrpSpPr>
            <p:nvPr/>
          </p:nvGrpSpPr>
          <p:grpSpPr bwMode="auto">
            <a:xfrm>
              <a:off x="6415170" y="4961674"/>
              <a:ext cx="1992303" cy="795660"/>
              <a:chOff x="6264234" y="5201600"/>
              <a:chExt cx="2084120" cy="795439"/>
            </a:xfrm>
          </p:grpSpPr>
          <p:sp>
            <p:nvSpPr>
              <p:cNvPr id="87" name="Oval 2"/>
              <p:cNvSpPr>
                <a:spLocks noChangeArrowheads="1"/>
              </p:cNvSpPr>
              <p:nvPr/>
            </p:nvSpPr>
            <p:spPr bwMode="auto">
              <a:xfrm>
                <a:off x="6264234" y="5213268"/>
                <a:ext cx="2084120" cy="783771"/>
              </a:xfrm>
              <a:prstGeom prst="ellipse">
                <a:avLst/>
              </a:prstGeom>
              <a:solidFill>
                <a:schemeClr val="bg1">
                  <a:lumMod val="75000"/>
                </a:schemeClr>
              </a:solidFill>
              <a:ln w="9525">
                <a:gradFill>
                  <a:gsLst>
                    <a:gs pos="0">
                      <a:schemeClr val="bg1">
                        <a:lumMod val="95000"/>
                      </a:schemeClr>
                    </a:gs>
                    <a:gs pos="50000">
                      <a:schemeClr val="bg2">
                        <a:lumMod val="40000"/>
                        <a:lumOff val="60000"/>
                      </a:schemeClr>
                    </a:gs>
                    <a:gs pos="100000">
                      <a:schemeClr val="bg1">
                        <a:lumMod val="75000"/>
                      </a:schemeClr>
                    </a:gs>
                  </a:gsLst>
                  <a:lin ang="5400000" scaled="0"/>
                </a:gradFill>
                <a:round/>
                <a:headEnd/>
                <a:tailEnd/>
              </a:ln>
              <a:effectLst/>
            </p:spPr>
            <p:txBody>
              <a:bodyPr wrap="none" anchor="ctr"/>
              <a:lstStyle/>
              <a:p>
                <a:pPr>
                  <a:defRPr/>
                </a:pPr>
                <a:endParaRPr lang="zh-CN" altLang="en-US">
                  <a:latin typeface="+mn-lt"/>
                  <a:ea typeface="+mn-ea"/>
                  <a:cs typeface="Arial" pitchFamily="34" charset="0"/>
                </a:endParaRPr>
              </a:p>
            </p:txBody>
          </p:sp>
          <p:grpSp>
            <p:nvGrpSpPr>
              <p:cNvPr id="90" name="组合 141"/>
              <p:cNvGrpSpPr>
                <a:grpSpLocks noChangeAspect="1"/>
              </p:cNvGrpSpPr>
              <p:nvPr/>
            </p:nvGrpSpPr>
            <p:grpSpPr>
              <a:xfrm>
                <a:off x="6454091" y="5364156"/>
                <a:ext cx="219842" cy="609133"/>
                <a:chOff x="4591051" y="2193436"/>
                <a:chExt cx="838028" cy="2250795"/>
              </a:xfrm>
              <a:solidFill>
                <a:schemeClr val="tx1">
                  <a:lumMod val="50000"/>
                  <a:lumOff val="50000"/>
                </a:schemeClr>
              </a:solidFill>
            </p:grpSpPr>
            <p:sp>
              <p:nvSpPr>
                <p:cNvPr id="96" name="Freeform 33"/>
                <p:cNvSpPr>
                  <a:spLocks/>
                </p:cNvSpPr>
                <p:nvPr/>
              </p:nvSpPr>
              <p:spPr bwMode="auto">
                <a:xfrm>
                  <a:off x="4949844" y="2193436"/>
                  <a:ext cx="264161" cy="386564"/>
                </a:xfrm>
                <a:custGeom>
                  <a:avLst/>
                  <a:gdLst/>
                  <a:ahLst/>
                  <a:cxnLst>
                    <a:cxn ang="0">
                      <a:pos x="1380" y="2660"/>
                    </a:cxn>
                    <a:cxn ang="0">
                      <a:pos x="1340" y="2640"/>
                    </a:cxn>
                    <a:cxn ang="0">
                      <a:pos x="1360" y="2800"/>
                    </a:cxn>
                    <a:cxn ang="0">
                      <a:pos x="1260" y="3000"/>
                    </a:cxn>
                    <a:cxn ang="0">
                      <a:pos x="1220" y="3080"/>
                    </a:cxn>
                    <a:cxn ang="0">
                      <a:pos x="1160" y="3100"/>
                    </a:cxn>
                    <a:cxn ang="0">
                      <a:pos x="1080" y="3060"/>
                    </a:cxn>
                    <a:cxn ang="0">
                      <a:pos x="980" y="3000"/>
                    </a:cxn>
                    <a:cxn ang="0">
                      <a:pos x="640" y="2700"/>
                    </a:cxn>
                    <a:cxn ang="0">
                      <a:pos x="300" y="2400"/>
                    </a:cxn>
                    <a:cxn ang="0">
                      <a:pos x="319" y="2360"/>
                    </a:cxn>
                    <a:cxn ang="0">
                      <a:pos x="200" y="1921"/>
                    </a:cxn>
                    <a:cxn ang="0">
                      <a:pos x="180" y="1940"/>
                    </a:cxn>
                    <a:cxn ang="0">
                      <a:pos x="140" y="1820"/>
                    </a:cxn>
                    <a:cxn ang="0">
                      <a:pos x="20" y="1120"/>
                    </a:cxn>
                    <a:cxn ang="0">
                      <a:pos x="0" y="780"/>
                    </a:cxn>
                    <a:cxn ang="0">
                      <a:pos x="60" y="480"/>
                    </a:cxn>
                    <a:cxn ang="0">
                      <a:pos x="160" y="300"/>
                    </a:cxn>
                    <a:cxn ang="0">
                      <a:pos x="340" y="140"/>
                    </a:cxn>
                    <a:cxn ang="0">
                      <a:pos x="600" y="40"/>
                    </a:cxn>
                    <a:cxn ang="0">
                      <a:pos x="880" y="20"/>
                    </a:cxn>
                    <a:cxn ang="0">
                      <a:pos x="1080" y="40"/>
                    </a:cxn>
                    <a:cxn ang="0">
                      <a:pos x="1320" y="120"/>
                    </a:cxn>
                    <a:cxn ang="0">
                      <a:pos x="1460" y="220"/>
                    </a:cxn>
                    <a:cxn ang="0">
                      <a:pos x="1580" y="340"/>
                    </a:cxn>
                    <a:cxn ang="0">
                      <a:pos x="1680" y="520"/>
                    </a:cxn>
                    <a:cxn ang="0">
                      <a:pos x="1740" y="900"/>
                    </a:cxn>
                    <a:cxn ang="0">
                      <a:pos x="1601" y="1540"/>
                    </a:cxn>
                    <a:cxn ang="0">
                      <a:pos x="1601" y="1780"/>
                    </a:cxn>
                    <a:cxn ang="0">
                      <a:pos x="1560" y="1900"/>
                    </a:cxn>
                    <a:cxn ang="0">
                      <a:pos x="1480" y="1921"/>
                    </a:cxn>
                    <a:cxn ang="0">
                      <a:pos x="1400" y="2200"/>
                    </a:cxn>
                    <a:cxn ang="0">
                      <a:pos x="1340" y="2260"/>
                    </a:cxn>
                    <a:cxn ang="0">
                      <a:pos x="1320" y="2520"/>
                    </a:cxn>
                    <a:cxn ang="0">
                      <a:pos x="1360" y="2560"/>
                    </a:cxn>
                    <a:cxn ang="0">
                      <a:pos x="1420" y="2680"/>
                    </a:cxn>
                    <a:cxn ang="0">
                      <a:pos x="1420" y="2760"/>
                    </a:cxn>
                  </a:cxnLst>
                  <a:rect l="0" t="0" r="r" b="b"/>
                  <a:pathLst>
                    <a:path w="1740" h="3100">
                      <a:moveTo>
                        <a:pt x="1420" y="2760"/>
                      </a:moveTo>
                      <a:lnTo>
                        <a:pt x="1380" y="2660"/>
                      </a:lnTo>
                      <a:lnTo>
                        <a:pt x="1360" y="2620"/>
                      </a:lnTo>
                      <a:lnTo>
                        <a:pt x="1340" y="2640"/>
                      </a:lnTo>
                      <a:lnTo>
                        <a:pt x="1360" y="2720"/>
                      </a:lnTo>
                      <a:lnTo>
                        <a:pt x="1360" y="2800"/>
                      </a:lnTo>
                      <a:lnTo>
                        <a:pt x="1320" y="2920"/>
                      </a:lnTo>
                      <a:lnTo>
                        <a:pt x="1260" y="3000"/>
                      </a:lnTo>
                      <a:lnTo>
                        <a:pt x="1239" y="3040"/>
                      </a:lnTo>
                      <a:lnTo>
                        <a:pt x="1220" y="3080"/>
                      </a:lnTo>
                      <a:lnTo>
                        <a:pt x="1180" y="3100"/>
                      </a:lnTo>
                      <a:lnTo>
                        <a:pt x="1160" y="3100"/>
                      </a:lnTo>
                      <a:lnTo>
                        <a:pt x="1120" y="3100"/>
                      </a:lnTo>
                      <a:lnTo>
                        <a:pt x="1080" y="3060"/>
                      </a:lnTo>
                      <a:lnTo>
                        <a:pt x="1060" y="3040"/>
                      </a:lnTo>
                      <a:lnTo>
                        <a:pt x="980" y="3000"/>
                      </a:lnTo>
                      <a:lnTo>
                        <a:pt x="880" y="2920"/>
                      </a:lnTo>
                      <a:lnTo>
                        <a:pt x="640" y="2700"/>
                      </a:lnTo>
                      <a:lnTo>
                        <a:pt x="319" y="2400"/>
                      </a:lnTo>
                      <a:lnTo>
                        <a:pt x="300" y="2400"/>
                      </a:lnTo>
                      <a:lnTo>
                        <a:pt x="260" y="2379"/>
                      </a:lnTo>
                      <a:lnTo>
                        <a:pt x="319" y="2360"/>
                      </a:lnTo>
                      <a:lnTo>
                        <a:pt x="260" y="2180"/>
                      </a:lnTo>
                      <a:lnTo>
                        <a:pt x="200" y="1921"/>
                      </a:lnTo>
                      <a:lnTo>
                        <a:pt x="200" y="1940"/>
                      </a:lnTo>
                      <a:lnTo>
                        <a:pt x="180" y="1940"/>
                      </a:lnTo>
                      <a:lnTo>
                        <a:pt x="160" y="1921"/>
                      </a:lnTo>
                      <a:lnTo>
                        <a:pt x="140" y="1820"/>
                      </a:lnTo>
                      <a:lnTo>
                        <a:pt x="120" y="1580"/>
                      </a:lnTo>
                      <a:lnTo>
                        <a:pt x="20" y="1120"/>
                      </a:lnTo>
                      <a:lnTo>
                        <a:pt x="0" y="960"/>
                      </a:lnTo>
                      <a:lnTo>
                        <a:pt x="0" y="780"/>
                      </a:lnTo>
                      <a:lnTo>
                        <a:pt x="20" y="580"/>
                      </a:lnTo>
                      <a:lnTo>
                        <a:pt x="60" y="480"/>
                      </a:lnTo>
                      <a:lnTo>
                        <a:pt x="100" y="400"/>
                      </a:lnTo>
                      <a:lnTo>
                        <a:pt x="160" y="300"/>
                      </a:lnTo>
                      <a:lnTo>
                        <a:pt x="240" y="220"/>
                      </a:lnTo>
                      <a:lnTo>
                        <a:pt x="340" y="140"/>
                      </a:lnTo>
                      <a:lnTo>
                        <a:pt x="460" y="80"/>
                      </a:lnTo>
                      <a:lnTo>
                        <a:pt x="600" y="40"/>
                      </a:lnTo>
                      <a:lnTo>
                        <a:pt x="779" y="0"/>
                      </a:lnTo>
                      <a:lnTo>
                        <a:pt x="880" y="20"/>
                      </a:lnTo>
                      <a:lnTo>
                        <a:pt x="1000" y="40"/>
                      </a:lnTo>
                      <a:lnTo>
                        <a:pt x="1080" y="40"/>
                      </a:lnTo>
                      <a:lnTo>
                        <a:pt x="1220" y="80"/>
                      </a:lnTo>
                      <a:lnTo>
                        <a:pt x="1320" y="120"/>
                      </a:lnTo>
                      <a:lnTo>
                        <a:pt x="1400" y="160"/>
                      </a:lnTo>
                      <a:lnTo>
                        <a:pt x="1460" y="220"/>
                      </a:lnTo>
                      <a:lnTo>
                        <a:pt x="1520" y="300"/>
                      </a:lnTo>
                      <a:lnTo>
                        <a:pt x="1580" y="340"/>
                      </a:lnTo>
                      <a:lnTo>
                        <a:pt x="1640" y="420"/>
                      </a:lnTo>
                      <a:lnTo>
                        <a:pt x="1680" y="520"/>
                      </a:lnTo>
                      <a:lnTo>
                        <a:pt x="1720" y="680"/>
                      </a:lnTo>
                      <a:lnTo>
                        <a:pt x="1740" y="900"/>
                      </a:lnTo>
                      <a:lnTo>
                        <a:pt x="1699" y="1200"/>
                      </a:lnTo>
                      <a:lnTo>
                        <a:pt x="1601" y="1540"/>
                      </a:lnTo>
                      <a:lnTo>
                        <a:pt x="1601" y="1620"/>
                      </a:lnTo>
                      <a:lnTo>
                        <a:pt x="1601" y="1780"/>
                      </a:lnTo>
                      <a:lnTo>
                        <a:pt x="1580" y="1840"/>
                      </a:lnTo>
                      <a:lnTo>
                        <a:pt x="1560" y="1900"/>
                      </a:lnTo>
                      <a:lnTo>
                        <a:pt x="1520" y="1940"/>
                      </a:lnTo>
                      <a:lnTo>
                        <a:pt x="1480" y="1921"/>
                      </a:lnTo>
                      <a:lnTo>
                        <a:pt x="1440" y="2080"/>
                      </a:lnTo>
                      <a:lnTo>
                        <a:pt x="1400" y="2200"/>
                      </a:lnTo>
                      <a:lnTo>
                        <a:pt x="1360" y="2240"/>
                      </a:lnTo>
                      <a:lnTo>
                        <a:pt x="1340" y="2260"/>
                      </a:lnTo>
                      <a:lnTo>
                        <a:pt x="1320" y="2420"/>
                      </a:lnTo>
                      <a:lnTo>
                        <a:pt x="1320" y="2520"/>
                      </a:lnTo>
                      <a:lnTo>
                        <a:pt x="1340" y="2560"/>
                      </a:lnTo>
                      <a:lnTo>
                        <a:pt x="1360" y="2560"/>
                      </a:lnTo>
                      <a:lnTo>
                        <a:pt x="1400" y="2620"/>
                      </a:lnTo>
                      <a:lnTo>
                        <a:pt x="1420" y="2680"/>
                      </a:lnTo>
                      <a:lnTo>
                        <a:pt x="1440" y="2741"/>
                      </a:lnTo>
                      <a:lnTo>
                        <a:pt x="1420" y="2760"/>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sp>
              <p:nvSpPr>
                <p:cNvPr id="97" name="Freeform 34"/>
                <p:cNvSpPr>
                  <a:spLocks noEditPoints="1"/>
                </p:cNvSpPr>
                <p:nvPr/>
              </p:nvSpPr>
              <p:spPr bwMode="auto">
                <a:xfrm>
                  <a:off x="4591051" y="2571269"/>
                  <a:ext cx="838028" cy="1872962"/>
                </a:xfrm>
                <a:custGeom>
                  <a:avLst/>
                  <a:gdLst/>
                  <a:ahLst/>
                  <a:cxnLst>
                    <a:cxn ang="0">
                      <a:pos x="5260" y="14361"/>
                    </a:cxn>
                    <a:cxn ang="0">
                      <a:pos x="4321" y="14282"/>
                    </a:cxn>
                    <a:cxn ang="0">
                      <a:pos x="3900" y="13901"/>
                    </a:cxn>
                    <a:cxn ang="0">
                      <a:pos x="3300" y="13901"/>
                    </a:cxn>
                    <a:cxn ang="0">
                      <a:pos x="3200" y="13401"/>
                    </a:cxn>
                    <a:cxn ang="0">
                      <a:pos x="3240" y="12721"/>
                    </a:cxn>
                    <a:cxn ang="0">
                      <a:pos x="3020" y="9121"/>
                    </a:cxn>
                    <a:cxn ang="0">
                      <a:pos x="2579" y="9801"/>
                    </a:cxn>
                    <a:cxn ang="0">
                      <a:pos x="2380" y="10661"/>
                    </a:cxn>
                    <a:cxn ang="0">
                      <a:pos x="2280" y="12801"/>
                    </a:cxn>
                    <a:cxn ang="0">
                      <a:pos x="2300" y="13381"/>
                    </a:cxn>
                    <a:cxn ang="0">
                      <a:pos x="2100" y="13941"/>
                    </a:cxn>
                    <a:cxn ang="0">
                      <a:pos x="2240" y="14681"/>
                    </a:cxn>
                    <a:cxn ang="0">
                      <a:pos x="2021" y="15001"/>
                    </a:cxn>
                    <a:cxn ang="0">
                      <a:pos x="1360" y="14861"/>
                    </a:cxn>
                    <a:cxn ang="0">
                      <a:pos x="1260" y="14461"/>
                    </a:cxn>
                    <a:cxn ang="0">
                      <a:pos x="1280" y="13241"/>
                    </a:cxn>
                    <a:cxn ang="0">
                      <a:pos x="1220" y="12601"/>
                    </a:cxn>
                    <a:cxn ang="0">
                      <a:pos x="1380" y="9982"/>
                    </a:cxn>
                    <a:cxn ang="0">
                      <a:pos x="1320" y="7621"/>
                    </a:cxn>
                    <a:cxn ang="0">
                      <a:pos x="1140" y="6841"/>
                    </a:cxn>
                    <a:cxn ang="0">
                      <a:pos x="940" y="6921"/>
                    </a:cxn>
                    <a:cxn ang="0">
                      <a:pos x="40" y="6661"/>
                    </a:cxn>
                    <a:cxn ang="0">
                      <a:pos x="420" y="4781"/>
                    </a:cxn>
                    <a:cxn ang="0">
                      <a:pos x="100" y="4141"/>
                    </a:cxn>
                    <a:cxn ang="0">
                      <a:pos x="20" y="3621"/>
                    </a:cxn>
                    <a:cxn ang="0">
                      <a:pos x="200" y="2641"/>
                    </a:cxn>
                    <a:cxn ang="0">
                      <a:pos x="540" y="1841"/>
                    </a:cxn>
                    <a:cxn ang="0">
                      <a:pos x="840" y="781"/>
                    </a:cxn>
                    <a:cxn ang="0">
                      <a:pos x="1199" y="521"/>
                    </a:cxn>
                    <a:cxn ang="0">
                      <a:pos x="2400" y="181"/>
                    </a:cxn>
                    <a:cxn ang="0">
                      <a:pos x="2560" y="61"/>
                    </a:cxn>
                    <a:cxn ang="0">
                      <a:pos x="2640" y="1121"/>
                    </a:cxn>
                    <a:cxn ang="0">
                      <a:pos x="2500" y="2941"/>
                    </a:cxn>
                    <a:cxn ang="0">
                      <a:pos x="1840" y="4601"/>
                    </a:cxn>
                    <a:cxn ang="0">
                      <a:pos x="3499" y="4860"/>
                    </a:cxn>
                    <a:cxn ang="0">
                      <a:pos x="3360" y="1361"/>
                    </a:cxn>
                    <a:cxn ang="0">
                      <a:pos x="3120" y="941"/>
                    </a:cxn>
                    <a:cxn ang="0">
                      <a:pos x="3600" y="881"/>
                    </a:cxn>
                    <a:cxn ang="0">
                      <a:pos x="3680" y="1601"/>
                    </a:cxn>
                    <a:cxn ang="0">
                      <a:pos x="4060" y="2941"/>
                    </a:cxn>
                    <a:cxn ang="0">
                      <a:pos x="4380" y="4681"/>
                    </a:cxn>
                    <a:cxn ang="0">
                      <a:pos x="4360" y="3861"/>
                    </a:cxn>
                    <a:cxn ang="0">
                      <a:pos x="4300" y="3041"/>
                    </a:cxn>
                    <a:cxn ang="0">
                      <a:pos x="3840" y="1001"/>
                    </a:cxn>
                    <a:cxn ang="0">
                      <a:pos x="3700" y="362"/>
                    </a:cxn>
                    <a:cxn ang="0">
                      <a:pos x="4781" y="901"/>
                    </a:cxn>
                    <a:cxn ang="0">
                      <a:pos x="4920" y="2281"/>
                    </a:cxn>
                    <a:cxn ang="0">
                      <a:pos x="5000" y="4801"/>
                    </a:cxn>
                    <a:cxn ang="0">
                      <a:pos x="4580" y="7201"/>
                    </a:cxn>
                    <a:cxn ang="0">
                      <a:pos x="4440" y="9861"/>
                    </a:cxn>
                    <a:cxn ang="0">
                      <a:pos x="4480" y="10621"/>
                    </a:cxn>
                    <a:cxn ang="0">
                      <a:pos x="4440" y="11541"/>
                    </a:cxn>
                    <a:cxn ang="0">
                      <a:pos x="4480" y="12681"/>
                    </a:cxn>
                    <a:cxn ang="0">
                      <a:pos x="4340" y="13002"/>
                    </a:cxn>
                    <a:cxn ang="0">
                      <a:pos x="4680" y="13621"/>
                    </a:cxn>
                    <a:cxn ang="0">
                      <a:pos x="5480" y="14161"/>
                    </a:cxn>
                    <a:cxn ang="0">
                      <a:pos x="1320" y="5761"/>
                    </a:cxn>
                    <a:cxn ang="0">
                      <a:pos x="1700" y="5401"/>
                    </a:cxn>
                  </a:cxnLst>
                  <a:rect l="0" t="0" r="r" b="b"/>
                  <a:pathLst>
                    <a:path w="5520" h="15021">
                      <a:moveTo>
                        <a:pt x="5480" y="14161"/>
                      </a:moveTo>
                      <a:lnTo>
                        <a:pt x="5500" y="14201"/>
                      </a:lnTo>
                      <a:lnTo>
                        <a:pt x="5520" y="14241"/>
                      </a:lnTo>
                      <a:lnTo>
                        <a:pt x="5500" y="14282"/>
                      </a:lnTo>
                      <a:lnTo>
                        <a:pt x="5380" y="14321"/>
                      </a:lnTo>
                      <a:lnTo>
                        <a:pt x="5260" y="14361"/>
                      </a:lnTo>
                      <a:lnTo>
                        <a:pt x="5100" y="14401"/>
                      </a:lnTo>
                      <a:lnTo>
                        <a:pt x="4900" y="14421"/>
                      </a:lnTo>
                      <a:lnTo>
                        <a:pt x="4680" y="14401"/>
                      </a:lnTo>
                      <a:lnTo>
                        <a:pt x="4580" y="14380"/>
                      </a:lnTo>
                      <a:lnTo>
                        <a:pt x="4460" y="14341"/>
                      </a:lnTo>
                      <a:lnTo>
                        <a:pt x="4321" y="14282"/>
                      </a:lnTo>
                      <a:lnTo>
                        <a:pt x="4200" y="14201"/>
                      </a:lnTo>
                      <a:lnTo>
                        <a:pt x="4120" y="14141"/>
                      </a:lnTo>
                      <a:lnTo>
                        <a:pt x="4040" y="14061"/>
                      </a:lnTo>
                      <a:lnTo>
                        <a:pt x="3959" y="13961"/>
                      </a:lnTo>
                      <a:lnTo>
                        <a:pt x="3920" y="13922"/>
                      </a:lnTo>
                      <a:lnTo>
                        <a:pt x="3900" y="13901"/>
                      </a:lnTo>
                      <a:lnTo>
                        <a:pt x="3840" y="13901"/>
                      </a:lnTo>
                      <a:lnTo>
                        <a:pt x="3740" y="14001"/>
                      </a:lnTo>
                      <a:lnTo>
                        <a:pt x="3700" y="14001"/>
                      </a:lnTo>
                      <a:lnTo>
                        <a:pt x="3620" y="14001"/>
                      </a:lnTo>
                      <a:lnTo>
                        <a:pt x="3480" y="13961"/>
                      </a:lnTo>
                      <a:lnTo>
                        <a:pt x="3300" y="13901"/>
                      </a:lnTo>
                      <a:lnTo>
                        <a:pt x="3240" y="13861"/>
                      </a:lnTo>
                      <a:lnTo>
                        <a:pt x="3200" y="13821"/>
                      </a:lnTo>
                      <a:lnTo>
                        <a:pt x="3200" y="13741"/>
                      </a:lnTo>
                      <a:lnTo>
                        <a:pt x="3220" y="13621"/>
                      </a:lnTo>
                      <a:lnTo>
                        <a:pt x="3220" y="13521"/>
                      </a:lnTo>
                      <a:lnTo>
                        <a:pt x="3200" y="13401"/>
                      </a:lnTo>
                      <a:lnTo>
                        <a:pt x="3180" y="13341"/>
                      </a:lnTo>
                      <a:lnTo>
                        <a:pt x="3180" y="13281"/>
                      </a:lnTo>
                      <a:lnTo>
                        <a:pt x="3200" y="13201"/>
                      </a:lnTo>
                      <a:lnTo>
                        <a:pt x="3200" y="12941"/>
                      </a:lnTo>
                      <a:lnTo>
                        <a:pt x="3220" y="12781"/>
                      </a:lnTo>
                      <a:lnTo>
                        <a:pt x="3240" y="12721"/>
                      </a:lnTo>
                      <a:lnTo>
                        <a:pt x="3280" y="12681"/>
                      </a:lnTo>
                      <a:lnTo>
                        <a:pt x="3140" y="11421"/>
                      </a:lnTo>
                      <a:lnTo>
                        <a:pt x="3100" y="10841"/>
                      </a:lnTo>
                      <a:lnTo>
                        <a:pt x="3080" y="10301"/>
                      </a:lnTo>
                      <a:lnTo>
                        <a:pt x="3080" y="9781"/>
                      </a:lnTo>
                      <a:lnTo>
                        <a:pt x="3020" y="9121"/>
                      </a:lnTo>
                      <a:lnTo>
                        <a:pt x="2960" y="8700"/>
                      </a:lnTo>
                      <a:lnTo>
                        <a:pt x="2941" y="8601"/>
                      </a:lnTo>
                      <a:lnTo>
                        <a:pt x="2941" y="8581"/>
                      </a:lnTo>
                      <a:lnTo>
                        <a:pt x="2920" y="8601"/>
                      </a:lnTo>
                      <a:lnTo>
                        <a:pt x="2740" y="9261"/>
                      </a:lnTo>
                      <a:lnTo>
                        <a:pt x="2579" y="9801"/>
                      </a:lnTo>
                      <a:lnTo>
                        <a:pt x="2500" y="10221"/>
                      </a:lnTo>
                      <a:lnTo>
                        <a:pt x="2500" y="10381"/>
                      </a:lnTo>
                      <a:lnTo>
                        <a:pt x="2460" y="10501"/>
                      </a:lnTo>
                      <a:lnTo>
                        <a:pt x="2440" y="10561"/>
                      </a:lnTo>
                      <a:lnTo>
                        <a:pt x="2420" y="10581"/>
                      </a:lnTo>
                      <a:lnTo>
                        <a:pt x="2380" y="10661"/>
                      </a:lnTo>
                      <a:lnTo>
                        <a:pt x="2360" y="10761"/>
                      </a:lnTo>
                      <a:lnTo>
                        <a:pt x="2360" y="10921"/>
                      </a:lnTo>
                      <a:lnTo>
                        <a:pt x="2360" y="11801"/>
                      </a:lnTo>
                      <a:lnTo>
                        <a:pt x="2340" y="12441"/>
                      </a:lnTo>
                      <a:lnTo>
                        <a:pt x="2300" y="12681"/>
                      </a:lnTo>
                      <a:lnTo>
                        <a:pt x="2280" y="12801"/>
                      </a:lnTo>
                      <a:lnTo>
                        <a:pt x="2240" y="12961"/>
                      </a:lnTo>
                      <a:lnTo>
                        <a:pt x="2240" y="13100"/>
                      </a:lnTo>
                      <a:lnTo>
                        <a:pt x="2240" y="13161"/>
                      </a:lnTo>
                      <a:lnTo>
                        <a:pt x="2260" y="13221"/>
                      </a:lnTo>
                      <a:lnTo>
                        <a:pt x="2280" y="13261"/>
                      </a:lnTo>
                      <a:lnTo>
                        <a:pt x="2300" y="13381"/>
                      </a:lnTo>
                      <a:lnTo>
                        <a:pt x="2320" y="13462"/>
                      </a:lnTo>
                      <a:lnTo>
                        <a:pt x="2300" y="13541"/>
                      </a:lnTo>
                      <a:lnTo>
                        <a:pt x="2280" y="13621"/>
                      </a:lnTo>
                      <a:lnTo>
                        <a:pt x="2240" y="13701"/>
                      </a:lnTo>
                      <a:lnTo>
                        <a:pt x="2140" y="13941"/>
                      </a:lnTo>
                      <a:lnTo>
                        <a:pt x="2100" y="13941"/>
                      </a:lnTo>
                      <a:lnTo>
                        <a:pt x="2140" y="14221"/>
                      </a:lnTo>
                      <a:lnTo>
                        <a:pt x="2180" y="14421"/>
                      </a:lnTo>
                      <a:lnTo>
                        <a:pt x="2200" y="14481"/>
                      </a:lnTo>
                      <a:lnTo>
                        <a:pt x="2220" y="14521"/>
                      </a:lnTo>
                      <a:lnTo>
                        <a:pt x="2220" y="14601"/>
                      </a:lnTo>
                      <a:lnTo>
                        <a:pt x="2240" y="14681"/>
                      </a:lnTo>
                      <a:lnTo>
                        <a:pt x="2220" y="14781"/>
                      </a:lnTo>
                      <a:lnTo>
                        <a:pt x="2200" y="14881"/>
                      </a:lnTo>
                      <a:lnTo>
                        <a:pt x="2160" y="14921"/>
                      </a:lnTo>
                      <a:lnTo>
                        <a:pt x="2119" y="14961"/>
                      </a:lnTo>
                      <a:lnTo>
                        <a:pt x="2080" y="14981"/>
                      </a:lnTo>
                      <a:lnTo>
                        <a:pt x="2021" y="15001"/>
                      </a:lnTo>
                      <a:lnTo>
                        <a:pt x="1940" y="15021"/>
                      </a:lnTo>
                      <a:lnTo>
                        <a:pt x="1840" y="15001"/>
                      </a:lnTo>
                      <a:lnTo>
                        <a:pt x="1720" y="15001"/>
                      </a:lnTo>
                      <a:lnTo>
                        <a:pt x="1620" y="14981"/>
                      </a:lnTo>
                      <a:lnTo>
                        <a:pt x="1480" y="14941"/>
                      </a:lnTo>
                      <a:lnTo>
                        <a:pt x="1360" y="14861"/>
                      </a:lnTo>
                      <a:lnTo>
                        <a:pt x="1320" y="14821"/>
                      </a:lnTo>
                      <a:lnTo>
                        <a:pt x="1280" y="14761"/>
                      </a:lnTo>
                      <a:lnTo>
                        <a:pt x="1240" y="14701"/>
                      </a:lnTo>
                      <a:lnTo>
                        <a:pt x="1240" y="14641"/>
                      </a:lnTo>
                      <a:lnTo>
                        <a:pt x="1240" y="14541"/>
                      </a:lnTo>
                      <a:lnTo>
                        <a:pt x="1260" y="14461"/>
                      </a:lnTo>
                      <a:lnTo>
                        <a:pt x="1320" y="14061"/>
                      </a:lnTo>
                      <a:lnTo>
                        <a:pt x="1340" y="13741"/>
                      </a:lnTo>
                      <a:lnTo>
                        <a:pt x="1320" y="13601"/>
                      </a:lnTo>
                      <a:lnTo>
                        <a:pt x="1300" y="13481"/>
                      </a:lnTo>
                      <a:lnTo>
                        <a:pt x="1300" y="13361"/>
                      </a:lnTo>
                      <a:lnTo>
                        <a:pt x="1280" y="13241"/>
                      </a:lnTo>
                      <a:lnTo>
                        <a:pt x="1300" y="13141"/>
                      </a:lnTo>
                      <a:lnTo>
                        <a:pt x="1300" y="13021"/>
                      </a:lnTo>
                      <a:lnTo>
                        <a:pt x="1300" y="12921"/>
                      </a:lnTo>
                      <a:lnTo>
                        <a:pt x="1260" y="12821"/>
                      </a:lnTo>
                      <a:lnTo>
                        <a:pt x="1220" y="12721"/>
                      </a:lnTo>
                      <a:lnTo>
                        <a:pt x="1220" y="12601"/>
                      </a:lnTo>
                      <a:lnTo>
                        <a:pt x="1220" y="12501"/>
                      </a:lnTo>
                      <a:lnTo>
                        <a:pt x="1300" y="11541"/>
                      </a:lnTo>
                      <a:lnTo>
                        <a:pt x="1340" y="10821"/>
                      </a:lnTo>
                      <a:lnTo>
                        <a:pt x="1360" y="10401"/>
                      </a:lnTo>
                      <a:lnTo>
                        <a:pt x="1360" y="10181"/>
                      </a:lnTo>
                      <a:lnTo>
                        <a:pt x="1380" y="9982"/>
                      </a:lnTo>
                      <a:lnTo>
                        <a:pt x="1400" y="9821"/>
                      </a:lnTo>
                      <a:lnTo>
                        <a:pt x="1400" y="9620"/>
                      </a:lnTo>
                      <a:lnTo>
                        <a:pt x="1400" y="9281"/>
                      </a:lnTo>
                      <a:lnTo>
                        <a:pt x="1380" y="9041"/>
                      </a:lnTo>
                      <a:lnTo>
                        <a:pt x="1340" y="8421"/>
                      </a:lnTo>
                      <a:lnTo>
                        <a:pt x="1320" y="7621"/>
                      </a:lnTo>
                      <a:lnTo>
                        <a:pt x="1320" y="7201"/>
                      </a:lnTo>
                      <a:lnTo>
                        <a:pt x="1340" y="6801"/>
                      </a:lnTo>
                      <a:lnTo>
                        <a:pt x="1240" y="6781"/>
                      </a:lnTo>
                      <a:lnTo>
                        <a:pt x="1160" y="6801"/>
                      </a:lnTo>
                      <a:lnTo>
                        <a:pt x="1140" y="6801"/>
                      </a:lnTo>
                      <a:lnTo>
                        <a:pt x="1140" y="6841"/>
                      </a:lnTo>
                      <a:lnTo>
                        <a:pt x="1101" y="6901"/>
                      </a:lnTo>
                      <a:lnTo>
                        <a:pt x="1080" y="6962"/>
                      </a:lnTo>
                      <a:lnTo>
                        <a:pt x="1040" y="6962"/>
                      </a:lnTo>
                      <a:lnTo>
                        <a:pt x="1020" y="6941"/>
                      </a:lnTo>
                      <a:lnTo>
                        <a:pt x="980" y="6941"/>
                      </a:lnTo>
                      <a:lnTo>
                        <a:pt x="940" y="6921"/>
                      </a:lnTo>
                      <a:lnTo>
                        <a:pt x="860" y="6921"/>
                      </a:lnTo>
                      <a:lnTo>
                        <a:pt x="840" y="6921"/>
                      </a:lnTo>
                      <a:lnTo>
                        <a:pt x="780" y="6901"/>
                      </a:lnTo>
                      <a:lnTo>
                        <a:pt x="720" y="6881"/>
                      </a:lnTo>
                      <a:lnTo>
                        <a:pt x="641" y="6781"/>
                      </a:lnTo>
                      <a:lnTo>
                        <a:pt x="40" y="6661"/>
                      </a:lnTo>
                      <a:lnTo>
                        <a:pt x="40" y="6681"/>
                      </a:lnTo>
                      <a:lnTo>
                        <a:pt x="20" y="6661"/>
                      </a:lnTo>
                      <a:lnTo>
                        <a:pt x="20" y="6641"/>
                      </a:lnTo>
                      <a:lnTo>
                        <a:pt x="20" y="6541"/>
                      </a:lnTo>
                      <a:lnTo>
                        <a:pt x="420" y="4841"/>
                      </a:lnTo>
                      <a:lnTo>
                        <a:pt x="420" y="4781"/>
                      </a:lnTo>
                      <a:lnTo>
                        <a:pt x="380" y="4621"/>
                      </a:lnTo>
                      <a:lnTo>
                        <a:pt x="300" y="4441"/>
                      </a:lnTo>
                      <a:lnTo>
                        <a:pt x="240" y="4341"/>
                      </a:lnTo>
                      <a:lnTo>
                        <a:pt x="160" y="4261"/>
                      </a:lnTo>
                      <a:lnTo>
                        <a:pt x="140" y="4221"/>
                      </a:lnTo>
                      <a:lnTo>
                        <a:pt x="100" y="4141"/>
                      </a:lnTo>
                      <a:lnTo>
                        <a:pt x="60" y="3981"/>
                      </a:lnTo>
                      <a:lnTo>
                        <a:pt x="60" y="3901"/>
                      </a:lnTo>
                      <a:lnTo>
                        <a:pt x="60" y="3781"/>
                      </a:lnTo>
                      <a:lnTo>
                        <a:pt x="60" y="3741"/>
                      </a:lnTo>
                      <a:lnTo>
                        <a:pt x="60" y="3681"/>
                      </a:lnTo>
                      <a:lnTo>
                        <a:pt x="20" y="3621"/>
                      </a:lnTo>
                      <a:lnTo>
                        <a:pt x="20" y="3581"/>
                      </a:lnTo>
                      <a:lnTo>
                        <a:pt x="0" y="3461"/>
                      </a:lnTo>
                      <a:lnTo>
                        <a:pt x="20" y="3261"/>
                      </a:lnTo>
                      <a:lnTo>
                        <a:pt x="40" y="3120"/>
                      </a:lnTo>
                      <a:lnTo>
                        <a:pt x="100" y="2961"/>
                      </a:lnTo>
                      <a:lnTo>
                        <a:pt x="200" y="2641"/>
                      </a:lnTo>
                      <a:lnTo>
                        <a:pt x="320" y="2421"/>
                      </a:lnTo>
                      <a:lnTo>
                        <a:pt x="380" y="2321"/>
                      </a:lnTo>
                      <a:lnTo>
                        <a:pt x="420" y="2241"/>
                      </a:lnTo>
                      <a:lnTo>
                        <a:pt x="440" y="2181"/>
                      </a:lnTo>
                      <a:lnTo>
                        <a:pt x="460" y="2041"/>
                      </a:lnTo>
                      <a:lnTo>
                        <a:pt x="540" y="1841"/>
                      </a:lnTo>
                      <a:lnTo>
                        <a:pt x="580" y="1742"/>
                      </a:lnTo>
                      <a:lnTo>
                        <a:pt x="641" y="1641"/>
                      </a:lnTo>
                      <a:lnTo>
                        <a:pt x="680" y="1501"/>
                      </a:lnTo>
                      <a:lnTo>
                        <a:pt x="739" y="1161"/>
                      </a:lnTo>
                      <a:lnTo>
                        <a:pt x="780" y="961"/>
                      </a:lnTo>
                      <a:lnTo>
                        <a:pt x="840" y="781"/>
                      </a:lnTo>
                      <a:lnTo>
                        <a:pt x="900" y="641"/>
                      </a:lnTo>
                      <a:lnTo>
                        <a:pt x="940" y="581"/>
                      </a:lnTo>
                      <a:lnTo>
                        <a:pt x="980" y="541"/>
                      </a:lnTo>
                      <a:lnTo>
                        <a:pt x="1060" y="541"/>
                      </a:lnTo>
                      <a:lnTo>
                        <a:pt x="1140" y="541"/>
                      </a:lnTo>
                      <a:lnTo>
                        <a:pt x="1199" y="521"/>
                      </a:lnTo>
                      <a:lnTo>
                        <a:pt x="1640" y="421"/>
                      </a:lnTo>
                      <a:lnTo>
                        <a:pt x="1960" y="362"/>
                      </a:lnTo>
                      <a:lnTo>
                        <a:pt x="2180" y="321"/>
                      </a:lnTo>
                      <a:lnTo>
                        <a:pt x="2220" y="321"/>
                      </a:lnTo>
                      <a:lnTo>
                        <a:pt x="2300" y="261"/>
                      </a:lnTo>
                      <a:lnTo>
                        <a:pt x="2400" y="181"/>
                      </a:lnTo>
                      <a:lnTo>
                        <a:pt x="2440" y="141"/>
                      </a:lnTo>
                      <a:lnTo>
                        <a:pt x="2460" y="61"/>
                      </a:lnTo>
                      <a:lnTo>
                        <a:pt x="2481" y="41"/>
                      </a:lnTo>
                      <a:lnTo>
                        <a:pt x="2520" y="0"/>
                      </a:lnTo>
                      <a:lnTo>
                        <a:pt x="2560" y="21"/>
                      </a:lnTo>
                      <a:lnTo>
                        <a:pt x="2560" y="61"/>
                      </a:lnTo>
                      <a:lnTo>
                        <a:pt x="2540" y="121"/>
                      </a:lnTo>
                      <a:lnTo>
                        <a:pt x="2540" y="281"/>
                      </a:lnTo>
                      <a:lnTo>
                        <a:pt x="2540" y="481"/>
                      </a:lnTo>
                      <a:lnTo>
                        <a:pt x="2579" y="601"/>
                      </a:lnTo>
                      <a:lnTo>
                        <a:pt x="2600" y="761"/>
                      </a:lnTo>
                      <a:lnTo>
                        <a:pt x="2640" y="1121"/>
                      </a:lnTo>
                      <a:lnTo>
                        <a:pt x="2640" y="1521"/>
                      </a:lnTo>
                      <a:lnTo>
                        <a:pt x="2660" y="1761"/>
                      </a:lnTo>
                      <a:lnTo>
                        <a:pt x="2660" y="2001"/>
                      </a:lnTo>
                      <a:lnTo>
                        <a:pt x="2620" y="2241"/>
                      </a:lnTo>
                      <a:lnTo>
                        <a:pt x="2600" y="2481"/>
                      </a:lnTo>
                      <a:lnTo>
                        <a:pt x="2500" y="2941"/>
                      </a:lnTo>
                      <a:lnTo>
                        <a:pt x="2380" y="3361"/>
                      </a:lnTo>
                      <a:lnTo>
                        <a:pt x="2260" y="3721"/>
                      </a:lnTo>
                      <a:lnTo>
                        <a:pt x="2140" y="4001"/>
                      </a:lnTo>
                      <a:lnTo>
                        <a:pt x="2021" y="4241"/>
                      </a:lnTo>
                      <a:lnTo>
                        <a:pt x="1900" y="4441"/>
                      </a:lnTo>
                      <a:lnTo>
                        <a:pt x="1840" y="4601"/>
                      </a:lnTo>
                      <a:lnTo>
                        <a:pt x="1800" y="4721"/>
                      </a:lnTo>
                      <a:lnTo>
                        <a:pt x="1800" y="4762"/>
                      </a:lnTo>
                      <a:lnTo>
                        <a:pt x="2160" y="4781"/>
                      </a:lnTo>
                      <a:lnTo>
                        <a:pt x="2360" y="4801"/>
                      </a:lnTo>
                      <a:lnTo>
                        <a:pt x="3060" y="4841"/>
                      </a:lnTo>
                      <a:lnTo>
                        <a:pt x="3499" y="4860"/>
                      </a:lnTo>
                      <a:lnTo>
                        <a:pt x="3401" y="3261"/>
                      </a:lnTo>
                      <a:lnTo>
                        <a:pt x="3320" y="1641"/>
                      </a:lnTo>
                      <a:lnTo>
                        <a:pt x="3320" y="1541"/>
                      </a:lnTo>
                      <a:lnTo>
                        <a:pt x="3340" y="1501"/>
                      </a:lnTo>
                      <a:lnTo>
                        <a:pt x="3360" y="1441"/>
                      </a:lnTo>
                      <a:lnTo>
                        <a:pt x="3360" y="1361"/>
                      </a:lnTo>
                      <a:lnTo>
                        <a:pt x="3340" y="1261"/>
                      </a:lnTo>
                      <a:lnTo>
                        <a:pt x="3320" y="1181"/>
                      </a:lnTo>
                      <a:lnTo>
                        <a:pt x="3300" y="1121"/>
                      </a:lnTo>
                      <a:lnTo>
                        <a:pt x="3220" y="1021"/>
                      </a:lnTo>
                      <a:lnTo>
                        <a:pt x="3160" y="961"/>
                      </a:lnTo>
                      <a:lnTo>
                        <a:pt x="3120" y="941"/>
                      </a:lnTo>
                      <a:lnTo>
                        <a:pt x="3140" y="901"/>
                      </a:lnTo>
                      <a:lnTo>
                        <a:pt x="3180" y="861"/>
                      </a:lnTo>
                      <a:lnTo>
                        <a:pt x="3280" y="822"/>
                      </a:lnTo>
                      <a:lnTo>
                        <a:pt x="3420" y="801"/>
                      </a:lnTo>
                      <a:lnTo>
                        <a:pt x="3540" y="822"/>
                      </a:lnTo>
                      <a:lnTo>
                        <a:pt x="3600" y="881"/>
                      </a:lnTo>
                      <a:lnTo>
                        <a:pt x="3640" y="920"/>
                      </a:lnTo>
                      <a:lnTo>
                        <a:pt x="3640" y="941"/>
                      </a:lnTo>
                      <a:lnTo>
                        <a:pt x="3620" y="1101"/>
                      </a:lnTo>
                      <a:lnTo>
                        <a:pt x="3620" y="1241"/>
                      </a:lnTo>
                      <a:lnTo>
                        <a:pt x="3640" y="1461"/>
                      </a:lnTo>
                      <a:lnTo>
                        <a:pt x="3680" y="1601"/>
                      </a:lnTo>
                      <a:lnTo>
                        <a:pt x="3700" y="1641"/>
                      </a:lnTo>
                      <a:lnTo>
                        <a:pt x="3780" y="1781"/>
                      </a:lnTo>
                      <a:lnTo>
                        <a:pt x="3840" y="1981"/>
                      </a:lnTo>
                      <a:lnTo>
                        <a:pt x="3900" y="2200"/>
                      </a:lnTo>
                      <a:lnTo>
                        <a:pt x="3959" y="2441"/>
                      </a:lnTo>
                      <a:lnTo>
                        <a:pt x="4060" y="2941"/>
                      </a:lnTo>
                      <a:lnTo>
                        <a:pt x="4120" y="3482"/>
                      </a:lnTo>
                      <a:lnTo>
                        <a:pt x="4160" y="3981"/>
                      </a:lnTo>
                      <a:lnTo>
                        <a:pt x="4180" y="4400"/>
                      </a:lnTo>
                      <a:lnTo>
                        <a:pt x="4200" y="4801"/>
                      </a:lnTo>
                      <a:lnTo>
                        <a:pt x="4300" y="4741"/>
                      </a:lnTo>
                      <a:lnTo>
                        <a:pt x="4380" y="4681"/>
                      </a:lnTo>
                      <a:lnTo>
                        <a:pt x="4440" y="4601"/>
                      </a:lnTo>
                      <a:lnTo>
                        <a:pt x="4480" y="4501"/>
                      </a:lnTo>
                      <a:lnTo>
                        <a:pt x="4480" y="4361"/>
                      </a:lnTo>
                      <a:lnTo>
                        <a:pt x="4460" y="4221"/>
                      </a:lnTo>
                      <a:lnTo>
                        <a:pt x="4419" y="4081"/>
                      </a:lnTo>
                      <a:lnTo>
                        <a:pt x="4360" y="3861"/>
                      </a:lnTo>
                      <a:lnTo>
                        <a:pt x="4340" y="3761"/>
                      </a:lnTo>
                      <a:lnTo>
                        <a:pt x="4300" y="3681"/>
                      </a:lnTo>
                      <a:lnTo>
                        <a:pt x="4300" y="3621"/>
                      </a:lnTo>
                      <a:lnTo>
                        <a:pt x="4300" y="3561"/>
                      </a:lnTo>
                      <a:lnTo>
                        <a:pt x="4300" y="3361"/>
                      </a:lnTo>
                      <a:lnTo>
                        <a:pt x="4300" y="3041"/>
                      </a:lnTo>
                      <a:lnTo>
                        <a:pt x="4280" y="2601"/>
                      </a:lnTo>
                      <a:lnTo>
                        <a:pt x="4260" y="2321"/>
                      </a:lnTo>
                      <a:lnTo>
                        <a:pt x="4200" y="2021"/>
                      </a:lnTo>
                      <a:lnTo>
                        <a:pt x="4120" y="1721"/>
                      </a:lnTo>
                      <a:lnTo>
                        <a:pt x="4020" y="1461"/>
                      </a:lnTo>
                      <a:lnTo>
                        <a:pt x="3840" y="1001"/>
                      </a:lnTo>
                      <a:lnTo>
                        <a:pt x="3760" y="841"/>
                      </a:lnTo>
                      <a:lnTo>
                        <a:pt x="3720" y="701"/>
                      </a:lnTo>
                      <a:lnTo>
                        <a:pt x="3700" y="561"/>
                      </a:lnTo>
                      <a:lnTo>
                        <a:pt x="3700" y="421"/>
                      </a:lnTo>
                      <a:lnTo>
                        <a:pt x="3680" y="381"/>
                      </a:lnTo>
                      <a:lnTo>
                        <a:pt x="3700" y="362"/>
                      </a:lnTo>
                      <a:lnTo>
                        <a:pt x="4160" y="581"/>
                      </a:lnTo>
                      <a:lnTo>
                        <a:pt x="4500" y="721"/>
                      </a:lnTo>
                      <a:lnTo>
                        <a:pt x="4680" y="781"/>
                      </a:lnTo>
                      <a:lnTo>
                        <a:pt x="4700" y="781"/>
                      </a:lnTo>
                      <a:lnTo>
                        <a:pt x="4740" y="822"/>
                      </a:lnTo>
                      <a:lnTo>
                        <a:pt x="4781" y="901"/>
                      </a:lnTo>
                      <a:lnTo>
                        <a:pt x="4800" y="961"/>
                      </a:lnTo>
                      <a:lnTo>
                        <a:pt x="4820" y="1041"/>
                      </a:lnTo>
                      <a:lnTo>
                        <a:pt x="4840" y="1621"/>
                      </a:lnTo>
                      <a:lnTo>
                        <a:pt x="4879" y="2041"/>
                      </a:lnTo>
                      <a:lnTo>
                        <a:pt x="4900" y="2200"/>
                      </a:lnTo>
                      <a:lnTo>
                        <a:pt x="4920" y="2281"/>
                      </a:lnTo>
                      <a:lnTo>
                        <a:pt x="4980" y="2861"/>
                      </a:lnTo>
                      <a:lnTo>
                        <a:pt x="5020" y="3421"/>
                      </a:lnTo>
                      <a:lnTo>
                        <a:pt x="5020" y="3701"/>
                      </a:lnTo>
                      <a:lnTo>
                        <a:pt x="5020" y="3961"/>
                      </a:lnTo>
                      <a:lnTo>
                        <a:pt x="5020" y="4201"/>
                      </a:lnTo>
                      <a:lnTo>
                        <a:pt x="5000" y="4801"/>
                      </a:lnTo>
                      <a:lnTo>
                        <a:pt x="4960" y="5141"/>
                      </a:lnTo>
                      <a:lnTo>
                        <a:pt x="4900" y="5481"/>
                      </a:lnTo>
                      <a:lnTo>
                        <a:pt x="4820" y="5801"/>
                      </a:lnTo>
                      <a:lnTo>
                        <a:pt x="4760" y="5941"/>
                      </a:lnTo>
                      <a:lnTo>
                        <a:pt x="4700" y="6042"/>
                      </a:lnTo>
                      <a:lnTo>
                        <a:pt x="4580" y="7201"/>
                      </a:lnTo>
                      <a:lnTo>
                        <a:pt x="4500" y="8081"/>
                      </a:lnTo>
                      <a:lnTo>
                        <a:pt x="4480" y="8421"/>
                      </a:lnTo>
                      <a:lnTo>
                        <a:pt x="4460" y="8661"/>
                      </a:lnTo>
                      <a:lnTo>
                        <a:pt x="4460" y="8861"/>
                      </a:lnTo>
                      <a:lnTo>
                        <a:pt x="4440" y="9341"/>
                      </a:lnTo>
                      <a:lnTo>
                        <a:pt x="4440" y="9861"/>
                      </a:lnTo>
                      <a:lnTo>
                        <a:pt x="4460" y="10101"/>
                      </a:lnTo>
                      <a:lnTo>
                        <a:pt x="4500" y="10261"/>
                      </a:lnTo>
                      <a:lnTo>
                        <a:pt x="4520" y="10301"/>
                      </a:lnTo>
                      <a:lnTo>
                        <a:pt x="4520" y="10401"/>
                      </a:lnTo>
                      <a:lnTo>
                        <a:pt x="4500" y="10541"/>
                      </a:lnTo>
                      <a:lnTo>
                        <a:pt x="4480" y="10621"/>
                      </a:lnTo>
                      <a:lnTo>
                        <a:pt x="4460" y="10701"/>
                      </a:lnTo>
                      <a:lnTo>
                        <a:pt x="4419" y="10802"/>
                      </a:lnTo>
                      <a:lnTo>
                        <a:pt x="4400" y="10921"/>
                      </a:lnTo>
                      <a:lnTo>
                        <a:pt x="4419" y="11041"/>
                      </a:lnTo>
                      <a:lnTo>
                        <a:pt x="4440" y="11321"/>
                      </a:lnTo>
                      <a:lnTo>
                        <a:pt x="4440" y="11541"/>
                      </a:lnTo>
                      <a:lnTo>
                        <a:pt x="4440" y="11741"/>
                      </a:lnTo>
                      <a:lnTo>
                        <a:pt x="4440" y="12061"/>
                      </a:lnTo>
                      <a:lnTo>
                        <a:pt x="4440" y="12321"/>
                      </a:lnTo>
                      <a:lnTo>
                        <a:pt x="4460" y="12481"/>
                      </a:lnTo>
                      <a:lnTo>
                        <a:pt x="4480" y="12542"/>
                      </a:lnTo>
                      <a:lnTo>
                        <a:pt x="4480" y="12681"/>
                      </a:lnTo>
                      <a:lnTo>
                        <a:pt x="4460" y="12741"/>
                      </a:lnTo>
                      <a:lnTo>
                        <a:pt x="4440" y="12821"/>
                      </a:lnTo>
                      <a:lnTo>
                        <a:pt x="4419" y="12901"/>
                      </a:lnTo>
                      <a:lnTo>
                        <a:pt x="4360" y="12941"/>
                      </a:lnTo>
                      <a:lnTo>
                        <a:pt x="4340" y="12981"/>
                      </a:lnTo>
                      <a:lnTo>
                        <a:pt x="4340" y="13002"/>
                      </a:lnTo>
                      <a:lnTo>
                        <a:pt x="4360" y="13041"/>
                      </a:lnTo>
                      <a:lnTo>
                        <a:pt x="4360" y="13121"/>
                      </a:lnTo>
                      <a:lnTo>
                        <a:pt x="4400" y="13221"/>
                      </a:lnTo>
                      <a:lnTo>
                        <a:pt x="4440" y="13341"/>
                      </a:lnTo>
                      <a:lnTo>
                        <a:pt x="4540" y="13462"/>
                      </a:lnTo>
                      <a:lnTo>
                        <a:pt x="4680" y="13621"/>
                      </a:lnTo>
                      <a:lnTo>
                        <a:pt x="4879" y="13781"/>
                      </a:lnTo>
                      <a:lnTo>
                        <a:pt x="5140" y="13941"/>
                      </a:lnTo>
                      <a:lnTo>
                        <a:pt x="5300" y="14021"/>
                      </a:lnTo>
                      <a:lnTo>
                        <a:pt x="5420" y="14081"/>
                      </a:lnTo>
                      <a:lnTo>
                        <a:pt x="5460" y="14121"/>
                      </a:lnTo>
                      <a:lnTo>
                        <a:pt x="5480" y="14161"/>
                      </a:lnTo>
                      <a:close/>
                      <a:moveTo>
                        <a:pt x="1760" y="5361"/>
                      </a:moveTo>
                      <a:lnTo>
                        <a:pt x="1780" y="5321"/>
                      </a:lnTo>
                      <a:lnTo>
                        <a:pt x="1760" y="5281"/>
                      </a:lnTo>
                      <a:lnTo>
                        <a:pt x="1760" y="5241"/>
                      </a:lnTo>
                      <a:lnTo>
                        <a:pt x="1500" y="5561"/>
                      </a:lnTo>
                      <a:lnTo>
                        <a:pt x="1320" y="5761"/>
                      </a:lnTo>
                      <a:lnTo>
                        <a:pt x="1260" y="5841"/>
                      </a:lnTo>
                      <a:lnTo>
                        <a:pt x="1220" y="5861"/>
                      </a:lnTo>
                      <a:lnTo>
                        <a:pt x="1280" y="5921"/>
                      </a:lnTo>
                      <a:lnTo>
                        <a:pt x="1480" y="5661"/>
                      </a:lnTo>
                      <a:lnTo>
                        <a:pt x="1640" y="5481"/>
                      </a:lnTo>
                      <a:lnTo>
                        <a:pt x="1700" y="5401"/>
                      </a:lnTo>
                      <a:lnTo>
                        <a:pt x="1760" y="5361"/>
                      </a:lnTo>
                      <a:close/>
                    </a:path>
                  </a:pathLst>
                </a:custGeom>
                <a:grpFill/>
                <a:ln w="9525">
                  <a:noFill/>
                  <a:round/>
                  <a:headEnd/>
                  <a:tailEnd/>
                </a:ln>
              </p:spPr>
              <p:txBody>
                <a:bodyPr/>
                <a:lstStyle/>
                <a:p>
                  <a:pPr>
                    <a:defRPr/>
                  </a:pPr>
                  <a:endParaRPr lang="zh-CN" altLang="en-US">
                    <a:latin typeface="+mn-lt"/>
                    <a:ea typeface="+mn-ea"/>
                    <a:cs typeface="Arial" pitchFamily="34" charset="0"/>
                  </a:endParaRPr>
                </a:p>
              </p:txBody>
            </p:sp>
          </p:grpSp>
          <p:cxnSp>
            <p:nvCxnSpPr>
              <p:cNvPr id="89" name="直接箭头连接符 88"/>
              <p:cNvCxnSpPr/>
              <p:nvPr/>
            </p:nvCxnSpPr>
            <p:spPr>
              <a:xfrm flipV="1">
                <a:off x="7171751" y="5526875"/>
                <a:ext cx="436999" cy="153911"/>
              </a:xfrm>
              <a:prstGeom prst="straightConnector1">
                <a:avLst/>
              </a:prstGeom>
              <a:ln w="19050">
                <a:solidFill>
                  <a:schemeClr val="tx1">
                    <a:lumMod val="50000"/>
                    <a:lumOff val="50000"/>
                  </a:schemeClr>
                </a:solidFill>
                <a:prstDash val="solid"/>
                <a:headEnd type="none"/>
                <a:tailEnd type="none"/>
              </a:ln>
            </p:spPr>
            <p:style>
              <a:lnRef idx="2">
                <a:schemeClr val="accent1"/>
              </a:lnRef>
              <a:fillRef idx="0">
                <a:schemeClr val="accent1"/>
              </a:fillRef>
              <a:effectRef idx="1">
                <a:schemeClr val="accent1"/>
              </a:effectRef>
              <a:fontRef idx="minor">
                <a:schemeClr val="tx1"/>
              </a:fontRef>
            </p:style>
          </p:cxnSp>
          <p:pic>
            <p:nvPicPr>
              <p:cNvPr id="27744" name="Picture 460" descr="图片2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2225" y="5567496"/>
                <a:ext cx="190690" cy="22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461" descr="图片240"/>
              <p:cNvPicPr>
                <a:picLocks noChangeAspect="1" noChangeArrowheads="1"/>
              </p:cNvPicPr>
              <p:nvPr/>
            </p:nvPicPr>
            <p:blipFill>
              <a:blip r:embed="rId13"/>
              <a:srcRect/>
              <a:stretch>
                <a:fillRect/>
              </a:stretch>
            </p:blipFill>
            <p:spPr bwMode="auto">
              <a:xfrm>
                <a:off x="7552484" y="5442780"/>
                <a:ext cx="174425" cy="177712"/>
              </a:xfrm>
              <a:prstGeom prst="rect">
                <a:avLst/>
              </a:prstGeom>
              <a:noFill/>
              <a:effectLst>
                <a:outerShdw blurRad="76200" dir="18900000" sy="23000" kx="-1200000" algn="bl" rotWithShape="0">
                  <a:prstClr val="black">
                    <a:alpha val="20000"/>
                  </a:prstClr>
                </a:outerShdw>
              </a:effectLst>
            </p:spPr>
          </p:pic>
          <p:pic>
            <p:nvPicPr>
              <p:cNvPr id="92" name="Picture 461" descr="图片240"/>
              <p:cNvPicPr>
                <a:picLocks noChangeAspect="1" noChangeArrowheads="1"/>
              </p:cNvPicPr>
              <p:nvPr/>
            </p:nvPicPr>
            <p:blipFill>
              <a:blip r:embed="rId9"/>
              <a:srcRect/>
              <a:stretch>
                <a:fillRect/>
              </a:stretch>
            </p:blipFill>
            <p:spPr bwMode="auto">
              <a:xfrm>
                <a:off x="7610626" y="5750602"/>
                <a:ext cx="176300" cy="176124"/>
              </a:xfrm>
              <a:prstGeom prst="rect">
                <a:avLst/>
              </a:prstGeom>
              <a:noFill/>
              <a:effectLst>
                <a:outerShdw blurRad="76200" dir="18900000" sy="23000" kx="-1200000" algn="bl" rotWithShape="0">
                  <a:prstClr val="black">
                    <a:alpha val="20000"/>
                  </a:prstClr>
                </a:outerShdw>
              </a:effectLst>
            </p:spPr>
          </p:pic>
          <p:cxnSp>
            <p:nvCxnSpPr>
              <p:cNvPr id="93" name="直接箭头连接符 92"/>
              <p:cNvCxnSpPr/>
              <p:nvPr/>
            </p:nvCxnSpPr>
            <p:spPr>
              <a:xfrm>
                <a:off x="7171751" y="5680786"/>
                <a:ext cx="425746" cy="155498"/>
              </a:xfrm>
              <a:prstGeom prst="straightConnector1">
                <a:avLst/>
              </a:prstGeom>
              <a:ln w="19050">
                <a:solidFill>
                  <a:schemeClr val="tx1">
                    <a:lumMod val="50000"/>
                    <a:lumOff val="50000"/>
                  </a:schemeClr>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94" name="直接箭头连接符 93"/>
              <p:cNvCxnSpPr/>
              <p:nvPr/>
            </p:nvCxnSpPr>
            <p:spPr>
              <a:xfrm>
                <a:off x="7087351" y="5718867"/>
                <a:ext cx="1876" cy="239593"/>
              </a:xfrm>
              <a:prstGeom prst="straightConnector1">
                <a:avLst/>
              </a:prstGeom>
              <a:ln w="19050">
                <a:solidFill>
                  <a:schemeClr val="tx1">
                    <a:lumMod val="50000"/>
                    <a:lumOff val="50000"/>
                  </a:schemeClr>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95" name="TextBox 903"/>
              <p:cNvSpPr txBox="1"/>
              <p:nvPr/>
            </p:nvSpPr>
            <p:spPr>
              <a:xfrm>
                <a:off x="6719746" y="5201600"/>
                <a:ext cx="1252949" cy="307624"/>
              </a:xfrm>
              <a:prstGeom prst="rect">
                <a:avLst/>
              </a:prstGeom>
              <a:noFill/>
            </p:spPr>
            <p:txBody>
              <a:bodyPr wrap="square">
                <a:spAutoFit/>
              </a:bodyPr>
              <a:lstStyle/>
              <a:p>
                <a:pPr>
                  <a:defRPr/>
                </a:pPr>
                <a:r>
                  <a:rPr lang="zh-CN" altLang="en-US" sz="1400" dirty="0">
                    <a:solidFill>
                      <a:schemeClr val="tx1">
                        <a:lumMod val="75000"/>
                        <a:lumOff val="25000"/>
                      </a:schemeClr>
                    </a:solidFill>
                    <a:latin typeface="+mn-lt"/>
                    <a:ea typeface="+mn-ea"/>
                  </a:rPr>
                  <a:t>虚拟网络</a:t>
                </a:r>
                <a:r>
                  <a:rPr lang="en-US" altLang="zh-CN" sz="1400" dirty="0">
                    <a:solidFill>
                      <a:schemeClr val="tx1">
                        <a:lumMod val="75000"/>
                        <a:lumOff val="25000"/>
                      </a:schemeClr>
                    </a:solidFill>
                    <a:latin typeface="+mn-lt"/>
                    <a:ea typeface="+mn-ea"/>
                  </a:rPr>
                  <a:t>3</a:t>
                </a:r>
                <a:endParaRPr lang="zh-CN" altLang="en-US" sz="1400" dirty="0">
                  <a:solidFill>
                    <a:schemeClr val="tx1">
                      <a:lumMod val="75000"/>
                      <a:lumOff val="25000"/>
                    </a:schemeClr>
                  </a:solidFill>
                  <a:latin typeface="+mn-lt"/>
                  <a:ea typeface="+mn-ea"/>
                </a:endParaRPr>
              </a:p>
            </p:txBody>
          </p:sp>
        </p:grpSp>
        <p:sp>
          <p:nvSpPr>
            <p:cNvPr id="33" name="矩形 269"/>
            <p:cNvSpPr>
              <a:spLocks noChangeArrowheads="1"/>
            </p:cNvSpPr>
            <p:nvPr/>
          </p:nvSpPr>
          <p:spPr bwMode="auto">
            <a:xfrm>
              <a:off x="1091793" y="4582344"/>
              <a:ext cx="2796937" cy="669778"/>
            </a:xfrm>
            <a:prstGeom prst="rect">
              <a:avLst/>
            </a:prstGeom>
            <a:noFill/>
            <a:ln w="9525">
              <a:solidFill>
                <a:schemeClr val="bg1"/>
              </a:solidFill>
              <a:miter lim="800000"/>
              <a:headEnd/>
              <a:tailEnd/>
            </a:ln>
          </p:spPr>
          <p:txBody>
            <a:bodyPr lIns="91427" tIns="45714" rIns="91427" bIns="45714"/>
            <a:lstStyle/>
            <a:p>
              <a:pPr defTabSz="912398">
                <a:buClr>
                  <a:srgbClr val="CC9900"/>
                </a:buClr>
                <a:buFont typeface="Wingdings" pitchFamily="2" charset="2"/>
                <a:buChar char="n"/>
                <a:defRPr/>
              </a:pPr>
              <a:endParaRPr lang="zh-CN" altLang="en-US" sz="1700" dirty="0">
                <a:latin typeface="+mn-lt"/>
                <a:ea typeface="+mn-ea"/>
              </a:endParaRPr>
            </a:p>
          </p:txBody>
        </p:sp>
        <p:pic>
          <p:nvPicPr>
            <p:cNvPr id="27686" name="Picture 3" descr="F:\PIC\16：10_PPT_pic\ICOS\Places-network-server-database-ic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99986" y="4953000"/>
              <a:ext cx="385334" cy="31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87" name="组合 195"/>
            <p:cNvGrpSpPr>
              <a:grpSpLocks noChangeAspect="1"/>
            </p:cNvGrpSpPr>
            <p:nvPr/>
          </p:nvGrpSpPr>
          <p:grpSpPr bwMode="auto">
            <a:xfrm>
              <a:off x="8320799" y="5306491"/>
              <a:ext cx="497415" cy="418979"/>
              <a:chOff x="171500" y="3689495"/>
              <a:chExt cx="402661" cy="338973"/>
            </a:xfrm>
          </p:grpSpPr>
          <p:grpSp>
            <p:nvGrpSpPr>
              <p:cNvPr id="27729" name="组合 923"/>
              <p:cNvGrpSpPr>
                <a:grpSpLocks/>
              </p:cNvGrpSpPr>
              <p:nvPr/>
            </p:nvGrpSpPr>
            <p:grpSpPr bwMode="auto">
              <a:xfrm>
                <a:off x="255009" y="3891515"/>
                <a:ext cx="319152" cy="136953"/>
                <a:chOff x="4953180" y="3918857"/>
                <a:chExt cx="368135" cy="183988"/>
              </a:xfrm>
            </p:grpSpPr>
            <p:sp>
              <p:nvSpPr>
                <p:cNvPr id="85" name="圆角矩形 84"/>
                <p:cNvSpPr/>
                <p:nvPr/>
              </p:nvSpPr>
              <p:spPr bwMode="auto">
                <a:xfrm>
                  <a:off x="5009200" y="3923027"/>
                  <a:ext cx="202569" cy="150083"/>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86" name="TextBox 294"/>
                <p:cNvSpPr txBox="1">
                  <a:spLocks noChangeArrowheads="1"/>
                </p:cNvSpPr>
                <p:nvPr/>
              </p:nvSpPr>
              <p:spPr bwMode="auto">
                <a:xfrm>
                  <a:off x="4953953" y="3914402"/>
                  <a:ext cx="366634" cy="188034"/>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30" name="组合 923"/>
              <p:cNvGrpSpPr>
                <a:grpSpLocks/>
              </p:cNvGrpSpPr>
              <p:nvPr/>
            </p:nvGrpSpPr>
            <p:grpSpPr bwMode="auto">
              <a:xfrm>
                <a:off x="255009" y="3689495"/>
                <a:ext cx="319152" cy="136953"/>
                <a:chOff x="4953180" y="3918856"/>
                <a:chExt cx="368135" cy="183988"/>
              </a:xfrm>
            </p:grpSpPr>
            <p:sp>
              <p:nvSpPr>
                <p:cNvPr id="83" name="圆角矩形 82"/>
                <p:cNvSpPr/>
                <p:nvPr/>
              </p:nvSpPr>
              <p:spPr bwMode="auto">
                <a:xfrm>
                  <a:off x="5009200" y="3927041"/>
                  <a:ext cx="202569" cy="146632"/>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84" name="TextBox 292"/>
                <p:cNvSpPr txBox="1">
                  <a:spLocks noChangeArrowheads="1"/>
                </p:cNvSpPr>
                <p:nvPr/>
              </p:nvSpPr>
              <p:spPr bwMode="auto">
                <a:xfrm>
                  <a:off x="4953953" y="3918415"/>
                  <a:ext cx="366634" cy="184585"/>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31" name="组合 923"/>
              <p:cNvGrpSpPr>
                <a:grpSpLocks/>
              </p:cNvGrpSpPr>
              <p:nvPr/>
            </p:nvGrpSpPr>
            <p:grpSpPr bwMode="auto">
              <a:xfrm>
                <a:off x="255683" y="3795741"/>
                <a:ext cx="317851" cy="136923"/>
                <a:chOff x="4953954" y="3918757"/>
                <a:chExt cx="366634" cy="183948"/>
              </a:xfrm>
            </p:grpSpPr>
            <p:sp>
              <p:nvSpPr>
                <p:cNvPr id="81" name="圆角矩形 80"/>
                <p:cNvSpPr/>
                <p:nvPr/>
              </p:nvSpPr>
              <p:spPr bwMode="auto">
                <a:xfrm>
                  <a:off x="5009201" y="3927381"/>
                  <a:ext cx="202569" cy="141457"/>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82" name="TextBox 290"/>
                <p:cNvSpPr txBox="1">
                  <a:spLocks noChangeArrowheads="1"/>
                </p:cNvSpPr>
                <p:nvPr/>
              </p:nvSpPr>
              <p:spPr bwMode="auto">
                <a:xfrm>
                  <a:off x="4953954" y="3918757"/>
                  <a:ext cx="366634" cy="183948"/>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sp>
            <p:nvSpPr>
              <p:cNvPr id="80" name="Freeform 151"/>
              <p:cNvSpPr>
                <a:spLocks noEditPoints="1"/>
              </p:cNvSpPr>
              <p:nvPr/>
            </p:nvSpPr>
            <p:spPr bwMode="auto">
              <a:xfrm>
                <a:off x="171500" y="3705860"/>
                <a:ext cx="153845" cy="30175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chemeClr val="bg1">
                  <a:lumMod val="50000"/>
                </a:schemeClr>
              </a:solidFill>
              <a:ln w="9525">
                <a:noFill/>
                <a:round/>
                <a:headEnd/>
                <a:tailEnd/>
              </a:ln>
            </p:spPr>
            <p:txBody>
              <a:bodyPr/>
              <a:lstStyle/>
              <a:p>
                <a:pPr>
                  <a:defRPr/>
                </a:pPr>
                <a:endParaRPr lang="zh-CN" altLang="en-US" sz="1600" dirty="0">
                  <a:latin typeface="+mn-lt"/>
                  <a:ea typeface="+mn-ea"/>
                  <a:cs typeface="Arial" pitchFamily="34" charset="0"/>
                </a:endParaRPr>
              </a:p>
            </p:txBody>
          </p:sp>
        </p:grpSp>
        <p:grpSp>
          <p:nvGrpSpPr>
            <p:cNvPr id="27688" name="组合 196"/>
            <p:cNvGrpSpPr>
              <a:grpSpLocks noChangeAspect="1"/>
            </p:cNvGrpSpPr>
            <p:nvPr/>
          </p:nvGrpSpPr>
          <p:grpSpPr bwMode="auto">
            <a:xfrm>
              <a:off x="8313627" y="4461930"/>
              <a:ext cx="498428" cy="418987"/>
              <a:chOff x="170836" y="3689489"/>
              <a:chExt cx="403482" cy="338979"/>
            </a:xfrm>
          </p:grpSpPr>
          <p:grpSp>
            <p:nvGrpSpPr>
              <p:cNvPr id="27719" name="组合 923"/>
              <p:cNvGrpSpPr>
                <a:grpSpLocks/>
              </p:cNvGrpSpPr>
              <p:nvPr/>
            </p:nvGrpSpPr>
            <p:grpSpPr bwMode="auto">
              <a:xfrm>
                <a:off x="255009" y="3891515"/>
                <a:ext cx="319152" cy="136953"/>
                <a:chOff x="4953180" y="3918857"/>
                <a:chExt cx="368135" cy="183988"/>
              </a:xfrm>
            </p:grpSpPr>
            <p:sp>
              <p:nvSpPr>
                <p:cNvPr id="75" name="圆角矩形 74"/>
                <p:cNvSpPr/>
                <p:nvPr/>
              </p:nvSpPr>
              <p:spPr bwMode="auto">
                <a:xfrm>
                  <a:off x="5008435" y="3926683"/>
                  <a:ext cx="204243" cy="146632"/>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76" name="TextBox 305"/>
                <p:cNvSpPr txBox="1">
                  <a:spLocks noChangeArrowheads="1"/>
                </p:cNvSpPr>
                <p:nvPr/>
              </p:nvSpPr>
              <p:spPr bwMode="auto">
                <a:xfrm>
                  <a:off x="4953188" y="3918058"/>
                  <a:ext cx="368308" cy="184582"/>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20" name="组合 923"/>
              <p:cNvGrpSpPr>
                <a:grpSpLocks/>
              </p:cNvGrpSpPr>
              <p:nvPr/>
            </p:nvGrpSpPr>
            <p:grpSpPr bwMode="auto">
              <a:xfrm>
                <a:off x="255009" y="3689489"/>
                <a:ext cx="319152" cy="136952"/>
                <a:chOff x="4953180" y="3918855"/>
                <a:chExt cx="368135" cy="183987"/>
              </a:xfrm>
            </p:grpSpPr>
            <p:sp>
              <p:nvSpPr>
                <p:cNvPr id="73" name="圆角矩形 72"/>
                <p:cNvSpPr/>
                <p:nvPr/>
              </p:nvSpPr>
              <p:spPr bwMode="auto">
                <a:xfrm>
                  <a:off x="5008435" y="3927254"/>
                  <a:ext cx="204243" cy="146632"/>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74" name="TextBox 303"/>
                <p:cNvSpPr txBox="1">
                  <a:spLocks noChangeArrowheads="1"/>
                </p:cNvSpPr>
                <p:nvPr/>
              </p:nvSpPr>
              <p:spPr bwMode="auto">
                <a:xfrm>
                  <a:off x="4953188" y="3918628"/>
                  <a:ext cx="368308" cy="184585"/>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21" name="组合 923"/>
              <p:cNvGrpSpPr>
                <a:grpSpLocks/>
              </p:cNvGrpSpPr>
              <p:nvPr/>
            </p:nvGrpSpPr>
            <p:grpSpPr bwMode="auto">
              <a:xfrm>
                <a:off x="255016" y="3795888"/>
                <a:ext cx="319302" cy="136922"/>
                <a:chOff x="4953189" y="3918961"/>
                <a:chExt cx="368308" cy="183947"/>
              </a:xfrm>
            </p:grpSpPr>
            <p:sp>
              <p:nvSpPr>
                <p:cNvPr id="71" name="圆角矩形 70"/>
                <p:cNvSpPr/>
                <p:nvPr/>
              </p:nvSpPr>
              <p:spPr bwMode="auto">
                <a:xfrm>
                  <a:off x="5008436" y="3927586"/>
                  <a:ext cx="204243" cy="144906"/>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72" name="TextBox 301"/>
                <p:cNvSpPr txBox="1">
                  <a:spLocks noChangeArrowheads="1"/>
                </p:cNvSpPr>
                <p:nvPr/>
              </p:nvSpPr>
              <p:spPr bwMode="auto">
                <a:xfrm>
                  <a:off x="4953189" y="3918961"/>
                  <a:ext cx="368308" cy="183947"/>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sp>
            <p:nvSpPr>
              <p:cNvPr id="70" name="Freeform 151"/>
              <p:cNvSpPr>
                <a:spLocks noEditPoints="1"/>
              </p:cNvSpPr>
              <p:nvPr/>
            </p:nvSpPr>
            <p:spPr bwMode="auto">
              <a:xfrm>
                <a:off x="170836" y="3706013"/>
                <a:ext cx="153846" cy="301757"/>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chemeClr val="bg1">
                  <a:lumMod val="50000"/>
                </a:schemeClr>
              </a:solidFill>
              <a:ln w="9525">
                <a:noFill/>
                <a:round/>
                <a:headEnd/>
                <a:tailEnd/>
              </a:ln>
            </p:spPr>
            <p:txBody>
              <a:bodyPr/>
              <a:lstStyle/>
              <a:p>
                <a:pPr>
                  <a:defRPr/>
                </a:pPr>
                <a:endParaRPr lang="zh-CN" altLang="en-US" sz="1600" dirty="0">
                  <a:latin typeface="+mn-lt"/>
                  <a:ea typeface="+mn-ea"/>
                  <a:cs typeface="Arial" pitchFamily="34" charset="0"/>
                </a:endParaRPr>
              </a:p>
            </p:txBody>
          </p:sp>
        </p:grpSp>
        <p:grpSp>
          <p:nvGrpSpPr>
            <p:cNvPr id="27689" name="组合 195"/>
            <p:cNvGrpSpPr>
              <a:grpSpLocks noChangeAspect="1"/>
            </p:cNvGrpSpPr>
            <p:nvPr/>
          </p:nvGrpSpPr>
          <p:grpSpPr bwMode="auto">
            <a:xfrm>
              <a:off x="8279564" y="3232158"/>
              <a:ext cx="498427" cy="418979"/>
              <a:chOff x="170684" y="3689495"/>
              <a:chExt cx="403481" cy="338973"/>
            </a:xfrm>
          </p:grpSpPr>
          <p:grpSp>
            <p:nvGrpSpPr>
              <p:cNvPr id="27709" name="组合 923"/>
              <p:cNvGrpSpPr>
                <a:grpSpLocks/>
              </p:cNvGrpSpPr>
              <p:nvPr/>
            </p:nvGrpSpPr>
            <p:grpSpPr bwMode="auto">
              <a:xfrm>
                <a:off x="255009" y="3891515"/>
                <a:ext cx="319152" cy="136953"/>
                <a:chOff x="4953180" y="3918857"/>
                <a:chExt cx="368135" cy="183988"/>
              </a:xfrm>
            </p:grpSpPr>
            <p:sp>
              <p:nvSpPr>
                <p:cNvPr id="65" name="圆角矩形 64"/>
                <p:cNvSpPr/>
                <p:nvPr/>
              </p:nvSpPr>
              <p:spPr bwMode="auto">
                <a:xfrm>
                  <a:off x="5008258" y="3922948"/>
                  <a:ext cx="204243" cy="150082"/>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66" name="TextBox 317"/>
                <p:cNvSpPr txBox="1">
                  <a:spLocks noChangeArrowheads="1"/>
                </p:cNvSpPr>
                <p:nvPr/>
              </p:nvSpPr>
              <p:spPr bwMode="auto">
                <a:xfrm>
                  <a:off x="4953012" y="3914322"/>
                  <a:ext cx="368308" cy="188035"/>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10" name="组合 923"/>
              <p:cNvGrpSpPr>
                <a:grpSpLocks/>
              </p:cNvGrpSpPr>
              <p:nvPr/>
            </p:nvGrpSpPr>
            <p:grpSpPr bwMode="auto">
              <a:xfrm>
                <a:off x="255009" y="3689495"/>
                <a:ext cx="319152" cy="136953"/>
                <a:chOff x="4953180" y="3918856"/>
                <a:chExt cx="368135" cy="183988"/>
              </a:xfrm>
            </p:grpSpPr>
            <p:sp>
              <p:nvSpPr>
                <p:cNvPr id="63" name="圆角矩形 62"/>
                <p:cNvSpPr/>
                <p:nvPr/>
              </p:nvSpPr>
              <p:spPr bwMode="auto">
                <a:xfrm>
                  <a:off x="5008258" y="3926961"/>
                  <a:ext cx="204243" cy="146633"/>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64" name="TextBox 314"/>
                <p:cNvSpPr txBox="1">
                  <a:spLocks noChangeArrowheads="1"/>
                </p:cNvSpPr>
                <p:nvPr/>
              </p:nvSpPr>
              <p:spPr bwMode="auto">
                <a:xfrm>
                  <a:off x="4953012" y="3918337"/>
                  <a:ext cx="368308" cy="184583"/>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11" name="组合 923"/>
              <p:cNvGrpSpPr>
                <a:grpSpLocks/>
              </p:cNvGrpSpPr>
              <p:nvPr/>
            </p:nvGrpSpPr>
            <p:grpSpPr bwMode="auto">
              <a:xfrm>
                <a:off x="254863" y="3795682"/>
                <a:ext cx="319302" cy="136923"/>
                <a:chOff x="4953013" y="3918677"/>
                <a:chExt cx="368308" cy="183948"/>
              </a:xfrm>
            </p:grpSpPr>
            <p:sp>
              <p:nvSpPr>
                <p:cNvPr id="61" name="圆角矩形 60"/>
                <p:cNvSpPr/>
                <p:nvPr/>
              </p:nvSpPr>
              <p:spPr bwMode="auto">
                <a:xfrm>
                  <a:off x="5008259" y="3927303"/>
                  <a:ext cx="204243" cy="141457"/>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62" name="TextBox 312"/>
                <p:cNvSpPr txBox="1">
                  <a:spLocks noChangeArrowheads="1"/>
                </p:cNvSpPr>
                <p:nvPr/>
              </p:nvSpPr>
              <p:spPr bwMode="auto">
                <a:xfrm>
                  <a:off x="4953013" y="3918677"/>
                  <a:ext cx="368308" cy="183948"/>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sp>
            <p:nvSpPr>
              <p:cNvPr id="60" name="Freeform 151"/>
              <p:cNvSpPr>
                <a:spLocks noEditPoints="1"/>
              </p:cNvSpPr>
              <p:nvPr/>
            </p:nvSpPr>
            <p:spPr bwMode="auto">
              <a:xfrm>
                <a:off x="170684" y="3705801"/>
                <a:ext cx="153846" cy="301759"/>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chemeClr val="bg1">
                  <a:lumMod val="50000"/>
                </a:schemeClr>
              </a:solidFill>
              <a:ln w="9525">
                <a:noFill/>
                <a:round/>
                <a:headEnd/>
                <a:tailEnd/>
              </a:ln>
            </p:spPr>
            <p:txBody>
              <a:bodyPr/>
              <a:lstStyle/>
              <a:p>
                <a:pPr>
                  <a:defRPr/>
                </a:pPr>
                <a:endParaRPr lang="zh-CN" altLang="en-US" sz="1600" dirty="0">
                  <a:latin typeface="+mn-lt"/>
                  <a:ea typeface="+mn-ea"/>
                  <a:cs typeface="Arial" pitchFamily="34" charset="0"/>
                </a:endParaRPr>
              </a:p>
            </p:txBody>
          </p:sp>
        </p:grpSp>
        <p:pic>
          <p:nvPicPr>
            <p:cNvPr id="27690" name="Picture 712" descr="图片3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92190" y="5638801"/>
              <a:ext cx="203253" cy="198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1" name="组合 196"/>
            <p:cNvGrpSpPr>
              <a:grpSpLocks noChangeAspect="1"/>
            </p:cNvGrpSpPr>
            <p:nvPr/>
          </p:nvGrpSpPr>
          <p:grpSpPr bwMode="auto">
            <a:xfrm>
              <a:off x="8286791" y="3848103"/>
              <a:ext cx="497547" cy="417814"/>
              <a:chOff x="171393" y="3689495"/>
              <a:chExt cx="402768" cy="339610"/>
            </a:xfrm>
          </p:grpSpPr>
          <p:grpSp>
            <p:nvGrpSpPr>
              <p:cNvPr id="27699" name="组合 923"/>
              <p:cNvGrpSpPr>
                <a:grpSpLocks/>
              </p:cNvGrpSpPr>
              <p:nvPr/>
            </p:nvGrpSpPr>
            <p:grpSpPr bwMode="auto">
              <a:xfrm>
                <a:off x="255009" y="3891512"/>
                <a:ext cx="319152" cy="137593"/>
                <a:chOff x="4953180" y="3918857"/>
                <a:chExt cx="368135" cy="184848"/>
              </a:xfrm>
            </p:grpSpPr>
            <p:sp>
              <p:nvSpPr>
                <p:cNvPr id="55" name="圆角矩形 54"/>
                <p:cNvSpPr/>
                <p:nvPr/>
              </p:nvSpPr>
              <p:spPr bwMode="auto">
                <a:xfrm>
                  <a:off x="5009023" y="3927564"/>
                  <a:ext cx="204243" cy="145584"/>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56" name="TextBox 335"/>
                <p:cNvSpPr txBox="1">
                  <a:spLocks noChangeArrowheads="1"/>
                </p:cNvSpPr>
                <p:nvPr/>
              </p:nvSpPr>
              <p:spPr bwMode="auto">
                <a:xfrm>
                  <a:off x="4953777" y="3918897"/>
                  <a:ext cx="368308" cy="185446"/>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00" name="组合 923"/>
              <p:cNvGrpSpPr>
                <a:grpSpLocks/>
              </p:cNvGrpSpPr>
              <p:nvPr/>
            </p:nvGrpSpPr>
            <p:grpSpPr bwMode="auto">
              <a:xfrm>
                <a:off x="255009" y="3689495"/>
                <a:ext cx="319152" cy="137593"/>
                <a:chOff x="4953180" y="3918861"/>
                <a:chExt cx="368135" cy="184848"/>
              </a:xfrm>
            </p:grpSpPr>
            <p:sp>
              <p:nvSpPr>
                <p:cNvPr id="53" name="圆角矩形 52"/>
                <p:cNvSpPr/>
                <p:nvPr/>
              </p:nvSpPr>
              <p:spPr bwMode="auto">
                <a:xfrm>
                  <a:off x="5009023" y="3926861"/>
                  <a:ext cx="204243" cy="147317"/>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54" name="TextBox 333"/>
                <p:cNvSpPr txBox="1">
                  <a:spLocks noChangeArrowheads="1"/>
                </p:cNvSpPr>
                <p:nvPr/>
              </p:nvSpPr>
              <p:spPr bwMode="auto">
                <a:xfrm>
                  <a:off x="4953777" y="3918196"/>
                  <a:ext cx="368308" cy="185445"/>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grpSp>
            <p:nvGrpSpPr>
              <p:cNvPr id="27701" name="组合 923"/>
              <p:cNvGrpSpPr>
                <a:grpSpLocks/>
              </p:cNvGrpSpPr>
              <p:nvPr/>
            </p:nvGrpSpPr>
            <p:grpSpPr bwMode="auto">
              <a:xfrm>
                <a:off x="255008" y="3795826"/>
                <a:ext cx="319152" cy="137593"/>
                <a:chOff x="4953180" y="3918869"/>
                <a:chExt cx="368135" cy="184848"/>
              </a:xfrm>
            </p:grpSpPr>
            <p:sp>
              <p:nvSpPr>
                <p:cNvPr id="51" name="圆角矩形 50"/>
                <p:cNvSpPr/>
                <p:nvPr/>
              </p:nvSpPr>
              <p:spPr bwMode="auto">
                <a:xfrm>
                  <a:off x="5009024" y="3929604"/>
                  <a:ext cx="204243" cy="143851"/>
                </a:xfrm>
                <a:prstGeom prst="roundRect">
                  <a:avLst/>
                </a:prstGeom>
                <a:solidFill>
                  <a:schemeClr val="bg1">
                    <a:lumMod val="50000"/>
                  </a:schemeClr>
                </a:solidFill>
                <a:ln>
                  <a:solidFill>
                    <a:schemeClr val="bg2"/>
                  </a:solidFill>
                </a:ln>
                <a:effectLst/>
              </p:spPr>
              <p:txBody>
                <a:bodyPr tIns="0" anchor="ctr"/>
                <a:lstStyle/>
                <a:p>
                  <a:pPr algn="ctr">
                    <a:lnSpc>
                      <a:spcPct val="140000"/>
                    </a:lnSpc>
                    <a:buClr>
                      <a:srgbClr val="CC9900"/>
                    </a:buClr>
                    <a:buSzPct val="60000"/>
                    <a:defRPr/>
                  </a:pPr>
                  <a:endParaRPr lang="zh-CN" altLang="en-US" sz="1300" b="1" dirty="0">
                    <a:solidFill>
                      <a:schemeClr val="bg1"/>
                    </a:solidFill>
                    <a:latin typeface="+mn-lt"/>
                    <a:ea typeface="+mn-ea"/>
                    <a:cs typeface="Arial" pitchFamily="34" charset="0"/>
                  </a:endParaRPr>
                </a:p>
              </p:txBody>
            </p:sp>
            <p:sp>
              <p:nvSpPr>
                <p:cNvPr id="52" name="TextBox 331"/>
                <p:cNvSpPr txBox="1">
                  <a:spLocks noChangeArrowheads="1"/>
                </p:cNvSpPr>
                <p:nvPr/>
              </p:nvSpPr>
              <p:spPr bwMode="auto">
                <a:xfrm>
                  <a:off x="4953778" y="3919205"/>
                  <a:ext cx="368308" cy="188913"/>
                </a:xfrm>
                <a:prstGeom prst="rect">
                  <a:avLst/>
                </a:prstGeom>
                <a:noFill/>
                <a:ln w="9525">
                  <a:noFill/>
                  <a:miter lim="800000"/>
                  <a:headEnd/>
                  <a:tailEnd/>
                </a:ln>
              </p:spPr>
              <p:txBody>
                <a:bodyPr>
                  <a:spAutoFit/>
                </a:bodyPr>
                <a:lstStyle/>
                <a:p>
                  <a:pPr>
                    <a:defRPr/>
                  </a:pPr>
                  <a:r>
                    <a:rPr lang="en-US" altLang="zh-CN" sz="500" dirty="0">
                      <a:solidFill>
                        <a:schemeClr val="bg1"/>
                      </a:solidFill>
                      <a:latin typeface="+mn-lt"/>
                      <a:ea typeface="+mn-ea"/>
                      <a:cs typeface="Arial" pitchFamily="34" charset="0"/>
                    </a:rPr>
                    <a:t>VM</a:t>
                  </a:r>
                  <a:endParaRPr lang="zh-CN" altLang="en-US" sz="500" dirty="0">
                    <a:solidFill>
                      <a:schemeClr val="bg1"/>
                    </a:solidFill>
                    <a:latin typeface="+mn-lt"/>
                    <a:ea typeface="+mn-ea"/>
                    <a:cs typeface="Arial" pitchFamily="34" charset="0"/>
                  </a:endParaRPr>
                </a:p>
              </p:txBody>
            </p:sp>
          </p:grpSp>
          <p:sp>
            <p:nvSpPr>
              <p:cNvPr id="50" name="Freeform 151"/>
              <p:cNvSpPr>
                <a:spLocks noEditPoints="1"/>
              </p:cNvSpPr>
              <p:nvPr/>
            </p:nvSpPr>
            <p:spPr bwMode="auto">
              <a:xfrm>
                <a:off x="171347" y="3705771"/>
                <a:ext cx="153845" cy="30187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chemeClr val="bg1">
                  <a:lumMod val="50000"/>
                </a:schemeClr>
              </a:solidFill>
              <a:ln w="9525">
                <a:noFill/>
                <a:round/>
                <a:headEnd/>
                <a:tailEnd/>
              </a:ln>
            </p:spPr>
            <p:txBody>
              <a:bodyPr/>
              <a:lstStyle/>
              <a:p>
                <a:pPr>
                  <a:defRPr/>
                </a:pPr>
                <a:endParaRPr lang="zh-CN" altLang="en-US" sz="1600" dirty="0">
                  <a:latin typeface="+mn-lt"/>
                  <a:ea typeface="+mn-ea"/>
                  <a:cs typeface="Arial" pitchFamily="34" charset="0"/>
                </a:endParaRPr>
              </a:p>
            </p:txBody>
          </p:sp>
        </p:grpSp>
        <p:pic>
          <p:nvPicPr>
            <p:cNvPr id="27692" name="Picture 3" descr="F:\PIC\16：10_PPT_pic\ICOS\Places-network-server-database-ic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30117" y="2810933"/>
              <a:ext cx="385334" cy="31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3" name="Picture 2" descr="E:\01 日常工作\03 品牌规范设计\企业业务视觉规范\投标标书规范\设计文档\大平台相关资料整理\Template A\源文件\HW LOGO副本.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9908" y="2588684"/>
              <a:ext cx="522952"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24"/>
            <p:cNvSpPr txBox="1"/>
            <p:nvPr/>
          </p:nvSpPr>
          <p:spPr>
            <a:xfrm>
              <a:off x="5078517" y="4530478"/>
              <a:ext cx="1272965" cy="307696"/>
            </a:xfrm>
            <a:prstGeom prst="rect">
              <a:avLst/>
            </a:prstGeom>
            <a:noFill/>
          </p:spPr>
          <p:txBody>
            <a:bodyPr lIns="91427" tIns="45714" rIns="91427" bIns="45714">
              <a:spAutoFit/>
            </a:bodyPr>
            <a:lstStyle/>
            <a:p>
              <a:pPr>
                <a:defRPr/>
              </a:pPr>
              <a:r>
                <a:rPr lang="zh-CN" altLang="en-US" sz="1400" b="1" dirty="0">
                  <a:solidFill>
                    <a:schemeClr val="tx1">
                      <a:lumMod val="75000"/>
                      <a:lumOff val="25000"/>
                    </a:schemeClr>
                  </a:solidFill>
                  <a:latin typeface="+mn-lt"/>
                  <a:ea typeface="+mn-ea"/>
                </a:rPr>
                <a:t>虚拟部门</a:t>
              </a:r>
              <a:r>
                <a:rPr lang="en-US" altLang="zh-CN" sz="1400" b="1" dirty="0">
                  <a:solidFill>
                    <a:schemeClr val="tx1">
                      <a:lumMod val="75000"/>
                      <a:lumOff val="25000"/>
                    </a:schemeClr>
                  </a:solidFill>
                  <a:latin typeface="+mn-lt"/>
                  <a:ea typeface="+mn-ea"/>
                </a:rPr>
                <a:t>2</a:t>
              </a:r>
              <a:endParaRPr lang="zh-CN" altLang="en-US" sz="1400" b="1" dirty="0">
                <a:solidFill>
                  <a:schemeClr val="tx1">
                    <a:lumMod val="75000"/>
                    <a:lumOff val="25000"/>
                  </a:schemeClr>
                </a:solidFill>
                <a:latin typeface="+mn-lt"/>
                <a:ea typeface="+mn-ea"/>
              </a:endParaRPr>
            </a:p>
          </p:txBody>
        </p:sp>
        <p:sp>
          <p:nvSpPr>
            <p:cNvPr id="43" name="TextBox 325"/>
            <p:cNvSpPr txBox="1"/>
            <p:nvPr/>
          </p:nvSpPr>
          <p:spPr>
            <a:xfrm>
              <a:off x="5152638" y="5320345"/>
              <a:ext cx="1272965" cy="307696"/>
            </a:xfrm>
            <a:prstGeom prst="rect">
              <a:avLst/>
            </a:prstGeom>
            <a:noFill/>
          </p:spPr>
          <p:txBody>
            <a:bodyPr lIns="91427" tIns="45714" rIns="91427" bIns="45714">
              <a:spAutoFit/>
            </a:bodyPr>
            <a:lstStyle/>
            <a:p>
              <a:pPr>
                <a:defRPr/>
              </a:pPr>
              <a:r>
                <a:rPr lang="zh-CN" altLang="en-US" sz="1400" b="1" dirty="0">
                  <a:solidFill>
                    <a:schemeClr val="tx1">
                      <a:lumMod val="75000"/>
                      <a:lumOff val="25000"/>
                    </a:schemeClr>
                  </a:solidFill>
                  <a:latin typeface="+mn-lt"/>
                  <a:ea typeface="+mn-ea"/>
                </a:rPr>
                <a:t>虚拟部门</a:t>
              </a:r>
              <a:r>
                <a:rPr lang="en-US" altLang="zh-CN" sz="1400" b="1" dirty="0">
                  <a:solidFill>
                    <a:schemeClr val="tx1">
                      <a:lumMod val="75000"/>
                      <a:lumOff val="25000"/>
                    </a:schemeClr>
                  </a:solidFill>
                  <a:latin typeface="+mn-lt"/>
                  <a:ea typeface="+mn-ea"/>
                </a:rPr>
                <a:t>3</a:t>
              </a:r>
              <a:endParaRPr lang="zh-CN" altLang="en-US" sz="1400" b="1" dirty="0">
                <a:solidFill>
                  <a:schemeClr val="tx1">
                    <a:lumMod val="75000"/>
                    <a:lumOff val="25000"/>
                  </a:schemeClr>
                </a:solidFill>
                <a:latin typeface="+mn-lt"/>
                <a:ea typeface="+mn-ea"/>
              </a:endParaRPr>
            </a:p>
          </p:txBody>
        </p:sp>
        <p:grpSp>
          <p:nvGrpSpPr>
            <p:cNvPr id="27696" name="组合 339"/>
            <p:cNvGrpSpPr>
              <a:grpSpLocks/>
            </p:cNvGrpSpPr>
            <p:nvPr/>
          </p:nvGrpSpPr>
          <p:grpSpPr bwMode="auto">
            <a:xfrm>
              <a:off x="1378309" y="4728634"/>
              <a:ext cx="226542" cy="198967"/>
              <a:chOff x="8001000" y="2474843"/>
              <a:chExt cx="298174" cy="228600"/>
            </a:xfrm>
          </p:grpSpPr>
          <p:cxnSp>
            <p:nvCxnSpPr>
              <p:cNvPr id="45" name="直接连接符 44"/>
              <p:cNvCxnSpPr/>
              <p:nvPr/>
            </p:nvCxnSpPr>
            <p:spPr bwMode="auto">
              <a:xfrm>
                <a:off x="8140691" y="2474531"/>
                <a:ext cx="158107" cy="220648"/>
              </a:xfrm>
              <a:prstGeom prst="line">
                <a:avLst/>
              </a:prstGeom>
              <a:noFill/>
              <a:ln w="38100">
                <a:solidFill>
                  <a:schemeClr val="bg2">
                    <a:lumMod val="20000"/>
                    <a:lumOff val="80000"/>
                  </a:schemeClr>
                </a:solidFill>
                <a:headEnd type="oval" w="med" len="med"/>
                <a:tailEnd type="oval" w="med" len="med"/>
              </a:ln>
              <a:effectLst/>
              <a:extLst/>
            </p:spPr>
          </p:cxnSp>
          <p:cxnSp>
            <p:nvCxnSpPr>
              <p:cNvPr id="46" name="直接连接符 45"/>
              <p:cNvCxnSpPr/>
              <p:nvPr/>
            </p:nvCxnSpPr>
            <p:spPr bwMode="auto">
              <a:xfrm flipH="1">
                <a:off x="8001461" y="2474531"/>
                <a:ext cx="127430" cy="229765"/>
              </a:xfrm>
              <a:prstGeom prst="line">
                <a:avLst/>
              </a:prstGeom>
              <a:noFill/>
              <a:ln w="38100">
                <a:solidFill>
                  <a:schemeClr val="bg2">
                    <a:lumMod val="20000"/>
                    <a:lumOff val="80000"/>
                  </a:schemeClr>
                </a:solidFill>
                <a:headEnd type="oval" w="med" len="med"/>
                <a:tailEnd type="oval" w="med" len="med"/>
              </a:ln>
              <a:effectLst/>
              <a:extLst/>
            </p:spPr>
          </p:cxnSp>
        </p:grpSp>
      </p:grpSp>
    </p:spTree>
    <p:extLst>
      <p:ext uri="{BB962C8B-B14F-4D97-AF65-F5344CB8AC3E}">
        <p14:creationId xmlns:p14="http://schemas.microsoft.com/office/powerpoint/2010/main" val="809108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mtClean="0"/>
              <a:t>FusionSphere</a:t>
            </a:r>
            <a:r>
              <a:rPr lang="zh-CN" altLang="en-US" smtClean="0"/>
              <a:t>解决方案包括有：</a:t>
            </a:r>
            <a:r>
              <a:rPr lang="en-US" altLang="zh-CN" smtClean="0"/>
              <a:t>(     )</a:t>
            </a:r>
          </a:p>
          <a:p>
            <a:pPr lvl="1"/>
            <a:r>
              <a:rPr lang="zh-CN" altLang="en-US" smtClean="0"/>
              <a:t>云数据中心</a:t>
            </a:r>
            <a:endParaRPr lang="en-US" altLang="zh-CN" smtClean="0"/>
          </a:p>
          <a:p>
            <a:pPr lvl="1"/>
            <a:r>
              <a:rPr lang="en-US" altLang="zh-CN" smtClean="0"/>
              <a:t>NFVI</a:t>
            </a:r>
            <a:r>
              <a:rPr lang="zh-CN" altLang="en-US" smtClean="0"/>
              <a:t>电信云化</a:t>
            </a:r>
            <a:endParaRPr lang="en-US" altLang="zh-CN" smtClean="0"/>
          </a:p>
          <a:p>
            <a:pPr lvl="1"/>
            <a:r>
              <a:rPr lang="zh-CN" altLang="en-US" smtClean="0"/>
              <a:t>服务器虚拟化</a:t>
            </a:r>
            <a:endParaRPr lang="en-US" altLang="zh-CN" smtClean="0"/>
          </a:p>
          <a:p>
            <a:pPr lvl="1"/>
            <a:r>
              <a:rPr lang="zh-CN" altLang="en-US" smtClean="0"/>
              <a:t>资源孤岛式系统</a:t>
            </a:r>
            <a:endParaRPr lang="en-US" altLang="zh-CN" smtClean="0"/>
          </a:p>
          <a:p>
            <a:r>
              <a:rPr lang="zh-CN" altLang="en-US" smtClean="0"/>
              <a:t>以下哪些业务场景可能需要用到</a:t>
            </a:r>
            <a:r>
              <a:rPr lang="en-US" altLang="zh-CN" smtClean="0"/>
              <a:t>OpenStack</a:t>
            </a:r>
            <a:r>
              <a:rPr lang="zh-CN" altLang="en-US" smtClean="0"/>
              <a:t>裸金属服务？</a:t>
            </a:r>
            <a:r>
              <a:rPr lang="en-US" altLang="zh-CN" smtClean="0"/>
              <a:t>(     )</a:t>
            </a:r>
          </a:p>
          <a:p>
            <a:pPr lvl="1"/>
            <a:r>
              <a:rPr lang="zh-CN" altLang="en-US" smtClean="0"/>
              <a:t>轻量级</a:t>
            </a:r>
            <a:r>
              <a:rPr lang="en-US" altLang="zh-CN" smtClean="0"/>
              <a:t>OA</a:t>
            </a:r>
            <a:r>
              <a:rPr lang="zh-CN" altLang="en-US" smtClean="0"/>
              <a:t>应用</a:t>
            </a:r>
            <a:endParaRPr lang="en-US" altLang="zh-CN" smtClean="0"/>
          </a:p>
          <a:p>
            <a:pPr lvl="1"/>
            <a:r>
              <a:rPr lang="zh-CN" altLang="en-US" smtClean="0"/>
              <a:t>企业核心数据库</a:t>
            </a:r>
            <a:endParaRPr lang="en-US" altLang="zh-CN" smtClean="0"/>
          </a:p>
          <a:p>
            <a:pPr lvl="1"/>
            <a:r>
              <a:rPr lang="zh-CN" altLang="en-US" smtClean="0"/>
              <a:t>大数据分析系统</a:t>
            </a:r>
            <a:endParaRPr lang="en-US" altLang="zh-CN" smtClean="0"/>
          </a:p>
          <a:p>
            <a:pPr lvl="1"/>
            <a:r>
              <a:rPr lang="zh-CN" altLang="en-US" smtClean="0"/>
              <a:t>弹性分布式业务系统</a:t>
            </a:r>
            <a:endParaRPr lang="zh-CN" altLang="en-US" dirty="0"/>
          </a:p>
        </p:txBody>
      </p:sp>
    </p:spTree>
    <p:extLst>
      <p:ext uri="{BB962C8B-B14F-4D97-AF65-F5344CB8AC3E}">
        <p14:creationId xmlns:p14="http://schemas.microsoft.com/office/powerpoint/2010/main" val="2460563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sz="quarter" idx="10"/>
          </p:nvPr>
        </p:nvSpPr>
        <p:spPr/>
        <p:txBody>
          <a:bodyPr/>
          <a:lstStyle/>
          <a:p>
            <a:r>
              <a:rPr lang="en-US" altLang="zh-CN" smtClean="0"/>
              <a:t>FusionSphere</a:t>
            </a:r>
            <a:r>
              <a:rPr lang="zh-CN" altLang="en-US" smtClean="0"/>
              <a:t>解决方案定位</a:t>
            </a:r>
            <a:endParaRPr lang="en-US" altLang="zh-CN" smtClean="0"/>
          </a:p>
          <a:p>
            <a:r>
              <a:rPr lang="en-US" altLang="zh-CN" smtClean="0"/>
              <a:t>FusionSphere</a:t>
            </a:r>
            <a:r>
              <a:rPr lang="zh-CN" altLang="en-US" smtClean="0"/>
              <a:t>云</a:t>
            </a:r>
            <a:r>
              <a:rPr lang="en-US" altLang="zh-CN" smtClean="0"/>
              <a:t>DC</a:t>
            </a:r>
            <a:r>
              <a:rPr lang="zh-CN" altLang="en-US" smtClean="0"/>
              <a:t>解决方案架构原理</a:t>
            </a:r>
            <a:endParaRPr lang="en-US" altLang="zh-CN" smtClean="0"/>
          </a:p>
          <a:p>
            <a:r>
              <a:rPr lang="en-US" altLang="zh-CN" smtClean="0"/>
              <a:t>FusionSphere</a:t>
            </a:r>
            <a:r>
              <a:rPr lang="zh-CN" altLang="en-US" smtClean="0"/>
              <a:t>解决方案功能特性</a:t>
            </a:r>
          </a:p>
        </p:txBody>
      </p:sp>
    </p:spTree>
    <p:extLst>
      <p:ext uri="{BB962C8B-B14F-4D97-AF65-F5344CB8AC3E}">
        <p14:creationId xmlns:p14="http://schemas.microsoft.com/office/powerpoint/2010/main" val="11995438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607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华为通过引入开放兼容、接口标准化的</a:t>
            </a:r>
            <a:r>
              <a:rPr lang="en-US" altLang="zh-CN" dirty="0"/>
              <a:t>OpenStack</a:t>
            </a:r>
            <a:r>
              <a:rPr lang="zh-CN" altLang="zh-CN" dirty="0"/>
              <a:t>，提供</a:t>
            </a:r>
            <a:r>
              <a:rPr lang="en-US" altLang="zh-CN" dirty="0"/>
              <a:t>FusionSphere</a:t>
            </a:r>
            <a:r>
              <a:rPr lang="zh-CN" altLang="zh-CN" dirty="0"/>
              <a:t>解决方案，为用户提供云操作系统。其主要技术是通过虚拟化企业数据中心内的计算、存储、网络资源，为企业提供统一的资源管理与调度策略。</a:t>
            </a:r>
            <a:endParaRPr lang="zh-CN" altLang="en-US" dirty="0"/>
          </a:p>
        </p:txBody>
      </p:sp>
    </p:spTree>
    <p:extLst>
      <p:ext uri="{BB962C8B-B14F-4D97-AF65-F5344CB8AC3E}">
        <p14:creationId xmlns:p14="http://schemas.microsoft.com/office/powerpoint/2010/main" val="3067897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6"/>
          <p:cNvSpPr>
            <a:spLocks noGrp="1" noChangeArrowheads="1"/>
          </p:cNvSpPr>
          <p:nvPr>
            <p:ph idx="1"/>
          </p:nvPr>
        </p:nvSpPr>
        <p:spPr/>
        <p:txBody>
          <a:bodyPr/>
          <a:lstStyle/>
          <a:p>
            <a:r>
              <a:rPr lang="zh-CN" altLang="en-US" dirty="0" smtClean="0"/>
              <a:t>学完本课程后，您将能够</a:t>
            </a:r>
            <a:r>
              <a:rPr lang="en-US" altLang="zh-CN" dirty="0" smtClean="0"/>
              <a:t>:</a:t>
            </a:r>
          </a:p>
          <a:p>
            <a:pPr lvl="1"/>
            <a:r>
              <a:rPr lang="zh-CN" altLang="en-US" dirty="0" smtClean="0"/>
              <a:t>描述</a:t>
            </a:r>
            <a:r>
              <a:rPr lang="en-US" altLang="zh-CN" dirty="0" err="1" smtClean="0"/>
              <a:t>FusionSphere</a:t>
            </a:r>
            <a:r>
              <a:rPr lang="en-US" altLang="zh-CN" dirty="0" smtClean="0"/>
              <a:t> </a:t>
            </a:r>
            <a:r>
              <a:rPr lang="zh-CN" altLang="en-US" dirty="0" smtClean="0"/>
              <a:t>云数据中心的方案定位</a:t>
            </a:r>
          </a:p>
          <a:p>
            <a:pPr lvl="1"/>
            <a:r>
              <a:rPr lang="zh-CN" altLang="en-US" dirty="0" smtClean="0"/>
              <a:t>描述</a:t>
            </a:r>
            <a:r>
              <a:rPr lang="en-US" altLang="zh-CN" dirty="0" err="1" smtClean="0"/>
              <a:t>FusionSphere</a:t>
            </a:r>
            <a:r>
              <a:rPr lang="en-US" altLang="zh-CN" dirty="0" smtClean="0"/>
              <a:t> </a:t>
            </a:r>
            <a:r>
              <a:rPr lang="zh-CN" altLang="en-US" dirty="0" smtClean="0"/>
              <a:t>云数据中心的方案架构</a:t>
            </a:r>
          </a:p>
          <a:p>
            <a:pPr lvl="1"/>
            <a:r>
              <a:rPr lang="zh-CN" altLang="en-US" dirty="0" smtClean="0"/>
              <a:t>描述</a:t>
            </a:r>
            <a:r>
              <a:rPr lang="en-US" altLang="zh-CN" dirty="0" err="1" smtClean="0"/>
              <a:t>FusionSphere</a:t>
            </a:r>
            <a:r>
              <a:rPr lang="en-US" altLang="zh-CN" dirty="0" smtClean="0"/>
              <a:t> </a:t>
            </a:r>
            <a:r>
              <a:rPr lang="zh-CN" altLang="en-US" dirty="0" smtClean="0"/>
              <a:t>云数据中心的功能特性</a:t>
            </a:r>
          </a:p>
        </p:txBody>
      </p:sp>
    </p:spTree>
    <p:extLst>
      <p:ext uri="{BB962C8B-B14F-4D97-AF65-F5344CB8AC3E}">
        <p14:creationId xmlns:p14="http://schemas.microsoft.com/office/powerpoint/2010/main" val="42787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10"/>
          </p:nvPr>
        </p:nvSpPr>
        <p:spPr/>
        <p:txBody>
          <a:bodyPr/>
          <a:lstStyle/>
          <a:p>
            <a:r>
              <a:rPr lang="zh-CN" altLang="en-US" b="1" dirty="0" smtClean="0"/>
              <a:t>华为云数据中心解决方案概述</a:t>
            </a:r>
            <a:endParaRPr lang="en-US" altLang="zh-CN" b="1" dirty="0" smtClean="0"/>
          </a:p>
          <a:p>
            <a:pPr>
              <a:buClr>
                <a:schemeClr val="bg1">
                  <a:lumMod val="50000"/>
                </a:schemeClr>
              </a:buClr>
            </a:pPr>
            <a:r>
              <a:rPr lang="zh-CN" altLang="en-US" dirty="0" smtClean="0">
                <a:solidFill>
                  <a:schemeClr val="bg1">
                    <a:lumMod val="50000"/>
                  </a:schemeClr>
                </a:solidFill>
              </a:rPr>
              <a:t>华为云数据中心解决方案架构</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华为云数据中心解决方案功能特性</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53034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1"/>
          <p:cNvSpPr>
            <a:spLocks noGrp="1" noChangeArrowheads="1"/>
          </p:cNvSpPr>
          <p:nvPr>
            <p:ph type="title"/>
          </p:nvPr>
        </p:nvSpPr>
        <p:spPr/>
        <p:txBody>
          <a:bodyPr/>
          <a:lstStyle/>
          <a:p>
            <a:r>
              <a:rPr lang="zh-CN" altLang="en-US" smtClean="0"/>
              <a:t>云架构趋势</a:t>
            </a:r>
          </a:p>
        </p:txBody>
      </p:sp>
      <p:grpSp>
        <p:nvGrpSpPr>
          <p:cNvPr id="3" name="组合 2"/>
          <p:cNvGrpSpPr/>
          <p:nvPr/>
        </p:nvGrpSpPr>
        <p:grpSpPr>
          <a:xfrm>
            <a:off x="1223628" y="1450182"/>
            <a:ext cx="7158559" cy="4532312"/>
            <a:chOff x="923404" y="1452563"/>
            <a:chExt cx="7158559" cy="4532312"/>
          </a:xfrm>
        </p:grpSpPr>
        <p:sp>
          <p:nvSpPr>
            <p:cNvPr id="40" name="圆角矩形 119"/>
            <p:cNvSpPr/>
            <p:nvPr/>
          </p:nvSpPr>
          <p:spPr bwMode="auto">
            <a:xfrm>
              <a:off x="923404" y="2068473"/>
              <a:ext cx="911907" cy="3342688"/>
            </a:xfrm>
            <a:prstGeom prst="roundRect">
              <a:avLst>
                <a:gd name="adj" fmla="val 8712"/>
              </a:avLst>
            </a:prstGeom>
            <a:solidFill>
              <a:schemeClr val="bg2">
                <a:lumMod val="75000"/>
              </a:schemeClr>
            </a:solidFill>
            <a:ln w="28575">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zh-CN" altLang="en-US" sz="1600" b="1" dirty="0">
                  <a:gradFill>
                    <a:gsLst>
                      <a:gs pos="0">
                        <a:schemeClr val="bg1"/>
                      </a:gs>
                      <a:gs pos="100000">
                        <a:srgbClr val="4FEEFF"/>
                      </a:gs>
                    </a:gsLst>
                    <a:lin ang="5400000" scaled="0"/>
                  </a:gradFill>
                  <a:latin typeface="+mn-ea"/>
                </a:rPr>
                <a:t>传统</a:t>
              </a:r>
              <a:r>
                <a:rPr lang="en-US" altLang="zh-CN" sz="1600" b="1" dirty="0">
                  <a:gradFill>
                    <a:gsLst>
                      <a:gs pos="0">
                        <a:schemeClr val="bg1"/>
                      </a:gs>
                      <a:gs pos="100000">
                        <a:srgbClr val="4FEEFF"/>
                      </a:gs>
                    </a:gsLst>
                    <a:lin ang="5400000" scaled="0"/>
                  </a:gradFill>
                  <a:latin typeface="+mn-ea"/>
                </a:rPr>
                <a:t>IT</a:t>
              </a:r>
            </a:p>
            <a:p>
              <a:pPr algn="ctr" defTabSz="685617">
                <a:defRPr/>
              </a:pPr>
              <a:endParaRPr lang="en-US" altLang="zh-CN" sz="1200" dirty="0" smtClean="0">
                <a:gradFill>
                  <a:gsLst>
                    <a:gs pos="0">
                      <a:schemeClr val="bg1"/>
                    </a:gs>
                    <a:gs pos="100000">
                      <a:srgbClr val="4FEEFF"/>
                    </a:gs>
                  </a:gsLst>
                  <a:lin ang="5400000" scaled="0"/>
                </a:gradFill>
                <a:latin typeface="+mn-ea"/>
              </a:endParaRPr>
            </a:p>
            <a:p>
              <a:pPr algn="ctr" defTabSz="685617">
                <a:defRPr/>
              </a:pPr>
              <a:endParaRPr lang="en-US" altLang="zh-CN" sz="1200" dirty="0">
                <a:gradFill>
                  <a:gsLst>
                    <a:gs pos="0">
                      <a:schemeClr val="bg1"/>
                    </a:gs>
                    <a:gs pos="100000">
                      <a:srgbClr val="4FEEFF"/>
                    </a:gs>
                  </a:gsLst>
                  <a:lin ang="5400000" scaled="0"/>
                </a:gradFill>
                <a:latin typeface="+mn-ea"/>
              </a:endParaRPr>
            </a:p>
            <a:p>
              <a:pPr algn="ctr" defTabSz="685617">
                <a:defRPr/>
              </a:pPr>
              <a:endParaRPr lang="en-US" altLang="zh-CN" sz="1200" dirty="0" smtClean="0">
                <a:gradFill>
                  <a:gsLst>
                    <a:gs pos="0">
                      <a:schemeClr val="bg1"/>
                    </a:gs>
                    <a:gs pos="100000">
                      <a:srgbClr val="4FEEFF"/>
                    </a:gs>
                  </a:gsLst>
                  <a:lin ang="5400000" scaled="0"/>
                </a:gradFill>
                <a:latin typeface="+mn-ea"/>
              </a:endParaRPr>
            </a:p>
            <a:p>
              <a:pPr algn="ctr" defTabSz="685617">
                <a:lnSpc>
                  <a:spcPct val="150000"/>
                </a:lnSpc>
                <a:defRPr/>
              </a:pPr>
              <a:r>
                <a:rPr lang="zh-CN" altLang="en-US" sz="1600" dirty="0" smtClean="0">
                  <a:gradFill>
                    <a:gsLst>
                      <a:gs pos="0">
                        <a:schemeClr val="bg1"/>
                      </a:gs>
                      <a:gs pos="100000">
                        <a:srgbClr val="4FEEFF"/>
                      </a:gs>
                    </a:gsLst>
                    <a:lin ang="5400000" scaled="0"/>
                  </a:gradFill>
                  <a:latin typeface="+mn-ea"/>
                </a:rPr>
                <a:t>政府</a:t>
              </a:r>
              <a:endParaRPr lang="en-US" altLang="zh-CN" sz="1600" dirty="0">
                <a:gradFill>
                  <a:gsLst>
                    <a:gs pos="0">
                      <a:schemeClr val="bg1"/>
                    </a:gs>
                    <a:gs pos="100000">
                      <a:srgbClr val="4FEEFF"/>
                    </a:gs>
                  </a:gsLst>
                  <a:lin ang="5400000" scaled="0"/>
                </a:gradFill>
                <a:latin typeface="+mn-ea"/>
              </a:endParaRPr>
            </a:p>
            <a:p>
              <a:pPr algn="ctr" defTabSz="685617">
                <a:lnSpc>
                  <a:spcPct val="150000"/>
                </a:lnSpc>
                <a:defRPr/>
              </a:pPr>
              <a:r>
                <a:rPr lang="zh-CN" altLang="en-US" sz="1600" dirty="0">
                  <a:gradFill>
                    <a:gsLst>
                      <a:gs pos="0">
                        <a:schemeClr val="bg1"/>
                      </a:gs>
                      <a:gs pos="100000">
                        <a:srgbClr val="4FEEFF"/>
                      </a:gs>
                    </a:gsLst>
                    <a:lin ang="5400000" scaled="0"/>
                  </a:gradFill>
                  <a:latin typeface="+mn-ea"/>
                </a:rPr>
                <a:t>公安</a:t>
              </a:r>
              <a:endParaRPr lang="en-US" altLang="zh-CN" sz="1600" dirty="0">
                <a:gradFill>
                  <a:gsLst>
                    <a:gs pos="0">
                      <a:schemeClr val="bg1"/>
                    </a:gs>
                    <a:gs pos="100000">
                      <a:srgbClr val="4FEEFF"/>
                    </a:gs>
                  </a:gsLst>
                  <a:lin ang="5400000" scaled="0"/>
                </a:gradFill>
                <a:latin typeface="+mn-ea"/>
              </a:endParaRPr>
            </a:p>
            <a:p>
              <a:pPr algn="ctr" defTabSz="685617">
                <a:lnSpc>
                  <a:spcPct val="150000"/>
                </a:lnSpc>
                <a:defRPr/>
              </a:pPr>
              <a:r>
                <a:rPr lang="zh-CN" altLang="en-US" sz="1600" dirty="0">
                  <a:gradFill>
                    <a:gsLst>
                      <a:gs pos="0">
                        <a:schemeClr val="bg1"/>
                      </a:gs>
                      <a:gs pos="100000">
                        <a:srgbClr val="4FEEFF"/>
                      </a:gs>
                    </a:gsLst>
                    <a:lin ang="5400000" scaled="0"/>
                  </a:gradFill>
                  <a:latin typeface="+mn-ea"/>
                </a:rPr>
                <a:t>运营商</a:t>
              </a:r>
              <a:endParaRPr lang="en-US" altLang="zh-CN" sz="1600" dirty="0">
                <a:gradFill>
                  <a:gsLst>
                    <a:gs pos="0">
                      <a:schemeClr val="bg1"/>
                    </a:gs>
                    <a:gs pos="100000">
                      <a:srgbClr val="4FEEFF"/>
                    </a:gs>
                  </a:gsLst>
                  <a:lin ang="5400000" scaled="0"/>
                </a:gradFill>
                <a:latin typeface="+mn-ea"/>
              </a:endParaRPr>
            </a:p>
            <a:p>
              <a:pPr algn="ctr" defTabSz="685617">
                <a:lnSpc>
                  <a:spcPct val="150000"/>
                </a:lnSpc>
                <a:defRPr/>
              </a:pPr>
              <a:r>
                <a:rPr lang="zh-CN" altLang="en-US" sz="1600" dirty="0">
                  <a:gradFill>
                    <a:gsLst>
                      <a:gs pos="0">
                        <a:schemeClr val="bg1"/>
                      </a:gs>
                      <a:gs pos="100000">
                        <a:srgbClr val="4FEEFF"/>
                      </a:gs>
                    </a:gsLst>
                    <a:lin ang="5400000" scaled="0"/>
                  </a:gradFill>
                  <a:latin typeface="+mn-ea"/>
                </a:rPr>
                <a:t>金融</a:t>
              </a:r>
              <a:endParaRPr lang="en-US" altLang="zh-CN" sz="1600" dirty="0">
                <a:gradFill>
                  <a:gsLst>
                    <a:gs pos="0">
                      <a:schemeClr val="bg1"/>
                    </a:gs>
                    <a:gs pos="100000">
                      <a:srgbClr val="4FEEFF"/>
                    </a:gs>
                  </a:gsLst>
                  <a:lin ang="5400000" scaled="0"/>
                </a:gradFill>
                <a:latin typeface="+mn-ea"/>
              </a:endParaRPr>
            </a:p>
            <a:p>
              <a:pPr algn="ctr" defTabSz="685617">
                <a:lnSpc>
                  <a:spcPct val="150000"/>
                </a:lnSpc>
                <a:defRPr/>
              </a:pPr>
              <a:r>
                <a:rPr lang="zh-CN" altLang="en-US" sz="1600" dirty="0">
                  <a:gradFill>
                    <a:gsLst>
                      <a:gs pos="0">
                        <a:schemeClr val="bg1"/>
                      </a:gs>
                      <a:gs pos="100000">
                        <a:srgbClr val="4FEEFF"/>
                      </a:gs>
                    </a:gsLst>
                    <a:lin ang="5400000" scaled="0"/>
                  </a:gradFill>
                  <a:latin typeface="+mn-ea"/>
                </a:rPr>
                <a:t>大企业</a:t>
              </a:r>
              <a:endParaRPr lang="en-US" altLang="zh-CN" sz="1600" dirty="0">
                <a:gradFill>
                  <a:gsLst>
                    <a:gs pos="0">
                      <a:schemeClr val="bg1"/>
                    </a:gs>
                    <a:gs pos="100000">
                      <a:srgbClr val="4FEEFF"/>
                    </a:gs>
                  </a:gsLst>
                  <a:lin ang="5400000" scaled="0"/>
                </a:gradFill>
                <a:latin typeface="+mn-ea"/>
              </a:endParaRPr>
            </a:p>
          </p:txBody>
        </p:sp>
        <p:sp>
          <p:nvSpPr>
            <p:cNvPr id="41" name="Freeform 21"/>
            <p:cNvSpPr/>
            <p:nvPr/>
          </p:nvSpPr>
          <p:spPr bwMode="auto">
            <a:xfrm>
              <a:off x="1722438" y="3208338"/>
              <a:ext cx="3359150" cy="373062"/>
            </a:xfrm>
            <a:custGeom>
              <a:avLst/>
              <a:gdLst>
                <a:gd name="connsiteX0" fmla="*/ 0 w 7371471"/>
                <a:gd name="connsiteY0" fmla="*/ 21921 h 1780383"/>
                <a:gd name="connsiteX1" fmla="*/ 4487594 w 7371471"/>
                <a:gd name="connsiteY1" fmla="*/ 247004 h 1780383"/>
                <a:gd name="connsiteX2" fmla="*/ 7371471 w 7371471"/>
                <a:gd name="connsiteY2" fmla="*/ 1780383 h 1780383"/>
              </a:gdLst>
              <a:ahLst/>
              <a:cxnLst>
                <a:cxn ang="0">
                  <a:pos x="connsiteX0" y="connsiteY0"/>
                </a:cxn>
                <a:cxn ang="0">
                  <a:pos x="connsiteX1" y="connsiteY1"/>
                </a:cxn>
                <a:cxn ang="0">
                  <a:pos x="connsiteX2" y="connsiteY2"/>
                </a:cxn>
              </a:cxnLst>
              <a:rect l="l" t="t" r="r" b="b"/>
              <a:pathLst>
                <a:path w="7371471" h="1780383">
                  <a:moveTo>
                    <a:pt x="0" y="21921"/>
                  </a:moveTo>
                  <a:cubicBezTo>
                    <a:pt x="1629508" y="-12076"/>
                    <a:pt x="3259016" y="-46073"/>
                    <a:pt x="4487594" y="247004"/>
                  </a:cubicBezTo>
                  <a:cubicBezTo>
                    <a:pt x="5716172" y="540081"/>
                    <a:pt x="6543821" y="1160232"/>
                    <a:pt x="7371471" y="1780383"/>
                  </a:cubicBezTo>
                </a:path>
              </a:pathLst>
            </a:custGeom>
            <a:noFill/>
            <a:ln w="9525" cap="flat" cmpd="sng" algn="ctr">
              <a:solidFill>
                <a:schemeClr val="bg2">
                  <a:lumMod val="50000"/>
                </a:schemeClr>
              </a:solidFill>
              <a:prstDash val="dash"/>
              <a:round/>
              <a:headEnd type="oval" w="med" len="med"/>
              <a:tailEnd type="stealth" w="lg" len="lg"/>
            </a:ln>
            <a:effectLst/>
          </p:spPr>
          <p:txBody>
            <a:bodyPr anchor="ctr"/>
            <a:lstStyle/>
            <a:p>
              <a:pPr algn="ctr">
                <a:defRPr/>
              </a:pPr>
              <a:endParaRPr lang="zh-CN" altLang="en-US" sz="1050">
                <a:solidFill>
                  <a:srgbClr val="000000"/>
                </a:solidFill>
                <a:latin typeface="+mn-ea"/>
                <a:ea typeface="+mn-ea"/>
              </a:endParaRPr>
            </a:p>
          </p:txBody>
        </p:sp>
        <p:sp>
          <p:nvSpPr>
            <p:cNvPr id="42" name="Freeform 31"/>
            <p:cNvSpPr/>
            <p:nvPr/>
          </p:nvSpPr>
          <p:spPr bwMode="auto">
            <a:xfrm>
              <a:off x="1722438" y="3492500"/>
              <a:ext cx="1404937" cy="914400"/>
            </a:xfrm>
            <a:custGeom>
              <a:avLst/>
              <a:gdLst>
                <a:gd name="connsiteX0" fmla="*/ 0 w 4825219"/>
                <a:gd name="connsiteY0" fmla="*/ 0 h 1659988"/>
                <a:gd name="connsiteX1" fmla="*/ 3545059 w 4825219"/>
                <a:gd name="connsiteY1" fmla="*/ 337625 h 1659988"/>
                <a:gd name="connsiteX2" fmla="*/ 4825219 w 4825219"/>
                <a:gd name="connsiteY2" fmla="*/ 1659988 h 1659988"/>
              </a:gdLst>
              <a:ahLst/>
              <a:cxnLst>
                <a:cxn ang="0">
                  <a:pos x="connsiteX0" y="connsiteY0"/>
                </a:cxn>
                <a:cxn ang="0">
                  <a:pos x="connsiteX1" y="connsiteY1"/>
                </a:cxn>
                <a:cxn ang="0">
                  <a:pos x="connsiteX2" y="connsiteY2"/>
                </a:cxn>
              </a:cxnLst>
              <a:rect l="l" t="t" r="r" b="b"/>
              <a:pathLst>
                <a:path w="4825219" h="1659988">
                  <a:moveTo>
                    <a:pt x="0" y="0"/>
                  </a:moveTo>
                  <a:cubicBezTo>
                    <a:pt x="1370428" y="30480"/>
                    <a:pt x="2740856" y="60960"/>
                    <a:pt x="3545059" y="337625"/>
                  </a:cubicBezTo>
                  <a:cubicBezTo>
                    <a:pt x="4349262" y="614290"/>
                    <a:pt x="4587240" y="1137139"/>
                    <a:pt x="4825219" y="1659988"/>
                  </a:cubicBezTo>
                </a:path>
              </a:pathLst>
            </a:custGeom>
            <a:noFill/>
            <a:ln w="9525" cap="flat" cmpd="sng" algn="ctr">
              <a:solidFill>
                <a:schemeClr val="bg2">
                  <a:lumMod val="50000"/>
                </a:schemeClr>
              </a:solidFill>
              <a:prstDash val="dash"/>
              <a:round/>
              <a:headEnd type="oval" w="med" len="med"/>
              <a:tailEnd type="stealth" w="lg" len="lg"/>
            </a:ln>
            <a:effectLst/>
          </p:spPr>
          <p:txBody>
            <a:bodyPr anchor="ctr"/>
            <a:lstStyle/>
            <a:p>
              <a:pPr algn="ctr">
                <a:defRPr/>
              </a:pPr>
              <a:endParaRPr lang="zh-CN" altLang="en-US" sz="1050">
                <a:solidFill>
                  <a:srgbClr val="000000"/>
                </a:solidFill>
                <a:latin typeface="+mn-ea"/>
                <a:ea typeface="+mn-ea"/>
              </a:endParaRPr>
            </a:p>
          </p:txBody>
        </p:sp>
        <p:sp>
          <p:nvSpPr>
            <p:cNvPr id="43" name="矩形 154"/>
            <p:cNvSpPr/>
            <p:nvPr/>
          </p:nvSpPr>
          <p:spPr>
            <a:xfrm>
              <a:off x="2024797" y="3635375"/>
              <a:ext cx="800219" cy="313932"/>
            </a:xfrm>
            <a:prstGeom prst="rect">
              <a:avLst/>
            </a:prstGeom>
          </p:spPr>
          <p:txBody>
            <a:bodyPr wrap="none">
              <a:spAutoFit/>
            </a:bodyPr>
            <a:lstStyle/>
            <a:p>
              <a:pPr algn="ctr">
                <a:lnSpc>
                  <a:spcPct val="120000"/>
                </a:lnSpc>
                <a:buClr>
                  <a:srgbClr val="CC9900"/>
                </a:buClr>
                <a:defRPr/>
              </a:pPr>
              <a:r>
                <a:rPr lang="zh-CN" altLang="en-US" sz="1200" kern="0" dirty="0">
                  <a:solidFill>
                    <a:srgbClr val="0066CC"/>
                  </a:solidFill>
                  <a:latin typeface="+mn-ea"/>
                  <a:ea typeface="+mn-ea"/>
                  <a:cs typeface="Arial" pitchFamily="34" charset="0"/>
                </a:rPr>
                <a:t>核心应用</a:t>
              </a:r>
              <a:endParaRPr lang="en-US" altLang="zh-CN" sz="1200" kern="0" dirty="0">
                <a:solidFill>
                  <a:srgbClr val="0066CC"/>
                </a:solidFill>
                <a:latin typeface="+mn-ea"/>
                <a:ea typeface="+mn-ea"/>
                <a:cs typeface="Arial" pitchFamily="34" charset="0"/>
              </a:endParaRPr>
            </a:p>
          </p:txBody>
        </p:sp>
        <p:sp>
          <p:nvSpPr>
            <p:cNvPr id="44" name="Freeform 7"/>
            <p:cNvSpPr/>
            <p:nvPr/>
          </p:nvSpPr>
          <p:spPr bwMode="auto">
            <a:xfrm rot="20270418">
              <a:off x="3738563" y="4022725"/>
              <a:ext cx="1274762" cy="280988"/>
            </a:xfrm>
            <a:custGeom>
              <a:avLst/>
              <a:gdLst>
                <a:gd name="connsiteX0" fmla="*/ 0 w 3038621"/>
                <a:gd name="connsiteY0" fmla="*/ 306563 h 376901"/>
                <a:gd name="connsiteX1" fmla="*/ 998806 w 3038621"/>
                <a:gd name="connsiteY1" fmla="*/ 25209 h 376901"/>
                <a:gd name="connsiteX2" fmla="*/ 2025747 w 3038621"/>
                <a:gd name="connsiteY2" fmla="*/ 53344 h 376901"/>
                <a:gd name="connsiteX3" fmla="*/ 3038621 w 3038621"/>
                <a:gd name="connsiteY3" fmla="*/ 376901 h 376901"/>
              </a:gdLst>
              <a:ahLst/>
              <a:cxnLst>
                <a:cxn ang="0">
                  <a:pos x="connsiteX0" y="connsiteY0"/>
                </a:cxn>
                <a:cxn ang="0">
                  <a:pos x="connsiteX1" y="connsiteY1"/>
                </a:cxn>
                <a:cxn ang="0">
                  <a:pos x="connsiteX2" y="connsiteY2"/>
                </a:cxn>
                <a:cxn ang="0">
                  <a:pos x="connsiteX3" y="connsiteY3"/>
                </a:cxn>
              </a:cxnLst>
              <a:rect l="l" t="t" r="r" b="b"/>
              <a:pathLst>
                <a:path w="3038621" h="376901">
                  <a:moveTo>
                    <a:pt x="0" y="306563"/>
                  </a:moveTo>
                  <a:cubicBezTo>
                    <a:pt x="330591" y="186987"/>
                    <a:pt x="661182" y="67412"/>
                    <a:pt x="998806" y="25209"/>
                  </a:cubicBezTo>
                  <a:cubicBezTo>
                    <a:pt x="1336430" y="-16994"/>
                    <a:pt x="1685778" y="-5271"/>
                    <a:pt x="2025747" y="53344"/>
                  </a:cubicBezTo>
                  <a:cubicBezTo>
                    <a:pt x="2365716" y="111959"/>
                    <a:pt x="2702168" y="244430"/>
                    <a:pt x="3038621" y="376901"/>
                  </a:cubicBezTo>
                </a:path>
              </a:pathLst>
            </a:custGeom>
            <a:noFill/>
            <a:ln w="28575" cap="flat" cmpd="sng" algn="ctr">
              <a:solidFill>
                <a:schemeClr val="bg2">
                  <a:lumMod val="50000"/>
                </a:schemeClr>
              </a:solidFill>
              <a:prstDash val="dash"/>
              <a:round/>
              <a:headEnd type="stealth" w="med" len="med"/>
              <a:tailEnd type="stealth" w="med" len="med"/>
            </a:ln>
            <a:effectLst/>
          </p:spPr>
          <p:txBody>
            <a:bodyPr anchor="ctr"/>
            <a:lstStyle/>
            <a:p>
              <a:pPr algn="ctr">
                <a:defRPr/>
              </a:pPr>
              <a:endParaRPr lang="zh-CN" altLang="en-US" sz="1050">
                <a:solidFill>
                  <a:srgbClr val="000000"/>
                </a:solidFill>
                <a:latin typeface="+mn-ea"/>
                <a:ea typeface="+mn-ea"/>
              </a:endParaRPr>
            </a:p>
          </p:txBody>
        </p:sp>
        <p:sp>
          <p:nvSpPr>
            <p:cNvPr id="45" name="Rectangle 8"/>
            <p:cNvSpPr/>
            <p:nvPr/>
          </p:nvSpPr>
          <p:spPr>
            <a:xfrm>
              <a:off x="3812244" y="4358119"/>
              <a:ext cx="1723550" cy="276999"/>
            </a:xfrm>
            <a:prstGeom prst="rect">
              <a:avLst/>
            </a:prstGeom>
          </p:spPr>
          <p:txBody>
            <a:bodyPr wrap="none">
              <a:spAutoFit/>
            </a:bodyPr>
            <a:lstStyle/>
            <a:p>
              <a:pPr algn="ctr">
                <a:spcBef>
                  <a:spcPts val="150"/>
                </a:spcBef>
                <a:defRPr/>
              </a:pPr>
              <a:r>
                <a:rPr lang="zh-CN" altLang="en-US" sz="1200" dirty="0">
                  <a:solidFill>
                    <a:srgbClr val="0066CC"/>
                  </a:solidFill>
                  <a:latin typeface="+mn-ea"/>
                  <a:ea typeface="+mn-ea"/>
                </a:rPr>
                <a:t>开放的接口，自由迁移</a:t>
              </a:r>
              <a:endParaRPr lang="en-US" altLang="zh-CN" sz="1200" dirty="0">
                <a:solidFill>
                  <a:srgbClr val="0066CC"/>
                </a:solidFill>
                <a:latin typeface="+mn-ea"/>
                <a:ea typeface="+mn-ea"/>
              </a:endParaRPr>
            </a:p>
          </p:txBody>
        </p:sp>
        <p:sp>
          <p:nvSpPr>
            <p:cNvPr id="46" name="Oval 9"/>
            <p:cNvSpPr/>
            <p:nvPr/>
          </p:nvSpPr>
          <p:spPr bwMode="auto">
            <a:xfrm>
              <a:off x="2579688" y="1879600"/>
              <a:ext cx="2690812" cy="504825"/>
            </a:xfrm>
            <a:prstGeom prst="ellipse">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zh-CN" altLang="en-US" sz="1400" b="1" dirty="0">
                  <a:solidFill>
                    <a:schemeClr val="bg2">
                      <a:lumMod val="50000"/>
                    </a:schemeClr>
                  </a:solidFill>
                  <a:latin typeface="+mn-ea"/>
                </a:rPr>
                <a:t>针对企业场景适配优化</a:t>
              </a:r>
            </a:p>
          </p:txBody>
        </p:sp>
        <p:sp>
          <p:nvSpPr>
            <p:cNvPr id="47" name="Oval 10"/>
            <p:cNvSpPr/>
            <p:nvPr/>
          </p:nvSpPr>
          <p:spPr bwMode="auto">
            <a:xfrm>
              <a:off x="2497138" y="1600200"/>
              <a:ext cx="358775" cy="384175"/>
            </a:xfrm>
            <a:prstGeom prst="ellipse">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en-US" altLang="zh-CN" sz="1200" dirty="0">
                  <a:solidFill>
                    <a:schemeClr val="bg2">
                      <a:lumMod val="50000"/>
                    </a:schemeClr>
                  </a:solidFill>
                </a:rPr>
                <a:t>SAP</a:t>
              </a:r>
              <a:endParaRPr lang="zh-CN" altLang="en-US" sz="1200" dirty="0">
                <a:solidFill>
                  <a:schemeClr val="bg2">
                    <a:lumMod val="50000"/>
                  </a:schemeClr>
                </a:solidFill>
              </a:endParaRPr>
            </a:p>
          </p:txBody>
        </p:sp>
        <p:sp>
          <p:nvSpPr>
            <p:cNvPr id="48" name="Oval 51"/>
            <p:cNvSpPr/>
            <p:nvPr/>
          </p:nvSpPr>
          <p:spPr bwMode="auto">
            <a:xfrm>
              <a:off x="2930525" y="1497013"/>
              <a:ext cx="412750" cy="382587"/>
            </a:xfrm>
            <a:prstGeom prst="ellipse">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en-US" altLang="zh-CN" sz="1200" dirty="0">
                  <a:solidFill>
                    <a:schemeClr val="bg2">
                      <a:lumMod val="50000"/>
                    </a:schemeClr>
                  </a:solidFill>
                </a:rPr>
                <a:t>Web</a:t>
              </a:r>
              <a:endParaRPr lang="zh-CN" altLang="en-US" sz="1200" dirty="0">
                <a:solidFill>
                  <a:schemeClr val="bg2">
                    <a:lumMod val="50000"/>
                  </a:schemeClr>
                </a:solidFill>
              </a:endParaRPr>
            </a:p>
          </p:txBody>
        </p:sp>
        <p:sp>
          <p:nvSpPr>
            <p:cNvPr id="49" name="Oval 52"/>
            <p:cNvSpPr/>
            <p:nvPr/>
          </p:nvSpPr>
          <p:spPr bwMode="auto">
            <a:xfrm>
              <a:off x="3417888" y="1452563"/>
              <a:ext cx="412750" cy="382587"/>
            </a:xfrm>
            <a:prstGeom prst="ellipse">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en-US" altLang="zh-CN" sz="1200" dirty="0">
                  <a:solidFill>
                    <a:schemeClr val="bg2">
                      <a:lumMod val="50000"/>
                    </a:schemeClr>
                  </a:solidFill>
                </a:rPr>
                <a:t>IoT</a:t>
              </a:r>
              <a:endParaRPr lang="zh-CN" altLang="en-US" sz="1200" dirty="0">
                <a:solidFill>
                  <a:schemeClr val="bg2">
                    <a:lumMod val="50000"/>
                  </a:schemeClr>
                </a:solidFill>
              </a:endParaRPr>
            </a:p>
          </p:txBody>
        </p:sp>
        <p:sp>
          <p:nvSpPr>
            <p:cNvPr id="50" name="Oval 61"/>
            <p:cNvSpPr/>
            <p:nvPr/>
          </p:nvSpPr>
          <p:spPr bwMode="auto">
            <a:xfrm>
              <a:off x="3905250" y="1452563"/>
              <a:ext cx="500063" cy="382587"/>
            </a:xfrm>
            <a:prstGeom prst="ellipse">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zh-CN" altLang="en-US" sz="1200" dirty="0">
                  <a:solidFill>
                    <a:schemeClr val="bg2">
                      <a:lumMod val="50000"/>
                    </a:schemeClr>
                  </a:solidFill>
                </a:rPr>
                <a:t>大数据</a:t>
              </a:r>
            </a:p>
          </p:txBody>
        </p:sp>
        <p:sp>
          <p:nvSpPr>
            <p:cNvPr id="51" name="Oval 65"/>
            <p:cNvSpPr/>
            <p:nvPr/>
          </p:nvSpPr>
          <p:spPr bwMode="auto">
            <a:xfrm>
              <a:off x="4479925" y="1497013"/>
              <a:ext cx="412750" cy="382587"/>
            </a:xfrm>
            <a:prstGeom prst="ellipse">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en-US" altLang="zh-CN" sz="1200" dirty="0">
                  <a:solidFill>
                    <a:schemeClr val="bg2">
                      <a:lumMod val="50000"/>
                    </a:schemeClr>
                  </a:solidFill>
                </a:rPr>
                <a:t>NFV</a:t>
              </a:r>
              <a:endParaRPr lang="zh-CN" altLang="en-US" sz="1200" dirty="0">
                <a:solidFill>
                  <a:schemeClr val="bg2">
                    <a:lumMod val="50000"/>
                  </a:schemeClr>
                </a:solidFill>
              </a:endParaRPr>
            </a:p>
          </p:txBody>
        </p:sp>
        <p:sp>
          <p:nvSpPr>
            <p:cNvPr id="55" name="Oval 66"/>
            <p:cNvSpPr/>
            <p:nvPr/>
          </p:nvSpPr>
          <p:spPr bwMode="auto">
            <a:xfrm>
              <a:off x="4967288" y="1600200"/>
              <a:ext cx="374650" cy="384175"/>
            </a:xfrm>
            <a:prstGeom prst="ellipse">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r>
                <a:rPr lang="en-US" altLang="zh-CN" sz="1200" dirty="0">
                  <a:solidFill>
                    <a:schemeClr val="bg2">
                      <a:lumMod val="50000"/>
                    </a:schemeClr>
                  </a:solidFill>
                </a:rPr>
                <a:t>HPC</a:t>
              </a:r>
              <a:endParaRPr lang="zh-CN" altLang="en-US" sz="1200" dirty="0">
                <a:solidFill>
                  <a:schemeClr val="bg2">
                    <a:lumMod val="50000"/>
                  </a:schemeClr>
                </a:solidFill>
              </a:endParaRPr>
            </a:p>
          </p:txBody>
        </p:sp>
        <p:sp>
          <p:nvSpPr>
            <p:cNvPr id="57" name="Freeform 6"/>
            <p:cNvSpPr>
              <a:spLocks/>
            </p:cNvSpPr>
            <p:nvPr/>
          </p:nvSpPr>
          <p:spPr bwMode="auto">
            <a:xfrm>
              <a:off x="2779192" y="4327780"/>
              <a:ext cx="1176150" cy="965804"/>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ADED">
                    <a:alpha val="0"/>
                  </a:srgbClr>
                </a:gs>
                <a:gs pos="100000">
                  <a:srgbClr val="0099FF">
                    <a:alpha val="60000"/>
                  </a:srgbClr>
                </a:gs>
              </a:gsLst>
              <a:lin ang="2700000" scaled="1"/>
              <a:tileRect/>
            </a:grad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endParaRPr lang="en-US" altLang="zh-CN" sz="1400" b="1" dirty="0">
                <a:gradFill>
                  <a:gsLst>
                    <a:gs pos="0">
                      <a:schemeClr val="bg1"/>
                    </a:gs>
                    <a:gs pos="100000">
                      <a:srgbClr val="4FEEFF"/>
                    </a:gs>
                  </a:gsLst>
                  <a:lin ang="5400000" scaled="0"/>
                </a:gradFill>
                <a:effectLst>
                  <a:outerShdw blurRad="38100" dist="38100" dir="2700000" algn="tl">
                    <a:srgbClr val="000000">
                      <a:alpha val="43137"/>
                    </a:srgbClr>
                  </a:outerShdw>
                </a:effectLst>
                <a:latin typeface="+mn-ea"/>
              </a:endParaRPr>
            </a:p>
            <a:p>
              <a:pPr algn="ctr" defTabSz="685617">
                <a:defRPr/>
              </a:pPr>
              <a:r>
                <a:rPr lang="zh-CN" altLang="en-US" sz="1400" b="1" dirty="0">
                  <a:solidFill>
                    <a:schemeClr val="bg2">
                      <a:lumMod val="50000"/>
                    </a:schemeClr>
                  </a:solidFill>
                  <a:latin typeface="+mn-ea"/>
                </a:rPr>
                <a:t>私有云</a:t>
              </a:r>
            </a:p>
          </p:txBody>
        </p:sp>
        <p:sp>
          <p:nvSpPr>
            <p:cNvPr id="61" name="Freeform 6"/>
            <p:cNvSpPr>
              <a:spLocks/>
            </p:cNvSpPr>
            <p:nvPr/>
          </p:nvSpPr>
          <p:spPr bwMode="auto">
            <a:xfrm>
              <a:off x="4981362" y="2912025"/>
              <a:ext cx="1568862" cy="1288281"/>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ADED">
                    <a:alpha val="0"/>
                  </a:srgbClr>
                </a:gs>
                <a:gs pos="100000">
                  <a:srgbClr val="0099FF">
                    <a:alpha val="60000"/>
                  </a:srgbClr>
                </a:gs>
              </a:gsLst>
              <a:lin ang="2700000" scaled="1"/>
              <a:tileRect/>
            </a:grad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lgn="ctr" defTabSz="685617">
                <a:defRPr/>
              </a:pPr>
              <a:endParaRPr lang="en-US" altLang="zh-CN" sz="1400" b="1" dirty="0">
                <a:gradFill>
                  <a:gsLst>
                    <a:gs pos="0">
                      <a:schemeClr val="bg1"/>
                    </a:gs>
                    <a:gs pos="100000">
                      <a:srgbClr val="4FEEFF"/>
                    </a:gs>
                  </a:gsLst>
                  <a:lin ang="5400000" scaled="0"/>
                </a:gradFill>
                <a:effectLst>
                  <a:outerShdw blurRad="38100" dist="38100" dir="2700000" algn="tl">
                    <a:srgbClr val="000000">
                      <a:alpha val="43137"/>
                    </a:srgbClr>
                  </a:outerShdw>
                </a:effectLst>
                <a:latin typeface="+mn-ea"/>
              </a:endParaRPr>
            </a:p>
            <a:p>
              <a:pPr algn="ctr" defTabSz="685617">
                <a:defRPr/>
              </a:pPr>
              <a:r>
                <a:rPr lang="zh-CN" altLang="en-US" sz="1400" b="1" dirty="0">
                  <a:solidFill>
                    <a:schemeClr val="bg2">
                      <a:lumMod val="50000"/>
                    </a:schemeClr>
                  </a:solidFill>
                  <a:latin typeface="+mn-ea"/>
                </a:rPr>
                <a:t>公有云</a:t>
              </a:r>
            </a:p>
          </p:txBody>
        </p:sp>
        <p:sp>
          <p:nvSpPr>
            <p:cNvPr id="62" name="矩形 154"/>
            <p:cNvSpPr/>
            <p:nvPr/>
          </p:nvSpPr>
          <p:spPr>
            <a:xfrm>
              <a:off x="2624872" y="2898775"/>
              <a:ext cx="800219" cy="313932"/>
            </a:xfrm>
            <a:prstGeom prst="rect">
              <a:avLst/>
            </a:prstGeom>
          </p:spPr>
          <p:txBody>
            <a:bodyPr wrap="none">
              <a:spAutoFit/>
            </a:bodyPr>
            <a:lstStyle/>
            <a:p>
              <a:pPr algn="ctr">
                <a:lnSpc>
                  <a:spcPct val="120000"/>
                </a:lnSpc>
                <a:buClr>
                  <a:srgbClr val="CC9900"/>
                </a:buClr>
                <a:defRPr/>
              </a:pPr>
              <a:r>
                <a:rPr lang="zh-CN" altLang="en-US" sz="1200" kern="0" dirty="0">
                  <a:solidFill>
                    <a:srgbClr val="0066CC"/>
                  </a:solidFill>
                  <a:latin typeface="+mn-ea"/>
                  <a:ea typeface="+mn-ea"/>
                  <a:cs typeface="Arial" pitchFamily="34" charset="0"/>
                </a:rPr>
                <a:t>创新应用</a:t>
              </a:r>
              <a:endParaRPr lang="en-US" altLang="zh-CN" sz="1200" kern="0" dirty="0">
                <a:solidFill>
                  <a:srgbClr val="0066CC"/>
                </a:solidFill>
                <a:latin typeface="+mn-ea"/>
                <a:ea typeface="+mn-ea"/>
                <a:cs typeface="Arial" pitchFamily="34" charset="0"/>
              </a:endParaRPr>
            </a:p>
          </p:txBody>
        </p:sp>
        <p:grpSp>
          <p:nvGrpSpPr>
            <p:cNvPr id="10259" name="组合 66"/>
            <p:cNvGrpSpPr>
              <a:grpSpLocks/>
            </p:cNvGrpSpPr>
            <p:nvPr/>
          </p:nvGrpSpPr>
          <p:grpSpPr bwMode="auto">
            <a:xfrm>
              <a:off x="5715000" y="1947863"/>
              <a:ext cx="2366963" cy="2914650"/>
              <a:chOff x="6685441" y="874254"/>
              <a:chExt cx="4763892" cy="4123936"/>
            </a:xfrm>
          </p:grpSpPr>
          <p:sp>
            <p:nvSpPr>
              <p:cNvPr id="68" name="Freeform 6"/>
              <p:cNvSpPr>
                <a:spLocks/>
              </p:cNvSpPr>
              <p:nvPr/>
            </p:nvSpPr>
            <p:spPr bwMode="auto">
              <a:xfrm>
                <a:off x="8215894" y="3861637"/>
                <a:ext cx="1453769" cy="790646"/>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88" name="Freeform 6"/>
              <p:cNvSpPr>
                <a:spLocks/>
              </p:cNvSpPr>
              <p:nvPr/>
            </p:nvSpPr>
            <p:spPr bwMode="auto">
              <a:xfrm>
                <a:off x="6685441" y="1417823"/>
                <a:ext cx="1456965" cy="790646"/>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89" name="Freeform 6"/>
              <p:cNvSpPr>
                <a:spLocks/>
              </p:cNvSpPr>
              <p:nvPr/>
            </p:nvSpPr>
            <p:spPr bwMode="auto">
              <a:xfrm>
                <a:off x="8142406" y="1914222"/>
                <a:ext cx="1453771" cy="790646"/>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92" name="Freeform 6"/>
              <p:cNvSpPr>
                <a:spLocks/>
              </p:cNvSpPr>
              <p:nvPr/>
            </p:nvSpPr>
            <p:spPr bwMode="auto">
              <a:xfrm>
                <a:off x="8867694" y="2898037"/>
                <a:ext cx="1456965" cy="790646"/>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94" name="Freeform 6"/>
              <p:cNvSpPr>
                <a:spLocks/>
              </p:cNvSpPr>
              <p:nvPr/>
            </p:nvSpPr>
            <p:spPr bwMode="auto">
              <a:xfrm>
                <a:off x="9842198" y="1860314"/>
                <a:ext cx="1456965" cy="78840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96" name="Freeform 6"/>
              <p:cNvSpPr>
                <a:spLocks/>
              </p:cNvSpPr>
              <p:nvPr/>
            </p:nvSpPr>
            <p:spPr bwMode="auto">
              <a:xfrm>
                <a:off x="8433161" y="874254"/>
                <a:ext cx="1453769" cy="790646"/>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pic>
            <p:nvPicPr>
              <p:cNvPr id="10278" name="Picture 2" descr="Image result for aw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531" y="1190445"/>
                <a:ext cx="926296" cy="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Freeform 6"/>
              <p:cNvSpPr>
                <a:spLocks/>
              </p:cNvSpPr>
              <p:nvPr/>
            </p:nvSpPr>
            <p:spPr bwMode="auto">
              <a:xfrm>
                <a:off x="9992368" y="3693175"/>
                <a:ext cx="1456965" cy="790646"/>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pic>
            <p:nvPicPr>
              <p:cNvPr id="10280" name="图片 10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8106" y="3301203"/>
                <a:ext cx="1037510" cy="29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1" name="图片 10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21135" y="2217746"/>
                <a:ext cx="1097445" cy="3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2" name="Picture 2" descr="https://www.metis2020.com/wp-content/uploads/logos/logo_DT.pn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7158" y="1733593"/>
                <a:ext cx="90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3" name="Picture 334" descr="300px-Telef%C3%B3nica_Logo"/>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8356825" y="2292604"/>
                <a:ext cx="1024362" cy="279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4" name="Picture 2" descr="C:\Users\z00124665\Desktop\HW LOGO(横版）.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2606" y="4267256"/>
                <a:ext cx="1126208" cy="26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6"/>
              <p:cNvSpPr>
                <a:spLocks/>
              </p:cNvSpPr>
              <p:nvPr/>
            </p:nvSpPr>
            <p:spPr bwMode="auto">
              <a:xfrm>
                <a:off x="10391755" y="2898037"/>
                <a:ext cx="817945" cy="39532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1" name="Freeform 6"/>
              <p:cNvSpPr>
                <a:spLocks/>
              </p:cNvSpPr>
              <p:nvPr/>
            </p:nvSpPr>
            <p:spPr bwMode="auto">
              <a:xfrm>
                <a:off x="7551314" y="876499"/>
                <a:ext cx="821139" cy="39532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2" name="Freeform 6"/>
              <p:cNvSpPr>
                <a:spLocks/>
              </p:cNvSpPr>
              <p:nvPr/>
            </p:nvSpPr>
            <p:spPr bwMode="auto">
              <a:xfrm>
                <a:off x="9925270" y="1399854"/>
                <a:ext cx="821141" cy="39532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3" name="Freeform 6"/>
              <p:cNvSpPr>
                <a:spLocks/>
              </p:cNvSpPr>
              <p:nvPr/>
            </p:nvSpPr>
            <p:spPr bwMode="auto">
              <a:xfrm>
                <a:off x="9529078" y="4602867"/>
                <a:ext cx="817945" cy="39532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grpSp>
        <p:sp>
          <p:nvSpPr>
            <p:cNvPr id="114" name="Freeform 6"/>
            <p:cNvSpPr>
              <a:spLocks/>
            </p:cNvSpPr>
            <p:nvPr/>
          </p:nvSpPr>
          <p:spPr bwMode="auto">
            <a:xfrm>
              <a:off x="1917700" y="5375275"/>
              <a:ext cx="723900" cy="55880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5" name="Freeform 6"/>
            <p:cNvSpPr>
              <a:spLocks/>
            </p:cNvSpPr>
            <p:nvPr/>
          </p:nvSpPr>
          <p:spPr bwMode="auto">
            <a:xfrm>
              <a:off x="3040063" y="5426075"/>
              <a:ext cx="723900" cy="55880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6" name="Freeform 6"/>
            <p:cNvSpPr>
              <a:spLocks/>
            </p:cNvSpPr>
            <p:nvPr/>
          </p:nvSpPr>
          <p:spPr bwMode="auto">
            <a:xfrm>
              <a:off x="3873500" y="5211763"/>
              <a:ext cx="723900" cy="55880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7" name="Freeform 6"/>
            <p:cNvSpPr>
              <a:spLocks/>
            </p:cNvSpPr>
            <p:nvPr/>
          </p:nvSpPr>
          <p:spPr bwMode="auto">
            <a:xfrm>
              <a:off x="2120900" y="4210050"/>
              <a:ext cx="723900" cy="55880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8" name="Freeform 6"/>
            <p:cNvSpPr>
              <a:spLocks/>
            </p:cNvSpPr>
            <p:nvPr/>
          </p:nvSpPr>
          <p:spPr bwMode="auto">
            <a:xfrm>
              <a:off x="2257425" y="4973638"/>
              <a:ext cx="369888" cy="307975"/>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sp>
          <p:nvSpPr>
            <p:cNvPr id="119" name="Freeform 6"/>
            <p:cNvSpPr>
              <a:spLocks/>
            </p:cNvSpPr>
            <p:nvPr/>
          </p:nvSpPr>
          <p:spPr bwMode="auto">
            <a:xfrm>
              <a:off x="2659063" y="5368925"/>
              <a:ext cx="371475" cy="307975"/>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flip="none" rotWithShape="1">
              <a:gsLst>
                <a:gs pos="0">
                  <a:srgbClr val="0070C0"/>
                </a:gs>
                <a:gs pos="100000">
                  <a:srgbClr val="0070C0">
                    <a:alpha val="11000"/>
                  </a:srgbClr>
                </a:gs>
              </a:gsLst>
              <a:lin ang="0" scaled="0"/>
            </a:gradFill>
            <a:ln w="3175" cap="flat">
              <a:solidFill>
                <a:schemeClr val="tx2">
                  <a:lumMod val="60000"/>
                  <a:lumOff val="40000"/>
                </a:schemeClr>
              </a:solidFill>
              <a:prstDash val="solid"/>
              <a:miter lim="800000"/>
            </a:ln>
            <a:effectLst/>
            <a:extLst/>
          </p:spPr>
          <p:txBody>
            <a:bodyPr lIns="9801" tIns="9801" rIns="9801" bIns="9801"/>
            <a:lstStyle/>
            <a:p>
              <a:pPr defTabSz="493512">
                <a:lnSpc>
                  <a:spcPts val="800"/>
                </a:lnSpc>
                <a:defRPr/>
              </a:pPr>
              <a:endParaRPr lang="en-US" altLang="zh-CN" sz="675" dirty="0">
                <a:latin typeface="+mn-ea"/>
                <a:ea typeface="+mn-ea"/>
                <a:cs typeface="Arial"/>
              </a:endParaRPr>
            </a:p>
            <a:p>
              <a:pPr defTabSz="493512">
                <a:lnSpc>
                  <a:spcPts val="800"/>
                </a:lnSpc>
                <a:defRPr/>
              </a:pPr>
              <a:endParaRPr lang="en-US" altLang="zh-CN" sz="675" dirty="0">
                <a:latin typeface="+mn-ea"/>
                <a:ea typeface="+mn-ea"/>
                <a:cs typeface="Arial"/>
              </a:endParaRPr>
            </a:p>
          </p:txBody>
        </p:sp>
        <p:pic>
          <p:nvPicPr>
            <p:cNvPr id="10266" name="图片 11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01875" y="4362450"/>
              <a:ext cx="325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7" name="图片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12963" y="550227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8" name="图片 12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54375" y="555942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9" name="图片 1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49713" y="5368925"/>
              <a:ext cx="327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上箭头 123"/>
            <p:cNvSpPr/>
            <p:nvPr/>
          </p:nvSpPr>
          <p:spPr>
            <a:xfrm rot="10800000">
              <a:off x="3835400" y="2460625"/>
              <a:ext cx="239713" cy="438150"/>
            </a:xfrm>
            <a:prstGeom prst="upArrow">
              <a:avLst/>
            </a:prstGeom>
            <a:gradFill flip="none" rotWithShape="1">
              <a:gsLst>
                <a:gs pos="0">
                  <a:srgbClr val="00ADED">
                    <a:alpha val="0"/>
                  </a:srgbClr>
                </a:gs>
                <a:gs pos="100000">
                  <a:srgbClr val="0099FF">
                    <a:alpha val="60000"/>
                  </a:srgbClr>
                </a:gs>
              </a:gsLst>
              <a:lin ang="2700000" scaled="1"/>
              <a:tileRect/>
            </a:gradFill>
            <a:ln w="6350">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68562" tIns="34281" rIns="68562" bIns="34281" anchor="ctr" anchorCtr="1"/>
            <a:lstStyle/>
            <a:p>
              <a:pPr>
                <a:defRPr/>
              </a:pPr>
              <a:endParaRPr lang="zh-CN" altLang="en-US" sz="1050" dirty="0">
                <a:latin typeface="+mn-ea"/>
              </a:endParaRPr>
            </a:p>
          </p:txBody>
        </p:sp>
        <p:pic>
          <p:nvPicPr>
            <p:cNvPr id="10271" name="Picture 2" descr="https://3.bp.blogspot.com/-ieAjJQermC8/V7CiAfRFLZI/AAAAAAAAntc/k1rXWUdZ_fstnIlqW3JMo1vv-lDY4rrkACLcB/s1600/Alibaba-Cloud-logo-2016.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0775" y="4265613"/>
              <a:ext cx="4984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178207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1"/>
          <p:cNvSpPr>
            <a:spLocks noGrp="1" noChangeArrowheads="1"/>
          </p:cNvSpPr>
          <p:nvPr>
            <p:ph type="title"/>
          </p:nvPr>
        </p:nvSpPr>
        <p:spPr/>
        <p:txBody>
          <a:bodyPr/>
          <a:lstStyle/>
          <a:p>
            <a:r>
              <a:rPr lang="zh-CN" altLang="en-US" dirty="0" smtClean="0"/>
              <a:t>华为云计算解决方案架构</a:t>
            </a:r>
          </a:p>
        </p:txBody>
      </p:sp>
      <p:sp>
        <p:nvSpPr>
          <p:cNvPr id="238" name="TextBox 155"/>
          <p:cNvSpPr txBox="1"/>
          <p:nvPr/>
        </p:nvSpPr>
        <p:spPr>
          <a:xfrm>
            <a:off x="755650" y="1376363"/>
            <a:ext cx="4705350" cy="369332"/>
          </a:xfrm>
          <a:prstGeom prst="rect">
            <a:avLst/>
          </a:prstGeom>
          <a:noFill/>
        </p:spPr>
        <p:txBody>
          <a:bodyPr wrap="square">
            <a:spAutoFit/>
          </a:bodyPr>
          <a:lstStyle/>
          <a:p>
            <a:pPr algn="ctr">
              <a:spcBef>
                <a:spcPts val="450"/>
              </a:spcBef>
              <a:defRPr/>
            </a:pPr>
            <a:r>
              <a:rPr lang="zh-CN" altLang="en-US" sz="1800" b="1" dirty="0">
                <a:solidFill>
                  <a:srgbClr val="C00000"/>
                </a:solidFill>
                <a:latin typeface="+mn-ea"/>
                <a:ea typeface="+mn-ea"/>
              </a:rPr>
              <a:t>面向云服务的一套架构，一套</a:t>
            </a:r>
            <a:r>
              <a:rPr lang="en-US" altLang="zh-CN" sz="1800" b="1" dirty="0">
                <a:solidFill>
                  <a:srgbClr val="C00000"/>
                </a:solidFill>
                <a:latin typeface="+mn-ea"/>
                <a:ea typeface="+mn-ea"/>
              </a:rPr>
              <a:t>API</a:t>
            </a:r>
            <a:r>
              <a:rPr lang="zh-CN" altLang="en-US" sz="1800" b="1" dirty="0">
                <a:solidFill>
                  <a:srgbClr val="C00000"/>
                </a:solidFill>
                <a:latin typeface="+mn-ea"/>
                <a:ea typeface="+mn-ea"/>
              </a:rPr>
              <a:t>，一套生态</a:t>
            </a:r>
          </a:p>
        </p:txBody>
      </p:sp>
      <p:grpSp>
        <p:nvGrpSpPr>
          <p:cNvPr id="11268" name="组合 47"/>
          <p:cNvGrpSpPr>
            <a:grpSpLocks/>
          </p:cNvGrpSpPr>
          <p:nvPr/>
        </p:nvGrpSpPr>
        <p:grpSpPr bwMode="auto">
          <a:xfrm>
            <a:off x="755650" y="1844675"/>
            <a:ext cx="7848600" cy="4321175"/>
            <a:chOff x="575556" y="1808820"/>
            <a:chExt cx="8290195" cy="4320480"/>
          </a:xfrm>
        </p:grpSpPr>
        <p:sp>
          <p:nvSpPr>
            <p:cNvPr id="237" name="Rectangle 16"/>
            <p:cNvSpPr/>
            <p:nvPr/>
          </p:nvSpPr>
          <p:spPr bwMode="auto">
            <a:xfrm>
              <a:off x="932081" y="2267457"/>
              <a:ext cx="2975952" cy="660482"/>
            </a:xfrm>
            <a:prstGeom prst="rect">
              <a:avLst/>
            </a:prstGeom>
            <a:solidFill>
              <a:srgbClr val="FFFFFF"/>
            </a:solidFill>
            <a:ln>
              <a:solidFill>
                <a:srgbClr val="FFFFFF">
                  <a:lumMod val="50000"/>
                </a:srgbClr>
              </a:solidFill>
            </a:ln>
            <a:effectLst>
              <a:glow rad="63500">
                <a:schemeClr val="accent4">
                  <a:satMod val="175000"/>
                  <a:alpha val="40000"/>
                </a:schemeClr>
              </a:glow>
            </a:effectLst>
          </p:spPr>
          <p:txBody>
            <a:bodyPr lIns="0" tIns="107972" rIns="0" bIns="0"/>
            <a:lstStyle/>
            <a:p>
              <a:pPr algn="ctr" defTabSz="611684" fontAlgn="auto">
                <a:lnSpc>
                  <a:spcPts val="1001"/>
                </a:lnSpc>
                <a:spcBef>
                  <a:spcPts val="0"/>
                </a:spcBef>
                <a:spcAft>
                  <a:spcPts val="0"/>
                </a:spcAft>
                <a:buClr>
                  <a:srgbClr val="CC9900"/>
                </a:buClr>
                <a:defRPr/>
              </a:pPr>
              <a:r>
                <a:rPr lang="zh-CN" altLang="en-US" sz="1800" b="1" kern="0" dirty="0">
                  <a:solidFill>
                    <a:sysClr val="windowText" lastClr="000000"/>
                  </a:solidFill>
                  <a:latin typeface="+mn-ea"/>
                  <a:ea typeface="+mn-ea"/>
                </a:rPr>
                <a:t>云生态</a:t>
              </a:r>
            </a:p>
          </p:txBody>
        </p:sp>
        <p:sp>
          <p:nvSpPr>
            <p:cNvPr id="239" name="Rectangle 22"/>
            <p:cNvSpPr/>
            <p:nvPr/>
          </p:nvSpPr>
          <p:spPr bwMode="auto">
            <a:xfrm>
              <a:off x="932081" y="2591864"/>
              <a:ext cx="984294" cy="312688"/>
            </a:xfrm>
            <a:prstGeom prst="rect">
              <a:avLst/>
            </a:prstGeom>
            <a:noFill/>
            <a:ln w="9525" cap="flat" cmpd="sng" algn="ctr">
              <a:noFill/>
              <a:prstDash val="solid"/>
              <a:round/>
              <a:headEnd type="none" w="med" len="med"/>
              <a:tailEnd type="none" w="med" len="med"/>
            </a:ln>
            <a:effectLst/>
          </p:spPr>
          <p:txBody>
            <a:bodyPr lIns="0" tIns="60928" rIns="0" bIns="60928" anchor="ctr"/>
            <a:lstStyle/>
            <a:p>
              <a:pPr algn="ctr" defTabSz="913472">
                <a:spcBef>
                  <a:spcPts val="400"/>
                </a:spcBef>
                <a:buClr>
                  <a:srgbClr val="CC9900"/>
                </a:buClr>
                <a:defRPr/>
              </a:pPr>
              <a:r>
                <a:rPr lang="zh-CN" altLang="en-US" sz="1200" dirty="0">
                  <a:solidFill>
                    <a:srgbClr val="000000"/>
                  </a:solidFill>
                  <a:latin typeface="+mn-ea"/>
                  <a:ea typeface="+mn-ea"/>
                </a:rPr>
                <a:t>企业商业应用</a:t>
              </a:r>
              <a:endParaRPr lang="en-US" altLang="zh-CN" sz="1200" dirty="0">
                <a:solidFill>
                  <a:srgbClr val="000000"/>
                </a:solidFill>
                <a:latin typeface="+mn-ea"/>
                <a:ea typeface="+mn-ea"/>
              </a:endParaRPr>
            </a:p>
          </p:txBody>
        </p:sp>
        <p:sp>
          <p:nvSpPr>
            <p:cNvPr id="240" name="Rectangle 22"/>
            <p:cNvSpPr/>
            <p:nvPr/>
          </p:nvSpPr>
          <p:spPr bwMode="auto">
            <a:xfrm>
              <a:off x="3121889" y="2595176"/>
              <a:ext cx="923007" cy="312688"/>
            </a:xfrm>
            <a:prstGeom prst="rect">
              <a:avLst/>
            </a:prstGeom>
            <a:noFill/>
            <a:ln w="9525" cap="flat" cmpd="sng" algn="ctr">
              <a:noFill/>
              <a:prstDash val="solid"/>
              <a:round/>
              <a:headEnd type="none" w="med" len="med"/>
              <a:tailEnd type="none" w="med" len="med"/>
            </a:ln>
            <a:effectLst/>
          </p:spPr>
          <p:txBody>
            <a:bodyPr lIns="0" tIns="60928" rIns="0" bIns="60928" anchor="ctr"/>
            <a:lstStyle/>
            <a:p>
              <a:pPr algn="ctr" defTabSz="913472">
                <a:spcBef>
                  <a:spcPts val="400"/>
                </a:spcBef>
                <a:buClr>
                  <a:srgbClr val="CC9900"/>
                </a:buClr>
                <a:defRPr/>
              </a:pPr>
              <a:r>
                <a:rPr lang="zh-CN" altLang="en-US" sz="1200" dirty="0">
                  <a:solidFill>
                    <a:srgbClr val="000000"/>
                  </a:solidFill>
                  <a:latin typeface="+mn-ea"/>
                  <a:ea typeface="+mn-ea"/>
                </a:rPr>
                <a:t>开发者</a:t>
              </a:r>
              <a:endParaRPr lang="en-US" altLang="zh-CN" sz="1200" dirty="0">
                <a:solidFill>
                  <a:srgbClr val="000000"/>
                </a:solidFill>
                <a:latin typeface="+mn-ea"/>
                <a:ea typeface="+mn-ea"/>
              </a:endParaRPr>
            </a:p>
          </p:txBody>
        </p:sp>
        <p:sp>
          <p:nvSpPr>
            <p:cNvPr id="241" name="Rectangle 22"/>
            <p:cNvSpPr/>
            <p:nvPr/>
          </p:nvSpPr>
          <p:spPr bwMode="auto">
            <a:xfrm>
              <a:off x="1976778" y="2593558"/>
              <a:ext cx="1307439" cy="315923"/>
            </a:xfrm>
            <a:prstGeom prst="rect">
              <a:avLst/>
            </a:prstGeom>
            <a:noFill/>
            <a:ln w="9525" cap="flat" cmpd="sng" algn="ctr">
              <a:noFill/>
              <a:prstDash val="solid"/>
              <a:round/>
              <a:headEnd type="none" w="med" len="med"/>
              <a:tailEnd type="none" w="med" len="med"/>
            </a:ln>
            <a:effectLst/>
          </p:spPr>
          <p:txBody>
            <a:bodyPr lIns="0" tIns="60928" rIns="0" bIns="60928" anchor="ctr"/>
            <a:lstStyle/>
            <a:p>
              <a:pPr algn="ctr" defTabSz="913472">
                <a:spcBef>
                  <a:spcPts val="400"/>
                </a:spcBef>
                <a:buClr>
                  <a:srgbClr val="CC9900"/>
                </a:buClr>
                <a:defRPr/>
              </a:pPr>
              <a:r>
                <a:rPr lang="zh-CN" altLang="en-US" sz="1200" dirty="0">
                  <a:solidFill>
                    <a:srgbClr val="000000"/>
                  </a:solidFill>
                  <a:latin typeface="+mn-ea"/>
                  <a:ea typeface="+mn-ea"/>
                </a:rPr>
                <a:t>行业和区域</a:t>
              </a:r>
              <a:r>
                <a:rPr lang="en-US" altLang="zh-CN" sz="1200" dirty="0">
                  <a:solidFill>
                    <a:srgbClr val="000000"/>
                  </a:solidFill>
                  <a:latin typeface="+mn-ea"/>
                  <a:ea typeface="+mn-ea"/>
                </a:rPr>
                <a:t>ISV/SI</a:t>
              </a:r>
            </a:p>
          </p:txBody>
        </p:sp>
        <p:sp>
          <p:nvSpPr>
            <p:cNvPr id="242" name="Right Arrow 152"/>
            <p:cNvSpPr/>
            <p:nvPr/>
          </p:nvSpPr>
          <p:spPr bwMode="auto">
            <a:xfrm rot="16200000">
              <a:off x="2333309" y="2867150"/>
              <a:ext cx="307580" cy="819277"/>
            </a:xfrm>
            <a:prstGeom prst="rightArrow">
              <a:avLst/>
            </a:prstGeom>
            <a:solidFill>
              <a:srgbClr val="FFFFFF"/>
            </a:solidFill>
            <a:ln>
              <a:solidFill>
                <a:srgbClr val="FFFFFF">
                  <a:lumMod val="50000"/>
                </a:srgbClr>
              </a:solidFill>
            </a:ln>
            <a:effectLst>
              <a:glow rad="63500">
                <a:schemeClr val="accent4">
                  <a:satMod val="175000"/>
                  <a:alpha val="40000"/>
                </a:schemeClr>
              </a:glow>
            </a:effectLst>
          </p:spPr>
          <p:txBody>
            <a:bodyPr vert="eaVert" lIns="0" tIns="0" rIns="0" bIns="0" anchor="ctr"/>
            <a:lstStyle/>
            <a:p>
              <a:pPr algn="ctr" defTabSz="611684" fontAlgn="auto">
                <a:lnSpc>
                  <a:spcPts val="1001"/>
                </a:lnSpc>
                <a:spcBef>
                  <a:spcPts val="0"/>
                </a:spcBef>
                <a:spcAft>
                  <a:spcPts val="0"/>
                </a:spcAft>
                <a:buClr>
                  <a:srgbClr val="CC9900"/>
                </a:buClr>
                <a:defRPr/>
              </a:pPr>
              <a:r>
                <a:rPr lang="en-US" altLang="zh-CN" sz="1400" kern="0" dirty="0">
                  <a:solidFill>
                    <a:sysClr val="windowText" lastClr="000000"/>
                  </a:solidFill>
                  <a:latin typeface="+mn-ea"/>
                  <a:ea typeface="+mn-ea"/>
                </a:rPr>
                <a:t>API</a:t>
              </a:r>
              <a:endParaRPr lang="zh-CN" altLang="en-US" sz="1400" kern="0" dirty="0">
                <a:solidFill>
                  <a:sysClr val="windowText" lastClr="000000"/>
                </a:solidFill>
                <a:latin typeface="+mn-ea"/>
                <a:ea typeface="+mn-ea"/>
              </a:endParaRPr>
            </a:p>
          </p:txBody>
        </p:sp>
        <p:sp>
          <p:nvSpPr>
            <p:cNvPr id="243" name="矩形 23"/>
            <p:cNvSpPr/>
            <p:nvPr/>
          </p:nvSpPr>
          <p:spPr bwMode="auto">
            <a:xfrm>
              <a:off x="1239576" y="5218222"/>
              <a:ext cx="2837178" cy="904729"/>
            </a:xfrm>
            <a:prstGeom prst="rect">
              <a:avLst/>
            </a:prstGeom>
            <a:solidFill>
              <a:srgbClr val="0070C0"/>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p>
              <a:pPr algn="ctr" defTabSz="913463">
                <a:buClr>
                  <a:srgbClr val="CC9900"/>
                </a:buClr>
                <a:defRPr/>
              </a:pPr>
              <a:endParaRPr lang="en-US" altLang="zh-CN" sz="900" dirty="0">
                <a:solidFill>
                  <a:srgbClr val="000000"/>
                </a:solidFill>
                <a:latin typeface="+mn-ea"/>
                <a:ea typeface="+mn-ea"/>
              </a:endParaRPr>
            </a:p>
            <a:p>
              <a:pPr algn="ctr" defTabSz="913463">
                <a:buClr>
                  <a:srgbClr val="CC9900"/>
                </a:buClr>
                <a:defRPr/>
              </a:pPr>
              <a:endParaRPr lang="en-US" altLang="zh-CN" sz="900" dirty="0">
                <a:solidFill>
                  <a:srgbClr val="000000"/>
                </a:solidFill>
                <a:latin typeface="+mn-ea"/>
                <a:ea typeface="+mn-ea"/>
              </a:endParaRPr>
            </a:p>
            <a:p>
              <a:pPr algn="ctr" defTabSz="913463">
                <a:buClr>
                  <a:srgbClr val="CC9900"/>
                </a:buClr>
                <a:defRPr/>
              </a:pPr>
              <a:endParaRPr lang="zh-CN" altLang="en-US" sz="900" dirty="0">
                <a:solidFill>
                  <a:srgbClr val="000000"/>
                </a:solidFill>
                <a:latin typeface="+mn-ea"/>
                <a:ea typeface="+mn-ea"/>
              </a:endParaRPr>
            </a:p>
          </p:txBody>
        </p:sp>
        <p:sp>
          <p:nvSpPr>
            <p:cNvPr id="244" name="矩形 24"/>
            <p:cNvSpPr/>
            <p:nvPr/>
          </p:nvSpPr>
          <p:spPr bwMode="auto">
            <a:xfrm>
              <a:off x="1252991" y="3586534"/>
              <a:ext cx="2837178" cy="750767"/>
            </a:xfrm>
            <a:prstGeom prst="rect">
              <a:avLst/>
            </a:prstGeom>
            <a:solidFill>
              <a:srgbClr val="0070C0"/>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p>
              <a:pPr algn="ctr" defTabSz="913463">
                <a:buClr>
                  <a:srgbClr val="CC9900"/>
                </a:buClr>
                <a:defRPr/>
              </a:pPr>
              <a:endParaRPr lang="en-US" altLang="zh-CN" sz="900" dirty="0">
                <a:solidFill>
                  <a:srgbClr val="000000"/>
                </a:solidFill>
                <a:latin typeface="+mn-ea"/>
                <a:ea typeface="+mn-ea"/>
              </a:endParaRPr>
            </a:p>
            <a:p>
              <a:pPr algn="ctr" defTabSz="913463">
                <a:buClr>
                  <a:srgbClr val="CC9900"/>
                </a:buClr>
                <a:defRPr/>
              </a:pPr>
              <a:endParaRPr lang="zh-CN" altLang="en-US" sz="900" dirty="0">
                <a:solidFill>
                  <a:srgbClr val="000000"/>
                </a:solidFill>
                <a:latin typeface="+mn-ea"/>
                <a:ea typeface="+mn-ea"/>
              </a:endParaRPr>
            </a:p>
          </p:txBody>
        </p:sp>
        <p:sp>
          <p:nvSpPr>
            <p:cNvPr id="245" name="矩形 49"/>
            <p:cNvSpPr/>
            <p:nvPr/>
          </p:nvSpPr>
          <p:spPr bwMode="auto">
            <a:xfrm>
              <a:off x="1249186" y="5787184"/>
              <a:ext cx="570119" cy="24712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zh-CN" altLang="en-US" dirty="0">
                  <a:solidFill>
                    <a:srgbClr val="000000"/>
                  </a:solidFill>
                  <a:latin typeface="+mn-ea"/>
                  <a:ea typeface="+mn-ea"/>
                </a:rPr>
                <a:t>计算</a:t>
              </a:r>
              <a:r>
                <a:rPr lang="zh-CN" altLang="en-US" sz="1100" dirty="0">
                  <a:solidFill>
                    <a:srgbClr val="000000"/>
                  </a:solidFill>
                  <a:latin typeface="+mn-ea"/>
                  <a:ea typeface="+mn-ea"/>
                </a:rPr>
                <a:t>服务</a:t>
              </a:r>
            </a:p>
          </p:txBody>
        </p:sp>
        <p:sp>
          <p:nvSpPr>
            <p:cNvPr id="246" name="矩形 50"/>
            <p:cNvSpPr/>
            <p:nvPr/>
          </p:nvSpPr>
          <p:spPr>
            <a:xfrm>
              <a:off x="1523379" y="3681769"/>
              <a:ext cx="2281313" cy="284601"/>
            </a:xfrm>
            <a:prstGeom prst="rect">
              <a:avLst/>
            </a:prstGeom>
          </p:spPr>
          <p:txBody>
            <a:bodyPr wrap="none" lIns="68534" tIns="34267" rIns="68534" bIns="3426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a:buClr>
                  <a:srgbClr val="CC9900"/>
                </a:buClr>
                <a:defRPr/>
              </a:pPr>
              <a:r>
                <a:rPr lang="en-US" altLang="zh-CN" sz="1400" b="1" dirty="0" err="1">
                  <a:solidFill>
                    <a:schemeClr val="bg1"/>
                  </a:solidFill>
                  <a:latin typeface="+mn-ea"/>
                  <a:ea typeface="+mn-ea"/>
                </a:rPr>
                <a:t>FusionStage</a:t>
              </a:r>
              <a:r>
                <a:rPr lang="zh-CN" altLang="en-US" sz="1400" b="1" dirty="0">
                  <a:solidFill>
                    <a:schemeClr val="bg1"/>
                  </a:solidFill>
                  <a:latin typeface="+mn-ea"/>
                  <a:ea typeface="+mn-ea"/>
                </a:rPr>
                <a:t>：</a:t>
              </a:r>
              <a:r>
                <a:rPr lang="en-US" altLang="zh-CN" sz="1400" b="1" dirty="0" err="1">
                  <a:solidFill>
                    <a:schemeClr val="bg1"/>
                  </a:solidFill>
                  <a:latin typeface="+mn-ea"/>
                  <a:ea typeface="+mn-ea"/>
                </a:rPr>
                <a:t>PaaS</a:t>
              </a:r>
              <a:r>
                <a:rPr lang="zh-CN" altLang="en-US" sz="1400" b="1" dirty="0">
                  <a:solidFill>
                    <a:schemeClr val="bg1"/>
                  </a:solidFill>
                  <a:latin typeface="+mn-ea"/>
                  <a:ea typeface="+mn-ea"/>
                </a:rPr>
                <a:t>服务</a:t>
              </a:r>
              <a:endParaRPr lang="en-US" altLang="zh-CN" sz="1400" b="1" dirty="0">
                <a:solidFill>
                  <a:schemeClr val="bg1"/>
                </a:solidFill>
                <a:latin typeface="+mn-ea"/>
                <a:ea typeface="+mn-ea"/>
              </a:endParaRPr>
            </a:p>
          </p:txBody>
        </p:sp>
        <p:sp>
          <p:nvSpPr>
            <p:cNvPr id="247" name="矩形 246"/>
            <p:cNvSpPr/>
            <p:nvPr/>
          </p:nvSpPr>
          <p:spPr bwMode="auto">
            <a:xfrm>
              <a:off x="2064359" y="4073819"/>
              <a:ext cx="1187785" cy="20475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p>
              <a:pPr algn="ctr" defTabSz="913463">
                <a:buClr>
                  <a:srgbClr val="CC9900"/>
                </a:buClr>
                <a:defRPr/>
              </a:pPr>
              <a:r>
                <a:rPr lang="zh-CN" altLang="en-US" sz="1100" dirty="0">
                  <a:solidFill>
                    <a:srgbClr val="000000"/>
                  </a:solidFill>
                  <a:latin typeface="+mn-ea"/>
                  <a:ea typeface="+mn-ea"/>
                </a:rPr>
                <a:t>分布式中间件框架</a:t>
              </a:r>
            </a:p>
          </p:txBody>
        </p:sp>
        <p:sp>
          <p:nvSpPr>
            <p:cNvPr id="248" name="矩形 49"/>
            <p:cNvSpPr/>
            <p:nvPr/>
          </p:nvSpPr>
          <p:spPr bwMode="auto">
            <a:xfrm>
              <a:off x="2971351" y="5787186"/>
              <a:ext cx="548437" cy="25164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zh-CN" altLang="en-US" dirty="0">
                  <a:solidFill>
                    <a:srgbClr val="000000"/>
                  </a:solidFill>
                  <a:latin typeface="+mn-ea"/>
                  <a:ea typeface="+mn-ea"/>
                </a:rPr>
                <a:t>容器服务</a:t>
              </a:r>
            </a:p>
          </p:txBody>
        </p:sp>
        <p:sp>
          <p:nvSpPr>
            <p:cNvPr id="249" name="矩形 49"/>
            <p:cNvSpPr/>
            <p:nvPr/>
          </p:nvSpPr>
          <p:spPr bwMode="auto">
            <a:xfrm>
              <a:off x="1828599" y="5787184"/>
              <a:ext cx="570119" cy="24712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zh-CN" altLang="en-US" dirty="0">
                  <a:solidFill>
                    <a:srgbClr val="000000"/>
                  </a:solidFill>
                  <a:latin typeface="+mn-ea"/>
                  <a:ea typeface="+mn-ea"/>
                </a:rPr>
                <a:t>存储服务</a:t>
              </a:r>
            </a:p>
          </p:txBody>
        </p:sp>
        <p:sp>
          <p:nvSpPr>
            <p:cNvPr id="250" name="矩形 49"/>
            <p:cNvSpPr/>
            <p:nvPr/>
          </p:nvSpPr>
          <p:spPr bwMode="auto">
            <a:xfrm>
              <a:off x="2414384" y="5784925"/>
              <a:ext cx="548437" cy="25164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zh-CN" altLang="en-US" dirty="0">
                  <a:solidFill>
                    <a:srgbClr val="000000"/>
                  </a:solidFill>
                  <a:latin typeface="+mn-ea"/>
                  <a:ea typeface="+mn-ea"/>
                </a:rPr>
                <a:t>网络服务</a:t>
              </a:r>
            </a:p>
          </p:txBody>
        </p:sp>
        <p:sp>
          <p:nvSpPr>
            <p:cNvPr id="251" name="Rectangle 242"/>
            <p:cNvSpPr/>
            <p:nvPr/>
          </p:nvSpPr>
          <p:spPr>
            <a:xfrm>
              <a:off x="1515240" y="5362661"/>
              <a:ext cx="2331791" cy="284601"/>
            </a:xfrm>
            <a:prstGeom prst="rect">
              <a:avLst/>
            </a:prstGeom>
          </p:spPr>
          <p:txBody>
            <a:bodyPr wrap="square" lIns="68534" tIns="34267" rIns="68534" bIns="34267">
              <a:spAutoFit/>
            </a:bodyPr>
            <a:lstStyle/>
            <a:p>
              <a:pPr algn="ctr">
                <a:buClr>
                  <a:srgbClr val="CC9900"/>
                </a:buClr>
                <a:defRPr/>
              </a:pPr>
              <a:r>
                <a:rPr lang="en-US" altLang="zh-CN" sz="1400" b="1" dirty="0">
                  <a:solidFill>
                    <a:schemeClr val="bg1"/>
                  </a:solidFill>
                  <a:latin typeface="+mn-ea"/>
                  <a:ea typeface="+mn-ea"/>
                </a:rPr>
                <a:t>FusionSphere</a:t>
              </a:r>
              <a:r>
                <a:rPr lang="zh-CN" altLang="en-US" sz="1400" b="1" dirty="0">
                  <a:solidFill>
                    <a:schemeClr val="bg1"/>
                  </a:solidFill>
                  <a:latin typeface="+mn-ea"/>
                  <a:ea typeface="+mn-ea"/>
                </a:rPr>
                <a:t>：</a:t>
              </a:r>
              <a:r>
                <a:rPr lang="en-US" altLang="zh-CN" sz="1400" b="1" dirty="0" err="1">
                  <a:solidFill>
                    <a:schemeClr val="bg1"/>
                  </a:solidFill>
                  <a:latin typeface="+mn-ea"/>
                  <a:ea typeface="+mn-ea"/>
                </a:rPr>
                <a:t>IaaS</a:t>
              </a:r>
              <a:r>
                <a:rPr lang="zh-CN" altLang="en-US" sz="1400" b="1" dirty="0">
                  <a:solidFill>
                    <a:schemeClr val="bg1"/>
                  </a:solidFill>
                  <a:latin typeface="+mn-ea"/>
                  <a:ea typeface="+mn-ea"/>
                </a:rPr>
                <a:t>服务</a:t>
              </a:r>
              <a:endParaRPr lang="en-US" altLang="zh-CN" sz="1400" b="1" dirty="0">
                <a:solidFill>
                  <a:schemeClr val="bg1"/>
                </a:solidFill>
                <a:latin typeface="+mn-ea"/>
                <a:ea typeface="+mn-ea"/>
              </a:endParaRPr>
            </a:p>
          </p:txBody>
        </p:sp>
        <p:sp>
          <p:nvSpPr>
            <p:cNvPr id="252" name="矩形 23"/>
            <p:cNvSpPr/>
            <p:nvPr/>
          </p:nvSpPr>
          <p:spPr bwMode="auto">
            <a:xfrm>
              <a:off x="4147181" y="3586534"/>
              <a:ext cx="323627" cy="2539591"/>
            </a:xfrm>
            <a:prstGeom prst="rect">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a:extLst/>
          </p:spPr>
          <p:txBody>
            <a:bodyPr vert="eaVert"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zh-CN" altLang="en-US" sz="1400" dirty="0">
                  <a:solidFill>
                    <a:srgbClr val="000000"/>
                  </a:solidFill>
                  <a:latin typeface="+mn-ea"/>
                  <a:ea typeface="+mn-ea"/>
                </a:rPr>
                <a:t>运 营   </a:t>
              </a:r>
              <a:r>
                <a:rPr lang="en-US" altLang="zh-CN" sz="1400" dirty="0">
                  <a:solidFill>
                    <a:srgbClr val="000000"/>
                  </a:solidFill>
                  <a:latin typeface="+mn-ea"/>
                  <a:ea typeface="+mn-ea"/>
                </a:rPr>
                <a:t>/   </a:t>
              </a:r>
              <a:r>
                <a:rPr lang="zh-CN" altLang="en-US" sz="1400" dirty="0">
                  <a:solidFill>
                    <a:srgbClr val="000000"/>
                  </a:solidFill>
                  <a:latin typeface="+mn-ea"/>
                  <a:ea typeface="+mn-ea"/>
                </a:rPr>
                <a:t>运 维</a:t>
              </a:r>
            </a:p>
          </p:txBody>
        </p:sp>
        <p:sp>
          <p:nvSpPr>
            <p:cNvPr id="253" name="矩形 23"/>
            <p:cNvSpPr/>
            <p:nvPr/>
          </p:nvSpPr>
          <p:spPr bwMode="auto">
            <a:xfrm>
              <a:off x="947810" y="3589709"/>
              <a:ext cx="249847" cy="2539591"/>
            </a:xfrm>
            <a:prstGeom prst="rect">
              <a:avLst/>
            </a:prstGeom>
            <a:solidFill>
              <a:srgbClr val="0070C0"/>
            </a:solidFill>
            <a:ln w="9525" cap="flat" cmpd="sng" algn="ctr">
              <a:solidFill>
                <a:schemeClr val="bg1">
                  <a:lumMod val="50000"/>
                </a:schemeClr>
              </a:solidFill>
              <a:prstDash val="solid"/>
              <a:round/>
              <a:headEnd type="none" w="med" len="med"/>
              <a:tailEnd type="none" w="med" len="med"/>
            </a:ln>
            <a:effectLst/>
            <a:extLst/>
          </p:spPr>
          <p:txBody>
            <a:bodyPr vert="eaVert" lIns="0" tIns="0" rIns="0" bIns="0" anchor="ctr"/>
            <a:lstStyle/>
            <a:p>
              <a:pPr algn="ctr" defTabSz="913463">
                <a:buClr>
                  <a:srgbClr val="CC9900"/>
                </a:buClr>
                <a:defRPr/>
              </a:pPr>
              <a:r>
                <a:rPr lang="zh-CN" altLang="en-US" sz="1400" dirty="0">
                  <a:latin typeface="+mn-ea"/>
                  <a:ea typeface="+mn-ea"/>
                </a:rPr>
                <a:t>云  安  全  服  务</a:t>
              </a:r>
            </a:p>
          </p:txBody>
        </p:sp>
        <p:sp>
          <p:nvSpPr>
            <p:cNvPr id="254" name="矩形 49"/>
            <p:cNvSpPr/>
            <p:nvPr/>
          </p:nvSpPr>
          <p:spPr bwMode="auto">
            <a:xfrm>
              <a:off x="1284851" y="4073819"/>
              <a:ext cx="746184" cy="20792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zh-CN" altLang="en-US" sz="1100" dirty="0">
                  <a:solidFill>
                    <a:srgbClr val="000000"/>
                  </a:solidFill>
                  <a:latin typeface="+mn-ea"/>
                  <a:ea typeface="+mn-ea"/>
                </a:rPr>
                <a:t>数据库服务</a:t>
              </a:r>
            </a:p>
          </p:txBody>
        </p:sp>
        <p:sp>
          <p:nvSpPr>
            <p:cNvPr id="255" name="矩形 49"/>
            <p:cNvSpPr/>
            <p:nvPr/>
          </p:nvSpPr>
          <p:spPr bwMode="auto">
            <a:xfrm>
              <a:off x="3519788" y="5787186"/>
              <a:ext cx="556967" cy="25164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zh-CN" altLang="en-US" dirty="0">
                  <a:solidFill>
                    <a:srgbClr val="000000"/>
                  </a:solidFill>
                  <a:latin typeface="+mn-ea"/>
                  <a:ea typeface="+mn-ea"/>
                </a:rPr>
                <a:t>桌面服务</a:t>
              </a:r>
            </a:p>
          </p:txBody>
        </p:sp>
        <p:sp>
          <p:nvSpPr>
            <p:cNvPr id="256" name="矩形 57"/>
            <p:cNvSpPr/>
            <p:nvPr/>
          </p:nvSpPr>
          <p:spPr bwMode="auto">
            <a:xfrm>
              <a:off x="3289703" y="4068264"/>
              <a:ext cx="600301" cy="214278"/>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p>
              <a:pPr algn="ctr" defTabSz="913463">
                <a:buClr>
                  <a:srgbClr val="CC9900"/>
                </a:buClr>
                <a:defRPr/>
              </a:pPr>
              <a:r>
                <a:rPr lang="zh-CN" altLang="en-US" sz="1100" dirty="0">
                  <a:solidFill>
                    <a:srgbClr val="000000"/>
                  </a:solidFill>
                  <a:latin typeface="+mn-ea"/>
                  <a:ea typeface="+mn-ea"/>
                </a:rPr>
                <a:t>消息服务</a:t>
              </a:r>
            </a:p>
          </p:txBody>
        </p:sp>
        <p:grpSp>
          <p:nvGrpSpPr>
            <p:cNvPr id="11292" name="Group 1"/>
            <p:cNvGrpSpPr>
              <a:grpSpLocks/>
            </p:cNvGrpSpPr>
            <p:nvPr/>
          </p:nvGrpSpPr>
          <p:grpSpPr bwMode="auto">
            <a:xfrm rot="5400000">
              <a:off x="7872470" y="3321836"/>
              <a:ext cx="689493" cy="1297069"/>
              <a:chOff x="-1222480" y="2458181"/>
              <a:chExt cx="1328746" cy="3333713"/>
            </a:xfrm>
          </p:grpSpPr>
          <p:sp>
            <p:nvSpPr>
              <p:cNvPr id="258" name="Freeform 9"/>
              <p:cNvSpPr>
                <a:spLocks/>
              </p:cNvSpPr>
              <p:nvPr/>
            </p:nvSpPr>
            <p:spPr bwMode="auto">
              <a:xfrm>
                <a:off x="-1221339" y="2458181"/>
                <a:ext cx="1327534" cy="663700"/>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rgbClr val="0000FF"/>
              </a:solidFill>
              <a:ln>
                <a:noFill/>
              </a:ln>
            </p:spPr>
            <p:txBody>
              <a:bodyPr lIns="91416" tIns="45708" rIns="91416" bIns="45708"/>
              <a:lstStyle/>
              <a:p>
                <a:pPr defTabSz="699026" fontAlgn="auto">
                  <a:spcBef>
                    <a:spcPts val="0"/>
                  </a:spcBef>
                  <a:spcAft>
                    <a:spcPts val="0"/>
                  </a:spcAft>
                  <a:defRPr/>
                </a:pPr>
                <a:endParaRPr lang="en-US" sz="1050" kern="0" dirty="0">
                  <a:solidFill>
                    <a:srgbClr val="FFFFFF"/>
                  </a:solidFill>
                  <a:latin typeface="+mn-ea"/>
                  <a:ea typeface="+mn-ea"/>
                </a:endParaRPr>
              </a:p>
            </p:txBody>
          </p:sp>
          <p:sp>
            <p:nvSpPr>
              <p:cNvPr id="259" name="Freeform 9"/>
              <p:cNvSpPr>
                <a:spLocks/>
              </p:cNvSpPr>
              <p:nvPr/>
            </p:nvSpPr>
            <p:spPr bwMode="auto">
              <a:xfrm flipH="1" flipV="1">
                <a:off x="-1221339" y="5130222"/>
                <a:ext cx="1327534" cy="663700"/>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rgbClr val="0000FF"/>
              </a:solidFill>
              <a:ln>
                <a:noFill/>
              </a:ln>
            </p:spPr>
            <p:txBody>
              <a:bodyPr lIns="91416" tIns="45708" rIns="91416" bIns="45708"/>
              <a:lstStyle/>
              <a:p>
                <a:pPr defTabSz="699026" fontAlgn="auto">
                  <a:spcBef>
                    <a:spcPts val="0"/>
                  </a:spcBef>
                  <a:spcAft>
                    <a:spcPts val="0"/>
                  </a:spcAft>
                  <a:defRPr/>
                </a:pPr>
                <a:endParaRPr lang="en-US" sz="1050" kern="0" dirty="0">
                  <a:solidFill>
                    <a:srgbClr val="FFFFFF"/>
                  </a:solidFill>
                  <a:latin typeface="+mn-ea"/>
                  <a:ea typeface="+mn-ea"/>
                </a:endParaRPr>
              </a:p>
            </p:txBody>
          </p:sp>
        </p:grpSp>
        <p:sp>
          <p:nvSpPr>
            <p:cNvPr id="260" name="矩形 50"/>
            <p:cNvSpPr/>
            <p:nvPr/>
          </p:nvSpPr>
          <p:spPr>
            <a:xfrm>
              <a:off x="7753654" y="3642676"/>
              <a:ext cx="916275" cy="628230"/>
            </a:xfrm>
            <a:prstGeom prst="rect">
              <a:avLst/>
            </a:prstGeom>
          </p:spPr>
          <p:txBody>
            <a:bodyPr wrap="square" lIns="68534" tIns="34267" rIns="68534" bIns="3426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a:spcBef>
                  <a:spcPts val="225"/>
                </a:spcBef>
                <a:buClr>
                  <a:srgbClr val="CC9900"/>
                </a:buClr>
                <a:defRPr/>
              </a:pPr>
              <a:r>
                <a:rPr lang="zh-CN" altLang="en-US" sz="1100" b="1" dirty="0">
                  <a:solidFill>
                    <a:srgbClr val="0000FF"/>
                  </a:solidFill>
                  <a:latin typeface="+mn-ea"/>
                  <a:ea typeface="+mn-ea"/>
                </a:rPr>
                <a:t>统一架构</a:t>
              </a:r>
              <a:endParaRPr lang="en-US" altLang="zh-CN" sz="1100" b="1" dirty="0">
                <a:solidFill>
                  <a:srgbClr val="0000FF"/>
                </a:solidFill>
                <a:latin typeface="+mn-ea"/>
                <a:ea typeface="+mn-ea"/>
              </a:endParaRPr>
            </a:p>
            <a:p>
              <a:pPr algn="ctr">
                <a:spcBef>
                  <a:spcPts val="225"/>
                </a:spcBef>
                <a:buClr>
                  <a:srgbClr val="CC9900"/>
                </a:buClr>
                <a:defRPr/>
              </a:pPr>
              <a:r>
                <a:rPr lang="zh-CN" altLang="en-US" sz="1100" b="1" dirty="0">
                  <a:solidFill>
                    <a:srgbClr val="0000FF"/>
                  </a:solidFill>
                  <a:latin typeface="+mn-ea"/>
                  <a:ea typeface="+mn-ea"/>
                </a:rPr>
                <a:t>统一</a:t>
              </a:r>
              <a:r>
                <a:rPr lang="en-US" altLang="zh-CN" sz="1100" b="1" dirty="0">
                  <a:solidFill>
                    <a:srgbClr val="0000FF"/>
                  </a:solidFill>
                  <a:latin typeface="+mn-ea"/>
                  <a:ea typeface="+mn-ea"/>
                </a:rPr>
                <a:t>API</a:t>
              </a:r>
            </a:p>
            <a:p>
              <a:pPr algn="ctr">
                <a:spcBef>
                  <a:spcPts val="225"/>
                </a:spcBef>
                <a:buClr>
                  <a:srgbClr val="CC9900"/>
                </a:buClr>
                <a:defRPr/>
              </a:pPr>
              <a:r>
                <a:rPr lang="zh-CN" altLang="en-US" sz="1100" b="1" dirty="0">
                  <a:solidFill>
                    <a:srgbClr val="0000FF"/>
                  </a:solidFill>
                  <a:latin typeface="+mn-ea"/>
                  <a:ea typeface="+mn-ea"/>
                </a:rPr>
                <a:t>统一云服务</a:t>
              </a:r>
              <a:endParaRPr lang="en-US" altLang="zh-CN" sz="1100" b="1" dirty="0">
                <a:solidFill>
                  <a:srgbClr val="0000FF"/>
                </a:solidFill>
                <a:latin typeface="+mn-ea"/>
                <a:ea typeface="+mn-ea"/>
              </a:endParaRPr>
            </a:p>
          </p:txBody>
        </p:sp>
        <p:sp>
          <p:nvSpPr>
            <p:cNvPr id="261" name="Rectangle 7"/>
            <p:cNvSpPr/>
            <p:nvPr/>
          </p:nvSpPr>
          <p:spPr>
            <a:xfrm>
              <a:off x="7835401" y="4365872"/>
              <a:ext cx="796381" cy="315374"/>
            </a:xfrm>
            <a:prstGeom prst="rect">
              <a:avLst/>
            </a:prstGeom>
          </p:spPr>
          <p:txBody>
            <a:bodyPr wrap="none" lIns="68534" tIns="34267" rIns="68534" bIns="34267">
              <a:spAutoFit/>
            </a:bodyPr>
            <a:lstStyle/>
            <a:p>
              <a:pPr algn="ctr">
                <a:spcBef>
                  <a:spcPts val="225"/>
                </a:spcBef>
                <a:buClr>
                  <a:srgbClr val="CC9900"/>
                </a:buClr>
                <a:defRPr/>
              </a:pPr>
              <a:r>
                <a:rPr lang="zh-CN" altLang="en-US" sz="1600" b="1" dirty="0">
                  <a:solidFill>
                    <a:srgbClr val="0000FF"/>
                  </a:solidFill>
                  <a:latin typeface="+mn-ea"/>
                  <a:ea typeface="+mn-ea"/>
                </a:rPr>
                <a:t>混合云</a:t>
              </a:r>
              <a:endParaRPr lang="en-US" altLang="zh-CN" sz="1600" b="1" dirty="0">
                <a:solidFill>
                  <a:srgbClr val="0000FF"/>
                </a:solidFill>
                <a:latin typeface="+mn-ea"/>
                <a:ea typeface="+mn-ea"/>
              </a:endParaRPr>
            </a:p>
          </p:txBody>
        </p:sp>
        <p:sp>
          <p:nvSpPr>
            <p:cNvPr id="262" name="Right Arrow 51"/>
            <p:cNvSpPr/>
            <p:nvPr/>
          </p:nvSpPr>
          <p:spPr bwMode="auto">
            <a:xfrm>
              <a:off x="4500991" y="2405624"/>
              <a:ext cx="1044658" cy="336496"/>
            </a:xfrm>
            <a:prstGeom prst="rightArrow">
              <a:avLst/>
            </a:prstGeom>
            <a:ln/>
          </p:spPr>
          <p:style>
            <a:lnRef idx="1">
              <a:schemeClr val="dk1"/>
            </a:lnRef>
            <a:fillRef idx="0">
              <a:schemeClr val="dk1"/>
            </a:fillRef>
            <a:effectRef idx="0">
              <a:schemeClr val="dk1"/>
            </a:effectRef>
            <a:fontRef idx="minor">
              <a:schemeClr val="tx1"/>
            </a:fontRef>
          </p:style>
          <p:txBody>
            <a:bodyPr lIns="0" tIns="0" rIns="0" bIns="0" anchor="ctr"/>
            <a:lstStyle/>
            <a:p>
              <a:pPr algn="ctr" defTabSz="611949" fontAlgn="auto">
                <a:lnSpc>
                  <a:spcPts val="1001"/>
                </a:lnSpc>
                <a:spcBef>
                  <a:spcPts val="0"/>
                </a:spcBef>
                <a:spcAft>
                  <a:spcPts val="0"/>
                </a:spcAft>
                <a:buClr>
                  <a:srgbClr val="CC9900"/>
                </a:buClr>
                <a:defRPr/>
              </a:pPr>
              <a:endParaRPr lang="zh-CN" altLang="en-US" sz="975" kern="0">
                <a:solidFill>
                  <a:sysClr val="windowText" lastClr="000000"/>
                </a:solidFill>
                <a:latin typeface="+mn-ea"/>
              </a:endParaRPr>
            </a:p>
          </p:txBody>
        </p:sp>
        <p:sp>
          <p:nvSpPr>
            <p:cNvPr id="263" name="矩形 23"/>
            <p:cNvSpPr/>
            <p:nvPr/>
          </p:nvSpPr>
          <p:spPr bwMode="auto">
            <a:xfrm>
              <a:off x="575556" y="3589709"/>
              <a:ext cx="323627" cy="2539591"/>
            </a:xfrm>
            <a:prstGeom prst="rect">
              <a:avLst/>
            </a:prstGeom>
            <a:solidFill>
              <a:srgbClr val="0070C0"/>
            </a:solidFill>
            <a:ln w="9525" cap="flat" cmpd="sng" algn="ctr">
              <a:solidFill>
                <a:schemeClr val="bg1">
                  <a:lumMod val="50000"/>
                </a:schemeClr>
              </a:solidFill>
              <a:prstDash val="solid"/>
              <a:round/>
              <a:headEnd type="none" w="med" len="med"/>
              <a:tailEnd type="none" w="med" len="med"/>
            </a:ln>
            <a:effectLst/>
            <a:extLst/>
          </p:spPr>
          <p:txBody>
            <a:bodyPr vert="eaVert" lIns="0" tIns="0" rIns="0" bIns="0" anchor="ctr"/>
            <a:lstStyle/>
            <a:p>
              <a:pPr algn="ctr" defTabSz="913463">
                <a:buClr>
                  <a:srgbClr val="CC9900"/>
                </a:buClr>
                <a:defRPr/>
              </a:pPr>
              <a:r>
                <a:rPr lang="zh-CN" altLang="en-US" sz="1400" dirty="0">
                  <a:latin typeface="+mn-ea"/>
                  <a:ea typeface="+mn-ea"/>
                </a:rPr>
                <a:t>咨 询   </a:t>
              </a:r>
              <a:r>
                <a:rPr lang="en-US" altLang="zh-CN" sz="1400" dirty="0">
                  <a:latin typeface="+mn-ea"/>
                  <a:ea typeface="+mn-ea"/>
                </a:rPr>
                <a:t>/   </a:t>
              </a:r>
              <a:r>
                <a:rPr lang="zh-CN" altLang="en-US" sz="1400" dirty="0">
                  <a:latin typeface="+mn-ea"/>
                  <a:ea typeface="+mn-ea"/>
                </a:rPr>
                <a:t>业 务 迁 移</a:t>
              </a:r>
            </a:p>
          </p:txBody>
        </p:sp>
        <p:sp>
          <p:nvSpPr>
            <p:cNvPr id="264" name="Right Arrow 60"/>
            <p:cNvSpPr/>
            <p:nvPr/>
          </p:nvSpPr>
          <p:spPr bwMode="auto">
            <a:xfrm>
              <a:off x="4500991" y="5300758"/>
              <a:ext cx="1044658" cy="336496"/>
            </a:xfrm>
            <a:prstGeom prst="rightArrow">
              <a:avLst/>
            </a:prstGeom>
            <a:ln/>
          </p:spPr>
          <p:style>
            <a:lnRef idx="1">
              <a:schemeClr val="dk1"/>
            </a:lnRef>
            <a:fillRef idx="0">
              <a:schemeClr val="dk1"/>
            </a:fillRef>
            <a:effectRef idx="0">
              <a:schemeClr val="dk1"/>
            </a:effectRef>
            <a:fontRef idx="minor">
              <a:schemeClr val="tx1"/>
            </a:fontRef>
          </p:style>
          <p:txBody>
            <a:bodyPr lIns="0" tIns="0" rIns="0" bIns="0" anchor="ctr"/>
            <a:lstStyle/>
            <a:p>
              <a:pPr algn="ctr" defTabSz="611949" fontAlgn="auto">
                <a:lnSpc>
                  <a:spcPts val="1001"/>
                </a:lnSpc>
                <a:spcBef>
                  <a:spcPts val="0"/>
                </a:spcBef>
                <a:spcAft>
                  <a:spcPts val="0"/>
                </a:spcAft>
                <a:buClr>
                  <a:srgbClr val="CC9900"/>
                </a:buClr>
                <a:defRPr/>
              </a:pPr>
              <a:endParaRPr lang="zh-CN" altLang="en-US" sz="975" kern="0">
                <a:solidFill>
                  <a:sysClr val="windowText" lastClr="000000"/>
                </a:solidFill>
                <a:latin typeface="+mn-ea"/>
              </a:endParaRPr>
            </a:p>
          </p:txBody>
        </p:sp>
        <p:sp>
          <p:nvSpPr>
            <p:cNvPr id="269" name="矩形 24"/>
            <p:cNvSpPr/>
            <p:nvPr/>
          </p:nvSpPr>
          <p:spPr bwMode="auto">
            <a:xfrm>
              <a:off x="1246284" y="4419838"/>
              <a:ext cx="2835502" cy="752354"/>
            </a:xfrm>
            <a:prstGeom prst="rect">
              <a:avLst/>
            </a:prstGeom>
            <a:solidFill>
              <a:srgbClr val="0070C0"/>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p>
              <a:pPr algn="ctr" defTabSz="913463">
                <a:buClr>
                  <a:srgbClr val="CC9900"/>
                </a:buClr>
                <a:defRPr/>
              </a:pPr>
              <a:endParaRPr lang="en-US" altLang="zh-CN" sz="800" dirty="0">
                <a:solidFill>
                  <a:srgbClr val="000000"/>
                </a:solidFill>
                <a:latin typeface="+mn-ea"/>
                <a:ea typeface="+mn-ea"/>
              </a:endParaRPr>
            </a:p>
            <a:p>
              <a:pPr algn="ctr" defTabSz="913463">
                <a:buClr>
                  <a:srgbClr val="CC9900"/>
                </a:buClr>
                <a:defRPr/>
              </a:pPr>
              <a:endParaRPr lang="zh-CN" altLang="en-US" sz="800" dirty="0">
                <a:solidFill>
                  <a:srgbClr val="000000"/>
                </a:solidFill>
                <a:latin typeface="+mn-ea"/>
                <a:ea typeface="+mn-ea"/>
              </a:endParaRPr>
            </a:p>
          </p:txBody>
        </p:sp>
        <p:sp>
          <p:nvSpPr>
            <p:cNvPr id="270" name="矩形 50"/>
            <p:cNvSpPr/>
            <p:nvPr/>
          </p:nvSpPr>
          <p:spPr>
            <a:xfrm>
              <a:off x="1515240" y="4527771"/>
              <a:ext cx="2230517" cy="284601"/>
            </a:xfrm>
            <a:prstGeom prst="rect">
              <a:avLst/>
            </a:prstGeom>
          </p:spPr>
          <p:txBody>
            <a:bodyPr wrap="none" lIns="68534" tIns="34267" rIns="68534" bIns="3426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a:buClr>
                  <a:srgbClr val="CC9900"/>
                </a:buClr>
                <a:defRPr/>
              </a:pPr>
              <a:r>
                <a:rPr lang="en-US" altLang="zh-CN" sz="1400" b="1" dirty="0" err="1">
                  <a:solidFill>
                    <a:schemeClr val="bg1"/>
                  </a:solidFill>
                  <a:latin typeface="+mn-ea"/>
                  <a:ea typeface="+mn-ea"/>
                </a:rPr>
                <a:t>FusionInsight</a:t>
              </a:r>
              <a:r>
                <a:rPr lang="zh-CN" altLang="en-US" sz="1400" b="1" dirty="0">
                  <a:solidFill>
                    <a:schemeClr val="bg1"/>
                  </a:solidFill>
                  <a:latin typeface="+mn-ea"/>
                  <a:ea typeface="+mn-ea"/>
                </a:rPr>
                <a:t>：数据服务</a:t>
              </a:r>
              <a:endParaRPr lang="en-US" altLang="zh-CN" sz="1400" b="1" dirty="0">
                <a:solidFill>
                  <a:schemeClr val="bg1"/>
                </a:solidFill>
                <a:latin typeface="+mn-ea"/>
                <a:ea typeface="+mn-ea"/>
              </a:endParaRPr>
            </a:p>
          </p:txBody>
        </p:sp>
        <p:sp>
          <p:nvSpPr>
            <p:cNvPr id="271" name="矩形 49"/>
            <p:cNvSpPr/>
            <p:nvPr/>
          </p:nvSpPr>
          <p:spPr bwMode="auto">
            <a:xfrm>
              <a:off x="1298266" y="4905535"/>
              <a:ext cx="575149" cy="20316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en-US" altLang="zh-CN" sz="1100" dirty="0">
                  <a:solidFill>
                    <a:srgbClr val="000000"/>
                  </a:solidFill>
                  <a:latin typeface="+mn-ea"/>
                  <a:ea typeface="+mn-ea"/>
                </a:rPr>
                <a:t>MR</a:t>
              </a:r>
              <a:endParaRPr lang="zh-CN" altLang="en-US" sz="1100" dirty="0">
                <a:solidFill>
                  <a:srgbClr val="000000"/>
                </a:solidFill>
                <a:latin typeface="+mn-ea"/>
                <a:ea typeface="+mn-ea"/>
              </a:endParaRPr>
            </a:p>
          </p:txBody>
        </p:sp>
        <p:sp>
          <p:nvSpPr>
            <p:cNvPr id="273" name="Freeform 27"/>
            <p:cNvSpPr>
              <a:spLocks noEditPoints="1"/>
            </p:cNvSpPr>
            <p:nvPr/>
          </p:nvSpPr>
          <p:spPr bwMode="auto">
            <a:xfrm>
              <a:off x="5616075" y="1808820"/>
              <a:ext cx="1566149" cy="1187259"/>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ACCBF9">
                <a:lumMod val="75000"/>
              </a:srgbClr>
            </a:solidFill>
            <a:ln>
              <a:noFill/>
            </a:ln>
            <a:effectLst/>
          </p:spPr>
          <p:txBody>
            <a:bodyPr lIns="68562" tIns="34281" rIns="68562" bIns="34281" anchor="ctr"/>
            <a:lstStyle/>
            <a:p>
              <a:pPr algn="ctr" fontAlgn="auto">
                <a:spcBef>
                  <a:spcPts val="0"/>
                </a:spcBef>
                <a:spcAft>
                  <a:spcPts val="0"/>
                </a:spcAft>
                <a:buClr>
                  <a:srgbClr val="CC9900"/>
                </a:buClr>
                <a:defRPr/>
              </a:pPr>
              <a:endParaRPr lang="en-US" altLang="zh-CN" sz="825" b="1" kern="0" dirty="0">
                <a:solidFill>
                  <a:prstClr val="white"/>
                </a:solidFill>
                <a:latin typeface="+mn-ea"/>
                <a:ea typeface="+mn-ea"/>
              </a:endParaRPr>
            </a:p>
            <a:p>
              <a:pPr algn="ctr" fontAlgn="auto">
                <a:spcBef>
                  <a:spcPts val="0"/>
                </a:spcBef>
                <a:spcAft>
                  <a:spcPts val="0"/>
                </a:spcAft>
                <a:buClr>
                  <a:srgbClr val="CC9900"/>
                </a:buClr>
                <a:defRPr/>
              </a:pPr>
              <a:r>
                <a:rPr lang="zh-CN" altLang="en-US" sz="1600" b="1" kern="0" dirty="0">
                  <a:solidFill>
                    <a:prstClr val="white"/>
                  </a:solidFill>
                  <a:latin typeface="+mn-ea"/>
                  <a:ea typeface="+mn-ea"/>
                </a:rPr>
                <a:t>公有云</a:t>
              </a:r>
            </a:p>
          </p:txBody>
        </p:sp>
        <p:sp>
          <p:nvSpPr>
            <p:cNvPr id="274" name="Freeform 27"/>
            <p:cNvSpPr>
              <a:spLocks noEditPoints="1"/>
            </p:cNvSpPr>
            <p:nvPr/>
          </p:nvSpPr>
          <p:spPr bwMode="auto">
            <a:xfrm>
              <a:off x="5616075" y="3232579"/>
              <a:ext cx="1566149" cy="1187259"/>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ACCBF9">
                <a:lumMod val="75000"/>
              </a:srgbClr>
            </a:solidFill>
            <a:ln>
              <a:noFill/>
            </a:ln>
            <a:effectLst/>
          </p:spPr>
          <p:txBody>
            <a:bodyPr lIns="68562" tIns="34281" rIns="68562" bIns="34281" anchor="ctr"/>
            <a:lstStyle/>
            <a:p>
              <a:pPr algn="ctr" fontAlgn="auto">
                <a:spcBef>
                  <a:spcPts val="0"/>
                </a:spcBef>
                <a:spcAft>
                  <a:spcPts val="0"/>
                </a:spcAft>
                <a:buClr>
                  <a:srgbClr val="CC9900"/>
                </a:buClr>
                <a:defRPr/>
              </a:pPr>
              <a:endParaRPr lang="en-US" altLang="zh-CN" sz="825" b="1" kern="0" dirty="0">
                <a:solidFill>
                  <a:prstClr val="white"/>
                </a:solidFill>
                <a:latin typeface="+mn-ea"/>
                <a:ea typeface="+mn-ea"/>
              </a:endParaRPr>
            </a:p>
            <a:p>
              <a:pPr algn="ctr" fontAlgn="auto">
                <a:spcBef>
                  <a:spcPts val="0"/>
                </a:spcBef>
                <a:spcAft>
                  <a:spcPts val="0"/>
                </a:spcAft>
                <a:buClr>
                  <a:srgbClr val="CC9900"/>
                </a:buClr>
                <a:defRPr/>
              </a:pPr>
              <a:r>
                <a:rPr lang="zh-CN" altLang="en-US" sz="1600" b="1" kern="0" dirty="0">
                  <a:solidFill>
                    <a:prstClr val="white"/>
                  </a:solidFill>
                  <a:latin typeface="+mn-ea"/>
                  <a:ea typeface="+mn-ea"/>
                </a:rPr>
                <a:t>专属托管云</a:t>
              </a:r>
            </a:p>
          </p:txBody>
        </p:sp>
        <p:sp>
          <p:nvSpPr>
            <p:cNvPr id="275" name="Freeform 27"/>
            <p:cNvSpPr>
              <a:spLocks noEditPoints="1"/>
            </p:cNvSpPr>
            <p:nvPr/>
          </p:nvSpPr>
          <p:spPr bwMode="auto">
            <a:xfrm>
              <a:off x="5616075" y="4657925"/>
              <a:ext cx="1566149" cy="1187259"/>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ACCBF9">
                <a:lumMod val="75000"/>
              </a:srgbClr>
            </a:solidFill>
            <a:ln>
              <a:noFill/>
            </a:ln>
            <a:effectLst/>
          </p:spPr>
          <p:txBody>
            <a:bodyPr lIns="68562" tIns="34281" rIns="68562" bIns="34281" anchor="ctr"/>
            <a:lstStyle/>
            <a:p>
              <a:pPr algn="ctr" fontAlgn="auto">
                <a:spcBef>
                  <a:spcPts val="0"/>
                </a:spcBef>
                <a:spcAft>
                  <a:spcPts val="0"/>
                </a:spcAft>
                <a:buClr>
                  <a:srgbClr val="CC9900"/>
                </a:buClr>
                <a:defRPr/>
              </a:pPr>
              <a:endParaRPr lang="en-US" altLang="zh-CN" sz="825" b="1" kern="0" dirty="0">
                <a:solidFill>
                  <a:prstClr val="white"/>
                </a:solidFill>
                <a:latin typeface="+mn-ea"/>
                <a:ea typeface="+mn-ea"/>
              </a:endParaRPr>
            </a:p>
            <a:p>
              <a:pPr algn="ctr" fontAlgn="auto">
                <a:spcBef>
                  <a:spcPts val="0"/>
                </a:spcBef>
                <a:spcAft>
                  <a:spcPts val="0"/>
                </a:spcAft>
                <a:buClr>
                  <a:srgbClr val="CC9900"/>
                </a:buClr>
                <a:defRPr/>
              </a:pPr>
              <a:r>
                <a:rPr lang="zh-CN" altLang="en-US" sz="1600" b="1" kern="0" dirty="0">
                  <a:solidFill>
                    <a:prstClr val="white"/>
                  </a:solidFill>
                  <a:latin typeface="+mn-ea"/>
                  <a:ea typeface="+mn-ea"/>
                </a:rPr>
                <a:t>私有云</a:t>
              </a:r>
            </a:p>
          </p:txBody>
        </p:sp>
        <p:cxnSp>
          <p:nvCxnSpPr>
            <p:cNvPr id="276" name="直接箭头连接符 275"/>
            <p:cNvCxnSpPr/>
            <p:nvPr/>
          </p:nvCxnSpPr>
          <p:spPr bwMode="auto">
            <a:xfrm>
              <a:off x="7078262" y="2996079"/>
              <a:ext cx="454419" cy="71584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7" name="直接箭头连接符 276"/>
            <p:cNvCxnSpPr/>
            <p:nvPr/>
          </p:nvCxnSpPr>
          <p:spPr bwMode="auto">
            <a:xfrm flipV="1">
              <a:off x="7135273" y="4264288"/>
              <a:ext cx="417529" cy="7888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8" name="直接箭头连接符 277"/>
            <p:cNvCxnSpPr/>
            <p:nvPr/>
          </p:nvCxnSpPr>
          <p:spPr bwMode="auto">
            <a:xfrm>
              <a:off x="7220792" y="3970647"/>
              <a:ext cx="298474"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80" name="TextBox 21"/>
            <p:cNvSpPr txBox="1"/>
            <p:nvPr/>
          </p:nvSpPr>
          <p:spPr>
            <a:xfrm>
              <a:off x="3831818" y="4001453"/>
              <a:ext cx="276676" cy="269832"/>
            </a:xfrm>
            <a:prstGeom prst="rect">
              <a:avLst/>
            </a:prstGeom>
            <a:noFill/>
          </p:spPr>
          <p:txBody>
            <a:bodyPr wrap="none" lIns="68534" tIns="34267" rIns="68534" bIns="34267">
              <a:spAutoFit/>
            </a:bodyPr>
            <a:lstStyle/>
            <a:p>
              <a:pPr>
                <a:defRPr/>
              </a:pPr>
              <a:r>
                <a:rPr lang="en-US" altLang="zh-CN" sz="1299" dirty="0">
                  <a:latin typeface="+mn-ea"/>
                  <a:ea typeface="+mn-ea"/>
                </a:rPr>
                <a:t>...</a:t>
              </a:r>
              <a:endParaRPr lang="zh-CN" altLang="en-US" sz="1299" dirty="0" err="1">
                <a:latin typeface="+mn-ea"/>
                <a:ea typeface="+mn-ea"/>
              </a:endParaRPr>
            </a:p>
          </p:txBody>
        </p:sp>
        <p:sp>
          <p:nvSpPr>
            <p:cNvPr id="281" name="矩形 49"/>
            <p:cNvSpPr/>
            <p:nvPr/>
          </p:nvSpPr>
          <p:spPr bwMode="auto">
            <a:xfrm>
              <a:off x="1906951" y="4905535"/>
              <a:ext cx="575150" cy="20316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en-US" altLang="zh-CN" sz="1100" dirty="0">
                  <a:solidFill>
                    <a:srgbClr val="000000"/>
                  </a:solidFill>
                  <a:latin typeface="+mn-ea"/>
                  <a:ea typeface="+mn-ea"/>
                </a:rPr>
                <a:t>Spark</a:t>
              </a:r>
              <a:endParaRPr lang="zh-CN" altLang="en-US" sz="1100" dirty="0">
                <a:solidFill>
                  <a:srgbClr val="000000"/>
                </a:solidFill>
                <a:latin typeface="+mn-ea"/>
                <a:ea typeface="+mn-ea"/>
              </a:endParaRPr>
            </a:p>
          </p:txBody>
        </p:sp>
        <p:sp>
          <p:nvSpPr>
            <p:cNvPr id="282" name="矩形 49"/>
            <p:cNvSpPr/>
            <p:nvPr/>
          </p:nvSpPr>
          <p:spPr bwMode="auto">
            <a:xfrm>
              <a:off x="2534492" y="4905535"/>
              <a:ext cx="732770" cy="20316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en-US" altLang="zh-CN" sz="1100" dirty="0">
                  <a:solidFill>
                    <a:srgbClr val="000000"/>
                  </a:solidFill>
                  <a:latin typeface="+mn-ea"/>
                  <a:ea typeface="+mn-ea"/>
                </a:rPr>
                <a:t>Streaming</a:t>
              </a:r>
              <a:endParaRPr lang="zh-CN" altLang="en-US" sz="1100" dirty="0">
                <a:solidFill>
                  <a:srgbClr val="000000"/>
                </a:solidFill>
                <a:latin typeface="+mn-ea"/>
                <a:ea typeface="+mn-ea"/>
              </a:endParaRPr>
            </a:p>
          </p:txBody>
        </p:sp>
        <p:sp>
          <p:nvSpPr>
            <p:cNvPr id="283" name="矩形 49"/>
            <p:cNvSpPr/>
            <p:nvPr/>
          </p:nvSpPr>
          <p:spPr bwMode="auto">
            <a:xfrm>
              <a:off x="3308772" y="4905535"/>
              <a:ext cx="575150" cy="20316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lIns="0" tIns="0" rIns="0" bIns="0" anchor="ct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80" algn="l" rtl="0" fontAlgn="base">
                <a:spcBef>
                  <a:spcPct val="0"/>
                </a:spcBef>
                <a:spcAft>
                  <a:spcPct val="0"/>
                </a:spcAft>
                <a:defRPr kern="1200">
                  <a:solidFill>
                    <a:schemeClr val="tx1"/>
                  </a:solidFill>
                  <a:latin typeface="Calibri" pitchFamily="34" charset="0"/>
                  <a:ea typeface="宋体" charset="-122"/>
                  <a:cs typeface="+mn-cs"/>
                </a:defRPr>
              </a:lvl2pPr>
              <a:lvl3pPr marL="913753" algn="l" rtl="0" fontAlgn="base">
                <a:spcBef>
                  <a:spcPct val="0"/>
                </a:spcBef>
                <a:spcAft>
                  <a:spcPct val="0"/>
                </a:spcAft>
                <a:defRPr kern="1200">
                  <a:solidFill>
                    <a:schemeClr val="tx1"/>
                  </a:solidFill>
                  <a:latin typeface="Calibri" pitchFamily="34" charset="0"/>
                  <a:ea typeface="宋体" charset="-122"/>
                  <a:cs typeface="+mn-cs"/>
                </a:defRPr>
              </a:lvl3pPr>
              <a:lvl4pPr marL="1370629" algn="l" rtl="0" fontAlgn="base">
                <a:spcBef>
                  <a:spcPct val="0"/>
                </a:spcBef>
                <a:spcAft>
                  <a:spcPct val="0"/>
                </a:spcAft>
                <a:defRPr kern="1200">
                  <a:solidFill>
                    <a:schemeClr val="tx1"/>
                  </a:solidFill>
                  <a:latin typeface="Calibri" pitchFamily="34" charset="0"/>
                  <a:ea typeface="宋体" charset="-122"/>
                  <a:cs typeface="+mn-cs"/>
                </a:defRPr>
              </a:lvl4pPr>
              <a:lvl5pPr marL="1827504" algn="l" rtl="0" fontAlgn="base">
                <a:spcBef>
                  <a:spcPct val="0"/>
                </a:spcBef>
                <a:spcAft>
                  <a:spcPct val="0"/>
                </a:spcAft>
                <a:defRPr kern="1200">
                  <a:solidFill>
                    <a:schemeClr val="tx1"/>
                  </a:solidFill>
                  <a:latin typeface="Calibri" pitchFamily="34" charset="0"/>
                  <a:ea typeface="宋体" charset="-122"/>
                  <a:cs typeface="+mn-cs"/>
                </a:defRPr>
              </a:lvl5pPr>
              <a:lvl6pPr marL="2284380" algn="l" defTabSz="913753" rtl="0" eaLnBrk="1" latinLnBrk="0" hangingPunct="1">
                <a:defRPr kern="1200">
                  <a:solidFill>
                    <a:schemeClr val="tx1"/>
                  </a:solidFill>
                  <a:latin typeface="Calibri" pitchFamily="34" charset="0"/>
                  <a:ea typeface="宋体" charset="-122"/>
                  <a:cs typeface="+mn-cs"/>
                </a:defRPr>
              </a:lvl6pPr>
              <a:lvl7pPr marL="2741259" algn="l" defTabSz="913753" rtl="0" eaLnBrk="1" latinLnBrk="0" hangingPunct="1">
                <a:defRPr kern="1200">
                  <a:solidFill>
                    <a:schemeClr val="tx1"/>
                  </a:solidFill>
                  <a:latin typeface="Calibri" pitchFamily="34" charset="0"/>
                  <a:ea typeface="宋体" charset="-122"/>
                  <a:cs typeface="+mn-cs"/>
                </a:defRPr>
              </a:lvl7pPr>
              <a:lvl8pPr marL="3198133" algn="l" defTabSz="913753" rtl="0" eaLnBrk="1" latinLnBrk="0" hangingPunct="1">
                <a:defRPr kern="1200">
                  <a:solidFill>
                    <a:schemeClr val="tx1"/>
                  </a:solidFill>
                  <a:latin typeface="Calibri" pitchFamily="34" charset="0"/>
                  <a:ea typeface="宋体" charset="-122"/>
                  <a:cs typeface="+mn-cs"/>
                </a:defRPr>
              </a:lvl8pPr>
              <a:lvl9pPr marL="3655007" algn="l" defTabSz="913753" rtl="0" eaLnBrk="1" latinLnBrk="0" hangingPunct="1">
                <a:defRPr kern="1200">
                  <a:solidFill>
                    <a:schemeClr val="tx1"/>
                  </a:solidFill>
                  <a:latin typeface="Calibri" pitchFamily="34" charset="0"/>
                  <a:ea typeface="宋体" charset="-122"/>
                  <a:cs typeface="+mn-cs"/>
                </a:defRPr>
              </a:lvl9pPr>
            </a:lstStyle>
            <a:p>
              <a:pPr algn="ctr" defTabSz="913463">
                <a:buClr>
                  <a:srgbClr val="CC9900"/>
                </a:buClr>
                <a:defRPr/>
              </a:pPr>
              <a:r>
                <a:rPr lang="en-US" altLang="zh-CN" sz="1100" dirty="0">
                  <a:solidFill>
                    <a:srgbClr val="000000"/>
                  </a:solidFill>
                  <a:latin typeface="+mn-ea"/>
                  <a:ea typeface="+mn-ea"/>
                </a:rPr>
                <a:t>ML</a:t>
              </a:r>
              <a:endParaRPr lang="zh-CN" altLang="en-US" sz="1100" dirty="0">
                <a:solidFill>
                  <a:srgbClr val="000000"/>
                </a:solidFill>
                <a:latin typeface="+mn-ea"/>
                <a:ea typeface="+mn-ea"/>
              </a:endParaRPr>
            </a:p>
          </p:txBody>
        </p:sp>
        <p:sp>
          <p:nvSpPr>
            <p:cNvPr id="284" name="TextBox 21"/>
            <p:cNvSpPr txBox="1"/>
            <p:nvPr/>
          </p:nvSpPr>
          <p:spPr>
            <a:xfrm>
              <a:off x="3830393" y="4838871"/>
              <a:ext cx="278352" cy="269832"/>
            </a:xfrm>
            <a:prstGeom prst="rect">
              <a:avLst/>
            </a:prstGeom>
            <a:noFill/>
          </p:spPr>
          <p:txBody>
            <a:bodyPr wrap="none" lIns="68534" tIns="34267" rIns="68534" bIns="34267">
              <a:spAutoFit/>
            </a:bodyPr>
            <a:lstStyle/>
            <a:p>
              <a:pPr>
                <a:defRPr/>
              </a:pPr>
              <a:r>
                <a:rPr lang="en-US" altLang="zh-CN" sz="1299" dirty="0">
                  <a:latin typeface="+mn-ea"/>
                  <a:ea typeface="+mn-ea"/>
                </a:rPr>
                <a:t>...</a:t>
              </a:r>
              <a:endParaRPr lang="zh-CN" altLang="en-US" sz="1299" dirty="0" err="1">
                <a:latin typeface="+mn-ea"/>
                <a:ea typeface="+mn-ea"/>
              </a:endParaRPr>
            </a:p>
          </p:txBody>
        </p:sp>
        <p:sp>
          <p:nvSpPr>
            <p:cNvPr id="285" name="Right Arrow 51"/>
            <p:cNvSpPr/>
            <p:nvPr/>
          </p:nvSpPr>
          <p:spPr bwMode="auto">
            <a:xfrm>
              <a:off x="4500991" y="3951600"/>
              <a:ext cx="1044658" cy="336496"/>
            </a:xfrm>
            <a:prstGeom prst="rightArrow">
              <a:avLst/>
            </a:prstGeom>
            <a:ln/>
          </p:spPr>
          <p:style>
            <a:lnRef idx="1">
              <a:schemeClr val="dk1"/>
            </a:lnRef>
            <a:fillRef idx="0">
              <a:schemeClr val="dk1"/>
            </a:fillRef>
            <a:effectRef idx="0">
              <a:schemeClr val="dk1"/>
            </a:effectRef>
            <a:fontRef idx="minor">
              <a:schemeClr val="tx1"/>
            </a:fontRef>
          </p:style>
          <p:txBody>
            <a:bodyPr lIns="0" tIns="0" rIns="0" bIns="0" anchor="ctr"/>
            <a:lstStyle/>
            <a:p>
              <a:pPr algn="ctr" defTabSz="611949" fontAlgn="auto">
                <a:lnSpc>
                  <a:spcPts val="1001"/>
                </a:lnSpc>
                <a:spcBef>
                  <a:spcPts val="0"/>
                </a:spcBef>
                <a:spcAft>
                  <a:spcPts val="0"/>
                </a:spcAft>
                <a:buClr>
                  <a:srgbClr val="CC9900"/>
                </a:buClr>
                <a:defRPr/>
              </a:pPr>
              <a:endParaRPr lang="zh-CN" altLang="en-US" sz="975" kern="0">
                <a:solidFill>
                  <a:sysClr val="windowText" lastClr="000000"/>
                </a:solidFill>
                <a:latin typeface="+mn-ea"/>
              </a:endParaRPr>
            </a:p>
          </p:txBody>
        </p:sp>
      </p:grpSp>
    </p:spTree>
    <p:extLst>
      <p:ext uri="{BB962C8B-B14F-4D97-AF65-F5344CB8AC3E}">
        <p14:creationId xmlns:p14="http://schemas.microsoft.com/office/powerpoint/2010/main" val="26106813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FusionSphere</a:t>
            </a:r>
            <a:r>
              <a:rPr lang="zh-CN" altLang="en-US" smtClean="0"/>
              <a:t>解决方案概述</a:t>
            </a:r>
          </a:p>
        </p:txBody>
      </p:sp>
      <p:sp>
        <p:nvSpPr>
          <p:cNvPr id="12291" name="内容占位符 2"/>
          <p:cNvSpPr>
            <a:spLocks noGrp="1"/>
          </p:cNvSpPr>
          <p:nvPr>
            <p:ph type="body" sz="quarter" idx="10"/>
          </p:nvPr>
        </p:nvSpPr>
        <p:spPr/>
        <p:txBody>
          <a:bodyPr/>
          <a:lstStyle/>
          <a:p>
            <a:r>
              <a:rPr lang="en-US" altLang="zh-CN" smtClean="0"/>
              <a:t>FusionSphere</a:t>
            </a:r>
            <a:r>
              <a:rPr lang="zh-CN" altLang="en-US" smtClean="0"/>
              <a:t>定位</a:t>
            </a:r>
            <a:r>
              <a:rPr lang="en-US" altLang="zh-CN" smtClean="0"/>
              <a:t>IT</a:t>
            </a:r>
            <a:r>
              <a:rPr lang="zh-CN" altLang="en-US" smtClean="0"/>
              <a:t>与</a:t>
            </a:r>
            <a:r>
              <a:rPr lang="en-US" altLang="zh-CN" smtClean="0"/>
              <a:t>CT</a:t>
            </a:r>
            <a:r>
              <a:rPr lang="zh-CN" altLang="en-US" smtClean="0"/>
              <a:t>统一的云基础设施平台软件，聚焦于服务器虚拟化、云数据中心、和</a:t>
            </a:r>
            <a:r>
              <a:rPr lang="en-US" altLang="zh-CN" smtClean="0"/>
              <a:t>NFVI</a:t>
            </a:r>
            <a:r>
              <a:rPr lang="zh-CN" altLang="en-US" smtClean="0"/>
              <a:t>的交付。</a:t>
            </a:r>
          </a:p>
          <a:p>
            <a:pPr lvl="1"/>
            <a:r>
              <a:rPr lang="en-US" altLang="zh-CN" smtClean="0"/>
              <a:t>1</a:t>
            </a:r>
            <a:r>
              <a:rPr lang="zh-CN" altLang="en-US" smtClean="0"/>
              <a:t>、聚焦华为的虚拟化平台。通过计算虚拟化、网络虚拟化和存储虚拟化构筑差异化竞争力，支持异构虚拟化接入。</a:t>
            </a:r>
          </a:p>
          <a:p>
            <a:pPr lvl="1"/>
            <a:r>
              <a:rPr lang="en-US" altLang="zh-CN" smtClean="0"/>
              <a:t>2</a:t>
            </a:r>
            <a:r>
              <a:rPr lang="zh-CN" altLang="en-US" smtClean="0"/>
              <a:t>、聚焦</a:t>
            </a:r>
            <a:r>
              <a:rPr lang="en-US" altLang="zh-CN" smtClean="0"/>
              <a:t>OpenStack</a:t>
            </a:r>
            <a:r>
              <a:rPr lang="zh-CN" altLang="en-US" smtClean="0"/>
              <a:t>社区。保持系统开放性以及与社区生态的兼容性。</a:t>
            </a:r>
          </a:p>
          <a:p>
            <a:pPr lvl="1"/>
            <a:r>
              <a:rPr lang="en-US" altLang="zh-CN" smtClean="0"/>
              <a:t>3</a:t>
            </a:r>
            <a:r>
              <a:rPr lang="zh-CN" altLang="en-US" smtClean="0"/>
              <a:t>、聚焦</a:t>
            </a:r>
            <a:r>
              <a:rPr lang="en-US" altLang="zh-CN" smtClean="0"/>
              <a:t>IaaS</a:t>
            </a:r>
            <a:r>
              <a:rPr lang="zh-CN" altLang="en-US" smtClean="0"/>
              <a:t>层能力。软硬件解耦，对设备业务面集成，确保产品可以批量复制。对于产品线定制化场景，</a:t>
            </a:r>
            <a:r>
              <a:rPr lang="en-US" altLang="zh-CN" smtClean="0"/>
              <a:t>Fusionsphere</a:t>
            </a:r>
            <a:r>
              <a:rPr lang="zh-CN" altLang="en-US" smtClean="0"/>
              <a:t>可以作为平台部件被其它产品线集成，由各产品线定制自己的解决方案。</a:t>
            </a:r>
          </a:p>
        </p:txBody>
      </p:sp>
    </p:spTree>
    <p:extLst>
      <p:ext uri="{BB962C8B-B14F-4D97-AF65-F5344CB8AC3E}">
        <p14:creationId xmlns:p14="http://schemas.microsoft.com/office/powerpoint/2010/main" val="2306057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FusionSphere</a:t>
            </a:r>
            <a:r>
              <a:rPr lang="zh-CN" altLang="en-US" smtClean="0"/>
              <a:t> </a:t>
            </a:r>
            <a:r>
              <a:rPr lang="en-US" altLang="zh-CN" smtClean="0"/>
              <a:t>6.0</a:t>
            </a:r>
            <a:r>
              <a:rPr lang="zh-CN" altLang="en-US" smtClean="0"/>
              <a:t>解决方案的定位</a:t>
            </a:r>
          </a:p>
        </p:txBody>
      </p:sp>
      <p:sp>
        <p:nvSpPr>
          <p:cNvPr id="4" name="矩形 3"/>
          <p:cNvSpPr/>
          <p:nvPr/>
        </p:nvSpPr>
        <p:spPr bwMode="auto">
          <a:xfrm>
            <a:off x="4824413" y="4329113"/>
            <a:ext cx="3779837" cy="1836737"/>
          </a:xfrm>
          <a:prstGeom prst="rect">
            <a:avLst/>
          </a:prstGeom>
          <a:solidFill>
            <a:schemeClr val="bg1"/>
          </a:solidFill>
          <a:ln>
            <a:solidFill>
              <a:schemeClr val="tx2"/>
            </a:solidFill>
          </a:ln>
          <a:effectLst/>
          <a:extLst/>
        </p:spPr>
        <p:txBody>
          <a:bodyPr/>
          <a:lstStyle/>
          <a:p>
            <a:pPr>
              <a:buClr>
                <a:srgbClr val="CC9900"/>
              </a:buClr>
              <a:defRPr/>
            </a:pPr>
            <a:r>
              <a:rPr lang="zh-CN" altLang="en-US" sz="1600" b="1" dirty="0">
                <a:solidFill>
                  <a:srgbClr val="000000"/>
                </a:solidFill>
                <a:latin typeface="+mn-lt"/>
                <a:ea typeface="+mn-ea"/>
              </a:rPr>
              <a:t>服务器虚拟化场景</a:t>
            </a:r>
            <a:endParaRPr lang="en-US" altLang="zh-CN" sz="1600" b="1" dirty="0">
              <a:solidFill>
                <a:srgbClr val="000000"/>
              </a:solidFill>
              <a:latin typeface="+mn-lt"/>
              <a:ea typeface="+mn-ea"/>
            </a:endParaRPr>
          </a:p>
          <a:p>
            <a:pPr>
              <a:buClr>
                <a:srgbClr val="CC9900"/>
              </a:buClr>
              <a:defRPr/>
            </a:pPr>
            <a:r>
              <a:rPr lang="zh-CN" altLang="en-US" sz="1600" dirty="0">
                <a:solidFill>
                  <a:srgbClr val="000000"/>
                </a:solidFill>
                <a:latin typeface="+mn-lt"/>
                <a:ea typeface="+mn-ea"/>
              </a:rPr>
              <a:t>市场聚焦</a:t>
            </a:r>
            <a:r>
              <a:rPr lang="zh-CN" altLang="en-US" sz="1600" b="1" dirty="0">
                <a:solidFill>
                  <a:srgbClr val="990000"/>
                </a:solidFill>
                <a:latin typeface="+mn-lt"/>
                <a:ea typeface="+mn-ea"/>
              </a:rPr>
              <a:t>国内</a:t>
            </a:r>
            <a:r>
              <a:rPr lang="en-US" altLang="zh-CN" sz="1600" b="1" dirty="0">
                <a:solidFill>
                  <a:srgbClr val="990000"/>
                </a:solidFill>
                <a:latin typeface="+mn-lt"/>
                <a:ea typeface="+mn-ea"/>
              </a:rPr>
              <a:t>NA</a:t>
            </a:r>
            <a:r>
              <a:rPr lang="zh-CN" altLang="en-US" sz="1600" b="1" dirty="0">
                <a:solidFill>
                  <a:srgbClr val="990000"/>
                </a:solidFill>
                <a:latin typeface="+mn-lt"/>
                <a:ea typeface="+mn-ea"/>
              </a:rPr>
              <a:t>客户，包括政府，公共事业，金融，教育，媒体</a:t>
            </a:r>
            <a:r>
              <a:rPr lang="zh-CN" altLang="en-US" sz="1600" b="1" dirty="0" smtClean="0">
                <a:solidFill>
                  <a:srgbClr val="990000"/>
                </a:solidFill>
                <a:latin typeface="+mn-lt"/>
                <a:ea typeface="+mn-ea"/>
              </a:rPr>
              <a:t>资源</a:t>
            </a:r>
            <a:endParaRPr lang="zh-CN" altLang="en-US" sz="1600" b="1" dirty="0">
              <a:solidFill>
                <a:srgbClr val="990000"/>
              </a:solidFill>
              <a:latin typeface="+mn-lt"/>
              <a:ea typeface="+mn-ea"/>
            </a:endParaRPr>
          </a:p>
          <a:p>
            <a:pPr>
              <a:buClr>
                <a:srgbClr val="CC9900"/>
              </a:buClr>
              <a:defRPr/>
            </a:pPr>
            <a:endParaRPr lang="en-US" altLang="zh-CN" sz="1600" dirty="0">
              <a:solidFill>
                <a:srgbClr val="000000"/>
              </a:solidFill>
              <a:latin typeface="+mn-lt"/>
              <a:ea typeface="+mn-ea"/>
            </a:endParaRPr>
          </a:p>
          <a:p>
            <a:pPr>
              <a:buClr>
                <a:srgbClr val="CC9900"/>
              </a:buClr>
              <a:defRPr/>
            </a:pPr>
            <a:r>
              <a:rPr lang="zh-CN" altLang="en-US" sz="1600" b="1" dirty="0">
                <a:solidFill>
                  <a:srgbClr val="000000"/>
                </a:solidFill>
                <a:latin typeface="+mn-lt"/>
                <a:ea typeface="+mn-ea"/>
              </a:rPr>
              <a:t>交付形态：</a:t>
            </a:r>
            <a:endParaRPr lang="en-US" altLang="zh-CN" sz="1600" b="1" dirty="0">
              <a:solidFill>
                <a:srgbClr val="000000"/>
              </a:solidFill>
              <a:latin typeface="+mn-lt"/>
              <a:ea typeface="+mn-ea"/>
            </a:endParaRPr>
          </a:p>
          <a:p>
            <a:pPr>
              <a:buClr>
                <a:srgbClr val="CC9900"/>
              </a:buClr>
              <a:defRPr/>
            </a:pPr>
            <a:r>
              <a:rPr lang="zh-CN" altLang="en-US" sz="1600" dirty="0">
                <a:solidFill>
                  <a:srgbClr val="000000"/>
                </a:solidFill>
                <a:latin typeface="+mn-lt"/>
                <a:ea typeface="+mn-ea"/>
              </a:rPr>
              <a:t>基于</a:t>
            </a:r>
            <a:r>
              <a:rPr lang="en-US" altLang="zh-CN" sz="1600" dirty="0">
                <a:solidFill>
                  <a:srgbClr val="000000"/>
                </a:solidFill>
                <a:latin typeface="+mn-lt"/>
                <a:ea typeface="+mn-ea"/>
              </a:rPr>
              <a:t>FM+FC</a:t>
            </a:r>
            <a:r>
              <a:rPr lang="zh-CN" altLang="en-US" sz="1600" dirty="0">
                <a:solidFill>
                  <a:srgbClr val="000000"/>
                </a:solidFill>
                <a:latin typeface="+mn-lt"/>
                <a:ea typeface="+mn-ea"/>
              </a:rPr>
              <a:t>的方式交付虚拟化平台。</a:t>
            </a:r>
          </a:p>
        </p:txBody>
      </p:sp>
      <p:sp>
        <p:nvSpPr>
          <p:cNvPr id="5" name="矩形 4"/>
          <p:cNvSpPr/>
          <p:nvPr/>
        </p:nvSpPr>
        <p:spPr bwMode="auto">
          <a:xfrm>
            <a:off x="4824413" y="1376363"/>
            <a:ext cx="3779837" cy="2520950"/>
          </a:xfrm>
          <a:prstGeom prst="rect">
            <a:avLst/>
          </a:prstGeom>
          <a:solidFill>
            <a:schemeClr val="bg1"/>
          </a:solidFill>
          <a:ln>
            <a:solidFill>
              <a:schemeClr val="tx2"/>
            </a:solidFill>
          </a:ln>
          <a:effectLst/>
          <a:extLst/>
        </p:spPr>
        <p:txBody>
          <a:bodyPr/>
          <a:lstStyle/>
          <a:p>
            <a:pPr>
              <a:buClr>
                <a:srgbClr val="CC9900"/>
              </a:buClr>
              <a:defRPr/>
            </a:pPr>
            <a:r>
              <a:rPr lang="zh-CN" altLang="en-US" sz="1600" b="1" dirty="0">
                <a:solidFill>
                  <a:srgbClr val="000000"/>
                </a:solidFill>
                <a:latin typeface="+mn-lt"/>
                <a:ea typeface="+mn-ea"/>
              </a:rPr>
              <a:t>云数据中心场景</a:t>
            </a:r>
            <a:endParaRPr lang="en-US" altLang="zh-CN" sz="1600" b="1" dirty="0">
              <a:solidFill>
                <a:srgbClr val="000000"/>
              </a:solidFill>
              <a:latin typeface="+mn-lt"/>
              <a:ea typeface="+mn-ea"/>
            </a:endParaRPr>
          </a:p>
          <a:p>
            <a:pPr>
              <a:buClr>
                <a:srgbClr val="000000"/>
              </a:buClr>
              <a:defRPr/>
            </a:pPr>
            <a:r>
              <a:rPr lang="zh-CN" altLang="en-US" sz="1600" dirty="0">
                <a:solidFill>
                  <a:srgbClr val="000000"/>
                </a:solidFill>
                <a:latin typeface="+mn-lt"/>
                <a:ea typeface="+mn-ea"/>
              </a:rPr>
              <a:t>市场聚焦</a:t>
            </a:r>
            <a:r>
              <a:rPr lang="zh-CN" altLang="en-US" sz="1600" b="1" dirty="0">
                <a:solidFill>
                  <a:srgbClr val="990000"/>
                </a:solidFill>
                <a:latin typeface="+mn-lt"/>
                <a:ea typeface="+mn-ea"/>
              </a:rPr>
              <a:t>全球运营商数据中心，大型企业数据</a:t>
            </a:r>
            <a:r>
              <a:rPr lang="zh-CN" altLang="en-US" sz="1600" b="1" dirty="0" smtClean="0">
                <a:solidFill>
                  <a:srgbClr val="990000"/>
                </a:solidFill>
                <a:latin typeface="+mn-lt"/>
                <a:ea typeface="+mn-ea"/>
              </a:rPr>
              <a:t>中心</a:t>
            </a:r>
            <a:endParaRPr lang="en-US" altLang="zh-CN" sz="1600" b="1" dirty="0">
              <a:solidFill>
                <a:srgbClr val="990000"/>
              </a:solidFill>
              <a:latin typeface="+mn-lt"/>
              <a:ea typeface="+mn-ea"/>
            </a:endParaRPr>
          </a:p>
          <a:p>
            <a:pPr>
              <a:buClr>
                <a:srgbClr val="CC9900"/>
              </a:buClr>
              <a:defRPr/>
            </a:pPr>
            <a:endParaRPr lang="en-US" altLang="zh-CN" sz="1600" b="1" dirty="0">
              <a:solidFill>
                <a:srgbClr val="000000"/>
              </a:solidFill>
              <a:latin typeface="+mn-lt"/>
              <a:ea typeface="+mn-ea"/>
            </a:endParaRPr>
          </a:p>
          <a:p>
            <a:pPr>
              <a:buClr>
                <a:srgbClr val="CC9900"/>
              </a:buClr>
              <a:defRPr/>
            </a:pPr>
            <a:r>
              <a:rPr lang="zh-CN" altLang="en-US" sz="1600" b="1" dirty="0">
                <a:solidFill>
                  <a:srgbClr val="000000"/>
                </a:solidFill>
                <a:latin typeface="+mn-lt"/>
                <a:ea typeface="+mn-ea"/>
              </a:rPr>
              <a:t>交付形态：</a:t>
            </a:r>
            <a:endParaRPr lang="en-US" altLang="zh-CN" sz="1600" b="1" dirty="0">
              <a:solidFill>
                <a:srgbClr val="000000"/>
              </a:solidFill>
              <a:latin typeface="+mn-lt"/>
              <a:ea typeface="+mn-ea"/>
            </a:endParaRPr>
          </a:p>
          <a:p>
            <a:pPr>
              <a:buClr>
                <a:srgbClr val="CC9900"/>
              </a:buClr>
              <a:defRPr/>
            </a:pPr>
            <a:r>
              <a:rPr lang="en-US" altLang="zh-CN" sz="1600" dirty="0" err="1">
                <a:solidFill>
                  <a:srgbClr val="000000"/>
                </a:solidFill>
                <a:latin typeface="+mn-lt"/>
                <a:ea typeface="+mn-ea"/>
              </a:rPr>
              <a:t>OpenStack+FC</a:t>
            </a:r>
            <a:r>
              <a:rPr lang="zh-CN" altLang="en-US" sz="1600" dirty="0">
                <a:solidFill>
                  <a:srgbClr val="000000"/>
                </a:solidFill>
                <a:latin typeface="+mn-lt"/>
                <a:ea typeface="+mn-ea"/>
              </a:rPr>
              <a:t>作为独立产品直接面向客户交付。</a:t>
            </a:r>
          </a:p>
        </p:txBody>
      </p:sp>
      <p:sp>
        <p:nvSpPr>
          <p:cNvPr id="6" name="矩形 5"/>
          <p:cNvSpPr/>
          <p:nvPr/>
        </p:nvSpPr>
        <p:spPr bwMode="auto">
          <a:xfrm>
            <a:off x="755650" y="4329113"/>
            <a:ext cx="3924300" cy="1835150"/>
          </a:xfrm>
          <a:prstGeom prst="rect">
            <a:avLst/>
          </a:prstGeom>
          <a:solidFill>
            <a:schemeClr val="bg1"/>
          </a:solidFill>
          <a:ln>
            <a:solidFill>
              <a:schemeClr val="tx2"/>
            </a:solidFill>
          </a:ln>
          <a:effectLst/>
          <a:extLst/>
        </p:spPr>
        <p:txBody>
          <a:bodyPr/>
          <a:lstStyle/>
          <a:p>
            <a:pPr>
              <a:buClr>
                <a:srgbClr val="CC9900"/>
              </a:buClr>
              <a:defRPr/>
            </a:pPr>
            <a:r>
              <a:rPr lang="en-US" altLang="zh-CN" sz="1600" b="1" dirty="0">
                <a:solidFill>
                  <a:srgbClr val="000000"/>
                </a:solidFill>
                <a:latin typeface="+mn-lt"/>
                <a:ea typeface="+mn-ea"/>
              </a:rPr>
              <a:t>NFVI</a:t>
            </a:r>
            <a:r>
              <a:rPr lang="zh-CN" altLang="en-US" sz="1600" b="1" dirty="0">
                <a:solidFill>
                  <a:srgbClr val="000000"/>
                </a:solidFill>
                <a:latin typeface="+mn-lt"/>
                <a:ea typeface="+mn-ea"/>
              </a:rPr>
              <a:t>电信云化场景</a:t>
            </a:r>
            <a:endParaRPr lang="en-US" altLang="zh-CN" sz="1600" b="1" dirty="0">
              <a:solidFill>
                <a:srgbClr val="000000"/>
              </a:solidFill>
              <a:latin typeface="+mn-lt"/>
              <a:ea typeface="+mn-ea"/>
            </a:endParaRPr>
          </a:p>
          <a:p>
            <a:pPr>
              <a:buClr>
                <a:srgbClr val="CC9900"/>
              </a:buClr>
              <a:defRPr/>
            </a:pPr>
            <a:r>
              <a:rPr lang="zh-CN" altLang="en-US" sz="1600" dirty="0">
                <a:solidFill>
                  <a:srgbClr val="000000"/>
                </a:solidFill>
                <a:latin typeface="+mn-lt"/>
                <a:ea typeface="+mn-ea"/>
              </a:rPr>
              <a:t>市场聚焦</a:t>
            </a:r>
            <a:r>
              <a:rPr lang="zh-CN" altLang="en-US" sz="1600" b="1" dirty="0">
                <a:solidFill>
                  <a:srgbClr val="990000"/>
                </a:solidFill>
                <a:latin typeface="+mn-lt"/>
                <a:ea typeface="+mn-ea"/>
              </a:rPr>
              <a:t>全球运营商，支持各大产品线</a:t>
            </a:r>
            <a:endParaRPr lang="en-US" altLang="zh-CN" sz="1600" b="1" dirty="0">
              <a:solidFill>
                <a:srgbClr val="990000"/>
              </a:solidFill>
              <a:latin typeface="+mn-lt"/>
              <a:ea typeface="+mn-ea"/>
            </a:endParaRPr>
          </a:p>
          <a:p>
            <a:pPr>
              <a:buClr>
                <a:srgbClr val="CC9900"/>
              </a:buClr>
              <a:defRPr/>
            </a:pPr>
            <a:endParaRPr lang="en-US" altLang="zh-CN" sz="1600" b="1" dirty="0">
              <a:solidFill>
                <a:srgbClr val="000000"/>
              </a:solidFill>
              <a:latin typeface="+mn-lt"/>
              <a:ea typeface="+mn-ea"/>
            </a:endParaRPr>
          </a:p>
          <a:p>
            <a:pPr>
              <a:buClr>
                <a:srgbClr val="CC9900"/>
              </a:buClr>
              <a:defRPr/>
            </a:pPr>
            <a:r>
              <a:rPr lang="zh-CN" altLang="en-US" sz="1600" b="1" dirty="0">
                <a:solidFill>
                  <a:srgbClr val="000000"/>
                </a:solidFill>
                <a:latin typeface="+mn-lt"/>
                <a:ea typeface="+mn-ea"/>
              </a:rPr>
              <a:t>交付形态：</a:t>
            </a:r>
            <a:endParaRPr lang="en-US" altLang="zh-CN" sz="1600" b="1" dirty="0">
              <a:solidFill>
                <a:srgbClr val="000000"/>
              </a:solidFill>
              <a:latin typeface="+mn-lt"/>
              <a:ea typeface="+mn-ea"/>
            </a:endParaRPr>
          </a:p>
          <a:p>
            <a:pPr>
              <a:buClr>
                <a:srgbClr val="CC9900"/>
              </a:buClr>
              <a:defRPr/>
            </a:pPr>
            <a:r>
              <a:rPr lang="zh-CN" altLang="en-US" sz="1600" dirty="0">
                <a:solidFill>
                  <a:srgbClr val="000000"/>
                </a:solidFill>
                <a:latin typeface="+mn-lt"/>
                <a:ea typeface="+mn-ea"/>
              </a:rPr>
              <a:t>被华为电信网元集成后面向客户交付，基于</a:t>
            </a:r>
            <a:r>
              <a:rPr lang="en-US" altLang="zh-CN" sz="1600" dirty="0" err="1">
                <a:solidFill>
                  <a:srgbClr val="000000"/>
                </a:solidFill>
                <a:latin typeface="+mn-lt"/>
                <a:ea typeface="+mn-ea"/>
              </a:rPr>
              <a:t>OpenStack+KVM</a:t>
            </a:r>
            <a:r>
              <a:rPr lang="zh-CN" altLang="en-US" sz="1600" dirty="0">
                <a:solidFill>
                  <a:srgbClr val="000000"/>
                </a:solidFill>
                <a:latin typeface="+mn-lt"/>
                <a:ea typeface="+mn-ea"/>
              </a:rPr>
              <a:t>。</a:t>
            </a:r>
          </a:p>
          <a:p>
            <a:pPr>
              <a:buClr>
                <a:srgbClr val="CC9900"/>
              </a:buClr>
              <a:defRPr/>
            </a:pPr>
            <a:endParaRPr lang="zh-CN" altLang="en-US" sz="1600" dirty="0">
              <a:solidFill>
                <a:srgbClr val="000000"/>
              </a:solidFill>
              <a:latin typeface="+mn-lt"/>
              <a:ea typeface="+mn-ea"/>
            </a:endParaRPr>
          </a:p>
          <a:p>
            <a:pPr>
              <a:buClr>
                <a:srgbClr val="CC9900"/>
              </a:buClr>
              <a:defRPr/>
            </a:pPr>
            <a:endParaRPr lang="en-US" altLang="zh-CN" sz="1600" dirty="0">
              <a:solidFill>
                <a:srgbClr val="000000"/>
              </a:solidFill>
              <a:latin typeface="+mn-lt"/>
              <a:ea typeface="+mn-ea"/>
            </a:endParaRPr>
          </a:p>
        </p:txBody>
      </p:sp>
      <p:grpSp>
        <p:nvGrpSpPr>
          <p:cNvPr id="13318" name="组合 31"/>
          <p:cNvGrpSpPr>
            <a:grpSpLocks/>
          </p:cNvGrpSpPr>
          <p:nvPr/>
        </p:nvGrpSpPr>
        <p:grpSpPr bwMode="auto">
          <a:xfrm>
            <a:off x="792163" y="1428750"/>
            <a:ext cx="3873500" cy="2457450"/>
            <a:chOff x="2233129" y="788076"/>
            <a:chExt cx="4474605" cy="2048492"/>
          </a:xfrm>
        </p:grpSpPr>
        <p:sp>
          <p:nvSpPr>
            <p:cNvPr id="8" name="圆角矩形 7"/>
            <p:cNvSpPr/>
            <p:nvPr/>
          </p:nvSpPr>
          <p:spPr bwMode="auto">
            <a:xfrm>
              <a:off x="2570558" y="1102190"/>
              <a:ext cx="1335046" cy="324213"/>
            </a:xfrm>
            <a:prstGeom prst="roundRect">
              <a:avLst/>
            </a:prstGeom>
            <a:solidFill>
              <a:srgbClr val="990000"/>
            </a:solidFill>
            <a:ln w="9525" cap="flat" cmpd="sng" algn="ctr">
              <a:noFill/>
              <a:prstDash val="solid"/>
              <a:round/>
              <a:headEnd type="none" w="med" len="med"/>
              <a:tailEnd type="none" w="med" len="med"/>
            </a:ln>
            <a:effectLst/>
          </p:spPr>
          <p:txBody>
            <a:bodyPr tIns="0" bIns="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73">
                <a:defRPr/>
              </a:pPr>
              <a:endParaRPr lang="zh-CN" altLang="en-US" sz="1200" dirty="0" smtClean="0">
                <a:solidFill>
                  <a:srgbClr val="000000"/>
                </a:solidFill>
                <a:latin typeface="+mn-lt"/>
                <a:ea typeface="+mn-ea"/>
              </a:endParaRPr>
            </a:p>
          </p:txBody>
        </p:sp>
        <p:sp>
          <p:nvSpPr>
            <p:cNvPr id="9" name="圆角矩形 8"/>
            <p:cNvSpPr/>
            <p:nvPr/>
          </p:nvSpPr>
          <p:spPr bwMode="auto">
            <a:xfrm>
              <a:off x="2521044" y="2346941"/>
              <a:ext cx="3816252" cy="449927"/>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tIns="0" bIns="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73">
                <a:defRPr/>
              </a:pPr>
              <a:endParaRPr lang="zh-CN" altLang="en-US" dirty="0" smtClean="0">
                <a:solidFill>
                  <a:srgbClr val="000000"/>
                </a:solidFill>
                <a:latin typeface="+mn-lt"/>
                <a:ea typeface="+mn-ea"/>
              </a:endParaRPr>
            </a:p>
          </p:txBody>
        </p:sp>
        <p:sp>
          <p:nvSpPr>
            <p:cNvPr id="10" name="圆角矩形 9"/>
            <p:cNvSpPr/>
            <p:nvPr/>
          </p:nvSpPr>
          <p:spPr bwMode="auto">
            <a:xfrm>
              <a:off x="2649413" y="2454130"/>
              <a:ext cx="1413902" cy="27127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801373">
                <a:defRPr/>
              </a:pPr>
              <a:r>
                <a:rPr lang="en-US" altLang="zh-CN" sz="1200" dirty="0" smtClean="0">
                  <a:solidFill>
                    <a:srgbClr val="000000"/>
                  </a:solidFill>
                </a:rPr>
                <a:t>COTS/</a:t>
              </a:r>
              <a:r>
                <a:rPr lang="zh-CN" altLang="en-US" sz="1200" dirty="0" smtClean="0">
                  <a:solidFill>
                    <a:srgbClr val="000000"/>
                  </a:solidFill>
                </a:rPr>
                <a:t>电信平台</a:t>
              </a:r>
            </a:p>
          </p:txBody>
        </p:sp>
        <p:sp>
          <p:nvSpPr>
            <p:cNvPr id="11" name="圆角矩形 10"/>
            <p:cNvSpPr/>
            <p:nvPr/>
          </p:nvSpPr>
          <p:spPr bwMode="auto">
            <a:xfrm>
              <a:off x="4228363" y="2455453"/>
              <a:ext cx="792225" cy="26995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801373">
                <a:defRPr/>
              </a:pPr>
              <a:r>
                <a:rPr lang="zh-CN" altLang="en-US" sz="1200" dirty="0" smtClean="0">
                  <a:solidFill>
                    <a:srgbClr val="000000"/>
                  </a:solidFill>
                </a:rPr>
                <a:t>存储</a:t>
              </a:r>
            </a:p>
          </p:txBody>
        </p:sp>
        <p:sp>
          <p:nvSpPr>
            <p:cNvPr id="12" name="圆角矩形 11"/>
            <p:cNvSpPr/>
            <p:nvPr/>
          </p:nvSpPr>
          <p:spPr bwMode="auto">
            <a:xfrm>
              <a:off x="5226894" y="2452800"/>
              <a:ext cx="948102" cy="2580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801373">
                <a:defRPr/>
              </a:pPr>
              <a:r>
                <a:rPr lang="zh-CN" altLang="en-US" sz="1200" dirty="0" smtClean="0">
                  <a:solidFill>
                    <a:srgbClr val="000000"/>
                  </a:solidFill>
                </a:rPr>
                <a:t>网络</a:t>
              </a:r>
            </a:p>
          </p:txBody>
        </p:sp>
        <p:sp>
          <p:nvSpPr>
            <p:cNvPr id="13" name="L 形 12"/>
            <p:cNvSpPr/>
            <p:nvPr/>
          </p:nvSpPr>
          <p:spPr bwMode="auto">
            <a:xfrm>
              <a:off x="2233129" y="788076"/>
              <a:ext cx="4474605" cy="2048492"/>
            </a:xfrm>
            <a:prstGeom prst="corner">
              <a:avLst>
                <a:gd name="adj1" fmla="val 178157"/>
                <a:gd name="adj2" fmla="val 42637"/>
              </a:avLst>
            </a:prstGeom>
            <a:noFill/>
            <a:ln w="9525" cap="flat" cmpd="sng" algn="ctr">
              <a:solidFill>
                <a:schemeClr val="tx1"/>
              </a:solidFill>
              <a:prstDash val="lgDash"/>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threePt" dir="t"/>
            </a:scene3d>
          </p:spPr>
          <p:txBody>
            <a:bodyPr lIns="79200" tIns="39600" rIns="79200" bIns="39600"/>
            <a:lstStyle/>
            <a:p>
              <a:pPr algn="ctr" defTabSz="801688">
                <a:defRPr/>
              </a:pPr>
              <a:endParaRPr lang="zh-CN" altLang="en-US" dirty="0">
                <a:solidFill>
                  <a:srgbClr val="000000"/>
                </a:solidFill>
                <a:latin typeface="+mn-lt"/>
                <a:ea typeface="+mn-ea"/>
              </a:endParaRPr>
            </a:p>
          </p:txBody>
        </p:sp>
        <p:sp>
          <p:nvSpPr>
            <p:cNvPr id="14" name="圆角矩形 13"/>
            <p:cNvSpPr/>
            <p:nvPr/>
          </p:nvSpPr>
          <p:spPr bwMode="auto">
            <a:xfrm>
              <a:off x="3978958" y="1087145"/>
              <a:ext cx="1311205" cy="340092"/>
            </a:xfrm>
            <a:prstGeom prst="roundRect">
              <a:avLst/>
            </a:prstGeom>
            <a:solidFill>
              <a:srgbClr val="990000"/>
            </a:solidFill>
            <a:ln w="9525" cap="flat" cmpd="sng" algn="ctr">
              <a:noFill/>
              <a:prstDash val="solid"/>
              <a:round/>
              <a:headEnd type="none" w="med" len="med"/>
              <a:tailEnd type="none" w="med" len="med"/>
            </a:ln>
            <a:effectLst/>
          </p:spPr>
          <p:txBody>
            <a:bodyPr tIns="0" bIns="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73">
                <a:defRPr/>
              </a:pPr>
              <a:endParaRPr lang="zh-CN" altLang="en-US" dirty="0" smtClean="0">
                <a:solidFill>
                  <a:srgbClr val="000000"/>
                </a:solidFill>
                <a:latin typeface="+mn-lt"/>
                <a:ea typeface="+mn-ea"/>
              </a:endParaRPr>
            </a:p>
          </p:txBody>
        </p:sp>
        <p:sp>
          <p:nvSpPr>
            <p:cNvPr id="15" name="圆角矩形 14"/>
            <p:cNvSpPr/>
            <p:nvPr/>
          </p:nvSpPr>
          <p:spPr bwMode="auto">
            <a:xfrm>
              <a:off x="5359850" y="1087145"/>
              <a:ext cx="973777" cy="332153"/>
            </a:xfrm>
            <a:prstGeom prst="roundRect">
              <a:avLst/>
            </a:prstGeom>
            <a:solidFill>
              <a:srgbClr val="990000"/>
            </a:solidFill>
            <a:ln w="9525" cap="flat" cmpd="sng" algn="ctr">
              <a:noFill/>
              <a:prstDash val="solid"/>
              <a:round/>
              <a:headEnd type="none" w="med" len="med"/>
              <a:tailEnd type="none" w="med" len="med"/>
            </a:ln>
            <a:effectLst/>
          </p:spPr>
          <p:txBody>
            <a:bodyPr tIns="0" bIns="0"/>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73">
                <a:defRPr/>
              </a:pPr>
              <a:endParaRPr lang="zh-CN" altLang="en-US" dirty="0" smtClean="0">
                <a:solidFill>
                  <a:srgbClr val="000000"/>
                </a:solidFill>
                <a:latin typeface="+mn-lt"/>
                <a:ea typeface="+mn-ea"/>
              </a:endParaRPr>
            </a:p>
          </p:txBody>
        </p:sp>
        <p:grpSp>
          <p:nvGrpSpPr>
            <p:cNvPr id="13330" name="组合 91"/>
            <p:cNvGrpSpPr>
              <a:grpSpLocks/>
            </p:cNvGrpSpPr>
            <p:nvPr/>
          </p:nvGrpSpPr>
          <p:grpSpPr bwMode="auto">
            <a:xfrm>
              <a:off x="2464194" y="1477524"/>
              <a:ext cx="3873102" cy="816485"/>
              <a:chOff x="4007123" y="1797408"/>
              <a:chExt cx="3642717" cy="1110944"/>
            </a:xfrm>
          </p:grpSpPr>
          <p:sp>
            <p:nvSpPr>
              <p:cNvPr id="21" name="圆角矩形 20"/>
              <p:cNvSpPr/>
              <p:nvPr/>
            </p:nvSpPr>
            <p:spPr bwMode="auto">
              <a:xfrm>
                <a:off x="4060591" y="1797408"/>
                <a:ext cx="3589249" cy="1110944"/>
              </a:xfrm>
              <a:prstGeom prst="roundRect">
                <a:avLst/>
              </a:prstGeom>
              <a:solidFill>
                <a:srgbClr val="990000"/>
              </a:solidFill>
              <a:ln w="9525" cap="flat" cmpd="sng" algn="ctr">
                <a:noFill/>
                <a:prstDash val="solid"/>
                <a:round/>
                <a:headEnd type="none" w="med" len="med"/>
                <a:tailEnd type="none" w="med" len="med"/>
              </a:ln>
              <a:effectLst/>
            </p:spPr>
            <p:txBody>
              <a:bodyPr tIns="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801373" fontAlgn="auto">
                  <a:spcBef>
                    <a:spcPts val="0"/>
                  </a:spcBef>
                  <a:spcAft>
                    <a:spcPts val="0"/>
                  </a:spcAft>
                  <a:defRPr/>
                </a:pPr>
                <a:endParaRPr lang="en-US" altLang="zh-CN" kern="0" dirty="0" smtClean="0">
                  <a:solidFill>
                    <a:srgbClr val="000000"/>
                  </a:solidFill>
                </a:endParaRPr>
              </a:p>
            </p:txBody>
          </p:sp>
          <p:sp>
            <p:nvSpPr>
              <p:cNvPr id="22" name="矩形 21"/>
              <p:cNvSpPr/>
              <p:nvPr/>
            </p:nvSpPr>
            <p:spPr>
              <a:xfrm>
                <a:off x="4007123" y="1900039"/>
                <a:ext cx="1581440" cy="349084"/>
              </a:xfrm>
              <a:prstGeom prst="rect">
                <a:avLst/>
              </a:prstGeom>
            </p:spPr>
            <p:txBody>
              <a:bodyPr wrap="square">
                <a:spAutoFit/>
              </a:bodyPr>
              <a:lstStyle/>
              <a:p>
                <a:pPr algn="ctr" defTabSz="801373">
                  <a:defRPr/>
                </a:pPr>
                <a:r>
                  <a:rPr lang="zh-CN" altLang="en-US" sz="1400" b="1" dirty="0">
                    <a:solidFill>
                      <a:srgbClr val="FFFFFF"/>
                    </a:solidFill>
                    <a:latin typeface="+mn-lt"/>
                    <a:ea typeface="+mn-ea"/>
                  </a:rPr>
                  <a:t>数据中心虚拟化</a:t>
                </a:r>
              </a:p>
            </p:txBody>
          </p:sp>
          <p:sp>
            <p:nvSpPr>
              <p:cNvPr id="23" name="圆角矩形 22"/>
              <p:cNvSpPr/>
              <p:nvPr/>
            </p:nvSpPr>
            <p:spPr bwMode="auto">
              <a:xfrm>
                <a:off x="4141655" y="2200733"/>
                <a:ext cx="1176294" cy="523962"/>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801373">
                  <a:defRPr/>
                </a:pPr>
                <a:r>
                  <a:rPr lang="zh-CN" altLang="en-US" sz="1200" dirty="0" smtClean="0">
                    <a:solidFill>
                      <a:srgbClr val="000000"/>
                    </a:solidFill>
                  </a:rPr>
                  <a:t>计算虚拟化</a:t>
                </a:r>
              </a:p>
            </p:txBody>
          </p:sp>
          <p:sp>
            <p:nvSpPr>
              <p:cNvPr id="24" name="圆角矩形 23"/>
              <p:cNvSpPr/>
              <p:nvPr/>
            </p:nvSpPr>
            <p:spPr bwMode="auto">
              <a:xfrm>
                <a:off x="5343821" y="2209736"/>
                <a:ext cx="1100404" cy="513159"/>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801373">
                  <a:defRPr/>
                </a:pPr>
                <a:r>
                  <a:rPr lang="zh-CN" altLang="en-US" sz="1200" dirty="0" smtClean="0">
                    <a:solidFill>
                      <a:srgbClr val="000000"/>
                    </a:solidFill>
                  </a:rPr>
                  <a:t>存储虚拟化</a:t>
                </a:r>
                <a:r>
                  <a:rPr lang="en-US" altLang="zh-CN" sz="1200" dirty="0" smtClean="0">
                    <a:solidFill>
                      <a:srgbClr val="000000"/>
                    </a:solidFill>
                  </a:rPr>
                  <a:t>SDS </a:t>
                </a:r>
                <a:endParaRPr lang="zh-CN" altLang="en-US" sz="1200" dirty="0" smtClean="0">
                  <a:solidFill>
                    <a:srgbClr val="000000"/>
                  </a:solidFill>
                </a:endParaRPr>
              </a:p>
            </p:txBody>
          </p:sp>
          <p:sp>
            <p:nvSpPr>
              <p:cNvPr id="25" name="圆角矩形 24"/>
              <p:cNvSpPr/>
              <p:nvPr/>
            </p:nvSpPr>
            <p:spPr bwMode="auto">
              <a:xfrm>
                <a:off x="6495967" y="2218739"/>
                <a:ext cx="1110753" cy="516760"/>
              </a:xfrm>
              <a:prstGeom prst="roundRect">
                <a:avLst/>
              </a:prstGeom>
              <a:solidFill>
                <a:schemeClr val="bg1"/>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anchor="ctr"/>
              <a:lstStyle>
                <a:defPPr>
                  <a:defRPr lang="zh-CN"/>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801373">
                  <a:defRPr/>
                </a:pPr>
                <a:r>
                  <a:rPr lang="zh-CN" altLang="en-US" sz="1200" dirty="0" smtClean="0">
                    <a:solidFill>
                      <a:srgbClr val="000000"/>
                    </a:solidFill>
                  </a:rPr>
                  <a:t>网络虚拟化</a:t>
                </a:r>
                <a:endParaRPr lang="en-US" altLang="zh-CN" sz="1200" dirty="0" smtClean="0">
                  <a:solidFill>
                    <a:srgbClr val="000000"/>
                  </a:solidFill>
                </a:endParaRPr>
              </a:p>
              <a:p>
                <a:pPr algn="ctr" defTabSz="801373">
                  <a:defRPr/>
                </a:pPr>
                <a:r>
                  <a:rPr lang="en-US" altLang="zh-CN" sz="1200" dirty="0" smtClean="0">
                    <a:solidFill>
                      <a:srgbClr val="000000"/>
                    </a:solidFill>
                  </a:rPr>
                  <a:t>SDN </a:t>
                </a:r>
                <a:endParaRPr lang="zh-CN" altLang="en-US" sz="1200" dirty="0" smtClean="0">
                  <a:solidFill>
                    <a:srgbClr val="000000"/>
                  </a:solidFill>
                </a:endParaRPr>
              </a:p>
            </p:txBody>
          </p:sp>
        </p:grpSp>
        <p:sp>
          <p:nvSpPr>
            <p:cNvPr id="17" name="矩形 16"/>
            <p:cNvSpPr/>
            <p:nvPr/>
          </p:nvSpPr>
          <p:spPr>
            <a:xfrm>
              <a:off x="3927611" y="1145232"/>
              <a:ext cx="1410234" cy="256558"/>
            </a:xfrm>
            <a:prstGeom prst="rect">
              <a:avLst/>
            </a:prstGeom>
          </p:spPr>
          <p:txBody>
            <a:bodyPr>
              <a:spAutoFit/>
            </a:bodyPr>
            <a:lstStyle/>
            <a:p>
              <a:pPr algn="ctr" defTabSz="801373">
                <a:defRPr/>
              </a:pPr>
              <a:r>
                <a:rPr lang="zh-CN" altLang="en-US" sz="1400" b="1" dirty="0">
                  <a:solidFill>
                    <a:srgbClr val="FFFFFF"/>
                  </a:solidFill>
                  <a:latin typeface="+mn-lt"/>
                  <a:ea typeface="+mn-ea"/>
                </a:rPr>
                <a:t>云数据中心</a:t>
              </a:r>
            </a:p>
          </p:txBody>
        </p:sp>
        <p:sp>
          <p:nvSpPr>
            <p:cNvPr id="18" name="矩形 17"/>
            <p:cNvSpPr/>
            <p:nvPr/>
          </p:nvSpPr>
          <p:spPr>
            <a:xfrm>
              <a:off x="5141621" y="1145233"/>
              <a:ext cx="1410234" cy="256558"/>
            </a:xfrm>
            <a:prstGeom prst="rect">
              <a:avLst/>
            </a:prstGeom>
          </p:spPr>
          <p:txBody>
            <a:bodyPr>
              <a:spAutoFit/>
            </a:bodyPr>
            <a:lstStyle/>
            <a:p>
              <a:pPr algn="ctr" defTabSz="801373">
                <a:defRPr/>
              </a:pPr>
              <a:r>
                <a:rPr lang="zh-CN" altLang="en-US" sz="1400" b="1" dirty="0">
                  <a:solidFill>
                    <a:srgbClr val="FFFFFF"/>
                  </a:solidFill>
                  <a:latin typeface="+mn-lt"/>
                  <a:ea typeface="+mn-ea"/>
                </a:rPr>
                <a:t>企业应用</a:t>
              </a:r>
            </a:p>
          </p:txBody>
        </p:sp>
        <p:sp>
          <p:nvSpPr>
            <p:cNvPr id="19" name="矩形 18"/>
            <p:cNvSpPr/>
            <p:nvPr/>
          </p:nvSpPr>
          <p:spPr>
            <a:xfrm>
              <a:off x="2581322" y="1146069"/>
              <a:ext cx="1410235" cy="256558"/>
            </a:xfrm>
            <a:prstGeom prst="rect">
              <a:avLst/>
            </a:prstGeom>
          </p:spPr>
          <p:txBody>
            <a:bodyPr>
              <a:spAutoFit/>
            </a:bodyPr>
            <a:lstStyle/>
            <a:p>
              <a:pPr algn="ctr" defTabSz="801373">
                <a:defRPr/>
              </a:pPr>
              <a:r>
                <a:rPr lang="en-US" altLang="zh-CN" sz="1400" b="1" dirty="0">
                  <a:solidFill>
                    <a:srgbClr val="FFFFFF"/>
                  </a:solidFill>
                  <a:latin typeface="+mn-lt"/>
                  <a:ea typeface="+mn-ea"/>
                </a:rPr>
                <a:t>NFV</a:t>
              </a:r>
              <a:r>
                <a:rPr lang="zh-CN" altLang="en-US" sz="1400" b="1" dirty="0">
                  <a:solidFill>
                    <a:srgbClr val="FFFFFF"/>
                  </a:solidFill>
                  <a:latin typeface="+mn-lt"/>
                  <a:ea typeface="+mn-ea"/>
                </a:rPr>
                <a:t>电信云</a:t>
              </a:r>
              <a:r>
                <a:rPr lang="en-US" altLang="zh-CN" sz="1400" b="1" dirty="0">
                  <a:solidFill>
                    <a:srgbClr val="FFFFFF"/>
                  </a:solidFill>
                  <a:latin typeface="+mn-lt"/>
                  <a:ea typeface="+mn-ea"/>
                </a:rPr>
                <a:t> </a:t>
              </a:r>
              <a:endParaRPr lang="zh-CN" altLang="en-US" sz="1400" b="1" dirty="0">
                <a:solidFill>
                  <a:srgbClr val="FFFFFF"/>
                </a:solidFill>
                <a:latin typeface="+mn-lt"/>
                <a:ea typeface="+mn-ea"/>
              </a:endParaRPr>
            </a:p>
          </p:txBody>
        </p:sp>
        <p:sp>
          <p:nvSpPr>
            <p:cNvPr id="20" name="矩形 19"/>
            <p:cNvSpPr/>
            <p:nvPr/>
          </p:nvSpPr>
          <p:spPr>
            <a:xfrm>
              <a:off x="2387173" y="811896"/>
              <a:ext cx="1410234" cy="281867"/>
            </a:xfrm>
            <a:prstGeom prst="rect">
              <a:avLst/>
            </a:prstGeom>
          </p:spPr>
          <p:txBody>
            <a:bodyPr>
              <a:spAutoFit/>
            </a:bodyPr>
            <a:lstStyle/>
            <a:p>
              <a:pPr algn="ctr" defTabSz="801373">
                <a:defRPr/>
              </a:pPr>
              <a:r>
                <a:rPr lang="zh-CN" altLang="en-US" sz="1600" b="1" dirty="0">
                  <a:solidFill>
                    <a:srgbClr val="000000"/>
                  </a:solidFill>
                  <a:latin typeface="+mn-lt"/>
                  <a:ea typeface="+mn-ea"/>
                </a:rPr>
                <a:t>云数据中心</a:t>
              </a:r>
            </a:p>
          </p:txBody>
        </p:sp>
      </p:grpSp>
      <p:sp>
        <p:nvSpPr>
          <p:cNvPr id="26" name="Line 9"/>
          <p:cNvSpPr>
            <a:spLocks noChangeShapeType="1"/>
          </p:cNvSpPr>
          <p:nvPr/>
        </p:nvSpPr>
        <p:spPr bwMode="auto">
          <a:xfrm flipV="1">
            <a:off x="3211513" y="1376363"/>
            <a:ext cx="1612900" cy="431800"/>
          </a:xfrm>
          <a:prstGeom prst="line">
            <a:avLst/>
          </a:prstGeom>
          <a:noFill/>
          <a:ln w="19050">
            <a:solidFill>
              <a:srgbClr val="FF0000"/>
            </a:solidFill>
            <a:round/>
            <a:headEnd type="oval" w="lg" len="lg"/>
            <a:tailEnd/>
          </a:ln>
        </p:spPr>
        <p:txBody>
          <a:bodyPr wrap="none" anchor="ctr"/>
          <a:lstStyle/>
          <a:p>
            <a:pPr>
              <a:defRPr/>
            </a:pPr>
            <a:endParaRPr lang="zh-CN" altLang="en-US" sz="1800">
              <a:solidFill>
                <a:srgbClr val="000000"/>
              </a:solidFill>
              <a:latin typeface="+mn-lt"/>
              <a:ea typeface="+mn-ea"/>
            </a:endParaRPr>
          </a:p>
        </p:txBody>
      </p:sp>
      <p:sp>
        <p:nvSpPr>
          <p:cNvPr id="27" name="Line 7"/>
          <p:cNvSpPr>
            <a:spLocks noChangeShapeType="1"/>
          </p:cNvSpPr>
          <p:nvPr/>
        </p:nvSpPr>
        <p:spPr bwMode="auto">
          <a:xfrm flipH="1">
            <a:off x="755650" y="2135188"/>
            <a:ext cx="755650" cy="2230437"/>
          </a:xfrm>
          <a:prstGeom prst="line">
            <a:avLst/>
          </a:prstGeom>
          <a:noFill/>
          <a:ln w="19050">
            <a:solidFill>
              <a:srgbClr val="FF0000"/>
            </a:solidFill>
            <a:round/>
            <a:headEnd type="oval" w="lg" len="lg"/>
            <a:tailEnd/>
          </a:ln>
        </p:spPr>
        <p:txBody>
          <a:bodyPr wrap="none" anchor="ctr"/>
          <a:lstStyle/>
          <a:p>
            <a:pPr>
              <a:defRPr/>
            </a:pPr>
            <a:endParaRPr lang="zh-CN" altLang="en-US" sz="1800">
              <a:solidFill>
                <a:srgbClr val="000000"/>
              </a:solidFill>
              <a:latin typeface="+mn-lt"/>
              <a:ea typeface="+mn-ea"/>
            </a:endParaRPr>
          </a:p>
        </p:txBody>
      </p:sp>
      <p:sp>
        <p:nvSpPr>
          <p:cNvPr id="28" name="Line 8"/>
          <p:cNvSpPr>
            <a:spLocks noChangeShapeType="1"/>
          </p:cNvSpPr>
          <p:nvPr/>
        </p:nvSpPr>
        <p:spPr bwMode="auto">
          <a:xfrm>
            <a:off x="2030413" y="2954338"/>
            <a:ext cx="2794000" cy="1374775"/>
          </a:xfrm>
          <a:prstGeom prst="line">
            <a:avLst/>
          </a:prstGeom>
          <a:noFill/>
          <a:ln w="19050">
            <a:solidFill>
              <a:srgbClr val="FF0000"/>
            </a:solidFill>
            <a:round/>
            <a:headEnd type="oval" w="lg" len="lg"/>
            <a:tailEnd/>
          </a:ln>
        </p:spPr>
        <p:txBody>
          <a:bodyPr wrap="none" anchor="ctr"/>
          <a:lstStyle/>
          <a:p>
            <a:pPr>
              <a:defRPr/>
            </a:pPr>
            <a:endParaRPr lang="zh-CN" altLang="en-US" sz="1800">
              <a:solidFill>
                <a:srgbClr val="000000"/>
              </a:solidFill>
              <a:latin typeface="+mn-lt"/>
              <a:ea typeface="+mn-ea"/>
            </a:endParaRPr>
          </a:p>
        </p:txBody>
      </p:sp>
    </p:spTree>
    <p:extLst>
      <p:ext uri="{BB962C8B-B14F-4D97-AF65-F5344CB8AC3E}">
        <p14:creationId xmlns:p14="http://schemas.microsoft.com/office/powerpoint/2010/main" val="35533710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48D7F975-07E2-4B9F-817B-DDC274A4D437}"/>
</file>

<file path=docProps/app.xml><?xml version="1.0" encoding="utf-8"?>
<Properties xmlns="http://schemas.openxmlformats.org/officeDocument/2006/extended-properties" xmlns:vt="http://schemas.openxmlformats.org/officeDocument/2006/docPropsVTypes">
  <Template/>
  <TotalTime>62913</TotalTime>
  <Words>2720</Words>
  <Application>Microsoft Office PowerPoint</Application>
  <PresentationFormat>全屏显示(4:3)</PresentationFormat>
  <Paragraphs>581</Paragraphs>
  <Slides>26</Slides>
  <Notes>25</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2" baseType="lpstr">
      <vt:lpstr>Arial Unicode MS</vt:lpstr>
      <vt:lpstr>MS PGothic</vt:lpstr>
      <vt:lpstr>黑体</vt:lpstr>
      <vt:lpstr>华文细黑</vt:lpstr>
      <vt:lpstr>宋体</vt:lpstr>
      <vt:lpstr>微软简楷体</vt:lpstr>
      <vt:lpstr>微软雅黑</vt:lpstr>
      <vt:lpstr>Arial</vt:lpstr>
      <vt:lpstr>Calibri</vt:lpstr>
      <vt:lpstr>FrutigerNext LT Light</vt:lpstr>
      <vt:lpstr>FrutigerNext LT Medium</vt:lpstr>
      <vt:lpstr>FrutigerNext LT Regular</vt:lpstr>
      <vt:lpstr>Wingdings</vt:lpstr>
      <vt:lpstr>1#UC&amp;C母版初稿</vt:lpstr>
      <vt:lpstr>End</vt:lpstr>
      <vt:lpstr>幻灯片</vt:lpstr>
      <vt:lpstr>PowerPoint 演示文稿</vt:lpstr>
      <vt:lpstr>FusionSphere云数据中心解决方案介绍</vt:lpstr>
      <vt:lpstr>PowerPoint 演示文稿</vt:lpstr>
      <vt:lpstr>PowerPoint 演示文稿</vt:lpstr>
      <vt:lpstr>PowerPoint 演示文稿</vt:lpstr>
      <vt:lpstr>云架构趋势</vt:lpstr>
      <vt:lpstr>华为云计算解决方案架构</vt:lpstr>
      <vt:lpstr>FusionSphere解决方案概述</vt:lpstr>
      <vt:lpstr>FusionSphere 6.0解决方案的定位</vt:lpstr>
      <vt:lpstr>PowerPoint 演示文稿</vt:lpstr>
      <vt:lpstr>FusionSphere云数据中心整体架构</vt:lpstr>
      <vt:lpstr>FusionSphere OpenStack架构</vt:lpstr>
      <vt:lpstr>FusionSphere产品组合</vt:lpstr>
      <vt:lpstr>PowerPoint 演示文稿</vt:lpstr>
      <vt:lpstr>基于OpenStack的开放云服务与云管理平台</vt:lpstr>
      <vt:lpstr>支持多种虚拟化环境</vt:lpstr>
      <vt:lpstr>容器支持</vt:lpstr>
      <vt:lpstr>裸金属服务</vt:lpstr>
      <vt:lpstr>支持异构存储设备</vt:lpstr>
      <vt:lpstr>FusionStorage分布式存储</vt:lpstr>
      <vt:lpstr>基于OpenStack的租户级备份</vt:lpstr>
      <vt:lpstr>基于V3存储的主备容灾</vt:lpstr>
      <vt:lpstr>SDN实现网络服务化</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2340</cp:revision>
  <dcterms:created xsi:type="dcterms:W3CDTF">2003-08-21T06:48:56Z</dcterms:created>
  <dcterms:modified xsi:type="dcterms:W3CDTF">2017-12-22T03:24:24Z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(3)7fIN6aaNL2xlPHbOza6VGDilnYjQeLOz+ksUynkH41fMg/PqWwFeSW4LeT7OYV7Kx0TDLMml
dRI6oWkSaO90RbAElLSknjpRmufRzAMQLAFB7PWK4x6wOBU/veJePAk/0nwQb50WVSO8xDBU
g6Jd187vbAbH9EbTgJ59Yoy8J2rJDnwWm+s+Yr7Ufyilig5kjAjAiMSAsPK5spunJDO9WAQM
AnWXtEhRgTsAOXHS/q</vt:lpwstr>
  </property>
  <property fmtid="{D5CDD505-2E9C-101B-9397-08002B2CF9AE}" pid="18" name="_2015_ms_pID_7253431">
    <vt:lpwstr>JU9qyiWeigDw0PdmY48UApjYhvz2WemVB73N5x0Q80vlbFVi2venVL
K3meppogujZHzn2UdJArl5+LLPtRqvnOXqhlfREPR2WmaUYbx5Ar9yeY1npauFslijLaQMQJ
ocF7DPhdB9UFTQ1FMG5Iomyii0zLnrHSr84AdpGuGTDzkC1QV2L7hjXPMe+VhjziFUDtw+Fv
/m2nlACTqHdsWOASbZWX9iH0m/pB2HM50RT1</vt:lpwstr>
  </property>
  <property fmtid="{D5CDD505-2E9C-101B-9397-08002B2CF9AE}" pid="19" name="_2015_ms_pID_7253432">
    <vt:lpwstr>193/NUrFAAmXOIIwMQuXSN3PDQte9TeLGQTA
IecTSUnlrqU/HkIr91Ic/TU2YK7ZZA==</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1513911872</vt:lpwstr>
  </property>
</Properties>
</file>