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  <p:sldMasterId id="2147483859" r:id="rId5"/>
  </p:sldMasterIdLst>
  <p:notesMasterIdLst>
    <p:notesMasterId r:id="rId73"/>
  </p:notesMasterIdLst>
  <p:handoutMasterIdLst>
    <p:handoutMasterId r:id="rId74"/>
  </p:handoutMasterIdLst>
  <p:sldIdLst>
    <p:sldId id="328" r:id="rId6"/>
    <p:sldId id="257" r:id="rId7"/>
    <p:sldId id="32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318" r:id="rId31"/>
    <p:sldId id="281" r:id="rId32"/>
    <p:sldId id="282" r:id="rId33"/>
    <p:sldId id="283" r:id="rId34"/>
    <p:sldId id="284" r:id="rId35"/>
    <p:sldId id="319" r:id="rId36"/>
    <p:sldId id="285" r:id="rId37"/>
    <p:sldId id="286" r:id="rId38"/>
    <p:sldId id="287" r:id="rId39"/>
    <p:sldId id="320" r:id="rId40"/>
    <p:sldId id="289" r:id="rId41"/>
    <p:sldId id="290" r:id="rId42"/>
    <p:sldId id="291" r:id="rId43"/>
    <p:sldId id="292" r:id="rId44"/>
    <p:sldId id="321" r:id="rId45"/>
    <p:sldId id="294" r:id="rId46"/>
    <p:sldId id="295" r:id="rId47"/>
    <p:sldId id="296" r:id="rId48"/>
    <p:sldId id="297" r:id="rId49"/>
    <p:sldId id="298" r:id="rId50"/>
    <p:sldId id="322" r:id="rId51"/>
    <p:sldId id="299" r:id="rId52"/>
    <p:sldId id="323" r:id="rId53"/>
    <p:sldId id="300" r:id="rId54"/>
    <p:sldId id="301" r:id="rId55"/>
    <p:sldId id="302" r:id="rId56"/>
    <p:sldId id="303" r:id="rId57"/>
    <p:sldId id="324" r:id="rId58"/>
    <p:sldId id="305" r:id="rId59"/>
    <p:sldId id="306" r:id="rId60"/>
    <p:sldId id="307" r:id="rId61"/>
    <p:sldId id="308" r:id="rId62"/>
    <p:sldId id="325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</p:sldIdLst>
  <p:sldSz cx="9144000" cy="6858000" type="screen4x3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orient="horz" pos="867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476" userDrawn="1">
          <p15:clr>
            <a:srgbClr val="A4A3A4"/>
          </p15:clr>
        </p15:guide>
        <p15:guide id="6" pos="54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orient="horz" pos="479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orient="horz" pos="5967">
          <p15:clr>
            <a:srgbClr val="A4A3A4"/>
          </p15:clr>
        </p15:guide>
        <p15:guide id="5" orient="horz" pos="3246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  <p:cmAuthor id="3" name="zhouyuanzjhw" initials="z" lastIdx="31" clrIdx="3">
    <p:extLst>
      <p:ext uri="{19B8F6BF-5375-455C-9EA6-DF929625EA0E}">
        <p15:presenceInfo xmlns:p15="http://schemas.microsoft.com/office/powerpoint/2012/main" userId="S-1-5-21-147214757-305610072-1517763936-31698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0909"/>
    <a:srgbClr val="CF6B63"/>
    <a:srgbClr val="E7CCC7"/>
    <a:srgbClr val="FFC1C1"/>
    <a:srgbClr val="EE0000"/>
    <a:srgbClr val="540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7" autoAdjust="0"/>
    <p:restoredTop sz="81431" autoAdjust="0"/>
  </p:normalViewPr>
  <p:slideViewPr>
    <p:cSldViewPr showGuides="1">
      <p:cViewPr varScale="1">
        <p:scale>
          <a:sx n="75" d="100"/>
          <a:sy n="75" d="100"/>
        </p:scale>
        <p:origin x="1692" y="60"/>
      </p:cViewPr>
      <p:guideLst>
        <p:guide orient="horz" pos="2341"/>
        <p:guide orient="horz" pos="867"/>
        <p:guide orient="horz" pos="3929"/>
        <p:guide pos="2880"/>
        <p:guide pos="476"/>
        <p:guide pos="542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>
        <p:scale>
          <a:sx n="57" d="100"/>
          <a:sy n="57" d="100"/>
        </p:scale>
        <p:origin x="3007" y="-357"/>
      </p:cViewPr>
      <p:guideLst>
        <p:guide orient="horz" pos="3087"/>
        <p:guide orient="horz" pos="479"/>
        <p:guide orient="horz" pos="2928"/>
        <p:guide orient="horz" pos="5967"/>
        <p:guide orient="horz" pos="3246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860924"/>
            <a:ext cx="5676900" cy="4864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</a:p>
          <a:p>
            <a:pPr lvl="1"/>
            <a:r>
              <a:rPr lang="en-US" altLang="zh-CN" noProof="0" dirty="0" smtClean="0"/>
              <a:t>Click here to add content</a:t>
            </a:r>
          </a:p>
          <a:p>
            <a:pPr lvl="2"/>
            <a:r>
              <a:rPr lang="en-US" altLang="zh-CN" noProof="0" dirty="0" smtClean="0"/>
              <a:t>Click here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2015.7.4</a:t>
            </a:r>
          </a:p>
          <a:p>
            <a:pPr lvl="1"/>
            <a:r>
              <a:rPr lang="zh-CN" altLang="en-US" smtClean="0"/>
              <a:t>调整版权和页码对齐，位于参考线</a:t>
            </a:r>
            <a:r>
              <a:rPr lang="en-US" altLang="zh-CN" smtClean="0"/>
              <a:t>8.5</a:t>
            </a:r>
            <a:r>
              <a:rPr lang="zh-CN" altLang="en-US" smtClean="0"/>
              <a:t>到</a:t>
            </a:r>
            <a:r>
              <a:rPr lang="en-US" altLang="zh-CN" smtClean="0"/>
              <a:t>8.9</a:t>
            </a:r>
            <a:r>
              <a:rPr lang="zh-CN" altLang="en-US" smtClean="0"/>
              <a:t>之间。</a:t>
            </a:r>
          </a:p>
          <a:p>
            <a:pPr lvl="1"/>
            <a:r>
              <a:rPr lang="zh-CN" altLang="en-US" smtClean="0"/>
              <a:t>调整编辑框行距为单倍行距。</a:t>
            </a:r>
            <a:endParaRPr lang="en-US" altLang="zh-CN" smtClean="0"/>
          </a:p>
          <a:p>
            <a:pPr lvl="0"/>
            <a:r>
              <a:rPr lang="en-US" altLang="zh-CN" smtClean="0"/>
              <a:t>2015.7.9</a:t>
            </a:r>
          </a:p>
          <a:p>
            <a:pPr lvl="1"/>
            <a:r>
              <a:rPr lang="zh-CN" altLang="en-US" smtClean="0"/>
              <a:t>删除此页课程版本后的“</a:t>
            </a:r>
            <a:r>
              <a:rPr lang="en-US" altLang="zh-CN" smtClean="0"/>
              <a:t>ISSUE</a:t>
            </a:r>
            <a:r>
              <a:rPr lang="zh-CN" altLang="en-US" smtClean="0"/>
              <a:t>”。</a:t>
            </a:r>
            <a:endParaRPr lang="en-US" altLang="zh-CN" smtClean="0"/>
          </a:p>
          <a:p>
            <a:pPr lvl="1"/>
            <a:r>
              <a:rPr lang="zh-CN" altLang="en-US" smtClean="0"/>
              <a:t>新增“产品版本”和“课程版本”的示例。</a:t>
            </a:r>
            <a:endParaRPr lang="en-US" altLang="zh-CN" smtClean="0"/>
          </a:p>
          <a:p>
            <a:pPr lvl="0"/>
            <a:r>
              <a:rPr lang="en-US" altLang="zh-CN" smtClean="0"/>
              <a:t>2015.8.3</a:t>
            </a:r>
          </a:p>
          <a:p>
            <a:pPr lvl="1"/>
            <a:r>
              <a:rPr lang="zh-CN" altLang="en-US" smtClean="0"/>
              <a:t>调整母板主体和备注，段落格式为“允许标点溢出边界”。</a:t>
            </a:r>
            <a:endParaRPr lang="en-US" altLang="zh-CN" smtClean="0"/>
          </a:p>
          <a:p>
            <a:pPr lvl="0"/>
            <a:r>
              <a:rPr lang="en-US" altLang="zh-CN" smtClean="0"/>
              <a:t>2015.8.4</a:t>
            </a:r>
          </a:p>
          <a:p>
            <a:pPr lvl="1"/>
            <a:r>
              <a:rPr lang="zh-CN" altLang="en-US" smtClean="0"/>
              <a:t>删除缩略语页；</a:t>
            </a:r>
            <a:endParaRPr lang="en-US" altLang="zh-CN" smtClean="0"/>
          </a:p>
          <a:p>
            <a:pPr lvl="1"/>
            <a:r>
              <a:rPr lang="zh-CN" altLang="en-US" smtClean="0"/>
              <a:t>重命名版式“</a:t>
            </a:r>
            <a:r>
              <a:rPr lang="en-US" altLang="zh-CN" smtClean="0"/>
              <a:t>8#</a:t>
            </a:r>
            <a:r>
              <a:rPr lang="zh-CN" altLang="en-US" smtClean="0"/>
              <a:t>空白”为“</a:t>
            </a:r>
            <a:r>
              <a:rPr lang="en-US" altLang="zh-CN" smtClean="0"/>
              <a:t>8#</a:t>
            </a:r>
            <a:r>
              <a:rPr lang="zh-CN" altLang="en-US" smtClean="0"/>
              <a:t>仅标题”。</a:t>
            </a:r>
            <a:endParaRPr lang="en-US" altLang="zh-CN" smtClean="0"/>
          </a:p>
          <a:p>
            <a:r>
              <a:rPr lang="en-US" altLang="zh-CN" smtClean="0"/>
              <a:t>2015.9.2</a:t>
            </a:r>
          </a:p>
          <a:p>
            <a:pPr lvl="1"/>
            <a:r>
              <a:rPr lang="zh-CN" altLang="en-US" smtClean="0"/>
              <a:t>新增备注模板，备注页正上方添加页眉，显示本章标题。</a:t>
            </a:r>
            <a:endParaRPr lang="en-US" altLang="zh-CN" smtClean="0"/>
          </a:p>
          <a:p>
            <a:pPr lvl="0"/>
            <a:r>
              <a:rPr lang="en-US" altLang="zh-CN" smtClean="0"/>
              <a:t>2015.9.14</a:t>
            </a:r>
          </a:p>
          <a:p>
            <a:pPr lvl="1"/>
            <a:r>
              <a:rPr lang="zh-CN" altLang="en-US" smtClean="0"/>
              <a:t>删除“谢谢”那页的白色“谢谢”。</a:t>
            </a:r>
            <a:endParaRPr lang="en-US" altLang="zh-CN" smtClean="0"/>
          </a:p>
          <a:p>
            <a:pPr lvl="0"/>
            <a:r>
              <a:rPr lang="en-US" altLang="zh-CN" smtClean="0"/>
              <a:t>2017.11.8</a:t>
            </a:r>
          </a:p>
          <a:p>
            <a:pPr lvl="1"/>
            <a:r>
              <a:rPr lang="zh-CN" altLang="en-US" smtClean="0"/>
              <a:t>调整母版中标题宽度。</a:t>
            </a:r>
            <a:endParaRPr lang="en-US" altLang="zh-CN" smtClean="0"/>
          </a:p>
          <a:p>
            <a:r>
              <a:rPr lang="en-US" altLang="zh-CN" smtClean="0"/>
              <a:t>2017.12.8</a:t>
            </a:r>
          </a:p>
          <a:p>
            <a:pPr lvl="1"/>
            <a:r>
              <a:rPr lang="zh-CN" altLang="en-US" smtClean="0"/>
              <a:t>适当拉长了备注页文本框长度，防止</a:t>
            </a:r>
            <a:r>
              <a:rPr lang="en-US" altLang="zh-CN" smtClean="0"/>
              <a:t>2013</a:t>
            </a:r>
            <a:r>
              <a:rPr lang="zh-CN" altLang="en-US" smtClean="0"/>
              <a:t>版后的</a:t>
            </a:r>
            <a:r>
              <a:rPr lang="en-US" altLang="zh-CN" smtClean="0"/>
              <a:t>PPT</a:t>
            </a:r>
            <a:r>
              <a:rPr lang="zh-CN" altLang="en-US" smtClean="0"/>
              <a:t>会自动换页。</a:t>
            </a:r>
            <a:endParaRPr lang="en-US" altLang="zh-CN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971685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Loadbalance</a:t>
            </a:r>
            <a:r>
              <a:rPr lang="zh-CN" altLang="en-US" smtClean="0"/>
              <a:t>切换角色时间长度</a:t>
            </a:r>
          </a:p>
        </p:txBody>
      </p:sp>
    </p:spTree>
    <p:extLst>
      <p:ext uri="{BB962C8B-B14F-4D97-AF65-F5344CB8AC3E}">
        <p14:creationId xmlns:p14="http://schemas.microsoft.com/office/powerpoint/2010/main" val="877527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95851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81323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49137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41578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16472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20921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09990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85343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4939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894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89064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659006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855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87748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62194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本节主要介绍</a:t>
            </a:r>
            <a:r>
              <a:rPr lang="en-US" altLang="zh-CN" smtClean="0"/>
              <a:t>FusionManager</a:t>
            </a:r>
            <a:r>
              <a:rPr lang="zh-CN" altLang="en-US" smtClean="0"/>
              <a:t>的产品定位和产品特点</a:t>
            </a:r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2535406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baseline="0" dirty="0" smtClean="0">
                <a:latin typeface="FrutigerNext LT Regular" panose="020B0503040504020204" pitchFamily="34" charset="0"/>
              </a:rPr>
              <a:t>注意：</a:t>
            </a:r>
            <a:r>
              <a:rPr lang="en-US" altLang="zh-CN" sz="1400" baseline="0" dirty="0" err="1" smtClean="0">
                <a:latin typeface="FrutigerNext LT Regular" panose="020B0503040504020204" pitchFamily="34" charset="0"/>
              </a:rPr>
              <a:t>External_base</a:t>
            </a:r>
            <a:r>
              <a:rPr lang="zh-CN" altLang="en-US" sz="1400" baseline="0" dirty="0" smtClean="0">
                <a:latin typeface="FrutigerNext LT Regular" panose="020B0503040504020204" pitchFamily="34" charset="0"/>
              </a:rPr>
              <a:t>在</a:t>
            </a:r>
            <a:r>
              <a:rPr lang="en-US" altLang="zh-CN" sz="1400" baseline="0" dirty="0" err="1" smtClean="0">
                <a:latin typeface="FrutigerNext LT Regular" panose="020B0503040504020204" pitchFamily="34" charset="0"/>
              </a:rPr>
              <a:t>openstack</a:t>
            </a:r>
            <a:r>
              <a:rPr lang="zh-CN" altLang="en-US" sz="1400" baseline="0" dirty="0" smtClean="0">
                <a:latin typeface="FrutigerNext LT Regular" panose="020B0503040504020204" pitchFamily="34" charset="0"/>
              </a:rPr>
              <a:t>配置界面中仍存在，首选使用</a:t>
            </a:r>
            <a:r>
              <a:rPr lang="en-US" altLang="zh-CN" sz="1400" baseline="0" dirty="0" smtClean="0">
                <a:latin typeface="FrutigerNext LT Regular" panose="020B0503040504020204" pitchFamily="34" charset="0"/>
              </a:rPr>
              <a:t>om</a:t>
            </a:r>
            <a:r>
              <a:rPr lang="zh-CN" altLang="en-US" sz="1400" baseline="0" dirty="0" smtClean="0">
                <a:latin typeface="FrutigerNext LT Regular" panose="020B0503040504020204" pitchFamily="34" charset="0"/>
              </a:rPr>
              <a:t>平面、</a:t>
            </a:r>
            <a:r>
              <a:rPr lang="en-US" altLang="zh-CN" sz="1400" baseline="0" dirty="0" err="1" smtClean="0">
                <a:latin typeface="FrutigerNext LT Regular" panose="020B0503040504020204" pitchFamily="34" charset="0"/>
              </a:rPr>
              <a:t>vlan</a:t>
            </a:r>
            <a:r>
              <a:rPr lang="zh-CN" altLang="en-US" sz="1400" baseline="0" dirty="0" smtClean="0">
                <a:latin typeface="FrutigerNext LT Regular" panose="020B0503040504020204" pitchFamily="34" charset="0"/>
              </a:rPr>
              <a:t>和</a:t>
            </a:r>
            <a:r>
              <a:rPr lang="en-US" altLang="zh-CN" sz="1400" baseline="0" dirty="0" smtClean="0">
                <a:latin typeface="FrutigerNext LT Regular" panose="020B0503040504020204" pitchFamily="34" charset="0"/>
              </a:rPr>
              <a:t>IP</a:t>
            </a:r>
            <a:endParaRPr lang="zh-CN" altLang="en-US" sz="1400" baseline="0" dirty="0" smtClean="0">
              <a:latin typeface="FrutigerNext LT Regular" panose="020B0503040504020204" pitchFamily="34" charset="0"/>
            </a:endParaRPr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4054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该规模下，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OpenStack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管理服务器为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3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台。</a:t>
            </a:r>
          </a:p>
          <a:p>
            <a:pPr>
              <a:lnSpc>
                <a:spcPct val="120000"/>
              </a:lnSpc>
              <a:defRPr/>
            </a:pP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控制节点必须需连接的网络平面包括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external_om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、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external_api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、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internal_base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、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external_base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，当启用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OpenStack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的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DHCP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功能时需连接业务网络，当不启用该功能时不需要连接业务网络。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VRM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、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FSM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、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FM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均虚拟化部署在控制节点上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,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其中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VRM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和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FSM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虚拟机有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1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张虚拟网卡，连接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external_om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平面，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FM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虚拟机有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2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张虚拟网卡，分别连接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external_om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、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external_api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。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CNA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服务器需要连接的网络平面包括管理网络、存储网络、业务网络。</a:t>
            </a:r>
          </a:p>
          <a:p>
            <a:pPr>
              <a:lnSpc>
                <a:spcPct val="120000"/>
              </a:lnSpc>
              <a:defRPr/>
            </a:pP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管理网络需要和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external_om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、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external_api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、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external_base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三层网络互通，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external_om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需要和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external_api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三层网络互通。在客户对网络隔离要求不高的情况下，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external_om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，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external_base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，管理平面推荐共用同一个网络平面。</a:t>
            </a:r>
          </a:p>
          <a:p>
            <a:pPr>
              <a:lnSpc>
                <a:spcPct val="120000"/>
              </a:lnSpc>
              <a:defRPr/>
            </a:pP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若两张网卡绑定为负载均衡模式时，两张网卡须连接在一个交换机上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(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或两个堆叠的交换机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)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，且和两张网卡连接交换机端口绑定为链路聚合。</a:t>
            </a:r>
          </a:p>
          <a:p>
            <a:pPr>
              <a:lnSpc>
                <a:spcPct val="120000"/>
              </a:lnSpc>
              <a:defRPr/>
            </a:pP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控制节点不支持接入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IPSan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，只可以接入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FCSan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；当控制节点的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image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或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mongoDB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需在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FC SAN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里面部署时，控制节点的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HBA1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和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HBA2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需接入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FC 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交换机连接到存储。</a:t>
            </a:r>
            <a:endParaRPr lang="zh-CN" altLang="zh-CN" sz="1300" baseline="0" dirty="0">
              <a:latin typeface="FrutigerNext LT Regular" panose="020B0503040504020204" pitchFamily="34" charset="0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253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该规模下，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OpenStack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管理服务器为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9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台。</a:t>
            </a:r>
          </a:p>
          <a:p>
            <a:pPr>
              <a:defRPr/>
            </a:pP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控制节点必须需连接的网络平面包括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external_om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、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external_api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、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internal_base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、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external_base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，当启用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OpenStack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的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DHCP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功能时需连接业务网络，当不启用该功能时不需要连接业务网络。</a:t>
            </a:r>
          </a:p>
          <a:p>
            <a:pPr>
              <a:defRPr/>
            </a:pP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VRM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单独物理部署，其网卡连接管理平面；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FSM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、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FM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使用单独的物理服务器合部，期中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FSM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虚拟机有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1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张虚拟网卡，连接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external_om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平面，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FM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虚拟机有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2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张虚拟网卡，分别连接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external_om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、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external_api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平面。</a:t>
            </a:r>
          </a:p>
          <a:p>
            <a:pPr>
              <a:defRPr/>
            </a:pP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数据库节点物理部署，其网卡连接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Internal_Base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平面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;CNA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服务器需要连接的网络平面包括管理网络、存储网络、业务网络。</a:t>
            </a:r>
          </a:p>
          <a:p>
            <a:pPr>
              <a:defRPr/>
            </a:pP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管理网络需要和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external_om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、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external_api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、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external_base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三层网络互通，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external_om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需要和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external_api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三层网络互通。在客户对网络隔离要求不高的情况下，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external_om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，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external_base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，管理平面推荐共用同一个网络平面。</a:t>
            </a:r>
          </a:p>
          <a:p>
            <a:pPr>
              <a:defRPr/>
            </a:pP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若两张网卡绑定为负载均衡模式时，两张网卡须连接在一个交换机上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(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或两个堆叠的交换机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)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，且和两张网卡连接交换机端口绑定为链路聚合。</a:t>
            </a:r>
          </a:p>
          <a:p>
            <a:pPr>
              <a:defRPr/>
            </a:pP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控制节点不支持接入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IP SAN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，只可以接入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FC SAN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；当控制节点的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image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或</a:t>
            </a:r>
            <a:r>
              <a:rPr lang="en-US" altLang="zh-CN" sz="1300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mongoDB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需在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FC SAN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里面部署时，控制节点的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HBA1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和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HBA2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需接入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FC 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交换机连接到存储。</a:t>
            </a:r>
          </a:p>
          <a:p>
            <a:pPr>
              <a:defRPr/>
            </a:pP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当使用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Swift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作为镜像存储时，为保证并发下载镜像时的带宽，控制节点所使用的网卡为</a:t>
            </a:r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10GE</a:t>
            </a:r>
            <a:r>
              <a:rPr lang="zh-CN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网卡。</a:t>
            </a:r>
            <a:endParaRPr lang="zh-CN" altLang="en-US" baseline="0" dirty="0">
              <a:latin typeface="FrutigerNext LT Regular" panose="020B0503040504020204" pitchFamily="34" charset="0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2400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只规划了</a:t>
            </a:r>
            <a:r>
              <a:rPr lang="en-US" altLang="zh-CN" dirty="0" err="1" smtClean="0"/>
              <a:t>openstack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445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512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只规划了</a:t>
            </a:r>
            <a:r>
              <a:rPr lang="en-US" altLang="zh-CN" smtClean="0"/>
              <a:t>openstack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07631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两种镜像存储位置：首次使用保存</a:t>
            </a:r>
            <a:r>
              <a:rPr lang="en-US" altLang="zh-CN" dirty="0" err="1" smtClean="0"/>
              <a:t>datastor</a:t>
            </a:r>
            <a:r>
              <a:rPr lang="zh-CN" altLang="en-US" dirty="0" smtClean="0"/>
              <a:t>，再次发放不用再从</a:t>
            </a:r>
            <a:r>
              <a:rPr lang="en-US" altLang="zh-CN" dirty="0" smtClean="0"/>
              <a:t>glance</a:t>
            </a:r>
            <a:r>
              <a:rPr lang="zh-CN" altLang="en-US" dirty="0" smtClean="0"/>
              <a:t>下载</a:t>
            </a:r>
          </a:p>
        </p:txBody>
      </p:sp>
    </p:spTree>
    <p:extLst>
      <p:ext uri="{BB962C8B-B14F-4D97-AF65-F5344CB8AC3E}">
        <p14:creationId xmlns:p14="http://schemas.microsoft.com/office/powerpoint/2010/main" val="34061020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836480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168449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本节主要介绍</a:t>
            </a:r>
            <a:r>
              <a:rPr lang="en-US" altLang="zh-CN" smtClean="0"/>
              <a:t>FusionManager</a:t>
            </a:r>
            <a:r>
              <a:rPr lang="zh-CN" altLang="en-US" smtClean="0"/>
              <a:t>的产品定位和产品特点</a:t>
            </a:r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7516603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154535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138982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123627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387383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本节主要介绍</a:t>
            </a:r>
            <a:r>
              <a:rPr lang="en-US" altLang="zh-CN" smtClean="0"/>
              <a:t>FusionManager</a:t>
            </a:r>
            <a:r>
              <a:rPr lang="zh-CN" altLang="en-US" smtClean="0"/>
              <a:t>的产品定位和产品特点</a:t>
            </a:r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787208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本节主要介绍</a:t>
            </a:r>
            <a:r>
              <a:rPr lang="en-US" altLang="zh-CN" dirty="0" err="1" smtClean="0"/>
              <a:t>FusionManager</a:t>
            </a:r>
            <a:r>
              <a:rPr lang="zh-CN" altLang="en-US" dirty="0" smtClean="0"/>
              <a:t>的产品定位和产品特点</a:t>
            </a:r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168927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932622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658334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467629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916880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325136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971511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+mn-ea"/>
              </a:rPr>
              <a:t>两种部署方式：融合部署和分离部署，推荐分离部署。</a:t>
            </a:r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5351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1400" smtClean="0">
                <a:solidFill>
                  <a:srgbClr val="000000"/>
                </a:solidFill>
                <a:latin typeface="+mn-ea"/>
              </a:rPr>
              <a:t>两种部署方式：融合部署和分离部署，推荐分离部署。</a:t>
            </a:r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3953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300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Total  Ports(One Switch) = 2*10GE(B)+ 1GE(M)</a:t>
            </a:r>
          </a:p>
          <a:p>
            <a:r>
              <a:rPr lang="zh-CN" altLang="en-US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一体机场景下典型配置：</a:t>
            </a:r>
            <a:endParaRPr lang="en-US" altLang="zh-CN" baseline="0" dirty="0" smtClean="0">
              <a:latin typeface="FrutigerNext LT Regular" panose="020B0503040504020204" pitchFamily="34" charset="0"/>
              <a:ea typeface="华文细黑" panose="02010600040101010101" pitchFamily="2" charset="-122"/>
            </a:endParaRPr>
          </a:p>
          <a:p>
            <a:pPr lvl="1">
              <a:buClr>
                <a:srgbClr val="808080"/>
              </a:buClr>
            </a:pPr>
            <a:r>
              <a:rPr lang="zh-CN" altLang="en-US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虚拟化：主机</a:t>
            </a:r>
            <a:r>
              <a:rPr lang="en-US" altLang="zh-CN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2*10GE</a:t>
            </a:r>
            <a:r>
              <a:rPr lang="zh-CN" altLang="en-US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网卡，管理、业务、存储合一，上行口可根据实际情况分开部署。</a:t>
            </a:r>
            <a:endParaRPr lang="en-US" altLang="zh-CN" baseline="0" dirty="0" smtClean="0">
              <a:latin typeface="FrutigerNext LT Regular" panose="020B0503040504020204" pitchFamily="34" charset="0"/>
              <a:ea typeface="华文细黑" panose="02010600040101010101" pitchFamily="2" charset="-122"/>
            </a:endParaRPr>
          </a:p>
          <a:p>
            <a:pPr lvl="1">
              <a:buClr>
                <a:srgbClr val="808080"/>
              </a:buClr>
            </a:pPr>
            <a:r>
              <a:rPr lang="zh-CN" altLang="en-US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数据库：主机管理、业务使用</a:t>
            </a:r>
            <a:r>
              <a:rPr lang="en-US" altLang="zh-CN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2*10GE</a:t>
            </a:r>
            <a:r>
              <a:rPr lang="zh-CN" altLang="en-US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网卡，存储使用</a:t>
            </a:r>
            <a:r>
              <a:rPr lang="en-US" altLang="zh-CN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2*56GE IB</a:t>
            </a:r>
            <a:r>
              <a:rPr lang="zh-CN" altLang="en-US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网卡</a:t>
            </a:r>
            <a:endParaRPr lang="en-US" altLang="zh-CN" baseline="0" dirty="0" smtClean="0">
              <a:latin typeface="FrutigerNext LT Regular" panose="020B0503040504020204" pitchFamily="34" charset="0"/>
              <a:ea typeface="华文细黑" panose="02010600040101010101" pitchFamily="2" charset="-122"/>
            </a:endParaRPr>
          </a:p>
          <a:p>
            <a:r>
              <a:rPr lang="en-US" altLang="zh-CN" baseline="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ServerSAN</a:t>
            </a:r>
            <a:r>
              <a:rPr lang="zh-CN" altLang="en-US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典型配置：</a:t>
            </a:r>
            <a:endParaRPr lang="en-US" altLang="zh-CN" baseline="0" dirty="0" smtClean="0">
              <a:latin typeface="FrutigerNext LT Regular" panose="020B0503040504020204" pitchFamily="34" charset="0"/>
              <a:ea typeface="华文细黑" panose="02010600040101010101" pitchFamily="2" charset="-122"/>
            </a:endParaRPr>
          </a:p>
          <a:p>
            <a:pPr lvl="1"/>
            <a:r>
              <a:rPr lang="en-US" altLang="zh-CN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 </a:t>
            </a:r>
            <a:r>
              <a:rPr lang="zh-CN" altLang="en-US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主机管理、业务、存储分开部署，存储使用</a:t>
            </a:r>
            <a:r>
              <a:rPr lang="en-US" altLang="zh-CN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2*56GE IB</a:t>
            </a:r>
            <a:r>
              <a:rPr lang="zh-CN" altLang="en-US" baseline="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网卡</a:t>
            </a:r>
          </a:p>
          <a:p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26632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61021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、原则上，</a:t>
            </a:r>
            <a:r>
              <a:rPr lang="en-US" altLang="zh-CN" dirty="0" smtClean="0"/>
              <a:t>50PM</a:t>
            </a:r>
            <a:r>
              <a:rPr lang="zh-CN" altLang="en-US" dirty="0" smtClean="0"/>
              <a:t>以上的项目才允许配置</a:t>
            </a:r>
            <a:r>
              <a:rPr lang="en-US" altLang="zh-CN" dirty="0" err="1" smtClean="0"/>
              <a:t>OpenStack+VRM</a:t>
            </a:r>
            <a:r>
              <a:rPr lang="zh-CN" altLang="en-US" dirty="0" smtClean="0"/>
              <a:t>方案向客户销售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&lt;20PM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20~50PM</a:t>
            </a:r>
            <a:r>
              <a:rPr lang="zh-CN" altLang="en-US" dirty="0" smtClean="0"/>
              <a:t>，硬件要求是一致。当前我们云</a:t>
            </a:r>
            <a:r>
              <a:rPr lang="en-US" altLang="zh-CN" dirty="0" smtClean="0"/>
              <a:t>DC</a:t>
            </a:r>
            <a:r>
              <a:rPr lang="zh-CN" altLang="en-US" dirty="0" smtClean="0"/>
              <a:t>场景遇到的多是中小和中等规模的项目</a:t>
            </a:r>
            <a:endParaRPr lang="en-US" altLang="zh-CN" dirty="0" smtClean="0"/>
          </a:p>
          <a:p>
            <a:r>
              <a:rPr lang="zh-CN" altLang="en-US" dirty="0" smtClean="0"/>
              <a:t>是否平滑升级，如果可以升级，是否有操作指导书？</a:t>
            </a:r>
          </a:p>
        </p:txBody>
      </p:sp>
    </p:spTree>
    <p:extLst>
      <p:ext uri="{BB962C8B-B14F-4D97-AF65-F5344CB8AC3E}">
        <p14:creationId xmlns:p14="http://schemas.microsoft.com/office/powerpoint/2010/main" val="29867162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784306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567794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本节主要介绍</a:t>
            </a:r>
            <a:r>
              <a:rPr lang="en-US" altLang="zh-CN" smtClean="0"/>
              <a:t>FusionManager</a:t>
            </a:r>
            <a:r>
              <a:rPr lang="zh-CN" altLang="en-US" smtClean="0"/>
              <a:t>的产品定位和产品特点</a:t>
            </a:r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6105016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kern="100" baseline="0" dirty="0" smtClean="0">
                <a:latin typeface="FrutigerNext LT Regular" panose="020B0503040504020204" pitchFamily="34" charset="0"/>
                <a:cs typeface="Arial" panose="020B0604020202020204" pitchFamily="34" charset="0"/>
              </a:rPr>
              <a:t>LAN-Base</a:t>
            </a:r>
            <a:r>
              <a:rPr lang="zh-CN" altLang="zh-CN" sz="1400" kern="100" baseline="0" dirty="0" smtClean="0">
                <a:latin typeface="FrutigerNext LT Regular" panose="020B0503040504020204" pitchFamily="34" charset="0"/>
                <a:cs typeface="Arial" panose="020B0604020202020204" pitchFamily="34" charset="0"/>
              </a:rPr>
              <a:t>用于备份数据量小，且对备份窗口没有特殊要求场景，此类场景下备份服务器</a:t>
            </a:r>
            <a:r>
              <a:rPr lang="en-US" altLang="zh-CN" sz="1400" kern="100" baseline="0" dirty="0" smtClean="0">
                <a:latin typeface="FrutigerNext LT Regular" panose="020B0503040504020204" pitchFamily="34" charset="0"/>
                <a:cs typeface="Arial" panose="020B0604020202020204" pitchFamily="34" charset="0"/>
              </a:rPr>
              <a:t>&amp;</a:t>
            </a:r>
            <a:r>
              <a:rPr lang="zh-CN" altLang="zh-CN" sz="1400" kern="100" baseline="0" dirty="0" smtClean="0">
                <a:latin typeface="FrutigerNext LT Regular" panose="020B0503040504020204" pitchFamily="34" charset="0"/>
                <a:cs typeface="Arial" panose="020B0604020202020204" pitchFamily="34" charset="0"/>
              </a:rPr>
              <a:t>备份代理一般是虚拟机部署</a:t>
            </a:r>
            <a:r>
              <a:rPr lang="zh-CN" altLang="en-US" sz="1400" kern="100" baseline="0" dirty="0" smtClean="0">
                <a:latin typeface="FrutigerNext LT Regular" panose="020B0503040504020204" pitchFamily="34" charset="0"/>
                <a:cs typeface="Arial" panose="020B0604020202020204" pitchFamily="34" charset="0"/>
              </a:rPr>
              <a:t>。</a:t>
            </a:r>
            <a:endParaRPr lang="en-US" altLang="zh-CN" sz="1400" kern="100" baseline="0" dirty="0" smtClean="0">
              <a:latin typeface="FrutigerNext LT Regular" panose="020B0503040504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1800" kern="100" baseline="0" dirty="0" smtClean="0">
                <a:latin typeface="FrutigerNext LT Regular" panose="020B0503040504020204" pitchFamily="34" charset="0"/>
                <a:cs typeface="Arial" panose="020B0604020202020204" pitchFamily="34" charset="0"/>
              </a:rPr>
              <a:t>LAN-Free</a:t>
            </a:r>
            <a:r>
              <a:rPr lang="zh-CN" altLang="zh-CN" sz="1800" kern="100" baseline="0" dirty="0" smtClean="0">
                <a:latin typeface="FrutigerNext LT Regular" panose="020B0503040504020204" pitchFamily="34" charset="0"/>
                <a:cs typeface="Arial" panose="020B0604020202020204" pitchFamily="34" charset="0"/>
              </a:rPr>
              <a:t>一般用于备份数据量较大，且对备份窗口要求比较严格场景，此类场景下备份服务器</a:t>
            </a:r>
            <a:r>
              <a:rPr lang="en-US" altLang="zh-CN" sz="1800" kern="100" baseline="0" dirty="0" smtClean="0">
                <a:latin typeface="FrutigerNext LT Regular" panose="020B0503040504020204" pitchFamily="34" charset="0"/>
                <a:cs typeface="Arial" panose="020B0604020202020204" pitchFamily="34" charset="0"/>
              </a:rPr>
              <a:t>&amp;</a:t>
            </a:r>
            <a:r>
              <a:rPr lang="zh-CN" altLang="zh-CN" sz="1800" kern="100" baseline="0" dirty="0" smtClean="0">
                <a:latin typeface="FrutigerNext LT Regular" panose="020B0503040504020204" pitchFamily="34" charset="0"/>
                <a:cs typeface="Arial" panose="020B0604020202020204" pitchFamily="34" charset="0"/>
              </a:rPr>
              <a:t>备份代理一般是物理机部署</a:t>
            </a:r>
            <a:r>
              <a:rPr lang="zh-CN" altLang="en-US" sz="1800" kern="100" baseline="0" dirty="0" smtClean="0">
                <a:latin typeface="FrutigerNext LT Regular" panose="020B0503040504020204" pitchFamily="34" charset="0"/>
                <a:cs typeface="Arial" panose="020B0604020202020204" pitchFamily="34" charset="0"/>
              </a:rPr>
              <a:t>。</a:t>
            </a:r>
            <a:endParaRPr lang="zh-CN" altLang="en-US" sz="1800" baseline="0" dirty="0" smtClean="0">
              <a:latin typeface="FrutigerNext LT Regular" panose="020B0503040504020204" pitchFamily="34" charset="0"/>
            </a:endParaRPr>
          </a:p>
          <a:p>
            <a:pPr>
              <a:defRPr/>
            </a:pPr>
            <a:endParaRPr lang="zh-CN" altLang="en-US" sz="1400" baseline="0" dirty="0" smtClean="0">
              <a:latin typeface="FrutigerNext LT Regular" panose="020B0503040504020204" pitchFamily="34" charset="0"/>
            </a:endParaRPr>
          </a:p>
          <a:p>
            <a:pPr>
              <a:defRPr/>
            </a:pPr>
            <a:endParaRPr lang="zh-CN" altLang="en-US" baseline="0" dirty="0">
              <a:latin typeface="FrutigerNext LT Regular" panose="020B05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02841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285832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22253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690279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283299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89670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88020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645385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源端、目的端、备份服务器备份效率决定整体端到端的备份效率</a:t>
            </a:r>
            <a:endParaRPr lang="en-US" altLang="zh-CN" smtClean="0"/>
          </a:p>
          <a:p>
            <a:r>
              <a:rPr lang="zh-CN" altLang="en-US" smtClean="0"/>
              <a:t>存储公举例说明</a:t>
            </a:r>
            <a:endParaRPr lang="en-US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091116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9118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20024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9963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参考答案：</a:t>
            </a:r>
            <a:endParaRPr lang="en-US" altLang="zh-CN" smtClean="0"/>
          </a:p>
          <a:p>
            <a:pPr lvl="1"/>
            <a:r>
              <a:rPr lang="en-US" altLang="zh-CN" smtClean="0"/>
              <a:t>1. ABCD</a:t>
            </a:r>
          </a:p>
          <a:p>
            <a:pPr lvl="1"/>
            <a:r>
              <a:rPr lang="en-US" altLang="zh-CN" smtClean="0"/>
              <a:t>2. AD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6047506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947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10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必须使用企业级</a:t>
            </a:r>
            <a:r>
              <a:rPr lang="en-US" altLang="zh-CN" dirty="0" smtClean="0"/>
              <a:t>SSD</a:t>
            </a:r>
            <a:r>
              <a:rPr lang="zh-CN" altLang="en-US" dirty="0" smtClean="0"/>
              <a:t>盘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Raid</a:t>
            </a:r>
            <a:r>
              <a:rPr lang="zh-CN" altLang="en-US" dirty="0" smtClean="0"/>
              <a:t>卡能够支撑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RaidGroup</a:t>
            </a:r>
            <a:r>
              <a:rPr lang="zh-CN" altLang="en-US" dirty="0" smtClean="0"/>
              <a:t>，且支持</a:t>
            </a:r>
            <a:r>
              <a:rPr lang="en-US" altLang="zh-CN" dirty="0" smtClean="0"/>
              <a:t>Raid1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Raid10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mogodb</a:t>
            </a:r>
            <a:r>
              <a:rPr lang="zh-CN" altLang="en-US" dirty="0" smtClean="0"/>
              <a:t>多大规模需要多少</a:t>
            </a:r>
            <a:r>
              <a:rPr lang="en-US" altLang="zh-CN" dirty="0" err="1" smtClean="0"/>
              <a:t>iops</a:t>
            </a:r>
            <a:r>
              <a:rPr lang="zh-CN" altLang="en-US" dirty="0" smtClean="0"/>
              <a:t>的算法，给一个规模的基准值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8490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19336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69010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/>
        </p:nvGraphicFramePr>
        <p:xfrm>
          <a:off x="755649" y="1417638"/>
          <a:ext cx="7848601" cy="1082675"/>
        </p:xfrm>
        <a:graphic>
          <a:graphicData uri="http://schemas.openxmlformats.org/drawingml/2006/table">
            <a:tbl>
              <a:tblPr/>
              <a:tblGrid>
                <a:gridCol w="2340187"/>
                <a:gridCol w="1476164"/>
                <a:gridCol w="2268252"/>
                <a:gridCol w="1763998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课程编码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适用产品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产品版本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/>
        </p:nvGraphicFramePr>
        <p:xfrm>
          <a:off x="755650" y="2940050"/>
          <a:ext cx="7848600" cy="3038475"/>
        </p:xfrm>
        <a:graphic>
          <a:graphicData uri="http://schemas.openxmlformats.org/drawingml/2006/table">
            <a:tbl>
              <a:tblPr/>
              <a:tblGrid>
                <a:gridCol w="2340186"/>
                <a:gridCol w="1476164"/>
                <a:gridCol w="2268252"/>
                <a:gridCol w="1763998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时间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1988840"/>
            <a:ext cx="234018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课程编码</a:t>
            </a:r>
            <a:endParaRPr lang="zh-CN" altLang="en-US" dirty="0"/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3095836" y="1988840"/>
            <a:ext cx="1476164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适用的产品</a:t>
            </a:r>
            <a:endParaRPr lang="zh-CN" altLang="en-US" dirty="0"/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0" y="1988840"/>
            <a:ext cx="226825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6840252" y="1988840"/>
            <a:ext cx="176399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755576" y="3537012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3095836" y="3537012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0" y="3537012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6840252" y="3501008"/>
            <a:ext cx="1764196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新开发</a:t>
            </a:r>
            <a:endParaRPr lang="zh-CN" altLang="en-US" dirty="0"/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714375" y="609315"/>
            <a:ext cx="70516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defTabSz="801688" fontAlgn="base"/>
            <a:r>
              <a:rPr lang="zh-CN" altLang="en-US" sz="3500" dirty="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6059488" y="360363"/>
            <a:ext cx="28733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1" dirty="0">
                <a:solidFill>
                  <a:srgbClr val="4D4D4D"/>
                </a:solidFill>
                <a:latin typeface="Arial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755576" y="4041068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3095836" y="4041068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0" y="4041068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6840252" y="4005064"/>
            <a:ext cx="1764196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755576" y="4509120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3095836" y="4509120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0" y="4509120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6840252" y="4509120"/>
            <a:ext cx="176419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755576" y="5049180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3095836" y="5049180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0" y="5049180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6840252" y="5049180"/>
            <a:ext cx="176419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755576" y="5517232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3095836" y="5517232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4572000" y="5517232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6840252" y="5517232"/>
            <a:ext cx="176419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问题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94" y="549411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 marL="457200" marR="0" indent="-457200" algn="l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/>
            </a:lvl1pPr>
            <a:lvl2pPr marL="858837" indent="-457200">
              <a:buSzPct val="100000"/>
              <a:buFont typeface="+mj-lt"/>
              <a:buAutoNum type="alphaUcPeriod"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 smtClean="0"/>
              <a:t>此版式用于思考题</a:t>
            </a:r>
            <a:r>
              <a:rPr lang="en-US" altLang="zh-CN" dirty="0" smtClean="0"/>
              <a:t>-201501</a:t>
            </a:r>
            <a:r>
              <a:rPr lang="zh-CN" altLang="en-US" dirty="0" smtClean="0"/>
              <a:t>具体格式（序号格式需以模板展示）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思考题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r>
              <a:rPr lang="zh-CN" altLang="en-US" dirty="0" smtClean="0"/>
              <a:t>此版式用于每一节的总结</a:t>
            </a:r>
            <a:r>
              <a:rPr lang="en-US" altLang="zh-CN" dirty="0" smtClean="0"/>
              <a:t>-201501</a:t>
            </a:r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本节小结</a:t>
            </a:r>
          </a:p>
        </p:txBody>
      </p:sp>
      <p:pic>
        <p:nvPicPr>
          <p:cNvPr id="4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06" y="543211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06" y="543211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本章总结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84213" y="1376363"/>
            <a:ext cx="7920037" cy="38893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更多信息</a:t>
            </a:r>
          </a:p>
        </p:txBody>
      </p:sp>
      <p:pic>
        <p:nvPicPr>
          <p:cNvPr id="5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44" y="536861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r>
              <a:rPr lang="zh-CN" altLang="en-US" dirty="0" smtClean="0"/>
              <a:t>此版式用于提供给学员更多学习信息。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44" y="536861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学习推荐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967092" y="2503487"/>
            <a:ext cx="1209816" cy="71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4100" dirty="0" smtClean="0">
                <a:solidFill>
                  <a:srgbClr val="990000"/>
                </a:solidFill>
                <a:latin typeface="Arial" charset="0"/>
                <a:ea typeface="华文细黑" pitchFamily="2" charset="-122"/>
                <a:sym typeface="FrutigerNext LT Regular" pitchFamily="34" charset="0"/>
              </a:rPr>
              <a:t>谢谢</a:t>
            </a:r>
            <a:endParaRPr lang="zh-CN" altLang="zh-CN" sz="4100" dirty="0">
              <a:solidFill>
                <a:srgbClr val="990000"/>
              </a:solidFill>
              <a:latin typeface="Arial" charset="0"/>
              <a:ea typeface="华文细黑" pitchFamily="2" charset="-122"/>
              <a:sym typeface="FrutigerNext LT Regula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62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6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78475"/>
            <a:ext cx="82073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7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7224713" y="4094163"/>
            <a:ext cx="1333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4" tIns="40058" rIns="80114" bIns="40058">
            <a:spAutoFit/>
          </a:bodyPr>
          <a:lstStyle/>
          <a:p>
            <a:pPr defTabSz="80168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sp>
        <p:nvSpPr>
          <p:cNvPr id="1414185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419225"/>
            <a:ext cx="6012594" cy="1470025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</a:t>
            </a:r>
            <a:r>
              <a:rPr lang="zh-CN" altLang="en-US" dirty="0" smtClean="0"/>
              <a:t>式</a:t>
            </a:r>
            <a:endParaRPr lang="zh-CN" altLang="en-US" dirty="0"/>
          </a:p>
        </p:txBody>
      </p:sp>
      <p:sp>
        <p:nvSpPr>
          <p:cNvPr id="7" name="Rectangle 14"/>
          <p:cNvSpPr>
            <a:spLocks noChangeArrowheads="1"/>
          </p:cNvSpPr>
          <p:nvPr userDrawn="1"/>
        </p:nvSpPr>
        <p:spPr bwMode="auto">
          <a:xfrm>
            <a:off x="655638" y="6207125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fontAlgn="base"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版权所有</a:t>
            </a:r>
            <a:r>
              <a:rPr lang="en-US" altLang="zh-CN" sz="1200" b="0" i="0" dirty="0" smtClean="0">
                <a:latin typeface="+mn-lt"/>
                <a:ea typeface="+mn-ea"/>
              </a:rPr>
              <a:t>©</a:t>
            </a:r>
            <a:r>
              <a:rPr lang="en-US" altLang="zh-CN" sz="1200" b="0" dirty="0" smtClean="0">
                <a:latin typeface="+mn-lt"/>
                <a:ea typeface="+mn-ea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2017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华为技术有限公司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前言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94" y="542012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2" y="1376364"/>
            <a:ext cx="7920037" cy="4032856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 smtClean="0"/>
              <a:t>本章主要讲述</a:t>
            </a:r>
            <a:r>
              <a:rPr lang="en-US" altLang="zh-CN" dirty="0" smtClean="0"/>
              <a:t>...</a:t>
            </a:r>
            <a:endParaRPr lang="zh-CN" altLang="en-US" dirty="0" smtClean="0"/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前言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84213" y="1376363"/>
            <a:ext cx="7897812" cy="4194175"/>
          </a:xfrm>
        </p:spPr>
        <p:txBody>
          <a:bodyPr/>
          <a:lstStyle>
            <a:lvl1pPr marL="301625" marR="0" indent="-301625" algn="l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lvl1pPr>
            <a:lvl2pPr eaLnBrk="1" hangingPunct="1">
              <a:defRPr/>
            </a:lvl2pPr>
            <a:lvl3pPr eaLnBrk="1" hangingPunct="1">
              <a:defRPr/>
            </a:lvl3pPr>
            <a:lvl4pPr eaLnBrk="1" hangingPunct="1">
              <a:defRPr/>
            </a:lvl4pPr>
            <a:lvl5pPr eaLnBrk="1" hangingPunct="1">
              <a:defRPr/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508" y="532240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 descr="目录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644" y="541075"/>
            <a:ext cx="62071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2" y="1376363"/>
            <a:ext cx="7920038" cy="3924300"/>
          </a:xfrm>
        </p:spPr>
        <p:txBody>
          <a:bodyPr/>
          <a:lstStyle>
            <a:lvl1pPr marL="457200" marR="0" indent="-457200" algn="l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一级目录一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一级目录二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一级目录三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4788532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本节概述和学习目标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84213" y="1376363"/>
            <a:ext cx="7920037" cy="41052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508" y="532240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387350"/>
            <a:ext cx="7920037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r>
              <a:rPr lang="zh-CN" altLang="en-US" dirty="0" smtClean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387350"/>
            <a:ext cx="7920037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4" descr="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508875" y="6399213"/>
            <a:ext cx="13112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87350"/>
            <a:ext cx="7745412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374775"/>
            <a:ext cx="7929562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8" name="Rectangle 69"/>
          <p:cNvSpPr>
            <a:spLocks noChangeArrowheads="1"/>
          </p:cNvSpPr>
          <p:nvPr userDrawn="1"/>
        </p:nvSpPr>
        <p:spPr bwMode="auto">
          <a:xfrm>
            <a:off x="6096000" y="6417332"/>
            <a:ext cx="65709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eaLnBrk="0" fontAlgn="base" hangingPunct="0"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+mn-ea"/>
              </a:rPr>
              <a:pPr defTabSz="801688" eaLnBrk="0" fontAlgn="base" hangingPunct="0">
                <a:defRPr/>
              </a:pPr>
              <a:t>‹#›</a:t>
            </a:fld>
            <a:r>
              <a:rPr lang="zh-CN" altLang="en-US" sz="1200" dirty="0" smtClean="0">
                <a:latin typeface="+mn-lt"/>
                <a:ea typeface="+mn-ea"/>
              </a:rPr>
              <a:t>页</a:t>
            </a:r>
            <a:endParaRPr lang="en-US" altLang="zh-CN" sz="1200" dirty="0">
              <a:latin typeface="+mn-lt"/>
              <a:ea typeface="+mn-ea"/>
            </a:endParaRPr>
          </a:p>
        </p:txBody>
      </p:sp>
      <p:sp>
        <p:nvSpPr>
          <p:cNvPr id="10" name="Rectangle 54"/>
          <p:cNvSpPr>
            <a:spLocks noChangeArrowheads="1"/>
          </p:cNvSpPr>
          <p:nvPr userDrawn="1"/>
        </p:nvSpPr>
        <p:spPr bwMode="auto">
          <a:xfrm>
            <a:off x="647564" y="6409397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版权所有</a:t>
            </a:r>
            <a:r>
              <a:rPr lang="en-US" altLang="zh-CN" sz="1200" b="0" i="0" dirty="0" smtClean="0">
                <a:latin typeface="+mn-lt"/>
                <a:ea typeface="+mn-ea"/>
              </a:rPr>
              <a:t>©</a:t>
            </a:r>
            <a:r>
              <a:rPr lang="en-US" altLang="zh-CN" sz="1200" b="0" dirty="0" smtClean="0">
                <a:latin typeface="+mn-lt"/>
                <a:ea typeface="+mn-ea"/>
              </a:rPr>
              <a:t> 2017 </a:t>
            </a:r>
            <a:r>
              <a:rPr lang="zh-CN" altLang="en-US" sz="1200" b="0" dirty="0" smtClean="0">
                <a:latin typeface="+mn-lt"/>
                <a:ea typeface="+mn-ea"/>
              </a:rPr>
              <a:t>华为技术有限公司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-1836712" y="2312876"/>
            <a:ext cx="1800200" cy="117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参考线：</a:t>
            </a:r>
            <a:endParaRPr lang="en-US" altLang="zh-CN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左：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10.6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右：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11.2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上：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5.7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下：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7.8</a:t>
            </a:r>
            <a:endParaRPr lang="zh-CN" altLang="en-US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58" r:id="rId7"/>
    <p:sldLayoutId id="2147483828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76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867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43600"/>
            <a:ext cx="9144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8249" name="Text Box 9"/>
          <p:cNvSpPr txBox="1">
            <a:spLocks noChangeArrowheads="1"/>
          </p:cNvSpPr>
          <p:nvPr/>
        </p:nvSpPr>
        <p:spPr bwMode="auto">
          <a:xfrm>
            <a:off x="3436938" y="3189288"/>
            <a:ext cx="25304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2400">
                <a:solidFill>
                  <a:srgbClr val="666666"/>
                </a:solidFill>
                <a:latin typeface="Arial" pitchFamily="34" charset="0"/>
                <a:ea typeface="MS PGothic" pitchFamily="34" charset="-128"/>
                <a:sym typeface="FrutigerNext LT Regular" pitchFamily="34" charset="0"/>
              </a:rPr>
              <a:t>www.huawei.com</a:t>
            </a:r>
          </a:p>
        </p:txBody>
      </p:sp>
    </p:spTree>
    <p:extLst>
      <p:ext uri="{BB962C8B-B14F-4D97-AF65-F5344CB8AC3E}">
        <p14:creationId xmlns:p14="http://schemas.microsoft.com/office/powerpoint/2010/main" val="84983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</p:sldLayoutIdLst>
  <p:timing>
    <p:tnLst>
      <p:par>
        <p:cTn id="1" dur="indefinite" restart="never" nodeType="tmRoot"/>
      </p:par>
    </p:tnLst>
  </p:timing>
  <p:txStyles>
    <p:titleStyle>
      <a:lvl1pPr algn="ctr" defTabSz="801688" rtl="0" eaLnBrk="0" fontAlgn="base" hangingPunct="0">
        <a:spcBef>
          <a:spcPct val="0"/>
        </a:spcBef>
        <a:spcAft>
          <a:spcPct val="0"/>
        </a:spcAft>
        <a:defRPr sz="3700" baseline="0">
          <a:solidFill>
            <a:schemeClr val="tx2"/>
          </a:solidFill>
          <a:latin typeface="+mj-lt"/>
          <a:ea typeface="+mj-ea"/>
          <a:cs typeface="+mj-cs"/>
        </a:defRPr>
      </a:lvl1pPr>
      <a:lvl2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2pPr>
      <a:lvl3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3pPr>
      <a:lvl4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4pPr>
      <a:lvl5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01625" indent="-301625" algn="l" defTabSz="801688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00175" indent="-198438" algn="l" defTabSz="801688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801813" indent="-201613" algn="l" defTabSz="801688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590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162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734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6306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6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1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HC12083</a:t>
            </a:r>
            <a:endParaRPr lang="zh-CN" altLang="zh-CN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 smtClean="0"/>
              <a:t>FusionSphere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R6</a:t>
            </a:r>
            <a:endParaRPr 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V3.0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洪飞泷</a:t>
            </a:r>
            <a:r>
              <a:rPr lang="en-US" altLang="zh-CN" dirty="0" smtClean="0"/>
              <a:t>/wx350110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2017.11.11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8567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管理节点数目与规模</a:t>
            </a:r>
            <a:r>
              <a:rPr lang="en-US" altLang="zh-CN" dirty="0" smtClean="0"/>
              <a:t>(5/5)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1800" dirty="0" smtClean="0"/>
              <a:t>X</a:t>
            </a:r>
            <a:r>
              <a:rPr lang="zh-CN" altLang="zh-CN" sz="1800" dirty="0" smtClean="0"/>
              <a:t>（可选）</a:t>
            </a:r>
            <a:r>
              <a:rPr lang="en-US" altLang="zh-CN" sz="1800" dirty="0" smtClean="0"/>
              <a:t>= </a:t>
            </a:r>
            <a:r>
              <a:rPr lang="zh-CN" altLang="zh-CN" sz="1800" dirty="0" smtClean="0"/>
              <a:t>镜像文件存储空间</a:t>
            </a:r>
            <a:r>
              <a:rPr lang="en-US" altLang="zh-CN" sz="1800" dirty="0" smtClean="0"/>
              <a:t> = (</a:t>
            </a:r>
            <a:r>
              <a:rPr lang="zh-CN" altLang="zh-CN" sz="1800" dirty="0" smtClean="0"/>
              <a:t>镜像文件数量 × 镜像文件大小 ×</a:t>
            </a:r>
            <a:r>
              <a:rPr lang="en-US" altLang="zh-CN" sz="1800" dirty="0" smtClean="0"/>
              <a:t> 130%) </a:t>
            </a:r>
            <a:r>
              <a:rPr lang="zh-CN" altLang="zh-CN" sz="1800" dirty="0" smtClean="0"/>
              <a:t>。如果镜像文件存储使用</a:t>
            </a:r>
            <a:r>
              <a:rPr lang="en-US" altLang="zh-CN" sz="1800" dirty="0" smtClean="0"/>
              <a:t>NAS</a:t>
            </a:r>
            <a:r>
              <a:rPr lang="zh-CN" altLang="zh-CN" sz="1800" dirty="0" smtClean="0"/>
              <a:t>或者</a:t>
            </a:r>
            <a:r>
              <a:rPr lang="en-US" altLang="zh-CN" sz="1800" dirty="0" smtClean="0"/>
              <a:t>UDS</a:t>
            </a:r>
            <a:r>
              <a:rPr lang="zh-CN" altLang="zh-CN" sz="1800" dirty="0" smtClean="0"/>
              <a:t>，则本地磁盘空间不需计算此项。</a:t>
            </a:r>
          </a:p>
          <a:p>
            <a:pPr>
              <a:lnSpc>
                <a:spcPct val="120000"/>
              </a:lnSpc>
            </a:pPr>
            <a:r>
              <a:rPr lang="en-US" altLang="zh-CN" sz="1800" dirty="0" smtClean="0"/>
              <a:t>Y</a:t>
            </a:r>
            <a:r>
              <a:rPr lang="zh-CN" altLang="zh-CN" sz="1800" dirty="0" smtClean="0"/>
              <a:t>（可选）</a:t>
            </a:r>
            <a:r>
              <a:rPr lang="en-US" altLang="zh-CN" sz="1800" dirty="0" smtClean="0"/>
              <a:t>= </a:t>
            </a:r>
            <a:r>
              <a:rPr lang="zh-CN" altLang="zh-CN" sz="1800" dirty="0" smtClean="0"/>
              <a:t>监控存储空间</a:t>
            </a:r>
            <a:r>
              <a:rPr lang="en-US" altLang="zh-CN" sz="1800" dirty="0" smtClean="0"/>
              <a:t> = ((5G + 0.1G </a:t>
            </a:r>
            <a:r>
              <a:rPr lang="zh-CN" altLang="zh-CN" sz="1800" dirty="0" smtClean="0"/>
              <a:t>× 虚拟机数量</a:t>
            </a:r>
            <a:r>
              <a:rPr lang="en-US" altLang="zh-CN" sz="1800" dirty="0" smtClean="0"/>
              <a:t>) </a:t>
            </a:r>
            <a:r>
              <a:rPr lang="zh-CN" altLang="zh-CN" sz="1800" dirty="0" smtClean="0"/>
              <a:t>× 监控数据保留天数</a:t>
            </a:r>
            <a:r>
              <a:rPr lang="en-US" altLang="zh-CN" sz="1800" dirty="0" smtClean="0"/>
              <a:t>)</a:t>
            </a:r>
            <a:r>
              <a:rPr lang="zh-CN" altLang="zh-CN" sz="1800" dirty="0" smtClean="0"/>
              <a:t>。最大空间不超过</a:t>
            </a:r>
            <a:r>
              <a:rPr lang="en-US" altLang="zh-CN" sz="1800" dirty="0" smtClean="0"/>
              <a:t>16T</a:t>
            </a:r>
            <a:r>
              <a:rPr lang="zh-CN" altLang="zh-CN" sz="1800" dirty="0" smtClean="0"/>
              <a:t>。如果</a:t>
            </a:r>
            <a:r>
              <a:rPr lang="en-US" altLang="zh-CN" sz="1800" dirty="0" err="1" smtClean="0"/>
              <a:t>MongoDB</a:t>
            </a:r>
            <a:r>
              <a:rPr lang="zh-CN" altLang="zh-CN" sz="1800" dirty="0" smtClean="0"/>
              <a:t>配置在</a:t>
            </a:r>
            <a:r>
              <a:rPr lang="en-US" altLang="zh-CN" sz="1800" dirty="0" smtClean="0"/>
              <a:t>FC SAN</a:t>
            </a:r>
            <a:r>
              <a:rPr lang="zh-CN" altLang="zh-CN" sz="1800" dirty="0" smtClean="0"/>
              <a:t>上，则本地磁盘空间不需计算此项。</a:t>
            </a:r>
            <a:endParaRPr lang="en-US" altLang="zh-CN" sz="1800" dirty="0" smtClean="0"/>
          </a:p>
          <a:p>
            <a:pPr>
              <a:lnSpc>
                <a:spcPct val="120000"/>
              </a:lnSpc>
            </a:pPr>
            <a:r>
              <a:rPr lang="zh-CN" altLang="en-US" sz="1800" dirty="0" smtClean="0"/>
              <a:t>小于</a:t>
            </a:r>
            <a:r>
              <a:rPr lang="en-US" altLang="zh-CN" sz="1800" dirty="0" smtClean="0"/>
              <a:t>50PM</a:t>
            </a:r>
            <a:r>
              <a:rPr lang="zh-CN" altLang="zh-CN" sz="1800" dirty="0" smtClean="0"/>
              <a:t>或</a:t>
            </a:r>
            <a:r>
              <a:rPr lang="en-US" altLang="zh-CN" sz="1800" dirty="0" smtClean="0"/>
              <a:t>1000VM</a:t>
            </a:r>
            <a:r>
              <a:rPr lang="zh-CN" altLang="zh-CN" sz="1800" dirty="0" smtClean="0"/>
              <a:t>，</a:t>
            </a:r>
            <a:r>
              <a:rPr lang="en-US" altLang="zh-CN" sz="1800" dirty="0" smtClean="0"/>
              <a:t>VRM</a:t>
            </a:r>
            <a:r>
              <a:rPr lang="zh-CN" altLang="zh-CN" sz="1800" dirty="0" smtClean="0"/>
              <a:t>虚拟化部署在</a:t>
            </a:r>
            <a:r>
              <a:rPr lang="en-US" altLang="zh-CN" sz="1800" dirty="0" smtClean="0"/>
              <a:t>FusionSphere OpenStack</a:t>
            </a:r>
            <a:r>
              <a:rPr lang="zh-CN" altLang="zh-CN" sz="1800" dirty="0" smtClean="0"/>
              <a:t>控制节点上。</a:t>
            </a:r>
            <a:r>
              <a:rPr lang="zh-CN" altLang="en-US" sz="1800" dirty="0" smtClean="0"/>
              <a:t>大于等于</a:t>
            </a:r>
            <a:r>
              <a:rPr lang="en-US" altLang="zh-CN" sz="1800" dirty="0" smtClean="0"/>
              <a:t>50PM</a:t>
            </a:r>
            <a:r>
              <a:rPr lang="zh-CN" altLang="zh-CN" sz="1800" dirty="0" smtClean="0"/>
              <a:t>或</a:t>
            </a:r>
            <a:r>
              <a:rPr lang="en-US" altLang="zh-CN" sz="1800" dirty="0" smtClean="0"/>
              <a:t>1000VM</a:t>
            </a:r>
            <a:r>
              <a:rPr lang="zh-CN" altLang="zh-CN" sz="1800" dirty="0" smtClean="0"/>
              <a:t>，</a:t>
            </a:r>
            <a:r>
              <a:rPr lang="en-US" altLang="zh-CN" sz="1800" dirty="0" smtClean="0"/>
              <a:t>VRM</a:t>
            </a:r>
            <a:r>
              <a:rPr lang="zh-CN" altLang="zh-CN" sz="1800" dirty="0" smtClean="0"/>
              <a:t>物理部署。</a:t>
            </a:r>
          </a:p>
          <a:p>
            <a:pPr>
              <a:lnSpc>
                <a:spcPct val="120000"/>
              </a:lnSpc>
            </a:pPr>
            <a:r>
              <a:rPr lang="zh-CN" altLang="zh-CN" sz="1800" dirty="0" smtClean="0"/>
              <a:t>镜像文件文件使用</a:t>
            </a:r>
            <a:r>
              <a:rPr lang="en-US" altLang="zh-CN" sz="1800" dirty="0" smtClean="0"/>
              <a:t>swift</a:t>
            </a:r>
            <a:r>
              <a:rPr lang="zh-CN" altLang="zh-CN" sz="1800" dirty="0" smtClean="0"/>
              <a:t>（本地磁盘）存储时，单独使用两块硬盘</a:t>
            </a:r>
            <a:r>
              <a:rPr lang="zh-CN" altLang="en-US" sz="1800" dirty="0" smtClean="0"/>
              <a:t>做</a:t>
            </a:r>
            <a:r>
              <a:rPr lang="en-US" altLang="zh-CN" sz="1800" dirty="0" smtClean="0"/>
              <a:t>RAID1</a:t>
            </a:r>
            <a:r>
              <a:rPr lang="zh-CN" altLang="zh-CN" sz="1800" dirty="0" smtClean="0"/>
              <a:t>，有效空间大小为</a:t>
            </a:r>
            <a:r>
              <a:rPr lang="en-US" altLang="zh-CN" sz="1800" dirty="0" smtClean="0"/>
              <a:t>50+ X</a:t>
            </a:r>
            <a:r>
              <a:rPr lang="zh-CN" altLang="zh-CN" sz="1800" dirty="0" smtClean="0"/>
              <a:t>，单位</a:t>
            </a:r>
            <a:r>
              <a:rPr lang="en-US" altLang="zh-CN" sz="1800" dirty="0" smtClean="0"/>
              <a:t>G</a:t>
            </a:r>
            <a:r>
              <a:rPr lang="zh-CN" altLang="zh-CN" sz="1800" dirty="0" smtClean="0"/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sz="1800" dirty="0" smtClean="0"/>
              <a:t>image</a:t>
            </a:r>
            <a:r>
              <a:rPr lang="zh-CN" altLang="zh-CN" sz="1800" dirty="0" smtClean="0"/>
              <a:t>分区用途：虚拟机使用本地存储时，</a:t>
            </a:r>
            <a:r>
              <a:rPr lang="en-US" altLang="zh-CN" sz="1800" dirty="0" smtClean="0"/>
              <a:t>image</a:t>
            </a:r>
            <a:r>
              <a:rPr lang="zh-CN" altLang="zh-CN" sz="1800" dirty="0" smtClean="0"/>
              <a:t>分区作为虚拟机本地存储。</a:t>
            </a:r>
          </a:p>
          <a:p>
            <a:pPr>
              <a:lnSpc>
                <a:spcPct val="120000"/>
              </a:lnSpc>
            </a:pPr>
            <a:r>
              <a:rPr lang="en-US" altLang="zh-CN" sz="1800" dirty="0" err="1" smtClean="0"/>
              <a:t>FusionManager</a:t>
            </a:r>
            <a:r>
              <a:rPr lang="zh-CN" altLang="zh-CN" sz="1800" dirty="0" smtClean="0"/>
              <a:t>和</a:t>
            </a:r>
            <a:r>
              <a:rPr lang="en-US" altLang="zh-CN" sz="1800" dirty="0" err="1" smtClean="0"/>
              <a:t>FusionStorage</a:t>
            </a:r>
            <a:r>
              <a:rPr lang="en-US" altLang="zh-CN" sz="1800" dirty="0" smtClean="0"/>
              <a:t> Manager</a:t>
            </a:r>
            <a:r>
              <a:rPr lang="zh-CN" altLang="zh-CN" sz="1800" dirty="0" smtClean="0"/>
              <a:t>，</a:t>
            </a:r>
            <a:r>
              <a:rPr lang="en-US" altLang="zh-CN" sz="1800" dirty="0" smtClean="0"/>
              <a:t>50PM</a:t>
            </a:r>
            <a:r>
              <a:rPr lang="zh-CN" altLang="zh-CN" sz="1800" dirty="0" smtClean="0"/>
              <a:t>或</a:t>
            </a:r>
            <a:r>
              <a:rPr lang="en-US" altLang="zh-CN" sz="1800" dirty="0" smtClean="0"/>
              <a:t>1000VM</a:t>
            </a:r>
            <a:r>
              <a:rPr lang="zh-CN" altLang="zh-CN" sz="1800" dirty="0" smtClean="0"/>
              <a:t>以下部署在控制节点上，</a:t>
            </a:r>
            <a:r>
              <a:rPr lang="en-US" altLang="zh-CN" sz="1800" dirty="0" smtClean="0"/>
              <a:t>50PM</a:t>
            </a:r>
            <a:r>
              <a:rPr lang="zh-CN" altLang="zh-CN" sz="1800" dirty="0" smtClean="0"/>
              <a:t>或</a:t>
            </a:r>
            <a:r>
              <a:rPr lang="en-US" altLang="zh-CN" sz="1800" dirty="0" smtClean="0"/>
              <a:t>1000VM</a:t>
            </a:r>
            <a:r>
              <a:rPr lang="zh-CN" altLang="zh-CN" sz="1800" dirty="0" smtClean="0"/>
              <a:t>以上部署在单独的管理虚拟机节点。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0984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节点角色部署 </a:t>
            </a:r>
            <a:r>
              <a:rPr lang="en-US" altLang="zh-CN" dirty="0" smtClean="0"/>
              <a:t>(1/11)</a:t>
            </a:r>
            <a:endParaRPr lang="zh-CN" altLang="en-US" dirty="0" smtClean="0"/>
          </a:p>
        </p:txBody>
      </p:sp>
      <p:sp>
        <p:nvSpPr>
          <p:cNvPr id="2052" name="内容占位符 6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3131703" cy="3924300"/>
          </a:xfrm>
        </p:spPr>
        <p:txBody>
          <a:bodyPr/>
          <a:lstStyle/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个控制节点上均有的角色，为负载均衡模式，由</a:t>
            </a:r>
            <a:r>
              <a:rPr lang="en-US" altLang="zh-CN" sz="2000" dirty="0" err="1" smtClean="0"/>
              <a:t>haproxy</a:t>
            </a:r>
            <a:r>
              <a:rPr lang="zh-CN" altLang="en-US" sz="2000" dirty="0" smtClean="0"/>
              <a:t>提供负载均衡功能</a:t>
            </a:r>
            <a:r>
              <a:rPr lang="zh-CN" altLang="en-US" sz="2000" dirty="0"/>
              <a:t>。</a:t>
            </a:r>
            <a:endParaRPr lang="zh-CN" altLang="en-US" sz="2000" dirty="0" smtClean="0"/>
          </a:p>
          <a:p>
            <a:r>
              <a:rPr lang="zh-CN" altLang="en-US" sz="2000" dirty="0" smtClean="0"/>
              <a:t>只在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个控制节点上有的角色，为主备模式，由</a:t>
            </a:r>
            <a:r>
              <a:rPr lang="en-US" altLang="zh-CN" sz="2000" dirty="0" smtClean="0"/>
              <a:t>zookeeper</a:t>
            </a:r>
            <a:r>
              <a:rPr lang="zh-CN" altLang="en-US" sz="2000" dirty="0" smtClean="0"/>
              <a:t>提供主备仲裁功能。</a:t>
            </a:r>
          </a:p>
          <a:p>
            <a:endParaRPr lang="zh-CN" altLang="en-US" sz="2000" dirty="0" smtClean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181860"/>
              </p:ext>
            </p:extLst>
          </p:nvPr>
        </p:nvGraphicFramePr>
        <p:xfrm>
          <a:off x="4031940" y="1376363"/>
          <a:ext cx="3915308" cy="4824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6" name="Visio" r:id="rId4" imgW="4171847" imgH="8098746" progId="Visio.Drawing.11">
                  <p:embed/>
                </p:oleObj>
              </mc:Choice>
              <mc:Fallback>
                <p:oleObj name="Visio" r:id="rId4" imgW="4171847" imgH="80987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940" y="1376363"/>
                        <a:ext cx="3915308" cy="4824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086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节点角色部署 </a:t>
            </a:r>
            <a:r>
              <a:rPr lang="en-US" altLang="zh-CN" dirty="0" smtClean="0"/>
              <a:t>(2/11)</a:t>
            </a:r>
            <a:endParaRPr lang="zh-CN" altLang="en-US" dirty="0" smtClean="0"/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1331913" y="62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868597"/>
              </p:ext>
            </p:extLst>
          </p:nvPr>
        </p:nvGraphicFramePr>
        <p:xfrm>
          <a:off x="1504950" y="1376364"/>
          <a:ext cx="6134100" cy="4831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Visio" r:id="rId4" imgW="7054788" imgH="6583680" progId="Visio.Drawing.11">
                  <p:embed/>
                </p:oleObj>
              </mc:Choice>
              <mc:Fallback>
                <p:oleObj name="Visio" r:id="rId4" imgW="7054788" imgH="65836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1376364"/>
                        <a:ext cx="6134100" cy="4831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708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节点角色部署 </a:t>
            </a:r>
            <a:r>
              <a:rPr lang="en-US" altLang="zh-CN" smtClean="0"/>
              <a:t>(3/11)</a:t>
            </a:r>
            <a:endParaRPr lang="zh-CN" altLang="en-US" dirty="0" smtClean="0"/>
          </a:p>
        </p:txBody>
      </p:sp>
      <p:sp>
        <p:nvSpPr>
          <p:cNvPr id="12291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1800" dirty="0" smtClean="0"/>
              <a:t>组件</a:t>
            </a:r>
            <a:endParaRPr lang="en-US" altLang="zh-CN" sz="18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800" dirty="0" smtClean="0"/>
              <a:t>    安装部署的最小原子对象，具有独立启动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重启、配置、状态监控的软件功能模块。</a:t>
            </a:r>
            <a:endParaRPr lang="en-US" altLang="zh-CN" sz="1800" dirty="0" smtClean="0"/>
          </a:p>
          <a:p>
            <a:pPr>
              <a:lnSpc>
                <a:spcPct val="130000"/>
              </a:lnSpc>
            </a:pPr>
            <a:r>
              <a:rPr lang="zh-CN" altLang="en-US" sz="1800" dirty="0" smtClean="0"/>
              <a:t>服务</a:t>
            </a:r>
            <a:endParaRPr lang="en-US" altLang="zh-CN" sz="18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800" dirty="0" smtClean="0"/>
              <a:t>    服务是一个能够对外提供独立功能的分布式软件，能够独立升级、安装补丁。一个服务是一组组件的集合。</a:t>
            </a:r>
            <a:endParaRPr lang="en-US" altLang="zh-CN" sz="1800" dirty="0" smtClean="0"/>
          </a:p>
          <a:p>
            <a:pPr>
              <a:lnSpc>
                <a:spcPct val="130000"/>
              </a:lnSpc>
            </a:pPr>
            <a:r>
              <a:rPr lang="zh-CN" altLang="en-US" sz="1800" dirty="0" smtClean="0"/>
              <a:t>角色</a:t>
            </a:r>
            <a:endParaRPr lang="en-US" altLang="zh-CN" sz="18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1800" dirty="0" smtClean="0"/>
              <a:t>    </a:t>
            </a:r>
            <a:r>
              <a:rPr lang="zh-CN" altLang="zh-CN" sz="1800" dirty="0" smtClean="0"/>
              <a:t>角色，是华为在安装过程中引入的概念，将同一性质或作用类似的</a:t>
            </a:r>
            <a:r>
              <a:rPr lang="zh-CN" altLang="en-US" sz="1800" dirty="0" smtClean="0"/>
              <a:t>组件</a:t>
            </a:r>
            <a:r>
              <a:rPr lang="zh-CN" altLang="zh-CN" sz="1800" dirty="0" smtClean="0"/>
              <a:t>，放在一起部署。例如，计算角色定义为提供计算资源的管理服务。存储角色定义为提供存储资源的管理服务。用户可以设置部署角色的主机范围，</a:t>
            </a:r>
            <a:r>
              <a:rPr lang="en-US" altLang="zh-CN" sz="1800" dirty="0" smtClean="0"/>
              <a:t>CPS</a:t>
            </a:r>
            <a:r>
              <a:rPr lang="zh-CN" altLang="zh-CN" sz="1800" dirty="0" smtClean="0"/>
              <a:t>自动选择满足条件的主机，部署角色对应的所有</a:t>
            </a:r>
            <a:r>
              <a:rPr lang="zh-CN" altLang="en-US" sz="1800" dirty="0" smtClean="0"/>
              <a:t>组件</a:t>
            </a:r>
            <a:r>
              <a:rPr lang="zh-CN" altLang="zh-CN" sz="1800" dirty="0" smtClean="0"/>
              <a:t>。每台主机可以被赋予多类角色。</a:t>
            </a:r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5154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节点角色部署 </a:t>
            </a:r>
            <a:r>
              <a:rPr lang="en-US" altLang="zh-CN" smtClean="0"/>
              <a:t>(4/11)</a:t>
            </a:r>
            <a:endParaRPr lang="zh-CN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59431"/>
              </p:ext>
            </p:extLst>
          </p:nvPr>
        </p:nvGraphicFramePr>
        <p:xfrm>
          <a:off x="755650" y="1376363"/>
          <a:ext cx="7848000" cy="4824000"/>
        </p:xfrm>
        <a:graphic>
          <a:graphicData uri="http://schemas.openxmlformats.org/drawingml/2006/table">
            <a:tbl>
              <a:tblPr firstRow="1" bandRow="1"/>
              <a:tblGrid>
                <a:gridCol w="1152000"/>
                <a:gridCol w="1908000"/>
                <a:gridCol w="2700000"/>
                <a:gridCol w="2088000"/>
              </a:tblGrid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dirty="0"/>
                        <a:t>角色名称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ook Antiqu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dirty="0"/>
                        <a:t>角色中包含的服务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ook Antiqua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dirty="0"/>
                        <a:t>服务中包含的组件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ook Antiqua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dirty="0"/>
                        <a:t>角色说明及部署原则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ook Antiqu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 rowSpan="10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sys-server</a:t>
                      </a:r>
                      <a:endParaRPr lang="zh-CN" sz="1400" dirty="0"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cps</a:t>
                      </a:r>
                      <a:endParaRPr lang="zh-CN" sz="1400" dirty="0"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180340" indent="-18034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dirty="0" smtClean="0"/>
                        <a:t>cps-server</a:t>
                      </a:r>
                      <a:endParaRPr lang="zh-CN" sz="1400" dirty="0"/>
                    </a:p>
                    <a:p>
                      <a:pPr marL="180340" indent="-18034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dirty="0" smtClean="0"/>
                        <a:t>network-server</a:t>
                      </a:r>
                    </a:p>
                    <a:p>
                      <a:pPr marL="180340" indent="-18034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altLang="zh-CN" sz="1400" dirty="0" smtClean="0"/>
                        <a:t>cps-web</a:t>
                      </a:r>
                      <a:endParaRPr lang="zh-CN" sz="1400" dirty="0"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baseline="0" dirty="0" smtClean="0"/>
                        <a:t>控制</a:t>
                      </a:r>
                      <a:r>
                        <a:rPr lang="zh-CN" sz="1400" baseline="0" dirty="0"/>
                        <a:t>主机上所有部署的服务的</a:t>
                      </a:r>
                      <a:r>
                        <a:rPr lang="en-US" sz="1400" baseline="0" dirty="0"/>
                        <a:t>REST</a:t>
                      </a:r>
                      <a:r>
                        <a:rPr lang="zh-CN" sz="1400" baseline="0" dirty="0"/>
                        <a:t>接口消息处理</a:t>
                      </a:r>
                      <a:r>
                        <a:rPr lang="zh-CN" sz="1400" baseline="0" dirty="0" smtClean="0"/>
                        <a:t>。</a:t>
                      </a:r>
                      <a:endParaRPr lang="zh-CN" sz="1400" baseline="0" dirty="0">
                        <a:latin typeface="华文细黑" pitchFamily="2" charset="-122"/>
                        <a:ea typeface="华文细黑" pitchFamily="2" charset="-122"/>
                        <a:cs typeface="Arial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err="1"/>
                        <a:t>cbs</a:t>
                      </a:r>
                      <a:endParaRPr lang="zh-CN" sz="1400" dirty="0"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err="1"/>
                        <a:t>cbs</a:t>
                      </a:r>
                      <a:r>
                        <a:rPr lang="en-US" sz="1400" dirty="0"/>
                        <a:t>-server</a:t>
                      </a:r>
                      <a:endParaRPr lang="zh-CN" sz="1400" dirty="0"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err="1"/>
                        <a:t>haproxy</a:t>
                      </a:r>
                      <a:endParaRPr lang="zh-CN" sz="1400" dirty="0"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err="1"/>
                        <a:t>haproxy</a:t>
                      </a:r>
                      <a:endParaRPr lang="zh-CN" sz="1400" dirty="0"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err="1"/>
                        <a:t>apacheproxy</a:t>
                      </a:r>
                      <a:endParaRPr lang="zh-CN" sz="1400" dirty="0"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err="1"/>
                        <a:t>apacheproxy</a:t>
                      </a:r>
                      <a:endParaRPr lang="zh-CN" sz="1400" dirty="0"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err="1"/>
                        <a:t>dns</a:t>
                      </a:r>
                      <a:endParaRPr lang="zh-CN" sz="1400" dirty="0"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err="1"/>
                        <a:t>dns</a:t>
                      </a:r>
                      <a:r>
                        <a:rPr lang="en-US" sz="1400" dirty="0"/>
                        <a:t>-server</a:t>
                      </a:r>
                      <a:endParaRPr lang="zh-CN" sz="1400" dirty="0"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log</a:t>
                      </a:r>
                      <a:endParaRPr lang="zh-CN" sz="1400" dirty="0"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log-server</a:t>
                      </a:r>
                      <a:endParaRPr lang="zh-CN" sz="1400" dirty="0"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/>
                        <a:t>ntp</a:t>
                      </a:r>
                      <a:endParaRPr lang="zh-CN" sz="1400"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err="1"/>
                        <a:t>ntp</a:t>
                      </a:r>
                      <a:r>
                        <a:rPr lang="en-US" sz="1400" dirty="0"/>
                        <a:t>-server</a:t>
                      </a:r>
                      <a:endParaRPr lang="zh-CN" sz="1400" dirty="0"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/>
                        <a:t>collect</a:t>
                      </a:r>
                      <a:endParaRPr lang="zh-CN" sz="1400"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info-collect-server</a:t>
                      </a:r>
                      <a:endParaRPr lang="zh-CN" sz="1400" dirty="0"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/>
                        <a:t>upg</a:t>
                      </a:r>
                      <a:endParaRPr lang="zh-CN" sz="1400"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err="1"/>
                        <a:t>upg</a:t>
                      </a:r>
                      <a:r>
                        <a:rPr lang="en-US" sz="1400" dirty="0"/>
                        <a:t>-server</a:t>
                      </a:r>
                      <a:endParaRPr lang="zh-CN" sz="1400" dirty="0"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backup</a:t>
                      </a:r>
                      <a:endParaRPr lang="zh-CN" sz="1400" dirty="0"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backup-server</a:t>
                      </a:r>
                      <a:endParaRPr lang="zh-CN" sz="1400" dirty="0"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60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节点角色部署 </a:t>
            </a:r>
            <a:r>
              <a:rPr lang="en-US" altLang="zh-CN" dirty="0" smtClean="0"/>
              <a:t>(5/11</a:t>
            </a:r>
            <a:r>
              <a:rPr lang="en-US" altLang="zh-CN" dirty="0"/>
              <a:t>)</a:t>
            </a:r>
            <a:endParaRPr lang="zh-CN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11759"/>
              </p:ext>
            </p:extLst>
          </p:nvPr>
        </p:nvGraphicFramePr>
        <p:xfrm>
          <a:off x="736600" y="1376363"/>
          <a:ext cx="7848000" cy="4104000"/>
        </p:xfrm>
        <a:graphic>
          <a:graphicData uri="http://schemas.openxmlformats.org/drawingml/2006/table">
            <a:tbl>
              <a:tblPr firstRow="1" bandRow="1"/>
              <a:tblGrid>
                <a:gridCol w="1152000"/>
                <a:gridCol w="1908000"/>
                <a:gridCol w="2700000"/>
                <a:gridCol w="2088000"/>
              </a:tblGrid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dirty="0"/>
                        <a:t>角色名称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ook Antiqu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dirty="0"/>
                        <a:t>角色中包含的服务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ook Antiqua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dirty="0"/>
                        <a:t>服务中包含的组件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ook Antiqua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dirty="0"/>
                        <a:t>角色说明及部署原则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ook Antiqu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92000">
                <a:tc rowSpan="8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sys-client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cps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180340" indent="-18034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dirty="0"/>
                        <a:t>cps-monitor</a:t>
                      </a:r>
                      <a:endParaRPr lang="zh-CN" sz="1400" dirty="0"/>
                    </a:p>
                    <a:p>
                      <a:pPr marL="180340" indent="-18034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dirty="0"/>
                        <a:t>cps-client</a:t>
                      </a:r>
                      <a:endParaRPr lang="zh-CN" sz="1400" dirty="0"/>
                    </a:p>
                    <a:p>
                      <a:pPr marL="180340" indent="-18034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dirty="0"/>
                        <a:t>network-client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dirty="0"/>
                        <a:t>为主机操作系统提供基本功能的服务，该角色不可见</a:t>
                      </a:r>
                      <a:r>
                        <a:rPr lang="zh-CN" sz="1400" dirty="0" smtClean="0"/>
                        <a:t>。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err="1"/>
                        <a:t>hostos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err="1"/>
                        <a:t>hostos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err="1"/>
                        <a:t>ntp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err="1"/>
                        <a:t>ntp</a:t>
                      </a:r>
                      <a:r>
                        <a:rPr lang="en-US" sz="1400" dirty="0"/>
                        <a:t>-client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log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log-agent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/>
                        <a:t>collect</a:t>
                      </a:r>
                      <a:endParaRPr lang="zh-CN" sz="140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info-collect-client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/>
                        <a:t>upg</a:t>
                      </a:r>
                      <a:endParaRPr lang="zh-CN" sz="140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err="1"/>
                        <a:t>upg</a:t>
                      </a:r>
                      <a:r>
                        <a:rPr lang="en-US" sz="1400" dirty="0"/>
                        <a:t>-client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/>
                        <a:t>backup</a:t>
                      </a:r>
                      <a:endParaRPr lang="zh-CN" sz="140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backup-client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/>
                        <a:t>security</a:t>
                      </a:r>
                      <a:endParaRPr lang="zh-CN" sz="140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security-auth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75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节点角色部署 </a:t>
            </a:r>
            <a:r>
              <a:rPr lang="en-US" altLang="zh-CN" smtClean="0"/>
              <a:t>(6/11)</a:t>
            </a:r>
            <a:endParaRPr lang="zh-CN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665475"/>
              </p:ext>
            </p:extLst>
          </p:nvPr>
        </p:nvGraphicFramePr>
        <p:xfrm>
          <a:off x="755650" y="1376363"/>
          <a:ext cx="7848600" cy="3420000"/>
        </p:xfrm>
        <a:graphic>
          <a:graphicData uri="http://schemas.openxmlformats.org/drawingml/2006/table">
            <a:tbl>
              <a:tblPr firstRow="1" bandRow="1"/>
              <a:tblGrid>
                <a:gridCol w="991507"/>
                <a:gridCol w="1816731"/>
                <a:gridCol w="1836204"/>
                <a:gridCol w="3204158"/>
              </a:tblGrid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dirty="0"/>
                        <a:t>角色名称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ook Antiqu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dirty="0"/>
                        <a:t>角色中包含的服务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ook Antiqua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dirty="0"/>
                        <a:t>服务中包含的组件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ook Antiqua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dirty="0"/>
                        <a:t>角色说明及部署原则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ook Antiqu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database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err="1"/>
                        <a:t>gaussdb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err="1"/>
                        <a:t>gaussdb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dirty="0"/>
                        <a:t>为</a:t>
                      </a:r>
                      <a:r>
                        <a:rPr lang="en-US" sz="1400" dirty="0"/>
                        <a:t>Ceilometer</a:t>
                      </a:r>
                      <a:r>
                        <a:rPr lang="zh-CN" sz="1400" dirty="0"/>
                        <a:t>除外的</a:t>
                      </a:r>
                      <a:r>
                        <a:rPr lang="en-US" sz="1400" dirty="0"/>
                        <a:t>OpenStack</a:t>
                      </a:r>
                      <a:r>
                        <a:rPr lang="zh-CN" sz="1400" dirty="0"/>
                        <a:t>服务提供数据库服务</a:t>
                      </a:r>
                      <a:r>
                        <a:rPr lang="zh-CN" sz="1400" dirty="0" smtClean="0"/>
                        <a:t>。</a:t>
                      </a:r>
                      <a:endParaRPr lang="zh-CN" sz="1400" dirty="0"/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/>
                        <a:t>auth</a:t>
                      </a:r>
                      <a:endParaRPr lang="zh-CN" sz="140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keystone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keystone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dirty="0"/>
                        <a:t>为所有</a:t>
                      </a:r>
                      <a:r>
                        <a:rPr lang="en-US" sz="1400" dirty="0"/>
                        <a:t>DC</a:t>
                      </a:r>
                      <a:r>
                        <a:rPr lang="zh-CN" sz="1400" dirty="0"/>
                        <a:t>提供统一的接入鉴权服务</a:t>
                      </a:r>
                      <a:r>
                        <a:rPr lang="zh-CN" sz="1400" dirty="0" smtClean="0"/>
                        <a:t>。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2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/>
                        <a:t>image</a:t>
                      </a:r>
                      <a:endParaRPr lang="zh-CN" sz="140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glance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glance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dirty="0"/>
                        <a:t>为</a:t>
                      </a:r>
                      <a:r>
                        <a:rPr lang="en-US" sz="1400" dirty="0"/>
                        <a:t>DC</a:t>
                      </a:r>
                      <a:r>
                        <a:rPr lang="zh-CN" sz="1400" dirty="0"/>
                        <a:t>内所有</a:t>
                      </a:r>
                      <a:r>
                        <a:rPr lang="en-US" sz="1400" dirty="0"/>
                        <a:t>AZ</a:t>
                      </a:r>
                      <a:r>
                        <a:rPr lang="zh-CN" sz="1400" dirty="0"/>
                        <a:t>提供镜像管理服务。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AZ</a:t>
                      </a:r>
                      <a:r>
                        <a:rPr lang="zh-CN" sz="1400" dirty="0"/>
                        <a:t>之间可以共享</a:t>
                      </a:r>
                      <a:r>
                        <a:rPr lang="en-US" sz="1400" dirty="0"/>
                        <a:t>image</a:t>
                      </a:r>
                      <a:r>
                        <a:rPr lang="zh-CN" sz="1400" dirty="0"/>
                        <a:t>角色的模板，但是</a:t>
                      </a:r>
                      <a:r>
                        <a:rPr lang="en-US" sz="1400" dirty="0"/>
                        <a:t>DC</a:t>
                      </a:r>
                      <a:r>
                        <a:rPr lang="zh-CN" sz="1400" dirty="0"/>
                        <a:t>之间不可以共享。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dirty="0"/>
                        <a:t>每个</a:t>
                      </a:r>
                      <a:r>
                        <a:rPr lang="en-US" sz="1400" dirty="0"/>
                        <a:t>DC</a:t>
                      </a:r>
                      <a:r>
                        <a:rPr lang="zh-CN" sz="1400" dirty="0"/>
                        <a:t>内选定第一个部署的</a:t>
                      </a:r>
                      <a:r>
                        <a:rPr lang="en-US" sz="1400" dirty="0"/>
                        <a:t>AZ</a:t>
                      </a:r>
                      <a:r>
                        <a:rPr lang="zh-CN" sz="1400" dirty="0"/>
                        <a:t>来部署</a:t>
                      </a:r>
                      <a:r>
                        <a:rPr lang="en-US" sz="1400" dirty="0"/>
                        <a:t>image</a:t>
                      </a:r>
                      <a:r>
                        <a:rPr lang="zh-CN" sz="1400" dirty="0"/>
                        <a:t>角色。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78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节点角色部署 </a:t>
            </a:r>
            <a:r>
              <a:rPr lang="en-US" altLang="zh-CN" dirty="0" smtClean="0"/>
              <a:t>(7/11)</a:t>
            </a:r>
            <a:endParaRPr lang="zh-CN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116295"/>
              </p:ext>
            </p:extLst>
          </p:nvPr>
        </p:nvGraphicFramePr>
        <p:xfrm>
          <a:off x="736600" y="1376363"/>
          <a:ext cx="7848000" cy="4824000"/>
        </p:xfrm>
        <a:graphic>
          <a:graphicData uri="http://schemas.openxmlformats.org/drawingml/2006/table">
            <a:tbl>
              <a:tblPr firstRow="1" bandRow="1"/>
              <a:tblGrid>
                <a:gridCol w="1152000"/>
                <a:gridCol w="2016000"/>
                <a:gridCol w="2232000"/>
                <a:gridCol w="2448000"/>
              </a:tblGrid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dirty="0"/>
                        <a:t>角色名称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ook Antiqu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dirty="0"/>
                        <a:t>角色中包含的服务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ook Antiqua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dirty="0"/>
                        <a:t>服务中包含的组件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ook Antiqua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dirty="0"/>
                        <a:t>角色说明及部署原则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ook Antiqu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20000">
                <a:tc rowSpan="5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controller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nova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180340" indent="-18034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dirty="0"/>
                        <a:t>nova-scheduler</a:t>
                      </a:r>
                      <a:endParaRPr lang="zh-CN" sz="1400" dirty="0"/>
                    </a:p>
                    <a:p>
                      <a:pPr marL="180340" indent="-18034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dirty="0"/>
                        <a:t>nova-conductor</a:t>
                      </a:r>
                      <a:endParaRPr lang="zh-CN" sz="1400" dirty="0"/>
                    </a:p>
                    <a:p>
                      <a:pPr marL="180340" indent="-18034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dirty="0"/>
                        <a:t>nova-</a:t>
                      </a:r>
                      <a:r>
                        <a:rPr lang="en-US" sz="1400" dirty="0" err="1"/>
                        <a:t>novncproxy</a:t>
                      </a:r>
                      <a:endParaRPr lang="zh-CN" sz="1400" dirty="0"/>
                    </a:p>
                    <a:p>
                      <a:pPr marL="180340" indent="-18034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dirty="0"/>
                        <a:t>nova-</a:t>
                      </a:r>
                      <a:r>
                        <a:rPr lang="en-US" sz="1400" dirty="0" err="1"/>
                        <a:t>api</a:t>
                      </a:r>
                      <a:endParaRPr lang="zh-CN" sz="1400" dirty="0"/>
                    </a:p>
                    <a:p>
                      <a:pPr marL="180340" indent="-18034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dirty="0" err="1"/>
                        <a:t>memcache</a:t>
                      </a:r>
                      <a:endParaRPr lang="zh-CN" sz="1400" dirty="0"/>
                    </a:p>
                    <a:p>
                      <a:pPr marL="180340" indent="-18034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dirty="0"/>
                        <a:t>nova-console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dirty="0"/>
                        <a:t>在</a:t>
                      </a:r>
                      <a:r>
                        <a:rPr lang="en-US" sz="1400" dirty="0"/>
                        <a:t>AZ</a:t>
                      </a:r>
                      <a:r>
                        <a:rPr lang="zh-CN" sz="1400" dirty="0"/>
                        <a:t>范围内提供资源管理和调度功能，是</a:t>
                      </a:r>
                      <a:r>
                        <a:rPr lang="en-US" sz="1400" dirty="0"/>
                        <a:t>OpenStack</a:t>
                      </a:r>
                      <a:r>
                        <a:rPr lang="zh-CN" sz="1400" dirty="0"/>
                        <a:t>的管理组件集合</a:t>
                      </a:r>
                      <a:r>
                        <a:rPr lang="zh-CN" sz="1400" dirty="0" smtClean="0"/>
                        <a:t>。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neutron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180340" indent="-18034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dirty="0"/>
                        <a:t>neutron-server</a:t>
                      </a:r>
                      <a:endParaRPr lang="zh-CN" sz="1400" dirty="0"/>
                    </a:p>
                    <a:p>
                      <a:pPr marL="180340" indent="-18034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dirty="0" err="1"/>
                        <a:t>dvs</a:t>
                      </a:r>
                      <a:r>
                        <a:rPr lang="en-US" sz="1400" dirty="0"/>
                        <a:t>-server</a:t>
                      </a:r>
                      <a:endParaRPr lang="zh-CN" sz="1400" dirty="0"/>
                    </a:p>
                    <a:p>
                      <a:pPr marL="180340" indent="-18034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dirty="0"/>
                        <a:t>neutron-reschedule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/>
                        <a:t>heat</a:t>
                      </a:r>
                      <a:endParaRPr lang="zh-CN" sz="14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heat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1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/>
                        <a:t>cinder</a:t>
                      </a:r>
                      <a:endParaRPr lang="zh-CN" sz="14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180340" indent="-18034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dirty="0"/>
                        <a:t>cinder-</a:t>
                      </a:r>
                      <a:r>
                        <a:rPr lang="en-US" sz="1400" dirty="0" err="1"/>
                        <a:t>api</a:t>
                      </a:r>
                      <a:endParaRPr lang="zh-CN" sz="1400" dirty="0"/>
                    </a:p>
                    <a:p>
                      <a:pPr marL="180340" indent="-18034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dirty="0"/>
                        <a:t>cinder-scheduler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1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/>
                        <a:t>swift</a:t>
                      </a:r>
                      <a:endParaRPr lang="zh-CN" sz="14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dirty="0"/>
                        <a:t>swift-store</a:t>
                      </a:r>
                      <a:endParaRPr lang="zh-CN" sz="1400" dirty="0"/>
                    </a:p>
                    <a:p>
                      <a:pPr marL="180340" indent="-18034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dirty="0"/>
                        <a:t>swift-proxy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60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节点角色部署 </a:t>
            </a:r>
            <a:r>
              <a:rPr lang="en-US" altLang="zh-CN" smtClean="0"/>
              <a:t>(8/11)</a:t>
            </a:r>
            <a:endParaRPr lang="zh-CN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023085"/>
              </p:ext>
            </p:extLst>
          </p:nvPr>
        </p:nvGraphicFramePr>
        <p:xfrm>
          <a:off x="755650" y="1376363"/>
          <a:ext cx="7848000" cy="4899600"/>
        </p:xfrm>
        <a:graphic>
          <a:graphicData uri="http://schemas.openxmlformats.org/drawingml/2006/table">
            <a:tbl>
              <a:tblPr firstRow="1" bandRow="1"/>
              <a:tblGrid>
                <a:gridCol w="972000"/>
                <a:gridCol w="1188000"/>
                <a:gridCol w="2484000"/>
                <a:gridCol w="3204000"/>
              </a:tblGrid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dirty="0"/>
                        <a:t>角色名称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ook Antiqu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b="1" dirty="0"/>
                        <a:t>角色</a:t>
                      </a:r>
                      <a:r>
                        <a:rPr lang="zh-CN" sz="1600" b="1" dirty="0" smtClean="0"/>
                        <a:t>中包含</a:t>
                      </a:r>
                      <a:r>
                        <a:rPr lang="zh-CN" sz="1600" b="1" dirty="0"/>
                        <a:t>的服务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ook Antiqua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dirty="0"/>
                        <a:t>服务中包含的组件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ook Antiqua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dirty="0"/>
                        <a:t>角色说明及部署原则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ook Antiqu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2000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measure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err="1"/>
                        <a:t>ceilometer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180340" indent="-18034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dirty="0" err="1"/>
                        <a:t>ceilometer</a:t>
                      </a:r>
                      <a:r>
                        <a:rPr lang="en-US" sz="1400" dirty="0"/>
                        <a:t>-alarm-</a:t>
                      </a:r>
                      <a:r>
                        <a:rPr lang="en-US" sz="1400" dirty="0" err="1"/>
                        <a:t>notifier</a:t>
                      </a:r>
                      <a:endParaRPr lang="zh-CN" sz="1400" dirty="0"/>
                    </a:p>
                    <a:p>
                      <a:pPr marL="180340" indent="-18034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dirty="0" err="1"/>
                        <a:t>ceilometer</a:t>
                      </a:r>
                      <a:r>
                        <a:rPr lang="en-US" sz="1400" dirty="0"/>
                        <a:t>-alarm-evaluator</a:t>
                      </a:r>
                      <a:endParaRPr lang="zh-CN" sz="1400" dirty="0"/>
                    </a:p>
                    <a:p>
                      <a:pPr marL="180340" indent="-18034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dirty="0" err="1"/>
                        <a:t>ceilometer-api</a:t>
                      </a:r>
                      <a:endParaRPr lang="zh-CN" sz="1400" dirty="0"/>
                    </a:p>
                    <a:p>
                      <a:pPr marL="180340" indent="-18034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dirty="0" err="1"/>
                        <a:t>ceilometer</a:t>
                      </a:r>
                      <a:r>
                        <a:rPr lang="en-US" sz="1400" dirty="0"/>
                        <a:t>-agent-central</a:t>
                      </a:r>
                      <a:endParaRPr lang="zh-CN" sz="1400" dirty="0"/>
                    </a:p>
                    <a:p>
                      <a:pPr marL="180340" indent="-18034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dirty="0" err="1"/>
                        <a:t>ceilometer</a:t>
                      </a:r>
                      <a:r>
                        <a:rPr lang="en-US" sz="1400" dirty="0"/>
                        <a:t>-collector</a:t>
                      </a:r>
                      <a:endParaRPr lang="zh-CN" sz="1400" dirty="0"/>
                    </a:p>
                    <a:p>
                      <a:pPr marL="180340" indent="-18034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dirty="0" err="1"/>
                        <a:t>ceilometer</a:t>
                      </a:r>
                      <a:r>
                        <a:rPr lang="en-US" sz="1400" dirty="0"/>
                        <a:t>-alarm-fault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dirty="0"/>
                        <a:t>在</a:t>
                      </a:r>
                      <a:r>
                        <a:rPr lang="en-US" sz="1400" dirty="0"/>
                        <a:t>AZ</a:t>
                      </a:r>
                      <a:r>
                        <a:rPr lang="zh-CN" sz="1400" dirty="0"/>
                        <a:t>范围内提供监控测量服务。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AZ</a:t>
                      </a:r>
                      <a:r>
                        <a:rPr lang="zh-CN" sz="1400" dirty="0"/>
                        <a:t>之间不允许共享</a:t>
                      </a:r>
                      <a:r>
                        <a:rPr lang="en-US" sz="1400" dirty="0"/>
                        <a:t>measure</a:t>
                      </a:r>
                      <a:r>
                        <a:rPr lang="zh-CN" sz="1400" dirty="0"/>
                        <a:t>角色的模板。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dirty="0"/>
                        <a:t>每个</a:t>
                      </a:r>
                      <a:r>
                        <a:rPr lang="en-US" sz="1400" dirty="0"/>
                        <a:t>DC</a:t>
                      </a:r>
                      <a:r>
                        <a:rPr lang="zh-CN" sz="1400" dirty="0"/>
                        <a:t>的每个</a:t>
                      </a:r>
                      <a:r>
                        <a:rPr lang="en-US" sz="1400" dirty="0"/>
                        <a:t>AZ</a:t>
                      </a:r>
                      <a:r>
                        <a:rPr lang="zh-CN" sz="1400" dirty="0"/>
                        <a:t>都需要部署</a:t>
                      </a:r>
                      <a:r>
                        <a:rPr lang="en-US" sz="1400" dirty="0" smtClean="0"/>
                        <a:t>measure  </a:t>
                      </a:r>
                      <a:r>
                        <a:rPr lang="zh-CN" sz="1400" dirty="0" smtClean="0"/>
                        <a:t>角色</a:t>
                      </a:r>
                      <a:r>
                        <a:rPr lang="zh-CN" sz="1400" dirty="0"/>
                        <a:t>。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3200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/>
                        <a:t>mongodb</a:t>
                      </a:r>
                      <a:endParaRPr lang="zh-CN" sz="140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/>
                        <a:t>mongodb</a:t>
                      </a:r>
                      <a:endParaRPr lang="zh-CN" sz="140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err="1"/>
                        <a:t>mongodb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dirty="0"/>
                        <a:t>为</a:t>
                      </a:r>
                      <a:r>
                        <a:rPr lang="en-US" sz="1400" dirty="0"/>
                        <a:t>Ceilometer</a:t>
                      </a:r>
                      <a:r>
                        <a:rPr lang="zh-CN" sz="1400" dirty="0"/>
                        <a:t>服务提供数据库服务。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AZ</a:t>
                      </a:r>
                      <a:r>
                        <a:rPr lang="zh-CN" sz="1400" dirty="0"/>
                        <a:t>之间不允许共享</a:t>
                      </a:r>
                      <a:r>
                        <a:rPr lang="en-US" sz="1400" dirty="0" err="1"/>
                        <a:t>mongodb</a:t>
                      </a:r>
                      <a:r>
                        <a:rPr lang="zh-CN" sz="1400" dirty="0"/>
                        <a:t>角色的模板。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dirty="0"/>
                        <a:t>每个</a:t>
                      </a:r>
                      <a:r>
                        <a:rPr lang="en-US" sz="1400" dirty="0"/>
                        <a:t>DC</a:t>
                      </a:r>
                      <a:r>
                        <a:rPr lang="zh-CN" sz="1400" dirty="0"/>
                        <a:t>的每个</a:t>
                      </a:r>
                      <a:r>
                        <a:rPr lang="en-US" sz="1400" dirty="0"/>
                        <a:t>AZ</a:t>
                      </a:r>
                      <a:r>
                        <a:rPr lang="zh-CN" sz="1400" dirty="0"/>
                        <a:t>都需要部署</a:t>
                      </a:r>
                      <a:r>
                        <a:rPr lang="en-US" sz="1400" dirty="0" err="1" smtClean="0"/>
                        <a:t>mongodb</a:t>
                      </a:r>
                      <a:endParaRPr lang="en-US" sz="1400" dirty="0" smtClean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dirty="0" smtClean="0"/>
                        <a:t>角色</a:t>
                      </a:r>
                      <a:r>
                        <a:rPr lang="zh-CN" sz="1400" dirty="0"/>
                        <a:t>。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6800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/>
                        <a:t>rabbitmq</a:t>
                      </a:r>
                      <a:endParaRPr lang="zh-CN" sz="140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/>
                        <a:t>rabbitmq</a:t>
                      </a:r>
                      <a:endParaRPr lang="zh-CN" sz="140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err="1"/>
                        <a:t>rabbitmq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dirty="0"/>
                        <a:t>在</a:t>
                      </a:r>
                      <a:r>
                        <a:rPr lang="en-US" sz="1400" dirty="0"/>
                        <a:t>AZ</a:t>
                      </a:r>
                      <a:r>
                        <a:rPr lang="zh-CN" sz="1400" dirty="0"/>
                        <a:t>范围内提供消息通道服务。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AZ</a:t>
                      </a:r>
                      <a:r>
                        <a:rPr lang="zh-CN" sz="1400" dirty="0"/>
                        <a:t>之间不允许共享</a:t>
                      </a:r>
                      <a:r>
                        <a:rPr lang="en-US" sz="1400" dirty="0" err="1"/>
                        <a:t>rabbitmq</a:t>
                      </a:r>
                      <a:r>
                        <a:rPr lang="zh-CN" sz="1400" dirty="0"/>
                        <a:t>角色的模板。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dirty="0"/>
                        <a:t>每个</a:t>
                      </a:r>
                      <a:r>
                        <a:rPr lang="en-US" sz="1400" dirty="0"/>
                        <a:t>DC</a:t>
                      </a:r>
                      <a:r>
                        <a:rPr lang="zh-CN" sz="1400" dirty="0"/>
                        <a:t>的每个</a:t>
                      </a:r>
                      <a:r>
                        <a:rPr lang="en-US" sz="1400" dirty="0"/>
                        <a:t>AZ</a:t>
                      </a:r>
                      <a:r>
                        <a:rPr lang="zh-CN" sz="1400" dirty="0"/>
                        <a:t>都需要部署</a:t>
                      </a:r>
                      <a:r>
                        <a:rPr lang="en-US" sz="1400" dirty="0" err="1" smtClean="0"/>
                        <a:t>rabbitmq</a:t>
                      </a:r>
                      <a:endParaRPr lang="en-US" sz="1400" dirty="0" smtClean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dirty="0" smtClean="0"/>
                        <a:t>角色</a:t>
                      </a:r>
                      <a:r>
                        <a:rPr lang="zh-CN" sz="1400" dirty="0"/>
                        <a:t>。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47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节点角色部署 </a:t>
            </a:r>
            <a:r>
              <a:rPr lang="en-US" altLang="zh-CN" smtClean="0"/>
              <a:t>(9/11)</a:t>
            </a:r>
            <a:endParaRPr lang="zh-CN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291027"/>
              </p:ext>
            </p:extLst>
          </p:nvPr>
        </p:nvGraphicFramePr>
        <p:xfrm>
          <a:off x="773113" y="1376363"/>
          <a:ext cx="7848000" cy="3636000"/>
        </p:xfrm>
        <a:graphic>
          <a:graphicData uri="http://schemas.openxmlformats.org/drawingml/2006/table">
            <a:tbl>
              <a:tblPr firstRow="1" bandRow="1"/>
              <a:tblGrid>
                <a:gridCol w="1224000"/>
                <a:gridCol w="1188000"/>
                <a:gridCol w="2412000"/>
                <a:gridCol w="3024000"/>
              </a:tblGrid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dirty="0"/>
                        <a:t>角色名称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ook Antiqu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dirty="0"/>
                        <a:t>角色中包含的服务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ook Antiqua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dirty="0"/>
                        <a:t>服务中包含的组件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ook Antiqua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dirty="0"/>
                        <a:t>角色说明及部署原则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ook Antiqu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48000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b="0" dirty="0"/>
                        <a:t>router</a:t>
                      </a:r>
                      <a:endParaRPr lang="zh-CN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b="0" dirty="0"/>
                        <a:t>neutron</a:t>
                      </a:r>
                      <a:endParaRPr lang="zh-CN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-180340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0" dirty="0"/>
                        <a:t>neutron-</a:t>
                      </a:r>
                      <a:r>
                        <a:rPr lang="en-US" sz="1400" b="0" dirty="0" err="1"/>
                        <a:t>dhcp</a:t>
                      </a:r>
                      <a:r>
                        <a:rPr lang="en-US" sz="1400" b="0" dirty="0"/>
                        <a:t>-agent</a:t>
                      </a:r>
                      <a:endParaRPr lang="zh-CN" sz="1400" b="0" dirty="0"/>
                    </a:p>
                    <a:p>
                      <a:pPr marL="0" indent="-180340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0" dirty="0"/>
                        <a:t>neutron-l3-agent</a:t>
                      </a:r>
                      <a:endParaRPr lang="zh-CN" sz="1400" b="0" dirty="0"/>
                    </a:p>
                    <a:p>
                      <a:pPr marL="0" indent="-180340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0" dirty="0"/>
                        <a:t>neutron-metadata-agent</a:t>
                      </a:r>
                      <a:endParaRPr lang="zh-CN" sz="1400" b="0" dirty="0"/>
                    </a:p>
                    <a:p>
                      <a:pPr marL="0" indent="-180340"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b="0" dirty="0" err="1" smtClean="0"/>
                        <a:t>neutron.neutron-meteringagent</a:t>
                      </a:r>
                      <a:endParaRPr lang="zh-CN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b="0" dirty="0"/>
                        <a:t>为</a:t>
                      </a:r>
                      <a:r>
                        <a:rPr lang="en-US" sz="1400" b="0" dirty="0"/>
                        <a:t>AZ</a:t>
                      </a:r>
                      <a:r>
                        <a:rPr lang="zh-CN" sz="1400" b="0" dirty="0"/>
                        <a:t>内的虚拟机提供路由、</a:t>
                      </a:r>
                      <a:r>
                        <a:rPr lang="en-US" sz="1400" b="0" dirty="0"/>
                        <a:t>VPN</a:t>
                      </a:r>
                      <a:r>
                        <a:rPr lang="zh-CN" sz="1400" b="0" dirty="0"/>
                        <a:t>、防火墙和</a:t>
                      </a:r>
                      <a:r>
                        <a:rPr lang="en-US" sz="1400" b="0" dirty="0"/>
                        <a:t>DHCP</a:t>
                      </a:r>
                      <a:r>
                        <a:rPr lang="zh-CN" sz="1400" b="0" dirty="0"/>
                        <a:t>服务。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b="0" dirty="0"/>
                        <a:t>AZ</a:t>
                      </a:r>
                      <a:r>
                        <a:rPr lang="zh-CN" sz="1400" b="0" dirty="0"/>
                        <a:t>之间不允许共享</a:t>
                      </a:r>
                      <a:r>
                        <a:rPr lang="en-US" sz="1400" b="0" dirty="0"/>
                        <a:t>router</a:t>
                      </a:r>
                      <a:r>
                        <a:rPr lang="zh-CN" sz="1400" b="0" dirty="0"/>
                        <a:t>角色的模板。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b="0" dirty="0"/>
                        <a:t>每个</a:t>
                      </a:r>
                      <a:r>
                        <a:rPr lang="en-US" sz="1400" b="0" dirty="0"/>
                        <a:t>DC</a:t>
                      </a:r>
                      <a:r>
                        <a:rPr lang="zh-CN" sz="1400" b="0" dirty="0"/>
                        <a:t>的每个</a:t>
                      </a:r>
                      <a:r>
                        <a:rPr lang="en-US" sz="1400" b="0" dirty="0"/>
                        <a:t>AZ</a:t>
                      </a:r>
                      <a:r>
                        <a:rPr lang="zh-CN" sz="1400" b="0" dirty="0"/>
                        <a:t>都需要部署</a:t>
                      </a:r>
                      <a:r>
                        <a:rPr lang="en-US" sz="1400" b="0" dirty="0" smtClean="0"/>
                        <a:t>router </a:t>
                      </a:r>
                      <a:r>
                        <a:rPr lang="zh-CN" sz="1400" b="0" dirty="0" smtClean="0"/>
                        <a:t>角色。</a:t>
                      </a:r>
                      <a:endParaRPr lang="zh-CN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8000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b="0" dirty="0" err="1"/>
                        <a:t>loadbalancer</a:t>
                      </a:r>
                      <a:endParaRPr lang="zh-CN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b="0" dirty="0"/>
                        <a:t>neutron</a:t>
                      </a:r>
                      <a:endParaRPr lang="zh-CN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b="0" dirty="0"/>
                        <a:t>neutron-</a:t>
                      </a:r>
                      <a:r>
                        <a:rPr lang="en-US" sz="1400" b="0" dirty="0" err="1"/>
                        <a:t>lbaas</a:t>
                      </a:r>
                      <a:r>
                        <a:rPr lang="en-US" sz="1400" b="0" dirty="0"/>
                        <a:t>-agent</a:t>
                      </a:r>
                      <a:endParaRPr lang="zh-CN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b="0" dirty="0"/>
                        <a:t>为</a:t>
                      </a:r>
                      <a:r>
                        <a:rPr lang="en-US" sz="1400" b="0" dirty="0"/>
                        <a:t>AZ</a:t>
                      </a:r>
                      <a:r>
                        <a:rPr lang="zh-CN" sz="1400" b="0" dirty="0"/>
                        <a:t>内的虚拟机提供负载均衡等服务。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b="0" dirty="0"/>
                        <a:t>AZ</a:t>
                      </a:r>
                      <a:r>
                        <a:rPr lang="zh-CN" sz="1400" b="0" dirty="0"/>
                        <a:t>之间不允许共享</a:t>
                      </a:r>
                      <a:r>
                        <a:rPr lang="en-US" sz="1400" b="0" dirty="0" err="1"/>
                        <a:t>loadbalancer</a:t>
                      </a:r>
                      <a:r>
                        <a:rPr lang="zh-CN" sz="1400" b="0" dirty="0"/>
                        <a:t>角色的模板。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b="0" dirty="0"/>
                        <a:t>每个</a:t>
                      </a:r>
                      <a:r>
                        <a:rPr lang="en-US" sz="1400" b="0" dirty="0"/>
                        <a:t>DC</a:t>
                      </a:r>
                      <a:r>
                        <a:rPr lang="zh-CN" sz="1400" b="0" dirty="0"/>
                        <a:t>的每个</a:t>
                      </a:r>
                      <a:r>
                        <a:rPr lang="en-US" sz="1400" b="0" dirty="0"/>
                        <a:t>AZ</a:t>
                      </a:r>
                      <a:r>
                        <a:rPr lang="zh-CN" sz="1400" b="0" dirty="0"/>
                        <a:t>都需要部署</a:t>
                      </a:r>
                      <a:r>
                        <a:rPr lang="en-US" sz="1400" b="0" dirty="0" err="1"/>
                        <a:t>loadbalancer</a:t>
                      </a:r>
                      <a:r>
                        <a:rPr lang="zh-CN" sz="1400" b="0" dirty="0"/>
                        <a:t>角色</a:t>
                      </a:r>
                      <a:r>
                        <a:rPr lang="zh-CN" sz="1400" b="0" dirty="0" smtClean="0"/>
                        <a:t>。</a:t>
                      </a:r>
                      <a:endParaRPr lang="zh-CN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47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FusionSphere</a:t>
            </a:r>
            <a:r>
              <a:rPr lang="zh-CN" altLang="en-US" dirty="0" smtClean="0"/>
              <a:t>云数据中心系统规划设计</a:t>
            </a:r>
          </a:p>
        </p:txBody>
      </p:sp>
      <p:sp>
        <p:nvSpPr>
          <p:cNvPr id="17411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15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节点角色部署 </a:t>
            </a:r>
            <a:r>
              <a:rPr lang="en-US" altLang="zh-CN" smtClean="0"/>
              <a:t>(10/11)</a:t>
            </a:r>
            <a:endParaRPr lang="zh-CN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98158"/>
              </p:ext>
            </p:extLst>
          </p:nvPr>
        </p:nvGraphicFramePr>
        <p:xfrm>
          <a:off x="755650" y="1376363"/>
          <a:ext cx="7848798" cy="4860000"/>
        </p:xfrm>
        <a:graphic>
          <a:graphicData uri="http://schemas.openxmlformats.org/drawingml/2006/table">
            <a:tbl>
              <a:tblPr firstRow="1" bandRow="1"/>
              <a:tblGrid>
                <a:gridCol w="1224000"/>
                <a:gridCol w="1332000"/>
                <a:gridCol w="2484276"/>
                <a:gridCol w="2808522"/>
              </a:tblGrid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dirty="0"/>
                        <a:t>角色名称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ook Antiqu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dirty="0"/>
                        <a:t>角色中包含的服务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ook Antiqua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dirty="0"/>
                        <a:t>服务中包含的组件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ook Antiqua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dirty="0"/>
                        <a:t>角色说明及部署原则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ook Antiqu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compute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nova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nova-compute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 rowSpan="4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AZ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内的虚拟机提供计算资源，并对主机的计算、网络资源进行管理。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AZ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之间不允许共享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compute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角色的模板。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每个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DC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的每个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AZ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都需要部署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compute </a:t>
                      </a:r>
                      <a:r>
                        <a:rPr 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角色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neutron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180340" indent="-18034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dirty="0"/>
                        <a:t>neutron-</a:t>
                      </a:r>
                      <a:r>
                        <a:rPr lang="en-US" sz="1400" dirty="0" err="1"/>
                        <a:t>openvswitch</a:t>
                      </a:r>
                      <a:r>
                        <a:rPr lang="en-US" sz="1400" dirty="0"/>
                        <a:t>-agent</a:t>
                      </a:r>
                      <a:endParaRPr lang="zh-CN" sz="1400" dirty="0"/>
                    </a:p>
                    <a:p>
                      <a:pPr marL="180340" indent="-18034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dirty="0" err="1"/>
                        <a:t>dvs</a:t>
                      </a:r>
                      <a:r>
                        <a:rPr lang="en-US" sz="1400" dirty="0"/>
                        <a:t>-agent</a:t>
                      </a:r>
                      <a:endParaRPr lang="zh-CN" sz="1400" dirty="0"/>
                    </a:p>
                    <a:p>
                      <a:pPr marL="180340" indent="-18034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dirty="0"/>
                        <a:t>neutron-</a:t>
                      </a:r>
                      <a:r>
                        <a:rPr lang="en-US" sz="1400" dirty="0" err="1"/>
                        <a:t>sriov</a:t>
                      </a:r>
                      <a:r>
                        <a:rPr lang="en-US" sz="1400" dirty="0"/>
                        <a:t>-agent</a:t>
                      </a:r>
                      <a:endParaRPr lang="zh-CN" sz="1400" dirty="0"/>
                    </a:p>
                    <a:p>
                      <a:pPr marL="180340" indent="-18034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dirty="0"/>
                        <a:t>neutron-</a:t>
                      </a:r>
                      <a:r>
                        <a:rPr lang="en-US" sz="1400" dirty="0" err="1"/>
                        <a:t>evs</a:t>
                      </a:r>
                      <a:r>
                        <a:rPr lang="en-US" sz="1400" dirty="0"/>
                        <a:t>-agent</a:t>
                      </a:r>
                      <a:endParaRPr lang="zh-CN" sz="1400" dirty="0"/>
                    </a:p>
                    <a:p>
                      <a:pPr marL="180340" indent="-18034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dirty="0" smtClean="0"/>
                        <a:t>neutron-</a:t>
                      </a:r>
                      <a:r>
                        <a:rPr lang="en-US" sz="1400" dirty="0" err="1" smtClean="0"/>
                        <a:t>servicechain</a:t>
                      </a:r>
                      <a:r>
                        <a:rPr lang="en-US" sz="1400" dirty="0" smtClean="0"/>
                        <a:t>-agent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err="1"/>
                        <a:t>ceilometer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180340" indent="-180340" algn="l" defTabSz="914400" rtl="0" eaLnBrk="1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dirty="0" err="1"/>
                        <a:t>ce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ilometer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-agent-compute</a:t>
                      </a:r>
                      <a:endParaRPr 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340" indent="-180340" algn="l" defTabSz="914400" rtl="0" eaLnBrk="1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ceilometer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-agent-hardware</a:t>
                      </a:r>
                      <a:endParaRPr 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err="1"/>
                        <a:t>eswitchd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err="1"/>
                        <a:t>eswitchd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3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err="1"/>
                        <a:t>blockstorage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/>
                        <a:t>fusionstorage</a:t>
                      </a:r>
                      <a:endParaRPr lang="zh-CN" sz="140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FusionStorageAgent</a:t>
                      </a:r>
                      <a:endParaRPr 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dirty="0"/>
                        <a:t>为</a:t>
                      </a:r>
                      <a:r>
                        <a:rPr lang="en-US" sz="1400" dirty="0"/>
                        <a:t>AZ</a:t>
                      </a:r>
                      <a:r>
                        <a:rPr lang="zh-CN" sz="1400" dirty="0"/>
                        <a:t>内的虚拟机提供块存储资源。</a:t>
                      </a:r>
                      <a:r>
                        <a:rPr lang="en-US" sz="1400" dirty="0" err="1"/>
                        <a:t>FusionStorage</a:t>
                      </a:r>
                      <a:r>
                        <a:rPr lang="zh-CN" sz="1400" dirty="0"/>
                        <a:t>作为</a:t>
                      </a:r>
                      <a:r>
                        <a:rPr lang="en-US" sz="1400" dirty="0"/>
                        <a:t>Cinder</a:t>
                      </a:r>
                      <a:r>
                        <a:rPr lang="zh-CN" sz="1400" dirty="0"/>
                        <a:t>服务的卷驱动向虚拟机提供块存储资源。</a:t>
                      </a: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dirty="0"/>
                        <a:t>可选部署，仅当存储使用</a:t>
                      </a:r>
                      <a:r>
                        <a:rPr lang="en-US" sz="1400" dirty="0" err="1"/>
                        <a:t>FusionStorage</a:t>
                      </a:r>
                      <a:r>
                        <a:rPr lang="zh-CN" sz="1400" dirty="0"/>
                        <a:t>时需要部署。</a:t>
                      </a: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AZ</a:t>
                      </a:r>
                      <a:r>
                        <a:rPr lang="zh-CN" sz="1400" dirty="0"/>
                        <a:t>之间不允许共享</a:t>
                      </a:r>
                      <a:r>
                        <a:rPr lang="en-US" sz="1400" dirty="0" err="1"/>
                        <a:t>blockstorage</a:t>
                      </a:r>
                      <a:r>
                        <a:rPr lang="zh-CN" sz="1400" dirty="0"/>
                        <a:t>角色的模板。</a:t>
                      </a: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dirty="0"/>
                        <a:t>每个</a:t>
                      </a:r>
                      <a:r>
                        <a:rPr lang="en-US" sz="1400" dirty="0"/>
                        <a:t>DC</a:t>
                      </a:r>
                      <a:r>
                        <a:rPr lang="zh-CN" sz="1400" dirty="0"/>
                        <a:t>的每个</a:t>
                      </a:r>
                      <a:r>
                        <a:rPr lang="en-US" sz="1400" dirty="0"/>
                        <a:t>AZ</a:t>
                      </a:r>
                      <a:r>
                        <a:rPr lang="zh-CN" sz="1400" dirty="0"/>
                        <a:t>都需要部署</a:t>
                      </a:r>
                      <a:r>
                        <a:rPr lang="en-US" sz="1400" dirty="0" err="1"/>
                        <a:t>blockstorage</a:t>
                      </a:r>
                      <a:r>
                        <a:rPr lang="zh-CN" sz="1400" dirty="0"/>
                        <a:t>角色。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9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节点角色部署</a:t>
            </a:r>
            <a:r>
              <a:rPr lang="en-US" altLang="zh-CN" dirty="0"/>
              <a:t> </a:t>
            </a:r>
            <a:r>
              <a:rPr lang="en-US" altLang="zh-CN" dirty="0" smtClean="0"/>
              <a:t>(11/11</a:t>
            </a:r>
            <a:r>
              <a:rPr lang="en-US" altLang="zh-CN" dirty="0"/>
              <a:t>)</a:t>
            </a:r>
            <a:endParaRPr lang="zh-CN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838440"/>
              </p:ext>
            </p:extLst>
          </p:nvPr>
        </p:nvGraphicFramePr>
        <p:xfrm>
          <a:off x="755650" y="1376363"/>
          <a:ext cx="7848000" cy="2700000"/>
        </p:xfrm>
        <a:graphic>
          <a:graphicData uri="http://schemas.openxmlformats.org/drawingml/2006/table">
            <a:tbl>
              <a:tblPr firstRow="1" bandRow="1"/>
              <a:tblGrid>
                <a:gridCol w="1332000"/>
                <a:gridCol w="1296000"/>
                <a:gridCol w="1908000"/>
                <a:gridCol w="3312000"/>
              </a:tblGrid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dirty="0"/>
                        <a:t>角色名称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ook Antiqu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b="1" dirty="0"/>
                        <a:t>角色中包含的服务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ook Antiqua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dirty="0"/>
                        <a:t>服务中包含的组件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ook Antiqua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dirty="0"/>
                        <a:t>角色说明及部署原则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ook Antiqu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00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err="1"/>
                        <a:t>blockstorage</a:t>
                      </a:r>
                      <a:r>
                        <a:rPr lang="en-US" sz="1400" dirty="0"/>
                        <a:t>-driver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cinder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dirty="0"/>
                        <a:t>cinder-backup</a:t>
                      </a:r>
                      <a:endParaRPr lang="zh-CN" sz="1400" dirty="0"/>
                    </a:p>
                    <a:p>
                      <a:pPr marL="180340" indent="-18034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</a:tabLst>
                      </a:pPr>
                      <a:r>
                        <a:rPr lang="en-US" sz="1400" dirty="0"/>
                        <a:t>cinder-volume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dirty="0"/>
                        <a:t>为虚拟机提供逻辑卷分配和管理功能。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dirty="0"/>
                        <a:t>可选部署，仅当存储使用</a:t>
                      </a:r>
                      <a:r>
                        <a:rPr lang="en-US" sz="1400" dirty="0" err="1"/>
                        <a:t>FusionStorage</a:t>
                      </a:r>
                      <a:r>
                        <a:rPr lang="zh-CN" sz="1400" dirty="0"/>
                        <a:t>时需要部署。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/>
                        <a:t>AZ</a:t>
                      </a:r>
                      <a:r>
                        <a:rPr lang="zh-CN" sz="1400" dirty="0"/>
                        <a:t>之间不允许共享</a:t>
                      </a:r>
                      <a:r>
                        <a:rPr lang="en-US" sz="1400" dirty="0" err="1"/>
                        <a:t>blockstorage</a:t>
                      </a:r>
                      <a:r>
                        <a:rPr lang="en-US" sz="1400" dirty="0"/>
                        <a:t>-driver</a:t>
                      </a:r>
                      <a:r>
                        <a:rPr lang="zh-CN" sz="1400" dirty="0"/>
                        <a:t>角色的模板。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dirty="0"/>
                        <a:t>每个</a:t>
                      </a:r>
                      <a:r>
                        <a:rPr lang="en-US" sz="1400" dirty="0"/>
                        <a:t>DC</a:t>
                      </a:r>
                      <a:r>
                        <a:rPr lang="zh-CN" sz="1400" dirty="0"/>
                        <a:t>的每个</a:t>
                      </a:r>
                      <a:r>
                        <a:rPr lang="en-US" sz="1400" dirty="0"/>
                        <a:t>AZ</a:t>
                      </a:r>
                      <a:r>
                        <a:rPr lang="zh-CN" sz="1400" dirty="0"/>
                        <a:t>都需要部署</a:t>
                      </a:r>
                      <a:r>
                        <a:rPr lang="en-US" sz="1400" dirty="0" err="1" smtClean="0"/>
                        <a:t>blockstorage</a:t>
                      </a:r>
                      <a:r>
                        <a:rPr lang="en-US" sz="1400" dirty="0" smtClean="0"/>
                        <a:t>-driver</a:t>
                      </a:r>
                      <a:r>
                        <a:rPr lang="zh-CN" sz="1400" dirty="0" smtClean="0"/>
                        <a:t>角色</a:t>
                      </a:r>
                      <a:r>
                        <a:rPr lang="zh-CN" sz="1400" dirty="0"/>
                        <a:t>。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32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关键角色存储设计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780004" y="4436842"/>
            <a:ext cx="7920037" cy="1836637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sz="1600" b="1" dirty="0" smtClean="0">
                <a:latin typeface="+mn-ea"/>
              </a:rPr>
              <a:t>注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sz="1600" dirty="0" smtClean="0">
                <a:latin typeface="+mn-ea"/>
              </a:rPr>
              <a:t>1</a:t>
            </a:r>
            <a:r>
              <a:rPr lang="zh-CN" altLang="en-US" sz="16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、</a:t>
            </a:r>
            <a:r>
              <a:rPr lang="en-US" altLang="zh-CN" sz="16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 glance</a:t>
            </a:r>
            <a:r>
              <a:rPr lang="zh-CN" altLang="en-US" sz="1600" dirty="0">
                <a:latin typeface="FrutigerNext LT Regular" panose="020B0503040504020204" pitchFamily="34" charset="0"/>
                <a:ea typeface="华文细黑" panose="02010600040101010101" pitchFamily="2" charset="-122"/>
              </a:rPr>
              <a:t>为镜像服务，其可以对接的存储类型包括</a:t>
            </a:r>
            <a:r>
              <a:rPr lang="en-US" altLang="zh-CN" sz="1600" dirty="0">
                <a:latin typeface="FrutigerNext LT Regular" panose="020B0503040504020204" pitchFamily="34" charset="0"/>
                <a:ea typeface="华文细黑" panose="02010600040101010101" pitchFamily="2" charset="-122"/>
              </a:rPr>
              <a:t>swift/NAS/UDS</a:t>
            </a:r>
            <a:r>
              <a:rPr lang="zh-CN" altLang="en-US" sz="1600" dirty="0">
                <a:latin typeface="FrutigerNext LT Regular" panose="020B0503040504020204" pitchFamily="34" charset="0"/>
                <a:ea typeface="华文细黑" panose="02010600040101010101" pitchFamily="2" charset="-122"/>
              </a:rPr>
              <a:t>，</a:t>
            </a:r>
            <a:r>
              <a:rPr lang="en-US" altLang="zh-CN" sz="1600" dirty="0">
                <a:latin typeface="FrutigerNext LT Regular" panose="020B0503040504020204" pitchFamily="34" charset="0"/>
                <a:ea typeface="华文细黑" panose="02010600040101010101" pitchFamily="2" charset="-122"/>
              </a:rPr>
              <a:t>swift</a:t>
            </a:r>
            <a:r>
              <a:rPr lang="zh-CN" altLang="en-US" sz="1600" dirty="0">
                <a:latin typeface="FrutigerNext LT Regular" panose="020B0503040504020204" pitchFamily="34" charset="0"/>
                <a:ea typeface="华文细黑" panose="02010600040101010101" pitchFamily="2" charset="-122"/>
              </a:rPr>
              <a:t>为</a:t>
            </a:r>
            <a:r>
              <a:rPr lang="en-US" altLang="zh-CN" sz="1600" dirty="0">
                <a:latin typeface="FrutigerNext LT Regular" panose="020B0503040504020204" pitchFamily="34" charset="0"/>
                <a:ea typeface="华文细黑" panose="02010600040101010101" pitchFamily="2" charset="-122"/>
              </a:rPr>
              <a:t>OpenStack</a:t>
            </a:r>
            <a:r>
              <a:rPr lang="zh-CN" altLang="en-US" sz="1600" dirty="0">
                <a:latin typeface="FrutigerNext LT Regular" panose="020B0503040504020204" pitchFamily="34" charset="0"/>
                <a:ea typeface="华文细黑" panose="02010600040101010101" pitchFamily="2" charset="-122"/>
              </a:rPr>
              <a:t>自带的对象存储为镜像存放的分区。</a:t>
            </a:r>
            <a:endParaRPr lang="en-US" altLang="zh-CN" sz="1600" dirty="0">
              <a:latin typeface="FrutigerNext LT Regular" panose="020B0503040504020204" pitchFamily="34" charset="0"/>
              <a:ea typeface="华文细黑" panose="02010600040101010101" pitchFamily="2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sz="16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2</a:t>
            </a:r>
            <a:r>
              <a:rPr lang="zh-CN" altLang="en-US" sz="1600" dirty="0">
                <a:latin typeface="FrutigerNext LT Regular" panose="020B0503040504020204" pitchFamily="34" charset="0"/>
                <a:ea typeface="华文细黑" panose="02010600040101010101" pitchFamily="2" charset="-122"/>
              </a:rPr>
              <a:t>、</a:t>
            </a:r>
            <a:r>
              <a:rPr lang="zh-CN" altLang="en-US" sz="16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在</a:t>
            </a:r>
            <a:r>
              <a:rPr lang="en-US" altLang="zh-CN" sz="1600" dirty="0">
                <a:latin typeface="FrutigerNext LT Regular" panose="020B0503040504020204" pitchFamily="34" charset="0"/>
                <a:ea typeface="华文细黑" panose="02010600040101010101" pitchFamily="2" charset="-122"/>
              </a:rPr>
              <a:t>OpenStack</a:t>
            </a:r>
            <a:r>
              <a:rPr lang="zh-CN" altLang="en-US" sz="1600" dirty="0">
                <a:latin typeface="FrutigerNext LT Regular" panose="020B0503040504020204" pitchFamily="34" charset="0"/>
                <a:ea typeface="华文细黑" panose="02010600040101010101" pitchFamily="2" charset="-122"/>
              </a:rPr>
              <a:t>管理节点，</a:t>
            </a:r>
            <a:r>
              <a:rPr lang="en-US" altLang="zh-CN" sz="1600" dirty="0">
                <a:latin typeface="FrutigerNext LT Regular" panose="020B0503040504020204" pitchFamily="34" charset="0"/>
                <a:ea typeface="华文细黑" panose="02010600040101010101" pitchFamily="2" charset="-122"/>
              </a:rPr>
              <a:t>Image</a:t>
            </a:r>
            <a:r>
              <a:rPr lang="zh-CN" altLang="en-US" sz="1600" dirty="0">
                <a:latin typeface="FrutigerNext LT Regular" panose="020B0503040504020204" pitchFamily="34" charset="0"/>
                <a:ea typeface="华文细黑" panose="02010600040101010101" pitchFamily="2" charset="-122"/>
              </a:rPr>
              <a:t>为虚拟机运行所使用的存储空间。</a:t>
            </a:r>
            <a:endParaRPr lang="en-US" altLang="zh-CN" sz="1600" dirty="0">
              <a:latin typeface="FrutigerNext LT Regular" panose="020B0503040504020204" pitchFamily="34" charset="0"/>
              <a:ea typeface="华文细黑" panose="02010600040101010101" pitchFamily="2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sz="16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3</a:t>
            </a:r>
            <a:r>
              <a:rPr lang="zh-CN" altLang="en-US" sz="16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、 </a:t>
            </a:r>
            <a:r>
              <a:rPr lang="en-US" altLang="zh-CN" sz="1600" dirty="0" err="1">
                <a:latin typeface="FrutigerNext LT Regular" panose="020B0503040504020204" pitchFamily="34" charset="0"/>
                <a:ea typeface="华文细黑" panose="02010600040101010101" pitchFamily="2" charset="-122"/>
              </a:rPr>
              <a:t>mongodb</a:t>
            </a:r>
            <a:r>
              <a:rPr lang="zh-CN" altLang="en-US" sz="1600" dirty="0">
                <a:latin typeface="FrutigerNext LT Regular" panose="020B0503040504020204" pitchFamily="34" charset="0"/>
                <a:ea typeface="华文细黑" panose="02010600040101010101" pitchFamily="2" charset="-122"/>
              </a:rPr>
              <a:t>为</a:t>
            </a:r>
            <a:r>
              <a:rPr lang="en-US" altLang="zh-CN" sz="1600" dirty="0">
                <a:latin typeface="FrutigerNext LT Regular" panose="020B0503040504020204" pitchFamily="34" charset="0"/>
                <a:ea typeface="华文细黑" panose="02010600040101010101" pitchFamily="2" charset="-122"/>
              </a:rPr>
              <a:t>Ceilometer</a:t>
            </a:r>
            <a:r>
              <a:rPr lang="zh-CN" altLang="en-US" sz="1600" dirty="0">
                <a:latin typeface="FrutigerNext LT Regular" panose="020B0503040504020204" pitchFamily="34" charset="0"/>
                <a:ea typeface="华文细黑" panose="02010600040101010101" pitchFamily="2" charset="-122"/>
              </a:rPr>
              <a:t>数据库，其必须运行在</a:t>
            </a:r>
            <a:r>
              <a:rPr lang="en-US" altLang="zh-CN" sz="1600" dirty="0">
                <a:latin typeface="FrutigerNext LT Regular" panose="020B0503040504020204" pitchFamily="34" charset="0"/>
                <a:ea typeface="华文细黑" panose="02010600040101010101" pitchFamily="2" charset="-122"/>
              </a:rPr>
              <a:t>SSD</a:t>
            </a:r>
            <a:r>
              <a:rPr lang="zh-CN" altLang="en-US" sz="1600" dirty="0">
                <a:latin typeface="FrutigerNext LT Regular" panose="020B0503040504020204" pitchFamily="34" charset="0"/>
                <a:ea typeface="华文细黑" panose="02010600040101010101" pitchFamily="2" charset="-122"/>
              </a:rPr>
              <a:t>盘中</a:t>
            </a:r>
            <a:r>
              <a:rPr lang="zh-CN" altLang="en-US" sz="16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。</a:t>
            </a:r>
            <a:endParaRPr lang="zh-CN" altLang="en-US" sz="1600" dirty="0">
              <a:latin typeface="FrutigerNext LT Regular" panose="020B0503040504020204" pitchFamily="34" charset="0"/>
              <a:ea typeface="华文细黑" panose="02010600040101010101" pitchFamily="2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752076032"/>
              </p:ext>
            </p:extLst>
          </p:nvPr>
        </p:nvGraphicFramePr>
        <p:xfrm>
          <a:off x="757047" y="1376363"/>
          <a:ext cx="7848600" cy="3060479"/>
        </p:xfrm>
        <a:graphic>
          <a:graphicData uri="http://schemas.openxmlformats.org/drawingml/2006/table">
            <a:tbl>
              <a:tblPr firstRow="1" bandRow="1"/>
              <a:tblGrid>
                <a:gridCol w="1368078"/>
                <a:gridCol w="1596722"/>
                <a:gridCol w="4883800"/>
              </a:tblGrid>
              <a:tr h="3964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分区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容量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备注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effectLst/>
                        </a:rPr>
                        <a:t>系统分区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130G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effectLst/>
                        </a:rPr>
                        <a:t>rootfs</a:t>
                      </a:r>
                      <a:r>
                        <a:rPr lang="zh-CN" altLang="zh-CN" sz="1400" kern="1200" dirty="0" smtClean="0">
                          <a:effectLst/>
                        </a:rPr>
                        <a:t>、</a:t>
                      </a:r>
                      <a:r>
                        <a:rPr lang="en-US" altLang="zh-CN" sz="1400" kern="1200" dirty="0" smtClean="0">
                          <a:effectLst/>
                        </a:rPr>
                        <a:t>backup_ </a:t>
                      </a:r>
                      <a:r>
                        <a:rPr lang="en-US" altLang="zh-CN" sz="1400" kern="1200" dirty="0" err="1" smtClean="0">
                          <a:effectLst/>
                        </a:rPr>
                        <a:t>rootfs</a:t>
                      </a:r>
                      <a:r>
                        <a:rPr lang="zh-CN" altLang="zh-CN" sz="1400" kern="1200" dirty="0" smtClean="0">
                          <a:effectLst/>
                        </a:rPr>
                        <a:t>、</a:t>
                      </a:r>
                      <a:r>
                        <a:rPr lang="en-US" altLang="zh-CN" sz="1400" kern="1200" dirty="0" err="1" smtClean="0">
                          <a:effectLst/>
                        </a:rPr>
                        <a:t>rabbitMQ</a:t>
                      </a:r>
                      <a:r>
                        <a:rPr lang="zh-CN" altLang="zh-CN" sz="1400" kern="1200" dirty="0" smtClean="0">
                          <a:effectLst/>
                        </a:rPr>
                        <a:t>、</a:t>
                      </a:r>
                      <a:r>
                        <a:rPr lang="en-US" altLang="zh-CN" sz="1400" kern="1200" dirty="0" smtClean="0">
                          <a:effectLst/>
                        </a:rPr>
                        <a:t>repo</a:t>
                      </a:r>
                      <a:r>
                        <a:rPr lang="zh-CN" altLang="zh-CN" sz="1400" kern="1200" dirty="0" smtClean="0">
                          <a:effectLst/>
                        </a:rPr>
                        <a:t>、</a:t>
                      </a:r>
                      <a:r>
                        <a:rPr lang="en-US" altLang="zh-CN" sz="1400" kern="1200" dirty="0" smtClean="0">
                          <a:effectLst/>
                        </a:rPr>
                        <a:t>log</a:t>
                      </a:r>
                      <a:r>
                        <a:rPr lang="zh-CN" altLang="zh-CN" sz="1400" kern="1200" dirty="0" smtClean="0">
                          <a:effectLst/>
                        </a:rPr>
                        <a:t>、</a:t>
                      </a:r>
                      <a:r>
                        <a:rPr lang="en-US" altLang="zh-CN" sz="1400" kern="1200" dirty="0" err="1" smtClean="0">
                          <a:effectLst/>
                        </a:rPr>
                        <a:t>gaussdb</a:t>
                      </a:r>
                      <a:r>
                        <a:rPr lang="zh-CN" altLang="zh-CN" sz="1400" kern="1200" dirty="0" smtClean="0">
                          <a:effectLst/>
                        </a:rPr>
                        <a:t>、</a:t>
                      </a:r>
                      <a:r>
                        <a:rPr lang="en-US" altLang="zh-CN" sz="1400" kern="1200" dirty="0" smtClean="0">
                          <a:effectLst/>
                        </a:rPr>
                        <a:t>zookeeper</a:t>
                      </a:r>
                      <a:r>
                        <a:rPr lang="zh-CN" altLang="zh-CN" sz="1400" kern="1200" dirty="0" smtClean="0">
                          <a:effectLst/>
                        </a:rPr>
                        <a:t>等分区采用默认值即可，不建议修改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88000"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effectLst/>
                        </a:rPr>
                        <a:t>image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effectLst/>
                        </a:rPr>
                        <a:t>50+</a:t>
                      </a:r>
                      <a:r>
                        <a:rPr lang="zh-CN" altLang="zh-CN" sz="1400" kern="1200" dirty="0" smtClean="0">
                          <a:effectLst/>
                        </a:rPr>
                        <a:t>业务相关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effectLst/>
                        </a:rPr>
                        <a:t>50G</a:t>
                      </a:r>
                      <a:r>
                        <a:rPr lang="zh-CN" altLang="zh-CN" sz="1400" kern="1200" dirty="0" smtClean="0">
                          <a:effectLst/>
                        </a:rPr>
                        <a:t>（管理虚拟机原始镜像文件大小</a:t>
                      </a:r>
                      <a:r>
                        <a:rPr lang="en-US" altLang="zh-CN" sz="1400" kern="1200" dirty="0" smtClean="0">
                          <a:effectLst/>
                        </a:rPr>
                        <a:t>+</a:t>
                      </a:r>
                      <a:r>
                        <a:rPr lang="zh-CN" altLang="zh-CN" sz="1400" kern="1200" dirty="0" smtClean="0">
                          <a:effectLst/>
                        </a:rPr>
                        <a:t>冗余预留空间）</a:t>
                      </a:r>
                      <a:r>
                        <a:rPr lang="en-US" altLang="zh-CN" sz="1400" kern="1200" dirty="0" smtClean="0">
                          <a:effectLst/>
                        </a:rPr>
                        <a:t> + </a:t>
                      </a:r>
                      <a:r>
                        <a:rPr lang="en-US" altLang="zh-CN" sz="1400" kern="1200" dirty="0" err="1" smtClean="0">
                          <a:effectLst/>
                        </a:rPr>
                        <a:t>FusionManager</a:t>
                      </a:r>
                      <a:r>
                        <a:rPr lang="zh-CN" altLang="zh-CN" sz="1400" kern="1200" dirty="0" smtClean="0">
                          <a:effectLst/>
                        </a:rPr>
                        <a:t>（虚拟化部署在控制节点上）的硬盘大小</a:t>
                      </a:r>
                      <a:r>
                        <a:rPr lang="en-US" altLang="zh-CN" sz="1400" kern="1200" dirty="0" smtClean="0">
                          <a:effectLst/>
                        </a:rPr>
                        <a:t> + FusionStorage Manager</a:t>
                      </a:r>
                      <a:r>
                        <a:rPr lang="zh-CN" altLang="zh-CN" sz="1400" kern="1200" dirty="0" smtClean="0">
                          <a:effectLst/>
                        </a:rPr>
                        <a:t>（虚拟化部署在控制节点上）的硬盘大小</a:t>
                      </a:r>
                      <a:r>
                        <a:rPr lang="en-US" altLang="zh-CN" sz="1400" kern="1200" dirty="0" smtClean="0">
                          <a:effectLst/>
                        </a:rPr>
                        <a:t> + VRM</a:t>
                      </a:r>
                      <a:r>
                        <a:rPr lang="zh-CN" altLang="zh-CN" sz="1400" kern="1200" dirty="0" smtClean="0">
                          <a:effectLst/>
                        </a:rPr>
                        <a:t>（虚拟化部署在控制节点上）的硬盘大小</a:t>
                      </a:r>
                      <a:r>
                        <a:rPr lang="en-US" altLang="zh-CN" sz="1400" kern="1200" dirty="0" smtClean="0">
                          <a:effectLst/>
                        </a:rPr>
                        <a:t>+</a:t>
                      </a:r>
                      <a:r>
                        <a:rPr lang="en-US" altLang="zh-CN" sz="1400" dirty="0" smtClean="0"/>
                        <a:t>SC</a:t>
                      </a:r>
                      <a:r>
                        <a:rPr lang="zh-CN" altLang="en-US" sz="1400" dirty="0" smtClean="0"/>
                        <a:t>的硬盘大小</a:t>
                      </a:r>
                      <a:endParaRPr lang="zh-CN" altLang="en-US" sz="1400" dirty="0" smtClean="0"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effectLst/>
                        </a:rPr>
                        <a:t>swift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effectLst/>
                        </a:rPr>
                        <a:t>50 + </a:t>
                      </a:r>
                      <a:r>
                        <a:rPr lang="zh-CN" altLang="zh-CN" sz="1400" kern="1200" dirty="0" smtClean="0">
                          <a:effectLst/>
                        </a:rPr>
                        <a:t>业务相关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effectLst/>
                        </a:rPr>
                        <a:t>50G+(</a:t>
                      </a:r>
                      <a:r>
                        <a:rPr lang="zh-CN" altLang="zh-CN" sz="1400" kern="1200" dirty="0" smtClean="0">
                          <a:effectLst/>
                        </a:rPr>
                        <a:t>镜像文件数量 × 镜像文件大小 ×</a:t>
                      </a:r>
                      <a:r>
                        <a:rPr lang="en-US" altLang="zh-CN" sz="1400" kern="1200" dirty="0" smtClean="0">
                          <a:effectLst/>
                        </a:rPr>
                        <a:t> 130%) 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effectLst/>
                        </a:rPr>
                        <a:t>Ceiliometer</a:t>
                      </a:r>
                      <a:r>
                        <a:rPr lang="zh-CN" altLang="zh-CN" sz="1400" kern="1200" dirty="0" smtClean="0">
                          <a:effectLst/>
                        </a:rPr>
                        <a:t>（</a:t>
                      </a:r>
                      <a:r>
                        <a:rPr lang="en-US" altLang="zh-CN" sz="1400" kern="1200" dirty="0" err="1" smtClean="0">
                          <a:effectLst/>
                        </a:rPr>
                        <a:t>mongodb</a:t>
                      </a:r>
                      <a:r>
                        <a:rPr lang="zh-CN" altLang="zh-CN" sz="1400" kern="1200" dirty="0" smtClean="0">
                          <a:effectLst/>
                        </a:rPr>
                        <a:t>）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与业务强相关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effectLst/>
                        </a:rPr>
                        <a:t>5G + 0.1G </a:t>
                      </a:r>
                      <a:r>
                        <a:rPr lang="zh-CN" altLang="zh-CN" sz="1400" kern="1200" dirty="0" smtClean="0">
                          <a:effectLst/>
                        </a:rPr>
                        <a:t>× 虚拟机数量 × 监控数据保留天数</a:t>
                      </a: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69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FusionManager</a:t>
            </a:r>
            <a:r>
              <a:rPr lang="zh-CN" altLang="en-US" smtClean="0"/>
              <a:t>设计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 err="1"/>
              <a:t>FusionManager</a:t>
            </a:r>
            <a:r>
              <a:rPr lang="zh-CN" altLang="en-US" sz="2000" dirty="0"/>
              <a:t>安装时需要选择应用场景和类型：</a:t>
            </a:r>
          </a:p>
          <a:p>
            <a:pPr lvl="1"/>
            <a:r>
              <a:rPr lang="en-US" altLang="zh-CN" sz="1800" dirty="0"/>
              <a:t>NFV</a:t>
            </a:r>
            <a:r>
              <a:rPr lang="zh-CN" altLang="en-US" sz="1800" dirty="0"/>
              <a:t>场景：应用场景选</a:t>
            </a:r>
            <a:r>
              <a:rPr lang="en-US" altLang="zh-CN" sz="1800" dirty="0"/>
              <a:t>NFV</a:t>
            </a:r>
            <a:r>
              <a:rPr lang="zh-CN" altLang="en-US" sz="1800" dirty="0"/>
              <a:t>，类型选</a:t>
            </a:r>
            <a:r>
              <a:rPr lang="en-US" altLang="zh-CN" sz="1800" dirty="0" err="1"/>
              <a:t>AllInOneFM</a:t>
            </a:r>
            <a:endParaRPr lang="en-US" altLang="zh-CN" sz="1800" dirty="0"/>
          </a:p>
          <a:p>
            <a:pPr lvl="1"/>
            <a:r>
              <a:rPr lang="zh-CN" altLang="en-US" sz="1800" dirty="0"/>
              <a:t>云</a:t>
            </a:r>
            <a:r>
              <a:rPr lang="en-US" altLang="zh-CN" sz="1800" dirty="0"/>
              <a:t>DC</a:t>
            </a:r>
            <a:r>
              <a:rPr lang="zh-CN" altLang="en-US" sz="1800" dirty="0"/>
              <a:t>和级联层场景：应用场景选</a:t>
            </a:r>
            <a:r>
              <a:rPr lang="en-US" altLang="zh-CN" sz="1800" dirty="0"/>
              <a:t>FusionSphere</a:t>
            </a:r>
            <a:r>
              <a:rPr lang="zh-CN" altLang="en-US" sz="1800" dirty="0"/>
              <a:t>，类型选</a:t>
            </a:r>
            <a:r>
              <a:rPr lang="en-US" altLang="zh-CN" sz="1800" dirty="0" err="1"/>
              <a:t>AllInOneFM</a:t>
            </a:r>
            <a:endParaRPr lang="en-US" altLang="zh-CN" sz="1800" dirty="0"/>
          </a:p>
          <a:p>
            <a:pPr lvl="1"/>
            <a:r>
              <a:rPr lang="zh-CN" altLang="en-US" sz="1800" dirty="0"/>
              <a:t>被级联层场景：应用场景选</a:t>
            </a:r>
            <a:r>
              <a:rPr lang="en-US" altLang="zh-CN" sz="1800" dirty="0"/>
              <a:t>FusionSphere</a:t>
            </a:r>
            <a:r>
              <a:rPr lang="zh-CN" altLang="en-US" sz="1800" dirty="0"/>
              <a:t>，类型选</a:t>
            </a:r>
            <a:r>
              <a:rPr lang="en-US" altLang="zh-CN" sz="1800" dirty="0" err="1"/>
              <a:t>OpenstackOM</a:t>
            </a:r>
            <a:endParaRPr lang="en-US" altLang="zh-CN" sz="1800" dirty="0"/>
          </a:p>
          <a:p>
            <a:pPr lvl="1"/>
            <a:r>
              <a:rPr lang="zh-CN" altLang="en-US" sz="1800" dirty="0"/>
              <a:t>云</a:t>
            </a:r>
            <a:r>
              <a:rPr lang="en-US" altLang="zh-CN" sz="1800" dirty="0"/>
              <a:t>DC</a:t>
            </a:r>
            <a:r>
              <a:rPr lang="zh-CN" altLang="en-US" sz="1800" dirty="0"/>
              <a:t>安装</a:t>
            </a:r>
            <a:r>
              <a:rPr lang="en-US" altLang="zh-CN" sz="1800" dirty="0"/>
              <a:t>SC</a:t>
            </a:r>
            <a:r>
              <a:rPr lang="zh-CN" altLang="en-US" sz="1800" dirty="0"/>
              <a:t>场景：应用场景选</a:t>
            </a:r>
            <a:r>
              <a:rPr lang="en-US" altLang="zh-CN" sz="1800" dirty="0"/>
              <a:t>FusionSphere</a:t>
            </a:r>
            <a:r>
              <a:rPr lang="zh-CN" altLang="en-US" sz="1800" dirty="0"/>
              <a:t>，类型选</a:t>
            </a:r>
            <a:r>
              <a:rPr lang="en-US" altLang="zh-CN" sz="1800" dirty="0" err="1"/>
              <a:t>ServiceCenter</a:t>
            </a:r>
            <a:endParaRPr lang="en-US" altLang="zh-CN" sz="1800" dirty="0"/>
          </a:p>
          <a:p>
            <a:endParaRPr lang="en-US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415305"/>
              </p:ext>
            </p:extLst>
          </p:nvPr>
        </p:nvGraphicFramePr>
        <p:xfrm>
          <a:off x="773017" y="3861288"/>
          <a:ext cx="7845956" cy="2376000"/>
        </p:xfrm>
        <a:graphic>
          <a:graphicData uri="http://schemas.openxmlformats.org/drawingml/2006/table">
            <a:tbl>
              <a:tblPr firstRow="1" firstCol="1" bandRow="1"/>
              <a:tblGrid>
                <a:gridCol w="1797956"/>
                <a:gridCol w="2376000"/>
                <a:gridCol w="1224000"/>
                <a:gridCol w="1224000"/>
                <a:gridCol w="1224000"/>
              </a:tblGrid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节点类型</a:t>
                      </a:r>
                      <a:endParaRPr lang="zh-CN" sz="18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最大用户规模</a:t>
                      </a:r>
                      <a:endParaRPr lang="zh-CN" sz="18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CPU</a:t>
                      </a:r>
                      <a:endParaRPr lang="zh-CN" sz="18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内存</a:t>
                      </a:r>
                      <a:endParaRPr lang="zh-CN" sz="18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硬盘</a:t>
                      </a:r>
                      <a:endParaRPr lang="zh-CN" sz="18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 rowSpan="5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FusionManager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512VM</a:t>
                      </a:r>
                      <a:r>
                        <a:rPr lang="zh-CN" sz="1600" kern="100" dirty="0">
                          <a:effectLst/>
                        </a:rPr>
                        <a:t>以下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4U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00">
                          <a:effectLst/>
                        </a:rPr>
                        <a:t>6G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80G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512VM</a:t>
                      </a:r>
                      <a:r>
                        <a:rPr lang="zh-CN" sz="1600" kern="100" dirty="0">
                          <a:effectLst/>
                        </a:rPr>
                        <a:t>～</a:t>
                      </a:r>
                      <a:r>
                        <a:rPr lang="en-US" sz="1600" kern="100" dirty="0">
                          <a:effectLst/>
                        </a:rPr>
                        <a:t>5120VM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6U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18G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80G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5120VM</a:t>
                      </a:r>
                      <a:r>
                        <a:rPr lang="zh-CN" sz="1600" kern="100" dirty="0">
                          <a:effectLst/>
                        </a:rPr>
                        <a:t>～</a:t>
                      </a:r>
                      <a:r>
                        <a:rPr lang="en-US" sz="1600" kern="100" dirty="0">
                          <a:effectLst/>
                        </a:rPr>
                        <a:t>10000VM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12U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24G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120G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10000VM</a:t>
                      </a:r>
                      <a:r>
                        <a:rPr lang="zh-CN" sz="1600" kern="100" dirty="0">
                          <a:effectLst/>
                        </a:rPr>
                        <a:t>～</a:t>
                      </a:r>
                      <a:r>
                        <a:rPr lang="en-US" sz="1600" kern="100" dirty="0">
                          <a:effectLst/>
                        </a:rPr>
                        <a:t>80000VM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16U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30G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150G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80000VM</a:t>
                      </a:r>
                      <a:r>
                        <a:rPr lang="zh-CN" sz="1600" kern="100" dirty="0">
                          <a:effectLst/>
                        </a:rPr>
                        <a:t>～</a:t>
                      </a:r>
                      <a:r>
                        <a:rPr lang="en-US" sz="1600" kern="100" dirty="0">
                          <a:effectLst/>
                        </a:rPr>
                        <a:t>100000VM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20U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48G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450G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85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fc-nova-compute</a:t>
            </a:r>
            <a:r>
              <a:rPr lang="zh-CN" altLang="en-US" smtClean="0"/>
              <a:t>设计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 smtClean="0"/>
              <a:t>FC-nova-compute</a:t>
            </a:r>
            <a:r>
              <a:rPr lang="zh-CN" altLang="en-US" sz="2000" dirty="0" smtClean="0"/>
              <a:t>数量等于</a:t>
            </a:r>
            <a:r>
              <a:rPr lang="en-US" sz="2000" dirty="0" smtClean="0"/>
              <a:t>VRM</a:t>
            </a:r>
            <a:r>
              <a:rPr lang="zh-CN" altLang="en-US" sz="2000" dirty="0" smtClean="0"/>
              <a:t>集群数量*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，一个集群对应一对</a:t>
            </a:r>
            <a:r>
              <a:rPr lang="en-US" sz="2000" dirty="0" smtClean="0"/>
              <a:t>FC-nova-compute（</a:t>
            </a:r>
            <a:r>
              <a:rPr lang="zh-CN" altLang="en-US" sz="2000" dirty="0" smtClean="0"/>
              <a:t>主备）。</a:t>
            </a:r>
          </a:p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256</a:t>
            </a:r>
            <a:r>
              <a:rPr lang="en-US" sz="2000" dirty="0" smtClean="0"/>
              <a:t>PM</a:t>
            </a:r>
            <a:r>
              <a:rPr lang="zh-CN" altLang="en-US" sz="2000" dirty="0" smtClean="0"/>
              <a:t>及以下规格，建议</a:t>
            </a:r>
            <a:r>
              <a:rPr lang="en-US" sz="2000" dirty="0" smtClean="0"/>
              <a:t>FC-nova-compute</a:t>
            </a:r>
            <a:r>
              <a:rPr lang="zh-CN" altLang="en-US" sz="2000" dirty="0" smtClean="0"/>
              <a:t>与控制节点合并布署。</a:t>
            </a:r>
          </a:p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256</a:t>
            </a:r>
            <a:r>
              <a:rPr lang="en-US" sz="2000" dirty="0" smtClean="0"/>
              <a:t>PM</a:t>
            </a:r>
            <a:r>
              <a:rPr lang="zh-CN" altLang="en-US" sz="2000" dirty="0" smtClean="0"/>
              <a:t>以上规格，建议</a:t>
            </a:r>
            <a:r>
              <a:rPr lang="en-US" sz="2000" dirty="0" smtClean="0"/>
              <a:t>FC-nova-compute</a:t>
            </a:r>
            <a:r>
              <a:rPr lang="zh-CN" altLang="en-US" sz="2000" dirty="0" smtClean="0"/>
              <a:t>独立部署，部署在</a:t>
            </a:r>
            <a:r>
              <a:rPr lang="en-US" sz="2000" dirty="0" smtClean="0"/>
              <a:t>Extend Controller</a:t>
            </a:r>
            <a:r>
              <a:rPr lang="zh-CN" altLang="en-US" sz="2000" dirty="0" smtClean="0"/>
              <a:t>节点上，每主机可部署的</a:t>
            </a:r>
            <a:r>
              <a:rPr lang="en-US" sz="2000" dirty="0" smtClean="0"/>
              <a:t>FC-nova-compute</a:t>
            </a:r>
            <a:r>
              <a:rPr lang="zh-CN" altLang="en-US" sz="2000" dirty="0" smtClean="0"/>
              <a:t>数量按照主机物理</a:t>
            </a:r>
            <a:r>
              <a:rPr lang="en-US" sz="2000" dirty="0" smtClean="0"/>
              <a:t>CPU</a:t>
            </a:r>
            <a:r>
              <a:rPr lang="zh-CN" altLang="en-US" sz="2000" dirty="0" smtClean="0"/>
              <a:t>数目</a:t>
            </a:r>
            <a:r>
              <a:rPr lang="en-US" altLang="zh-CN" sz="2000" dirty="0" smtClean="0"/>
              <a:t>/4</a:t>
            </a:r>
            <a:r>
              <a:rPr lang="zh-CN" altLang="en-US" sz="2000" dirty="0" smtClean="0"/>
              <a:t>计算。</a:t>
            </a:r>
          </a:p>
          <a:p>
            <a:r>
              <a:rPr lang="en-US" sz="2000" dirty="0" smtClean="0"/>
              <a:t>FC-nova-computer</a:t>
            </a:r>
            <a:r>
              <a:rPr lang="zh-CN" altLang="en-US" sz="2000" dirty="0" smtClean="0"/>
              <a:t>采用主备</a:t>
            </a:r>
            <a:r>
              <a:rPr lang="en-US" sz="2000" dirty="0" smtClean="0"/>
              <a:t>HA</a:t>
            </a:r>
            <a:r>
              <a:rPr lang="zh-CN" altLang="en-US" sz="2000" dirty="0" smtClean="0"/>
              <a:t>部署，单个集群对应的主备两个</a:t>
            </a:r>
            <a:r>
              <a:rPr lang="en-US" sz="2000" dirty="0" smtClean="0"/>
              <a:t>FC-nova-computer</a:t>
            </a:r>
            <a:r>
              <a:rPr lang="zh-CN" altLang="en-US" sz="2000" dirty="0" smtClean="0"/>
              <a:t>部署在不同的控制节点上</a:t>
            </a:r>
            <a:r>
              <a:rPr lang="en-US" altLang="zh-CN" sz="2000" dirty="0" smtClean="0"/>
              <a:t>;</a:t>
            </a:r>
            <a:r>
              <a:rPr lang="zh-CN" altLang="en-US" sz="2000" dirty="0" smtClean="0"/>
              <a:t>控制节点上的主备</a:t>
            </a:r>
            <a:r>
              <a:rPr lang="en-US" sz="2000" dirty="0" smtClean="0"/>
              <a:t>FC-nova-computer</a:t>
            </a:r>
            <a:r>
              <a:rPr lang="zh-CN" altLang="en-US" sz="2000" dirty="0" smtClean="0"/>
              <a:t>要均匀分布，避免主的</a:t>
            </a:r>
            <a:r>
              <a:rPr lang="en-US" sz="2000" dirty="0" smtClean="0"/>
              <a:t>FC-nova-computer</a:t>
            </a:r>
            <a:r>
              <a:rPr lang="zh-CN" altLang="en-US" sz="2000" dirty="0" smtClean="0"/>
              <a:t>集中在某台控制节点上。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021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可靠性设计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555317"/>
              </p:ext>
            </p:extLst>
          </p:nvPr>
        </p:nvGraphicFramePr>
        <p:xfrm>
          <a:off x="755650" y="1412875"/>
          <a:ext cx="7848306" cy="4788000"/>
        </p:xfrm>
        <a:graphic>
          <a:graphicData uri="http://schemas.openxmlformats.org/drawingml/2006/table">
            <a:tbl>
              <a:tblPr firstRow="1" firstCol="1" bandRow="1"/>
              <a:tblGrid>
                <a:gridCol w="792014"/>
                <a:gridCol w="2628292"/>
                <a:gridCol w="2196000"/>
                <a:gridCol w="2232000"/>
              </a:tblGrid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200" b="1" dirty="0">
                          <a:effectLst/>
                        </a:rPr>
                        <a:t>部件</a:t>
                      </a:r>
                      <a:endParaRPr lang="zh-CN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</a:rPr>
                        <a:t>可靠性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</a:rPr>
                        <a:t>性能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</a:rPr>
                        <a:t>安全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控制节点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控制节点所属的服务器部署在不同的机柜</a:t>
                      </a:r>
                      <a:endParaRPr lang="zh-CN" sz="1050" b="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 </a:t>
                      </a:r>
                      <a:endParaRPr lang="zh-CN" sz="1050" b="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NA</a:t>
                      </a:r>
                      <a:endParaRPr lang="zh-CN" sz="1050" b="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VRM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主备</a:t>
                      </a:r>
                      <a:r>
                        <a:rPr lang="en-US" sz="1050" kern="0" dirty="0">
                          <a:effectLst/>
                        </a:rPr>
                        <a:t>VRM</a:t>
                      </a:r>
                      <a:r>
                        <a:rPr lang="zh-CN" sz="1050" kern="0" dirty="0">
                          <a:effectLst/>
                        </a:rPr>
                        <a:t>部署在不同的控制节点上</a:t>
                      </a:r>
                      <a:endParaRPr lang="zh-CN" sz="1050" b="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按照项目规模配置内存和</a:t>
                      </a:r>
                      <a:r>
                        <a:rPr lang="en-US" sz="1050" kern="0" dirty="0">
                          <a:effectLst/>
                        </a:rPr>
                        <a:t>CPU</a:t>
                      </a:r>
                      <a:endParaRPr lang="zh-CN" sz="1050" b="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NA</a:t>
                      </a:r>
                      <a:endParaRPr lang="zh-CN" sz="1050" b="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FMN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主备</a:t>
                      </a:r>
                      <a:r>
                        <a:rPr lang="en-US" sz="1050" kern="0" dirty="0">
                          <a:effectLst/>
                        </a:rPr>
                        <a:t>FMN</a:t>
                      </a:r>
                      <a:r>
                        <a:rPr lang="zh-CN" sz="1050" kern="0" dirty="0">
                          <a:effectLst/>
                        </a:rPr>
                        <a:t>部署在不同的控制节点上</a:t>
                      </a:r>
                      <a:endParaRPr lang="zh-CN" sz="1050" b="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按照项目规模配置内存和</a:t>
                      </a:r>
                      <a:r>
                        <a:rPr lang="en-US" sz="1050" kern="0" dirty="0">
                          <a:effectLst/>
                        </a:rPr>
                        <a:t>CPU</a:t>
                      </a:r>
                      <a:endParaRPr lang="zh-CN" sz="1050" b="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NA</a:t>
                      </a:r>
                      <a:endParaRPr lang="zh-CN" sz="1050" b="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FSM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主备</a:t>
                      </a:r>
                      <a:r>
                        <a:rPr lang="en-US" sz="1050" kern="0" dirty="0">
                          <a:effectLst/>
                        </a:rPr>
                        <a:t>FSM</a:t>
                      </a:r>
                      <a:r>
                        <a:rPr lang="zh-CN" sz="1050" kern="0" dirty="0">
                          <a:effectLst/>
                        </a:rPr>
                        <a:t>部署在不同的控制节点上</a:t>
                      </a:r>
                      <a:endParaRPr lang="zh-CN" sz="1050" b="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按照项目规模配置内存和</a:t>
                      </a:r>
                      <a:r>
                        <a:rPr lang="en-US" sz="1050" kern="0" dirty="0">
                          <a:effectLst/>
                        </a:rPr>
                        <a:t>CPU</a:t>
                      </a:r>
                      <a:endParaRPr lang="zh-CN" sz="1050" b="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NA</a:t>
                      </a:r>
                      <a:endParaRPr lang="zh-CN" sz="1050" b="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MDC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MDC</a:t>
                      </a:r>
                      <a:r>
                        <a:rPr lang="zh-CN" sz="1050" kern="0" dirty="0">
                          <a:effectLst/>
                        </a:rPr>
                        <a:t>部署在</a:t>
                      </a:r>
                      <a:r>
                        <a:rPr lang="en-US" sz="1050" kern="0" dirty="0">
                          <a:effectLst/>
                        </a:rPr>
                        <a:t>CNA</a:t>
                      </a:r>
                      <a:r>
                        <a:rPr lang="zh-CN" sz="1050" kern="0" dirty="0">
                          <a:effectLst/>
                        </a:rPr>
                        <a:t>节点上，在多框或多柜时部署在不同机柜的</a:t>
                      </a:r>
                      <a:r>
                        <a:rPr lang="en-US" sz="1050" kern="0" dirty="0">
                          <a:effectLst/>
                        </a:rPr>
                        <a:t>CNA</a:t>
                      </a:r>
                      <a:r>
                        <a:rPr lang="zh-CN" sz="1050" kern="0" dirty="0">
                          <a:effectLst/>
                        </a:rPr>
                        <a:t>服务器上</a:t>
                      </a:r>
                      <a:endParaRPr lang="zh-CN" sz="1050" b="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NA</a:t>
                      </a:r>
                      <a:endParaRPr lang="zh-CN" sz="1050" b="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NA</a:t>
                      </a:r>
                      <a:endParaRPr lang="zh-CN" sz="1050" b="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网络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1</a:t>
                      </a:r>
                      <a:r>
                        <a:rPr lang="zh-CN" sz="1050" kern="0" dirty="0">
                          <a:effectLst/>
                        </a:rPr>
                        <a:t>）</a:t>
                      </a:r>
                      <a:r>
                        <a:rPr lang="en-US" sz="1050" kern="0" dirty="0">
                          <a:effectLst/>
                        </a:rPr>
                        <a:t>DVS</a:t>
                      </a:r>
                      <a:r>
                        <a:rPr lang="zh-CN" sz="1050" kern="0" dirty="0">
                          <a:effectLst/>
                        </a:rPr>
                        <a:t>所绑定网卡设置主备或负载均衡。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>
                          <a:effectLst/>
                        </a:rPr>
                        <a:t>2</a:t>
                      </a:r>
                      <a:r>
                        <a:rPr lang="zh-CN" sz="1050" kern="0" dirty="0">
                          <a:effectLst/>
                        </a:rPr>
                        <a:t>）所有平面的网卡，接入</a:t>
                      </a:r>
                      <a:r>
                        <a:rPr lang="en-US" sz="1050" kern="0" dirty="0">
                          <a:effectLst/>
                        </a:rPr>
                        <a:t>\</a:t>
                      </a:r>
                      <a:r>
                        <a:rPr lang="zh-CN" sz="1050" kern="0" dirty="0">
                          <a:effectLst/>
                        </a:rPr>
                        <a:t>汇聚交换机不存在单点风险，须主备或</a:t>
                      </a:r>
                      <a:r>
                        <a:rPr lang="en-US" sz="1050" kern="0" dirty="0">
                          <a:effectLst/>
                        </a:rPr>
                        <a:t>Stack</a:t>
                      </a:r>
                      <a:r>
                        <a:rPr lang="zh-CN" sz="1050" kern="0" dirty="0">
                          <a:effectLst/>
                        </a:rPr>
                        <a:t>。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>
                          <a:effectLst/>
                        </a:rPr>
                        <a:t>3</a:t>
                      </a:r>
                      <a:r>
                        <a:rPr lang="zh-CN" sz="1050" kern="0" dirty="0">
                          <a:effectLst/>
                        </a:rPr>
                        <a:t>）接入到汇聚之间的链接不存在单点风险。</a:t>
                      </a:r>
                      <a:endParaRPr lang="zh-CN" sz="1050" b="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1</a:t>
                      </a:r>
                      <a:r>
                        <a:rPr lang="zh-CN" sz="1050" kern="0" dirty="0">
                          <a:effectLst/>
                        </a:rPr>
                        <a:t>）</a:t>
                      </a:r>
                      <a:r>
                        <a:rPr lang="en-US" sz="1050" kern="0" dirty="0">
                          <a:effectLst/>
                        </a:rPr>
                        <a:t>20PM</a:t>
                      </a:r>
                      <a:r>
                        <a:rPr lang="zh-CN" sz="1050" kern="0" dirty="0">
                          <a:effectLst/>
                        </a:rPr>
                        <a:t>以上，</a:t>
                      </a:r>
                      <a:r>
                        <a:rPr lang="en-US" sz="1050" kern="0" dirty="0">
                          <a:effectLst/>
                        </a:rPr>
                        <a:t>OpenStack</a:t>
                      </a:r>
                      <a:r>
                        <a:rPr lang="zh-CN" sz="1050" kern="0" dirty="0">
                          <a:effectLst/>
                        </a:rPr>
                        <a:t>控制节点需</a:t>
                      </a:r>
                      <a:r>
                        <a:rPr lang="en-US" sz="1050" kern="0" dirty="0">
                          <a:effectLst/>
                        </a:rPr>
                        <a:t>10GE</a:t>
                      </a:r>
                      <a:r>
                        <a:rPr lang="zh-CN" sz="1050" kern="0" dirty="0">
                          <a:effectLst/>
                        </a:rPr>
                        <a:t>网卡</a:t>
                      </a:r>
                      <a:r>
                        <a:rPr lang="en-US" sz="1050" kern="0" dirty="0">
                          <a:effectLst/>
                        </a:rPr>
                        <a:t>;</a:t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>
                          <a:effectLst/>
                        </a:rPr>
                        <a:t>2</a:t>
                      </a:r>
                      <a:r>
                        <a:rPr lang="zh-CN" sz="1050" kern="0" dirty="0">
                          <a:effectLst/>
                        </a:rPr>
                        <a:t>）业务平面带宽根据客户业务进行计算；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>
                          <a:effectLst/>
                        </a:rPr>
                        <a:t>3</a:t>
                      </a:r>
                      <a:r>
                        <a:rPr lang="zh-CN" sz="1050" kern="0" dirty="0">
                          <a:effectLst/>
                        </a:rPr>
                        <a:t>）存储平面物理隔离，</a:t>
                      </a:r>
                      <a:r>
                        <a:rPr lang="en-US" sz="1050" kern="0" dirty="0">
                          <a:effectLst/>
                        </a:rPr>
                        <a:t>FusionStorage</a:t>
                      </a:r>
                      <a:r>
                        <a:rPr lang="zh-CN" sz="1050" kern="0" dirty="0">
                          <a:effectLst/>
                        </a:rPr>
                        <a:t>采用</a:t>
                      </a:r>
                      <a:r>
                        <a:rPr lang="en-US" sz="1050" kern="0" dirty="0">
                          <a:effectLst/>
                        </a:rPr>
                        <a:t>10GE</a:t>
                      </a:r>
                      <a:r>
                        <a:rPr lang="zh-CN" sz="1050" kern="0" dirty="0">
                          <a:effectLst/>
                        </a:rPr>
                        <a:t>组网，</a:t>
                      </a:r>
                      <a:r>
                        <a:rPr lang="en-US" sz="1050" kern="0" dirty="0">
                          <a:effectLst/>
                        </a:rPr>
                        <a:t>SAN</a:t>
                      </a:r>
                      <a:r>
                        <a:rPr lang="zh-CN" sz="1050" kern="0" dirty="0">
                          <a:effectLst/>
                        </a:rPr>
                        <a:t>存储根据业务规划带宽。</a:t>
                      </a:r>
                      <a:endParaRPr lang="zh-CN" sz="1050" b="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1</a:t>
                      </a:r>
                      <a:r>
                        <a:rPr lang="zh-CN" sz="1050" kern="0" dirty="0">
                          <a:effectLst/>
                        </a:rPr>
                        <a:t>）存储走走二层网络，在节点数目不超过子网内</a:t>
                      </a:r>
                      <a:r>
                        <a:rPr lang="en-US" sz="1050" kern="0" dirty="0">
                          <a:effectLst/>
                        </a:rPr>
                        <a:t>IP</a:t>
                      </a:r>
                      <a:r>
                        <a:rPr lang="zh-CN" sz="1050" kern="0" dirty="0">
                          <a:effectLst/>
                        </a:rPr>
                        <a:t>数目情况下，不和其他网络有三层互通。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>
                          <a:effectLst/>
                        </a:rPr>
                        <a:t>2</a:t>
                      </a:r>
                      <a:r>
                        <a:rPr lang="zh-CN" sz="1050" kern="0" dirty="0">
                          <a:effectLst/>
                        </a:rPr>
                        <a:t>）管理，业务、存储三层物理隔离。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>
                          <a:effectLst/>
                        </a:rPr>
                        <a:t>3</a:t>
                      </a:r>
                      <a:r>
                        <a:rPr lang="zh-CN" sz="1050" kern="0" dirty="0">
                          <a:effectLst/>
                        </a:rPr>
                        <a:t>）存在防火墙时，对不同的业务做安全域隔离。</a:t>
                      </a:r>
                      <a:endParaRPr lang="zh-CN" sz="1050" b="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系统数据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配置</a:t>
                      </a:r>
                      <a:r>
                        <a:rPr lang="en-US" sz="1050" kern="0" dirty="0">
                          <a:effectLst/>
                        </a:rPr>
                        <a:t>FTP</a:t>
                      </a:r>
                      <a:r>
                        <a:rPr lang="zh-CN" sz="1050" kern="0" dirty="0">
                          <a:effectLst/>
                        </a:rPr>
                        <a:t>服务器，所有管理数据、用户配置定期备份到第三方系统</a:t>
                      </a:r>
                      <a:endParaRPr lang="zh-CN" sz="1050" b="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NA</a:t>
                      </a:r>
                      <a:endParaRPr lang="zh-CN" sz="1050" b="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NA</a:t>
                      </a:r>
                      <a:endParaRPr lang="zh-CN" sz="1050" b="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880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存储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1</a:t>
                      </a:r>
                      <a:r>
                        <a:rPr lang="zh-CN" sz="1050" kern="0" dirty="0">
                          <a:effectLst/>
                        </a:rPr>
                        <a:t>）</a:t>
                      </a:r>
                      <a:r>
                        <a:rPr lang="en-US" sz="1050" kern="0" dirty="0">
                          <a:effectLst/>
                        </a:rPr>
                        <a:t>IPSAN</a:t>
                      </a:r>
                      <a:r>
                        <a:rPr lang="zh-CN" sz="1050" kern="0" dirty="0">
                          <a:effectLst/>
                        </a:rPr>
                        <a:t>场景，规划多路径；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>
                          <a:effectLst/>
                        </a:rPr>
                        <a:t>2</a:t>
                      </a:r>
                      <a:r>
                        <a:rPr lang="zh-CN" sz="1050" kern="0" dirty="0">
                          <a:effectLst/>
                        </a:rPr>
                        <a:t>）</a:t>
                      </a:r>
                      <a:r>
                        <a:rPr lang="en-US" sz="1050" kern="0" dirty="0">
                          <a:effectLst/>
                        </a:rPr>
                        <a:t>FCSAN</a:t>
                      </a:r>
                      <a:r>
                        <a:rPr lang="zh-CN" sz="1050" kern="0" dirty="0">
                          <a:effectLst/>
                        </a:rPr>
                        <a:t>场景，划分小</a:t>
                      </a:r>
                      <a:r>
                        <a:rPr lang="en-US" sz="1050" kern="0" dirty="0">
                          <a:effectLst/>
                        </a:rPr>
                        <a:t>Zone</a:t>
                      </a:r>
                      <a:r>
                        <a:rPr lang="zh-CN" sz="1050" kern="0" dirty="0">
                          <a:effectLst/>
                        </a:rPr>
                        <a:t>；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>
                          <a:effectLst/>
                        </a:rPr>
                        <a:t>3</a:t>
                      </a:r>
                      <a:r>
                        <a:rPr lang="zh-CN" sz="1050" kern="0" dirty="0">
                          <a:effectLst/>
                        </a:rPr>
                        <a:t>）不同的</a:t>
                      </a:r>
                      <a:r>
                        <a:rPr lang="en-US" sz="1050" kern="0" dirty="0">
                          <a:effectLst/>
                        </a:rPr>
                        <a:t>LUN</a:t>
                      </a:r>
                      <a:r>
                        <a:rPr lang="zh-CN" sz="1050" kern="0" dirty="0">
                          <a:effectLst/>
                        </a:rPr>
                        <a:t>归属不同的控制器，各控制器负载均衡。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>
                          <a:effectLst/>
                        </a:rPr>
                        <a:t>4</a:t>
                      </a:r>
                      <a:r>
                        <a:rPr lang="zh-CN" sz="1050" kern="0" dirty="0">
                          <a:effectLst/>
                        </a:rPr>
                        <a:t>）虚拟</a:t>
                      </a:r>
                      <a:r>
                        <a:rPr lang="zh-CN" sz="1050" kern="0" dirty="0" smtClean="0">
                          <a:effectLst/>
                        </a:rPr>
                        <a:t>化集群</a:t>
                      </a:r>
                      <a:r>
                        <a:rPr lang="zh-CN" sz="1050" kern="0" dirty="0">
                          <a:effectLst/>
                        </a:rPr>
                        <a:t>和</a:t>
                      </a:r>
                      <a:r>
                        <a:rPr lang="en-US" sz="1050" kern="0" dirty="0">
                          <a:effectLst/>
                        </a:rPr>
                        <a:t>SAN</a:t>
                      </a:r>
                      <a:r>
                        <a:rPr lang="zh-CN" sz="1050" kern="0" dirty="0">
                          <a:effectLst/>
                        </a:rPr>
                        <a:t>中</a:t>
                      </a:r>
                      <a:r>
                        <a:rPr lang="zh-CN" sz="1050" kern="0" dirty="0" smtClean="0">
                          <a:effectLst/>
                        </a:rPr>
                        <a:t>主机一一对应</a:t>
                      </a:r>
                      <a:r>
                        <a:rPr lang="zh-CN" sz="1050" kern="0" dirty="0">
                          <a:effectLst/>
                        </a:rPr>
                        <a:t>，虚拟化同一个集群中所有服务器的启动器都归属到同一个</a:t>
                      </a:r>
                      <a:r>
                        <a:rPr lang="zh-CN" sz="1050" kern="0" dirty="0" smtClean="0">
                          <a:effectLst/>
                        </a:rPr>
                        <a:t>主机中</a:t>
                      </a:r>
                      <a:r>
                        <a:rPr lang="zh-CN" sz="1050" kern="0" dirty="0">
                          <a:effectLst/>
                        </a:rPr>
                        <a:t>。</a:t>
                      </a:r>
                      <a:endParaRPr lang="zh-CN" sz="1050" b="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1</a:t>
                      </a:r>
                      <a:r>
                        <a:rPr lang="zh-CN" sz="1050" kern="0" dirty="0">
                          <a:effectLst/>
                        </a:rPr>
                        <a:t>）高</a:t>
                      </a:r>
                      <a:r>
                        <a:rPr lang="en-US" sz="1050" kern="0" dirty="0">
                          <a:effectLst/>
                        </a:rPr>
                        <a:t>IO</a:t>
                      </a:r>
                      <a:r>
                        <a:rPr lang="zh-CN" sz="1050" kern="0" dirty="0">
                          <a:effectLst/>
                        </a:rPr>
                        <a:t>业务磁盘使用普通模式或非存储虚拟化。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>
                          <a:effectLst/>
                        </a:rPr>
                        <a:t>2</a:t>
                      </a:r>
                      <a:r>
                        <a:rPr lang="zh-CN" sz="1050" kern="0" dirty="0">
                          <a:effectLst/>
                        </a:rPr>
                        <a:t>）精简延迟数据存储，超分配比例不超过</a:t>
                      </a:r>
                      <a:r>
                        <a:rPr lang="en-US" sz="1050" kern="0" dirty="0">
                          <a:effectLst/>
                        </a:rPr>
                        <a:t>30%</a:t>
                      </a:r>
                      <a:r>
                        <a:rPr lang="zh-CN" sz="1050" kern="0" dirty="0">
                          <a:effectLst/>
                        </a:rPr>
                        <a:t>。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>
                          <a:effectLst/>
                        </a:rPr>
                        <a:t>3</a:t>
                      </a:r>
                      <a:r>
                        <a:rPr lang="zh-CN" sz="1050" kern="0" dirty="0">
                          <a:effectLst/>
                        </a:rPr>
                        <a:t>）管理虚拟机使用非虚拟化数据存储。</a:t>
                      </a:r>
                      <a:endParaRPr lang="zh-CN" sz="1050" b="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NA</a:t>
                      </a:r>
                      <a:endParaRPr lang="zh-CN" sz="1050" b="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40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OpenStack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管理节点设计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/>
              <a:t>OpenStack</a:t>
            </a:r>
            <a:r>
              <a:rPr lang="zh-CN" altLang="en-US" b="1" dirty="0"/>
              <a:t>网络设计</a:t>
            </a:r>
            <a:endParaRPr lang="en-US" altLang="zh-CN" b="1" dirty="0"/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FusionCompute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设计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存储系统设计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备份系统设计</a:t>
            </a:r>
          </a:p>
        </p:txBody>
      </p:sp>
    </p:spTree>
    <p:extLst>
      <p:ext uri="{BB962C8B-B14F-4D97-AF65-F5344CB8AC3E}">
        <p14:creationId xmlns:p14="http://schemas.microsoft.com/office/powerpoint/2010/main" val="28417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逻辑平面说明</a:t>
            </a:r>
          </a:p>
        </p:txBody>
      </p:sp>
      <p:sp>
        <p:nvSpPr>
          <p:cNvPr id="38915" name="日期占位符 3"/>
          <p:cNvSpPr>
            <a:spLocks noGrp="1"/>
          </p:cNvSpPr>
          <p:nvPr>
            <p:ph type="dt" sz="quarter" idx="4294967295"/>
          </p:nvPr>
        </p:nvSpPr>
        <p:spPr bwMode="auto">
          <a:xfrm>
            <a:off x="7046913" y="6489700"/>
            <a:ext cx="2097087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>
                <a:solidFill>
                  <a:srgbClr val="000000"/>
                </a:solidFill>
              </a:rPr>
              <a:t>Page </a:t>
            </a:r>
            <a:fld id="{2339A4CF-7C98-4A57-86C5-9595F49EBBA0}" type="slidenum">
              <a:rPr lang="de-DE" altLang="zh-CN">
                <a:solidFill>
                  <a:srgbClr val="000000"/>
                </a:solidFill>
              </a:rPr>
              <a:pPr eaLnBrk="1" hangingPunct="1"/>
              <a:t>26</a:t>
            </a:fld>
            <a:endParaRPr lang="en-GB" altLang="zh-CN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20500"/>
              </p:ext>
            </p:extLst>
          </p:nvPr>
        </p:nvGraphicFramePr>
        <p:xfrm>
          <a:off x="755650" y="1376363"/>
          <a:ext cx="7848000" cy="4860000"/>
        </p:xfrm>
        <a:graphic>
          <a:graphicData uri="http://schemas.openxmlformats.org/drawingml/2006/table">
            <a:tbl>
              <a:tblPr firstRow="1" firstCol="1" bandRow="1"/>
              <a:tblGrid>
                <a:gridCol w="1080000"/>
                <a:gridCol w="2052000"/>
                <a:gridCol w="2412000"/>
                <a:gridCol w="2304000"/>
              </a:tblGrid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b="1" dirty="0">
                          <a:effectLst/>
                        </a:rPr>
                        <a:t>通信平面</a:t>
                      </a:r>
                      <a:endParaRPr lang="zh-CN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b="1" dirty="0">
                          <a:effectLst/>
                        </a:rPr>
                        <a:t>说明</a:t>
                      </a:r>
                      <a:endParaRPr lang="zh-CN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b="1" dirty="0">
                          <a:effectLst/>
                        </a:rPr>
                        <a:t>互通性要求</a:t>
                      </a:r>
                      <a:endParaRPr lang="zh-CN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b="1" dirty="0">
                          <a:effectLst/>
                        </a:rPr>
                        <a:t>交换机端口配置建议</a:t>
                      </a:r>
                      <a:endParaRPr lang="zh-CN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Internal_base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FusionSphere OpenStack</a:t>
                      </a:r>
                      <a:r>
                        <a:rPr lang="zh-CN" sz="1100" kern="100" dirty="0">
                          <a:effectLst/>
                        </a:rPr>
                        <a:t>内部管理和</a:t>
                      </a:r>
                      <a:r>
                        <a:rPr lang="en-US" sz="1100" kern="100" dirty="0">
                          <a:effectLst/>
                        </a:rPr>
                        <a:t>PXE</a:t>
                      </a:r>
                      <a:r>
                        <a:rPr lang="zh-CN" sz="1100" kern="100" dirty="0">
                          <a:effectLst/>
                        </a:rPr>
                        <a:t>安装网络</a:t>
                      </a:r>
                      <a:r>
                        <a:rPr lang="en-US" sz="1100" kern="100" dirty="0">
                          <a:effectLst/>
                        </a:rPr>
                        <a:t>;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100" kern="100" dirty="0">
                          <a:effectLst/>
                        </a:rPr>
                        <a:t>该平面为二层网络，不支持三层通信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100" kern="100" dirty="0">
                          <a:effectLst/>
                        </a:rPr>
                        <a:t>该平面为</a:t>
                      </a:r>
                      <a:r>
                        <a:rPr lang="en-US" sz="1100" kern="100" dirty="0" err="1">
                          <a:effectLst/>
                        </a:rPr>
                        <a:t>untag</a:t>
                      </a:r>
                      <a:r>
                        <a:rPr lang="zh-CN" sz="1100" kern="100" dirty="0">
                          <a:effectLst/>
                        </a:rPr>
                        <a:t>平面，在相关的交换机端口上配置</a:t>
                      </a:r>
                      <a:r>
                        <a:rPr lang="en-US" sz="1100" kern="100" dirty="0">
                          <a:effectLst/>
                        </a:rPr>
                        <a:t>default </a:t>
                      </a:r>
                      <a:r>
                        <a:rPr lang="en-US" altLang="zh-CN" sz="1100" kern="100" dirty="0" err="1" smtClean="0">
                          <a:effectLst/>
                        </a:rPr>
                        <a:t>vlan</a:t>
                      </a:r>
                      <a:r>
                        <a:rPr lang="zh-CN" sz="1100" kern="100" dirty="0" smtClean="0">
                          <a:effectLst/>
                        </a:rPr>
                        <a:t>。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external_om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用于和</a:t>
                      </a:r>
                      <a:r>
                        <a:rPr lang="en-US" sz="1100" kern="100" dirty="0">
                          <a:effectLst/>
                        </a:rPr>
                        <a:t>VRM</a:t>
                      </a:r>
                      <a:r>
                        <a:rPr lang="zh-CN" sz="1100" kern="100" dirty="0">
                          <a:effectLst/>
                        </a:rPr>
                        <a:t>对接，</a:t>
                      </a:r>
                      <a:r>
                        <a:rPr lang="en-US" sz="1100" kern="100" dirty="0">
                          <a:effectLst/>
                        </a:rPr>
                        <a:t>VNC</a:t>
                      </a:r>
                      <a:r>
                        <a:rPr lang="zh-CN" sz="1100" kern="100" dirty="0">
                          <a:effectLst/>
                        </a:rPr>
                        <a:t>访问等。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100" kern="0" dirty="0">
                          <a:effectLst/>
                        </a:rPr>
                        <a:t>需要和</a:t>
                      </a:r>
                      <a:r>
                        <a:rPr lang="zh-CN" sz="1100" kern="100" dirty="0">
                          <a:effectLst/>
                        </a:rPr>
                        <a:t>管理平面三层互通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建议交换机配置</a:t>
                      </a:r>
                      <a:r>
                        <a:rPr lang="en-US" sz="1100" kern="100" dirty="0">
                          <a:effectLst/>
                        </a:rPr>
                        <a:t>trunk</a:t>
                      </a:r>
                      <a:r>
                        <a:rPr lang="zh-CN" sz="1100" kern="100" dirty="0">
                          <a:effectLst/>
                        </a:rPr>
                        <a:t>，并</a:t>
                      </a:r>
                      <a:r>
                        <a:rPr lang="zh-CN" sz="1100" kern="100" dirty="0" smtClean="0">
                          <a:effectLst/>
                        </a:rPr>
                        <a:t>允许</a:t>
                      </a:r>
                      <a:r>
                        <a:rPr lang="en-US" altLang="zh-CN" sz="1100" kern="100" dirty="0" err="1" smtClean="0">
                          <a:effectLst/>
                        </a:rPr>
                        <a:t>external_om</a:t>
                      </a:r>
                      <a:r>
                        <a:rPr lang="zh-CN" altLang="en-US" sz="1100" kern="100" dirty="0" smtClean="0">
                          <a:effectLst/>
                        </a:rPr>
                        <a:t>平面</a:t>
                      </a:r>
                      <a:r>
                        <a:rPr lang="en-US" sz="1100" kern="100" dirty="0" err="1" smtClean="0">
                          <a:effectLst/>
                        </a:rPr>
                        <a:t>vlan</a:t>
                      </a:r>
                      <a:r>
                        <a:rPr lang="zh-CN" sz="1100" kern="100" dirty="0">
                          <a:effectLst/>
                        </a:rPr>
                        <a:t>通过。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100" kern="0" dirty="0" err="1">
                          <a:effectLst/>
                        </a:rPr>
                        <a:t>external_api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外部</a:t>
                      </a:r>
                      <a:r>
                        <a:rPr lang="en-US" sz="1100" kern="100" dirty="0">
                          <a:effectLst/>
                        </a:rPr>
                        <a:t>API</a:t>
                      </a:r>
                      <a:r>
                        <a:rPr lang="zh-CN" sz="1100" kern="100" dirty="0">
                          <a:effectLst/>
                        </a:rPr>
                        <a:t>管理平面，与外部网络相连，通过该网络可以从外部网络接入内部虚拟机执行操作。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100" kern="0" dirty="0">
                          <a:effectLst/>
                        </a:rPr>
                        <a:t>需要和</a:t>
                      </a:r>
                      <a:r>
                        <a:rPr lang="zh-CN" sz="1100" kern="100" dirty="0">
                          <a:effectLst/>
                        </a:rPr>
                        <a:t>管理平面三层互通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建议交换机配置</a:t>
                      </a:r>
                      <a:r>
                        <a:rPr lang="en-US" sz="1100" kern="100" dirty="0">
                          <a:effectLst/>
                        </a:rPr>
                        <a:t>trunk</a:t>
                      </a:r>
                      <a:r>
                        <a:rPr lang="zh-CN" sz="1100" kern="100" dirty="0">
                          <a:effectLst/>
                        </a:rPr>
                        <a:t>，并</a:t>
                      </a:r>
                      <a:r>
                        <a:rPr lang="zh-CN" sz="1100" kern="100" dirty="0" smtClean="0">
                          <a:effectLst/>
                        </a:rPr>
                        <a:t>允许</a:t>
                      </a:r>
                      <a:r>
                        <a:rPr lang="en-US" altLang="zh-CN" sz="1100" kern="100" dirty="0" err="1" smtClean="0">
                          <a:effectLst/>
                        </a:rPr>
                        <a:t>external_api</a:t>
                      </a:r>
                      <a:r>
                        <a:rPr lang="zh-CN" altLang="en-US" sz="1100" kern="100" dirty="0" smtClean="0">
                          <a:effectLst/>
                        </a:rPr>
                        <a:t>平面</a:t>
                      </a:r>
                      <a:r>
                        <a:rPr lang="en-US" sz="1100" kern="100" dirty="0" err="1" smtClean="0">
                          <a:effectLst/>
                        </a:rPr>
                        <a:t>vlan</a:t>
                      </a:r>
                      <a:r>
                        <a:rPr lang="zh-CN" sz="1100" kern="100" dirty="0">
                          <a:effectLst/>
                        </a:rPr>
                        <a:t>通过。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CNA</a:t>
                      </a:r>
                      <a:r>
                        <a:rPr lang="zh-CN" sz="1100" kern="100" dirty="0">
                          <a:effectLst/>
                        </a:rPr>
                        <a:t>存储平面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可作为</a:t>
                      </a:r>
                      <a:r>
                        <a:rPr lang="en-US" sz="1100" kern="100" dirty="0">
                          <a:effectLst/>
                        </a:rPr>
                        <a:t>FusionStorage</a:t>
                      </a:r>
                      <a:r>
                        <a:rPr lang="zh-CN" sz="1100" kern="100" dirty="0">
                          <a:effectLst/>
                        </a:rPr>
                        <a:t>和</a:t>
                      </a:r>
                      <a:r>
                        <a:rPr lang="en-US" sz="1100" kern="100" dirty="0" smtClean="0">
                          <a:effectLst/>
                        </a:rPr>
                        <a:t>IP SAN</a:t>
                      </a:r>
                      <a:r>
                        <a:rPr lang="zh-CN" sz="1100" kern="100" dirty="0" smtClean="0">
                          <a:effectLst/>
                        </a:rPr>
                        <a:t>的</a:t>
                      </a:r>
                      <a:r>
                        <a:rPr lang="zh-CN" sz="1100" kern="100" dirty="0">
                          <a:effectLst/>
                        </a:rPr>
                        <a:t>存储数据面。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各主机与存储设备存储平面互通。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建议交换机配置</a:t>
                      </a:r>
                      <a:r>
                        <a:rPr lang="en-US" sz="1100" kern="100" dirty="0">
                          <a:effectLst/>
                        </a:rPr>
                        <a:t>trunk</a:t>
                      </a:r>
                      <a:r>
                        <a:rPr lang="zh-CN" sz="1100" kern="100" dirty="0">
                          <a:effectLst/>
                        </a:rPr>
                        <a:t>，并</a:t>
                      </a:r>
                      <a:r>
                        <a:rPr lang="zh-CN" sz="1100" kern="100" dirty="0" smtClean="0">
                          <a:effectLst/>
                        </a:rPr>
                        <a:t>允许</a:t>
                      </a:r>
                      <a:r>
                        <a:rPr lang="en-US" altLang="zh-CN" sz="1100" kern="100" dirty="0" smtClean="0">
                          <a:effectLst/>
                        </a:rPr>
                        <a:t>CNA</a:t>
                      </a:r>
                      <a:r>
                        <a:rPr lang="zh-CN" altLang="en-US" sz="1100" kern="100" dirty="0" smtClean="0">
                          <a:effectLst/>
                        </a:rPr>
                        <a:t>存储平面</a:t>
                      </a:r>
                      <a:r>
                        <a:rPr lang="en-US" sz="1100" kern="100" dirty="0" err="1" smtClean="0">
                          <a:effectLst/>
                        </a:rPr>
                        <a:t>vlan</a:t>
                      </a:r>
                      <a:r>
                        <a:rPr lang="zh-CN" sz="1100" kern="100" dirty="0">
                          <a:effectLst/>
                        </a:rPr>
                        <a:t>通过。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管理平面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FusionCompute</a:t>
                      </a:r>
                      <a:r>
                        <a:rPr lang="zh-CN" sz="1100" kern="100" dirty="0">
                          <a:effectLst/>
                        </a:rPr>
                        <a:t>的</a:t>
                      </a:r>
                      <a:r>
                        <a:rPr lang="en-US" sz="1100" kern="100" dirty="0">
                          <a:effectLst/>
                        </a:rPr>
                        <a:t>VRM</a:t>
                      </a:r>
                      <a:r>
                        <a:rPr lang="zh-CN" sz="1100" kern="100" dirty="0">
                          <a:effectLst/>
                        </a:rPr>
                        <a:t>节点、主机所在的管理网络平面。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需要与</a:t>
                      </a:r>
                      <a:r>
                        <a:rPr lang="en-US" sz="1100" kern="100" dirty="0" err="1" smtClean="0">
                          <a:effectLst/>
                        </a:rPr>
                        <a:t>external_api</a:t>
                      </a:r>
                      <a:r>
                        <a:rPr lang="en-US" sz="1100" kern="100" dirty="0" smtClean="0">
                          <a:effectLst/>
                        </a:rPr>
                        <a:t>/</a:t>
                      </a:r>
                      <a:r>
                        <a:rPr lang="en-US" sz="1100" kern="100" dirty="0" err="1" smtClean="0">
                          <a:effectLst/>
                        </a:rPr>
                        <a:t>external_om</a:t>
                      </a:r>
                      <a:r>
                        <a:rPr lang="zh-CN" sz="1100" kern="100" dirty="0" smtClean="0">
                          <a:effectLst/>
                        </a:rPr>
                        <a:t>三</a:t>
                      </a:r>
                      <a:r>
                        <a:rPr lang="zh-CN" sz="1100" kern="100" dirty="0">
                          <a:effectLst/>
                        </a:rPr>
                        <a:t>层互通。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建议交换机配置</a:t>
                      </a:r>
                      <a:r>
                        <a:rPr lang="en-US" sz="1100" kern="100" dirty="0">
                          <a:effectLst/>
                        </a:rPr>
                        <a:t>trunk</a:t>
                      </a:r>
                      <a:r>
                        <a:rPr lang="zh-CN" sz="1100" kern="100" dirty="0">
                          <a:effectLst/>
                        </a:rPr>
                        <a:t>，并</a:t>
                      </a:r>
                      <a:r>
                        <a:rPr lang="zh-CN" sz="1100" kern="100" dirty="0" smtClean="0">
                          <a:effectLst/>
                        </a:rPr>
                        <a:t>允许</a:t>
                      </a:r>
                      <a:r>
                        <a:rPr lang="zh-CN" altLang="en-US" sz="1100" kern="100" dirty="0" smtClean="0">
                          <a:effectLst/>
                        </a:rPr>
                        <a:t>管理平面</a:t>
                      </a:r>
                      <a:r>
                        <a:rPr lang="en-US" sz="1100" kern="100" dirty="0" err="1" smtClean="0">
                          <a:effectLst/>
                        </a:rPr>
                        <a:t>vlan</a:t>
                      </a:r>
                      <a:r>
                        <a:rPr lang="zh-CN" sz="1100" kern="100" dirty="0">
                          <a:effectLst/>
                        </a:rPr>
                        <a:t>通过。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业务平面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租户虚拟机业务数据在网络中使用的平面。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需要和</a:t>
                      </a:r>
                      <a:r>
                        <a:rPr lang="en-US" sz="1100" kern="100" dirty="0" err="1">
                          <a:effectLst/>
                        </a:rPr>
                        <a:t>openstack</a:t>
                      </a:r>
                      <a:r>
                        <a:rPr lang="zh-CN" sz="1100" kern="100" dirty="0">
                          <a:effectLst/>
                        </a:rPr>
                        <a:t>的网络节点互通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建议交换机配置</a:t>
                      </a:r>
                      <a:r>
                        <a:rPr lang="en-US" sz="1100" kern="100" dirty="0">
                          <a:effectLst/>
                        </a:rPr>
                        <a:t>trunk</a:t>
                      </a:r>
                      <a:r>
                        <a:rPr lang="zh-CN" sz="1100" kern="100" dirty="0">
                          <a:effectLst/>
                        </a:rPr>
                        <a:t>，并</a:t>
                      </a:r>
                      <a:r>
                        <a:rPr lang="zh-CN" sz="1100" kern="100" dirty="0" smtClean="0">
                          <a:effectLst/>
                        </a:rPr>
                        <a:t>允许</a:t>
                      </a:r>
                      <a:r>
                        <a:rPr lang="zh-CN" altLang="en-US" sz="1100" kern="100" dirty="0" smtClean="0">
                          <a:effectLst/>
                        </a:rPr>
                        <a:t>业务平面</a:t>
                      </a:r>
                      <a:r>
                        <a:rPr lang="en-US" altLang="zh-CN" sz="1100" kern="100" dirty="0" err="1" smtClean="0">
                          <a:effectLst/>
                        </a:rPr>
                        <a:t>v</a:t>
                      </a:r>
                      <a:r>
                        <a:rPr lang="en-US" sz="1100" kern="100" dirty="0" err="1" smtClean="0">
                          <a:effectLst/>
                        </a:rPr>
                        <a:t>lanpool</a:t>
                      </a:r>
                      <a:r>
                        <a:rPr lang="zh-CN" sz="1100" kern="100" dirty="0">
                          <a:effectLst/>
                        </a:rPr>
                        <a:t>通过。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BMC</a:t>
                      </a:r>
                      <a:r>
                        <a:rPr lang="zh-CN" sz="1100" kern="100" dirty="0">
                          <a:effectLst/>
                        </a:rPr>
                        <a:t>平面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主机</a:t>
                      </a:r>
                      <a:r>
                        <a:rPr lang="en-US" sz="1100" kern="100" dirty="0">
                          <a:effectLst/>
                        </a:rPr>
                        <a:t>BMC</a:t>
                      </a:r>
                      <a:r>
                        <a:rPr lang="zh-CN" sz="1100" kern="100" dirty="0">
                          <a:effectLst/>
                        </a:rPr>
                        <a:t>网口所使用的平面。通过</a:t>
                      </a:r>
                      <a:r>
                        <a:rPr lang="en-US" sz="1100" kern="100" dirty="0">
                          <a:effectLst/>
                        </a:rPr>
                        <a:t>BMC</a:t>
                      </a:r>
                      <a:r>
                        <a:rPr lang="zh-CN" sz="1100" kern="100" dirty="0">
                          <a:effectLst/>
                        </a:rPr>
                        <a:t>平面可远程访问服务器的</a:t>
                      </a:r>
                      <a:r>
                        <a:rPr lang="en-US" sz="1100" kern="100" dirty="0">
                          <a:effectLst/>
                        </a:rPr>
                        <a:t>BMC</a:t>
                      </a:r>
                      <a:r>
                        <a:rPr lang="zh-CN" sz="1100" kern="100" dirty="0">
                          <a:effectLst/>
                        </a:rPr>
                        <a:t>系统。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VRM</a:t>
                      </a:r>
                      <a:r>
                        <a:rPr lang="zh-CN" sz="1100" kern="100" dirty="0">
                          <a:effectLst/>
                        </a:rPr>
                        <a:t>节点的管理平面和</a:t>
                      </a:r>
                      <a:r>
                        <a:rPr lang="en-US" sz="1100" kern="100" dirty="0">
                          <a:effectLst/>
                        </a:rPr>
                        <a:t>BMC</a:t>
                      </a:r>
                      <a:r>
                        <a:rPr lang="zh-CN" sz="1100" kern="100" dirty="0">
                          <a:effectLst/>
                        </a:rPr>
                        <a:t>平面互通。可将管理平面和</a:t>
                      </a:r>
                      <a:r>
                        <a:rPr lang="en-US" sz="1100" kern="100" dirty="0">
                          <a:effectLst/>
                        </a:rPr>
                        <a:t>BMC</a:t>
                      </a:r>
                      <a:r>
                        <a:rPr lang="zh-CN" sz="1100" kern="100" dirty="0">
                          <a:effectLst/>
                        </a:rPr>
                        <a:t>平面合并。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建议使用独立的接入交换机，交换机端口设置为</a:t>
                      </a:r>
                      <a:r>
                        <a:rPr lang="en-US" sz="1100" kern="100" dirty="0">
                          <a:effectLst/>
                        </a:rPr>
                        <a:t>access</a:t>
                      </a:r>
                      <a:r>
                        <a:rPr lang="zh-CN" sz="1100" kern="100" dirty="0">
                          <a:effectLst/>
                        </a:rPr>
                        <a:t>模式。</a:t>
                      </a:r>
                      <a:endParaRPr lang="zh-CN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</a:rPr>
                        <a:t>VIMS</a:t>
                      </a:r>
                      <a:r>
                        <a:rPr lang="zh-CN" altLang="en-US" sz="1100" kern="100" dirty="0" smtClean="0">
                          <a:effectLst/>
                        </a:rPr>
                        <a:t>心跳平面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kern="100" dirty="0" smtClean="0">
                          <a:effectLst/>
                        </a:rPr>
                        <a:t>VIMS</a:t>
                      </a:r>
                      <a:r>
                        <a:rPr lang="zh-CN" altLang="en-US" sz="1100" kern="100" dirty="0" smtClean="0">
                          <a:effectLst/>
                        </a:rPr>
                        <a:t>文件系统心跳平面。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不与任何平面互通。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建议交换机配置</a:t>
                      </a:r>
                      <a:r>
                        <a:rPr lang="en-US" altLang="zh-CN" sz="1100" kern="100" dirty="0" smtClean="0">
                          <a:effectLst/>
                        </a:rPr>
                        <a:t>Trunk</a:t>
                      </a:r>
                      <a:r>
                        <a:rPr lang="zh-CN" altLang="en-US" sz="1100" kern="100" dirty="0" smtClean="0">
                          <a:effectLst/>
                        </a:rPr>
                        <a:t>，并允许</a:t>
                      </a:r>
                      <a:r>
                        <a:rPr lang="en-US" altLang="zh-CN" sz="1100" kern="100" dirty="0" smtClean="0">
                          <a:effectLst/>
                        </a:rPr>
                        <a:t>VIMS</a:t>
                      </a:r>
                      <a:r>
                        <a:rPr lang="zh-CN" altLang="en-US" sz="1100" kern="100" dirty="0" smtClean="0">
                          <a:effectLst/>
                        </a:rPr>
                        <a:t>心跳平面</a:t>
                      </a:r>
                      <a:r>
                        <a:rPr lang="en-US" altLang="zh-CN" sz="1100" kern="100" dirty="0" err="1" smtClean="0">
                          <a:effectLst/>
                        </a:rPr>
                        <a:t>vlan</a:t>
                      </a:r>
                      <a:r>
                        <a:rPr lang="zh-CN" altLang="en-US" sz="1100" kern="100" dirty="0" smtClean="0">
                          <a:effectLst/>
                        </a:rPr>
                        <a:t>通过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01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典型部署时的逻辑网络规划 </a:t>
            </a:r>
            <a:r>
              <a:rPr lang="en-US" altLang="zh-CN" smtClean="0"/>
              <a:t>(1/2)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84214" y="1376363"/>
            <a:ext cx="2374900" cy="3924300"/>
          </a:xfrm>
        </p:spPr>
        <p:txBody>
          <a:bodyPr/>
          <a:lstStyle/>
          <a:p>
            <a:r>
              <a:rPr lang="zh-CN" altLang="en-US" sz="1800" dirty="0" smtClean="0"/>
              <a:t>控制节点</a:t>
            </a:r>
            <a:r>
              <a:rPr lang="en-US" altLang="zh-CN" sz="1800" dirty="0" smtClean="0"/>
              <a:t>FC SAN</a:t>
            </a:r>
            <a:r>
              <a:rPr lang="zh-CN" altLang="en-US" sz="1800" dirty="0" smtClean="0"/>
              <a:t>只能对接华为</a:t>
            </a:r>
            <a:r>
              <a:rPr lang="en-US" altLang="zh-CN" sz="1800" dirty="0" smtClean="0"/>
              <a:t>V3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T</a:t>
            </a:r>
            <a:r>
              <a:rPr lang="zh-CN" altLang="en-US" sz="1800" dirty="0" smtClean="0"/>
              <a:t>系列</a:t>
            </a:r>
            <a:r>
              <a:rPr lang="en-US" altLang="zh-CN" sz="1800" dirty="0" smtClean="0"/>
              <a:t>FC SAN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 err="1" smtClean="0"/>
              <a:t>StorageSwitch</a:t>
            </a:r>
            <a:r>
              <a:rPr lang="zh-CN" altLang="en-US" sz="1800" dirty="0" smtClean="0"/>
              <a:t>用于</a:t>
            </a:r>
            <a:r>
              <a:rPr lang="en-US" altLang="zh-CN" sz="1800" dirty="0" smtClean="0"/>
              <a:t>IP SAN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FusionStorage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 smtClean="0"/>
              <a:t>VIMS</a:t>
            </a:r>
            <a:r>
              <a:rPr lang="zh-CN" altLang="en-US" sz="1800" dirty="0" smtClean="0"/>
              <a:t>心跳平面是二层网络，使用单独的交换机。</a:t>
            </a:r>
            <a:endParaRPr lang="en-US" altLang="zh-CN" sz="1800" dirty="0"/>
          </a:p>
        </p:txBody>
      </p:sp>
      <p:sp>
        <p:nvSpPr>
          <p:cNvPr id="4100" name="AutoShape 2" descr="mk:@MSITStore:D:\NFV\套件\FusionSphere%20Platform%20产品文档-(V100R005C00_01).chm::/30_vdf/dc_install/img/it_80_23_40_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827088" y="1006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84212" y="5683373"/>
            <a:ext cx="3060700" cy="3254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适用规模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  <a:ea typeface="+mn-ea"/>
              </a:rPr>
              <a:t>: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0~50PM</a:t>
            </a:r>
            <a:r>
              <a:rPr lang="zh-CN" altLang="zh-CN" sz="160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  <a:ea typeface="+mn-ea"/>
              </a:rPr>
              <a:t>0~1000VM</a:t>
            </a:r>
            <a:endParaRPr lang="zh-CN" altLang="en-US" sz="16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103" name="Rectangle 10"/>
          <p:cNvSpPr>
            <a:spLocks noChangeArrowheads="1"/>
          </p:cNvSpPr>
          <p:nvPr/>
        </p:nvSpPr>
        <p:spPr bwMode="auto">
          <a:xfrm>
            <a:off x="488950" y="1006475"/>
            <a:ext cx="117570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4105" name="直接连接符 9"/>
          <p:cNvCxnSpPr>
            <a:cxnSpLocks noChangeShapeType="1"/>
          </p:cNvCxnSpPr>
          <p:nvPr/>
        </p:nvCxnSpPr>
        <p:spPr bwMode="auto">
          <a:xfrm>
            <a:off x="5795963" y="3716338"/>
            <a:ext cx="71437" cy="4333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4106" name="Rectangle 28"/>
          <p:cNvSpPr>
            <a:spLocks noChangeArrowheads="1"/>
          </p:cNvSpPr>
          <p:nvPr/>
        </p:nvSpPr>
        <p:spPr bwMode="auto">
          <a:xfrm>
            <a:off x="1590675" y="993775"/>
            <a:ext cx="725487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214647"/>
              </p:ext>
            </p:extLst>
          </p:nvPr>
        </p:nvGraphicFramePr>
        <p:xfrm>
          <a:off x="3059114" y="1376363"/>
          <a:ext cx="5545136" cy="482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4" name="Visio" r:id="rId4" imgW="6380348" imgH="5762297" progId="Visio.Drawing.11">
                  <p:embed/>
                </p:oleObj>
              </mc:Choice>
              <mc:Fallback>
                <p:oleObj name="Visio" r:id="rId4" imgW="6380348" imgH="576229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4" y="1376363"/>
                        <a:ext cx="5545136" cy="482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609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典型部署时的逻辑网络规划 </a:t>
            </a:r>
            <a:r>
              <a:rPr lang="en-US" altLang="zh-CN" dirty="0" smtClean="0"/>
              <a:t>(2/2)</a:t>
            </a:r>
            <a:endParaRPr lang="zh-CN" altLang="en-US" dirty="0" smtClean="0"/>
          </a:p>
        </p:txBody>
      </p:sp>
      <p:sp>
        <p:nvSpPr>
          <p:cNvPr id="5124" name="AutoShape 2" descr="mk:@MSITStore:D:\NFV\套件\FusionSphere%20Platform%20产品文档-(V100R005C00_01).chm::/30_vdf/dc_install/img/it_80_23_40_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827088" y="1006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Rectangle 2"/>
          <p:cNvSpPr>
            <a:spLocks noChangeArrowheads="1"/>
          </p:cNvSpPr>
          <p:nvPr/>
        </p:nvSpPr>
        <p:spPr bwMode="auto">
          <a:xfrm>
            <a:off x="900113" y="1125538"/>
            <a:ext cx="122682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825527" y="5517232"/>
            <a:ext cx="2520206" cy="5746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黑体" pitchFamily="49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+mn-lt"/>
                <a:ea typeface="+mn-ea"/>
              </a:rPr>
              <a:t>适用规模</a:t>
            </a:r>
            <a:r>
              <a:rPr lang="en-US" altLang="zh-CN" sz="1800" dirty="0" smtClean="0">
                <a:solidFill>
                  <a:schemeClr val="tx1"/>
                </a:solidFill>
                <a:latin typeface="+mn-lt"/>
                <a:ea typeface="+mn-ea"/>
              </a:rPr>
              <a:t>:50~100PM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+mn-lt"/>
                <a:ea typeface="+mn-ea"/>
              </a:rPr>
              <a:t>1000~3000VM</a:t>
            </a:r>
            <a:endParaRPr lang="zh-CN" altLang="en-US" sz="1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684213" y="908050"/>
            <a:ext cx="112522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9" name="Rectangle 25"/>
          <p:cNvSpPr>
            <a:spLocks noChangeArrowheads="1"/>
          </p:cNvSpPr>
          <p:nvPr/>
        </p:nvSpPr>
        <p:spPr bwMode="auto">
          <a:xfrm>
            <a:off x="539750" y="836613"/>
            <a:ext cx="99822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261678"/>
              </p:ext>
            </p:extLst>
          </p:nvPr>
        </p:nvGraphicFramePr>
        <p:xfrm>
          <a:off x="1763713" y="1377950"/>
          <a:ext cx="6696075" cy="485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Visio" r:id="rId4" imgW="9098099" imgH="6788632" progId="Visio.Drawing.11">
                  <p:embed/>
                </p:oleObj>
              </mc:Choice>
              <mc:Fallback>
                <p:oleObj name="Visio" r:id="rId4" imgW="9098099" imgH="67886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377950"/>
                        <a:ext cx="6696075" cy="485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00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搭建</a:t>
            </a:r>
            <a:r>
              <a:rPr lang="en-US" altLang="zh-CN" dirty="0" smtClean="0"/>
              <a:t>FusionSphere</a:t>
            </a:r>
            <a:r>
              <a:rPr lang="zh-CN" altLang="en-US" dirty="0" smtClean="0"/>
              <a:t>云数据中心系统前，我们需要先进行规划设计，其中涉及到管理节点、网络、计算、存储、备份等。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2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网络</a:t>
            </a:r>
            <a:r>
              <a:rPr lang="en-US" altLang="zh-CN" smtClean="0"/>
              <a:t>IP</a:t>
            </a:r>
            <a:r>
              <a:rPr lang="zh-CN" altLang="en-US" smtClean="0"/>
              <a:t>计算 </a:t>
            </a:r>
            <a:r>
              <a:rPr lang="en-US" altLang="zh-CN" smtClean="0"/>
              <a:t>(</a:t>
            </a:r>
            <a:r>
              <a:rPr lang="zh-CN" altLang="en-US" smtClean="0"/>
              <a:t>≤</a:t>
            </a:r>
            <a:r>
              <a:rPr lang="en-US" altLang="zh-CN" smtClean="0"/>
              <a:t>100PM) (1/2)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&lt;50PM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50~100PM</a:t>
            </a:r>
            <a:r>
              <a:rPr lang="zh-CN" altLang="en-US" dirty="0" smtClean="0"/>
              <a:t>唯一的地址差别是</a:t>
            </a:r>
            <a:r>
              <a:rPr lang="en-US" altLang="zh-CN" dirty="0" smtClean="0"/>
              <a:t>50~100PM</a:t>
            </a:r>
            <a:r>
              <a:rPr lang="zh-CN" altLang="en-US" dirty="0" smtClean="0"/>
              <a:t>无需在</a:t>
            </a:r>
            <a:r>
              <a:rPr lang="en-US" altLang="zh-CN" dirty="0" smtClean="0"/>
              <a:t>OM</a:t>
            </a:r>
            <a:r>
              <a:rPr lang="zh-CN" altLang="en-US" dirty="0" smtClean="0"/>
              <a:t>网络中规划</a:t>
            </a:r>
            <a:r>
              <a:rPr lang="en-US" altLang="zh-CN" dirty="0" smtClean="0"/>
              <a:t>VRM IP</a:t>
            </a:r>
            <a:r>
              <a:rPr lang="zh-CN" altLang="en-US" dirty="0" smtClean="0"/>
              <a:t>地址。</a:t>
            </a:r>
          </a:p>
          <a:p>
            <a:r>
              <a:rPr lang="en-US" altLang="zh-CN" dirty="0" err="1" smtClean="0"/>
              <a:t>Internal_base</a:t>
            </a:r>
            <a:r>
              <a:rPr lang="zh-CN" altLang="en-US" dirty="0" smtClean="0"/>
              <a:t>网段如果未被占用，不建议修改，即使要修改，也要预留</a:t>
            </a:r>
            <a:r>
              <a:rPr lang="en-US" altLang="zh-CN" dirty="0" smtClean="0"/>
              <a:t>20</a:t>
            </a:r>
            <a:r>
              <a:rPr lang="zh-CN" altLang="en-US" dirty="0" smtClean="0"/>
              <a:t>位掩码的网段。</a:t>
            </a:r>
          </a:p>
          <a:p>
            <a:r>
              <a:rPr lang="zh-CN" altLang="en-US" dirty="0" smtClean="0"/>
              <a:t>如</a:t>
            </a:r>
            <a:r>
              <a:rPr lang="en-US" altLang="zh-CN" dirty="0" smtClean="0"/>
              <a:t>SC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OC</a:t>
            </a:r>
            <a:r>
              <a:rPr lang="zh-CN" altLang="en-US" dirty="0" smtClean="0"/>
              <a:t>虚拟化部署，则</a:t>
            </a:r>
            <a:r>
              <a:rPr lang="en-US" altLang="zh-CN" dirty="0" smtClean="0"/>
              <a:t>SC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OC</a:t>
            </a:r>
            <a:r>
              <a:rPr lang="zh-CN" altLang="en-US" dirty="0" smtClean="0"/>
              <a:t>各需要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OM</a:t>
            </a:r>
            <a:r>
              <a:rPr lang="zh-CN" altLang="en-US" dirty="0" smtClean="0"/>
              <a:t>地址。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4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网络</a:t>
            </a:r>
            <a:r>
              <a:rPr lang="en-US" altLang="zh-CN" smtClean="0"/>
              <a:t>IP</a:t>
            </a:r>
            <a:r>
              <a:rPr lang="zh-CN" altLang="en-US" smtClean="0"/>
              <a:t>计算 </a:t>
            </a:r>
            <a:r>
              <a:rPr lang="en-US" altLang="zh-CN" smtClean="0"/>
              <a:t>(</a:t>
            </a:r>
            <a:r>
              <a:rPr lang="zh-CN" altLang="en-US" smtClean="0"/>
              <a:t>≤</a:t>
            </a:r>
            <a:r>
              <a:rPr lang="en-US" altLang="zh-CN" smtClean="0"/>
              <a:t>100PM) (2/2)</a:t>
            </a:r>
            <a:endParaRPr lang="zh-CN" altLang="en-US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893970"/>
              </p:ext>
            </p:extLst>
          </p:nvPr>
        </p:nvGraphicFramePr>
        <p:xfrm>
          <a:off x="777174" y="1376363"/>
          <a:ext cx="7827075" cy="4892312"/>
        </p:xfrm>
        <a:graphic>
          <a:graphicData uri="http://schemas.openxmlformats.org/drawingml/2006/table">
            <a:tbl>
              <a:tblPr firstRow="1" firstCol="1" bandRow="1"/>
              <a:tblGrid>
                <a:gridCol w="1620000"/>
                <a:gridCol w="1406351"/>
                <a:gridCol w="3546845"/>
                <a:gridCol w="1253879"/>
              </a:tblGrid>
              <a:tr h="42831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zh-CN" sz="1400" b="1" dirty="0">
                          <a:effectLst/>
                        </a:rPr>
                        <a:t>网络平面</a:t>
                      </a:r>
                      <a:endParaRPr lang="zh-CN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400" b="1" dirty="0">
                          <a:effectLst/>
                        </a:rPr>
                        <a:t>IP</a:t>
                      </a:r>
                      <a:r>
                        <a:rPr lang="zh-CN" sz="1400" b="1" dirty="0">
                          <a:effectLst/>
                        </a:rPr>
                        <a:t>类别</a:t>
                      </a:r>
                      <a:endParaRPr lang="zh-CN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400" b="1" dirty="0">
                          <a:effectLst/>
                        </a:rPr>
                        <a:t>IP</a:t>
                      </a:r>
                      <a:r>
                        <a:rPr lang="zh-CN" sz="1400" b="1" dirty="0">
                          <a:effectLst/>
                        </a:rPr>
                        <a:t>数量</a:t>
                      </a:r>
                      <a:endParaRPr lang="zh-CN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zh-CN" sz="1400" b="1" dirty="0">
                          <a:effectLst/>
                        </a:rPr>
                        <a:t>建议预留值</a:t>
                      </a:r>
                      <a:endParaRPr lang="zh-CN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External_API</a:t>
                      </a:r>
                      <a:endParaRPr lang="zh-CN" sz="12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200" dirty="0">
                          <a:effectLst/>
                        </a:rPr>
                        <a:t>DHCP</a:t>
                      </a:r>
                      <a:endParaRPr lang="zh-CN" sz="12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200" dirty="0">
                          <a:effectLst/>
                        </a:rPr>
                        <a:t>FusionManager</a:t>
                      </a:r>
                      <a:r>
                        <a:rPr lang="zh-CN" sz="1200" dirty="0">
                          <a:effectLst/>
                        </a:rPr>
                        <a:t>主备</a:t>
                      </a:r>
                      <a:r>
                        <a:rPr lang="en-US" sz="1200" dirty="0">
                          <a:effectLst/>
                        </a:rPr>
                        <a:t>IP 2</a:t>
                      </a:r>
                      <a:r>
                        <a:rPr lang="zh-CN" sz="1200" dirty="0">
                          <a:effectLst/>
                        </a:rPr>
                        <a:t>个</a:t>
                      </a:r>
                      <a:endParaRPr lang="zh-CN" sz="12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zh-CN" sz="1200" dirty="0">
                          <a:effectLst/>
                        </a:rPr>
                        <a:t>＞</a:t>
                      </a:r>
                      <a:r>
                        <a:rPr lang="en-US" sz="1200" dirty="0">
                          <a:effectLst/>
                        </a:rPr>
                        <a:t>2</a:t>
                      </a:r>
                      <a:endParaRPr lang="zh-CN" sz="12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04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zh-CN" sz="1200" dirty="0">
                          <a:effectLst/>
                        </a:rPr>
                        <a:t>手动分配</a:t>
                      </a:r>
                      <a:endParaRPr lang="zh-CN" sz="12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反向代理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1</a:t>
                      </a:r>
                      <a:r>
                        <a:rPr 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正向代理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1</a:t>
                      </a:r>
                      <a:r>
                        <a:rPr 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FusionManager</a:t>
                      </a:r>
                      <a:r>
                        <a:rPr 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浮动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1</a:t>
                      </a:r>
                      <a:r>
                        <a:rPr 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外部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</a:t>
                      </a:r>
                      <a:r>
                        <a:rPr 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通信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1</a:t>
                      </a:r>
                      <a:r>
                        <a:rPr 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外部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NTP</a:t>
                      </a:r>
                      <a:r>
                        <a:rPr 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通信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1</a:t>
                      </a:r>
                      <a:r>
                        <a:rPr 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zh-CN" sz="12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00000"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External_OM</a:t>
                      </a:r>
                      <a:endParaRPr lang="zh-CN" sz="12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200" dirty="0">
                          <a:effectLst/>
                        </a:rPr>
                        <a:t>DHCP</a:t>
                      </a:r>
                      <a:endParaRPr lang="zh-CN" sz="12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zh-CN" sz="1200" dirty="0">
                          <a:effectLst/>
                        </a:rPr>
                        <a:t>主机个数（控制节点</a:t>
                      </a:r>
                      <a:r>
                        <a:rPr lang="en-US" sz="1200" dirty="0">
                          <a:effectLst/>
                        </a:rPr>
                        <a:t>N</a:t>
                      </a:r>
                      <a:r>
                        <a:rPr lang="zh-CN" sz="1200" dirty="0">
                          <a:effectLst/>
                        </a:rPr>
                        <a:t>）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200" dirty="0">
                          <a:effectLst/>
                        </a:rPr>
                        <a:t>FusionManager</a:t>
                      </a:r>
                      <a:r>
                        <a:rPr lang="zh-CN" sz="1200" dirty="0">
                          <a:effectLst/>
                        </a:rPr>
                        <a:t>主备</a:t>
                      </a:r>
                      <a:r>
                        <a:rPr lang="en-US" sz="1200" dirty="0">
                          <a:effectLst/>
                        </a:rPr>
                        <a:t>IP 2</a:t>
                      </a:r>
                      <a:r>
                        <a:rPr lang="zh-CN" sz="1200" dirty="0" smtClean="0">
                          <a:effectLst/>
                        </a:rPr>
                        <a:t>个</a:t>
                      </a:r>
                      <a:endParaRPr lang="en-US" altLang="zh-CN" sz="1200" dirty="0" smtClean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altLang="zh-CN" sz="1200" dirty="0" err="1" smtClean="0">
                          <a:effectLst/>
                        </a:rPr>
                        <a:t>FusionStorageManager</a:t>
                      </a:r>
                      <a:r>
                        <a:rPr lang="zh-CN" altLang="en-US" sz="1200" dirty="0" smtClean="0">
                          <a:effectLst/>
                        </a:rPr>
                        <a:t>主备</a:t>
                      </a:r>
                      <a:r>
                        <a:rPr lang="en-US" altLang="zh-CN" sz="1200" dirty="0" smtClean="0">
                          <a:effectLst/>
                        </a:rPr>
                        <a:t>2</a:t>
                      </a:r>
                      <a:r>
                        <a:rPr lang="zh-CN" altLang="en-US" sz="1200" dirty="0" smtClean="0">
                          <a:effectLst/>
                        </a:rPr>
                        <a:t>个</a:t>
                      </a:r>
                      <a:endParaRPr lang="zh-CN" sz="12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200" dirty="0">
                          <a:effectLst/>
                        </a:rPr>
                        <a:t>VRM</a:t>
                      </a:r>
                      <a:r>
                        <a:rPr lang="zh-CN" sz="1200" dirty="0">
                          <a:effectLst/>
                        </a:rPr>
                        <a:t>虚拟机主备</a:t>
                      </a:r>
                      <a:r>
                        <a:rPr lang="en-US" sz="1200" dirty="0">
                          <a:effectLst/>
                        </a:rPr>
                        <a:t>IP 2</a:t>
                      </a:r>
                      <a:r>
                        <a:rPr lang="zh-CN" sz="1200" dirty="0">
                          <a:effectLst/>
                        </a:rPr>
                        <a:t>个</a:t>
                      </a:r>
                      <a:endParaRPr lang="zh-CN" sz="12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zh-CN" sz="1200" dirty="0" smtClean="0">
                          <a:effectLst/>
                        </a:rPr>
                        <a:t>＞</a:t>
                      </a:r>
                      <a:r>
                        <a:rPr lang="en-US" altLang="zh-CN" sz="1200" dirty="0" smtClean="0">
                          <a:effectLst/>
                        </a:rPr>
                        <a:t>6</a:t>
                      </a:r>
                      <a:r>
                        <a:rPr lang="en-US" sz="1200" dirty="0" smtClean="0">
                          <a:effectLst/>
                        </a:rPr>
                        <a:t>+N</a:t>
                      </a:r>
                      <a:endParaRPr lang="zh-CN" sz="12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4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zh-CN" sz="1200" dirty="0">
                          <a:effectLst/>
                        </a:rPr>
                        <a:t>手动分配</a:t>
                      </a:r>
                      <a:endParaRPr lang="zh-CN" sz="12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反向代理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1</a:t>
                      </a:r>
                      <a:r>
                        <a:rPr 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FusionManager</a:t>
                      </a:r>
                      <a:r>
                        <a:rPr 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浮动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1</a:t>
                      </a:r>
                      <a:r>
                        <a:rPr 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VRM</a:t>
                      </a:r>
                      <a:r>
                        <a:rPr 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虚拟机浮动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1</a:t>
                      </a:r>
                      <a:r>
                        <a:rPr 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FusionStorageManger</a:t>
                      </a:r>
                      <a:r>
                        <a:rPr 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浮动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1</a:t>
                      </a:r>
                      <a:r>
                        <a:rPr 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OMM-Server</a:t>
                      </a:r>
                      <a:r>
                        <a:rPr 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浮动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1</a:t>
                      </a:r>
                      <a:r>
                        <a:rPr 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RabbitMQ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IP 1</a:t>
                      </a:r>
                      <a:r>
                        <a:rPr 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FNM IP 1</a:t>
                      </a:r>
                      <a:r>
                        <a:rPr 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zh-CN" sz="12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200">
                          <a:effectLst/>
                        </a:rPr>
                        <a:t>Internal_base</a:t>
                      </a:r>
                      <a:endParaRPr lang="zh-CN" sz="12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zh-CN" sz="1200" dirty="0">
                          <a:effectLst/>
                        </a:rPr>
                        <a:t>自动分配</a:t>
                      </a:r>
                      <a:endParaRPr lang="zh-CN" sz="12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200" dirty="0">
                          <a:effectLst/>
                        </a:rPr>
                        <a:t>172.28.0.0/20</a:t>
                      </a:r>
                      <a:r>
                        <a:rPr lang="zh-CN" sz="1200" dirty="0">
                          <a:effectLst/>
                        </a:rPr>
                        <a:t>（</a:t>
                      </a:r>
                      <a:r>
                        <a:rPr lang="en-US" sz="1200" dirty="0">
                          <a:effectLst/>
                        </a:rPr>
                        <a:t>255.255.240.0</a:t>
                      </a:r>
                      <a:r>
                        <a:rPr lang="zh-CN" sz="1200" dirty="0">
                          <a:effectLst/>
                        </a:rPr>
                        <a:t>）</a:t>
                      </a:r>
                      <a:endParaRPr lang="zh-CN" sz="12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200">
                          <a:effectLst/>
                        </a:rPr>
                        <a:t>BMC</a:t>
                      </a:r>
                      <a:endParaRPr lang="zh-CN" sz="12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zh-CN" sz="1200" dirty="0">
                          <a:effectLst/>
                        </a:rPr>
                        <a:t>手动分配</a:t>
                      </a:r>
                      <a:endParaRPr lang="zh-CN" sz="12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zh-CN" sz="1200" dirty="0">
                          <a:effectLst/>
                        </a:rPr>
                        <a:t>物理服务器数量 </a:t>
                      </a:r>
                      <a:endParaRPr lang="zh-CN" sz="12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96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带宽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35000"/>
              </a:lnSpc>
            </a:pPr>
            <a:r>
              <a:rPr lang="en-US" altLang="zh-CN" sz="2400" dirty="0" smtClean="0"/>
              <a:t>OpenStack</a:t>
            </a:r>
            <a:r>
              <a:rPr lang="zh-CN" altLang="en-US" sz="2400" dirty="0" smtClean="0"/>
              <a:t>管理节点</a:t>
            </a:r>
            <a:endParaRPr lang="en-US" altLang="zh-CN" sz="2400" dirty="0" smtClean="0"/>
          </a:p>
          <a:p>
            <a:pPr lvl="1">
              <a:lnSpc>
                <a:spcPct val="135000"/>
              </a:lnSpc>
            </a:pPr>
            <a:r>
              <a:rPr lang="zh-CN" altLang="zh-CN" dirty="0" smtClean="0"/>
              <a:t>其使用</a:t>
            </a:r>
            <a:r>
              <a:rPr lang="en-US" altLang="zh-CN" dirty="0" smtClean="0"/>
              <a:t>UDS</a:t>
            </a:r>
            <a:r>
              <a:rPr lang="zh-CN" altLang="zh-CN" dirty="0" smtClean="0"/>
              <a:t>或</a:t>
            </a:r>
            <a:r>
              <a:rPr lang="en-US" altLang="zh-CN" dirty="0" smtClean="0"/>
              <a:t>NAS</a:t>
            </a:r>
            <a:r>
              <a:rPr lang="zh-CN" altLang="zh-CN" dirty="0" smtClean="0"/>
              <a:t>作为</a:t>
            </a:r>
            <a:r>
              <a:rPr lang="en-US" altLang="zh-CN" dirty="0" smtClean="0"/>
              <a:t>glance</a:t>
            </a:r>
            <a:r>
              <a:rPr lang="zh-CN" altLang="en-US" dirty="0" smtClean="0"/>
              <a:t>的</a:t>
            </a:r>
            <a:r>
              <a:rPr lang="zh-CN" altLang="zh-CN" dirty="0" smtClean="0"/>
              <a:t>镜像</a:t>
            </a:r>
            <a:r>
              <a:rPr lang="zh-CN" altLang="en-US" dirty="0" smtClean="0"/>
              <a:t>存储</a:t>
            </a:r>
            <a:r>
              <a:rPr lang="zh-CN" altLang="zh-CN" dirty="0" smtClean="0"/>
              <a:t>时，控制节点的</a:t>
            </a:r>
            <a:r>
              <a:rPr lang="en-US" altLang="zh-CN" dirty="0" err="1" smtClean="0"/>
              <a:t>internal_base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external_om</a:t>
            </a:r>
            <a:r>
              <a:rPr lang="zh-CN" altLang="zh-CN" dirty="0" smtClean="0"/>
              <a:t>，</a:t>
            </a:r>
            <a:r>
              <a:rPr lang="en-US" altLang="zh-CN" dirty="0" err="1" smtClean="0"/>
              <a:t>external_api</a:t>
            </a:r>
            <a:r>
              <a:rPr lang="zh-CN" altLang="zh-CN" dirty="0" smtClean="0"/>
              <a:t>总带宽在</a:t>
            </a:r>
            <a:r>
              <a:rPr lang="en-US" altLang="zh-CN" dirty="0" smtClean="0"/>
              <a:t>1Gbps </a:t>
            </a:r>
            <a:r>
              <a:rPr lang="zh-CN" altLang="zh-CN" dirty="0" smtClean="0"/>
              <a:t>左右即可。</a:t>
            </a:r>
            <a:endParaRPr lang="en-US" altLang="zh-CN" dirty="0" smtClean="0"/>
          </a:p>
          <a:p>
            <a:pPr lvl="1">
              <a:lnSpc>
                <a:spcPct val="135000"/>
              </a:lnSpc>
            </a:pPr>
            <a:r>
              <a:rPr lang="zh-CN" altLang="zh-CN" dirty="0" smtClean="0"/>
              <a:t>其使用</a:t>
            </a:r>
            <a:r>
              <a:rPr lang="en-US" altLang="zh-CN" dirty="0" smtClean="0"/>
              <a:t>Swift</a:t>
            </a:r>
            <a:r>
              <a:rPr lang="zh-CN" altLang="zh-CN" dirty="0" smtClean="0"/>
              <a:t>作为镜像</a:t>
            </a:r>
            <a:r>
              <a:rPr lang="zh-CN" altLang="en-US" dirty="0" smtClean="0"/>
              <a:t>存储</a:t>
            </a:r>
            <a:r>
              <a:rPr lang="zh-CN" altLang="zh-CN" dirty="0" smtClean="0"/>
              <a:t>时，</a:t>
            </a:r>
            <a:r>
              <a:rPr lang="en-US" altLang="zh-CN" dirty="0" smtClean="0"/>
              <a:t>20PM</a:t>
            </a:r>
            <a:r>
              <a:rPr lang="zh-CN" altLang="en-US" dirty="0" smtClean="0"/>
              <a:t>以下，</a:t>
            </a:r>
            <a:r>
              <a:rPr lang="zh-CN" altLang="zh-CN" dirty="0" smtClean="0"/>
              <a:t>控制节点的</a:t>
            </a:r>
            <a:r>
              <a:rPr lang="en-US" altLang="zh-CN" dirty="0" err="1" smtClean="0"/>
              <a:t>internal_base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external_om</a:t>
            </a:r>
            <a:r>
              <a:rPr lang="zh-CN" altLang="zh-CN" dirty="0" smtClean="0"/>
              <a:t>，</a:t>
            </a:r>
            <a:r>
              <a:rPr lang="en-US" altLang="zh-CN" dirty="0" err="1" smtClean="0"/>
              <a:t>external_api</a:t>
            </a:r>
            <a:r>
              <a:rPr lang="zh-CN" altLang="en-US" dirty="0" smtClean="0"/>
              <a:t>可使用</a:t>
            </a:r>
            <a:r>
              <a:rPr lang="en-US" altLang="zh-CN" dirty="0" smtClean="0"/>
              <a:t>1GE</a:t>
            </a:r>
            <a:r>
              <a:rPr lang="zh-CN" altLang="en-US" dirty="0" smtClean="0"/>
              <a:t>网卡。</a:t>
            </a:r>
            <a:r>
              <a:rPr lang="en-US" altLang="zh-CN" dirty="0" smtClean="0"/>
              <a:t>20PM </a:t>
            </a:r>
            <a:r>
              <a:rPr lang="zh-CN" altLang="en-US" dirty="0" smtClean="0"/>
              <a:t>以上，建议</a:t>
            </a:r>
            <a:r>
              <a:rPr lang="en-US" altLang="zh-CN" dirty="0" smtClean="0"/>
              <a:t>10GE</a:t>
            </a:r>
            <a:r>
              <a:rPr lang="zh-CN" altLang="en-US" dirty="0" smtClean="0"/>
              <a:t>网卡。</a:t>
            </a:r>
            <a:endParaRPr lang="en-US" altLang="zh-CN" dirty="0" smtClean="0"/>
          </a:p>
          <a:p>
            <a:pPr>
              <a:lnSpc>
                <a:spcPct val="135000"/>
              </a:lnSpc>
            </a:pPr>
            <a:r>
              <a:rPr lang="en-US" altLang="zh-CN" sz="2400" dirty="0" err="1" smtClean="0"/>
              <a:t>FusionCompute</a:t>
            </a:r>
            <a:endParaRPr lang="en-US" altLang="zh-CN" sz="2400" dirty="0" smtClean="0"/>
          </a:p>
          <a:p>
            <a:pPr lvl="1">
              <a:lnSpc>
                <a:spcPct val="135000"/>
              </a:lnSpc>
            </a:pPr>
            <a:r>
              <a:rPr lang="zh-CN" altLang="en-US" dirty="0" smtClean="0"/>
              <a:t>和传统虚拟化相比，云</a:t>
            </a:r>
            <a:r>
              <a:rPr lang="en-US" altLang="zh-CN" dirty="0" smtClean="0"/>
              <a:t>DC</a:t>
            </a:r>
            <a:r>
              <a:rPr lang="zh-CN" altLang="en-US" dirty="0" smtClean="0"/>
              <a:t>场景管理平面多了下载镜像的流量。</a:t>
            </a:r>
            <a:endParaRPr lang="en-US" altLang="zh-CN" dirty="0" smtClean="0"/>
          </a:p>
          <a:p>
            <a:pPr lvl="1">
              <a:lnSpc>
                <a:spcPct val="135000"/>
              </a:lnSpc>
            </a:pPr>
            <a:r>
              <a:rPr lang="zh-CN" altLang="en-US" dirty="0" smtClean="0"/>
              <a:t>业务带宽根据客户业务情况进行估算。</a:t>
            </a:r>
            <a:endParaRPr lang="en-US" altLang="zh-CN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165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NTP</a:t>
            </a:r>
            <a:r>
              <a:rPr lang="zh-CN" altLang="en-US" smtClean="0"/>
              <a:t>时钟同步方案设计</a:t>
            </a:r>
          </a:p>
        </p:txBody>
      </p:sp>
      <p:sp>
        <p:nvSpPr>
          <p:cNvPr id="6149" name="内容占位符 2"/>
          <p:cNvSpPr>
            <a:spLocks noGrp="1"/>
          </p:cNvSpPr>
          <p:nvPr>
            <p:ph sz="quarter" idx="4294967295"/>
          </p:nvPr>
        </p:nvSpPr>
        <p:spPr>
          <a:xfrm>
            <a:off x="755650" y="1403900"/>
            <a:ext cx="1655763" cy="374650"/>
          </a:xfrm>
        </p:spPr>
        <p:txBody>
          <a:bodyPr/>
          <a:lstStyle/>
          <a:p>
            <a:pPr marL="0" indent="0">
              <a:spcBef>
                <a:spcPct val="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zh-CN" altLang="en-US" sz="1600" b="1" dirty="0" smtClean="0">
                <a:latin typeface="华文细黑" panose="02010600040101010101" pitchFamily="2" charset="-122"/>
              </a:rPr>
              <a:t>方案一</a:t>
            </a:r>
            <a:r>
              <a:rPr lang="en-US" altLang="zh-CN" sz="1600" b="1" dirty="0" smtClean="0">
                <a:latin typeface="华文细黑" panose="02010600040101010101" pitchFamily="2" charset="-122"/>
              </a:rPr>
              <a:t>(</a:t>
            </a:r>
            <a:r>
              <a:rPr lang="zh-CN" altLang="en-US" sz="1600" b="1" dirty="0" smtClean="0">
                <a:latin typeface="华文细黑" panose="02010600040101010101" pitchFamily="2" charset="-122"/>
              </a:rPr>
              <a:t>推荐</a:t>
            </a:r>
            <a:r>
              <a:rPr lang="en-US" altLang="zh-CN" sz="1600" b="1" dirty="0" smtClean="0">
                <a:latin typeface="华文细黑" panose="02010600040101010101" pitchFamily="2" charset="-122"/>
              </a:rPr>
              <a:t>)</a:t>
            </a:r>
            <a:r>
              <a:rPr lang="zh-CN" altLang="en-US" sz="1600" b="1" dirty="0" smtClean="0">
                <a:latin typeface="华文细黑" panose="02010600040101010101" pitchFamily="2" charset="-122"/>
              </a:rPr>
              <a:t>：</a:t>
            </a:r>
          </a:p>
        </p:txBody>
      </p:sp>
      <p:sp>
        <p:nvSpPr>
          <p:cNvPr id="6150" name="Rectangle 2"/>
          <p:cNvSpPr>
            <a:spLocks noChangeArrowheads="1"/>
          </p:cNvSpPr>
          <p:nvPr/>
        </p:nvSpPr>
        <p:spPr bwMode="auto">
          <a:xfrm>
            <a:off x="900113" y="1844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081823"/>
              </p:ext>
            </p:extLst>
          </p:nvPr>
        </p:nvGraphicFramePr>
        <p:xfrm>
          <a:off x="935038" y="1778000"/>
          <a:ext cx="7273925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8" name="Visio" r:id="rId4" imgW="9716248" imgH="2142008" progId="Visio.Drawing.11">
                  <p:embed/>
                </p:oleObj>
              </mc:Choice>
              <mc:Fallback>
                <p:oleObj name="Visio" r:id="rId4" imgW="9716248" imgH="214200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1778000"/>
                        <a:ext cx="7273925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55650" y="3789363"/>
            <a:ext cx="165576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152" tIns="40076" rIns="80152" bIns="40076"/>
          <a:lstStyle>
            <a:lvl1pPr marL="300038" indent="-300038" algn="l" defTabSz="801688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463" indent="-250825" algn="l" defTabSz="801688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1763" indent="-200025" algn="l" defTabSz="801688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j-lt"/>
                <a:ea typeface="+mn-ea"/>
              </a:defRPr>
            </a:lvl4pPr>
            <a:lvl5pPr marL="1803400" indent="-201613" algn="l" defTabSz="801688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+mj-lt"/>
                <a:ea typeface="+mn-ea"/>
              </a:defRPr>
            </a:lvl5pPr>
            <a:lvl6pPr marL="2260600" indent="-201613" algn="l" defTabSz="801688" rtl="0"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+mj-lt"/>
                <a:ea typeface="+mn-ea"/>
              </a:defRPr>
            </a:lvl6pPr>
            <a:lvl7pPr marL="2717800" indent="-201613" algn="l" defTabSz="801688" rtl="0"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+mj-lt"/>
                <a:ea typeface="+mn-ea"/>
              </a:defRPr>
            </a:lvl7pPr>
            <a:lvl8pPr marL="3175000" indent="-201613" algn="l" defTabSz="801688" rtl="0"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+mj-lt"/>
                <a:ea typeface="+mn-ea"/>
              </a:defRPr>
            </a:lvl8pPr>
            <a:lvl9pPr marL="3632200" indent="-201613" algn="l" defTabSz="801688" rtl="0"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zh-CN" altLang="en-US" sz="1600" kern="0" dirty="0" smtClean="0">
                <a:latin typeface="华文细黑" pitchFamily="2" charset="-122"/>
              </a:rPr>
              <a:t>方案二：</a:t>
            </a:r>
            <a:endParaRPr lang="zh-CN" altLang="en-US" sz="1600" kern="0" dirty="0">
              <a:latin typeface="华文细黑" pitchFamily="2" charset="-122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931466"/>
              </p:ext>
            </p:extLst>
          </p:nvPr>
        </p:nvGraphicFramePr>
        <p:xfrm>
          <a:off x="701524" y="4164013"/>
          <a:ext cx="7850187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9" name="Visio" r:id="rId6" imgW="9716248" imgH="2142008" progId="Visio.Drawing.11">
                  <p:embed/>
                </p:oleObj>
              </mc:Choice>
              <mc:Fallback>
                <p:oleObj name="Visio" r:id="rId6" imgW="9716248" imgH="214200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524" y="4164013"/>
                        <a:ext cx="7850187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480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DNS</a:t>
            </a:r>
            <a:r>
              <a:rPr lang="zh-CN" altLang="en-US" smtClean="0"/>
              <a:t>设计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smtClean="0"/>
              <a:t>在</a:t>
            </a:r>
            <a:r>
              <a:rPr lang="en-US" altLang="zh-CN" smtClean="0"/>
              <a:t>OpenStack</a:t>
            </a:r>
            <a:r>
              <a:rPr lang="zh-CN" altLang="zh-CN" smtClean="0"/>
              <a:t>场景下，由于内部或外部服务之间访问都是通过域名访问的，故需要为服务域名的解析配置</a:t>
            </a:r>
            <a:r>
              <a:rPr lang="en-US" altLang="zh-CN" smtClean="0"/>
              <a:t>DNS</a:t>
            </a:r>
            <a:r>
              <a:rPr lang="zh-CN" altLang="zh-CN" smtClean="0"/>
              <a:t>。在非级联场景及客户非强制要求情况下建议使用内部</a:t>
            </a:r>
            <a:r>
              <a:rPr lang="en-US" altLang="zh-CN" smtClean="0"/>
              <a:t>DNS</a:t>
            </a:r>
            <a:r>
              <a:rPr lang="zh-CN" altLang="zh-CN" smtClean="0"/>
              <a:t>。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603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OpenStack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管理节点设计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OpenStack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网络设计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 err="1"/>
              <a:t>FusionCompute</a:t>
            </a:r>
            <a:r>
              <a:rPr lang="zh-CN" altLang="en-US" b="1" dirty="0"/>
              <a:t>设计</a:t>
            </a:r>
            <a:endParaRPr lang="en-US" altLang="zh-CN" b="1" dirty="0"/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存储系统设计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备份系统设计</a:t>
            </a:r>
          </a:p>
        </p:txBody>
      </p:sp>
    </p:spTree>
    <p:extLst>
      <p:ext uri="{BB962C8B-B14F-4D97-AF65-F5344CB8AC3E}">
        <p14:creationId xmlns:p14="http://schemas.microsoft.com/office/powerpoint/2010/main" val="360885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Dom0</a:t>
            </a:r>
            <a:r>
              <a:rPr lang="zh-CN" altLang="en-US" smtClean="0"/>
              <a:t>设计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755650" y="4100516"/>
            <a:ext cx="7920037" cy="25210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600" dirty="0"/>
              <a:t>说明：</a:t>
            </a:r>
          </a:p>
          <a:p>
            <a:pPr lvl="1">
              <a:lnSpc>
                <a:spcPct val="120000"/>
              </a:lnSpc>
            </a:pPr>
            <a:r>
              <a:rPr lang="zh-CN" altLang="en-US" sz="1400" dirty="0"/>
              <a:t>使用</a:t>
            </a:r>
            <a:r>
              <a:rPr lang="en-US" altLang="zh-CN" sz="1400" dirty="0"/>
              <a:t>10GE</a:t>
            </a:r>
            <a:r>
              <a:rPr lang="zh-CN" altLang="en-US" sz="1400" dirty="0"/>
              <a:t>网络适用于高网络带宽需求的场景下，</a:t>
            </a:r>
            <a:r>
              <a:rPr lang="en-US" altLang="zh-CN" sz="1400" dirty="0"/>
              <a:t>Domain 0</a:t>
            </a:r>
            <a:r>
              <a:rPr lang="zh-CN" altLang="en-US" sz="1400" dirty="0"/>
              <a:t>内存大小需要在原有基础上增加</a:t>
            </a:r>
            <a:r>
              <a:rPr lang="en-US" altLang="zh-CN" sz="1400" dirty="0"/>
              <a:t>6GB</a:t>
            </a:r>
            <a:r>
              <a:rPr lang="zh-CN" altLang="en-US" sz="1400" dirty="0"/>
              <a:t>。</a:t>
            </a:r>
            <a:r>
              <a:rPr lang="zh-CN" altLang="en-US" sz="1400" dirty="0" smtClean="0"/>
              <a:t>预留</a:t>
            </a:r>
            <a:r>
              <a:rPr lang="en-US" altLang="zh-CN" sz="1400" dirty="0" smtClean="0"/>
              <a:t>vCPU</a:t>
            </a:r>
            <a:r>
              <a:rPr lang="zh-CN" altLang="en-US" sz="1400" dirty="0" smtClean="0"/>
              <a:t>个数</a:t>
            </a:r>
            <a:r>
              <a:rPr lang="zh-CN" altLang="en-US" sz="1400" dirty="0"/>
              <a:t>与</a:t>
            </a:r>
            <a:r>
              <a:rPr lang="zh-CN" altLang="en-US" sz="1400" dirty="0" smtClean="0"/>
              <a:t>最大</a:t>
            </a:r>
            <a:r>
              <a:rPr lang="en-US" altLang="zh-CN" sz="1400" dirty="0" smtClean="0"/>
              <a:t>vCPU</a:t>
            </a:r>
            <a:r>
              <a:rPr lang="zh-CN" altLang="en-US" sz="1400" dirty="0" smtClean="0"/>
              <a:t>个数</a:t>
            </a:r>
            <a:r>
              <a:rPr lang="zh-CN" altLang="en-US" sz="1400" dirty="0"/>
              <a:t>需要在原有基础上增加</a:t>
            </a:r>
            <a:r>
              <a:rPr lang="en-US" altLang="zh-CN" sz="1400" dirty="0"/>
              <a:t>4</a:t>
            </a:r>
            <a:r>
              <a:rPr lang="zh-CN" altLang="en-US" sz="1400" dirty="0"/>
              <a:t>个。</a:t>
            </a:r>
          </a:p>
          <a:p>
            <a:pPr lvl="1">
              <a:lnSpc>
                <a:spcPct val="120000"/>
              </a:lnSpc>
            </a:pPr>
            <a:r>
              <a:rPr lang="zh-CN" altLang="en-US" sz="1400" dirty="0"/>
              <a:t>开启</a:t>
            </a:r>
            <a:r>
              <a:rPr lang="en-US" altLang="zh-CN" sz="1400" dirty="0"/>
              <a:t>IO</a:t>
            </a:r>
            <a:r>
              <a:rPr lang="zh-CN" altLang="en-US" sz="1400" dirty="0"/>
              <a:t>环适用于高存储带宽需求的场景下，</a:t>
            </a:r>
            <a:r>
              <a:rPr lang="en-US" altLang="zh-CN" sz="1400" dirty="0"/>
              <a:t>Domain 0</a:t>
            </a:r>
            <a:r>
              <a:rPr lang="zh-CN" altLang="en-US" sz="1400" dirty="0"/>
              <a:t>内存大小需要在原有基础上增加</a:t>
            </a:r>
            <a:r>
              <a:rPr lang="en-US" altLang="zh-CN" sz="1400" dirty="0"/>
              <a:t>2GB</a:t>
            </a:r>
            <a:r>
              <a:rPr lang="zh-CN" altLang="en-US" sz="1400" dirty="0"/>
              <a:t>。</a:t>
            </a:r>
            <a:r>
              <a:rPr lang="zh-CN" altLang="en-US" sz="1400" dirty="0" smtClean="0"/>
              <a:t>预留</a:t>
            </a:r>
            <a:r>
              <a:rPr lang="en-US" altLang="zh-CN" sz="1400" dirty="0" smtClean="0"/>
              <a:t>vCPU</a:t>
            </a:r>
            <a:r>
              <a:rPr lang="zh-CN" altLang="en-US" sz="1400" dirty="0" smtClean="0"/>
              <a:t>个数</a:t>
            </a:r>
            <a:r>
              <a:rPr lang="zh-CN" altLang="en-US" sz="1400" dirty="0"/>
              <a:t>与</a:t>
            </a:r>
            <a:r>
              <a:rPr lang="zh-CN" altLang="en-US" sz="1400" dirty="0" smtClean="0"/>
              <a:t>最大</a:t>
            </a:r>
            <a:r>
              <a:rPr lang="en-US" altLang="zh-CN" sz="1400" dirty="0" smtClean="0"/>
              <a:t>vCPU</a:t>
            </a:r>
            <a:r>
              <a:rPr lang="zh-CN" altLang="en-US" sz="1400" dirty="0" smtClean="0"/>
              <a:t>个数</a:t>
            </a:r>
            <a:r>
              <a:rPr lang="zh-CN" altLang="en-US" sz="1400" dirty="0"/>
              <a:t>需要在原有基础上增加</a:t>
            </a:r>
            <a:r>
              <a:rPr lang="en-US" altLang="zh-CN" sz="1400" dirty="0"/>
              <a:t>2</a:t>
            </a:r>
            <a:r>
              <a:rPr lang="zh-CN" altLang="en-US" sz="1400" dirty="0"/>
              <a:t>个。</a:t>
            </a:r>
          </a:p>
          <a:p>
            <a:pPr lvl="1">
              <a:lnSpc>
                <a:spcPct val="120000"/>
              </a:lnSpc>
            </a:pPr>
            <a:r>
              <a:rPr lang="zh-CN" altLang="en-US" sz="1400" dirty="0"/>
              <a:t>主机容灾场景下，</a:t>
            </a:r>
            <a:r>
              <a:rPr lang="en-US" altLang="zh-CN" sz="1400" dirty="0"/>
              <a:t>Domain 0</a:t>
            </a:r>
            <a:r>
              <a:rPr lang="zh-CN" altLang="en-US" sz="1400" dirty="0"/>
              <a:t>内存大小需要在原有基础上增加</a:t>
            </a:r>
            <a:r>
              <a:rPr lang="en-US" altLang="zh-CN" sz="1400" dirty="0"/>
              <a:t>4GB</a:t>
            </a:r>
            <a:r>
              <a:rPr lang="zh-CN" altLang="en-US" sz="1400" dirty="0"/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 sz="1400" dirty="0"/>
              <a:t>主机操作系统安装在</a:t>
            </a:r>
            <a:r>
              <a:rPr lang="en-US" altLang="zh-CN" sz="1400" dirty="0"/>
              <a:t>U</a:t>
            </a:r>
            <a:r>
              <a:rPr lang="zh-CN" altLang="en-US" sz="1400" dirty="0"/>
              <a:t>盘场景下，</a:t>
            </a:r>
            <a:r>
              <a:rPr lang="en-US" altLang="zh-CN" sz="1400" dirty="0"/>
              <a:t>Domain 0</a:t>
            </a:r>
            <a:r>
              <a:rPr lang="zh-CN" altLang="en-US" sz="1400" dirty="0"/>
              <a:t>内存大小需要在原有基础上增加</a:t>
            </a:r>
            <a:r>
              <a:rPr lang="en-US" altLang="zh-CN" sz="1400" dirty="0"/>
              <a:t>2GB</a:t>
            </a:r>
            <a:r>
              <a:rPr lang="zh-CN" altLang="en-US" sz="1400" dirty="0"/>
              <a:t>。</a:t>
            </a:r>
          </a:p>
          <a:p>
            <a:endParaRPr lang="en-US" sz="16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99390535"/>
              </p:ext>
            </p:extLst>
          </p:nvPr>
        </p:nvGraphicFramePr>
        <p:xfrm>
          <a:off x="776049" y="1376363"/>
          <a:ext cx="7828035" cy="2700000"/>
        </p:xfrm>
        <a:graphic>
          <a:graphicData uri="http://schemas.openxmlformats.org/drawingml/2006/table">
            <a:tbl>
              <a:tblPr firstRow="1" bandRow="1"/>
              <a:tblGrid>
                <a:gridCol w="720000"/>
                <a:gridCol w="3868035"/>
                <a:gridCol w="3240000"/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类别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规格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说明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vCPU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数量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物理服务器超线程数÷10，取值时需要向上取偶数值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预留</a:t>
                      </a:r>
                      <a:r>
                        <a:rPr lang="en-US" altLang="zh-CN" sz="1400" dirty="0" smtClean="0"/>
                        <a:t>vCPU</a:t>
                      </a:r>
                      <a:r>
                        <a:rPr lang="zh-CN" altLang="en-US" sz="1400" dirty="0" smtClean="0"/>
                        <a:t>个数与最大</a:t>
                      </a:r>
                      <a:r>
                        <a:rPr lang="en-US" altLang="zh-CN" sz="1400" dirty="0" smtClean="0"/>
                        <a:t>vCPU</a:t>
                      </a:r>
                      <a:r>
                        <a:rPr lang="zh-CN" altLang="en-US" sz="1400" dirty="0" smtClean="0"/>
                        <a:t>个数保持一致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600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内存 容量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单个服务器内存≤96GB时，Domain 0内存大小设置为8GB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适用于单个主机最大提供50虚拟机、 150虚拟磁盘或100虚拟网卡的规格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96GB&lt;单个服务器内存≤192GB时，Domain 0内存大小为:单个服务器内存（GB）*0.05+8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适用于单个主机最大提供100虚拟机、300虚拟磁盘或200虚拟网卡的规格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单个服务器内存&gt;192GB时，Domain 0内存大小为:单个服务器内存（GB）*0.05+8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适用于单个主机最大提供150虚拟机、450虚拟磁盘或300虚拟网卡的规格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32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FusionCompute</a:t>
            </a:r>
            <a:r>
              <a:rPr lang="zh-CN" altLang="en-US" smtClean="0"/>
              <a:t>规格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FusionCompute</a:t>
            </a:r>
            <a:r>
              <a:rPr lang="zh-CN" altLang="en-US" dirty="0"/>
              <a:t>规模在</a:t>
            </a:r>
            <a:r>
              <a:rPr lang="en-US" altLang="zh-CN" dirty="0" smtClean="0"/>
              <a:t>50</a:t>
            </a:r>
            <a:r>
              <a:rPr lang="en-US" dirty="0" smtClean="0"/>
              <a:t>CNA</a:t>
            </a:r>
            <a:r>
              <a:rPr lang="zh-CN" altLang="en-US" dirty="0"/>
              <a:t>主机</a:t>
            </a:r>
            <a:r>
              <a:rPr lang="en-US" altLang="zh-CN" dirty="0"/>
              <a:t>/1000</a:t>
            </a:r>
            <a:r>
              <a:rPr lang="en-US" dirty="0"/>
              <a:t>VM</a:t>
            </a:r>
            <a:r>
              <a:rPr lang="zh-CN" altLang="en-US" dirty="0"/>
              <a:t>以内时可以虚拟化部署，大于</a:t>
            </a:r>
            <a:r>
              <a:rPr lang="en-US" altLang="zh-CN" dirty="0"/>
              <a:t>50</a:t>
            </a:r>
            <a:r>
              <a:rPr lang="en-US" dirty="0"/>
              <a:t>CNA</a:t>
            </a:r>
            <a:r>
              <a:rPr lang="zh-CN" altLang="en-US" dirty="0"/>
              <a:t>主机</a:t>
            </a:r>
            <a:r>
              <a:rPr lang="en-US" altLang="zh-CN" dirty="0"/>
              <a:t>/1000</a:t>
            </a:r>
            <a:r>
              <a:rPr lang="en-US" dirty="0"/>
              <a:t>VM</a:t>
            </a:r>
            <a:r>
              <a:rPr lang="zh-CN" altLang="en-US" dirty="0"/>
              <a:t>时，物理服务器部署。</a:t>
            </a:r>
          </a:p>
          <a:p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540271"/>
              </p:ext>
            </p:extLst>
          </p:nvPr>
        </p:nvGraphicFramePr>
        <p:xfrm>
          <a:off x="755649" y="2492375"/>
          <a:ext cx="7816006" cy="2498420"/>
        </p:xfrm>
        <a:graphic>
          <a:graphicData uri="http://schemas.openxmlformats.org/drawingml/2006/table">
            <a:tbl>
              <a:tblPr firstRow="1" firstCol="1" bandRow="1"/>
              <a:tblGrid>
                <a:gridCol w="981075"/>
                <a:gridCol w="2520000"/>
                <a:gridCol w="648000"/>
                <a:gridCol w="648000"/>
                <a:gridCol w="648000"/>
                <a:gridCol w="981075"/>
                <a:gridCol w="1389856"/>
              </a:tblGrid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kern="100" dirty="0" smtClean="0">
                          <a:effectLst/>
                        </a:rPr>
                        <a:t>节点类型</a:t>
                      </a:r>
                      <a:endParaRPr 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8425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最大用户规模</a:t>
                      </a:r>
                      <a:endParaRPr 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CPU</a:t>
                      </a:r>
                      <a:endParaRPr 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内存</a:t>
                      </a:r>
                      <a:endParaRPr 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硬盘</a:t>
                      </a:r>
                      <a:endParaRPr 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存储</a:t>
                      </a:r>
                      <a:r>
                        <a:rPr lang="en-US" sz="1600" b="1" kern="100" dirty="0">
                          <a:effectLst/>
                        </a:rPr>
                        <a:t>IOPS</a:t>
                      </a:r>
                      <a:endParaRPr 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说明</a:t>
                      </a:r>
                      <a:endParaRPr 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5072">
                <a:tc rowSpan="5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VRM</a:t>
                      </a:r>
                      <a:endParaRPr lang="zh-CN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&lt; 20PM, &lt; 200VM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8U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16G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80G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150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50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20 </a:t>
                      </a:r>
                      <a:r>
                        <a:rPr lang="zh-CN" sz="1400" kern="100" dirty="0">
                          <a:effectLst/>
                        </a:rPr>
                        <a:t>～</a:t>
                      </a:r>
                      <a:r>
                        <a:rPr lang="en-US" sz="1400" kern="100" dirty="0">
                          <a:effectLst/>
                        </a:rPr>
                        <a:t>50PM </a:t>
                      </a:r>
                      <a:r>
                        <a:rPr lang="zh-CN" sz="1400" kern="100" dirty="0">
                          <a:effectLst/>
                        </a:rPr>
                        <a:t>，</a:t>
                      </a:r>
                      <a:r>
                        <a:rPr lang="en-US" sz="1400" kern="100" dirty="0">
                          <a:effectLst/>
                        </a:rPr>
                        <a:t>200</a:t>
                      </a:r>
                      <a:r>
                        <a:rPr lang="zh-CN" sz="1400" kern="100" dirty="0">
                          <a:effectLst/>
                        </a:rPr>
                        <a:t>～</a:t>
                      </a:r>
                      <a:r>
                        <a:rPr lang="en-US" sz="1400" kern="100" dirty="0">
                          <a:effectLst/>
                        </a:rPr>
                        <a:t>1000VM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12U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32G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80G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300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0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50</a:t>
                      </a:r>
                      <a:r>
                        <a:rPr lang="zh-CN" sz="1400" kern="100" dirty="0">
                          <a:effectLst/>
                        </a:rPr>
                        <a:t>～</a:t>
                      </a:r>
                      <a:r>
                        <a:rPr lang="en-US" sz="1400" kern="100" dirty="0">
                          <a:effectLst/>
                        </a:rPr>
                        <a:t>100PM </a:t>
                      </a:r>
                      <a:r>
                        <a:rPr lang="zh-CN" sz="1400" kern="100" dirty="0">
                          <a:effectLst/>
                        </a:rPr>
                        <a:t>，</a:t>
                      </a:r>
                      <a:r>
                        <a:rPr lang="en-US" sz="1400" kern="100" dirty="0">
                          <a:effectLst/>
                        </a:rPr>
                        <a:t>1000</a:t>
                      </a:r>
                      <a:r>
                        <a:rPr lang="zh-CN" sz="1400" kern="100" dirty="0">
                          <a:effectLst/>
                        </a:rPr>
                        <a:t>～</a:t>
                      </a:r>
                      <a:r>
                        <a:rPr lang="en-US" sz="1400" kern="100" dirty="0">
                          <a:effectLst/>
                        </a:rPr>
                        <a:t>3000VM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>
                          <a:effectLst/>
                        </a:rPr>
                        <a:t>18U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32G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80G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600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建议物理部署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19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100</a:t>
                      </a:r>
                      <a:r>
                        <a:rPr lang="zh-CN" sz="1400" kern="100" dirty="0">
                          <a:effectLst/>
                        </a:rPr>
                        <a:t>～</a:t>
                      </a:r>
                      <a:r>
                        <a:rPr lang="en-US" sz="1400" kern="100" dirty="0">
                          <a:effectLst/>
                        </a:rPr>
                        <a:t>256PM </a:t>
                      </a:r>
                      <a:r>
                        <a:rPr lang="zh-CN" sz="1400" kern="100" dirty="0">
                          <a:effectLst/>
                        </a:rPr>
                        <a:t>，</a:t>
                      </a:r>
                      <a:r>
                        <a:rPr lang="en-US" sz="1400" kern="100" dirty="0">
                          <a:effectLst/>
                        </a:rPr>
                        <a:t>3000</a:t>
                      </a:r>
                      <a:r>
                        <a:rPr lang="zh-CN" sz="1400" kern="100" dirty="0">
                          <a:effectLst/>
                        </a:rPr>
                        <a:t>～</a:t>
                      </a:r>
                      <a:r>
                        <a:rPr lang="en-US" sz="1400" kern="100" dirty="0">
                          <a:effectLst/>
                        </a:rPr>
                        <a:t>5000VM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26U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64G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80G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750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建议物理部署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99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256</a:t>
                      </a:r>
                      <a:r>
                        <a:rPr lang="zh-CN" sz="1400" kern="100" dirty="0">
                          <a:effectLst/>
                        </a:rPr>
                        <a:t>～</a:t>
                      </a:r>
                      <a:r>
                        <a:rPr lang="en-US" sz="1400" kern="100" dirty="0">
                          <a:effectLst/>
                        </a:rPr>
                        <a:t>512PM, 5000VM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>
                          <a:effectLst/>
                        </a:rPr>
                        <a:t>36U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>
                          <a:effectLst/>
                        </a:rPr>
                        <a:t>64G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80G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750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要求物理部署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7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集群及属性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778056" y="4697300"/>
            <a:ext cx="7920037" cy="1548172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400" dirty="0" smtClean="0"/>
              <a:t>注：</a:t>
            </a:r>
            <a:endParaRPr lang="zh-CN" altLang="en-US" sz="1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、集群</a:t>
            </a:r>
            <a:r>
              <a:rPr lang="en-US" sz="1400" dirty="0"/>
              <a:t>HA：</a:t>
            </a:r>
            <a:r>
              <a:rPr lang="zh-CN" altLang="en-US" sz="1400" dirty="0"/>
              <a:t>云</a:t>
            </a:r>
            <a:r>
              <a:rPr lang="en-US" sz="1400" dirty="0"/>
              <a:t>DC</a:t>
            </a:r>
            <a:r>
              <a:rPr lang="zh-CN" altLang="en-US" sz="1400" dirty="0"/>
              <a:t>场景下，推荐在</a:t>
            </a:r>
            <a:r>
              <a:rPr lang="en-US" sz="1400" dirty="0" err="1"/>
              <a:t>FusionCompute</a:t>
            </a:r>
            <a:r>
              <a:rPr lang="zh-CN" altLang="en-US" sz="1400" dirty="0"/>
              <a:t>开启集群</a:t>
            </a:r>
            <a:r>
              <a:rPr lang="en-US" sz="1400" dirty="0"/>
              <a:t>HA。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 smtClean="0"/>
              <a:t>2</a:t>
            </a:r>
            <a:r>
              <a:rPr lang="zh-CN" altLang="en-US" sz="1400" dirty="0" smtClean="0"/>
              <a:t>、虚拟</a:t>
            </a:r>
            <a:r>
              <a:rPr lang="zh-CN" altLang="en-US" sz="1400" dirty="0"/>
              <a:t>化比：云</a:t>
            </a:r>
            <a:r>
              <a:rPr lang="en-US" sz="1400" dirty="0"/>
              <a:t>DC</a:t>
            </a:r>
            <a:r>
              <a:rPr lang="zh-CN" altLang="en-US" sz="1400" dirty="0"/>
              <a:t>场景下，</a:t>
            </a:r>
            <a:r>
              <a:rPr lang="en-US" sz="1400" dirty="0" err="1"/>
              <a:t>FusionCompute</a:t>
            </a:r>
            <a:r>
              <a:rPr lang="zh-CN" altLang="en-US" sz="1400" dirty="0"/>
              <a:t>中一个集群所有物理</a:t>
            </a:r>
            <a:r>
              <a:rPr lang="en-US" sz="1400" dirty="0"/>
              <a:t>CPU</a:t>
            </a:r>
            <a:r>
              <a:rPr lang="zh-CN" altLang="en-US" sz="1400" dirty="0"/>
              <a:t>的虚拟化必须相同，推荐虚拟化比不超过</a:t>
            </a:r>
            <a:r>
              <a:rPr lang="en-US" altLang="zh-CN" sz="1400" dirty="0"/>
              <a:t>4</a:t>
            </a:r>
            <a:r>
              <a:rPr lang="zh-CN" altLang="en-US" sz="1400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</a:t>
            </a:r>
            <a:r>
              <a:rPr lang="en-US" sz="1400" dirty="0" smtClean="0"/>
              <a:t>DVS</a:t>
            </a:r>
            <a:r>
              <a:rPr lang="zh-CN" altLang="en-US" sz="1400" dirty="0"/>
              <a:t>名称：云</a:t>
            </a:r>
            <a:r>
              <a:rPr lang="en-US" sz="1400" dirty="0"/>
              <a:t>DC</a:t>
            </a:r>
            <a:r>
              <a:rPr lang="zh-CN" altLang="en-US" sz="1400" dirty="0"/>
              <a:t>场景下，</a:t>
            </a:r>
            <a:r>
              <a:rPr lang="en-US" sz="1400" dirty="0" err="1"/>
              <a:t>FusionCompute</a:t>
            </a:r>
            <a:r>
              <a:rPr lang="en-US" sz="1400" dirty="0"/>
              <a:t> DVS</a:t>
            </a:r>
            <a:r>
              <a:rPr lang="zh-CN" altLang="en-US" sz="1400" dirty="0"/>
              <a:t>名称须和</a:t>
            </a:r>
            <a:r>
              <a:rPr lang="en-US" sz="1400" dirty="0"/>
              <a:t>OpenStack</a:t>
            </a:r>
            <a:r>
              <a:rPr lang="zh-CN" altLang="en-US" sz="1400" dirty="0"/>
              <a:t>中的物理网络名称保持一致。</a:t>
            </a:r>
          </a:p>
          <a:p>
            <a:endParaRPr 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65098"/>
              </p:ext>
            </p:extLst>
          </p:nvPr>
        </p:nvGraphicFramePr>
        <p:xfrm>
          <a:off x="778056" y="1392506"/>
          <a:ext cx="7848600" cy="32760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11994"/>
                <a:gridCol w="1309742"/>
                <a:gridCol w="3024336"/>
                <a:gridCol w="2902528"/>
              </a:tblGrid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序号</a:t>
                      </a:r>
                      <a:endParaRPr lang="zh-CN" sz="1600" b="1" dirty="0"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设计点</a:t>
                      </a:r>
                      <a:endParaRPr lang="zh-CN" sz="1600" b="1" dirty="0"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推荐设计</a:t>
                      </a:r>
                      <a:endParaRPr lang="zh-CN" sz="1600" b="1" dirty="0"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备注</a:t>
                      </a:r>
                      <a:endParaRPr lang="zh-CN" sz="1600" b="1" dirty="0"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1</a:t>
                      </a:r>
                      <a:endParaRPr lang="zh-CN" sz="13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300" kern="100" dirty="0">
                          <a:effectLst/>
                        </a:rPr>
                        <a:t>安全级别</a:t>
                      </a:r>
                      <a:endParaRPr lang="zh-CN" sz="13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300" kern="100" dirty="0">
                          <a:effectLst/>
                        </a:rPr>
                        <a:t>安全级别不一致用户单独划分集群</a:t>
                      </a:r>
                      <a:endParaRPr lang="zh-CN" sz="13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  <a:endParaRPr lang="zh-CN" sz="13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2</a:t>
                      </a:r>
                      <a:endParaRPr lang="zh-CN" sz="13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300" kern="100" dirty="0">
                          <a:effectLst/>
                        </a:rPr>
                        <a:t>业务类型</a:t>
                      </a:r>
                      <a:endParaRPr lang="zh-CN" sz="13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3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高计算、高带宽、高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的业务建议均匀分别部署在各个集群。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3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不同的集群可以设置不同的虚拟化比，高性能业务虚拟化比可以低一些，低性能业务虚拟化比可以高一些</a:t>
                      </a: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3</a:t>
                      </a:r>
                      <a:endParaRPr lang="zh-CN" sz="13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 kern="100">
                          <a:effectLst/>
                        </a:rPr>
                        <a:t>CPU</a:t>
                      </a:r>
                      <a:r>
                        <a:rPr lang="zh-CN" sz="1300" kern="100">
                          <a:effectLst/>
                        </a:rPr>
                        <a:t>型号</a:t>
                      </a:r>
                      <a:endParaRPr lang="zh-CN" sz="13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180975" lvl="0" indent="-16192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3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相同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型号服务器划分在同一集群；</a:t>
                      </a:r>
                    </a:p>
                    <a:p>
                      <a:pPr marL="180975" lvl="0" indent="-161925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3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不同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型号服务器划分在同一集群时需要进行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IMC</a:t>
                      </a:r>
                      <a:r>
                        <a:rPr lang="zh-CN" sz="13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评估。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  <a:endParaRPr lang="zh-CN" sz="13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4</a:t>
                      </a:r>
                      <a:endParaRPr lang="zh-CN" sz="13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300" kern="100" dirty="0">
                          <a:effectLst/>
                        </a:rPr>
                        <a:t>计算资源预留</a:t>
                      </a:r>
                      <a:endParaRPr lang="zh-CN" sz="13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3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建议至少预留一个刀片的计算资源作为冗余，可以保证在一个刀片出现故障的情况下，有足够的资源进行</a:t>
                      </a:r>
                      <a:r>
                        <a:rPr lang="en-US" sz="13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</a:t>
                      </a:r>
                      <a:endParaRPr lang="zh-CN" sz="13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  <a:endParaRPr lang="zh-CN" sz="13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67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FC</a:t>
            </a:r>
            <a:r>
              <a:rPr lang="zh-CN" altLang="en-US" smtClean="0"/>
              <a:t>组网规划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FC</a:t>
            </a:r>
            <a:r>
              <a:rPr lang="zh-CN" altLang="en-US" dirty="0"/>
              <a:t>组网最少需要</a:t>
            </a:r>
            <a:r>
              <a:rPr lang="en-US" altLang="zh-CN" dirty="0"/>
              <a:t>6</a:t>
            </a:r>
            <a:r>
              <a:rPr lang="zh-CN" altLang="en-US" dirty="0"/>
              <a:t>个网口（ </a:t>
            </a:r>
            <a:r>
              <a:rPr lang="en-US" altLang="zh-CN" dirty="0"/>
              <a:t>6</a:t>
            </a:r>
            <a:r>
              <a:rPr lang="zh-CN" altLang="en-US" dirty="0"/>
              <a:t>电、</a:t>
            </a:r>
            <a:r>
              <a:rPr lang="en-US" altLang="zh-CN" dirty="0"/>
              <a:t>4</a:t>
            </a:r>
            <a:r>
              <a:rPr lang="zh-CN" altLang="en-US" dirty="0"/>
              <a:t>电</a:t>
            </a:r>
            <a:r>
              <a:rPr lang="en-US" altLang="zh-CN" dirty="0"/>
              <a:t>2</a:t>
            </a:r>
            <a:r>
              <a:rPr lang="zh-CN" altLang="en-US" dirty="0"/>
              <a:t>光），最佳是</a:t>
            </a:r>
            <a:r>
              <a:rPr lang="en-US" altLang="zh-CN" dirty="0"/>
              <a:t>8</a:t>
            </a:r>
            <a:r>
              <a:rPr lang="zh-CN" altLang="en-US" dirty="0"/>
              <a:t>个网口（</a:t>
            </a:r>
            <a:r>
              <a:rPr lang="en-US" altLang="zh-CN" dirty="0"/>
              <a:t>8</a:t>
            </a:r>
            <a:r>
              <a:rPr lang="zh-CN" altLang="en-US" dirty="0"/>
              <a:t>电、</a:t>
            </a:r>
            <a:r>
              <a:rPr lang="en-US" altLang="zh-CN" dirty="0"/>
              <a:t>6</a:t>
            </a:r>
            <a:r>
              <a:rPr lang="zh-CN" altLang="en-US" dirty="0"/>
              <a:t>电</a:t>
            </a:r>
            <a:r>
              <a:rPr lang="en-US" altLang="zh-CN" dirty="0"/>
              <a:t>2</a:t>
            </a:r>
            <a:r>
              <a:rPr lang="zh-CN" altLang="en-US" dirty="0"/>
              <a:t>光</a:t>
            </a:r>
            <a:r>
              <a:rPr lang="zh-CN" altLang="en-US" dirty="0" smtClean="0"/>
              <a:t>）。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7173" name="日期占位符 3"/>
          <p:cNvSpPr>
            <a:spLocks noGrp="1"/>
          </p:cNvSpPr>
          <p:nvPr>
            <p:ph type="dt" sz="quarter" idx="4294967295"/>
          </p:nvPr>
        </p:nvSpPr>
        <p:spPr bwMode="auto">
          <a:xfrm>
            <a:off x="7046913" y="6489700"/>
            <a:ext cx="2097087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/>
              <a:t>Page </a:t>
            </a:r>
            <a:fld id="{DD4A4091-78E9-4B26-8A58-192D4E99143F}" type="slidenum">
              <a:rPr lang="de-DE" altLang="zh-CN"/>
              <a:pPr eaLnBrk="1" hangingPunct="1"/>
              <a:t>38</a:t>
            </a:fld>
            <a:endParaRPr lang="en-GB" altLang="zh-CN"/>
          </a:p>
        </p:txBody>
      </p:sp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4198938" y="1412875"/>
            <a:ext cx="860742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5" name="Rectangle 2"/>
          <p:cNvSpPr>
            <a:spLocks noChangeArrowheads="1"/>
          </p:cNvSpPr>
          <p:nvPr/>
        </p:nvSpPr>
        <p:spPr bwMode="auto">
          <a:xfrm>
            <a:off x="971550" y="1458913"/>
            <a:ext cx="1044098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757728"/>
              </p:ext>
            </p:extLst>
          </p:nvPr>
        </p:nvGraphicFramePr>
        <p:xfrm>
          <a:off x="4896590" y="2731740"/>
          <a:ext cx="4710584" cy="3067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2" name="Visio" r:id="rId4" imgW="3641028" imgH="2413701" progId="Visio.Drawing.11">
                  <p:embed/>
                </p:oleObj>
              </mc:Choice>
              <mc:Fallback>
                <p:oleObj name="Visio" r:id="rId4" imgW="3641028" imgH="241370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590" y="2731740"/>
                        <a:ext cx="4710584" cy="3067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310918"/>
              </p:ext>
            </p:extLst>
          </p:nvPr>
        </p:nvGraphicFramePr>
        <p:xfrm>
          <a:off x="740515" y="2696740"/>
          <a:ext cx="4873931" cy="3102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3" name="Visio" r:id="rId6" imgW="3752032" imgH="2413701" progId="Visio.Drawing.11">
                  <p:embed/>
                </p:oleObj>
              </mc:Choice>
              <mc:Fallback>
                <p:oleObj name="Visio" r:id="rId6" imgW="3752032" imgH="241370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515" y="2696740"/>
                        <a:ext cx="4873931" cy="3102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052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学完本课程后，您将能够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FusionSphere 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管理节点设计</a:t>
            </a:r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FusionSphere 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网络设计</a:t>
            </a:r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FusionSphere Openstack</a:t>
            </a:r>
            <a:r>
              <a:rPr lang="zh-CN" altLang="en-US" dirty="0" smtClean="0"/>
              <a:t>计算节点设计</a:t>
            </a:r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FusionSphere 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存储系统设计</a:t>
            </a:r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FusionSphere 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备份系统设计</a:t>
            </a:r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387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OpenStack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管理节点设计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OpenStack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网络设计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FusionCompute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设计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存储系统设计</a:t>
            </a:r>
            <a:endParaRPr lang="en-US" altLang="zh-CN" b="1" dirty="0"/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备份系统设计</a:t>
            </a:r>
          </a:p>
        </p:txBody>
      </p:sp>
    </p:spTree>
    <p:extLst>
      <p:ext uri="{BB962C8B-B14F-4D97-AF65-F5344CB8AC3E}">
        <p14:creationId xmlns:p14="http://schemas.microsoft.com/office/powerpoint/2010/main" val="104384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存储组网规划</a:t>
            </a:r>
          </a:p>
        </p:txBody>
      </p:sp>
      <p:sp>
        <p:nvSpPr>
          <p:cNvPr id="8196" name="内容占位符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1800" dirty="0" smtClean="0"/>
              <a:t>FusionSphere</a:t>
            </a:r>
            <a:r>
              <a:rPr lang="zh-CN" altLang="en-US" sz="1800" dirty="0" smtClean="0"/>
              <a:t>云</a:t>
            </a:r>
            <a:r>
              <a:rPr lang="en-US" altLang="zh-CN" sz="1800" dirty="0" smtClean="0"/>
              <a:t>DC</a:t>
            </a:r>
            <a:r>
              <a:rPr lang="zh-CN" altLang="en-US" sz="1800" dirty="0" smtClean="0"/>
              <a:t>场景，存储设备对接</a:t>
            </a:r>
            <a:r>
              <a:rPr lang="en-US" altLang="zh-CN" sz="1800" dirty="0" smtClean="0"/>
              <a:t>CNA</a:t>
            </a:r>
            <a:r>
              <a:rPr lang="zh-CN" altLang="en-US" sz="1800" dirty="0" smtClean="0"/>
              <a:t>主机，物理组网与虚拟化场景 一致。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800" b="1" dirty="0" smtClean="0"/>
              <a:t>注意：</a:t>
            </a:r>
            <a:r>
              <a:rPr lang="en-US" altLang="zh-CN" sz="1800" b="1" dirty="0" smtClean="0"/>
              <a:t>FC SAN</a:t>
            </a:r>
            <a:r>
              <a:rPr lang="zh-CN" altLang="en-US" sz="1800" b="1" dirty="0" smtClean="0"/>
              <a:t>小</a:t>
            </a:r>
            <a:r>
              <a:rPr lang="en-US" altLang="zh-CN" sz="1800" b="1" dirty="0" smtClean="0"/>
              <a:t>Zone</a:t>
            </a:r>
            <a:r>
              <a:rPr lang="zh-CN" altLang="en-US" sz="1800" b="1" dirty="0" smtClean="0"/>
              <a:t>组网。</a:t>
            </a:r>
          </a:p>
          <a:p>
            <a:endParaRPr lang="zh-CN" altLang="en-US" sz="1800" dirty="0" smtClean="0"/>
          </a:p>
        </p:txBody>
      </p:sp>
      <p:pic>
        <p:nvPicPr>
          <p:cNvPr id="8197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636838"/>
            <a:ext cx="3841750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2"/>
          <p:cNvSpPr>
            <a:spLocks noChangeArrowheads="1"/>
          </p:cNvSpPr>
          <p:nvPr/>
        </p:nvSpPr>
        <p:spPr bwMode="auto">
          <a:xfrm>
            <a:off x="4198938" y="1412875"/>
            <a:ext cx="860742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885453"/>
              </p:ext>
            </p:extLst>
          </p:nvPr>
        </p:nvGraphicFramePr>
        <p:xfrm>
          <a:off x="4572000" y="2600325"/>
          <a:ext cx="4032250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1" name="Visio" r:id="rId5" imgW="2242697" imgH="1477754" progId="Visio.Drawing.11">
                  <p:embed/>
                </p:oleObj>
              </mc:Choice>
              <mc:Fallback>
                <p:oleObj name="Visio" r:id="rId5" imgW="2242697" imgH="14777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600325"/>
                        <a:ext cx="4032250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69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数据存储设计</a:t>
            </a:r>
          </a:p>
        </p:txBody>
      </p:sp>
      <p:sp>
        <p:nvSpPr>
          <p:cNvPr id="48131" name="日期占位符 3"/>
          <p:cNvSpPr>
            <a:spLocks noGrp="1"/>
          </p:cNvSpPr>
          <p:nvPr>
            <p:ph type="dt" sz="quarter" idx="4294967295"/>
          </p:nvPr>
        </p:nvSpPr>
        <p:spPr bwMode="auto">
          <a:xfrm>
            <a:off x="7046913" y="6489700"/>
            <a:ext cx="2097087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/>
              <a:t>Page </a:t>
            </a:r>
            <a:fld id="{F9E5B8C8-337F-4166-B1C1-ACC6C0C34F07}" type="slidenum">
              <a:rPr lang="de-DE" altLang="zh-CN"/>
              <a:pPr eaLnBrk="1" hangingPunct="1"/>
              <a:t>41</a:t>
            </a:fld>
            <a:endParaRPr lang="en-GB" altLang="zh-CN"/>
          </a:p>
        </p:txBody>
      </p:sp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4198938" y="1412875"/>
            <a:ext cx="860742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169870"/>
              </p:ext>
            </p:extLst>
          </p:nvPr>
        </p:nvGraphicFramePr>
        <p:xfrm>
          <a:off x="755650" y="1376363"/>
          <a:ext cx="7848600" cy="4140000"/>
        </p:xfrm>
        <a:graphic>
          <a:graphicData uri="http://schemas.openxmlformats.org/drawingml/2006/table">
            <a:tbl>
              <a:tblPr firstRow="1" firstCol="1" bandRow="1"/>
              <a:tblGrid>
                <a:gridCol w="1656110"/>
                <a:gridCol w="1944216"/>
                <a:gridCol w="2309208"/>
                <a:gridCol w="1939066"/>
              </a:tblGrid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数据</a:t>
                      </a:r>
                      <a:r>
                        <a:rPr lang="zh-CN" sz="1600" b="1" kern="100" dirty="0" smtClean="0">
                          <a:effectLst/>
                        </a:rPr>
                        <a:t>存储类型</a:t>
                      </a:r>
                      <a:endParaRPr 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数据存储说明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 anchorCtr="1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推荐业务模型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 anchorCtr="1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备注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 anchorCtr="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本地数据存储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服务器本地磁盘组</a:t>
                      </a:r>
                      <a:r>
                        <a:rPr lang="en-US" sz="1400" kern="100" dirty="0">
                          <a:effectLst/>
                        </a:rPr>
                        <a:t>raid</a:t>
                      </a:r>
                      <a:r>
                        <a:rPr lang="zh-CN" sz="1400" kern="100" dirty="0">
                          <a:effectLst/>
                        </a:rPr>
                        <a:t>或者启用</a:t>
                      </a:r>
                      <a:r>
                        <a:rPr lang="en-US" sz="1400" kern="100" dirty="0" err="1">
                          <a:effectLst/>
                        </a:rPr>
                        <a:t>ExtX</a:t>
                      </a:r>
                      <a:r>
                        <a:rPr lang="zh-CN" sz="1400" kern="100" dirty="0">
                          <a:effectLst/>
                        </a:rPr>
                        <a:t>文件系统后作为数据存储。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桌面云、虚拟化的低</a:t>
                      </a:r>
                      <a:r>
                        <a:rPr lang="en-US" sz="1400" kern="100" dirty="0">
                          <a:effectLst/>
                        </a:rPr>
                        <a:t>IO</a:t>
                      </a:r>
                      <a:r>
                        <a:rPr lang="zh-CN" sz="1400" kern="100" dirty="0">
                          <a:effectLst/>
                        </a:rPr>
                        <a:t>测试业务。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预留</a:t>
                      </a:r>
                      <a:r>
                        <a:rPr lang="en-US" sz="1400" kern="100" dirty="0">
                          <a:effectLst/>
                        </a:rPr>
                        <a:t>20%</a:t>
                      </a:r>
                      <a:r>
                        <a:rPr lang="zh-CN" sz="1400" kern="100" dirty="0">
                          <a:effectLst/>
                        </a:rPr>
                        <a:t>冗余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虚拟化数据存储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SAN</a:t>
                      </a:r>
                      <a:r>
                        <a:rPr lang="zh-CN" sz="1400" kern="100" dirty="0">
                          <a:effectLst/>
                        </a:rPr>
                        <a:t>存储的</a:t>
                      </a:r>
                      <a:r>
                        <a:rPr lang="en-US" sz="1400" kern="100" dirty="0">
                          <a:effectLst/>
                        </a:rPr>
                        <a:t>LUN</a:t>
                      </a:r>
                      <a:r>
                        <a:rPr lang="zh-CN" sz="1400" kern="100" dirty="0">
                          <a:effectLst/>
                        </a:rPr>
                        <a:t>，</a:t>
                      </a:r>
                      <a:r>
                        <a:rPr lang="zh-CN" sz="1400" kern="100" dirty="0" smtClean="0">
                          <a:effectLst/>
                        </a:rPr>
                        <a:t>提供</a:t>
                      </a:r>
                      <a:r>
                        <a:rPr lang="en-US" altLang="zh-CN" sz="1400" kern="100" dirty="0" smtClean="0">
                          <a:effectLst/>
                        </a:rPr>
                        <a:t> </a:t>
                      </a:r>
                      <a:r>
                        <a:rPr lang="zh-CN" sz="1400" kern="100" dirty="0" smtClean="0">
                          <a:effectLst/>
                        </a:rPr>
                        <a:t>瘦</a:t>
                      </a:r>
                      <a:r>
                        <a:rPr lang="zh-CN" sz="1400" kern="100" dirty="0">
                          <a:effectLst/>
                        </a:rPr>
                        <a:t>分配功能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桌面云、虚拟化的低</a:t>
                      </a:r>
                      <a:r>
                        <a:rPr lang="en-US" sz="1400" kern="100" dirty="0">
                          <a:effectLst/>
                        </a:rPr>
                        <a:t>IO</a:t>
                      </a:r>
                      <a:r>
                        <a:rPr lang="zh-CN" sz="1400" kern="100" dirty="0">
                          <a:effectLst/>
                        </a:rPr>
                        <a:t>，需要存储瘦分配、备份、快照等高级功能的商用业务。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预留</a:t>
                      </a:r>
                      <a:r>
                        <a:rPr lang="en-US" sz="1400" kern="100" dirty="0">
                          <a:effectLst/>
                        </a:rPr>
                        <a:t>20%</a:t>
                      </a:r>
                      <a:r>
                        <a:rPr lang="zh-CN" sz="1400" kern="100" dirty="0">
                          <a:effectLst/>
                        </a:rPr>
                        <a:t>冗余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非虚拟化数据存储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SAN</a:t>
                      </a:r>
                      <a:r>
                        <a:rPr lang="zh-CN" sz="1400" kern="100" dirty="0">
                          <a:effectLst/>
                        </a:rPr>
                        <a:t>存储的</a:t>
                      </a:r>
                      <a:r>
                        <a:rPr lang="en-US" sz="1400" kern="100" dirty="0">
                          <a:effectLst/>
                        </a:rPr>
                        <a:t>LUN</a:t>
                      </a:r>
                      <a:r>
                        <a:rPr lang="zh-CN" sz="1400" kern="100" dirty="0">
                          <a:effectLst/>
                        </a:rPr>
                        <a:t>不</a:t>
                      </a:r>
                      <a:r>
                        <a:rPr lang="zh-CN" sz="1400" kern="100" dirty="0" smtClean="0">
                          <a:effectLst/>
                        </a:rPr>
                        <a:t>提供</a:t>
                      </a:r>
                      <a:r>
                        <a:rPr lang="en-US" altLang="zh-CN" sz="1400" kern="100" dirty="0" smtClean="0">
                          <a:effectLst/>
                        </a:rPr>
                        <a:t> </a:t>
                      </a:r>
                      <a:r>
                        <a:rPr lang="zh-CN" sz="1400" kern="100" dirty="0" smtClean="0">
                          <a:effectLst/>
                        </a:rPr>
                        <a:t>瘦</a:t>
                      </a:r>
                      <a:r>
                        <a:rPr lang="zh-CN" sz="1400" kern="100" dirty="0">
                          <a:effectLst/>
                        </a:rPr>
                        <a:t>分配功能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高</a:t>
                      </a:r>
                      <a:r>
                        <a:rPr lang="en-US" sz="1400" kern="100" dirty="0">
                          <a:effectLst/>
                        </a:rPr>
                        <a:t>IO</a:t>
                      </a:r>
                      <a:r>
                        <a:rPr lang="zh-CN" sz="1400" kern="100" dirty="0">
                          <a:effectLst/>
                        </a:rPr>
                        <a:t>诉求，不需要存储瘦分配等高级功能的虚拟化业务。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r>
                        <a:rPr lang="zh-CN" sz="1400" kern="100" dirty="0">
                          <a:effectLst/>
                        </a:rPr>
                        <a:t>、预留</a:t>
                      </a:r>
                      <a:r>
                        <a:rPr lang="en-US" sz="1400" kern="100" dirty="0">
                          <a:effectLst/>
                        </a:rPr>
                        <a:t>20%</a:t>
                      </a:r>
                      <a:r>
                        <a:rPr lang="zh-CN" sz="1400" kern="100" dirty="0">
                          <a:effectLst/>
                        </a:rPr>
                        <a:t>冗余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</a:t>
                      </a:r>
                      <a:r>
                        <a:rPr lang="zh-CN" sz="1400" kern="100" dirty="0">
                          <a:effectLst/>
                        </a:rPr>
                        <a:t>、不支持裸设备直通特性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FusionStorage</a:t>
                      </a:r>
                      <a:r>
                        <a:rPr lang="zh-CN" sz="1400" kern="100" dirty="0">
                          <a:effectLst/>
                        </a:rPr>
                        <a:t>存储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分布式存储提供</a:t>
                      </a:r>
                      <a:r>
                        <a:rPr lang="zh-CN" sz="1400" kern="100" dirty="0" smtClean="0">
                          <a:effectLst/>
                        </a:rPr>
                        <a:t>数据</a:t>
                      </a:r>
                      <a:r>
                        <a:rPr lang="en-US" altLang="zh-CN" sz="1400" kern="100" dirty="0" smtClean="0">
                          <a:effectLst/>
                        </a:rPr>
                        <a:t> </a:t>
                      </a:r>
                      <a:r>
                        <a:rPr lang="zh-CN" sz="1400" kern="100" dirty="0" smtClean="0">
                          <a:effectLst/>
                        </a:rPr>
                        <a:t>存储</a:t>
                      </a:r>
                      <a:r>
                        <a:rPr lang="zh-CN" sz="1400" kern="100" dirty="0">
                          <a:effectLst/>
                        </a:rPr>
                        <a:t>能力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桌面</a:t>
                      </a:r>
                      <a:r>
                        <a:rPr lang="zh-CN" sz="1400" kern="100" dirty="0" smtClean="0">
                          <a:effectLst/>
                        </a:rPr>
                        <a:t>云</a:t>
                      </a:r>
                      <a:r>
                        <a:rPr lang="zh-CN" altLang="en-US" sz="1400" kern="100" dirty="0" smtClean="0">
                          <a:effectLst/>
                        </a:rPr>
                        <a:t>、</a:t>
                      </a:r>
                      <a:r>
                        <a:rPr lang="zh-CN" sz="1400" kern="100" dirty="0" smtClean="0">
                          <a:effectLst/>
                        </a:rPr>
                        <a:t>虚拟</a:t>
                      </a:r>
                      <a:r>
                        <a:rPr lang="zh-CN" sz="1400" kern="100" dirty="0">
                          <a:effectLst/>
                        </a:rPr>
                        <a:t>化高</a:t>
                      </a:r>
                      <a:r>
                        <a:rPr lang="en-US" sz="1400" kern="100" dirty="0">
                          <a:effectLst/>
                        </a:rPr>
                        <a:t>IO</a:t>
                      </a:r>
                      <a:r>
                        <a:rPr lang="zh-CN" sz="1400" kern="100" dirty="0">
                          <a:effectLst/>
                        </a:rPr>
                        <a:t>业务，需要存储瘦分配、备份、快照等高级功能的商用业务。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预留</a:t>
                      </a:r>
                      <a:r>
                        <a:rPr lang="en-US" sz="1400" kern="100" dirty="0">
                          <a:effectLst/>
                        </a:rPr>
                        <a:t>20%</a:t>
                      </a:r>
                      <a:r>
                        <a:rPr lang="zh-CN" sz="1400" kern="100" dirty="0">
                          <a:effectLst/>
                        </a:rPr>
                        <a:t>冗余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60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存储参数设计 </a:t>
            </a:r>
            <a:r>
              <a:rPr lang="en-US" altLang="zh-CN" dirty="0" smtClean="0"/>
              <a:t>(1/2)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600" dirty="0" smtClean="0"/>
              <a:t>FusionSphere </a:t>
            </a:r>
            <a:r>
              <a:rPr lang="zh-CN" altLang="en-US" sz="1600" dirty="0" smtClean="0"/>
              <a:t>配套存储主推</a:t>
            </a:r>
            <a:r>
              <a:rPr lang="en-US" altLang="zh-CN" sz="1600" dirty="0" smtClean="0"/>
              <a:t>V3</a:t>
            </a:r>
            <a:r>
              <a:rPr lang="zh-CN" altLang="en-US" sz="1600" dirty="0" smtClean="0"/>
              <a:t>系列存储，只需规划存储容量、存储</a:t>
            </a:r>
            <a:r>
              <a:rPr lang="en-US" altLang="zh-CN" sz="1600" dirty="0" smtClean="0"/>
              <a:t>IOPS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Raid</a:t>
            </a:r>
            <a:r>
              <a:rPr lang="zh-CN" altLang="en-US" sz="1600" dirty="0" smtClean="0"/>
              <a:t>模式。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684700"/>
              </p:ext>
            </p:extLst>
          </p:nvPr>
        </p:nvGraphicFramePr>
        <p:xfrm>
          <a:off x="737950" y="1923393"/>
          <a:ext cx="7866000" cy="792000"/>
        </p:xfrm>
        <a:graphic>
          <a:graphicData uri="http://schemas.openxmlformats.org/drawingml/2006/table">
            <a:tbl>
              <a:tblPr firstRow="1" bandRow="1"/>
              <a:tblGrid>
                <a:gridCol w="2610000"/>
                <a:gridCol w="2628000"/>
                <a:gridCol w="2628000"/>
              </a:tblGrid>
              <a:tr h="396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LUN</a:t>
                      </a:r>
                      <a:r>
                        <a:rPr lang="zh-CN" altLang="en-US" sz="1600" dirty="0" smtClean="0"/>
                        <a:t>容量设计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非虚拟化</a:t>
                      </a:r>
                      <a:r>
                        <a:rPr lang="en-US" altLang="zh-CN" sz="1600" dirty="0" smtClean="0"/>
                        <a:t>SAN</a:t>
                      </a:r>
                      <a:r>
                        <a:rPr lang="zh-CN" altLang="en-US" sz="1600" dirty="0" smtClean="0"/>
                        <a:t>存储</a:t>
                      </a:r>
                      <a:endParaRPr lang="en-US" altLang="zh-CN" sz="16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LUN </a:t>
                      </a:r>
                      <a:r>
                        <a:rPr lang="zh-CN" altLang="en-US" sz="1600" dirty="0" smtClean="0"/>
                        <a:t>容量≥ </a:t>
                      </a:r>
                      <a:r>
                        <a:rPr lang="en-US" altLang="zh-CN" sz="1600" dirty="0" smtClean="0"/>
                        <a:t>2GB</a:t>
                      </a:r>
                      <a:endParaRPr lang="en-US" altLang="zh-CN" sz="16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虚拟化</a:t>
                      </a:r>
                      <a:r>
                        <a:rPr lang="en-US" altLang="zh-CN" sz="1600" dirty="0" smtClean="0"/>
                        <a:t>SAN</a:t>
                      </a:r>
                      <a:r>
                        <a:rPr lang="zh-CN" altLang="en-US" sz="1600" dirty="0" smtClean="0"/>
                        <a:t>存储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LUN</a:t>
                      </a:r>
                      <a:r>
                        <a:rPr lang="zh-CN" altLang="en-US" sz="1600" dirty="0" smtClean="0"/>
                        <a:t>容量</a:t>
                      </a:r>
                      <a:r>
                        <a:rPr lang="en-US" altLang="zh-CN" sz="1600" dirty="0" smtClean="0"/>
                        <a:t>[ 5GB</a:t>
                      </a:r>
                      <a:r>
                        <a:rPr lang="zh-CN" altLang="en-US" sz="1600" dirty="0" smtClean="0"/>
                        <a:t>，</a:t>
                      </a:r>
                      <a:r>
                        <a:rPr lang="en-US" altLang="zh-CN" sz="1600" dirty="0" smtClean="0"/>
                        <a:t>64TB ]</a:t>
                      </a:r>
                      <a:endParaRPr lang="en-US" altLang="zh-CN" sz="16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96580"/>
              </p:ext>
            </p:extLst>
          </p:nvPr>
        </p:nvGraphicFramePr>
        <p:xfrm>
          <a:off x="755650" y="2852738"/>
          <a:ext cx="7884182" cy="3348000"/>
        </p:xfrm>
        <a:graphic>
          <a:graphicData uri="http://schemas.openxmlformats.org/drawingml/2006/table">
            <a:tbl>
              <a:tblPr firstRow="1" firstCol="1" bandRow="1"/>
              <a:tblGrid>
                <a:gridCol w="900091"/>
                <a:gridCol w="1404091"/>
                <a:gridCol w="1836000"/>
                <a:gridCol w="3744000"/>
              </a:tblGrid>
              <a:tr h="720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600" b="1" kern="100" dirty="0" smtClean="0">
                          <a:effectLst/>
                        </a:rPr>
                        <a:t>RAID  </a:t>
                      </a:r>
                      <a:r>
                        <a:rPr lang="zh-CN" sz="1600" b="1" kern="100" dirty="0" smtClean="0">
                          <a:effectLst/>
                        </a:rPr>
                        <a:t>类型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存储普通模式有效</a:t>
                      </a:r>
                      <a:r>
                        <a:rPr lang="en-US" sz="1600" b="1" kern="100" dirty="0">
                          <a:effectLst/>
                        </a:rPr>
                        <a:t>IOPS</a:t>
                      </a:r>
                      <a:r>
                        <a:rPr lang="zh-CN" sz="1600" b="1" kern="100" dirty="0">
                          <a:effectLst/>
                        </a:rPr>
                        <a:t>设计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存储精简</a:t>
                      </a:r>
                      <a:r>
                        <a:rPr lang="zh-CN" sz="1600" b="1" kern="100" dirty="0" smtClean="0">
                          <a:effectLst/>
                        </a:rPr>
                        <a:t>模式</a:t>
                      </a:r>
                      <a:r>
                        <a:rPr lang="en-US" altLang="zh-CN" sz="1600" b="1" kern="100" dirty="0" smtClean="0">
                          <a:effectLst/>
                        </a:rPr>
                        <a:t>     </a:t>
                      </a:r>
                      <a:r>
                        <a:rPr lang="zh-CN" sz="1600" b="1" kern="100" dirty="0" smtClean="0">
                          <a:effectLst/>
                        </a:rPr>
                        <a:t>有效</a:t>
                      </a:r>
                      <a:r>
                        <a:rPr lang="en-US" sz="1600" b="1" kern="100" dirty="0">
                          <a:effectLst/>
                        </a:rPr>
                        <a:t>IOPS</a:t>
                      </a:r>
                      <a:r>
                        <a:rPr lang="zh-CN" sz="1600" b="1" kern="100" dirty="0">
                          <a:effectLst/>
                        </a:rPr>
                        <a:t>设计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备注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RAID5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1/(1+3x%)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1/(1+3x%)*</a:t>
                      </a:r>
                      <a:r>
                        <a:rPr lang="zh-CN" sz="1400" kern="100" dirty="0">
                          <a:effectLst/>
                        </a:rPr>
                        <a:t>（</a:t>
                      </a:r>
                      <a:r>
                        <a:rPr lang="en-US" sz="1400" kern="100" dirty="0">
                          <a:effectLst/>
                        </a:rPr>
                        <a:t>1-17%</a:t>
                      </a:r>
                      <a:r>
                        <a:rPr lang="zh-CN" sz="1400" kern="100" dirty="0">
                          <a:effectLst/>
                        </a:rPr>
                        <a:t>）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 rowSpan="3"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1.</a:t>
                      </a:r>
                      <a:r>
                        <a:rPr lang="zh-CN" sz="1400" kern="100" dirty="0">
                          <a:effectLst/>
                        </a:rPr>
                        <a:t>随机</a:t>
                      </a:r>
                      <a:r>
                        <a:rPr lang="en-US" sz="1400" kern="100" dirty="0">
                          <a:effectLst/>
                        </a:rPr>
                        <a:t>IO</a:t>
                      </a:r>
                      <a:r>
                        <a:rPr lang="zh-CN" sz="1400" kern="100" dirty="0">
                          <a:effectLst/>
                        </a:rPr>
                        <a:t>中写</a:t>
                      </a:r>
                      <a:r>
                        <a:rPr lang="en-US" sz="1400" kern="100" dirty="0">
                          <a:effectLst/>
                        </a:rPr>
                        <a:t>IO</a:t>
                      </a:r>
                      <a:r>
                        <a:rPr lang="zh-CN" sz="1400" kern="100" dirty="0">
                          <a:effectLst/>
                        </a:rPr>
                        <a:t>所占比例为</a:t>
                      </a:r>
                      <a:r>
                        <a:rPr lang="en-US" sz="1400" kern="100" dirty="0">
                          <a:effectLst/>
                        </a:rPr>
                        <a:t>x%</a:t>
                      </a:r>
                      <a:r>
                        <a:rPr lang="zh-CN" sz="1400" kern="100" dirty="0">
                          <a:effectLst/>
                        </a:rPr>
                        <a:t>，普通办公场景推荐：</a:t>
                      </a:r>
                      <a:r>
                        <a:rPr lang="en-US" sz="1400" kern="100" dirty="0">
                          <a:effectLst/>
                        </a:rPr>
                        <a:t>70</a:t>
                      </a:r>
                      <a:r>
                        <a:rPr lang="en-US" sz="1400" kern="100" dirty="0" smtClean="0">
                          <a:effectLst/>
                        </a:rPr>
                        <a:t>%</a:t>
                      </a:r>
                      <a:r>
                        <a:rPr lang="zh-CN" altLang="en-US" sz="1400" kern="100" dirty="0" smtClean="0">
                          <a:effectLst/>
                        </a:rPr>
                        <a:t>。</a:t>
                      </a:r>
                      <a:endParaRPr lang="zh-CN" sz="1400" kern="100" dirty="0">
                        <a:effectLst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2.RAID </a:t>
                      </a:r>
                      <a:r>
                        <a:rPr lang="en-US" sz="1400" kern="100" dirty="0" smtClean="0">
                          <a:effectLst/>
                        </a:rPr>
                        <a:t>5</a:t>
                      </a:r>
                      <a:r>
                        <a:rPr lang="zh-CN" sz="1400" kern="100" dirty="0" smtClean="0">
                          <a:effectLst/>
                        </a:rPr>
                        <a:t>：</a:t>
                      </a:r>
                      <a:r>
                        <a:rPr lang="en-US" sz="1400" kern="100" dirty="0">
                          <a:effectLst/>
                        </a:rPr>
                        <a:t>RAID-5</a:t>
                      </a:r>
                      <a:r>
                        <a:rPr lang="zh-CN" sz="1400" kern="100" dirty="0">
                          <a:effectLst/>
                        </a:rPr>
                        <a:t>由于要计算校验位的机制存在，需要读数据、读校验位、写数据、写校验位四个步骤，所以</a:t>
                      </a:r>
                      <a:r>
                        <a:rPr lang="en-US" sz="1400" kern="100" dirty="0">
                          <a:effectLst/>
                        </a:rPr>
                        <a:t>RAID-5</a:t>
                      </a:r>
                      <a:r>
                        <a:rPr lang="zh-CN" sz="1400" kern="100" dirty="0">
                          <a:effectLst/>
                        </a:rPr>
                        <a:t>的写惩罚值是</a:t>
                      </a:r>
                      <a:r>
                        <a:rPr lang="en-US" sz="1400" kern="100" dirty="0">
                          <a:effectLst/>
                        </a:rPr>
                        <a:t>4</a:t>
                      </a:r>
                      <a:r>
                        <a:rPr lang="zh-CN" sz="1400" kern="100" dirty="0">
                          <a:effectLst/>
                        </a:rPr>
                        <a:t>。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3.RAID 6</a:t>
                      </a:r>
                      <a:r>
                        <a:rPr lang="zh-CN" sz="1400" kern="100" dirty="0">
                          <a:effectLst/>
                        </a:rPr>
                        <a:t>：</a:t>
                      </a:r>
                      <a:r>
                        <a:rPr lang="en-US" sz="1400" kern="100" dirty="0">
                          <a:effectLst/>
                        </a:rPr>
                        <a:t>RAID-6</a:t>
                      </a:r>
                      <a:r>
                        <a:rPr lang="zh-CN" sz="1400" kern="100" dirty="0">
                          <a:effectLst/>
                        </a:rPr>
                        <a:t>由于有两个校验位的存在，与</a:t>
                      </a:r>
                      <a:r>
                        <a:rPr lang="en-US" sz="1400" kern="100" dirty="0">
                          <a:effectLst/>
                        </a:rPr>
                        <a:t>RAID-5</a:t>
                      </a:r>
                      <a:r>
                        <a:rPr lang="zh-CN" sz="1400" kern="100" dirty="0">
                          <a:effectLst/>
                        </a:rPr>
                        <a:t>相比，需要读取两次校验位和写入两次校验位，所以</a:t>
                      </a:r>
                      <a:r>
                        <a:rPr lang="en-US" sz="1400" kern="100" dirty="0">
                          <a:effectLst/>
                        </a:rPr>
                        <a:t>RAID 6</a:t>
                      </a:r>
                      <a:r>
                        <a:rPr lang="zh-CN" sz="1400" kern="100" dirty="0">
                          <a:effectLst/>
                        </a:rPr>
                        <a:t>的写惩罚值是</a:t>
                      </a:r>
                      <a:r>
                        <a:rPr lang="en-US" sz="1400" kern="100" dirty="0">
                          <a:effectLst/>
                        </a:rPr>
                        <a:t>6</a:t>
                      </a:r>
                      <a:r>
                        <a:rPr lang="zh-CN" sz="1400" kern="100" dirty="0">
                          <a:effectLst/>
                        </a:rPr>
                        <a:t>。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4.RAID10</a:t>
                      </a:r>
                      <a:r>
                        <a:rPr lang="zh-CN" sz="1400" kern="100" dirty="0">
                          <a:effectLst/>
                        </a:rPr>
                        <a:t>，因为数据的镜像存在的，所以一次写入会有两次，</a:t>
                      </a:r>
                      <a:r>
                        <a:rPr lang="en-US" sz="1400" kern="100" dirty="0">
                          <a:effectLst/>
                        </a:rPr>
                        <a:t>RAID 10</a:t>
                      </a:r>
                      <a:r>
                        <a:rPr lang="zh-CN" sz="1400" kern="100" dirty="0">
                          <a:effectLst/>
                        </a:rPr>
                        <a:t>的写惩罚值是</a:t>
                      </a:r>
                      <a:r>
                        <a:rPr lang="en-US" sz="1400" kern="100" dirty="0">
                          <a:effectLst/>
                        </a:rPr>
                        <a:t>2</a:t>
                      </a:r>
                      <a:r>
                        <a:rPr lang="zh-CN" sz="1400" kern="100" dirty="0">
                          <a:effectLst/>
                        </a:rPr>
                        <a:t>。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</a:t>
                      </a:r>
                      <a:r>
                        <a:rPr lang="en-US" sz="1400" kern="100" dirty="0" smtClean="0">
                          <a:effectLst/>
                        </a:rPr>
                        <a:t>.</a:t>
                      </a:r>
                      <a:r>
                        <a:rPr lang="zh-CN" sz="1400" kern="100" dirty="0">
                          <a:effectLst/>
                        </a:rPr>
                        <a:t>精简</a:t>
                      </a:r>
                      <a:r>
                        <a:rPr lang="zh-CN" sz="1400" kern="100" dirty="0" smtClean="0">
                          <a:effectLst/>
                        </a:rPr>
                        <a:t>模式的</a:t>
                      </a:r>
                      <a:r>
                        <a:rPr lang="en-US" sz="1400" kern="100" dirty="0">
                          <a:effectLst/>
                        </a:rPr>
                        <a:t>RAID</a:t>
                      </a:r>
                      <a:r>
                        <a:rPr lang="zh-CN" sz="1400" kern="100" dirty="0">
                          <a:effectLst/>
                        </a:rPr>
                        <a:t>组，</a:t>
                      </a:r>
                      <a:r>
                        <a:rPr lang="en-US" sz="1400" kern="100" dirty="0">
                          <a:effectLst/>
                        </a:rPr>
                        <a:t>IOPS</a:t>
                      </a:r>
                      <a:r>
                        <a:rPr lang="zh-CN" sz="1400" kern="100" dirty="0">
                          <a:effectLst/>
                        </a:rPr>
                        <a:t>性能下降</a:t>
                      </a:r>
                      <a:r>
                        <a:rPr lang="en-US" sz="1400" kern="100" dirty="0">
                          <a:effectLst/>
                        </a:rPr>
                        <a:t>17</a:t>
                      </a:r>
                      <a:r>
                        <a:rPr lang="en-US" sz="1400" kern="100" dirty="0" smtClean="0">
                          <a:effectLst/>
                        </a:rPr>
                        <a:t>%</a:t>
                      </a:r>
                      <a:r>
                        <a:rPr lang="zh-CN" altLang="en-US" sz="1400" kern="100" dirty="0" smtClean="0">
                          <a:effectLst/>
                        </a:rPr>
                        <a:t>。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RAID6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1/(1+5x%)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1/(1+5x%)*</a:t>
                      </a:r>
                      <a:r>
                        <a:rPr lang="zh-CN" sz="1400" kern="100" dirty="0">
                          <a:effectLst/>
                        </a:rPr>
                        <a:t>（</a:t>
                      </a:r>
                      <a:r>
                        <a:rPr lang="en-US" sz="1400" kern="100" dirty="0">
                          <a:effectLst/>
                        </a:rPr>
                        <a:t>1-17%</a:t>
                      </a:r>
                      <a:r>
                        <a:rPr lang="zh-CN" sz="1400" kern="100" dirty="0">
                          <a:effectLst/>
                        </a:rPr>
                        <a:t>）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36000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RAID10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1/(1+x%)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1/(1+x%)*</a:t>
                      </a:r>
                      <a:r>
                        <a:rPr lang="zh-CN" sz="1400" kern="100" dirty="0">
                          <a:effectLst/>
                        </a:rPr>
                        <a:t>（</a:t>
                      </a:r>
                      <a:r>
                        <a:rPr lang="en-US" sz="1400" kern="100" dirty="0">
                          <a:effectLst/>
                        </a:rPr>
                        <a:t>1-17%</a:t>
                      </a:r>
                      <a:r>
                        <a:rPr lang="zh-CN" sz="1400" kern="100" dirty="0">
                          <a:effectLst/>
                        </a:rPr>
                        <a:t>）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49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存储参数设计 </a:t>
            </a:r>
            <a:r>
              <a:rPr lang="en-US" altLang="zh-CN" smtClean="0"/>
              <a:t>(2/2)</a:t>
            </a:r>
            <a:endParaRPr lang="zh-CN" altLang="en-US" dirty="0" smtClean="0"/>
          </a:p>
        </p:txBody>
      </p:sp>
      <p:sp>
        <p:nvSpPr>
          <p:cNvPr id="50179" name="日期占位符 3"/>
          <p:cNvSpPr>
            <a:spLocks noGrp="1"/>
          </p:cNvSpPr>
          <p:nvPr>
            <p:ph type="dt" sz="quarter" idx="4294967295"/>
          </p:nvPr>
        </p:nvSpPr>
        <p:spPr bwMode="auto">
          <a:xfrm>
            <a:off x="7046913" y="6489700"/>
            <a:ext cx="2097087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/>
              <a:t>Page </a:t>
            </a:r>
            <a:fld id="{B8A56CBA-0100-4631-985E-CF01BAFF0918}" type="slidenum">
              <a:rPr lang="de-DE" altLang="zh-CN"/>
              <a:pPr eaLnBrk="1" hangingPunct="1"/>
              <a:t>43</a:t>
            </a:fld>
            <a:endParaRPr lang="en-GB" altLang="zh-CN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55293835"/>
              </p:ext>
            </p:extLst>
          </p:nvPr>
        </p:nvGraphicFramePr>
        <p:xfrm>
          <a:off x="755650" y="1393694"/>
          <a:ext cx="7849913" cy="3024000"/>
        </p:xfrm>
        <a:graphic>
          <a:graphicData uri="http://schemas.openxmlformats.org/drawingml/2006/table">
            <a:tbl>
              <a:tblPr firstRow="1" firstCol="1" bandRow="1"/>
              <a:tblGrid>
                <a:gridCol w="901613"/>
                <a:gridCol w="3168000"/>
                <a:gridCol w="2700300"/>
                <a:gridCol w="1080000"/>
              </a:tblGrid>
              <a:tr h="540000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600" b="1" kern="100" dirty="0" smtClean="0">
                          <a:effectLst/>
                        </a:rPr>
                        <a:t>RAID  </a:t>
                      </a:r>
                      <a:r>
                        <a:rPr lang="zh-CN" sz="1600" b="1" kern="100" dirty="0" smtClean="0">
                          <a:effectLst/>
                        </a:rPr>
                        <a:t>类型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存储普通</a:t>
                      </a:r>
                      <a:r>
                        <a:rPr lang="zh-CN" sz="1600" b="1" kern="100" dirty="0" smtClean="0">
                          <a:effectLst/>
                        </a:rPr>
                        <a:t>模式可用</a:t>
                      </a:r>
                      <a:r>
                        <a:rPr lang="zh-CN" sz="1600" b="1" kern="100" dirty="0">
                          <a:effectLst/>
                        </a:rPr>
                        <a:t>容量设计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存储精简</a:t>
                      </a:r>
                      <a:r>
                        <a:rPr lang="zh-CN" sz="1600" b="1" kern="100" dirty="0" smtClean="0">
                          <a:effectLst/>
                        </a:rPr>
                        <a:t>模式可用</a:t>
                      </a:r>
                      <a:r>
                        <a:rPr lang="zh-CN" sz="1600" b="1" kern="100" dirty="0">
                          <a:effectLst/>
                        </a:rPr>
                        <a:t>容量设计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备注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RAID5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单盘容量</a:t>
                      </a:r>
                      <a:r>
                        <a:rPr lang="en-US" sz="1400" kern="100" dirty="0">
                          <a:effectLst/>
                        </a:rPr>
                        <a:t>*</a:t>
                      </a:r>
                      <a:r>
                        <a:rPr lang="zh-CN" sz="1400" kern="100" dirty="0">
                          <a:effectLst/>
                        </a:rPr>
                        <a:t>（硬盘总数－热备盘数量－</a:t>
                      </a:r>
                      <a:r>
                        <a:rPr lang="en-US" sz="1400" kern="100" dirty="0">
                          <a:effectLst/>
                        </a:rPr>
                        <a:t>RAID</a:t>
                      </a:r>
                      <a:r>
                        <a:rPr lang="zh-CN" sz="1400" kern="100" dirty="0">
                          <a:effectLst/>
                        </a:rPr>
                        <a:t>组数量）－保险箱盘损耗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[</a:t>
                      </a:r>
                      <a:r>
                        <a:rPr lang="zh-CN" sz="1400" kern="100" dirty="0">
                          <a:effectLst/>
                        </a:rPr>
                        <a:t>单盘容量</a:t>
                      </a:r>
                      <a:r>
                        <a:rPr lang="en-US" sz="1400" kern="100" dirty="0">
                          <a:effectLst/>
                        </a:rPr>
                        <a:t>*</a:t>
                      </a:r>
                      <a:r>
                        <a:rPr lang="zh-CN" sz="1400" kern="100" dirty="0">
                          <a:effectLst/>
                        </a:rPr>
                        <a:t>（硬盘总数－热备盘数量－</a:t>
                      </a:r>
                      <a:r>
                        <a:rPr lang="en-US" sz="1400" kern="100" dirty="0">
                          <a:effectLst/>
                        </a:rPr>
                        <a:t>RAID</a:t>
                      </a:r>
                      <a:r>
                        <a:rPr lang="zh-CN" sz="1400" kern="100" dirty="0">
                          <a:effectLst/>
                        </a:rPr>
                        <a:t>组数量）－保险箱盘损耗</a:t>
                      </a:r>
                      <a:r>
                        <a:rPr lang="en-US" sz="1400" kern="100" dirty="0">
                          <a:effectLst/>
                        </a:rPr>
                        <a:t>]*</a:t>
                      </a:r>
                      <a:r>
                        <a:rPr lang="zh-CN" sz="1400" kern="100" dirty="0">
                          <a:effectLst/>
                        </a:rPr>
                        <a:t>（</a:t>
                      </a:r>
                      <a:r>
                        <a:rPr lang="en-US" sz="1400" kern="100" dirty="0">
                          <a:effectLst/>
                        </a:rPr>
                        <a:t>1+30%</a:t>
                      </a:r>
                      <a:r>
                        <a:rPr lang="zh-CN" sz="1400" kern="100" dirty="0">
                          <a:effectLst/>
                        </a:rPr>
                        <a:t>）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 rowSpan="3"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400" kern="100" dirty="0" smtClean="0">
                          <a:effectLst/>
                        </a:rPr>
                        <a:t>精简</a:t>
                      </a:r>
                      <a:r>
                        <a:rPr lang="zh-CN" sz="1400" kern="100" dirty="0">
                          <a:effectLst/>
                        </a:rPr>
                        <a:t>模式的</a:t>
                      </a:r>
                      <a:r>
                        <a:rPr lang="en-US" sz="1400" kern="100" dirty="0">
                          <a:effectLst/>
                        </a:rPr>
                        <a:t>RAID</a:t>
                      </a:r>
                      <a:r>
                        <a:rPr lang="zh-CN" sz="1400" kern="100" dirty="0">
                          <a:effectLst/>
                        </a:rPr>
                        <a:t>组，存储空间可以上升</a:t>
                      </a:r>
                      <a:r>
                        <a:rPr lang="en-US" sz="1400" kern="100" dirty="0">
                          <a:effectLst/>
                        </a:rPr>
                        <a:t>30%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RAID6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单盘容量</a:t>
                      </a:r>
                      <a:r>
                        <a:rPr lang="en-US" sz="1400" kern="100" dirty="0">
                          <a:effectLst/>
                        </a:rPr>
                        <a:t>*</a:t>
                      </a:r>
                      <a:r>
                        <a:rPr lang="zh-CN" sz="1400" kern="100" dirty="0">
                          <a:effectLst/>
                        </a:rPr>
                        <a:t>（硬盘总数－热备盘数量－</a:t>
                      </a:r>
                      <a:r>
                        <a:rPr lang="en-US" sz="1400" kern="100" dirty="0">
                          <a:effectLst/>
                        </a:rPr>
                        <a:t>RAID</a:t>
                      </a:r>
                      <a:r>
                        <a:rPr lang="zh-CN" sz="1400" kern="100" dirty="0">
                          <a:effectLst/>
                        </a:rPr>
                        <a:t>组数量</a:t>
                      </a:r>
                      <a:r>
                        <a:rPr lang="en-US" sz="1400" kern="100" dirty="0">
                          <a:effectLst/>
                        </a:rPr>
                        <a:t>-1</a:t>
                      </a:r>
                      <a:r>
                        <a:rPr lang="zh-CN" sz="1400" kern="100" dirty="0">
                          <a:effectLst/>
                        </a:rPr>
                        <a:t>）－保险箱盘损耗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[</a:t>
                      </a:r>
                      <a:r>
                        <a:rPr lang="zh-CN" sz="1400" kern="100" dirty="0">
                          <a:effectLst/>
                        </a:rPr>
                        <a:t>单盘容量</a:t>
                      </a:r>
                      <a:r>
                        <a:rPr lang="en-US" sz="1400" kern="100" dirty="0">
                          <a:effectLst/>
                        </a:rPr>
                        <a:t>*</a:t>
                      </a:r>
                      <a:r>
                        <a:rPr lang="zh-CN" sz="1400" kern="100" dirty="0">
                          <a:effectLst/>
                        </a:rPr>
                        <a:t>（硬盘总数－热备盘数量－</a:t>
                      </a:r>
                      <a:r>
                        <a:rPr lang="en-US" sz="1400" kern="100" dirty="0">
                          <a:effectLst/>
                        </a:rPr>
                        <a:t>RAID</a:t>
                      </a:r>
                      <a:r>
                        <a:rPr lang="zh-CN" sz="1400" kern="100" dirty="0">
                          <a:effectLst/>
                        </a:rPr>
                        <a:t>组数量</a:t>
                      </a:r>
                      <a:r>
                        <a:rPr lang="en-US" sz="1400" kern="100" dirty="0">
                          <a:effectLst/>
                        </a:rPr>
                        <a:t>-1</a:t>
                      </a:r>
                      <a:r>
                        <a:rPr lang="zh-CN" sz="1400" kern="100" dirty="0">
                          <a:effectLst/>
                        </a:rPr>
                        <a:t>）－保险箱盘损耗</a:t>
                      </a:r>
                      <a:r>
                        <a:rPr lang="en-US" sz="1400" kern="100" dirty="0" smtClean="0">
                          <a:effectLst/>
                        </a:rPr>
                        <a:t>]*</a:t>
                      </a:r>
                      <a:r>
                        <a:rPr lang="zh-CN" sz="1400" kern="100" dirty="0" smtClean="0">
                          <a:effectLst/>
                        </a:rPr>
                        <a:t>（</a:t>
                      </a:r>
                      <a:r>
                        <a:rPr lang="en-US" sz="1400" kern="100" dirty="0">
                          <a:effectLst/>
                        </a:rPr>
                        <a:t>1+30%</a:t>
                      </a:r>
                      <a:r>
                        <a:rPr lang="zh-CN" sz="1400" kern="100" dirty="0">
                          <a:effectLst/>
                        </a:rPr>
                        <a:t>）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28000"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RAID10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单盘容量</a:t>
                      </a:r>
                      <a:r>
                        <a:rPr lang="en-US" sz="1400" kern="100" dirty="0">
                          <a:effectLst/>
                        </a:rPr>
                        <a:t>*</a:t>
                      </a:r>
                      <a:r>
                        <a:rPr lang="zh-CN" sz="1400" kern="100" dirty="0">
                          <a:effectLst/>
                        </a:rPr>
                        <a:t>（硬盘总数－热备盘个数）</a:t>
                      </a:r>
                      <a:r>
                        <a:rPr lang="en-US" sz="1400" kern="100" dirty="0">
                          <a:effectLst/>
                        </a:rPr>
                        <a:t>*1/2</a:t>
                      </a:r>
                      <a:r>
                        <a:rPr lang="zh-CN" sz="1400" kern="100" dirty="0">
                          <a:effectLst/>
                        </a:rPr>
                        <a:t>－保险箱盘损耗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[</a:t>
                      </a:r>
                      <a:r>
                        <a:rPr lang="zh-CN" sz="1400" kern="100" dirty="0">
                          <a:effectLst/>
                        </a:rPr>
                        <a:t>单盘容量</a:t>
                      </a:r>
                      <a:r>
                        <a:rPr lang="en-US" sz="1400" kern="100" dirty="0">
                          <a:effectLst/>
                        </a:rPr>
                        <a:t>*</a:t>
                      </a:r>
                      <a:r>
                        <a:rPr lang="zh-CN" sz="1400" kern="100" dirty="0">
                          <a:effectLst/>
                        </a:rPr>
                        <a:t>（硬盘总数－热备盘个数）</a:t>
                      </a:r>
                      <a:r>
                        <a:rPr lang="en-US" sz="1400" kern="100" dirty="0">
                          <a:effectLst/>
                        </a:rPr>
                        <a:t>*1/2</a:t>
                      </a:r>
                      <a:r>
                        <a:rPr lang="zh-CN" sz="1400" kern="100" dirty="0">
                          <a:effectLst/>
                        </a:rPr>
                        <a:t>－保险箱盘</a:t>
                      </a:r>
                      <a:r>
                        <a:rPr lang="zh-CN" sz="1400" kern="100" dirty="0" smtClean="0">
                          <a:effectLst/>
                        </a:rPr>
                        <a:t>损</a:t>
                      </a:r>
                      <a:r>
                        <a:rPr lang="en-US" sz="1400" kern="100" dirty="0" smtClean="0">
                          <a:effectLst/>
                        </a:rPr>
                        <a:t>]* 3</a:t>
                      </a:r>
                      <a:r>
                        <a:rPr lang="zh-CN" sz="1400" kern="100" dirty="0">
                          <a:effectLst/>
                        </a:rPr>
                        <a:t>（</a:t>
                      </a:r>
                      <a:r>
                        <a:rPr lang="en-US" sz="1400" kern="100" dirty="0">
                          <a:effectLst/>
                        </a:rPr>
                        <a:t>1+30%</a:t>
                      </a:r>
                      <a:r>
                        <a:rPr lang="zh-CN" sz="1400" kern="100" dirty="0">
                          <a:effectLst/>
                        </a:rPr>
                        <a:t>）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602990"/>
              </p:ext>
            </p:extLst>
          </p:nvPr>
        </p:nvGraphicFramePr>
        <p:xfrm>
          <a:off x="754063" y="4810216"/>
          <a:ext cx="7850557" cy="1080000"/>
        </p:xfrm>
        <a:graphic>
          <a:graphicData uri="http://schemas.openxmlformats.org/drawingml/2006/table">
            <a:tbl>
              <a:tblPr firstRow="1" firstCol="1" bandRow="1"/>
              <a:tblGrid>
                <a:gridCol w="3818557"/>
                <a:gridCol w="4032000"/>
              </a:tblGrid>
              <a:tr h="540000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400" b="1" kern="100" dirty="0">
                          <a:effectLst/>
                        </a:rPr>
                        <a:t>存储网络参数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400" b="1" kern="100" dirty="0">
                          <a:effectLst/>
                        </a:rPr>
                        <a:t>有效带宽计算公式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标配</a:t>
                      </a:r>
                      <a:r>
                        <a:rPr lang="en-US" sz="1400" kern="100" dirty="0" smtClean="0">
                          <a:effectLst/>
                        </a:rPr>
                        <a:t>IP SAN</a:t>
                      </a:r>
                      <a:r>
                        <a:rPr lang="zh-CN" sz="1400" kern="100" dirty="0">
                          <a:effectLst/>
                        </a:rPr>
                        <a:t>，</a:t>
                      </a:r>
                      <a:r>
                        <a:rPr lang="en-US" sz="1400" kern="100" dirty="0">
                          <a:effectLst/>
                        </a:rPr>
                        <a:t> 8</a:t>
                      </a:r>
                      <a:r>
                        <a:rPr lang="zh-CN" sz="1400" kern="100" dirty="0">
                          <a:effectLst/>
                        </a:rPr>
                        <a:t>张</a:t>
                      </a:r>
                      <a:r>
                        <a:rPr lang="en-US" sz="1400" kern="100" dirty="0" smtClean="0">
                          <a:effectLst/>
                        </a:rPr>
                        <a:t>1G</a:t>
                      </a:r>
                      <a:r>
                        <a:rPr lang="zh-CN" sz="1400" kern="100" dirty="0" smtClean="0">
                          <a:effectLst/>
                        </a:rPr>
                        <a:t>的</a:t>
                      </a:r>
                      <a:r>
                        <a:rPr lang="en-US" altLang="zh-CN" sz="1400" kern="100" dirty="0">
                          <a:effectLst/>
                        </a:rPr>
                        <a:t>i</a:t>
                      </a:r>
                      <a:r>
                        <a:rPr lang="en-US" sz="1400" kern="100" dirty="0" smtClean="0">
                          <a:effectLst/>
                        </a:rPr>
                        <a:t>SCSI </a:t>
                      </a:r>
                      <a:r>
                        <a:rPr lang="zh-CN" sz="1400" kern="100" dirty="0">
                          <a:effectLst/>
                        </a:rPr>
                        <a:t>存储</a:t>
                      </a:r>
                      <a:r>
                        <a:rPr lang="zh-CN" sz="1400" kern="100" dirty="0" smtClean="0">
                          <a:effectLst/>
                        </a:rPr>
                        <a:t>网卡</a:t>
                      </a:r>
                      <a:r>
                        <a:rPr lang="zh-CN" altLang="en-US" sz="1400" kern="100" dirty="0" smtClean="0">
                          <a:effectLst/>
                        </a:rPr>
                        <a:t>，</a:t>
                      </a:r>
                      <a:r>
                        <a:rPr lang="en-US" sz="1400" kern="100" dirty="0" smtClean="0">
                          <a:effectLst/>
                        </a:rPr>
                        <a:t>15</a:t>
                      </a:r>
                      <a:r>
                        <a:rPr lang="en-US" altLang="zh-CN" sz="1400" kern="100" dirty="0" smtClean="0">
                          <a:effectLst/>
                        </a:rPr>
                        <a:t>%</a:t>
                      </a:r>
                      <a:r>
                        <a:rPr lang="zh-CN" sz="1400" kern="100" dirty="0" smtClean="0">
                          <a:effectLst/>
                        </a:rPr>
                        <a:t>的</a:t>
                      </a:r>
                      <a:r>
                        <a:rPr lang="zh-CN" sz="1400" kern="100" dirty="0">
                          <a:effectLst/>
                        </a:rPr>
                        <a:t>带宽损耗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</a:t>
                      </a:r>
                      <a:r>
                        <a:rPr lang="zh-CN" sz="1400" kern="100" dirty="0">
                          <a:effectLst/>
                        </a:rPr>
                        <a:t>×</a:t>
                      </a:r>
                      <a:r>
                        <a:rPr lang="en-US" sz="1400" kern="100" dirty="0">
                          <a:effectLst/>
                        </a:rPr>
                        <a:t>1024</a:t>
                      </a:r>
                      <a:r>
                        <a:rPr lang="zh-CN" sz="1400" kern="100" dirty="0">
                          <a:effectLst/>
                        </a:rPr>
                        <a:t>×（</a:t>
                      </a:r>
                      <a:r>
                        <a:rPr lang="en-US" sz="1400" kern="100" dirty="0">
                          <a:effectLst/>
                        </a:rPr>
                        <a:t>1</a:t>
                      </a:r>
                      <a:r>
                        <a:rPr lang="zh-CN" sz="1400" kern="100" dirty="0">
                          <a:effectLst/>
                        </a:rPr>
                        <a:t>－</a:t>
                      </a:r>
                      <a:r>
                        <a:rPr lang="en-US" sz="1400" kern="100" dirty="0">
                          <a:effectLst/>
                        </a:rPr>
                        <a:t>0.15</a:t>
                      </a:r>
                      <a:r>
                        <a:rPr lang="zh-CN" sz="1400" kern="100" dirty="0">
                          <a:effectLst/>
                        </a:rPr>
                        <a:t>）＝</a:t>
                      </a:r>
                      <a:r>
                        <a:rPr lang="en-US" sz="1400" kern="100" dirty="0">
                          <a:effectLst/>
                        </a:rPr>
                        <a:t>6963.2Mbps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70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FusionStorage</a:t>
            </a:r>
            <a:r>
              <a:rPr lang="zh-CN" altLang="en-US" smtClean="0"/>
              <a:t>规划 </a:t>
            </a:r>
            <a:r>
              <a:rPr lang="en-US" altLang="zh-CN" smtClean="0"/>
              <a:t>- </a:t>
            </a:r>
            <a:r>
              <a:rPr lang="zh-CN" altLang="en-US" smtClean="0"/>
              <a:t>架构 </a:t>
            </a:r>
            <a:r>
              <a:rPr lang="en-US" altLang="zh-CN" smtClean="0"/>
              <a:t>(1/2)</a:t>
            </a:r>
            <a:r>
              <a:rPr lang="zh-CN" altLang="en-US" smtClean="0"/>
              <a:t> 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8136259" cy="39243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b="1" dirty="0" smtClean="0"/>
              <a:t>强一致性数据控制协议：</a:t>
            </a:r>
            <a:r>
              <a:rPr lang="en-US" sz="2000" dirty="0" smtClean="0"/>
              <a:t>Multi-PAXOS</a:t>
            </a:r>
            <a:r>
              <a:rPr lang="zh-CN" altLang="en-US" sz="2000" dirty="0" smtClean="0"/>
              <a:t>变种，针对高效</a:t>
            </a:r>
            <a:r>
              <a:rPr lang="en-US" sz="2000" dirty="0" smtClean="0"/>
              <a:t>IO</a:t>
            </a:r>
            <a:r>
              <a:rPr lang="zh-CN" altLang="en-US" sz="2000" dirty="0" smtClean="0"/>
              <a:t>进行特殊优化。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 smtClean="0"/>
              <a:t>基于主</a:t>
            </a:r>
            <a:r>
              <a:rPr lang="en-US" sz="1800" dirty="0" smtClean="0"/>
              <a:t>OSD</a:t>
            </a:r>
            <a:r>
              <a:rPr lang="zh-CN" altLang="en-US" sz="1800" dirty="0" smtClean="0"/>
              <a:t>节点的</a:t>
            </a:r>
            <a:r>
              <a:rPr lang="en-US" sz="1800" dirty="0" smtClean="0"/>
              <a:t>IO</a:t>
            </a:r>
            <a:r>
              <a:rPr lang="zh-CN" altLang="en-US" sz="1800" dirty="0" smtClean="0"/>
              <a:t>请求排序；</a:t>
            </a:r>
            <a:r>
              <a:rPr lang="en-US" sz="1800" dirty="0" smtClean="0"/>
              <a:t>IO Ordered Request by primary node, for Strong consistency；(support offset)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 smtClean="0"/>
              <a:t>支持</a:t>
            </a:r>
            <a:r>
              <a:rPr lang="en-US" sz="1800" dirty="0" smtClean="0"/>
              <a:t>F</a:t>
            </a:r>
            <a:r>
              <a:rPr lang="zh-CN" altLang="en-US" sz="1800" dirty="0" smtClean="0"/>
              <a:t>冗余；</a:t>
            </a:r>
            <a:r>
              <a:rPr lang="en-US" sz="1800" dirty="0" smtClean="0"/>
              <a:t>Fail Stop (F+1 replication tolerant F failure)；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 smtClean="0"/>
              <a:t>从</a:t>
            </a:r>
            <a:r>
              <a:rPr lang="en-US" sz="1800" dirty="0" smtClean="0"/>
              <a:t>OSD</a:t>
            </a:r>
            <a:r>
              <a:rPr lang="zh-CN" altLang="en-US" sz="1800" dirty="0" smtClean="0"/>
              <a:t>节点加入集群后需要重新去主</a:t>
            </a:r>
            <a:r>
              <a:rPr lang="en-US" sz="1800" dirty="0" smtClean="0"/>
              <a:t>OSD</a:t>
            </a:r>
            <a:r>
              <a:rPr lang="zh-CN" altLang="en-US" sz="1800" dirty="0" smtClean="0"/>
              <a:t>节点获取丢失的</a:t>
            </a:r>
            <a:r>
              <a:rPr lang="en-US" sz="1800" dirty="0" err="1" smtClean="0"/>
              <a:t>IO；State</a:t>
            </a:r>
            <a:r>
              <a:rPr lang="en-US" sz="1800" dirty="0" smtClean="0"/>
              <a:t> transfer to catch up before rejoin；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/>
              <a:t>软件功能模块：</a:t>
            </a:r>
          </a:p>
          <a:p>
            <a:pPr lvl="1">
              <a:lnSpc>
                <a:spcPct val="120000"/>
              </a:lnSpc>
            </a:pPr>
            <a:r>
              <a:rPr lang="en-US" sz="1800" dirty="0" err="1" smtClean="0"/>
              <a:t>ZK&amp;MDC：Zookeeper</a:t>
            </a:r>
            <a:r>
              <a:rPr lang="zh-CN" altLang="en-US" sz="1800" dirty="0"/>
              <a:t>和</a:t>
            </a:r>
            <a:r>
              <a:rPr lang="en-US" sz="1800" dirty="0" smtClean="0"/>
              <a:t>Metadata Controller</a:t>
            </a:r>
            <a:r>
              <a:rPr lang="zh-CN" altLang="en-US" sz="1800" dirty="0" smtClean="0"/>
              <a:t>，负责集群内部件（</a:t>
            </a:r>
            <a:r>
              <a:rPr lang="en-US" sz="1800" dirty="0" smtClean="0"/>
              <a:t>OSD、</a:t>
            </a:r>
            <a:r>
              <a:rPr lang="zh-CN" altLang="en-US" sz="1800" dirty="0" smtClean="0"/>
              <a:t>状态视图控制）</a:t>
            </a:r>
            <a:r>
              <a:rPr lang="zh-CN" altLang="en-US" sz="1800" dirty="0"/>
              <a:t>。</a:t>
            </a:r>
            <a:endParaRPr lang="zh-CN" altLang="en-US" sz="1800" dirty="0" smtClean="0"/>
          </a:p>
          <a:p>
            <a:pPr lvl="1">
              <a:lnSpc>
                <a:spcPct val="120000"/>
              </a:lnSpc>
            </a:pPr>
            <a:r>
              <a:rPr lang="en-US" sz="1800" dirty="0" err="1" smtClean="0"/>
              <a:t>OSD：Object</a:t>
            </a:r>
            <a:r>
              <a:rPr lang="en-US" sz="1800" dirty="0" smtClean="0"/>
              <a:t> Storage Device</a:t>
            </a:r>
            <a:r>
              <a:rPr lang="zh-CN" altLang="en-US" sz="1800" dirty="0" smtClean="0"/>
              <a:t>，负责数据分布、复制和重建。</a:t>
            </a:r>
          </a:p>
          <a:p>
            <a:pPr lvl="1">
              <a:lnSpc>
                <a:spcPct val="120000"/>
              </a:lnSpc>
            </a:pPr>
            <a:r>
              <a:rPr lang="en-US" sz="1800" dirty="0" err="1" smtClean="0"/>
              <a:t>VBS：Virtual</a:t>
            </a:r>
            <a:r>
              <a:rPr lang="en-US" sz="1800" dirty="0" smtClean="0"/>
              <a:t> Block System</a:t>
            </a:r>
            <a:r>
              <a:rPr lang="zh-CN" altLang="en-US" sz="1800" dirty="0" smtClean="0"/>
              <a:t>，负责接收虚拟机的</a:t>
            </a:r>
            <a:r>
              <a:rPr lang="en-US" sz="1800" dirty="0" smtClean="0"/>
              <a:t>IO</a:t>
            </a:r>
            <a:r>
              <a:rPr lang="zh-CN" altLang="en-US" sz="1800" dirty="0" smtClean="0"/>
              <a:t>请求。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402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81126" y="2053231"/>
            <a:ext cx="7863245" cy="3338866"/>
            <a:chOff x="658332" y="3525537"/>
            <a:chExt cx="8152912" cy="2714926"/>
          </a:xfrm>
        </p:grpSpPr>
        <p:cxnSp>
          <p:nvCxnSpPr>
            <p:cNvPr id="51203" name="直接箭头连接符 45"/>
            <p:cNvCxnSpPr>
              <a:cxnSpLocks noChangeShapeType="1"/>
            </p:cNvCxnSpPr>
            <p:nvPr/>
          </p:nvCxnSpPr>
          <p:spPr bwMode="auto">
            <a:xfrm flipV="1">
              <a:off x="7477125" y="4471988"/>
              <a:ext cx="503238" cy="15875"/>
            </a:xfrm>
            <a:prstGeom prst="straightConnector1">
              <a:avLst/>
            </a:prstGeom>
            <a:noFill/>
            <a:ln w="25400" algn="ctr">
              <a:solidFill>
                <a:srgbClr val="FFC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04" name="直接箭头连接符 45"/>
            <p:cNvCxnSpPr>
              <a:cxnSpLocks noChangeShapeType="1"/>
            </p:cNvCxnSpPr>
            <p:nvPr/>
          </p:nvCxnSpPr>
          <p:spPr bwMode="auto">
            <a:xfrm flipV="1">
              <a:off x="7493000" y="4797425"/>
              <a:ext cx="503238" cy="15875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205" name="TextBox 61"/>
            <p:cNvSpPr txBox="1">
              <a:spLocks noChangeArrowheads="1"/>
            </p:cNvSpPr>
            <p:nvPr/>
          </p:nvSpPr>
          <p:spPr bwMode="auto">
            <a:xfrm>
              <a:off x="8053388" y="4292600"/>
              <a:ext cx="749919" cy="25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/>
              <a:r>
                <a:rPr lang="zh-CN" altLang="en-US" sz="1400">
                  <a:solidFill>
                    <a:srgbClr val="000000"/>
                  </a:solidFill>
                  <a:latin typeface="+mn-lt"/>
                  <a:ea typeface="华文细黑" panose="02010600040101010101" pitchFamily="2" charset="-122"/>
                </a:rPr>
                <a:t>控制流</a:t>
              </a:r>
            </a:p>
          </p:txBody>
        </p:sp>
        <p:sp>
          <p:nvSpPr>
            <p:cNvPr id="51206" name="TextBox 62"/>
            <p:cNvSpPr txBox="1">
              <a:spLocks noChangeArrowheads="1"/>
            </p:cNvSpPr>
            <p:nvPr/>
          </p:nvSpPr>
          <p:spPr bwMode="auto">
            <a:xfrm>
              <a:off x="8061325" y="4652963"/>
              <a:ext cx="749919" cy="25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/>
              <a:r>
                <a:rPr lang="zh-CN" altLang="en-US" sz="1400" dirty="0">
                  <a:solidFill>
                    <a:srgbClr val="000000"/>
                  </a:solidFill>
                  <a:latin typeface="+mn-lt"/>
                  <a:ea typeface="华文细黑" panose="02010600040101010101" pitchFamily="2" charset="-122"/>
                </a:rPr>
                <a:t>数据流</a:t>
              </a:r>
            </a:p>
          </p:txBody>
        </p:sp>
        <p:sp>
          <p:nvSpPr>
            <p:cNvPr id="73" name="椭圆 41"/>
            <p:cNvSpPr>
              <a:spLocks noChangeArrowheads="1"/>
            </p:cNvSpPr>
            <p:nvPr/>
          </p:nvSpPr>
          <p:spPr bwMode="auto">
            <a:xfrm rot="20712390">
              <a:off x="658332" y="3525537"/>
              <a:ext cx="2910696" cy="2681042"/>
            </a:xfrm>
            <a:prstGeom prst="ellipse">
              <a:avLst/>
            </a:prstGeom>
            <a:noFill/>
            <a:ln w="19050" algn="ctr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lIns="79179" tIns="39590" rIns="79179" bIns="39590"/>
            <a:lstStyle/>
            <a:p>
              <a:pPr defTabSz="800100" fontAlgn="base">
                <a:defRPr/>
              </a:pPr>
              <a:endParaRPr lang="zh-CN" altLang="en-US" sz="1200">
                <a:solidFill>
                  <a:srgbClr val="000000"/>
                </a:solidFill>
                <a:latin typeface="+mn-lt"/>
                <a:ea typeface="MS PGothic" pitchFamily="34" charset="-128"/>
              </a:endParaRPr>
            </a:p>
          </p:txBody>
        </p:sp>
        <p:grpSp>
          <p:nvGrpSpPr>
            <p:cNvPr id="51208" name="组合 74"/>
            <p:cNvGrpSpPr>
              <a:grpSpLocks/>
            </p:cNvGrpSpPr>
            <p:nvPr/>
          </p:nvGrpSpPr>
          <p:grpSpPr bwMode="auto">
            <a:xfrm>
              <a:off x="904875" y="3573463"/>
              <a:ext cx="7848600" cy="2667000"/>
              <a:chOff x="272770" y="3479967"/>
              <a:chExt cx="8936733" cy="2760928"/>
            </a:xfrm>
          </p:grpSpPr>
          <p:sp>
            <p:nvSpPr>
              <p:cNvPr id="36868" name="矩形 4"/>
              <p:cNvSpPr>
                <a:spLocks noChangeArrowheads="1"/>
              </p:cNvSpPr>
              <p:nvPr/>
            </p:nvSpPr>
            <p:spPr bwMode="auto">
              <a:xfrm>
                <a:off x="2008058" y="4411780"/>
                <a:ext cx="648926" cy="23993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79179" tIns="39590" rIns="79179" bIns="39590"/>
              <a:lstStyle/>
              <a:p>
                <a:pPr defTabSz="801484" fontAlgn="base">
                  <a:defRPr/>
                </a:pP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869" name="矩形 5"/>
              <p:cNvSpPr>
                <a:spLocks noChangeArrowheads="1"/>
              </p:cNvSpPr>
              <p:nvPr/>
            </p:nvSpPr>
            <p:spPr bwMode="auto">
              <a:xfrm>
                <a:off x="2008058" y="4710880"/>
                <a:ext cx="648926" cy="23993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79179" tIns="39590" rIns="79179" bIns="39590"/>
              <a:lstStyle/>
              <a:p>
                <a:pPr defTabSz="801484" fontAlgn="base">
                  <a:defRPr/>
                </a:pP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870" name="矩形 6"/>
              <p:cNvSpPr>
                <a:spLocks noChangeArrowheads="1"/>
              </p:cNvSpPr>
              <p:nvPr/>
            </p:nvSpPr>
            <p:spPr bwMode="auto">
              <a:xfrm>
                <a:off x="2008058" y="5011625"/>
                <a:ext cx="648926" cy="23993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79179" tIns="39590" rIns="79179" bIns="39590"/>
              <a:lstStyle/>
              <a:p>
                <a:pPr defTabSz="801484" fontAlgn="base">
                  <a:defRPr/>
                </a:pP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871" name="TextBox 7"/>
              <p:cNvSpPr txBox="1">
                <a:spLocks noChangeArrowheads="1"/>
              </p:cNvSpPr>
              <p:nvPr/>
            </p:nvSpPr>
            <p:spPr bwMode="auto">
              <a:xfrm>
                <a:off x="1982752" y="4419997"/>
                <a:ext cx="708576" cy="233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16" tIns="45708" rIns="91416" bIns="45708">
                <a:spAutoFit/>
              </a:bodyPr>
              <a:lstStyle/>
              <a:p>
                <a:pPr fontAlgn="base">
                  <a:defRPr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+mn-lt"/>
                    <a:ea typeface="+mn-ea"/>
                  </a:rPr>
                  <a:t>MDC</a:t>
                </a: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872" name="TextBox 8"/>
              <p:cNvSpPr txBox="1">
                <a:spLocks noChangeArrowheads="1"/>
              </p:cNvSpPr>
              <p:nvPr/>
            </p:nvSpPr>
            <p:spPr bwMode="auto">
              <a:xfrm>
                <a:off x="2008057" y="4710880"/>
                <a:ext cx="600238" cy="233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16" tIns="45708" rIns="91416" bIns="45708">
                <a:spAutoFit/>
              </a:bodyPr>
              <a:lstStyle/>
              <a:p>
                <a:pPr fontAlgn="base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  <a:latin typeface="+mn-lt"/>
                    <a:ea typeface="+mn-ea"/>
                  </a:rPr>
                  <a:t>MDC</a:t>
                </a:r>
                <a:endParaRPr lang="zh-CN" altLang="en-US" sz="12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873" name="TextBox 9"/>
              <p:cNvSpPr txBox="1">
                <a:spLocks noChangeArrowheads="1"/>
              </p:cNvSpPr>
              <p:nvPr/>
            </p:nvSpPr>
            <p:spPr bwMode="auto">
              <a:xfrm>
                <a:off x="2008057" y="5011625"/>
                <a:ext cx="600238" cy="233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16" tIns="45708" rIns="91416" bIns="45708">
                <a:spAutoFit/>
              </a:bodyPr>
              <a:lstStyle/>
              <a:p>
                <a:pPr fontAlgn="base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  <a:latin typeface="+mn-lt"/>
                    <a:ea typeface="+mn-ea"/>
                  </a:rPr>
                  <a:t>MDC</a:t>
                </a:r>
                <a:endParaRPr lang="zh-CN" altLang="en-US" sz="12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874" name="椭圆 10"/>
              <p:cNvSpPr>
                <a:spLocks noChangeArrowheads="1"/>
              </p:cNvSpPr>
              <p:nvPr/>
            </p:nvSpPr>
            <p:spPr bwMode="auto">
              <a:xfrm>
                <a:off x="1503740" y="4290167"/>
                <a:ext cx="1655754" cy="1081363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 lIns="79179" tIns="39590" rIns="79179" bIns="39590"/>
              <a:lstStyle/>
              <a:p>
                <a:pPr defTabSz="801484" fontAlgn="base">
                  <a:defRPr/>
                </a:pP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875" name="矩形 11"/>
              <p:cNvSpPr>
                <a:spLocks noChangeArrowheads="1"/>
              </p:cNvSpPr>
              <p:nvPr/>
            </p:nvSpPr>
            <p:spPr bwMode="auto">
              <a:xfrm>
                <a:off x="3231798" y="5641050"/>
                <a:ext cx="504317" cy="238295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79179" tIns="39590" rIns="79179" bIns="39590"/>
              <a:lstStyle/>
              <a:p>
                <a:pPr defTabSz="801484" fontAlgn="base">
                  <a:defRPr/>
                </a:pP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876" name="TextBox 12"/>
              <p:cNvSpPr txBox="1">
                <a:spLocks noChangeArrowheads="1"/>
              </p:cNvSpPr>
              <p:nvPr/>
            </p:nvSpPr>
            <p:spPr bwMode="auto">
              <a:xfrm>
                <a:off x="3231798" y="5641050"/>
                <a:ext cx="549141" cy="233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16" tIns="45708" rIns="91416" bIns="45708">
                <a:spAutoFit/>
              </a:bodyPr>
              <a:lstStyle/>
              <a:p>
                <a:pPr fontAlgn="base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  <a:latin typeface="+mn-lt"/>
                    <a:ea typeface="+mn-ea"/>
                  </a:rPr>
                  <a:t>OSD</a:t>
                </a:r>
                <a:endParaRPr lang="zh-CN" altLang="en-US" sz="12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877" name="矩形 13"/>
              <p:cNvSpPr>
                <a:spLocks noChangeArrowheads="1"/>
              </p:cNvSpPr>
              <p:nvPr/>
            </p:nvSpPr>
            <p:spPr bwMode="auto">
              <a:xfrm>
                <a:off x="3808419" y="5641050"/>
                <a:ext cx="504319" cy="238295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79179" tIns="39590" rIns="79179" bIns="39590"/>
              <a:lstStyle/>
              <a:p>
                <a:pPr defTabSz="801484" fontAlgn="base">
                  <a:defRPr/>
                </a:pP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878" name="TextBox 14"/>
              <p:cNvSpPr txBox="1">
                <a:spLocks noChangeArrowheads="1"/>
              </p:cNvSpPr>
              <p:nvPr/>
            </p:nvSpPr>
            <p:spPr bwMode="auto">
              <a:xfrm>
                <a:off x="3808419" y="5641050"/>
                <a:ext cx="549141" cy="233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16" tIns="45708" rIns="91416" bIns="45708">
                <a:spAutoFit/>
              </a:bodyPr>
              <a:lstStyle/>
              <a:p>
                <a:pPr fontAlgn="base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  <a:latin typeface="+mn-lt"/>
                    <a:ea typeface="+mn-ea"/>
                  </a:rPr>
                  <a:t>OSD</a:t>
                </a:r>
                <a:endParaRPr lang="zh-CN" altLang="en-US" sz="12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879" name="矩形 15"/>
              <p:cNvSpPr>
                <a:spLocks noChangeArrowheads="1"/>
              </p:cNvSpPr>
              <p:nvPr/>
            </p:nvSpPr>
            <p:spPr bwMode="auto">
              <a:xfrm>
                <a:off x="4383233" y="3900680"/>
                <a:ext cx="648926" cy="23993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79179" tIns="39590" rIns="79179" bIns="39590"/>
              <a:lstStyle/>
              <a:p>
                <a:pPr defTabSz="801484" fontAlgn="base">
                  <a:defRPr/>
                </a:pP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880" name="TextBox 16"/>
              <p:cNvSpPr txBox="1">
                <a:spLocks noChangeArrowheads="1"/>
              </p:cNvSpPr>
              <p:nvPr/>
            </p:nvSpPr>
            <p:spPr bwMode="auto">
              <a:xfrm>
                <a:off x="4457346" y="3900680"/>
                <a:ext cx="513184" cy="233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16" tIns="45708" rIns="91416" bIns="45708">
                <a:spAutoFit/>
              </a:bodyPr>
              <a:lstStyle/>
              <a:p>
                <a:pPr fontAlgn="base">
                  <a:defRPr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+mn-lt"/>
                    <a:ea typeface="+mn-ea"/>
                  </a:rPr>
                  <a:t>VBS</a:t>
                </a: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881" name="矩形 17"/>
              <p:cNvSpPr>
                <a:spLocks noChangeArrowheads="1"/>
              </p:cNvSpPr>
              <p:nvPr/>
            </p:nvSpPr>
            <p:spPr bwMode="auto">
              <a:xfrm>
                <a:off x="5104463" y="3900680"/>
                <a:ext cx="647118" cy="23993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79179" tIns="39590" rIns="79179" bIns="39590"/>
              <a:lstStyle/>
              <a:p>
                <a:pPr defTabSz="801484" fontAlgn="base">
                  <a:defRPr/>
                </a:pP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882" name="TextBox 18"/>
              <p:cNvSpPr txBox="1">
                <a:spLocks noChangeArrowheads="1"/>
              </p:cNvSpPr>
              <p:nvPr/>
            </p:nvSpPr>
            <p:spPr bwMode="auto">
              <a:xfrm>
                <a:off x="5174957" y="3900680"/>
                <a:ext cx="513184" cy="233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16" tIns="45708" rIns="91416" bIns="45708">
                <a:spAutoFit/>
              </a:bodyPr>
              <a:lstStyle/>
              <a:p>
                <a:pPr fontAlgn="base">
                  <a:defRPr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+mn-lt"/>
                    <a:ea typeface="+mn-ea"/>
                  </a:rPr>
                  <a:t>VBS</a:t>
                </a: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883" name="矩形 19"/>
              <p:cNvSpPr>
                <a:spLocks noChangeArrowheads="1"/>
              </p:cNvSpPr>
              <p:nvPr/>
            </p:nvSpPr>
            <p:spPr bwMode="auto">
              <a:xfrm>
                <a:off x="4383233" y="5641050"/>
                <a:ext cx="504319" cy="238295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79179" tIns="39590" rIns="79179" bIns="39590"/>
              <a:lstStyle/>
              <a:p>
                <a:pPr defTabSz="801484" fontAlgn="base">
                  <a:defRPr/>
                </a:pP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884" name="TextBox 20"/>
              <p:cNvSpPr txBox="1">
                <a:spLocks noChangeArrowheads="1"/>
              </p:cNvSpPr>
              <p:nvPr/>
            </p:nvSpPr>
            <p:spPr bwMode="auto">
              <a:xfrm>
                <a:off x="4383233" y="5641050"/>
                <a:ext cx="549141" cy="233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16" tIns="45708" rIns="91416" bIns="45708">
                <a:spAutoFit/>
              </a:bodyPr>
              <a:lstStyle/>
              <a:p>
                <a:pPr fontAlgn="base">
                  <a:defRPr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+mn-lt"/>
                    <a:ea typeface="+mn-ea"/>
                  </a:rPr>
                  <a:t>OSD</a:t>
                </a: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885" name="矩形 21"/>
              <p:cNvSpPr>
                <a:spLocks noChangeArrowheads="1"/>
              </p:cNvSpPr>
              <p:nvPr/>
            </p:nvSpPr>
            <p:spPr bwMode="auto">
              <a:xfrm>
                <a:off x="5174958" y="5641050"/>
                <a:ext cx="506126" cy="238295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79179" tIns="39590" rIns="79179" bIns="39590"/>
              <a:lstStyle/>
              <a:p>
                <a:pPr defTabSz="801484" fontAlgn="base">
                  <a:defRPr/>
                </a:pP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886" name="TextBox 22"/>
              <p:cNvSpPr txBox="1">
                <a:spLocks noChangeArrowheads="1"/>
              </p:cNvSpPr>
              <p:nvPr/>
            </p:nvSpPr>
            <p:spPr bwMode="auto">
              <a:xfrm>
                <a:off x="5174957" y="5641050"/>
                <a:ext cx="549141" cy="233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16" tIns="45708" rIns="91416" bIns="45708">
                <a:spAutoFit/>
              </a:bodyPr>
              <a:lstStyle/>
              <a:p>
                <a:pPr fontAlgn="base">
                  <a:defRPr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+mn-lt"/>
                    <a:ea typeface="+mn-ea"/>
                  </a:rPr>
                  <a:t>OSD</a:t>
                </a: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887" name="矩形 23"/>
              <p:cNvSpPr>
                <a:spLocks noChangeArrowheads="1"/>
              </p:cNvSpPr>
              <p:nvPr/>
            </p:nvSpPr>
            <p:spPr bwMode="auto">
              <a:xfrm>
                <a:off x="5751581" y="5641050"/>
                <a:ext cx="504317" cy="238295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79179" tIns="39590" rIns="79179" bIns="39590"/>
              <a:lstStyle/>
              <a:p>
                <a:pPr defTabSz="801484" fontAlgn="base">
                  <a:defRPr/>
                </a:pP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888" name="TextBox 24"/>
              <p:cNvSpPr txBox="1">
                <a:spLocks noChangeArrowheads="1"/>
              </p:cNvSpPr>
              <p:nvPr/>
            </p:nvSpPr>
            <p:spPr bwMode="auto">
              <a:xfrm>
                <a:off x="5751582" y="5641050"/>
                <a:ext cx="549141" cy="233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16" tIns="45708" rIns="91416" bIns="45708">
                <a:spAutoFit/>
              </a:bodyPr>
              <a:lstStyle/>
              <a:p>
                <a:pPr fontAlgn="base">
                  <a:defRPr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+mn-lt"/>
                    <a:ea typeface="+mn-ea"/>
                  </a:rPr>
                  <a:t>OSD</a:t>
                </a: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889" name="矩形 25"/>
              <p:cNvSpPr>
                <a:spLocks noChangeArrowheads="1"/>
              </p:cNvSpPr>
              <p:nvPr/>
            </p:nvSpPr>
            <p:spPr bwMode="auto">
              <a:xfrm>
                <a:off x="6328202" y="5641050"/>
                <a:ext cx="504319" cy="238295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79179" tIns="39590" rIns="79179" bIns="39590"/>
              <a:lstStyle/>
              <a:p>
                <a:pPr defTabSz="801484" fontAlgn="base">
                  <a:defRPr/>
                </a:pP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890" name="TextBox 26"/>
              <p:cNvSpPr txBox="1">
                <a:spLocks noChangeArrowheads="1"/>
              </p:cNvSpPr>
              <p:nvPr/>
            </p:nvSpPr>
            <p:spPr bwMode="auto">
              <a:xfrm>
                <a:off x="6328202" y="5641050"/>
                <a:ext cx="549141" cy="233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16" tIns="45708" rIns="91416" bIns="45708">
                <a:spAutoFit/>
              </a:bodyPr>
              <a:lstStyle/>
              <a:p>
                <a:pPr fontAlgn="base">
                  <a:defRPr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+mn-lt"/>
                    <a:ea typeface="+mn-ea"/>
                  </a:rPr>
                  <a:t>OSD</a:t>
                </a: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891" name="矩形 27"/>
              <p:cNvSpPr>
                <a:spLocks noChangeArrowheads="1"/>
              </p:cNvSpPr>
              <p:nvPr/>
            </p:nvSpPr>
            <p:spPr bwMode="auto">
              <a:xfrm>
                <a:off x="7119927" y="5641050"/>
                <a:ext cx="506126" cy="238295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79179" tIns="39590" rIns="79179" bIns="39590"/>
              <a:lstStyle/>
              <a:p>
                <a:pPr defTabSz="801484" fontAlgn="base">
                  <a:defRPr/>
                </a:pP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892" name="TextBox 28"/>
              <p:cNvSpPr txBox="1">
                <a:spLocks noChangeArrowheads="1"/>
              </p:cNvSpPr>
              <p:nvPr/>
            </p:nvSpPr>
            <p:spPr bwMode="auto">
              <a:xfrm>
                <a:off x="7119926" y="5641050"/>
                <a:ext cx="549141" cy="233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16" tIns="45708" rIns="91416" bIns="45708">
                <a:spAutoFit/>
              </a:bodyPr>
              <a:lstStyle/>
              <a:p>
                <a:pPr fontAlgn="base">
                  <a:defRPr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+mn-lt"/>
                    <a:ea typeface="+mn-ea"/>
                  </a:rPr>
                  <a:t>OSD</a:t>
                </a: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893" name="矩形 30"/>
              <p:cNvSpPr>
                <a:spLocks noChangeArrowheads="1"/>
              </p:cNvSpPr>
              <p:nvPr/>
            </p:nvSpPr>
            <p:spPr bwMode="auto">
              <a:xfrm>
                <a:off x="7696549" y="5641050"/>
                <a:ext cx="502510" cy="238295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79179" tIns="39590" rIns="79179" bIns="39590"/>
              <a:lstStyle/>
              <a:p>
                <a:pPr defTabSz="801484" fontAlgn="base">
                  <a:defRPr/>
                </a:pP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894" name="TextBox 31"/>
              <p:cNvSpPr txBox="1">
                <a:spLocks noChangeArrowheads="1"/>
              </p:cNvSpPr>
              <p:nvPr/>
            </p:nvSpPr>
            <p:spPr bwMode="auto">
              <a:xfrm>
                <a:off x="7696549" y="5641050"/>
                <a:ext cx="549141" cy="233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16" tIns="45708" rIns="91416" bIns="45708">
                <a:spAutoFit/>
              </a:bodyPr>
              <a:lstStyle/>
              <a:p>
                <a:pPr fontAlgn="base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  <a:latin typeface="+mn-lt"/>
                    <a:ea typeface="+mn-ea"/>
                  </a:rPr>
                  <a:t>OSD</a:t>
                </a:r>
                <a:endParaRPr lang="zh-CN" altLang="en-US" sz="12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895" name="矩形 32"/>
              <p:cNvSpPr>
                <a:spLocks noChangeArrowheads="1"/>
              </p:cNvSpPr>
              <p:nvPr/>
            </p:nvSpPr>
            <p:spPr bwMode="auto">
              <a:xfrm>
                <a:off x="8273171" y="5641050"/>
                <a:ext cx="502510" cy="238295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79179" tIns="39590" rIns="79179" bIns="39590"/>
              <a:lstStyle/>
              <a:p>
                <a:pPr defTabSz="801484" fontAlgn="base">
                  <a:defRPr/>
                </a:pP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896" name="TextBox 33"/>
              <p:cNvSpPr txBox="1">
                <a:spLocks noChangeArrowheads="1"/>
              </p:cNvSpPr>
              <p:nvPr/>
            </p:nvSpPr>
            <p:spPr bwMode="auto">
              <a:xfrm>
                <a:off x="8273171" y="5641050"/>
                <a:ext cx="549141" cy="233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16" tIns="45708" rIns="91416" bIns="45708">
                <a:spAutoFit/>
              </a:bodyPr>
              <a:lstStyle/>
              <a:p>
                <a:pPr fontAlgn="base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  <a:latin typeface="+mn-lt"/>
                    <a:ea typeface="+mn-ea"/>
                  </a:rPr>
                  <a:t>OSD</a:t>
                </a:r>
                <a:endParaRPr lang="zh-CN" altLang="en-US" sz="12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897" name="矩形 34"/>
              <p:cNvSpPr>
                <a:spLocks noChangeArrowheads="1"/>
              </p:cNvSpPr>
              <p:nvPr/>
            </p:nvSpPr>
            <p:spPr bwMode="auto">
              <a:xfrm>
                <a:off x="5825691" y="3900680"/>
                <a:ext cx="647118" cy="23993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79179" tIns="39590" rIns="79179" bIns="39590"/>
              <a:lstStyle/>
              <a:p>
                <a:pPr defTabSz="801484" fontAlgn="base">
                  <a:defRPr/>
                </a:pP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898" name="TextBox 35"/>
              <p:cNvSpPr txBox="1">
                <a:spLocks noChangeArrowheads="1"/>
              </p:cNvSpPr>
              <p:nvPr/>
            </p:nvSpPr>
            <p:spPr bwMode="auto">
              <a:xfrm>
                <a:off x="5896188" y="3900680"/>
                <a:ext cx="513184" cy="233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16" tIns="45708" rIns="91416" bIns="45708">
                <a:spAutoFit/>
              </a:bodyPr>
              <a:lstStyle/>
              <a:p>
                <a:pPr fontAlgn="base">
                  <a:defRPr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+mn-lt"/>
                    <a:ea typeface="+mn-ea"/>
                  </a:rPr>
                  <a:t>VBS</a:t>
                </a: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899" name="矩形 36"/>
              <p:cNvSpPr>
                <a:spLocks noChangeArrowheads="1"/>
              </p:cNvSpPr>
              <p:nvPr/>
            </p:nvSpPr>
            <p:spPr bwMode="auto">
              <a:xfrm>
                <a:off x="6543306" y="3900680"/>
                <a:ext cx="648925" cy="23993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79179" tIns="39590" rIns="79179" bIns="39590"/>
              <a:lstStyle/>
              <a:p>
                <a:pPr defTabSz="801484" fontAlgn="base">
                  <a:defRPr/>
                </a:pP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900" name="TextBox 37"/>
              <p:cNvSpPr txBox="1">
                <a:spLocks noChangeArrowheads="1"/>
              </p:cNvSpPr>
              <p:nvPr/>
            </p:nvSpPr>
            <p:spPr bwMode="auto">
              <a:xfrm>
                <a:off x="6617417" y="3900680"/>
                <a:ext cx="513184" cy="233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16" tIns="45708" rIns="91416" bIns="45708">
                <a:spAutoFit/>
              </a:bodyPr>
              <a:lstStyle/>
              <a:p>
                <a:pPr fontAlgn="base">
                  <a:defRPr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+mn-lt"/>
                    <a:ea typeface="+mn-ea"/>
                  </a:rPr>
                  <a:t>VBS</a:t>
                </a: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901" name="TextBox 38"/>
              <p:cNvSpPr txBox="1">
                <a:spLocks noChangeArrowheads="1"/>
              </p:cNvSpPr>
              <p:nvPr/>
            </p:nvSpPr>
            <p:spPr bwMode="auto">
              <a:xfrm>
                <a:off x="1389861" y="5355097"/>
                <a:ext cx="1635578" cy="233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16" tIns="45708" rIns="91416" bIns="45708">
                <a:spAutoFit/>
              </a:bodyPr>
              <a:lstStyle/>
              <a:p>
                <a:pPr fontAlgn="base">
                  <a:defRPr/>
                </a:pPr>
                <a:r>
                  <a:rPr lang="en-US" altLang="zh-CN" sz="1200">
                    <a:solidFill>
                      <a:srgbClr val="FF0000"/>
                    </a:solidFill>
                    <a:latin typeface="+mn-lt"/>
                    <a:ea typeface="+mn-ea"/>
                  </a:rPr>
                  <a:t>PAXOS status layer</a:t>
                </a:r>
                <a:endParaRPr lang="zh-CN" altLang="en-US" sz="1200">
                  <a:solidFill>
                    <a:srgbClr val="FF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902" name="椭圆 39"/>
              <p:cNvSpPr>
                <a:spLocks noChangeArrowheads="1"/>
              </p:cNvSpPr>
              <p:nvPr/>
            </p:nvSpPr>
            <p:spPr bwMode="auto">
              <a:xfrm>
                <a:off x="2801591" y="5340307"/>
                <a:ext cx="6407912" cy="900588"/>
              </a:xfrm>
              <a:prstGeom prst="ellipse">
                <a:avLst/>
              </a:prstGeom>
              <a:noFill/>
              <a:ln w="19050" algn="ctr">
                <a:solidFill>
                  <a:srgbClr val="669900"/>
                </a:solidFill>
                <a:round/>
                <a:headEnd/>
                <a:tailEnd/>
              </a:ln>
            </p:spPr>
            <p:txBody>
              <a:bodyPr lIns="79179" tIns="39590" rIns="79179" bIns="39590"/>
              <a:lstStyle/>
              <a:p>
                <a:pPr defTabSz="801484" fontAlgn="base">
                  <a:defRPr/>
                </a:pP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903" name="TextBox 40"/>
              <p:cNvSpPr txBox="1">
                <a:spLocks noChangeArrowheads="1"/>
              </p:cNvSpPr>
              <p:nvPr/>
            </p:nvSpPr>
            <p:spPr bwMode="auto">
              <a:xfrm>
                <a:off x="4582069" y="5936864"/>
                <a:ext cx="3366745" cy="233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16" tIns="45708" rIns="91416" bIns="45708">
                <a:spAutoFit/>
              </a:bodyPr>
              <a:lstStyle/>
              <a:p>
                <a:pPr fontAlgn="base">
                  <a:defRPr/>
                </a:pPr>
                <a:r>
                  <a:rPr lang="en-US" altLang="zh-CN" sz="1200" dirty="0">
                    <a:solidFill>
                      <a:srgbClr val="669900"/>
                    </a:solidFill>
                    <a:latin typeface="+mn-lt"/>
                    <a:ea typeface="+mn-ea"/>
                  </a:rPr>
                  <a:t>RSM(Replicated State Machine) data layer</a:t>
                </a:r>
                <a:endParaRPr lang="zh-CN" altLang="en-US" sz="1200" dirty="0">
                  <a:solidFill>
                    <a:srgbClr val="6699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904" name="椭圆 41"/>
              <p:cNvSpPr>
                <a:spLocks noChangeArrowheads="1"/>
              </p:cNvSpPr>
              <p:nvPr/>
            </p:nvSpPr>
            <p:spPr bwMode="auto">
              <a:xfrm>
                <a:off x="3951220" y="3479967"/>
                <a:ext cx="3745330" cy="900588"/>
              </a:xfrm>
              <a:prstGeom prst="ellipse">
                <a:avLst/>
              </a:prstGeom>
              <a:noFill/>
              <a:ln w="19050" algn="ctr">
                <a:solidFill>
                  <a:srgbClr val="009999"/>
                </a:solidFill>
                <a:round/>
                <a:headEnd/>
                <a:tailEnd/>
              </a:ln>
            </p:spPr>
            <p:txBody>
              <a:bodyPr lIns="79179" tIns="39590" rIns="79179" bIns="39590"/>
              <a:lstStyle/>
              <a:p>
                <a:pPr defTabSz="801484" fontAlgn="base">
                  <a:defRPr/>
                </a:pP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905" name="TextBox 42"/>
              <p:cNvSpPr txBox="1">
                <a:spLocks noChangeArrowheads="1"/>
              </p:cNvSpPr>
              <p:nvPr/>
            </p:nvSpPr>
            <p:spPr bwMode="auto">
              <a:xfrm>
                <a:off x="4827901" y="4124184"/>
                <a:ext cx="1983340" cy="23314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1416" tIns="45708" rIns="91416" bIns="45708">
                <a:spAutoFit/>
              </a:bodyPr>
              <a:lstStyle/>
              <a:p>
                <a:pPr fontAlgn="base">
                  <a:defRPr/>
                </a:pPr>
                <a:r>
                  <a:rPr lang="en-US" altLang="zh-CN" sz="1200" dirty="0">
                    <a:solidFill>
                      <a:srgbClr val="009999"/>
                    </a:solidFill>
                    <a:latin typeface="+mn-lt"/>
                    <a:ea typeface="+mn-ea"/>
                  </a:rPr>
                  <a:t>Stateless interface layer</a:t>
                </a:r>
                <a:endParaRPr lang="zh-CN" altLang="en-US" sz="1200" dirty="0">
                  <a:solidFill>
                    <a:srgbClr val="009999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906" name="矩形 43"/>
              <p:cNvSpPr>
                <a:spLocks noChangeArrowheads="1"/>
              </p:cNvSpPr>
              <p:nvPr/>
            </p:nvSpPr>
            <p:spPr bwMode="auto">
              <a:xfrm>
                <a:off x="4383233" y="3659098"/>
                <a:ext cx="1332196" cy="182419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79179" tIns="39590" rIns="79179" bIns="39590"/>
              <a:lstStyle/>
              <a:p>
                <a:pPr defTabSz="801484" fontAlgn="base">
                  <a:defRPr/>
                </a:pP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907" name="TextBox 44"/>
              <p:cNvSpPr txBox="1">
                <a:spLocks noChangeArrowheads="1"/>
              </p:cNvSpPr>
              <p:nvPr/>
            </p:nvSpPr>
            <p:spPr bwMode="auto">
              <a:xfrm>
                <a:off x="4634489" y="3603222"/>
                <a:ext cx="844369" cy="233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16" tIns="45708" rIns="91416" bIns="45708">
                <a:spAutoFit/>
              </a:bodyPr>
              <a:lstStyle/>
              <a:p>
                <a:pPr fontAlgn="base">
                  <a:defRPr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+mn-lt"/>
                    <a:ea typeface="+mn-ea"/>
                  </a:rPr>
                  <a:t>Driver…</a:t>
                </a: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51250" name="直接箭头连接符 45"/>
              <p:cNvCxnSpPr>
                <a:cxnSpLocks noChangeShapeType="1"/>
                <a:endCxn id="36904" idx="2"/>
              </p:cNvCxnSpPr>
              <p:nvPr/>
            </p:nvCxnSpPr>
            <p:spPr bwMode="auto">
              <a:xfrm flipV="1">
                <a:off x="3096009" y="3930421"/>
                <a:ext cx="855694" cy="626958"/>
              </a:xfrm>
              <a:prstGeom prst="straightConnector1">
                <a:avLst/>
              </a:prstGeom>
              <a:noFill/>
              <a:ln w="25400" algn="ctr">
                <a:solidFill>
                  <a:srgbClr val="FFC0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251" name="直接箭头连接符 46"/>
              <p:cNvCxnSpPr>
                <a:cxnSpLocks noChangeShapeType="1"/>
              </p:cNvCxnSpPr>
              <p:nvPr/>
            </p:nvCxnSpPr>
            <p:spPr bwMode="auto">
              <a:xfrm flipH="1" flipV="1">
                <a:off x="3096009" y="5119396"/>
                <a:ext cx="654704" cy="323294"/>
              </a:xfrm>
              <a:prstGeom prst="straightConnector1">
                <a:avLst/>
              </a:prstGeom>
              <a:noFill/>
              <a:ln w="25400" algn="ctr">
                <a:solidFill>
                  <a:srgbClr val="FFC0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252" name="直接箭头连接符 4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475584" y="4859647"/>
                <a:ext cx="840052" cy="1587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14" name="任意多边形 51"/>
              <p:cNvSpPr>
                <a:spLocks/>
              </p:cNvSpPr>
              <p:nvPr/>
            </p:nvSpPr>
            <p:spPr bwMode="auto">
              <a:xfrm>
                <a:off x="3580663" y="5532585"/>
                <a:ext cx="529625" cy="222747"/>
              </a:xfrm>
              <a:custGeom>
                <a:avLst/>
                <a:gdLst>
                  <a:gd name="T0" fmla="*/ 0 w 530942"/>
                  <a:gd name="T1" fmla="*/ 140884 h 149942"/>
                  <a:gd name="T2" fmla="*/ 246356 w 530942"/>
                  <a:gd name="T3" fmla="*/ 2310 h 149942"/>
                  <a:gd name="T4" fmla="*/ 521697 w 530942"/>
                  <a:gd name="T5" fmla="*/ 127029 h 149942"/>
                  <a:gd name="T6" fmla="*/ 0 60000 65536"/>
                  <a:gd name="T7" fmla="*/ 0 60000 65536"/>
                  <a:gd name="T8" fmla="*/ 0 60000 65536"/>
                  <a:gd name="T9" fmla="*/ 0 w 530942"/>
                  <a:gd name="T10" fmla="*/ 0 h 149942"/>
                  <a:gd name="T11" fmla="*/ 530942 w 530942"/>
                  <a:gd name="T12" fmla="*/ 149942 h 1499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30942" h="149942">
                    <a:moveTo>
                      <a:pt x="0" y="149942"/>
                    </a:moveTo>
                    <a:cubicBezTo>
                      <a:pt x="81116" y="77429"/>
                      <a:pt x="162233" y="4916"/>
                      <a:pt x="250723" y="2458"/>
                    </a:cubicBezTo>
                    <a:cubicBezTo>
                      <a:pt x="339213" y="0"/>
                      <a:pt x="435077" y="67596"/>
                      <a:pt x="530942" y="135193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lIns="79179" tIns="39590" rIns="79179" bIns="39590">
                <a:spAutoFit/>
              </a:bodyPr>
              <a:lstStyle/>
              <a:p>
                <a:pPr fontAlgn="base">
                  <a:defRPr/>
                </a:pPr>
                <a:endParaRPr lang="zh-CN" altLang="en-US" sz="1200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915" name="任意多边形 52"/>
              <p:cNvSpPr>
                <a:spLocks/>
              </p:cNvSpPr>
              <p:nvPr/>
            </p:nvSpPr>
            <p:spPr bwMode="auto">
              <a:xfrm>
                <a:off x="3595122" y="5496430"/>
                <a:ext cx="1046596" cy="222747"/>
              </a:xfrm>
              <a:custGeom>
                <a:avLst/>
                <a:gdLst>
                  <a:gd name="T0" fmla="*/ 0 w 1047135"/>
                  <a:gd name="T1" fmla="*/ 217072 h 208935"/>
                  <a:gd name="T2" fmla="*/ 312089 w 1047135"/>
                  <a:gd name="T3" fmla="*/ 2549 h 208935"/>
                  <a:gd name="T4" fmla="*/ 1055161 w 1047135"/>
                  <a:gd name="T5" fmla="*/ 201750 h 208935"/>
                  <a:gd name="T6" fmla="*/ 0 60000 65536"/>
                  <a:gd name="T7" fmla="*/ 0 60000 65536"/>
                  <a:gd name="T8" fmla="*/ 0 60000 65536"/>
                  <a:gd name="T9" fmla="*/ 0 w 1047135"/>
                  <a:gd name="T10" fmla="*/ 0 h 208935"/>
                  <a:gd name="T11" fmla="*/ 1047135 w 1047135"/>
                  <a:gd name="T12" fmla="*/ 208935 h 2089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47135" h="208935">
                    <a:moveTo>
                      <a:pt x="0" y="208935"/>
                    </a:moveTo>
                    <a:cubicBezTo>
                      <a:pt x="67597" y="106925"/>
                      <a:pt x="135194" y="4916"/>
                      <a:pt x="309716" y="2458"/>
                    </a:cubicBezTo>
                    <a:cubicBezTo>
                      <a:pt x="484239" y="0"/>
                      <a:pt x="765687" y="97093"/>
                      <a:pt x="1047135" y="194187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lIns="79179" tIns="39590" rIns="79179" bIns="39590">
                <a:spAutoFit/>
              </a:bodyPr>
              <a:lstStyle/>
              <a:p>
                <a:pPr fontAlgn="base">
                  <a:defRPr/>
                </a:pPr>
                <a:endParaRPr lang="zh-CN" altLang="en-US" sz="1200">
                  <a:solidFill>
                    <a:srgbClr val="FFFF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916" name="TextBox 53"/>
              <p:cNvSpPr txBox="1">
                <a:spLocks noChangeArrowheads="1"/>
              </p:cNvSpPr>
              <p:nvPr/>
            </p:nvSpPr>
            <p:spPr bwMode="auto">
              <a:xfrm>
                <a:off x="3150456" y="3636090"/>
                <a:ext cx="944670" cy="233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16" tIns="45708" rIns="91416" bIns="45708">
                <a:spAutoFit/>
              </a:bodyPr>
              <a:lstStyle/>
              <a:p>
                <a:pPr fontAlgn="base">
                  <a:defRPr/>
                </a:pPr>
                <a:r>
                  <a:rPr lang="zh-CN" altLang="en-US" sz="1200" dirty="0">
                    <a:solidFill>
                      <a:srgbClr val="000000"/>
                    </a:solidFill>
                    <a:latin typeface="+mn-lt"/>
                    <a:ea typeface="+mn-ea"/>
                  </a:rPr>
                  <a:t>状态视图</a:t>
                </a:r>
              </a:p>
            </p:txBody>
          </p:sp>
          <p:sp>
            <p:nvSpPr>
              <p:cNvPr id="36917" name="TextBox 54"/>
              <p:cNvSpPr txBox="1">
                <a:spLocks noChangeArrowheads="1"/>
              </p:cNvSpPr>
              <p:nvPr/>
            </p:nvSpPr>
            <p:spPr bwMode="auto">
              <a:xfrm>
                <a:off x="3551741" y="4725671"/>
                <a:ext cx="944670" cy="233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16" tIns="45708" rIns="91416" bIns="45708">
                <a:spAutoFit/>
              </a:bodyPr>
              <a:lstStyle/>
              <a:p>
                <a:pPr fontAlgn="base">
                  <a:defRPr/>
                </a:pPr>
                <a:r>
                  <a:rPr lang="zh-CN" altLang="en-US" sz="1200" dirty="0">
                    <a:solidFill>
                      <a:srgbClr val="000000"/>
                    </a:solidFill>
                    <a:latin typeface="+mn-lt"/>
                    <a:ea typeface="+mn-ea"/>
                  </a:rPr>
                  <a:t>状态视图</a:t>
                </a:r>
              </a:p>
            </p:txBody>
          </p:sp>
          <p:sp>
            <p:nvSpPr>
              <p:cNvPr id="36919" name="矩形 43"/>
              <p:cNvSpPr>
                <a:spLocks noChangeArrowheads="1"/>
              </p:cNvSpPr>
              <p:nvPr/>
            </p:nvSpPr>
            <p:spPr bwMode="auto">
              <a:xfrm>
                <a:off x="5823884" y="3660742"/>
                <a:ext cx="1332194" cy="180775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79179" tIns="39590" rIns="79179" bIns="39590"/>
              <a:lstStyle/>
              <a:p>
                <a:pPr defTabSz="801484" fontAlgn="base">
                  <a:defRPr/>
                </a:pP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920" name="TextBox 44"/>
              <p:cNvSpPr txBox="1">
                <a:spLocks noChangeArrowheads="1"/>
              </p:cNvSpPr>
              <p:nvPr/>
            </p:nvSpPr>
            <p:spPr bwMode="auto">
              <a:xfrm>
                <a:off x="6073332" y="3611440"/>
                <a:ext cx="727035" cy="233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16" tIns="45708" rIns="91416" bIns="45708">
                <a:spAutoFit/>
              </a:bodyPr>
              <a:lstStyle/>
              <a:p>
                <a:pPr fontAlgn="base">
                  <a:defRPr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+mn-lt"/>
                    <a:ea typeface="+mn-ea"/>
                  </a:rPr>
                  <a:t>SCSI…</a:t>
                </a: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461362" y="5853050"/>
                <a:ext cx="853888" cy="21373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base">
                  <a:defRPr/>
                </a:pPr>
                <a:r>
                  <a:rPr lang="zh-CN" altLang="en-US" sz="1050" dirty="0">
                    <a:solidFill>
                      <a:srgbClr val="FF0000"/>
                    </a:solidFill>
                    <a:latin typeface="+mn-lt"/>
                    <a:ea typeface="+mn-ea"/>
                  </a:rPr>
                  <a:t>数据复制</a:t>
                </a:r>
              </a:p>
            </p:txBody>
          </p:sp>
          <p:sp>
            <p:nvSpPr>
              <p:cNvPr id="59" name="矩形 4"/>
              <p:cNvSpPr>
                <a:spLocks noChangeArrowheads="1"/>
              </p:cNvSpPr>
              <p:nvPr/>
            </p:nvSpPr>
            <p:spPr bwMode="auto">
              <a:xfrm>
                <a:off x="509565" y="4053516"/>
                <a:ext cx="513356" cy="37469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79179" tIns="39590" rIns="79179" bIns="39590"/>
              <a:lstStyle/>
              <a:p>
                <a:pPr defTabSz="801484" fontAlgn="base">
                  <a:defRPr/>
                </a:pP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0" name="TextBox 7"/>
              <p:cNvSpPr txBox="1">
                <a:spLocks noChangeArrowheads="1"/>
              </p:cNvSpPr>
              <p:nvPr/>
            </p:nvSpPr>
            <p:spPr bwMode="auto">
              <a:xfrm>
                <a:off x="596328" y="4091315"/>
                <a:ext cx="413938" cy="233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16" tIns="45708" rIns="91416" bIns="45708">
                <a:spAutoFit/>
              </a:bodyPr>
              <a:lstStyle/>
              <a:p>
                <a:pPr fontAlgn="base">
                  <a:defRPr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+mn-lt"/>
                    <a:ea typeface="+mn-ea"/>
                  </a:rPr>
                  <a:t>ZK</a:t>
                </a: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7" name="矩形 4"/>
              <p:cNvSpPr>
                <a:spLocks noChangeArrowheads="1"/>
              </p:cNvSpPr>
              <p:nvPr/>
            </p:nvSpPr>
            <p:spPr bwMode="auto">
              <a:xfrm>
                <a:off x="493296" y="4612276"/>
                <a:ext cx="515164" cy="373054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79179" tIns="39590" rIns="79179" bIns="39590"/>
              <a:lstStyle/>
              <a:p>
                <a:pPr defTabSz="801484" fontAlgn="base">
                  <a:defRPr/>
                </a:pP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8" name="TextBox 7"/>
              <p:cNvSpPr txBox="1">
                <a:spLocks noChangeArrowheads="1"/>
              </p:cNvSpPr>
              <p:nvPr/>
            </p:nvSpPr>
            <p:spPr bwMode="auto">
              <a:xfrm>
                <a:off x="580061" y="4648431"/>
                <a:ext cx="415746" cy="233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16" tIns="45708" rIns="91416" bIns="45708">
                <a:spAutoFit/>
              </a:bodyPr>
              <a:lstStyle/>
              <a:p>
                <a:pPr fontAlgn="base">
                  <a:defRPr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+mn-lt"/>
                    <a:ea typeface="+mn-ea"/>
                  </a:rPr>
                  <a:t>ZK</a:t>
                </a: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9" name="矩形 4"/>
              <p:cNvSpPr>
                <a:spLocks noChangeArrowheads="1"/>
              </p:cNvSpPr>
              <p:nvPr/>
            </p:nvSpPr>
            <p:spPr bwMode="auto">
              <a:xfrm>
                <a:off x="484259" y="5207190"/>
                <a:ext cx="515163" cy="37469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79179" tIns="39590" rIns="79179" bIns="39590"/>
              <a:lstStyle/>
              <a:p>
                <a:pPr defTabSz="801484" fontAlgn="base">
                  <a:defRPr/>
                </a:pP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0" name="TextBox 7"/>
              <p:cNvSpPr txBox="1">
                <a:spLocks noChangeArrowheads="1"/>
              </p:cNvSpPr>
              <p:nvPr/>
            </p:nvSpPr>
            <p:spPr bwMode="auto">
              <a:xfrm>
                <a:off x="571023" y="5244989"/>
                <a:ext cx="415746" cy="233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16" tIns="45708" rIns="91416" bIns="45708">
                <a:spAutoFit/>
              </a:bodyPr>
              <a:lstStyle/>
              <a:p>
                <a:pPr fontAlgn="base">
                  <a:defRPr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+mn-lt"/>
                    <a:ea typeface="+mn-ea"/>
                  </a:rPr>
                  <a:t>ZK</a:t>
                </a: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51266" name="直接箭头连接符 45"/>
              <p:cNvCxnSpPr>
                <a:cxnSpLocks noChangeShapeType="1"/>
                <a:endCxn id="36874" idx="2"/>
              </p:cNvCxnSpPr>
              <p:nvPr/>
            </p:nvCxnSpPr>
            <p:spPr bwMode="auto">
              <a:xfrm flipV="1">
                <a:off x="1264845" y="4831063"/>
                <a:ext cx="238932" cy="70294"/>
              </a:xfrm>
              <a:prstGeom prst="straightConnector1">
                <a:avLst/>
              </a:prstGeom>
              <a:noFill/>
              <a:ln w="25400" algn="ctr">
                <a:solidFill>
                  <a:srgbClr val="FFC0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2" name="椭圆 10"/>
              <p:cNvSpPr>
                <a:spLocks noChangeArrowheads="1"/>
              </p:cNvSpPr>
              <p:nvPr/>
            </p:nvSpPr>
            <p:spPr bwMode="auto">
              <a:xfrm>
                <a:off x="272770" y="3913827"/>
                <a:ext cx="995984" cy="1845548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 lIns="79179" tIns="39590" rIns="79179" bIns="39590"/>
              <a:lstStyle/>
              <a:p>
                <a:pPr defTabSz="801484" fontAlgn="base">
                  <a:defRPr/>
                </a:pPr>
                <a:endParaRPr lang="zh-CN" altLang="en-US" sz="12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4" name="TextBox 54"/>
              <p:cNvSpPr txBox="1">
                <a:spLocks noChangeArrowheads="1"/>
              </p:cNvSpPr>
              <p:nvPr/>
            </p:nvSpPr>
            <p:spPr bwMode="auto">
              <a:xfrm>
                <a:off x="5914264" y="4715811"/>
                <a:ext cx="762991" cy="233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16" tIns="45708" rIns="91416" bIns="45708">
                <a:spAutoFit/>
              </a:bodyPr>
              <a:lstStyle/>
              <a:p>
                <a:pPr fontAlgn="base">
                  <a:defRPr/>
                </a:pPr>
                <a:r>
                  <a:rPr lang="zh-CN" altLang="en-US" sz="1200" dirty="0">
                    <a:solidFill>
                      <a:srgbClr val="000000"/>
                    </a:solidFill>
                    <a:latin typeface="+mn-lt"/>
                    <a:ea typeface="+mn-ea"/>
                  </a:rPr>
                  <a:t>数据流</a:t>
                </a: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FusionStorage</a:t>
            </a:r>
            <a:r>
              <a:rPr lang="zh-CN" altLang="en-US" smtClean="0"/>
              <a:t>规划 </a:t>
            </a:r>
            <a:r>
              <a:rPr lang="en-US" altLang="zh-CN" smtClean="0"/>
              <a:t>- </a:t>
            </a:r>
            <a:r>
              <a:rPr lang="zh-CN" altLang="en-US" smtClean="0"/>
              <a:t>架构 </a:t>
            </a:r>
            <a:r>
              <a:rPr lang="en-US" altLang="zh-CN" smtClean="0"/>
              <a:t>(2/2)</a:t>
            </a:r>
            <a:r>
              <a:rPr lang="zh-CN" altLang="en-US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42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900113" y="90328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283788"/>
              </p:ext>
            </p:extLst>
          </p:nvPr>
        </p:nvGraphicFramePr>
        <p:xfrm>
          <a:off x="825988" y="1771651"/>
          <a:ext cx="7704137" cy="4084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Visio" r:id="rId4" imgW="6802794" imgH="3220895" progId="Visio.Drawing.11">
                  <p:embed/>
                </p:oleObj>
              </mc:Choice>
              <mc:Fallback>
                <p:oleObj name="Visio" r:id="rId4" imgW="6802794" imgH="322089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988" y="1771651"/>
                        <a:ext cx="7704137" cy="4084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900113" y="4129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2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FusionStorage</a:t>
            </a:r>
            <a:r>
              <a:rPr lang="zh-CN" altLang="en-US" dirty="0" smtClean="0"/>
              <a:t>规划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部署 </a:t>
            </a:r>
            <a:r>
              <a:rPr lang="en-US" altLang="zh-CN" dirty="0" smtClean="0"/>
              <a:t>(1/2)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445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900113" y="90328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900113" y="4129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2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FusionStorage</a:t>
            </a:r>
            <a:r>
              <a:rPr lang="zh-CN" altLang="en-US" smtClean="0"/>
              <a:t>规划 </a:t>
            </a:r>
            <a:r>
              <a:rPr lang="en-US" altLang="zh-CN" smtClean="0"/>
              <a:t>- </a:t>
            </a:r>
            <a:r>
              <a:rPr lang="zh-CN" altLang="en-US" smtClean="0"/>
              <a:t>部署 </a:t>
            </a:r>
            <a:r>
              <a:rPr lang="en-US" altLang="zh-CN" smtClean="0"/>
              <a:t>(2/2)</a:t>
            </a:r>
            <a:endParaRPr lang="zh-CN" altLang="en-US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562808"/>
              </p:ext>
            </p:extLst>
          </p:nvPr>
        </p:nvGraphicFramePr>
        <p:xfrm>
          <a:off x="755650" y="1397000"/>
          <a:ext cx="7848600" cy="4860000"/>
        </p:xfrm>
        <a:graphic>
          <a:graphicData uri="http://schemas.openxmlformats.org/drawingml/2006/table">
            <a:tbl>
              <a:tblPr firstRow="1" bandRow="1"/>
              <a:tblGrid>
                <a:gridCol w="2412194"/>
                <a:gridCol w="5436406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模块</a:t>
                      </a:r>
                      <a:endParaRPr lang="en-US" sz="1800" b="1" dirty="0"/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功能</a:t>
                      </a:r>
                      <a:endParaRPr lang="en-US" sz="1800" b="1" dirty="0"/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  <a:ea typeface="+mn-ea"/>
                        </a:rPr>
                        <a:t>F</a:t>
                      </a:r>
                      <a:r>
                        <a:rPr lang="en-US" altLang="zh-CN" sz="1600" dirty="0" err="1" smtClean="0">
                          <a:latin typeface="+mn-lt"/>
                          <a:ea typeface="+mn-ea"/>
                        </a:rPr>
                        <a:t>usionStorage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 Manager</a:t>
                      </a:r>
                      <a:endParaRPr lang="en-US" sz="1600" dirty="0"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管理进程，提供告警、监控、日志、配置等操作维护功能，主备节点部署。</a:t>
                      </a:r>
                      <a:endParaRPr lang="en-US" sz="1600" dirty="0"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  <a:ea typeface="+mn-ea"/>
                        </a:rPr>
                        <a:t>F</a:t>
                      </a:r>
                      <a:r>
                        <a:rPr lang="en-US" altLang="zh-CN" sz="1600" dirty="0" err="1" smtClean="0">
                          <a:latin typeface="+mn-lt"/>
                          <a:ea typeface="+mn-ea"/>
                        </a:rPr>
                        <a:t>usionStorage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 Agent</a:t>
                      </a:r>
                      <a:endParaRPr lang="en-US" sz="1600" dirty="0"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管理代理进程，部署在各节点（服务器）上，实现各节点与</a:t>
                      </a:r>
                      <a:r>
                        <a:rPr lang="en-US" altLang="zh-CN" sz="1600" dirty="0" err="1" smtClean="0">
                          <a:latin typeface="+mn-lt"/>
                          <a:ea typeface="+mn-ea"/>
                        </a:rPr>
                        <a:t>FusionStorage</a:t>
                      </a:r>
                      <a:r>
                        <a:rPr lang="en-US" altLang="zh-CN" sz="1600" baseline="0" dirty="0" smtClean="0">
                          <a:latin typeface="+mn-lt"/>
                          <a:ea typeface="+mn-ea"/>
                        </a:rPr>
                        <a:t> Manager</a:t>
                      </a:r>
                      <a:r>
                        <a:rPr lang="zh-CN" altLang="en-US" sz="1600" baseline="0" dirty="0" smtClean="0">
                          <a:latin typeface="+mn-lt"/>
                          <a:ea typeface="+mn-ea"/>
                        </a:rPr>
                        <a:t>通信。</a:t>
                      </a:r>
                      <a:endParaRPr lang="en-US" sz="1600" dirty="0"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ea typeface="+mn-ea"/>
                        </a:rPr>
                        <a:t>MDC</a:t>
                      </a:r>
                      <a:endParaRPr lang="en-US" sz="1600" dirty="0"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业务控制进程，实现对分布式集群的状态控制，以及控制数据分布式规则、数据重建规则等。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MDC</a:t>
                      </a:r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部署在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3</a:t>
                      </a:r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个节点上，形成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MDC</a:t>
                      </a:r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集群。</a:t>
                      </a:r>
                      <a:endParaRPr lang="en-US" sz="1600" dirty="0"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ea typeface="+mn-ea"/>
                        </a:rPr>
                        <a:t>VBS</a:t>
                      </a:r>
                      <a:endParaRPr lang="en-US" sz="1600" dirty="0"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effectLst/>
                          <a:latin typeface="+mn-lt"/>
                          <a:ea typeface="+mn-ea"/>
                        </a:rPr>
                        <a:t>业务</a:t>
                      </a:r>
                      <a:r>
                        <a:rPr lang="en-US" altLang="zh-CN" sz="1600" dirty="0" smtClean="0">
                          <a:effectLst/>
                          <a:latin typeface="+mn-lt"/>
                          <a:ea typeface="+mn-ea"/>
                        </a:rPr>
                        <a:t>IO</a:t>
                      </a:r>
                      <a:r>
                        <a:rPr lang="zh-CN" altLang="en-US" sz="1600" dirty="0" smtClean="0">
                          <a:effectLst/>
                          <a:latin typeface="+mn-lt"/>
                          <a:ea typeface="+mn-ea"/>
                        </a:rPr>
                        <a:t>进程，负责卷元数据的管理，提供分布式集群接入点服务，使计算资源能够通过</a:t>
                      </a:r>
                      <a:r>
                        <a:rPr lang="en-US" altLang="zh-CN" sz="1600" dirty="0" smtClean="0">
                          <a:effectLst/>
                          <a:latin typeface="+mn-lt"/>
                          <a:ea typeface="+mn-ea"/>
                        </a:rPr>
                        <a:t>VBS</a:t>
                      </a:r>
                      <a:r>
                        <a:rPr lang="zh-CN" altLang="en-US" sz="1600" dirty="0" smtClean="0">
                          <a:effectLst/>
                          <a:latin typeface="+mn-lt"/>
                          <a:ea typeface="+mn-ea"/>
                        </a:rPr>
                        <a:t>访问分布式存储资源。每个服务器上部署一个</a:t>
                      </a:r>
                      <a:r>
                        <a:rPr lang="en-US" altLang="zh-CN" sz="1600" dirty="0" smtClean="0">
                          <a:effectLst/>
                          <a:latin typeface="+mn-lt"/>
                          <a:ea typeface="+mn-ea"/>
                        </a:rPr>
                        <a:t>VBS</a:t>
                      </a:r>
                      <a:r>
                        <a:rPr lang="zh-CN" altLang="en-US" sz="1600" dirty="0" smtClean="0">
                          <a:effectLst/>
                          <a:latin typeface="+mn-lt"/>
                          <a:ea typeface="+mn-ea"/>
                        </a:rPr>
                        <a:t>进程。</a:t>
                      </a:r>
                      <a:endParaRPr lang="en-US" sz="1600" dirty="0"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ea typeface="+mn-ea"/>
                        </a:rPr>
                        <a:t>OSD</a:t>
                      </a:r>
                      <a:endParaRPr lang="en-US" sz="1600" dirty="0"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effectLst/>
                          <a:latin typeface="+mn-lt"/>
                          <a:ea typeface="+mn-ea"/>
                        </a:rPr>
                        <a:t>业务</a:t>
                      </a:r>
                      <a:r>
                        <a:rPr lang="en-US" altLang="zh-CN" sz="1600" dirty="0" smtClean="0">
                          <a:effectLst/>
                          <a:latin typeface="+mn-lt"/>
                          <a:ea typeface="+mn-ea"/>
                        </a:rPr>
                        <a:t>IO</a:t>
                      </a:r>
                      <a:r>
                        <a:rPr lang="zh-CN" altLang="en-US" sz="1600" dirty="0" smtClean="0">
                          <a:effectLst/>
                          <a:latin typeface="+mn-lt"/>
                          <a:ea typeface="+mn-ea"/>
                        </a:rPr>
                        <a:t>进程，执行具体的</a:t>
                      </a:r>
                      <a:r>
                        <a:rPr lang="en-US" altLang="zh-CN" sz="1600" dirty="0" smtClean="0">
                          <a:effectLst/>
                          <a:latin typeface="+mn-lt"/>
                          <a:ea typeface="+mn-ea"/>
                        </a:rPr>
                        <a:t>IO</a:t>
                      </a:r>
                      <a:r>
                        <a:rPr lang="zh-CN" altLang="en-US" sz="1600" dirty="0" smtClean="0">
                          <a:effectLst/>
                          <a:latin typeface="+mn-lt"/>
                          <a:ea typeface="+mn-ea"/>
                        </a:rPr>
                        <a:t>操作。在每个服务器上部署多个</a:t>
                      </a:r>
                      <a:r>
                        <a:rPr lang="en-US" altLang="zh-CN" sz="1600" dirty="0" smtClean="0">
                          <a:effectLst/>
                          <a:latin typeface="+mn-lt"/>
                          <a:ea typeface="+mn-ea"/>
                        </a:rPr>
                        <a:t>OSD</a:t>
                      </a:r>
                      <a:r>
                        <a:rPr lang="zh-CN" altLang="en-US" sz="1600" dirty="0" smtClean="0">
                          <a:effectLst/>
                          <a:latin typeface="+mn-lt"/>
                          <a:ea typeface="+mn-ea"/>
                        </a:rPr>
                        <a:t>进程，一块磁盘对应部署一个</a:t>
                      </a:r>
                      <a:r>
                        <a:rPr lang="en-US" altLang="zh-CN" sz="1600" dirty="0" smtClean="0">
                          <a:effectLst/>
                          <a:latin typeface="+mn-lt"/>
                          <a:ea typeface="+mn-ea"/>
                        </a:rPr>
                        <a:t>OSD</a:t>
                      </a:r>
                      <a:r>
                        <a:rPr lang="zh-CN" altLang="en-US" sz="1600" dirty="0" smtClean="0">
                          <a:effectLst/>
                          <a:latin typeface="+mn-lt"/>
                          <a:ea typeface="+mn-ea"/>
                        </a:rPr>
                        <a:t>进程。</a:t>
                      </a:r>
                      <a:endParaRPr lang="en-US" sz="1600" dirty="0"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77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32574" y="1376363"/>
            <a:ext cx="8188355" cy="4745037"/>
            <a:chOff x="635000" y="1376363"/>
            <a:chExt cx="8620127" cy="4745037"/>
          </a:xfrm>
        </p:grpSpPr>
        <p:grpSp>
          <p:nvGrpSpPr>
            <p:cNvPr id="52226" name="Group 798"/>
            <p:cNvGrpSpPr>
              <a:grpSpLocks/>
            </p:cNvGrpSpPr>
            <p:nvPr/>
          </p:nvGrpSpPr>
          <p:grpSpPr bwMode="auto">
            <a:xfrm>
              <a:off x="4565650" y="1643063"/>
              <a:ext cx="196850" cy="133350"/>
              <a:chOff x="3531" y="238"/>
              <a:chExt cx="489" cy="489"/>
            </a:xfrm>
          </p:grpSpPr>
          <p:sp>
            <p:nvSpPr>
              <p:cNvPr id="62" name="Freeform 799"/>
              <p:cNvSpPr>
                <a:spLocks/>
              </p:cNvSpPr>
              <p:nvPr/>
            </p:nvSpPr>
            <p:spPr bwMode="auto">
              <a:xfrm>
                <a:off x="3531" y="238"/>
                <a:ext cx="489" cy="489"/>
              </a:xfrm>
              <a:custGeom>
                <a:avLst/>
                <a:gdLst>
                  <a:gd name="T0" fmla="*/ 1 w 2932"/>
                  <a:gd name="T1" fmla="*/ 2 h 2935"/>
                  <a:gd name="T2" fmla="*/ 2 w 2932"/>
                  <a:gd name="T3" fmla="*/ 2 h 2935"/>
                  <a:gd name="T4" fmla="*/ 2 w 2932"/>
                  <a:gd name="T5" fmla="*/ 2 h 2935"/>
                  <a:gd name="T6" fmla="*/ 2 w 2932"/>
                  <a:gd name="T7" fmla="*/ 2 h 2935"/>
                  <a:gd name="T8" fmla="*/ 2 w 2932"/>
                  <a:gd name="T9" fmla="*/ 2 h 2935"/>
                  <a:gd name="T10" fmla="*/ 2 w 2932"/>
                  <a:gd name="T11" fmla="*/ 2 h 2935"/>
                  <a:gd name="T12" fmla="*/ 2 w 2932"/>
                  <a:gd name="T13" fmla="*/ 2 h 2935"/>
                  <a:gd name="T14" fmla="*/ 2 w 2932"/>
                  <a:gd name="T15" fmla="*/ 2 h 2935"/>
                  <a:gd name="T16" fmla="*/ 2 w 2932"/>
                  <a:gd name="T17" fmla="*/ 1 h 2935"/>
                  <a:gd name="T18" fmla="*/ 2 w 2932"/>
                  <a:gd name="T19" fmla="*/ 1 h 2935"/>
                  <a:gd name="T20" fmla="*/ 2 w 2932"/>
                  <a:gd name="T21" fmla="*/ 1 h 2935"/>
                  <a:gd name="T22" fmla="*/ 2 w 2932"/>
                  <a:gd name="T23" fmla="*/ 1 h 2935"/>
                  <a:gd name="T24" fmla="*/ 2 w 2932"/>
                  <a:gd name="T25" fmla="*/ 1 h 2935"/>
                  <a:gd name="T26" fmla="*/ 2 w 2932"/>
                  <a:gd name="T27" fmla="*/ 1 h 2935"/>
                  <a:gd name="T28" fmla="*/ 2 w 2932"/>
                  <a:gd name="T29" fmla="*/ 0 h 2935"/>
                  <a:gd name="T30" fmla="*/ 2 w 2932"/>
                  <a:gd name="T31" fmla="*/ 0 h 2935"/>
                  <a:gd name="T32" fmla="*/ 2 w 2932"/>
                  <a:gd name="T33" fmla="*/ 0 h 2935"/>
                  <a:gd name="T34" fmla="*/ 2 w 2932"/>
                  <a:gd name="T35" fmla="*/ 0 h 2935"/>
                  <a:gd name="T36" fmla="*/ 2 w 2932"/>
                  <a:gd name="T37" fmla="*/ 0 h 2935"/>
                  <a:gd name="T38" fmla="*/ 2 w 2932"/>
                  <a:gd name="T39" fmla="*/ 0 h 2935"/>
                  <a:gd name="T40" fmla="*/ 1 w 2932"/>
                  <a:gd name="T41" fmla="*/ 0 h 2935"/>
                  <a:gd name="T42" fmla="*/ 1 w 2932"/>
                  <a:gd name="T43" fmla="*/ 0 h 2935"/>
                  <a:gd name="T44" fmla="*/ 1 w 2932"/>
                  <a:gd name="T45" fmla="*/ 0 h 2935"/>
                  <a:gd name="T46" fmla="*/ 1 w 2932"/>
                  <a:gd name="T47" fmla="*/ 0 h 2935"/>
                  <a:gd name="T48" fmla="*/ 1 w 2932"/>
                  <a:gd name="T49" fmla="*/ 0 h 2935"/>
                  <a:gd name="T50" fmla="*/ 1 w 2932"/>
                  <a:gd name="T51" fmla="*/ 0 h 2935"/>
                  <a:gd name="T52" fmla="*/ 0 w 2932"/>
                  <a:gd name="T53" fmla="*/ 0 h 2935"/>
                  <a:gd name="T54" fmla="*/ 0 w 2932"/>
                  <a:gd name="T55" fmla="*/ 0 h 2935"/>
                  <a:gd name="T56" fmla="*/ 0 w 2932"/>
                  <a:gd name="T57" fmla="*/ 0 h 2935"/>
                  <a:gd name="T58" fmla="*/ 0 w 2932"/>
                  <a:gd name="T59" fmla="*/ 1 h 2935"/>
                  <a:gd name="T60" fmla="*/ 0 w 2932"/>
                  <a:gd name="T61" fmla="*/ 1 h 2935"/>
                  <a:gd name="T62" fmla="*/ 0 w 2932"/>
                  <a:gd name="T63" fmla="*/ 1 h 2935"/>
                  <a:gd name="T64" fmla="*/ 0 w 2932"/>
                  <a:gd name="T65" fmla="*/ 1 h 2935"/>
                  <a:gd name="T66" fmla="*/ 0 w 2932"/>
                  <a:gd name="T67" fmla="*/ 1 h 2935"/>
                  <a:gd name="T68" fmla="*/ 0 w 2932"/>
                  <a:gd name="T69" fmla="*/ 1 h 2935"/>
                  <a:gd name="T70" fmla="*/ 0 w 2932"/>
                  <a:gd name="T71" fmla="*/ 2 h 2935"/>
                  <a:gd name="T72" fmla="*/ 0 w 2932"/>
                  <a:gd name="T73" fmla="*/ 2 h 2935"/>
                  <a:gd name="T74" fmla="*/ 0 w 2932"/>
                  <a:gd name="T75" fmla="*/ 2 h 2935"/>
                  <a:gd name="T76" fmla="*/ 1 w 2932"/>
                  <a:gd name="T77" fmla="*/ 2 h 2935"/>
                  <a:gd name="T78" fmla="*/ 1 w 2932"/>
                  <a:gd name="T79" fmla="*/ 2 h 2935"/>
                  <a:gd name="T80" fmla="*/ 1 w 2932"/>
                  <a:gd name="T81" fmla="*/ 2 h 2935"/>
                  <a:gd name="T82" fmla="*/ 1 w 2932"/>
                  <a:gd name="T83" fmla="*/ 2 h 2935"/>
                  <a:gd name="T84" fmla="*/ 1 w 2932"/>
                  <a:gd name="T85" fmla="*/ 2 h 293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32"/>
                  <a:gd name="T130" fmla="*/ 0 h 2935"/>
                  <a:gd name="T131" fmla="*/ 2932 w 2932"/>
                  <a:gd name="T132" fmla="*/ 2935 h 293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32" h="2935">
                    <a:moveTo>
                      <a:pt x="1466" y="2935"/>
                    </a:moveTo>
                    <a:lnTo>
                      <a:pt x="1541" y="2933"/>
                    </a:lnTo>
                    <a:lnTo>
                      <a:pt x="1616" y="2928"/>
                    </a:lnTo>
                    <a:lnTo>
                      <a:pt x="1689" y="2919"/>
                    </a:lnTo>
                    <a:lnTo>
                      <a:pt x="1760" y="2906"/>
                    </a:lnTo>
                    <a:lnTo>
                      <a:pt x="1832" y="2889"/>
                    </a:lnTo>
                    <a:lnTo>
                      <a:pt x="1901" y="2869"/>
                    </a:lnTo>
                    <a:lnTo>
                      <a:pt x="1969" y="2846"/>
                    </a:lnTo>
                    <a:lnTo>
                      <a:pt x="2036" y="2820"/>
                    </a:lnTo>
                    <a:lnTo>
                      <a:pt x="2100" y="2789"/>
                    </a:lnTo>
                    <a:lnTo>
                      <a:pt x="2164" y="2758"/>
                    </a:lnTo>
                    <a:lnTo>
                      <a:pt x="2225" y="2722"/>
                    </a:lnTo>
                    <a:lnTo>
                      <a:pt x="2285" y="2684"/>
                    </a:lnTo>
                    <a:lnTo>
                      <a:pt x="2342" y="2643"/>
                    </a:lnTo>
                    <a:lnTo>
                      <a:pt x="2397" y="2599"/>
                    </a:lnTo>
                    <a:lnTo>
                      <a:pt x="2451" y="2553"/>
                    </a:lnTo>
                    <a:lnTo>
                      <a:pt x="2502" y="2504"/>
                    </a:lnTo>
                    <a:lnTo>
                      <a:pt x="2551" y="2454"/>
                    </a:lnTo>
                    <a:lnTo>
                      <a:pt x="2597" y="2400"/>
                    </a:lnTo>
                    <a:lnTo>
                      <a:pt x="2640" y="2344"/>
                    </a:lnTo>
                    <a:lnTo>
                      <a:pt x="2681" y="2287"/>
                    </a:lnTo>
                    <a:lnTo>
                      <a:pt x="2720" y="2227"/>
                    </a:lnTo>
                    <a:lnTo>
                      <a:pt x="2755" y="2166"/>
                    </a:lnTo>
                    <a:lnTo>
                      <a:pt x="2787" y="2103"/>
                    </a:lnTo>
                    <a:lnTo>
                      <a:pt x="2817" y="2038"/>
                    </a:lnTo>
                    <a:lnTo>
                      <a:pt x="2843" y="1971"/>
                    </a:lnTo>
                    <a:lnTo>
                      <a:pt x="2866" y="1903"/>
                    </a:lnTo>
                    <a:lnTo>
                      <a:pt x="2886" y="1834"/>
                    </a:lnTo>
                    <a:lnTo>
                      <a:pt x="2903" y="1763"/>
                    </a:lnTo>
                    <a:lnTo>
                      <a:pt x="2916" y="1690"/>
                    </a:lnTo>
                    <a:lnTo>
                      <a:pt x="2925" y="1618"/>
                    </a:lnTo>
                    <a:lnTo>
                      <a:pt x="2930" y="1542"/>
                    </a:lnTo>
                    <a:lnTo>
                      <a:pt x="2932" y="1467"/>
                    </a:lnTo>
                    <a:lnTo>
                      <a:pt x="2930" y="1392"/>
                    </a:lnTo>
                    <a:lnTo>
                      <a:pt x="2925" y="1318"/>
                    </a:lnTo>
                    <a:lnTo>
                      <a:pt x="2916" y="1244"/>
                    </a:lnTo>
                    <a:lnTo>
                      <a:pt x="2903" y="1173"/>
                    </a:lnTo>
                    <a:lnTo>
                      <a:pt x="2886" y="1101"/>
                    </a:lnTo>
                    <a:lnTo>
                      <a:pt x="2866" y="1032"/>
                    </a:lnTo>
                    <a:lnTo>
                      <a:pt x="2843" y="964"/>
                    </a:lnTo>
                    <a:lnTo>
                      <a:pt x="2817" y="897"/>
                    </a:lnTo>
                    <a:lnTo>
                      <a:pt x="2787" y="832"/>
                    </a:lnTo>
                    <a:lnTo>
                      <a:pt x="2755" y="769"/>
                    </a:lnTo>
                    <a:lnTo>
                      <a:pt x="2720" y="708"/>
                    </a:lnTo>
                    <a:lnTo>
                      <a:pt x="2681" y="648"/>
                    </a:lnTo>
                    <a:lnTo>
                      <a:pt x="2640" y="590"/>
                    </a:lnTo>
                    <a:lnTo>
                      <a:pt x="2597" y="535"/>
                    </a:lnTo>
                    <a:lnTo>
                      <a:pt x="2551" y="482"/>
                    </a:lnTo>
                    <a:lnTo>
                      <a:pt x="2502" y="430"/>
                    </a:lnTo>
                    <a:lnTo>
                      <a:pt x="2451" y="382"/>
                    </a:lnTo>
                    <a:lnTo>
                      <a:pt x="2397" y="335"/>
                    </a:lnTo>
                    <a:lnTo>
                      <a:pt x="2342" y="292"/>
                    </a:lnTo>
                    <a:lnTo>
                      <a:pt x="2285" y="251"/>
                    </a:lnTo>
                    <a:lnTo>
                      <a:pt x="2225" y="213"/>
                    </a:lnTo>
                    <a:lnTo>
                      <a:pt x="2164" y="178"/>
                    </a:lnTo>
                    <a:lnTo>
                      <a:pt x="2100" y="145"/>
                    </a:lnTo>
                    <a:lnTo>
                      <a:pt x="2036" y="116"/>
                    </a:lnTo>
                    <a:lnTo>
                      <a:pt x="1969" y="89"/>
                    </a:lnTo>
                    <a:lnTo>
                      <a:pt x="1901" y="66"/>
                    </a:lnTo>
                    <a:lnTo>
                      <a:pt x="1832" y="47"/>
                    </a:lnTo>
                    <a:lnTo>
                      <a:pt x="1760" y="30"/>
                    </a:lnTo>
                    <a:lnTo>
                      <a:pt x="1689" y="17"/>
                    </a:lnTo>
                    <a:lnTo>
                      <a:pt x="1616" y="8"/>
                    </a:lnTo>
                    <a:lnTo>
                      <a:pt x="1541" y="2"/>
                    </a:lnTo>
                    <a:lnTo>
                      <a:pt x="1466" y="0"/>
                    </a:lnTo>
                    <a:lnTo>
                      <a:pt x="1391" y="2"/>
                    </a:lnTo>
                    <a:lnTo>
                      <a:pt x="1317" y="8"/>
                    </a:lnTo>
                    <a:lnTo>
                      <a:pt x="1243" y="17"/>
                    </a:lnTo>
                    <a:lnTo>
                      <a:pt x="1171" y="30"/>
                    </a:lnTo>
                    <a:lnTo>
                      <a:pt x="1100" y="47"/>
                    </a:lnTo>
                    <a:lnTo>
                      <a:pt x="1031" y="66"/>
                    </a:lnTo>
                    <a:lnTo>
                      <a:pt x="963" y="89"/>
                    </a:lnTo>
                    <a:lnTo>
                      <a:pt x="896" y="116"/>
                    </a:lnTo>
                    <a:lnTo>
                      <a:pt x="831" y="145"/>
                    </a:lnTo>
                    <a:lnTo>
                      <a:pt x="768" y="178"/>
                    </a:lnTo>
                    <a:lnTo>
                      <a:pt x="707" y="213"/>
                    </a:lnTo>
                    <a:lnTo>
                      <a:pt x="647" y="251"/>
                    </a:lnTo>
                    <a:lnTo>
                      <a:pt x="590" y="292"/>
                    </a:lnTo>
                    <a:lnTo>
                      <a:pt x="534" y="335"/>
                    </a:lnTo>
                    <a:lnTo>
                      <a:pt x="480" y="382"/>
                    </a:lnTo>
                    <a:lnTo>
                      <a:pt x="430" y="430"/>
                    </a:lnTo>
                    <a:lnTo>
                      <a:pt x="382" y="482"/>
                    </a:lnTo>
                    <a:lnTo>
                      <a:pt x="335" y="535"/>
                    </a:lnTo>
                    <a:lnTo>
                      <a:pt x="292" y="590"/>
                    </a:lnTo>
                    <a:lnTo>
                      <a:pt x="251" y="648"/>
                    </a:lnTo>
                    <a:lnTo>
                      <a:pt x="213" y="708"/>
                    </a:lnTo>
                    <a:lnTo>
                      <a:pt x="177" y="769"/>
                    </a:lnTo>
                    <a:lnTo>
                      <a:pt x="145" y="832"/>
                    </a:lnTo>
                    <a:lnTo>
                      <a:pt x="116" y="897"/>
                    </a:lnTo>
                    <a:lnTo>
                      <a:pt x="89" y="964"/>
                    </a:lnTo>
                    <a:lnTo>
                      <a:pt x="66" y="1032"/>
                    </a:lnTo>
                    <a:lnTo>
                      <a:pt x="46" y="1101"/>
                    </a:lnTo>
                    <a:lnTo>
                      <a:pt x="30" y="1173"/>
                    </a:lnTo>
                    <a:lnTo>
                      <a:pt x="17" y="1244"/>
                    </a:lnTo>
                    <a:lnTo>
                      <a:pt x="8" y="1318"/>
                    </a:lnTo>
                    <a:lnTo>
                      <a:pt x="2" y="1392"/>
                    </a:lnTo>
                    <a:lnTo>
                      <a:pt x="0" y="1467"/>
                    </a:lnTo>
                    <a:lnTo>
                      <a:pt x="2" y="1542"/>
                    </a:lnTo>
                    <a:lnTo>
                      <a:pt x="8" y="1618"/>
                    </a:lnTo>
                    <a:lnTo>
                      <a:pt x="17" y="1690"/>
                    </a:lnTo>
                    <a:lnTo>
                      <a:pt x="30" y="1763"/>
                    </a:lnTo>
                    <a:lnTo>
                      <a:pt x="46" y="1834"/>
                    </a:lnTo>
                    <a:lnTo>
                      <a:pt x="66" y="1903"/>
                    </a:lnTo>
                    <a:lnTo>
                      <a:pt x="89" y="1971"/>
                    </a:lnTo>
                    <a:lnTo>
                      <a:pt x="116" y="2038"/>
                    </a:lnTo>
                    <a:lnTo>
                      <a:pt x="145" y="2103"/>
                    </a:lnTo>
                    <a:lnTo>
                      <a:pt x="177" y="2166"/>
                    </a:lnTo>
                    <a:lnTo>
                      <a:pt x="213" y="2227"/>
                    </a:lnTo>
                    <a:lnTo>
                      <a:pt x="251" y="2287"/>
                    </a:lnTo>
                    <a:lnTo>
                      <a:pt x="292" y="2344"/>
                    </a:lnTo>
                    <a:lnTo>
                      <a:pt x="335" y="2400"/>
                    </a:lnTo>
                    <a:lnTo>
                      <a:pt x="382" y="2454"/>
                    </a:lnTo>
                    <a:lnTo>
                      <a:pt x="430" y="2504"/>
                    </a:lnTo>
                    <a:lnTo>
                      <a:pt x="480" y="2553"/>
                    </a:lnTo>
                    <a:lnTo>
                      <a:pt x="534" y="2599"/>
                    </a:lnTo>
                    <a:lnTo>
                      <a:pt x="590" y="2643"/>
                    </a:lnTo>
                    <a:lnTo>
                      <a:pt x="647" y="2684"/>
                    </a:lnTo>
                    <a:lnTo>
                      <a:pt x="707" y="2722"/>
                    </a:lnTo>
                    <a:lnTo>
                      <a:pt x="768" y="2758"/>
                    </a:lnTo>
                    <a:lnTo>
                      <a:pt x="831" y="2789"/>
                    </a:lnTo>
                    <a:lnTo>
                      <a:pt x="896" y="2820"/>
                    </a:lnTo>
                    <a:lnTo>
                      <a:pt x="963" y="2846"/>
                    </a:lnTo>
                    <a:lnTo>
                      <a:pt x="1031" y="2869"/>
                    </a:lnTo>
                    <a:lnTo>
                      <a:pt x="1100" y="2889"/>
                    </a:lnTo>
                    <a:lnTo>
                      <a:pt x="1171" y="2906"/>
                    </a:lnTo>
                    <a:lnTo>
                      <a:pt x="1243" y="2919"/>
                    </a:lnTo>
                    <a:lnTo>
                      <a:pt x="1317" y="2928"/>
                    </a:lnTo>
                    <a:lnTo>
                      <a:pt x="1391" y="2933"/>
                    </a:lnTo>
                    <a:lnTo>
                      <a:pt x="1466" y="2935"/>
                    </a:lnTo>
                    <a:close/>
                  </a:path>
                </a:pathLst>
              </a:custGeom>
              <a:solidFill>
                <a:srgbClr val="A27A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defRPr/>
                </a:pPr>
                <a:endParaRPr lang="zh-CN" altLang="en-US" sz="11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3" name="Freeform 800"/>
              <p:cNvSpPr>
                <a:spLocks/>
              </p:cNvSpPr>
              <p:nvPr/>
            </p:nvSpPr>
            <p:spPr bwMode="auto">
              <a:xfrm>
                <a:off x="3582" y="273"/>
                <a:ext cx="221" cy="343"/>
              </a:xfrm>
              <a:custGeom>
                <a:avLst/>
                <a:gdLst>
                  <a:gd name="T0" fmla="*/ 1 w 1336"/>
                  <a:gd name="T1" fmla="*/ 0 h 2063"/>
                  <a:gd name="T2" fmla="*/ 1 w 1336"/>
                  <a:gd name="T3" fmla="*/ 0 h 2063"/>
                  <a:gd name="T4" fmla="*/ 1 w 1336"/>
                  <a:gd name="T5" fmla="*/ 1 h 2063"/>
                  <a:gd name="T6" fmla="*/ 1 w 1336"/>
                  <a:gd name="T7" fmla="*/ 1 h 2063"/>
                  <a:gd name="T8" fmla="*/ 0 w 1336"/>
                  <a:gd name="T9" fmla="*/ 2 h 2063"/>
                  <a:gd name="T10" fmla="*/ 0 w 1336"/>
                  <a:gd name="T11" fmla="*/ 2 h 2063"/>
                  <a:gd name="T12" fmla="*/ 1 w 1336"/>
                  <a:gd name="T13" fmla="*/ 1 h 2063"/>
                  <a:gd name="T14" fmla="*/ 0 w 1336"/>
                  <a:gd name="T15" fmla="*/ 0 h 2063"/>
                  <a:gd name="T16" fmla="*/ 1 w 1336"/>
                  <a:gd name="T17" fmla="*/ 0 h 2063"/>
                  <a:gd name="T18" fmla="*/ 1 w 1336"/>
                  <a:gd name="T19" fmla="*/ 0 h 20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36"/>
                  <a:gd name="T31" fmla="*/ 0 h 2063"/>
                  <a:gd name="T32" fmla="*/ 1336 w 1336"/>
                  <a:gd name="T33" fmla="*/ 2063 h 206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36" h="2063">
                    <a:moveTo>
                      <a:pt x="1320" y="0"/>
                    </a:moveTo>
                    <a:lnTo>
                      <a:pt x="1328" y="483"/>
                    </a:lnTo>
                    <a:lnTo>
                      <a:pt x="1336" y="967"/>
                    </a:lnTo>
                    <a:lnTo>
                      <a:pt x="1001" y="780"/>
                    </a:lnTo>
                    <a:lnTo>
                      <a:pt x="412" y="2063"/>
                    </a:lnTo>
                    <a:lnTo>
                      <a:pt x="0" y="1833"/>
                    </a:lnTo>
                    <a:lnTo>
                      <a:pt x="821" y="680"/>
                    </a:lnTo>
                    <a:lnTo>
                      <a:pt x="491" y="497"/>
                    </a:lnTo>
                    <a:lnTo>
                      <a:pt x="906" y="248"/>
                    </a:lnTo>
                    <a:lnTo>
                      <a:pt x="132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defRPr/>
                </a:pPr>
                <a:endParaRPr lang="zh-CN" altLang="en-US" sz="11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Freeform 801"/>
              <p:cNvSpPr>
                <a:spLocks/>
              </p:cNvSpPr>
              <p:nvPr/>
            </p:nvSpPr>
            <p:spPr bwMode="auto">
              <a:xfrm>
                <a:off x="3732" y="354"/>
                <a:ext cx="225" cy="349"/>
              </a:xfrm>
              <a:custGeom>
                <a:avLst/>
                <a:gdLst>
                  <a:gd name="T0" fmla="*/ 1 w 1336"/>
                  <a:gd name="T1" fmla="*/ 0 h 2063"/>
                  <a:gd name="T2" fmla="*/ 1 w 1336"/>
                  <a:gd name="T3" fmla="*/ 0 h 2063"/>
                  <a:gd name="T4" fmla="*/ 1 w 1336"/>
                  <a:gd name="T5" fmla="*/ 1 h 2063"/>
                  <a:gd name="T6" fmla="*/ 1 w 1336"/>
                  <a:gd name="T7" fmla="*/ 1 h 2063"/>
                  <a:gd name="T8" fmla="*/ 0 w 1336"/>
                  <a:gd name="T9" fmla="*/ 2 h 2063"/>
                  <a:gd name="T10" fmla="*/ 0 w 1336"/>
                  <a:gd name="T11" fmla="*/ 2 h 2063"/>
                  <a:gd name="T12" fmla="*/ 1 w 1336"/>
                  <a:gd name="T13" fmla="*/ 1 h 2063"/>
                  <a:gd name="T14" fmla="*/ 0 w 1336"/>
                  <a:gd name="T15" fmla="*/ 0 h 2063"/>
                  <a:gd name="T16" fmla="*/ 1 w 1336"/>
                  <a:gd name="T17" fmla="*/ 0 h 2063"/>
                  <a:gd name="T18" fmla="*/ 1 w 1336"/>
                  <a:gd name="T19" fmla="*/ 0 h 20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36"/>
                  <a:gd name="T31" fmla="*/ 0 h 2063"/>
                  <a:gd name="T32" fmla="*/ 1336 w 1336"/>
                  <a:gd name="T33" fmla="*/ 2063 h 206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36" h="2063">
                    <a:moveTo>
                      <a:pt x="1320" y="0"/>
                    </a:moveTo>
                    <a:lnTo>
                      <a:pt x="1328" y="483"/>
                    </a:lnTo>
                    <a:lnTo>
                      <a:pt x="1336" y="967"/>
                    </a:lnTo>
                    <a:lnTo>
                      <a:pt x="1001" y="780"/>
                    </a:lnTo>
                    <a:lnTo>
                      <a:pt x="412" y="2063"/>
                    </a:lnTo>
                    <a:lnTo>
                      <a:pt x="0" y="1833"/>
                    </a:lnTo>
                    <a:lnTo>
                      <a:pt x="821" y="680"/>
                    </a:lnTo>
                    <a:lnTo>
                      <a:pt x="492" y="497"/>
                    </a:lnTo>
                    <a:lnTo>
                      <a:pt x="906" y="248"/>
                    </a:lnTo>
                    <a:lnTo>
                      <a:pt x="132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defRPr/>
                </a:pPr>
                <a:endParaRPr lang="zh-CN" altLang="en-US" sz="11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2227" name="Group 798"/>
            <p:cNvGrpSpPr>
              <a:grpSpLocks/>
            </p:cNvGrpSpPr>
            <p:nvPr/>
          </p:nvGrpSpPr>
          <p:grpSpPr bwMode="auto">
            <a:xfrm>
              <a:off x="5519738" y="1751013"/>
              <a:ext cx="196850" cy="133350"/>
              <a:chOff x="3531" y="238"/>
              <a:chExt cx="489" cy="489"/>
            </a:xfrm>
          </p:grpSpPr>
          <p:sp>
            <p:nvSpPr>
              <p:cNvPr id="66" name="Freeform 799"/>
              <p:cNvSpPr>
                <a:spLocks/>
              </p:cNvSpPr>
              <p:nvPr/>
            </p:nvSpPr>
            <p:spPr bwMode="auto">
              <a:xfrm>
                <a:off x="3531" y="238"/>
                <a:ext cx="489" cy="489"/>
              </a:xfrm>
              <a:custGeom>
                <a:avLst/>
                <a:gdLst>
                  <a:gd name="T0" fmla="*/ 1 w 2932"/>
                  <a:gd name="T1" fmla="*/ 2 h 2935"/>
                  <a:gd name="T2" fmla="*/ 2 w 2932"/>
                  <a:gd name="T3" fmla="*/ 2 h 2935"/>
                  <a:gd name="T4" fmla="*/ 2 w 2932"/>
                  <a:gd name="T5" fmla="*/ 2 h 2935"/>
                  <a:gd name="T6" fmla="*/ 2 w 2932"/>
                  <a:gd name="T7" fmla="*/ 2 h 2935"/>
                  <a:gd name="T8" fmla="*/ 2 w 2932"/>
                  <a:gd name="T9" fmla="*/ 2 h 2935"/>
                  <a:gd name="T10" fmla="*/ 2 w 2932"/>
                  <a:gd name="T11" fmla="*/ 2 h 2935"/>
                  <a:gd name="T12" fmla="*/ 2 w 2932"/>
                  <a:gd name="T13" fmla="*/ 2 h 2935"/>
                  <a:gd name="T14" fmla="*/ 2 w 2932"/>
                  <a:gd name="T15" fmla="*/ 2 h 2935"/>
                  <a:gd name="T16" fmla="*/ 2 w 2932"/>
                  <a:gd name="T17" fmla="*/ 1 h 2935"/>
                  <a:gd name="T18" fmla="*/ 2 w 2932"/>
                  <a:gd name="T19" fmla="*/ 1 h 2935"/>
                  <a:gd name="T20" fmla="*/ 2 w 2932"/>
                  <a:gd name="T21" fmla="*/ 1 h 2935"/>
                  <a:gd name="T22" fmla="*/ 2 w 2932"/>
                  <a:gd name="T23" fmla="*/ 1 h 2935"/>
                  <a:gd name="T24" fmla="*/ 2 w 2932"/>
                  <a:gd name="T25" fmla="*/ 1 h 2935"/>
                  <a:gd name="T26" fmla="*/ 2 w 2932"/>
                  <a:gd name="T27" fmla="*/ 1 h 2935"/>
                  <a:gd name="T28" fmla="*/ 2 w 2932"/>
                  <a:gd name="T29" fmla="*/ 0 h 2935"/>
                  <a:gd name="T30" fmla="*/ 2 w 2932"/>
                  <a:gd name="T31" fmla="*/ 0 h 2935"/>
                  <a:gd name="T32" fmla="*/ 2 w 2932"/>
                  <a:gd name="T33" fmla="*/ 0 h 2935"/>
                  <a:gd name="T34" fmla="*/ 2 w 2932"/>
                  <a:gd name="T35" fmla="*/ 0 h 2935"/>
                  <a:gd name="T36" fmla="*/ 2 w 2932"/>
                  <a:gd name="T37" fmla="*/ 0 h 2935"/>
                  <a:gd name="T38" fmla="*/ 2 w 2932"/>
                  <a:gd name="T39" fmla="*/ 0 h 2935"/>
                  <a:gd name="T40" fmla="*/ 1 w 2932"/>
                  <a:gd name="T41" fmla="*/ 0 h 2935"/>
                  <a:gd name="T42" fmla="*/ 1 w 2932"/>
                  <a:gd name="T43" fmla="*/ 0 h 2935"/>
                  <a:gd name="T44" fmla="*/ 1 w 2932"/>
                  <a:gd name="T45" fmla="*/ 0 h 2935"/>
                  <a:gd name="T46" fmla="*/ 1 w 2932"/>
                  <a:gd name="T47" fmla="*/ 0 h 2935"/>
                  <a:gd name="T48" fmla="*/ 1 w 2932"/>
                  <a:gd name="T49" fmla="*/ 0 h 2935"/>
                  <a:gd name="T50" fmla="*/ 1 w 2932"/>
                  <a:gd name="T51" fmla="*/ 0 h 2935"/>
                  <a:gd name="T52" fmla="*/ 0 w 2932"/>
                  <a:gd name="T53" fmla="*/ 0 h 2935"/>
                  <a:gd name="T54" fmla="*/ 0 w 2932"/>
                  <a:gd name="T55" fmla="*/ 0 h 2935"/>
                  <a:gd name="T56" fmla="*/ 0 w 2932"/>
                  <a:gd name="T57" fmla="*/ 0 h 2935"/>
                  <a:gd name="T58" fmla="*/ 0 w 2932"/>
                  <a:gd name="T59" fmla="*/ 1 h 2935"/>
                  <a:gd name="T60" fmla="*/ 0 w 2932"/>
                  <a:gd name="T61" fmla="*/ 1 h 2935"/>
                  <a:gd name="T62" fmla="*/ 0 w 2932"/>
                  <a:gd name="T63" fmla="*/ 1 h 2935"/>
                  <a:gd name="T64" fmla="*/ 0 w 2932"/>
                  <a:gd name="T65" fmla="*/ 1 h 2935"/>
                  <a:gd name="T66" fmla="*/ 0 w 2932"/>
                  <a:gd name="T67" fmla="*/ 1 h 2935"/>
                  <a:gd name="T68" fmla="*/ 0 w 2932"/>
                  <a:gd name="T69" fmla="*/ 1 h 2935"/>
                  <a:gd name="T70" fmla="*/ 0 w 2932"/>
                  <a:gd name="T71" fmla="*/ 2 h 2935"/>
                  <a:gd name="T72" fmla="*/ 0 w 2932"/>
                  <a:gd name="T73" fmla="*/ 2 h 2935"/>
                  <a:gd name="T74" fmla="*/ 0 w 2932"/>
                  <a:gd name="T75" fmla="*/ 2 h 2935"/>
                  <a:gd name="T76" fmla="*/ 1 w 2932"/>
                  <a:gd name="T77" fmla="*/ 2 h 2935"/>
                  <a:gd name="T78" fmla="*/ 1 w 2932"/>
                  <a:gd name="T79" fmla="*/ 2 h 2935"/>
                  <a:gd name="T80" fmla="*/ 1 w 2932"/>
                  <a:gd name="T81" fmla="*/ 2 h 2935"/>
                  <a:gd name="T82" fmla="*/ 1 w 2932"/>
                  <a:gd name="T83" fmla="*/ 2 h 2935"/>
                  <a:gd name="T84" fmla="*/ 1 w 2932"/>
                  <a:gd name="T85" fmla="*/ 2 h 293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32"/>
                  <a:gd name="T130" fmla="*/ 0 h 2935"/>
                  <a:gd name="T131" fmla="*/ 2932 w 2932"/>
                  <a:gd name="T132" fmla="*/ 2935 h 293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32" h="2935">
                    <a:moveTo>
                      <a:pt x="1466" y="2935"/>
                    </a:moveTo>
                    <a:lnTo>
                      <a:pt x="1541" y="2933"/>
                    </a:lnTo>
                    <a:lnTo>
                      <a:pt x="1616" y="2928"/>
                    </a:lnTo>
                    <a:lnTo>
                      <a:pt x="1689" y="2919"/>
                    </a:lnTo>
                    <a:lnTo>
                      <a:pt x="1760" y="2906"/>
                    </a:lnTo>
                    <a:lnTo>
                      <a:pt x="1832" y="2889"/>
                    </a:lnTo>
                    <a:lnTo>
                      <a:pt x="1901" y="2869"/>
                    </a:lnTo>
                    <a:lnTo>
                      <a:pt x="1969" y="2846"/>
                    </a:lnTo>
                    <a:lnTo>
                      <a:pt x="2036" y="2820"/>
                    </a:lnTo>
                    <a:lnTo>
                      <a:pt x="2100" y="2789"/>
                    </a:lnTo>
                    <a:lnTo>
                      <a:pt x="2164" y="2758"/>
                    </a:lnTo>
                    <a:lnTo>
                      <a:pt x="2225" y="2722"/>
                    </a:lnTo>
                    <a:lnTo>
                      <a:pt x="2285" y="2684"/>
                    </a:lnTo>
                    <a:lnTo>
                      <a:pt x="2342" y="2643"/>
                    </a:lnTo>
                    <a:lnTo>
                      <a:pt x="2397" y="2599"/>
                    </a:lnTo>
                    <a:lnTo>
                      <a:pt x="2451" y="2553"/>
                    </a:lnTo>
                    <a:lnTo>
                      <a:pt x="2502" y="2504"/>
                    </a:lnTo>
                    <a:lnTo>
                      <a:pt x="2551" y="2454"/>
                    </a:lnTo>
                    <a:lnTo>
                      <a:pt x="2597" y="2400"/>
                    </a:lnTo>
                    <a:lnTo>
                      <a:pt x="2640" y="2344"/>
                    </a:lnTo>
                    <a:lnTo>
                      <a:pt x="2681" y="2287"/>
                    </a:lnTo>
                    <a:lnTo>
                      <a:pt x="2720" y="2227"/>
                    </a:lnTo>
                    <a:lnTo>
                      <a:pt x="2755" y="2166"/>
                    </a:lnTo>
                    <a:lnTo>
                      <a:pt x="2787" y="2103"/>
                    </a:lnTo>
                    <a:lnTo>
                      <a:pt x="2817" y="2038"/>
                    </a:lnTo>
                    <a:lnTo>
                      <a:pt x="2843" y="1971"/>
                    </a:lnTo>
                    <a:lnTo>
                      <a:pt x="2866" y="1903"/>
                    </a:lnTo>
                    <a:lnTo>
                      <a:pt x="2886" y="1834"/>
                    </a:lnTo>
                    <a:lnTo>
                      <a:pt x="2903" y="1763"/>
                    </a:lnTo>
                    <a:lnTo>
                      <a:pt x="2916" y="1690"/>
                    </a:lnTo>
                    <a:lnTo>
                      <a:pt x="2925" y="1618"/>
                    </a:lnTo>
                    <a:lnTo>
                      <a:pt x="2930" y="1542"/>
                    </a:lnTo>
                    <a:lnTo>
                      <a:pt x="2932" y="1467"/>
                    </a:lnTo>
                    <a:lnTo>
                      <a:pt x="2930" y="1392"/>
                    </a:lnTo>
                    <a:lnTo>
                      <a:pt x="2925" y="1318"/>
                    </a:lnTo>
                    <a:lnTo>
                      <a:pt x="2916" y="1244"/>
                    </a:lnTo>
                    <a:lnTo>
                      <a:pt x="2903" y="1173"/>
                    </a:lnTo>
                    <a:lnTo>
                      <a:pt x="2886" y="1101"/>
                    </a:lnTo>
                    <a:lnTo>
                      <a:pt x="2866" y="1032"/>
                    </a:lnTo>
                    <a:lnTo>
                      <a:pt x="2843" y="964"/>
                    </a:lnTo>
                    <a:lnTo>
                      <a:pt x="2817" y="897"/>
                    </a:lnTo>
                    <a:lnTo>
                      <a:pt x="2787" y="832"/>
                    </a:lnTo>
                    <a:lnTo>
                      <a:pt x="2755" y="769"/>
                    </a:lnTo>
                    <a:lnTo>
                      <a:pt x="2720" y="708"/>
                    </a:lnTo>
                    <a:lnTo>
                      <a:pt x="2681" y="648"/>
                    </a:lnTo>
                    <a:lnTo>
                      <a:pt x="2640" y="590"/>
                    </a:lnTo>
                    <a:lnTo>
                      <a:pt x="2597" y="535"/>
                    </a:lnTo>
                    <a:lnTo>
                      <a:pt x="2551" y="482"/>
                    </a:lnTo>
                    <a:lnTo>
                      <a:pt x="2502" y="430"/>
                    </a:lnTo>
                    <a:lnTo>
                      <a:pt x="2451" y="382"/>
                    </a:lnTo>
                    <a:lnTo>
                      <a:pt x="2397" y="335"/>
                    </a:lnTo>
                    <a:lnTo>
                      <a:pt x="2342" y="292"/>
                    </a:lnTo>
                    <a:lnTo>
                      <a:pt x="2285" y="251"/>
                    </a:lnTo>
                    <a:lnTo>
                      <a:pt x="2225" y="213"/>
                    </a:lnTo>
                    <a:lnTo>
                      <a:pt x="2164" y="178"/>
                    </a:lnTo>
                    <a:lnTo>
                      <a:pt x="2100" y="145"/>
                    </a:lnTo>
                    <a:lnTo>
                      <a:pt x="2036" y="116"/>
                    </a:lnTo>
                    <a:lnTo>
                      <a:pt x="1969" y="89"/>
                    </a:lnTo>
                    <a:lnTo>
                      <a:pt x="1901" y="66"/>
                    </a:lnTo>
                    <a:lnTo>
                      <a:pt x="1832" y="47"/>
                    </a:lnTo>
                    <a:lnTo>
                      <a:pt x="1760" y="30"/>
                    </a:lnTo>
                    <a:lnTo>
                      <a:pt x="1689" y="17"/>
                    </a:lnTo>
                    <a:lnTo>
                      <a:pt x="1616" y="8"/>
                    </a:lnTo>
                    <a:lnTo>
                      <a:pt x="1541" y="2"/>
                    </a:lnTo>
                    <a:lnTo>
                      <a:pt x="1466" y="0"/>
                    </a:lnTo>
                    <a:lnTo>
                      <a:pt x="1391" y="2"/>
                    </a:lnTo>
                    <a:lnTo>
                      <a:pt x="1317" y="8"/>
                    </a:lnTo>
                    <a:lnTo>
                      <a:pt x="1243" y="17"/>
                    </a:lnTo>
                    <a:lnTo>
                      <a:pt x="1171" y="30"/>
                    </a:lnTo>
                    <a:lnTo>
                      <a:pt x="1100" y="47"/>
                    </a:lnTo>
                    <a:lnTo>
                      <a:pt x="1031" y="66"/>
                    </a:lnTo>
                    <a:lnTo>
                      <a:pt x="963" y="89"/>
                    </a:lnTo>
                    <a:lnTo>
                      <a:pt x="896" y="116"/>
                    </a:lnTo>
                    <a:lnTo>
                      <a:pt x="831" y="145"/>
                    </a:lnTo>
                    <a:lnTo>
                      <a:pt x="768" y="178"/>
                    </a:lnTo>
                    <a:lnTo>
                      <a:pt x="707" y="213"/>
                    </a:lnTo>
                    <a:lnTo>
                      <a:pt x="647" y="251"/>
                    </a:lnTo>
                    <a:lnTo>
                      <a:pt x="590" y="292"/>
                    </a:lnTo>
                    <a:lnTo>
                      <a:pt x="534" y="335"/>
                    </a:lnTo>
                    <a:lnTo>
                      <a:pt x="480" y="382"/>
                    </a:lnTo>
                    <a:lnTo>
                      <a:pt x="430" y="430"/>
                    </a:lnTo>
                    <a:lnTo>
                      <a:pt x="382" y="482"/>
                    </a:lnTo>
                    <a:lnTo>
                      <a:pt x="335" y="535"/>
                    </a:lnTo>
                    <a:lnTo>
                      <a:pt x="292" y="590"/>
                    </a:lnTo>
                    <a:lnTo>
                      <a:pt x="251" y="648"/>
                    </a:lnTo>
                    <a:lnTo>
                      <a:pt x="213" y="708"/>
                    </a:lnTo>
                    <a:lnTo>
                      <a:pt x="177" y="769"/>
                    </a:lnTo>
                    <a:lnTo>
                      <a:pt x="145" y="832"/>
                    </a:lnTo>
                    <a:lnTo>
                      <a:pt x="116" y="897"/>
                    </a:lnTo>
                    <a:lnTo>
                      <a:pt x="89" y="964"/>
                    </a:lnTo>
                    <a:lnTo>
                      <a:pt x="66" y="1032"/>
                    </a:lnTo>
                    <a:lnTo>
                      <a:pt x="46" y="1101"/>
                    </a:lnTo>
                    <a:lnTo>
                      <a:pt x="30" y="1173"/>
                    </a:lnTo>
                    <a:lnTo>
                      <a:pt x="17" y="1244"/>
                    </a:lnTo>
                    <a:lnTo>
                      <a:pt x="8" y="1318"/>
                    </a:lnTo>
                    <a:lnTo>
                      <a:pt x="2" y="1392"/>
                    </a:lnTo>
                    <a:lnTo>
                      <a:pt x="0" y="1467"/>
                    </a:lnTo>
                    <a:lnTo>
                      <a:pt x="2" y="1542"/>
                    </a:lnTo>
                    <a:lnTo>
                      <a:pt x="8" y="1618"/>
                    </a:lnTo>
                    <a:lnTo>
                      <a:pt x="17" y="1690"/>
                    </a:lnTo>
                    <a:lnTo>
                      <a:pt x="30" y="1763"/>
                    </a:lnTo>
                    <a:lnTo>
                      <a:pt x="46" y="1834"/>
                    </a:lnTo>
                    <a:lnTo>
                      <a:pt x="66" y="1903"/>
                    </a:lnTo>
                    <a:lnTo>
                      <a:pt x="89" y="1971"/>
                    </a:lnTo>
                    <a:lnTo>
                      <a:pt x="116" y="2038"/>
                    </a:lnTo>
                    <a:lnTo>
                      <a:pt x="145" y="2103"/>
                    </a:lnTo>
                    <a:lnTo>
                      <a:pt x="177" y="2166"/>
                    </a:lnTo>
                    <a:lnTo>
                      <a:pt x="213" y="2227"/>
                    </a:lnTo>
                    <a:lnTo>
                      <a:pt x="251" y="2287"/>
                    </a:lnTo>
                    <a:lnTo>
                      <a:pt x="292" y="2344"/>
                    </a:lnTo>
                    <a:lnTo>
                      <a:pt x="335" y="2400"/>
                    </a:lnTo>
                    <a:lnTo>
                      <a:pt x="382" y="2454"/>
                    </a:lnTo>
                    <a:lnTo>
                      <a:pt x="430" y="2504"/>
                    </a:lnTo>
                    <a:lnTo>
                      <a:pt x="480" y="2553"/>
                    </a:lnTo>
                    <a:lnTo>
                      <a:pt x="534" y="2599"/>
                    </a:lnTo>
                    <a:lnTo>
                      <a:pt x="590" y="2643"/>
                    </a:lnTo>
                    <a:lnTo>
                      <a:pt x="647" y="2684"/>
                    </a:lnTo>
                    <a:lnTo>
                      <a:pt x="707" y="2722"/>
                    </a:lnTo>
                    <a:lnTo>
                      <a:pt x="768" y="2758"/>
                    </a:lnTo>
                    <a:lnTo>
                      <a:pt x="831" y="2789"/>
                    </a:lnTo>
                    <a:lnTo>
                      <a:pt x="896" y="2820"/>
                    </a:lnTo>
                    <a:lnTo>
                      <a:pt x="963" y="2846"/>
                    </a:lnTo>
                    <a:lnTo>
                      <a:pt x="1031" y="2869"/>
                    </a:lnTo>
                    <a:lnTo>
                      <a:pt x="1100" y="2889"/>
                    </a:lnTo>
                    <a:lnTo>
                      <a:pt x="1171" y="2906"/>
                    </a:lnTo>
                    <a:lnTo>
                      <a:pt x="1243" y="2919"/>
                    </a:lnTo>
                    <a:lnTo>
                      <a:pt x="1317" y="2928"/>
                    </a:lnTo>
                    <a:lnTo>
                      <a:pt x="1391" y="2933"/>
                    </a:lnTo>
                    <a:lnTo>
                      <a:pt x="1466" y="2935"/>
                    </a:lnTo>
                    <a:close/>
                  </a:path>
                </a:pathLst>
              </a:custGeom>
              <a:solidFill>
                <a:srgbClr val="A27A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defRPr/>
                </a:pPr>
                <a:endParaRPr lang="zh-CN" altLang="en-US" sz="11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7" name="Freeform 800"/>
              <p:cNvSpPr>
                <a:spLocks/>
              </p:cNvSpPr>
              <p:nvPr/>
            </p:nvSpPr>
            <p:spPr bwMode="auto">
              <a:xfrm>
                <a:off x="3582" y="273"/>
                <a:ext cx="221" cy="343"/>
              </a:xfrm>
              <a:custGeom>
                <a:avLst/>
                <a:gdLst>
                  <a:gd name="T0" fmla="*/ 1 w 1336"/>
                  <a:gd name="T1" fmla="*/ 0 h 2063"/>
                  <a:gd name="T2" fmla="*/ 1 w 1336"/>
                  <a:gd name="T3" fmla="*/ 0 h 2063"/>
                  <a:gd name="T4" fmla="*/ 1 w 1336"/>
                  <a:gd name="T5" fmla="*/ 1 h 2063"/>
                  <a:gd name="T6" fmla="*/ 1 w 1336"/>
                  <a:gd name="T7" fmla="*/ 1 h 2063"/>
                  <a:gd name="T8" fmla="*/ 0 w 1336"/>
                  <a:gd name="T9" fmla="*/ 2 h 2063"/>
                  <a:gd name="T10" fmla="*/ 0 w 1336"/>
                  <a:gd name="T11" fmla="*/ 2 h 2063"/>
                  <a:gd name="T12" fmla="*/ 1 w 1336"/>
                  <a:gd name="T13" fmla="*/ 1 h 2063"/>
                  <a:gd name="T14" fmla="*/ 0 w 1336"/>
                  <a:gd name="T15" fmla="*/ 0 h 2063"/>
                  <a:gd name="T16" fmla="*/ 1 w 1336"/>
                  <a:gd name="T17" fmla="*/ 0 h 2063"/>
                  <a:gd name="T18" fmla="*/ 1 w 1336"/>
                  <a:gd name="T19" fmla="*/ 0 h 20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36"/>
                  <a:gd name="T31" fmla="*/ 0 h 2063"/>
                  <a:gd name="T32" fmla="*/ 1336 w 1336"/>
                  <a:gd name="T33" fmla="*/ 2063 h 206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36" h="2063">
                    <a:moveTo>
                      <a:pt x="1320" y="0"/>
                    </a:moveTo>
                    <a:lnTo>
                      <a:pt x="1328" y="483"/>
                    </a:lnTo>
                    <a:lnTo>
                      <a:pt x="1336" y="967"/>
                    </a:lnTo>
                    <a:lnTo>
                      <a:pt x="1001" y="780"/>
                    </a:lnTo>
                    <a:lnTo>
                      <a:pt x="412" y="2063"/>
                    </a:lnTo>
                    <a:lnTo>
                      <a:pt x="0" y="1833"/>
                    </a:lnTo>
                    <a:lnTo>
                      <a:pt x="821" y="680"/>
                    </a:lnTo>
                    <a:lnTo>
                      <a:pt x="491" y="497"/>
                    </a:lnTo>
                    <a:lnTo>
                      <a:pt x="906" y="248"/>
                    </a:lnTo>
                    <a:lnTo>
                      <a:pt x="132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defRPr/>
                </a:pPr>
                <a:endParaRPr lang="zh-CN" altLang="en-US" sz="11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8" name="Freeform 801"/>
              <p:cNvSpPr>
                <a:spLocks/>
              </p:cNvSpPr>
              <p:nvPr/>
            </p:nvSpPr>
            <p:spPr bwMode="auto">
              <a:xfrm>
                <a:off x="3732" y="354"/>
                <a:ext cx="225" cy="349"/>
              </a:xfrm>
              <a:custGeom>
                <a:avLst/>
                <a:gdLst>
                  <a:gd name="T0" fmla="*/ 1 w 1336"/>
                  <a:gd name="T1" fmla="*/ 0 h 2063"/>
                  <a:gd name="T2" fmla="*/ 1 w 1336"/>
                  <a:gd name="T3" fmla="*/ 0 h 2063"/>
                  <a:gd name="T4" fmla="*/ 1 w 1336"/>
                  <a:gd name="T5" fmla="*/ 1 h 2063"/>
                  <a:gd name="T6" fmla="*/ 1 w 1336"/>
                  <a:gd name="T7" fmla="*/ 1 h 2063"/>
                  <a:gd name="T8" fmla="*/ 0 w 1336"/>
                  <a:gd name="T9" fmla="*/ 2 h 2063"/>
                  <a:gd name="T10" fmla="*/ 0 w 1336"/>
                  <a:gd name="T11" fmla="*/ 2 h 2063"/>
                  <a:gd name="T12" fmla="*/ 1 w 1336"/>
                  <a:gd name="T13" fmla="*/ 1 h 2063"/>
                  <a:gd name="T14" fmla="*/ 0 w 1336"/>
                  <a:gd name="T15" fmla="*/ 0 h 2063"/>
                  <a:gd name="T16" fmla="*/ 1 w 1336"/>
                  <a:gd name="T17" fmla="*/ 0 h 2063"/>
                  <a:gd name="T18" fmla="*/ 1 w 1336"/>
                  <a:gd name="T19" fmla="*/ 0 h 20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36"/>
                  <a:gd name="T31" fmla="*/ 0 h 2063"/>
                  <a:gd name="T32" fmla="*/ 1336 w 1336"/>
                  <a:gd name="T33" fmla="*/ 2063 h 206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36" h="2063">
                    <a:moveTo>
                      <a:pt x="1320" y="0"/>
                    </a:moveTo>
                    <a:lnTo>
                      <a:pt x="1328" y="483"/>
                    </a:lnTo>
                    <a:lnTo>
                      <a:pt x="1336" y="967"/>
                    </a:lnTo>
                    <a:lnTo>
                      <a:pt x="1001" y="780"/>
                    </a:lnTo>
                    <a:lnTo>
                      <a:pt x="412" y="2063"/>
                    </a:lnTo>
                    <a:lnTo>
                      <a:pt x="0" y="1833"/>
                    </a:lnTo>
                    <a:lnTo>
                      <a:pt x="821" y="680"/>
                    </a:lnTo>
                    <a:lnTo>
                      <a:pt x="492" y="497"/>
                    </a:lnTo>
                    <a:lnTo>
                      <a:pt x="906" y="248"/>
                    </a:lnTo>
                    <a:lnTo>
                      <a:pt x="132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defRPr/>
                </a:pPr>
                <a:endParaRPr lang="zh-CN" altLang="en-US" sz="11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52228" name="圆角矩形 203"/>
            <p:cNvSpPr>
              <a:spLocks noChangeArrowheads="1"/>
            </p:cNvSpPr>
            <p:nvPr/>
          </p:nvSpPr>
          <p:spPr bwMode="auto">
            <a:xfrm>
              <a:off x="712788" y="3581400"/>
              <a:ext cx="2232025" cy="1727200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0709" tIns="35355" rIns="70709" bIns="35355"/>
            <a:lstStyle>
              <a:lvl1pPr defTabSz="714375" eaLnBrk="0" hangingPunct="0"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1pPr>
              <a:lvl2pPr marL="742950" indent="-285750" defTabSz="714375" eaLnBrk="0" hangingPunct="0"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2pPr>
              <a:lvl3pPr marL="1143000" indent="-228600" defTabSz="714375" eaLnBrk="0" hangingPunct="0"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3pPr>
              <a:lvl4pPr marL="1600200" indent="-228600" defTabSz="714375" eaLnBrk="0" hangingPunct="0"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4pPr>
              <a:lvl5pPr marL="2057400" indent="-228600" defTabSz="714375" eaLnBrk="0" hangingPunct="0"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5pPr>
              <a:lvl6pPr marL="2514600" indent="-228600" defTabSz="714375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6pPr>
              <a:lvl7pPr marL="2971800" indent="-228600" defTabSz="714375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7pPr>
              <a:lvl8pPr marL="3429000" indent="-228600" defTabSz="714375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8pPr>
              <a:lvl9pPr marL="3886200" indent="-228600" defTabSz="714375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/>
              <a:endParaRPr lang="zh-CN" altLang="en-US" sz="1600">
                <a:solidFill>
                  <a:srgbClr val="000000"/>
                </a:solidFill>
                <a:latin typeface="+mn-lt"/>
                <a:ea typeface="MS PGothic" panose="020B0600070205080204" pitchFamily="34" charset="-128"/>
              </a:endParaRPr>
            </a:p>
          </p:txBody>
        </p:sp>
        <p:cxnSp>
          <p:nvCxnSpPr>
            <p:cNvPr id="52229" name="直接连接符 204"/>
            <p:cNvCxnSpPr>
              <a:cxnSpLocks noChangeShapeType="1"/>
            </p:cNvCxnSpPr>
            <p:nvPr/>
          </p:nvCxnSpPr>
          <p:spPr bwMode="auto">
            <a:xfrm>
              <a:off x="712788" y="3797300"/>
              <a:ext cx="2159000" cy="0"/>
            </a:xfrm>
            <a:prstGeom prst="line">
              <a:avLst/>
            </a:prstGeom>
            <a:noFill/>
            <a:ln w="19050" algn="ctr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6" name="TextBox 205"/>
            <p:cNvSpPr txBox="1"/>
            <p:nvPr/>
          </p:nvSpPr>
          <p:spPr>
            <a:xfrm>
              <a:off x="1000125" y="5045847"/>
              <a:ext cx="1728788" cy="328656"/>
            </a:xfrm>
            <a:prstGeom prst="rect">
              <a:avLst/>
            </a:prstGeom>
            <a:noFill/>
          </p:spPr>
          <p:txBody>
            <a:bodyPr lIns="81637" tIns="40819" rIns="81637" bIns="40819">
              <a:spAutoFit/>
            </a:bodyPr>
            <a:lstStyle/>
            <a:p>
              <a:pPr algn="ctr" fontAlgn="base">
                <a:defRPr/>
              </a:pPr>
              <a:r>
                <a:rPr lang="en-US" altLang="zh-CN" sz="1600" b="1" dirty="0">
                  <a:solidFill>
                    <a:srgbClr val="000000"/>
                  </a:solidFill>
                  <a:latin typeface="+mn-lt"/>
                </a:rPr>
                <a:t>FusionCube</a:t>
              </a:r>
              <a:endParaRPr lang="zh-CN" altLang="en-US" sz="16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07" name="Text Box 806"/>
            <p:cNvSpPr txBox="1">
              <a:spLocks noChangeArrowheads="1"/>
            </p:cNvSpPr>
            <p:nvPr/>
          </p:nvSpPr>
          <p:spPr bwMode="auto">
            <a:xfrm>
              <a:off x="635000" y="3140178"/>
              <a:ext cx="1006475" cy="451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1623" tIns="40811" rIns="81623" bIns="40811">
              <a:spAutoFit/>
            </a:bodyPr>
            <a:lstStyle/>
            <a:p>
              <a:pPr fontAlgn="base">
                <a:defRPr/>
              </a:pPr>
              <a:r>
                <a:rPr lang="en-US" altLang="zh-CN" sz="1200" dirty="0" smtClean="0">
                  <a:solidFill>
                    <a:srgbClr val="FF0000"/>
                  </a:solidFill>
                  <a:latin typeface="+mn-lt"/>
                </a:rPr>
                <a:t>Service     </a:t>
              </a:r>
              <a:r>
                <a:rPr lang="en-US" altLang="zh-CN" sz="1200" dirty="0">
                  <a:solidFill>
                    <a:srgbClr val="FF0000"/>
                  </a:solidFill>
                  <a:latin typeface="+mn-lt"/>
                </a:rPr>
                <a:t>&amp; DR</a:t>
              </a:r>
            </a:p>
          </p:txBody>
        </p:sp>
        <p:sp>
          <p:nvSpPr>
            <p:cNvPr id="454" name="Text Box 806"/>
            <p:cNvSpPr txBox="1">
              <a:spLocks noChangeArrowheads="1"/>
            </p:cNvSpPr>
            <p:nvPr/>
          </p:nvSpPr>
          <p:spPr bwMode="auto">
            <a:xfrm>
              <a:off x="1344523" y="2815102"/>
              <a:ext cx="831941" cy="267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1623" tIns="40811" rIns="81623" bIns="40811">
              <a:spAutoFit/>
            </a:bodyPr>
            <a:lstStyle/>
            <a:p>
              <a:pPr fontAlgn="base">
                <a:defRPr/>
              </a:pPr>
              <a:r>
                <a:rPr lang="en-US" altLang="zh-CN" sz="1200" dirty="0">
                  <a:solidFill>
                    <a:srgbClr val="FF0000"/>
                  </a:solidFill>
                  <a:latin typeface="+mn-lt"/>
                  <a:ea typeface="+mn-ea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+mn-lt"/>
                  <a:ea typeface="+mn-ea"/>
                </a:rPr>
                <a:t>*</a:t>
              </a:r>
              <a:r>
                <a:rPr lang="en-US" altLang="zh-CN" sz="1200" dirty="0">
                  <a:solidFill>
                    <a:srgbClr val="FF0000"/>
                  </a:solidFill>
                  <a:latin typeface="+mn-lt"/>
                  <a:ea typeface="+mn-ea"/>
                </a:rPr>
                <a:t>10 GE</a:t>
              </a:r>
            </a:p>
          </p:txBody>
        </p:sp>
        <p:pic>
          <p:nvPicPr>
            <p:cNvPr id="52233" name="Picture 2" descr="E:\新建文件夹 (5)\003 RH2288\RH2288高清4(xiao)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863" y="3743325"/>
              <a:ext cx="1008062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" name="Text Box 28"/>
            <p:cNvSpPr txBox="1">
              <a:spLocks noChangeArrowheads="1"/>
            </p:cNvSpPr>
            <p:nvPr/>
          </p:nvSpPr>
          <p:spPr bwMode="auto">
            <a:xfrm>
              <a:off x="3962400" y="1665288"/>
              <a:ext cx="623267" cy="267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1623" tIns="40811" rIns="81623" bIns="40811">
              <a:spAutoFit/>
            </a:bodyPr>
            <a:lstStyle/>
            <a:p>
              <a:pPr fontAlgn="base"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</a:rPr>
                <a:t>汇聚</a:t>
              </a:r>
              <a:endParaRPr lang="en-US" altLang="zh-CN" sz="120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4" name="Text Box 28"/>
            <p:cNvSpPr txBox="1">
              <a:spLocks noChangeArrowheads="1"/>
            </p:cNvSpPr>
            <p:nvPr/>
          </p:nvSpPr>
          <p:spPr bwMode="auto">
            <a:xfrm>
              <a:off x="5772150" y="1676400"/>
              <a:ext cx="602663" cy="267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1623" tIns="40811" rIns="81623" bIns="40811">
              <a:spAutoFit/>
            </a:bodyPr>
            <a:lstStyle/>
            <a:p>
              <a:pPr fontAlgn="base"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</a:rPr>
                <a:t>汇聚</a:t>
              </a:r>
              <a:endParaRPr lang="en-US" altLang="zh-CN" sz="120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02" name="椭圆 1401"/>
            <p:cNvSpPr/>
            <p:nvPr/>
          </p:nvSpPr>
          <p:spPr bwMode="auto">
            <a:xfrm flipH="1">
              <a:off x="5068888" y="1690688"/>
              <a:ext cx="144462" cy="2159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0709" tIns="35355" rIns="70709" bIns="35355"/>
            <a:lstStyle/>
            <a:p>
              <a:pPr defTabSz="715737" fontAlgn="base">
                <a:defRPr/>
              </a:pP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1403" name="直接连接符 1402"/>
            <p:cNvCxnSpPr/>
            <p:nvPr/>
          </p:nvCxnSpPr>
          <p:spPr bwMode="auto">
            <a:xfrm>
              <a:off x="4708525" y="1744663"/>
              <a:ext cx="890588" cy="111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4" name="直接连接符 1403"/>
            <p:cNvCxnSpPr/>
            <p:nvPr/>
          </p:nvCxnSpPr>
          <p:spPr bwMode="auto">
            <a:xfrm>
              <a:off x="4729163" y="1792288"/>
              <a:ext cx="890587" cy="9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239" name="Picture 1051" descr="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4675" y="1652588"/>
              <a:ext cx="471488" cy="239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40" name="Picture 1051" descr="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2575" y="1636713"/>
              <a:ext cx="501650" cy="255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4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0" y="4173538"/>
              <a:ext cx="1098550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42" name="Picture 675" descr="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563" y="3851275"/>
              <a:ext cx="504825" cy="25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43" name="Picture 675" descr="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2650" y="3851275"/>
              <a:ext cx="503238" cy="25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9" name="Text Box 18"/>
            <p:cNvSpPr txBox="1">
              <a:spLocks noChangeArrowheads="1"/>
            </p:cNvSpPr>
            <p:nvPr/>
          </p:nvSpPr>
          <p:spPr bwMode="auto">
            <a:xfrm>
              <a:off x="6701288" y="2506663"/>
              <a:ext cx="2553839" cy="236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1637" tIns="40819" rIns="81637" bIns="40819">
              <a:spAutoFit/>
            </a:bodyPr>
            <a:lstStyle/>
            <a:p>
              <a:pPr fontAlgn="base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+mn-lt"/>
                  <a:ea typeface="+mn-ea"/>
                  <a:cs typeface="Arial" pitchFamily="34" charset="0"/>
                </a:rPr>
                <a:t>GE management switch: 48 ports</a:t>
              </a:r>
              <a:endParaRPr lang="zh-CN" altLang="en-US" b="1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419" name="Text Box 18"/>
            <p:cNvSpPr txBox="1">
              <a:spLocks noChangeArrowheads="1"/>
            </p:cNvSpPr>
            <p:nvPr/>
          </p:nvSpPr>
          <p:spPr bwMode="auto">
            <a:xfrm>
              <a:off x="7048500" y="3843338"/>
              <a:ext cx="693738" cy="242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1637" tIns="40819" rIns="81637" bIns="40819">
              <a:spAutoFit/>
            </a:bodyPr>
            <a:lstStyle/>
            <a:p>
              <a:pPr fontAlgn="base">
                <a:spcBef>
                  <a:spcPct val="50000"/>
                </a:spcBef>
                <a:defRPr/>
              </a:pPr>
              <a:r>
                <a:rPr lang="en-US" altLang="zh-CN" sz="1050" b="1" dirty="0">
                  <a:solidFill>
                    <a:srgbClr val="000000"/>
                  </a:solidFill>
                  <a:latin typeface="+mn-lt"/>
                  <a:ea typeface="微软雅黑" pitchFamily="34" charset="-122"/>
                </a:rPr>
                <a:t>...</a:t>
              </a:r>
              <a:endParaRPr lang="zh-CN" altLang="en-US" sz="1050" b="1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pitchFamily="34" charset="0"/>
              </a:endParaRPr>
            </a:p>
          </p:txBody>
        </p:sp>
        <p:pic>
          <p:nvPicPr>
            <p:cNvPr id="52246" name="Picture 1442" descr="图片3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9363" y="2284413"/>
              <a:ext cx="935037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5" name="圆角矩形 1444"/>
            <p:cNvSpPr/>
            <p:nvPr/>
          </p:nvSpPr>
          <p:spPr bwMode="auto">
            <a:xfrm>
              <a:off x="7337425" y="3581400"/>
              <a:ext cx="1223963" cy="755650"/>
            </a:xfrm>
            <a:prstGeom prst="roundRect">
              <a:avLst/>
            </a:prstGeom>
            <a:noFill/>
            <a:ln w="1905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0709" tIns="35355" rIns="70709" bIns="35355"/>
            <a:lstStyle/>
            <a:p>
              <a:pPr defTabSz="714375" fontAlgn="base">
                <a:defRPr/>
              </a:pPr>
              <a:endParaRPr lang="zh-CN" altLang="en-US" sz="1600">
                <a:solidFill>
                  <a:srgbClr val="000000"/>
                </a:solidFill>
                <a:latin typeface="+mn-lt"/>
                <a:ea typeface="MS PGothic" pitchFamily="34" charset="-128"/>
              </a:endParaRPr>
            </a:p>
          </p:txBody>
        </p:sp>
        <p:cxnSp>
          <p:nvCxnSpPr>
            <p:cNvPr id="1446" name="直接连接符 1445"/>
            <p:cNvCxnSpPr/>
            <p:nvPr/>
          </p:nvCxnSpPr>
          <p:spPr bwMode="auto">
            <a:xfrm>
              <a:off x="7337425" y="3743325"/>
              <a:ext cx="1079500" cy="0"/>
            </a:xfrm>
            <a:prstGeom prst="line">
              <a:avLst/>
            </a:prstGeom>
            <a:noFill/>
            <a:ln w="1905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47" name="TextBox 1446"/>
            <p:cNvSpPr txBox="1"/>
            <p:nvPr/>
          </p:nvSpPr>
          <p:spPr>
            <a:xfrm>
              <a:off x="7200901" y="3509963"/>
              <a:ext cx="1368425" cy="266700"/>
            </a:xfrm>
            <a:prstGeom prst="rect">
              <a:avLst/>
            </a:prstGeom>
            <a:noFill/>
          </p:spPr>
          <p:txBody>
            <a:bodyPr lIns="81637" tIns="40819" rIns="81637" bIns="40819">
              <a:spAutoFit/>
            </a:bodyPr>
            <a:lstStyle/>
            <a:p>
              <a:pPr algn="ctr" fontAlgn="base">
                <a:defRPr/>
              </a:pPr>
              <a:r>
                <a:rPr lang="en-US" altLang="zh-CN" sz="1200" b="1" dirty="0">
                  <a:solidFill>
                    <a:srgbClr val="000000"/>
                  </a:solidFill>
                  <a:latin typeface="+mn-lt"/>
                </a:rPr>
                <a:t>Storage Node</a:t>
              </a:r>
              <a:endParaRPr lang="zh-CN" altLang="en-US" sz="12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449" name="Text Box 28"/>
            <p:cNvSpPr txBox="1">
              <a:spLocks noChangeArrowheads="1"/>
            </p:cNvSpPr>
            <p:nvPr/>
          </p:nvSpPr>
          <p:spPr bwMode="auto">
            <a:xfrm>
              <a:off x="7480300" y="4121150"/>
              <a:ext cx="1008063" cy="267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1623" tIns="40811" rIns="81623" bIns="40811">
              <a:spAutoFit/>
            </a:bodyPr>
            <a:lstStyle/>
            <a:p>
              <a:pPr fontAlgn="base"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+mn-lt"/>
                </a:rPr>
                <a:t>RH2288H </a:t>
              </a:r>
            </a:p>
          </p:txBody>
        </p:sp>
        <p:cxnSp>
          <p:nvCxnSpPr>
            <p:cNvPr id="1473" name="直接连接符 1472"/>
            <p:cNvCxnSpPr/>
            <p:nvPr/>
          </p:nvCxnSpPr>
          <p:spPr>
            <a:xfrm>
              <a:off x="1576388" y="3959225"/>
              <a:ext cx="57626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5" name="直接连接符 1474"/>
            <p:cNvCxnSpPr/>
            <p:nvPr/>
          </p:nvCxnSpPr>
          <p:spPr>
            <a:xfrm>
              <a:off x="1576388" y="4013200"/>
              <a:ext cx="57626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53" name="椭圆 1475"/>
            <p:cNvSpPr>
              <a:spLocks noChangeArrowheads="1"/>
            </p:cNvSpPr>
            <p:nvPr/>
          </p:nvSpPr>
          <p:spPr bwMode="auto">
            <a:xfrm flipH="1">
              <a:off x="1792288" y="3851275"/>
              <a:ext cx="144462" cy="2159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0709" tIns="35355" rIns="70709" bIns="35355"/>
            <a:lstStyle>
              <a:lvl1pPr defTabSz="714375" eaLnBrk="0" hangingPunct="0"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1pPr>
              <a:lvl2pPr marL="742950" indent="-285750" defTabSz="714375" eaLnBrk="0" hangingPunct="0"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2pPr>
              <a:lvl3pPr marL="1143000" indent="-228600" defTabSz="714375" eaLnBrk="0" hangingPunct="0"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3pPr>
              <a:lvl4pPr marL="1600200" indent="-228600" defTabSz="714375" eaLnBrk="0" hangingPunct="0"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4pPr>
              <a:lvl5pPr marL="2057400" indent="-228600" defTabSz="714375" eaLnBrk="0" hangingPunct="0"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5pPr>
              <a:lvl6pPr marL="2514600" indent="-228600" defTabSz="714375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6pPr>
              <a:lvl7pPr marL="2971800" indent="-228600" defTabSz="714375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7pPr>
              <a:lvl8pPr marL="3429000" indent="-228600" defTabSz="714375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8pPr>
              <a:lvl9pPr marL="3886200" indent="-228600" defTabSz="714375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/>
              <a:endParaRPr lang="zh-CN" altLang="en-US" sz="1600">
                <a:solidFill>
                  <a:srgbClr val="000000"/>
                </a:solidFill>
                <a:latin typeface="+mn-lt"/>
                <a:ea typeface="MS PGothic" panose="020B0600070205080204" pitchFamily="34" charset="-128"/>
              </a:endParaRPr>
            </a:p>
          </p:txBody>
        </p:sp>
        <p:sp>
          <p:nvSpPr>
            <p:cNvPr id="1477" name="Text Box 28"/>
            <p:cNvSpPr txBox="1">
              <a:spLocks noChangeArrowheads="1"/>
            </p:cNvSpPr>
            <p:nvPr/>
          </p:nvSpPr>
          <p:spPr bwMode="auto">
            <a:xfrm>
              <a:off x="1593057" y="3993357"/>
              <a:ext cx="863600" cy="267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1623" tIns="40811" rIns="81623" bIns="40811">
              <a:spAutoFit/>
            </a:bodyPr>
            <a:lstStyle/>
            <a:p>
              <a:pPr fontAlgn="base"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+mn-lt"/>
                </a:rPr>
                <a:t>   40GE</a:t>
              </a:r>
            </a:p>
          </p:txBody>
        </p:sp>
        <p:cxnSp>
          <p:nvCxnSpPr>
            <p:cNvPr id="1523" name="直接连接符 1522"/>
            <p:cNvCxnSpPr/>
            <p:nvPr/>
          </p:nvCxnSpPr>
          <p:spPr>
            <a:xfrm>
              <a:off x="784225" y="2122488"/>
              <a:ext cx="813752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256" name="组合 1614"/>
            <p:cNvGrpSpPr>
              <a:grpSpLocks/>
            </p:cNvGrpSpPr>
            <p:nvPr/>
          </p:nvGrpSpPr>
          <p:grpSpPr bwMode="auto">
            <a:xfrm>
              <a:off x="6816725" y="1376363"/>
              <a:ext cx="1842458" cy="539750"/>
              <a:chOff x="912238" y="260648"/>
              <a:chExt cx="1842487" cy="720080"/>
            </a:xfrm>
          </p:grpSpPr>
          <p:sp>
            <p:nvSpPr>
              <p:cNvPr id="1821" name="Line 1102"/>
              <p:cNvSpPr>
                <a:spLocks noChangeShapeType="1"/>
              </p:cNvSpPr>
              <p:nvPr/>
            </p:nvSpPr>
            <p:spPr bwMode="auto">
              <a:xfrm flipH="1" flipV="1">
                <a:off x="1253556" y="432196"/>
                <a:ext cx="365131" cy="0"/>
              </a:xfrm>
              <a:prstGeom prst="line">
                <a:avLst/>
              </a:prstGeom>
              <a:noFill/>
              <a:ln w="19050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lIns="59385" tIns="29692" rIns="59385" bIns="29692" anchor="ctr">
                <a:spAutoFit/>
              </a:bodyPr>
              <a:lstStyle/>
              <a:p>
                <a:pPr fontAlgn="base">
                  <a:defRPr/>
                </a:pPr>
                <a:endParaRPr lang="zh-CN" altLang="en-US" sz="825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1824" name="Text Box 1101"/>
              <p:cNvSpPr txBox="1">
                <a:spLocks noChangeArrowheads="1"/>
              </p:cNvSpPr>
              <p:nvPr/>
            </p:nvSpPr>
            <p:spPr bwMode="auto">
              <a:xfrm>
                <a:off x="1617099" y="332656"/>
                <a:ext cx="765076" cy="277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68551" tIns="34276" rIns="68551" bIns="34276">
                <a:spAutoFit/>
              </a:bodyPr>
              <a:lstStyle/>
              <a:p>
                <a:pPr fontAlgn="base">
                  <a:defRPr/>
                </a:pPr>
                <a:r>
                  <a:rPr lang="en-US" altLang="zh-CN" sz="900" dirty="0">
                    <a:solidFill>
                      <a:srgbClr val="000000"/>
                    </a:solidFill>
                    <a:latin typeface="+mn-lt"/>
                  </a:rPr>
                  <a:t>Server Plane</a:t>
                </a:r>
                <a:endParaRPr lang="zh-CN" altLang="en-US" sz="900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1825" name="Line 1102"/>
              <p:cNvSpPr>
                <a:spLocks noChangeShapeType="1"/>
              </p:cNvSpPr>
              <p:nvPr/>
            </p:nvSpPr>
            <p:spPr bwMode="auto">
              <a:xfrm flipH="1" flipV="1">
                <a:off x="1259906" y="620688"/>
                <a:ext cx="363543" cy="0"/>
              </a:xfrm>
              <a:prstGeom prst="line">
                <a:avLst/>
              </a:prstGeom>
              <a:noFill/>
              <a:ln w="19050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lIns="59385" tIns="29692" rIns="59385" bIns="29692" anchor="ctr">
                <a:spAutoFit/>
              </a:bodyPr>
              <a:lstStyle/>
              <a:p>
                <a:pPr fontAlgn="base">
                  <a:defRPr/>
                </a:pPr>
                <a:endParaRPr lang="zh-CN" altLang="en-US" sz="825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1826" name="圆角矩形 1825"/>
              <p:cNvSpPr/>
              <p:nvPr/>
            </p:nvSpPr>
            <p:spPr bwMode="auto">
              <a:xfrm>
                <a:off x="912238" y="260648"/>
                <a:ext cx="1787553" cy="720080"/>
              </a:xfrm>
              <a:prstGeom prst="roundRect">
                <a:avLst/>
              </a:prstGeom>
              <a:noFill/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lIns="59385" tIns="29692" rIns="59385" bIns="29692"/>
              <a:lstStyle/>
              <a:p>
                <a:pPr defTabSz="714375" fontAlgn="base">
                  <a:defRPr/>
                </a:pPr>
                <a:endParaRPr lang="zh-CN" altLang="en-US" sz="800">
                  <a:solidFill>
                    <a:srgbClr val="000000"/>
                  </a:solidFill>
                  <a:latin typeface="+mn-lt"/>
                  <a:ea typeface="MS PGothic" pitchFamily="34" charset="-128"/>
                </a:endParaRPr>
              </a:p>
            </p:txBody>
          </p:sp>
          <p:sp>
            <p:nvSpPr>
              <p:cNvPr id="1827" name="Text Box 1101"/>
              <p:cNvSpPr txBox="1">
                <a:spLocks noChangeArrowheads="1"/>
              </p:cNvSpPr>
              <p:nvPr/>
            </p:nvSpPr>
            <p:spPr bwMode="auto">
              <a:xfrm>
                <a:off x="1620274" y="531737"/>
                <a:ext cx="844391" cy="277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68551" tIns="34276" rIns="68551" bIns="34276">
                <a:spAutoFit/>
              </a:bodyPr>
              <a:lstStyle/>
              <a:p>
                <a:pPr fontAlgn="base">
                  <a:defRPr/>
                </a:pPr>
                <a:r>
                  <a:rPr lang="en-US" altLang="zh-CN" sz="900" dirty="0">
                    <a:solidFill>
                      <a:srgbClr val="000000"/>
                    </a:solidFill>
                    <a:latin typeface="+mn-lt"/>
                  </a:rPr>
                  <a:t>Storage Plane</a:t>
                </a:r>
                <a:endParaRPr lang="zh-CN" altLang="en-US" sz="900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1527" name="Line 1102"/>
              <p:cNvSpPr>
                <a:spLocks noChangeShapeType="1"/>
              </p:cNvSpPr>
              <p:nvPr/>
            </p:nvSpPr>
            <p:spPr bwMode="auto">
              <a:xfrm flipH="1" flipV="1">
                <a:off x="1259906" y="792236"/>
                <a:ext cx="36354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59385" tIns="29692" rIns="59385" bIns="29692" anchor="ctr">
                <a:spAutoFit/>
              </a:bodyPr>
              <a:lstStyle/>
              <a:p>
                <a:pPr fontAlgn="base">
                  <a:defRPr/>
                </a:pPr>
                <a:endParaRPr lang="zh-CN" altLang="en-US" sz="825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1528" name="Text Box 1101"/>
              <p:cNvSpPr txBox="1">
                <a:spLocks noChangeArrowheads="1"/>
              </p:cNvSpPr>
              <p:nvPr/>
            </p:nvSpPr>
            <p:spPr bwMode="auto">
              <a:xfrm>
                <a:off x="1623449" y="692696"/>
                <a:ext cx="1131276" cy="277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68551" tIns="34276" rIns="68551" bIns="34276">
                <a:spAutoFit/>
              </a:bodyPr>
              <a:lstStyle/>
              <a:p>
                <a:pPr fontAlgn="base">
                  <a:defRPr/>
                </a:pPr>
                <a:r>
                  <a:rPr lang="en-US" altLang="zh-CN" sz="900" dirty="0">
                    <a:solidFill>
                      <a:srgbClr val="000000"/>
                    </a:solidFill>
                    <a:latin typeface="+mn-lt"/>
                  </a:rPr>
                  <a:t>Management Plane</a:t>
                </a:r>
                <a:endParaRPr lang="zh-CN" altLang="en-US" sz="900" dirty="0">
                  <a:solidFill>
                    <a:srgbClr val="000000"/>
                  </a:solidFill>
                  <a:latin typeface="+mn-lt"/>
                </a:endParaRPr>
              </a:p>
            </p:txBody>
          </p:sp>
        </p:grpSp>
        <p:sp>
          <p:nvSpPr>
            <p:cNvPr id="1573" name="Text Box 806"/>
            <p:cNvSpPr txBox="1">
              <a:spLocks noChangeArrowheads="1"/>
            </p:cNvSpPr>
            <p:nvPr/>
          </p:nvSpPr>
          <p:spPr bwMode="auto">
            <a:xfrm>
              <a:off x="7524750" y="4589463"/>
              <a:ext cx="863600" cy="267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1623" tIns="40811" rIns="81623" bIns="40811">
              <a:spAutoFit/>
            </a:bodyPr>
            <a:lstStyle/>
            <a:p>
              <a:pPr fontAlgn="base">
                <a:defRPr/>
              </a:pPr>
              <a:r>
                <a:rPr lang="en-US" altLang="zh-CN" sz="1200" dirty="0" smtClean="0">
                  <a:solidFill>
                    <a:srgbClr val="FF0000"/>
                  </a:solidFill>
                  <a:latin typeface="+mn-lt"/>
                </a:rPr>
                <a:t>2*56G </a:t>
              </a:r>
              <a:r>
                <a:rPr lang="en-US" altLang="zh-CN" sz="1200" dirty="0">
                  <a:solidFill>
                    <a:srgbClr val="FF0000"/>
                  </a:solidFill>
                  <a:latin typeface="+mn-lt"/>
                </a:rPr>
                <a:t>IB</a:t>
              </a:r>
            </a:p>
          </p:txBody>
        </p:sp>
        <p:sp>
          <p:nvSpPr>
            <p:cNvPr id="52258" name="圆角矩形 1627"/>
            <p:cNvSpPr>
              <a:spLocks noChangeArrowheads="1"/>
            </p:cNvSpPr>
            <p:nvPr/>
          </p:nvSpPr>
          <p:spPr bwMode="auto">
            <a:xfrm>
              <a:off x="4146550" y="3208338"/>
              <a:ext cx="4559300" cy="1927225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0709" tIns="35355" rIns="70709" bIns="35355"/>
            <a:lstStyle>
              <a:lvl1pPr defTabSz="714375" eaLnBrk="0" hangingPunct="0"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1pPr>
              <a:lvl2pPr marL="742950" indent="-285750" defTabSz="714375" eaLnBrk="0" hangingPunct="0"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2pPr>
              <a:lvl3pPr marL="1143000" indent="-228600" defTabSz="714375" eaLnBrk="0" hangingPunct="0"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3pPr>
              <a:lvl4pPr marL="1600200" indent="-228600" defTabSz="714375" eaLnBrk="0" hangingPunct="0"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4pPr>
              <a:lvl5pPr marL="2057400" indent="-228600" defTabSz="714375" eaLnBrk="0" hangingPunct="0"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5pPr>
              <a:lvl6pPr marL="2514600" indent="-228600" defTabSz="714375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6pPr>
              <a:lvl7pPr marL="2971800" indent="-228600" defTabSz="714375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7pPr>
              <a:lvl8pPr marL="3429000" indent="-228600" defTabSz="714375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8pPr>
              <a:lvl9pPr marL="3886200" indent="-228600" defTabSz="714375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/>
              <a:endParaRPr lang="zh-CN" altLang="en-US" sz="1600">
                <a:solidFill>
                  <a:srgbClr val="000000"/>
                </a:solidFill>
                <a:latin typeface="+mn-lt"/>
                <a:ea typeface="MS PGothic" panose="020B0600070205080204" pitchFamily="34" charset="-128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712788" y="2770188"/>
              <a:ext cx="799306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V="1">
              <a:off x="1368425" y="2770188"/>
              <a:ext cx="0" cy="1027112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flipV="1">
              <a:off x="2439988" y="2798763"/>
              <a:ext cx="0" cy="973137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V="1">
              <a:off x="2592388" y="2770188"/>
              <a:ext cx="0" cy="1008062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V="1">
              <a:off x="5032375" y="2770188"/>
              <a:ext cx="0" cy="973137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flipV="1">
              <a:off x="6550025" y="2770188"/>
              <a:ext cx="0" cy="1008062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 flipV="1">
              <a:off x="7913688" y="2770188"/>
              <a:ext cx="0" cy="811212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712788" y="3040063"/>
              <a:ext cx="79930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 flipV="1">
              <a:off x="1576388" y="3040063"/>
              <a:ext cx="0" cy="7572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flipV="1">
              <a:off x="2297113" y="3040063"/>
              <a:ext cx="0" cy="7572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 flipV="1">
              <a:off x="4887913" y="3040063"/>
              <a:ext cx="0" cy="6842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flipV="1">
              <a:off x="6421438" y="3040063"/>
              <a:ext cx="0" cy="720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 flipV="1">
              <a:off x="7769225" y="3040063"/>
              <a:ext cx="0" cy="5413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 flipH="1" flipV="1">
              <a:off x="4619625" y="1892300"/>
              <a:ext cx="7938" cy="877888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 flipV="1">
              <a:off x="5608638" y="1892300"/>
              <a:ext cx="4762" cy="877888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 flipV="1">
              <a:off x="6688138" y="2446338"/>
              <a:ext cx="0" cy="593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 Box 806"/>
            <p:cNvSpPr txBox="1">
              <a:spLocks noChangeArrowheads="1"/>
            </p:cNvSpPr>
            <p:nvPr/>
          </p:nvSpPr>
          <p:spPr bwMode="auto">
            <a:xfrm>
              <a:off x="719138" y="1798638"/>
              <a:ext cx="1368425" cy="267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1623" tIns="40811" rIns="81623" bIns="40811">
              <a:spAutoFit/>
            </a:bodyPr>
            <a:lstStyle/>
            <a:p>
              <a:pPr fontAlgn="base">
                <a:defRPr/>
              </a:pPr>
              <a:r>
                <a:rPr lang="en-US" altLang="zh-CN" sz="1200" b="1" dirty="0">
                  <a:solidFill>
                    <a:srgbClr val="000000"/>
                  </a:solidFill>
                  <a:latin typeface="+mn-lt"/>
                  <a:ea typeface="+mn-ea"/>
                </a:rPr>
                <a:t>Customer Side</a:t>
              </a:r>
            </a:p>
          </p:txBody>
        </p:sp>
        <p:sp>
          <p:nvSpPr>
            <p:cNvPr id="193" name="Text Box 806"/>
            <p:cNvSpPr txBox="1">
              <a:spLocks noChangeArrowheads="1"/>
            </p:cNvSpPr>
            <p:nvPr/>
          </p:nvSpPr>
          <p:spPr bwMode="auto">
            <a:xfrm>
              <a:off x="719137" y="2262188"/>
              <a:ext cx="1649412" cy="267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1623" tIns="40811" rIns="81623" bIns="40811">
              <a:spAutoFit/>
            </a:bodyPr>
            <a:lstStyle/>
            <a:p>
              <a:pPr fontAlgn="base">
                <a:defRPr/>
              </a:pPr>
              <a:r>
                <a:rPr lang="en-US" altLang="zh-CN" sz="1200" b="1" dirty="0" err="1">
                  <a:solidFill>
                    <a:srgbClr val="000000"/>
                  </a:solidFill>
                  <a:latin typeface="+mn-lt"/>
                  <a:ea typeface="+mn-ea"/>
                </a:rPr>
                <a:t>Huawie</a:t>
              </a:r>
              <a:r>
                <a:rPr lang="en-US" altLang="zh-CN" sz="1200" b="1" dirty="0">
                  <a:solidFill>
                    <a:srgbClr val="000000"/>
                  </a:solidFill>
                  <a:latin typeface="+mn-lt"/>
                  <a:ea typeface="+mn-ea"/>
                </a:rPr>
                <a:t> Device Side</a:t>
              </a:r>
            </a:p>
          </p:txBody>
        </p:sp>
        <p:grpSp>
          <p:nvGrpSpPr>
            <p:cNvPr id="52277" name="Group 798"/>
            <p:cNvGrpSpPr>
              <a:grpSpLocks/>
            </p:cNvGrpSpPr>
            <p:nvPr/>
          </p:nvGrpSpPr>
          <p:grpSpPr bwMode="auto">
            <a:xfrm>
              <a:off x="4529138" y="2255838"/>
              <a:ext cx="196850" cy="133350"/>
              <a:chOff x="3531" y="238"/>
              <a:chExt cx="489" cy="489"/>
            </a:xfrm>
          </p:grpSpPr>
          <p:sp>
            <p:nvSpPr>
              <p:cNvPr id="195" name="Freeform 799"/>
              <p:cNvSpPr>
                <a:spLocks/>
              </p:cNvSpPr>
              <p:nvPr/>
            </p:nvSpPr>
            <p:spPr bwMode="auto">
              <a:xfrm>
                <a:off x="3531" y="238"/>
                <a:ext cx="489" cy="489"/>
              </a:xfrm>
              <a:custGeom>
                <a:avLst/>
                <a:gdLst>
                  <a:gd name="T0" fmla="*/ 1 w 2932"/>
                  <a:gd name="T1" fmla="*/ 2 h 2935"/>
                  <a:gd name="T2" fmla="*/ 2 w 2932"/>
                  <a:gd name="T3" fmla="*/ 2 h 2935"/>
                  <a:gd name="T4" fmla="*/ 2 w 2932"/>
                  <a:gd name="T5" fmla="*/ 2 h 2935"/>
                  <a:gd name="T6" fmla="*/ 2 w 2932"/>
                  <a:gd name="T7" fmla="*/ 2 h 2935"/>
                  <a:gd name="T8" fmla="*/ 2 w 2932"/>
                  <a:gd name="T9" fmla="*/ 2 h 2935"/>
                  <a:gd name="T10" fmla="*/ 2 w 2932"/>
                  <a:gd name="T11" fmla="*/ 2 h 2935"/>
                  <a:gd name="T12" fmla="*/ 2 w 2932"/>
                  <a:gd name="T13" fmla="*/ 2 h 2935"/>
                  <a:gd name="T14" fmla="*/ 2 w 2932"/>
                  <a:gd name="T15" fmla="*/ 2 h 2935"/>
                  <a:gd name="T16" fmla="*/ 2 w 2932"/>
                  <a:gd name="T17" fmla="*/ 1 h 2935"/>
                  <a:gd name="T18" fmla="*/ 2 w 2932"/>
                  <a:gd name="T19" fmla="*/ 1 h 2935"/>
                  <a:gd name="T20" fmla="*/ 2 w 2932"/>
                  <a:gd name="T21" fmla="*/ 1 h 2935"/>
                  <a:gd name="T22" fmla="*/ 2 w 2932"/>
                  <a:gd name="T23" fmla="*/ 1 h 2935"/>
                  <a:gd name="T24" fmla="*/ 2 w 2932"/>
                  <a:gd name="T25" fmla="*/ 1 h 2935"/>
                  <a:gd name="T26" fmla="*/ 2 w 2932"/>
                  <a:gd name="T27" fmla="*/ 1 h 2935"/>
                  <a:gd name="T28" fmla="*/ 2 w 2932"/>
                  <a:gd name="T29" fmla="*/ 0 h 2935"/>
                  <a:gd name="T30" fmla="*/ 2 w 2932"/>
                  <a:gd name="T31" fmla="*/ 0 h 2935"/>
                  <a:gd name="T32" fmla="*/ 2 w 2932"/>
                  <a:gd name="T33" fmla="*/ 0 h 2935"/>
                  <a:gd name="T34" fmla="*/ 2 w 2932"/>
                  <a:gd name="T35" fmla="*/ 0 h 2935"/>
                  <a:gd name="T36" fmla="*/ 2 w 2932"/>
                  <a:gd name="T37" fmla="*/ 0 h 2935"/>
                  <a:gd name="T38" fmla="*/ 2 w 2932"/>
                  <a:gd name="T39" fmla="*/ 0 h 2935"/>
                  <a:gd name="T40" fmla="*/ 1 w 2932"/>
                  <a:gd name="T41" fmla="*/ 0 h 2935"/>
                  <a:gd name="T42" fmla="*/ 1 w 2932"/>
                  <a:gd name="T43" fmla="*/ 0 h 2935"/>
                  <a:gd name="T44" fmla="*/ 1 w 2932"/>
                  <a:gd name="T45" fmla="*/ 0 h 2935"/>
                  <a:gd name="T46" fmla="*/ 1 w 2932"/>
                  <a:gd name="T47" fmla="*/ 0 h 2935"/>
                  <a:gd name="T48" fmla="*/ 1 w 2932"/>
                  <a:gd name="T49" fmla="*/ 0 h 2935"/>
                  <a:gd name="T50" fmla="*/ 1 w 2932"/>
                  <a:gd name="T51" fmla="*/ 0 h 2935"/>
                  <a:gd name="T52" fmla="*/ 0 w 2932"/>
                  <a:gd name="T53" fmla="*/ 0 h 2935"/>
                  <a:gd name="T54" fmla="*/ 0 w 2932"/>
                  <a:gd name="T55" fmla="*/ 0 h 2935"/>
                  <a:gd name="T56" fmla="*/ 0 w 2932"/>
                  <a:gd name="T57" fmla="*/ 0 h 2935"/>
                  <a:gd name="T58" fmla="*/ 0 w 2932"/>
                  <a:gd name="T59" fmla="*/ 1 h 2935"/>
                  <a:gd name="T60" fmla="*/ 0 w 2932"/>
                  <a:gd name="T61" fmla="*/ 1 h 2935"/>
                  <a:gd name="T62" fmla="*/ 0 w 2932"/>
                  <a:gd name="T63" fmla="*/ 1 h 2935"/>
                  <a:gd name="T64" fmla="*/ 0 w 2932"/>
                  <a:gd name="T65" fmla="*/ 1 h 2935"/>
                  <a:gd name="T66" fmla="*/ 0 w 2932"/>
                  <a:gd name="T67" fmla="*/ 1 h 2935"/>
                  <a:gd name="T68" fmla="*/ 0 w 2932"/>
                  <a:gd name="T69" fmla="*/ 1 h 2935"/>
                  <a:gd name="T70" fmla="*/ 0 w 2932"/>
                  <a:gd name="T71" fmla="*/ 2 h 2935"/>
                  <a:gd name="T72" fmla="*/ 0 w 2932"/>
                  <a:gd name="T73" fmla="*/ 2 h 2935"/>
                  <a:gd name="T74" fmla="*/ 0 w 2932"/>
                  <a:gd name="T75" fmla="*/ 2 h 2935"/>
                  <a:gd name="T76" fmla="*/ 1 w 2932"/>
                  <a:gd name="T77" fmla="*/ 2 h 2935"/>
                  <a:gd name="T78" fmla="*/ 1 w 2932"/>
                  <a:gd name="T79" fmla="*/ 2 h 2935"/>
                  <a:gd name="T80" fmla="*/ 1 w 2932"/>
                  <a:gd name="T81" fmla="*/ 2 h 2935"/>
                  <a:gd name="T82" fmla="*/ 1 w 2932"/>
                  <a:gd name="T83" fmla="*/ 2 h 2935"/>
                  <a:gd name="T84" fmla="*/ 1 w 2932"/>
                  <a:gd name="T85" fmla="*/ 2 h 293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32"/>
                  <a:gd name="T130" fmla="*/ 0 h 2935"/>
                  <a:gd name="T131" fmla="*/ 2932 w 2932"/>
                  <a:gd name="T132" fmla="*/ 2935 h 293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32" h="2935">
                    <a:moveTo>
                      <a:pt x="1466" y="2935"/>
                    </a:moveTo>
                    <a:lnTo>
                      <a:pt x="1541" y="2933"/>
                    </a:lnTo>
                    <a:lnTo>
                      <a:pt x="1616" y="2928"/>
                    </a:lnTo>
                    <a:lnTo>
                      <a:pt x="1689" y="2919"/>
                    </a:lnTo>
                    <a:lnTo>
                      <a:pt x="1760" y="2906"/>
                    </a:lnTo>
                    <a:lnTo>
                      <a:pt x="1832" y="2889"/>
                    </a:lnTo>
                    <a:lnTo>
                      <a:pt x="1901" y="2869"/>
                    </a:lnTo>
                    <a:lnTo>
                      <a:pt x="1969" y="2846"/>
                    </a:lnTo>
                    <a:lnTo>
                      <a:pt x="2036" y="2820"/>
                    </a:lnTo>
                    <a:lnTo>
                      <a:pt x="2100" y="2789"/>
                    </a:lnTo>
                    <a:lnTo>
                      <a:pt x="2164" y="2758"/>
                    </a:lnTo>
                    <a:lnTo>
                      <a:pt x="2225" y="2722"/>
                    </a:lnTo>
                    <a:lnTo>
                      <a:pt x="2285" y="2684"/>
                    </a:lnTo>
                    <a:lnTo>
                      <a:pt x="2342" y="2643"/>
                    </a:lnTo>
                    <a:lnTo>
                      <a:pt x="2397" y="2599"/>
                    </a:lnTo>
                    <a:lnTo>
                      <a:pt x="2451" y="2553"/>
                    </a:lnTo>
                    <a:lnTo>
                      <a:pt x="2502" y="2504"/>
                    </a:lnTo>
                    <a:lnTo>
                      <a:pt x="2551" y="2454"/>
                    </a:lnTo>
                    <a:lnTo>
                      <a:pt x="2597" y="2400"/>
                    </a:lnTo>
                    <a:lnTo>
                      <a:pt x="2640" y="2344"/>
                    </a:lnTo>
                    <a:lnTo>
                      <a:pt x="2681" y="2287"/>
                    </a:lnTo>
                    <a:lnTo>
                      <a:pt x="2720" y="2227"/>
                    </a:lnTo>
                    <a:lnTo>
                      <a:pt x="2755" y="2166"/>
                    </a:lnTo>
                    <a:lnTo>
                      <a:pt x="2787" y="2103"/>
                    </a:lnTo>
                    <a:lnTo>
                      <a:pt x="2817" y="2038"/>
                    </a:lnTo>
                    <a:lnTo>
                      <a:pt x="2843" y="1971"/>
                    </a:lnTo>
                    <a:lnTo>
                      <a:pt x="2866" y="1903"/>
                    </a:lnTo>
                    <a:lnTo>
                      <a:pt x="2886" y="1834"/>
                    </a:lnTo>
                    <a:lnTo>
                      <a:pt x="2903" y="1763"/>
                    </a:lnTo>
                    <a:lnTo>
                      <a:pt x="2916" y="1690"/>
                    </a:lnTo>
                    <a:lnTo>
                      <a:pt x="2925" y="1618"/>
                    </a:lnTo>
                    <a:lnTo>
                      <a:pt x="2930" y="1542"/>
                    </a:lnTo>
                    <a:lnTo>
                      <a:pt x="2932" y="1467"/>
                    </a:lnTo>
                    <a:lnTo>
                      <a:pt x="2930" y="1392"/>
                    </a:lnTo>
                    <a:lnTo>
                      <a:pt x="2925" y="1318"/>
                    </a:lnTo>
                    <a:lnTo>
                      <a:pt x="2916" y="1244"/>
                    </a:lnTo>
                    <a:lnTo>
                      <a:pt x="2903" y="1173"/>
                    </a:lnTo>
                    <a:lnTo>
                      <a:pt x="2886" y="1101"/>
                    </a:lnTo>
                    <a:lnTo>
                      <a:pt x="2866" y="1032"/>
                    </a:lnTo>
                    <a:lnTo>
                      <a:pt x="2843" y="964"/>
                    </a:lnTo>
                    <a:lnTo>
                      <a:pt x="2817" y="897"/>
                    </a:lnTo>
                    <a:lnTo>
                      <a:pt x="2787" y="832"/>
                    </a:lnTo>
                    <a:lnTo>
                      <a:pt x="2755" y="769"/>
                    </a:lnTo>
                    <a:lnTo>
                      <a:pt x="2720" y="708"/>
                    </a:lnTo>
                    <a:lnTo>
                      <a:pt x="2681" y="648"/>
                    </a:lnTo>
                    <a:lnTo>
                      <a:pt x="2640" y="590"/>
                    </a:lnTo>
                    <a:lnTo>
                      <a:pt x="2597" y="535"/>
                    </a:lnTo>
                    <a:lnTo>
                      <a:pt x="2551" y="482"/>
                    </a:lnTo>
                    <a:lnTo>
                      <a:pt x="2502" y="430"/>
                    </a:lnTo>
                    <a:lnTo>
                      <a:pt x="2451" y="382"/>
                    </a:lnTo>
                    <a:lnTo>
                      <a:pt x="2397" y="335"/>
                    </a:lnTo>
                    <a:lnTo>
                      <a:pt x="2342" y="292"/>
                    </a:lnTo>
                    <a:lnTo>
                      <a:pt x="2285" y="251"/>
                    </a:lnTo>
                    <a:lnTo>
                      <a:pt x="2225" y="213"/>
                    </a:lnTo>
                    <a:lnTo>
                      <a:pt x="2164" y="178"/>
                    </a:lnTo>
                    <a:lnTo>
                      <a:pt x="2100" y="145"/>
                    </a:lnTo>
                    <a:lnTo>
                      <a:pt x="2036" y="116"/>
                    </a:lnTo>
                    <a:lnTo>
                      <a:pt x="1969" y="89"/>
                    </a:lnTo>
                    <a:lnTo>
                      <a:pt x="1901" y="66"/>
                    </a:lnTo>
                    <a:lnTo>
                      <a:pt x="1832" y="47"/>
                    </a:lnTo>
                    <a:lnTo>
                      <a:pt x="1760" y="30"/>
                    </a:lnTo>
                    <a:lnTo>
                      <a:pt x="1689" y="17"/>
                    </a:lnTo>
                    <a:lnTo>
                      <a:pt x="1616" y="8"/>
                    </a:lnTo>
                    <a:lnTo>
                      <a:pt x="1541" y="2"/>
                    </a:lnTo>
                    <a:lnTo>
                      <a:pt x="1466" y="0"/>
                    </a:lnTo>
                    <a:lnTo>
                      <a:pt x="1391" y="2"/>
                    </a:lnTo>
                    <a:lnTo>
                      <a:pt x="1317" y="8"/>
                    </a:lnTo>
                    <a:lnTo>
                      <a:pt x="1243" y="17"/>
                    </a:lnTo>
                    <a:lnTo>
                      <a:pt x="1171" y="30"/>
                    </a:lnTo>
                    <a:lnTo>
                      <a:pt x="1100" y="47"/>
                    </a:lnTo>
                    <a:lnTo>
                      <a:pt x="1031" y="66"/>
                    </a:lnTo>
                    <a:lnTo>
                      <a:pt x="963" y="89"/>
                    </a:lnTo>
                    <a:lnTo>
                      <a:pt x="896" y="116"/>
                    </a:lnTo>
                    <a:lnTo>
                      <a:pt x="831" y="145"/>
                    </a:lnTo>
                    <a:lnTo>
                      <a:pt x="768" y="178"/>
                    </a:lnTo>
                    <a:lnTo>
                      <a:pt x="707" y="213"/>
                    </a:lnTo>
                    <a:lnTo>
                      <a:pt x="647" y="251"/>
                    </a:lnTo>
                    <a:lnTo>
                      <a:pt x="590" y="292"/>
                    </a:lnTo>
                    <a:lnTo>
                      <a:pt x="534" y="335"/>
                    </a:lnTo>
                    <a:lnTo>
                      <a:pt x="480" y="382"/>
                    </a:lnTo>
                    <a:lnTo>
                      <a:pt x="430" y="430"/>
                    </a:lnTo>
                    <a:lnTo>
                      <a:pt x="382" y="482"/>
                    </a:lnTo>
                    <a:lnTo>
                      <a:pt x="335" y="535"/>
                    </a:lnTo>
                    <a:lnTo>
                      <a:pt x="292" y="590"/>
                    </a:lnTo>
                    <a:lnTo>
                      <a:pt x="251" y="648"/>
                    </a:lnTo>
                    <a:lnTo>
                      <a:pt x="213" y="708"/>
                    </a:lnTo>
                    <a:lnTo>
                      <a:pt x="177" y="769"/>
                    </a:lnTo>
                    <a:lnTo>
                      <a:pt x="145" y="832"/>
                    </a:lnTo>
                    <a:lnTo>
                      <a:pt x="116" y="897"/>
                    </a:lnTo>
                    <a:lnTo>
                      <a:pt x="89" y="964"/>
                    </a:lnTo>
                    <a:lnTo>
                      <a:pt x="66" y="1032"/>
                    </a:lnTo>
                    <a:lnTo>
                      <a:pt x="46" y="1101"/>
                    </a:lnTo>
                    <a:lnTo>
                      <a:pt x="30" y="1173"/>
                    </a:lnTo>
                    <a:lnTo>
                      <a:pt x="17" y="1244"/>
                    </a:lnTo>
                    <a:lnTo>
                      <a:pt x="8" y="1318"/>
                    </a:lnTo>
                    <a:lnTo>
                      <a:pt x="2" y="1392"/>
                    </a:lnTo>
                    <a:lnTo>
                      <a:pt x="0" y="1467"/>
                    </a:lnTo>
                    <a:lnTo>
                      <a:pt x="2" y="1542"/>
                    </a:lnTo>
                    <a:lnTo>
                      <a:pt x="8" y="1618"/>
                    </a:lnTo>
                    <a:lnTo>
                      <a:pt x="17" y="1690"/>
                    </a:lnTo>
                    <a:lnTo>
                      <a:pt x="30" y="1763"/>
                    </a:lnTo>
                    <a:lnTo>
                      <a:pt x="46" y="1834"/>
                    </a:lnTo>
                    <a:lnTo>
                      <a:pt x="66" y="1903"/>
                    </a:lnTo>
                    <a:lnTo>
                      <a:pt x="89" y="1971"/>
                    </a:lnTo>
                    <a:lnTo>
                      <a:pt x="116" y="2038"/>
                    </a:lnTo>
                    <a:lnTo>
                      <a:pt x="145" y="2103"/>
                    </a:lnTo>
                    <a:lnTo>
                      <a:pt x="177" y="2166"/>
                    </a:lnTo>
                    <a:lnTo>
                      <a:pt x="213" y="2227"/>
                    </a:lnTo>
                    <a:lnTo>
                      <a:pt x="251" y="2287"/>
                    </a:lnTo>
                    <a:lnTo>
                      <a:pt x="292" y="2344"/>
                    </a:lnTo>
                    <a:lnTo>
                      <a:pt x="335" y="2400"/>
                    </a:lnTo>
                    <a:lnTo>
                      <a:pt x="382" y="2454"/>
                    </a:lnTo>
                    <a:lnTo>
                      <a:pt x="430" y="2504"/>
                    </a:lnTo>
                    <a:lnTo>
                      <a:pt x="480" y="2553"/>
                    </a:lnTo>
                    <a:lnTo>
                      <a:pt x="534" y="2599"/>
                    </a:lnTo>
                    <a:lnTo>
                      <a:pt x="590" y="2643"/>
                    </a:lnTo>
                    <a:lnTo>
                      <a:pt x="647" y="2684"/>
                    </a:lnTo>
                    <a:lnTo>
                      <a:pt x="707" y="2722"/>
                    </a:lnTo>
                    <a:lnTo>
                      <a:pt x="768" y="2758"/>
                    </a:lnTo>
                    <a:lnTo>
                      <a:pt x="831" y="2789"/>
                    </a:lnTo>
                    <a:lnTo>
                      <a:pt x="896" y="2820"/>
                    </a:lnTo>
                    <a:lnTo>
                      <a:pt x="963" y="2846"/>
                    </a:lnTo>
                    <a:lnTo>
                      <a:pt x="1031" y="2869"/>
                    </a:lnTo>
                    <a:lnTo>
                      <a:pt x="1100" y="2889"/>
                    </a:lnTo>
                    <a:lnTo>
                      <a:pt x="1171" y="2906"/>
                    </a:lnTo>
                    <a:lnTo>
                      <a:pt x="1243" y="2919"/>
                    </a:lnTo>
                    <a:lnTo>
                      <a:pt x="1317" y="2928"/>
                    </a:lnTo>
                    <a:lnTo>
                      <a:pt x="1391" y="2933"/>
                    </a:lnTo>
                    <a:lnTo>
                      <a:pt x="1466" y="2935"/>
                    </a:lnTo>
                    <a:close/>
                  </a:path>
                </a:pathLst>
              </a:custGeom>
              <a:solidFill>
                <a:srgbClr val="A27A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defRPr/>
                </a:pPr>
                <a:endParaRPr lang="zh-CN" altLang="en-US" sz="11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6" name="Freeform 800"/>
              <p:cNvSpPr>
                <a:spLocks/>
              </p:cNvSpPr>
              <p:nvPr/>
            </p:nvSpPr>
            <p:spPr bwMode="auto">
              <a:xfrm>
                <a:off x="3582" y="273"/>
                <a:ext cx="221" cy="343"/>
              </a:xfrm>
              <a:custGeom>
                <a:avLst/>
                <a:gdLst>
                  <a:gd name="T0" fmla="*/ 1 w 1336"/>
                  <a:gd name="T1" fmla="*/ 0 h 2063"/>
                  <a:gd name="T2" fmla="*/ 1 w 1336"/>
                  <a:gd name="T3" fmla="*/ 0 h 2063"/>
                  <a:gd name="T4" fmla="*/ 1 w 1336"/>
                  <a:gd name="T5" fmla="*/ 1 h 2063"/>
                  <a:gd name="T6" fmla="*/ 1 w 1336"/>
                  <a:gd name="T7" fmla="*/ 1 h 2063"/>
                  <a:gd name="T8" fmla="*/ 0 w 1336"/>
                  <a:gd name="T9" fmla="*/ 2 h 2063"/>
                  <a:gd name="T10" fmla="*/ 0 w 1336"/>
                  <a:gd name="T11" fmla="*/ 2 h 2063"/>
                  <a:gd name="T12" fmla="*/ 1 w 1336"/>
                  <a:gd name="T13" fmla="*/ 1 h 2063"/>
                  <a:gd name="T14" fmla="*/ 0 w 1336"/>
                  <a:gd name="T15" fmla="*/ 0 h 2063"/>
                  <a:gd name="T16" fmla="*/ 1 w 1336"/>
                  <a:gd name="T17" fmla="*/ 0 h 2063"/>
                  <a:gd name="T18" fmla="*/ 1 w 1336"/>
                  <a:gd name="T19" fmla="*/ 0 h 20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36"/>
                  <a:gd name="T31" fmla="*/ 0 h 2063"/>
                  <a:gd name="T32" fmla="*/ 1336 w 1336"/>
                  <a:gd name="T33" fmla="*/ 2063 h 206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36" h="2063">
                    <a:moveTo>
                      <a:pt x="1320" y="0"/>
                    </a:moveTo>
                    <a:lnTo>
                      <a:pt x="1328" y="483"/>
                    </a:lnTo>
                    <a:lnTo>
                      <a:pt x="1336" y="967"/>
                    </a:lnTo>
                    <a:lnTo>
                      <a:pt x="1001" y="780"/>
                    </a:lnTo>
                    <a:lnTo>
                      <a:pt x="412" y="2063"/>
                    </a:lnTo>
                    <a:lnTo>
                      <a:pt x="0" y="1833"/>
                    </a:lnTo>
                    <a:lnTo>
                      <a:pt x="821" y="680"/>
                    </a:lnTo>
                    <a:lnTo>
                      <a:pt x="491" y="497"/>
                    </a:lnTo>
                    <a:lnTo>
                      <a:pt x="906" y="248"/>
                    </a:lnTo>
                    <a:lnTo>
                      <a:pt x="132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defRPr/>
                </a:pPr>
                <a:endParaRPr lang="zh-CN" altLang="en-US" sz="11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7" name="Freeform 801"/>
              <p:cNvSpPr>
                <a:spLocks/>
              </p:cNvSpPr>
              <p:nvPr/>
            </p:nvSpPr>
            <p:spPr bwMode="auto">
              <a:xfrm>
                <a:off x="3732" y="354"/>
                <a:ext cx="225" cy="349"/>
              </a:xfrm>
              <a:custGeom>
                <a:avLst/>
                <a:gdLst>
                  <a:gd name="T0" fmla="*/ 1 w 1336"/>
                  <a:gd name="T1" fmla="*/ 0 h 2063"/>
                  <a:gd name="T2" fmla="*/ 1 w 1336"/>
                  <a:gd name="T3" fmla="*/ 0 h 2063"/>
                  <a:gd name="T4" fmla="*/ 1 w 1336"/>
                  <a:gd name="T5" fmla="*/ 1 h 2063"/>
                  <a:gd name="T6" fmla="*/ 1 w 1336"/>
                  <a:gd name="T7" fmla="*/ 1 h 2063"/>
                  <a:gd name="T8" fmla="*/ 0 w 1336"/>
                  <a:gd name="T9" fmla="*/ 2 h 2063"/>
                  <a:gd name="T10" fmla="*/ 0 w 1336"/>
                  <a:gd name="T11" fmla="*/ 2 h 2063"/>
                  <a:gd name="T12" fmla="*/ 1 w 1336"/>
                  <a:gd name="T13" fmla="*/ 1 h 2063"/>
                  <a:gd name="T14" fmla="*/ 0 w 1336"/>
                  <a:gd name="T15" fmla="*/ 0 h 2063"/>
                  <a:gd name="T16" fmla="*/ 1 w 1336"/>
                  <a:gd name="T17" fmla="*/ 0 h 2063"/>
                  <a:gd name="T18" fmla="*/ 1 w 1336"/>
                  <a:gd name="T19" fmla="*/ 0 h 20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36"/>
                  <a:gd name="T31" fmla="*/ 0 h 2063"/>
                  <a:gd name="T32" fmla="*/ 1336 w 1336"/>
                  <a:gd name="T33" fmla="*/ 2063 h 206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36" h="2063">
                    <a:moveTo>
                      <a:pt x="1320" y="0"/>
                    </a:moveTo>
                    <a:lnTo>
                      <a:pt x="1328" y="483"/>
                    </a:lnTo>
                    <a:lnTo>
                      <a:pt x="1336" y="967"/>
                    </a:lnTo>
                    <a:lnTo>
                      <a:pt x="1001" y="780"/>
                    </a:lnTo>
                    <a:lnTo>
                      <a:pt x="412" y="2063"/>
                    </a:lnTo>
                    <a:lnTo>
                      <a:pt x="0" y="1833"/>
                    </a:lnTo>
                    <a:lnTo>
                      <a:pt x="821" y="680"/>
                    </a:lnTo>
                    <a:lnTo>
                      <a:pt x="492" y="497"/>
                    </a:lnTo>
                    <a:lnTo>
                      <a:pt x="906" y="248"/>
                    </a:lnTo>
                    <a:lnTo>
                      <a:pt x="132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defRPr/>
                </a:pPr>
                <a:endParaRPr lang="zh-CN" altLang="en-US" sz="11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2278" name="Group 798"/>
            <p:cNvGrpSpPr>
              <a:grpSpLocks/>
            </p:cNvGrpSpPr>
            <p:nvPr/>
          </p:nvGrpSpPr>
          <p:grpSpPr bwMode="auto">
            <a:xfrm>
              <a:off x="5483225" y="2365375"/>
              <a:ext cx="196850" cy="133350"/>
              <a:chOff x="3531" y="238"/>
              <a:chExt cx="489" cy="489"/>
            </a:xfrm>
          </p:grpSpPr>
          <p:sp>
            <p:nvSpPr>
              <p:cNvPr id="199" name="Freeform 799"/>
              <p:cNvSpPr>
                <a:spLocks/>
              </p:cNvSpPr>
              <p:nvPr/>
            </p:nvSpPr>
            <p:spPr bwMode="auto">
              <a:xfrm>
                <a:off x="3531" y="238"/>
                <a:ext cx="489" cy="489"/>
              </a:xfrm>
              <a:custGeom>
                <a:avLst/>
                <a:gdLst>
                  <a:gd name="T0" fmla="*/ 1 w 2932"/>
                  <a:gd name="T1" fmla="*/ 2 h 2935"/>
                  <a:gd name="T2" fmla="*/ 2 w 2932"/>
                  <a:gd name="T3" fmla="*/ 2 h 2935"/>
                  <a:gd name="T4" fmla="*/ 2 w 2932"/>
                  <a:gd name="T5" fmla="*/ 2 h 2935"/>
                  <a:gd name="T6" fmla="*/ 2 w 2932"/>
                  <a:gd name="T7" fmla="*/ 2 h 2935"/>
                  <a:gd name="T8" fmla="*/ 2 w 2932"/>
                  <a:gd name="T9" fmla="*/ 2 h 2935"/>
                  <a:gd name="T10" fmla="*/ 2 w 2932"/>
                  <a:gd name="T11" fmla="*/ 2 h 2935"/>
                  <a:gd name="T12" fmla="*/ 2 w 2932"/>
                  <a:gd name="T13" fmla="*/ 2 h 2935"/>
                  <a:gd name="T14" fmla="*/ 2 w 2932"/>
                  <a:gd name="T15" fmla="*/ 2 h 2935"/>
                  <a:gd name="T16" fmla="*/ 2 w 2932"/>
                  <a:gd name="T17" fmla="*/ 1 h 2935"/>
                  <a:gd name="T18" fmla="*/ 2 w 2932"/>
                  <a:gd name="T19" fmla="*/ 1 h 2935"/>
                  <a:gd name="T20" fmla="*/ 2 w 2932"/>
                  <a:gd name="T21" fmla="*/ 1 h 2935"/>
                  <a:gd name="T22" fmla="*/ 2 w 2932"/>
                  <a:gd name="T23" fmla="*/ 1 h 2935"/>
                  <a:gd name="T24" fmla="*/ 2 w 2932"/>
                  <a:gd name="T25" fmla="*/ 1 h 2935"/>
                  <a:gd name="T26" fmla="*/ 2 w 2932"/>
                  <a:gd name="T27" fmla="*/ 1 h 2935"/>
                  <a:gd name="T28" fmla="*/ 2 w 2932"/>
                  <a:gd name="T29" fmla="*/ 0 h 2935"/>
                  <a:gd name="T30" fmla="*/ 2 w 2932"/>
                  <a:gd name="T31" fmla="*/ 0 h 2935"/>
                  <a:gd name="T32" fmla="*/ 2 w 2932"/>
                  <a:gd name="T33" fmla="*/ 0 h 2935"/>
                  <a:gd name="T34" fmla="*/ 2 w 2932"/>
                  <a:gd name="T35" fmla="*/ 0 h 2935"/>
                  <a:gd name="T36" fmla="*/ 2 w 2932"/>
                  <a:gd name="T37" fmla="*/ 0 h 2935"/>
                  <a:gd name="T38" fmla="*/ 2 w 2932"/>
                  <a:gd name="T39" fmla="*/ 0 h 2935"/>
                  <a:gd name="T40" fmla="*/ 1 w 2932"/>
                  <a:gd name="T41" fmla="*/ 0 h 2935"/>
                  <a:gd name="T42" fmla="*/ 1 w 2932"/>
                  <a:gd name="T43" fmla="*/ 0 h 2935"/>
                  <a:gd name="T44" fmla="*/ 1 w 2932"/>
                  <a:gd name="T45" fmla="*/ 0 h 2935"/>
                  <a:gd name="T46" fmla="*/ 1 w 2932"/>
                  <a:gd name="T47" fmla="*/ 0 h 2935"/>
                  <a:gd name="T48" fmla="*/ 1 w 2932"/>
                  <a:gd name="T49" fmla="*/ 0 h 2935"/>
                  <a:gd name="T50" fmla="*/ 1 w 2932"/>
                  <a:gd name="T51" fmla="*/ 0 h 2935"/>
                  <a:gd name="T52" fmla="*/ 0 w 2932"/>
                  <a:gd name="T53" fmla="*/ 0 h 2935"/>
                  <a:gd name="T54" fmla="*/ 0 w 2932"/>
                  <a:gd name="T55" fmla="*/ 0 h 2935"/>
                  <a:gd name="T56" fmla="*/ 0 w 2932"/>
                  <a:gd name="T57" fmla="*/ 0 h 2935"/>
                  <a:gd name="T58" fmla="*/ 0 w 2932"/>
                  <a:gd name="T59" fmla="*/ 1 h 2935"/>
                  <a:gd name="T60" fmla="*/ 0 w 2932"/>
                  <a:gd name="T61" fmla="*/ 1 h 2935"/>
                  <a:gd name="T62" fmla="*/ 0 w 2932"/>
                  <a:gd name="T63" fmla="*/ 1 h 2935"/>
                  <a:gd name="T64" fmla="*/ 0 w 2932"/>
                  <a:gd name="T65" fmla="*/ 1 h 2935"/>
                  <a:gd name="T66" fmla="*/ 0 w 2932"/>
                  <a:gd name="T67" fmla="*/ 1 h 2935"/>
                  <a:gd name="T68" fmla="*/ 0 w 2932"/>
                  <a:gd name="T69" fmla="*/ 1 h 2935"/>
                  <a:gd name="T70" fmla="*/ 0 w 2932"/>
                  <a:gd name="T71" fmla="*/ 2 h 2935"/>
                  <a:gd name="T72" fmla="*/ 0 w 2932"/>
                  <a:gd name="T73" fmla="*/ 2 h 2935"/>
                  <a:gd name="T74" fmla="*/ 0 w 2932"/>
                  <a:gd name="T75" fmla="*/ 2 h 2935"/>
                  <a:gd name="T76" fmla="*/ 1 w 2932"/>
                  <a:gd name="T77" fmla="*/ 2 h 2935"/>
                  <a:gd name="T78" fmla="*/ 1 w 2932"/>
                  <a:gd name="T79" fmla="*/ 2 h 2935"/>
                  <a:gd name="T80" fmla="*/ 1 w 2932"/>
                  <a:gd name="T81" fmla="*/ 2 h 2935"/>
                  <a:gd name="T82" fmla="*/ 1 w 2932"/>
                  <a:gd name="T83" fmla="*/ 2 h 2935"/>
                  <a:gd name="T84" fmla="*/ 1 w 2932"/>
                  <a:gd name="T85" fmla="*/ 2 h 293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32"/>
                  <a:gd name="T130" fmla="*/ 0 h 2935"/>
                  <a:gd name="T131" fmla="*/ 2932 w 2932"/>
                  <a:gd name="T132" fmla="*/ 2935 h 293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32" h="2935">
                    <a:moveTo>
                      <a:pt x="1466" y="2935"/>
                    </a:moveTo>
                    <a:lnTo>
                      <a:pt x="1541" y="2933"/>
                    </a:lnTo>
                    <a:lnTo>
                      <a:pt x="1616" y="2928"/>
                    </a:lnTo>
                    <a:lnTo>
                      <a:pt x="1689" y="2919"/>
                    </a:lnTo>
                    <a:lnTo>
                      <a:pt x="1760" y="2906"/>
                    </a:lnTo>
                    <a:lnTo>
                      <a:pt x="1832" y="2889"/>
                    </a:lnTo>
                    <a:lnTo>
                      <a:pt x="1901" y="2869"/>
                    </a:lnTo>
                    <a:lnTo>
                      <a:pt x="1969" y="2846"/>
                    </a:lnTo>
                    <a:lnTo>
                      <a:pt x="2036" y="2820"/>
                    </a:lnTo>
                    <a:lnTo>
                      <a:pt x="2100" y="2789"/>
                    </a:lnTo>
                    <a:lnTo>
                      <a:pt x="2164" y="2758"/>
                    </a:lnTo>
                    <a:lnTo>
                      <a:pt x="2225" y="2722"/>
                    </a:lnTo>
                    <a:lnTo>
                      <a:pt x="2285" y="2684"/>
                    </a:lnTo>
                    <a:lnTo>
                      <a:pt x="2342" y="2643"/>
                    </a:lnTo>
                    <a:lnTo>
                      <a:pt x="2397" y="2599"/>
                    </a:lnTo>
                    <a:lnTo>
                      <a:pt x="2451" y="2553"/>
                    </a:lnTo>
                    <a:lnTo>
                      <a:pt x="2502" y="2504"/>
                    </a:lnTo>
                    <a:lnTo>
                      <a:pt x="2551" y="2454"/>
                    </a:lnTo>
                    <a:lnTo>
                      <a:pt x="2597" y="2400"/>
                    </a:lnTo>
                    <a:lnTo>
                      <a:pt x="2640" y="2344"/>
                    </a:lnTo>
                    <a:lnTo>
                      <a:pt x="2681" y="2287"/>
                    </a:lnTo>
                    <a:lnTo>
                      <a:pt x="2720" y="2227"/>
                    </a:lnTo>
                    <a:lnTo>
                      <a:pt x="2755" y="2166"/>
                    </a:lnTo>
                    <a:lnTo>
                      <a:pt x="2787" y="2103"/>
                    </a:lnTo>
                    <a:lnTo>
                      <a:pt x="2817" y="2038"/>
                    </a:lnTo>
                    <a:lnTo>
                      <a:pt x="2843" y="1971"/>
                    </a:lnTo>
                    <a:lnTo>
                      <a:pt x="2866" y="1903"/>
                    </a:lnTo>
                    <a:lnTo>
                      <a:pt x="2886" y="1834"/>
                    </a:lnTo>
                    <a:lnTo>
                      <a:pt x="2903" y="1763"/>
                    </a:lnTo>
                    <a:lnTo>
                      <a:pt x="2916" y="1690"/>
                    </a:lnTo>
                    <a:lnTo>
                      <a:pt x="2925" y="1618"/>
                    </a:lnTo>
                    <a:lnTo>
                      <a:pt x="2930" y="1542"/>
                    </a:lnTo>
                    <a:lnTo>
                      <a:pt x="2932" y="1467"/>
                    </a:lnTo>
                    <a:lnTo>
                      <a:pt x="2930" y="1392"/>
                    </a:lnTo>
                    <a:lnTo>
                      <a:pt x="2925" y="1318"/>
                    </a:lnTo>
                    <a:lnTo>
                      <a:pt x="2916" y="1244"/>
                    </a:lnTo>
                    <a:lnTo>
                      <a:pt x="2903" y="1173"/>
                    </a:lnTo>
                    <a:lnTo>
                      <a:pt x="2886" y="1101"/>
                    </a:lnTo>
                    <a:lnTo>
                      <a:pt x="2866" y="1032"/>
                    </a:lnTo>
                    <a:lnTo>
                      <a:pt x="2843" y="964"/>
                    </a:lnTo>
                    <a:lnTo>
                      <a:pt x="2817" y="897"/>
                    </a:lnTo>
                    <a:lnTo>
                      <a:pt x="2787" y="832"/>
                    </a:lnTo>
                    <a:lnTo>
                      <a:pt x="2755" y="769"/>
                    </a:lnTo>
                    <a:lnTo>
                      <a:pt x="2720" y="708"/>
                    </a:lnTo>
                    <a:lnTo>
                      <a:pt x="2681" y="648"/>
                    </a:lnTo>
                    <a:lnTo>
                      <a:pt x="2640" y="590"/>
                    </a:lnTo>
                    <a:lnTo>
                      <a:pt x="2597" y="535"/>
                    </a:lnTo>
                    <a:lnTo>
                      <a:pt x="2551" y="482"/>
                    </a:lnTo>
                    <a:lnTo>
                      <a:pt x="2502" y="430"/>
                    </a:lnTo>
                    <a:lnTo>
                      <a:pt x="2451" y="382"/>
                    </a:lnTo>
                    <a:lnTo>
                      <a:pt x="2397" y="335"/>
                    </a:lnTo>
                    <a:lnTo>
                      <a:pt x="2342" y="292"/>
                    </a:lnTo>
                    <a:lnTo>
                      <a:pt x="2285" y="251"/>
                    </a:lnTo>
                    <a:lnTo>
                      <a:pt x="2225" y="213"/>
                    </a:lnTo>
                    <a:lnTo>
                      <a:pt x="2164" y="178"/>
                    </a:lnTo>
                    <a:lnTo>
                      <a:pt x="2100" y="145"/>
                    </a:lnTo>
                    <a:lnTo>
                      <a:pt x="2036" y="116"/>
                    </a:lnTo>
                    <a:lnTo>
                      <a:pt x="1969" y="89"/>
                    </a:lnTo>
                    <a:lnTo>
                      <a:pt x="1901" y="66"/>
                    </a:lnTo>
                    <a:lnTo>
                      <a:pt x="1832" y="47"/>
                    </a:lnTo>
                    <a:lnTo>
                      <a:pt x="1760" y="30"/>
                    </a:lnTo>
                    <a:lnTo>
                      <a:pt x="1689" y="17"/>
                    </a:lnTo>
                    <a:lnTo>
                      <a:pt x="1616" y="8"/>
                    </a:lnTo>
                    <a:lnTo>
                      <a:pt x="1541" y="2"/>
                    </a:lnTo>
                    <a:lnTo>
                      <a:pt x="1466" y="0"/>
                    </a:lnTo>
                    <a:lnTo>
                      <a:pt x="1391" y="2"/>
                    </a:lnTo>
                    <a:lnTo>
                      <a:pt x="1317" y="8"/>
                    </a:lnTo>
                    <a:lnTo>
                      <a:pt x="1243" y="17"/>
                    </a:lnTo>
                    <a:lnTo>
                      <a:pt x="1171" y="30"/>
                    </a:lnTo>
                    <a:lnTo>
                      <a:pt x="1100" y="47"/>
                    </a:lnTo>
                    <a:lnTo>
                      <a:pt x="1031" y="66"/>
                    </a:lnTo>
                    <a:lnTo>
                      <a:pt x="963" y="89"/>
                    </a:lnTo>
                    <a:lnTo>
                      <a:pt x="896" y="116"/>
                    </a:lnTo>
                    <a:lnTo>
                      <a:pt x="831" y="145"/>
                    </a:lnTo>
                    <a:lnTo>
                      <a:pt x="768" y="178"/>
                    </a:lnTo>
                    <a:lnTo>
                      <a:pt x="707" y="213"/>
                    </a:lnTo>
                    <a:lnTo>
                      <a:pt x="647" y="251"/>
                    </a:lnTo>
                    <a:lnTo>
                      <a:pt x="590" y="292"/>
                    </a:lnTo>
                    <a:lnTo>
                      <a:pt x="534" y="335"/>
                    </a:lnTo>
                    <a:lnTo>
                      <a:pt x="480" y="382"/>
                    </a:lnTo>
                    <a:lnTo>
                      <a:pt x="430" y="430"/>
                    </a:lnTo>
                    <a:lnTo>
                      <a:pt x="382" y="482"/>
                    </a:lnTo>
                    <a:lnTo>
                      <a:pt x="335" y="535"/>
                    </a:lnTo>
                    <a:lnTo>
                      <a:pt x="292" y="590"/>
                    </a:lnTo>
                    <a:lnTo>
                      <a:pt x="251" y="648"/>
                    </a:lnTo>
                    <a:lnTo>
                      <a:pt x="213" y="708"/>
                    </a:lnTo>
                    <a:lnTo>
                      <a:pt x="177" y="769"/>
                    </a:lnTo>
                    <a:lnTo>
                      <a:pt x="145" y="832"/>
                    </a:lnTo>
                    <a:lnTo>
                      <a:pt x="116" y="897"/>
                    </a:lnTo>
                    <a:lnTo>
                      <a:pt x="89" y="964"/>
                    </a:lnTo>
                    <a:lnTo>
                      <a:pt x="66" y="1032"/>
                    </a:lnTo>
                    <a:lnTo>
                      <a:pt x="46" y="1101"/>
                    </a:lnTo>
                    <a:lnTo>
                      <a:pt x="30" y="1173"/>
                    </a:lnTo>
                    <a:lnTo>
                      <a:pt x="17" y="1244"/>
                    </a:lnTo>
                    <a:lnTo>
                      <a:pt x="8" y="1318"/>
                    </a:lnTo>
                    <a:lnTo>
                      <a:pt x="2" y="1392"/>
                    </a:lnTo>
                    <a:lnTo>
                      <a:pt x="0" y="1467"/>
                    </a:lnTo>
                    <a:lnTo>
                      <a:pt x="2" y="1542"/>
                    </a:lnTo>
                    <a:lnTo>
                      <a:pt x="8" y="1618"/>
                    </a:lnTo>
                    <a:lnTo>
                      <a:pt x="17" y="1690"/>
                    </a:lnTo>
                    <a:lnTo>
                      <a:pt x="30" y="1763"/>
                    </a:lnTo>
                    <a:lnTo>
                      <a:pt x="46" y="1834"/>
                    </a:lnTo>
                    <a:lnTo>
                      <a:pt x="66" y="1903"/>
                    </a:lnTo>
                    <a:lnTo>
                      <a:pt x="89" y="1971"/>
                    </a:lnTo>
                    <a:lnTo>
                      <a:pt x="116" y="2038"/>
                    </a:lnTo>
                    <a:lnTo>
                      <a:pt x="145" y="2103"/>
                    </a:lnTo>
                    <a:lnTo>
                      <a:pt x="177" y="2166"/>
                    </a:lnTo>
                    <a:lnTo>
                      <a:pt x="213" y="2227"/>
                    </a:lnTo>
                    <a:lnTo>
                      <a:pt x="251" y="2287"/>
                    </a:lnTo>
                    <a:lnTo>
                      <a:pt x="292" y="2344"/>
                    </a:lnTo>
                    <a:lnTo>
                      <a:pt x="335" y="2400"/>
                    </a:lnTo>
                    <a:lnTo>
                      <a:pt x="382" y="2454"/>
                    </a:lnTo>
                    <a:lnTo>
                      <a:pt x="430" y="2504"/>
                    </a:lnTo>
                    <a:lnTo>
                      <a:pt x="480" y="2553"/>
                    </a:lnTo>
                    <a:lnTo>
                      <a:pt x="534" y="2599"/>
                    </a:lnTo>
                    <a:lnTo>
                      <a:pt x="590" y="2643"/>
                    </a:lnTo>
                    <a:lnTo>
                      <a:pt x="647" y="2684"/>
                    </a:lnTo>
                    <a:lnTo>
                      <a:pt x="707" y="2722"/>
                    </a:lnTo>
                    <a:lnTo>
                      <a:pt x="768" y="2758"/>
                    </a:lnTo>
                    <a:lnTo>
                      <a:pt x="831" y="2789"/>
                    </a:lnTo>
                    <a:lnTo>
                      <a:pt x="896" y="2820"/>
                    </a:lnTo>
                    <a:lnTo>
                      <a:pt x="963" y="2846"/>
                    </a:lnTo>
                    <a:lnTo>
                      <a:pt x="1031" y="2869"/>
                    </a:lnTo>
                    <a:lnTo>
                      <a:pt x="1100" y="2889"/>
                    </a:lnTo>
                    <a:lnTo>
                      <a:pt x="1171" y="2906"/>
                    </a:lnTo>
                    <a:lnTo>
                      <a:pt x="1243" y="2919"/>
                    </a:lnTo>
                    <a:lnTo>
                      <a:pt x="1317" y="2928"/>
                    </a:lnTo>
                    <a:lnTo>
                      <a:pt x="1391" y="2933"/>
                    </a:lnTo>
                    <a:lnTo>
                      <a:pt x="1466" y="2935"/>
                    </a:lnTo>
                    <a:close/>
                  </a:path>
                </a:pathLst>
              </a:custGeom>
              <a:solidFill>
                <a:srgbClr val="A27A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defRPr/>
                </a:pPr>
                <a:endParaRPr lang="zh-CN" altLang="en-US" sz="11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0" name="Freeform 800"/>
              <p:cNvSpPr>
                <a:spLocks/>
              </p:cNvSpPr>
              <p:nvPr/>
            </p:nvSpPr>
            <p:spPr bwMode="auto">
              <a:xfrm>
                <a:off x="3582" y="273"/>
                <a:ext cx="221" cy="343"/>
              </a:xfrm>
              <a:custGeom>
                <a:avLst/>
                <a:gdLst>
                  <a:gd name="T0" fmla="*/ 1 w 1336"/>
                  <a:gd name="T1" fmla="*/ 0 h 2063"/>
                  <a:gd name="T2" fmla="*/ 1 w 1336"/>
                  <a:gd name="T3" fmla="*/ 0 h 2063"/>
                  <a:gd name="T4" fmla="*/ 1 w 1336"/>
                  <a:gd name="T5" fmla="*/ 1 h 2063"/>
                  <a:gd name="T6" fmla="*/ 1 w 1336"/>
                  <a:gd name="T7" fmla="*/ 1 h 2063"/>
                  <a:gd name="T8" fmla="*/ 0 w 1336"/>
                  <a:gd name="T9" fmla="*/ 2 h 2063"/>
                  <a:gd name="T10" fmla="*/ 0 w 1336"/>
                  <a:gd name="T11" fmla="*/ 2 h 2063"/>
                  <a:gd name="T12" fmla="*/ 1 w 1336"/>
                  <a:gd name="T13" fmla="*/ 1 h 2063"/>
                  <a:gd name="T14" fmla="*/ 0 w 1336"/>
                  <a:gd name="T15" fmla="*/ 0 h 2063"/>
                  <a:gd name="T16" fmla="*/ 1 w 1336"/>
                  <a:gd name="T17" fmla="*/ 0 h 2063"/>
                  <a:gd name="T18" fmla="*/ 1 w 1336"/>
                  <a:gd name="T19" fmla="*/ 0 h 20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36"/>
                  <a:gd name="T31" fmla="*/ 0 h 2063"/>
                  <a:gd name="T32" fmla="*/ 1336 w 1336"/>
                  <a:gd name="T33" fmla="*/ 2063 h 206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36" h="2063">
                    <a:moveTo>
                      <a:pt x="1320" y="0"/>
                    </a:moveTo>
                    <a:lnTo>
                      <a:pt x="1328" y="483"/>
                    </a:lnTo>
                    <a:lnTo>
                      <a:pt x="1336" y="967"/>
                    </a:lnTo>
                    <a:lnTo>
                      <a:pt x="1001" y="780"/>
                    </a:lnTo>
                    <a:lnTo>
                      <a:pt x="412" y="2063"/>
                    </a:lnTo>
                    <a:lnTo>
                      <a:pt x="0" y="1833"/>
                    </a:lnTo>
                    <a:lnTo>
                      <a:pt x="821" y="680"/>
                    </a:lnTo>
                    <a:lnTo>
                      <a:pt x="491" y="497"/>
                    </a:lnTo>
                    <a:lnTo>
                      <a:pt x="906" y="248"/>
                    </a:lnTo>
                    <a:lnTo>
                      <a:pt x="132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defRPr/>
                </a:pPr>
                <a:endParaRPr lang="zh-CN" altLang="en-US" sz="11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1" name="Freeform 801"/>
              <p:cNvSpPr>
                <a:spLocks/>
              </p:cNvSpPr>
              <p:nvPr/>
            </p:nvSpPr>
            <p:spPr bwMode="auto">
              <a:xfrm>
                <a:off x="3732" y="354"/>
                <a:ext cx="225" cy="349"/>
              </a:xfrm>
              <a:custGeom>
                <a:avLst/>
                <a:gdLst>
                  <a:gd name="T0" fmla="*/ 1 w 1336"/>
                  <a:gd name="T1" fmla="*/ 0 h 2063"/>
                  <a:gd name="T2" fmla="*/ 1 w 1336"/>
                  <a:gd name="T3" fmla="*/ 0 h 2063"/>
                  <a:gd name="T4" fmla="*/ 1 w 1336"/>
                  <a:gd name="T5" fmla="*/ 1 h 2063"/>
                  <a:gd name="T6" fmla="*/ 1 w 1336"/>
                  <a:gd name="T7" fmla="*/ 1 h 2063"/>
                  <a:gd name="T8" fmla="*/ 0 w 1336"/>
                  <a:gd name="T9" fmla="*/ 2 h 2063"/>
                  <a:gd name="T10" fmla="*/ 0 w 1336"/>
                  <a:gd name="T11" fmla="*/ 2 h 2063"/>
                  <a:gd name="T12" fmla="*/ 1 w 1336"/>
                  <a:gd name="T13" fmla="*/ 1 h 2063"/>
                  <a:gd name="T14" fmla="*/ 0 w 1336"/>
                  <a:gd name="T15" fmla="*/ 0 h 2063"/>
                  <a:gd name="T16" fmla="*/ 1 w 1336"/>
                  <a:gd name="T17" fmla="*/ 0 h 2063"/>
                  <a:gd name="T18" fmla="*/ 1 w 1336"/>
                  <a:gd name="T19" fmla="*/ 0 h 20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36"/>
                  <a:gd name="T31" fmla="*/ 0 h 2063"/>
                  <a:gd name="T32" fmla="*/ 1336 w 1336"/>
                  <a:gd name="T33" fmla="*/ 2063 h 206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36" h="2063">
                    <a:moveTo>
                      <a:pt x="1320" y="0"/>
                    </a:moveTo>
                    <a:lnTo>
                      <a:pt x="1328" y="483"/>
                    </a:lnTo>
                    <a:lnTo>
                      <a:pt x="1336" y="967"/>
                    </a:lnTo>
                    <a:lnTo>
                      <a:pt x="1001" y="780"/>
                    </a:lnTo>
                    <a:lnTo>
                      <a:pt x="412" y="2063"/>
                    </a:lnTo>
                    <a:lnTo>
                      <a:pt x="0" y="1833"/>
                    </a:lnTo>
                    <a:lnTo>
                      <a:pt x="821" y="680"/>
                    </a:lnTo>
                    <a:lnTo>
                      <a:pt x="492" y="497"/>
                    </a:lnTo>
                    <a:lnTo>
                      <a:pt x="906" y="248"/>
                    </a:lnTo>
                    <a:lnTo>
                      <a:pt x="132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defRPr/>
                </a:pPr>
                <a:endParaRPr lang="zh-CN" altLang="en-US" sz="11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02" name="Text Box 28"/>
            <p:cNvSpPr txBox="1">
              <a:spLocks noChangeArrowheads="1"/>
            </p:cNvSpPr>
            <p:nvPr/>
          </p:nvSpPr>
          <p:spPr bwMode="auto">
            <a:xfrm>
              <a:off x="3798888" y="2241550"/>
              <a:ext cx="679927" cy="267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1623" tIns="40811" rIns="81623" bIns="40811">
              <a:spAutoFit/>
            </a:bodyPr>
            <a:lstStyle/>
            <a:p>
              <a:pPr fontAlgn="base"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+mn-lt"/>
                  <a:ea typeface="+mn-ea"/>
                </a:rPr>
                <a:t>Switch</a:t>
              </a:r>
            </a:p>
          </p:txBody>
        </p:sp>
        <p:sp>
          <p:nvSpPr>
            <p:cNvPr id="203" name="Text Box 28"/>
            <p:cNvSpPr txBox="1">
              <a:spLocks noChangeArrowheads="1"/>
            </p:cNvSpPr>
            <p:nvPr/>
          </p:nvSpPr>
          <p:spPr bwMode="auto">
            <a:xfrm>
              <a:off x="5781805" y="2275901"/>
              <a:ext cx="1050795" cy="267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1623" tIns="40811" rIns="81623" bIns="40811">
              <a:spAutoFit/>
            </a:bodyPr>
            <a:lstStyle/>
            <a:p>
              <a:pPr fontAlgn="base"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+mn-lt"/>
                  <a:ea typeface="+mn-ea"/>
                </a:rPr>
                <a:t>Switch</a:t>
              </a:r>
            </a:p>
          </p:txBody>
        </p:sp>
        <p:sp>
          <p:nvSpPr>
            <p:cNvPr id="207" name="Text Box 806"/>
            <p:cNvSpPr txBox="1">
              <a:spLocks noChangeArrowheads="1"/>
            </p:cNvSpPr>
            <p:nvPr/>
          </p:nvSpPr>
          <p:spPr bwMode="auto">
            <a:xfrm>
              <a:off x="4824412" y="2097088"/>
              <a:ext cx="623266" cy="267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1623" tIns="40811" rIns="81623" bIns="40811">
              <a:spAutoFit/>
            </a:bodyPr>
            <a:lstStyle/>
            <a:p>
              <a:pPr fontAlgn="base">
                <a:defRPr/>
              </a:pPr>
              <a:r>
                <a:rPr lang="en-US" altLang="zh-CN" sz="1200" dirty="0">
                  <a:solidFill>
                    <a:srgbClr val="FF0000"/>
                  </a:solidFill>
                  <a:latin typeface="+mn-lt"/>
                  <a:ea typeface="+mn-ea"/>
                </a:rPr>
                <a:t>Trunk</a:t>
              </a:r>
            </a:p>
          </p:txBody>
        </p:sp>
        <p:sp>
          <p:nvSpPr>
            <p:cNvPr id="208" name="椭圆 207"/>
            <p:cNvSpPr/>
            <p:nvPr/>
          </p:nvSpPr>
          <p:spPr bwMode="auto">
            <a:xfrm flipH="1">
              <a:off x="5032375" y="2305050"/>
              <a:ext cx="144463" cy="2159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0709" tIns="35355" rIns="70709" bIns="35355"/>
            <a:lstStyle/>
            <a:p>
              <a:pPr defTabSz="715737" fontAlgn="base">
                <a:defRPr/>
              </a:pP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209" name="直接连接符 208"/>
            <p:cNvCxnSpPr/>
            <p:nvPr/>
          </p:nvCxnSpPr>
          <p:spPr bwMode="auto">
            <a:xfrm>
              <a:off x="4672013" y="2359025"/>
              <a:ext cx="890587" cy="9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 bwMode="auto">
            <a:xfrm>
              <a:off x="4692650" y="2406650"/>
              <a:ext cx="890588" cy="9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285" name="Picture 1051" descr="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163" y="2266950"/>
              <a:ext cx="471487" cy="239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86" name="Picture 1051" descr="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6063" y="2251075"/>
              <a:ext cx="501650" cy="25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0" name="直接连接符 219"/>
            <p:cNvCxnSpPr/>
            <p:nvPr/>
          </p:nvCxnSpPr>
          <p:spPr>
            <a:xfrm flipV="1">
              <a:off x="4583113" y="1892300"/>
              <a:ext cx="1030287" cy="37465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4619625" y="1892300"/>
              <a:ext cx="957263" cy="358775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 flipH="1" flipV="1">
              <a:off x="4619625" y="1892300"/>
              <a:ext cx="1997075" cy="3921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flipH="1" flipV="1">
              <a:off x="5613400" y="1892300"/>
              <a:ext cx="1003300" cy="3921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 Box 806"/>
            <p:cNvSpPr txBox="1">
              <a:spLocks noChangeArrowheads="1"/>
            </p:cNvSpPr>
            <p:nvPr/>
          </p:nvSpPr>
          <p:spPr bwMode="auto">
            <a:xfrm>
              <a:off x="2555875" y="2824163"/>
              <a:ext cx="938213" cy="267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1623" tIns="40811" rIns="81623" bIns="40811">
              <a:spAutoFit/>
            </a:bodyPr>
            <a:lstStyle/>
            <a:p>
              <a:pPr fontAlgn="base">
                <a:defRPr/>
              </a:pPr>
              <a:r>
                <a:rPr lang="en-US" altLang="zh-CN" sz="1200" dirty="0">
                  <a:solidFill>
                    <a:srgbClr val="FF0000"/>
                  </a:solidFill>
                  <a:latin typeface="+mn-lt"/>
                  <a:ea typeface="+mn-ea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+mn-lt"/>
                  <a:ea typeface="+mn-ea"/>
                </a:rPr>
                <a:t>*</a:t>
              </a:r>
              <a:r>
                <a:rPr lang="en-US" altLang="zh-CN" sz="1200" dirty="0">
                  <a:solidFill>
                    <a:srgbClr val="FF0000"/>
                  </a:solidFill>
                  <a:latin typeface="+mn-lt"/>
                  <a:ea typeface="+mn-ea"/>
                </a:rPr>
                <a:t>10 GE</a:t>
              </a:r>
            </a:p>
          </p:txBody>
        </p:sp>
        <p:sp>
          <p:nvSpPr>
            <p:cNvPr id="138" name="Text Box 806"/>
            <p:cNvSpPr txBox="1">
              <a:spLocks noChangeArrowheads="1"/>
            </p:cNvSpPr>
            <p:nvPr/>
          </p:nvSpPr>
          <p:spPr bwMode="auto">
            <a:xfrm>
              <a:off x="5014136" y="2804041"/>
              <a:ext cx="810404" cy="267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1623" tIns="40811" rIns="81623" bIns="40811">
              <a:spAutoFit/>
            </a:bodyPr>
            <a:lstStyle/>
            <a:p>
              <a:pPr fontAlgn="base">
                <a:defRPr/>
              </a:pPr>
              <a:r>
                <a:rPr lang="en-US" altLang="zh-CN" sz="1200" dirty="0">
                  <a:solidFill>
                    <a:srgbClr val="FF0000"/>
                  </a:solidFill>
                  <a:latin typeface="+mn-lt"/>
                  <a:ea typeface="+mn-ea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+mn-lt"/>
                  <a:ea typeface="+mn-ea"/>
                </a:rPr>
                <a:t>*</a:t>
              </a:r>
              <a:r>
                <a:rPr lang="en-US" altLang="zh-CN" sz="1200" dirty="0">
                  <a:solidFill>
                    <a:srgbClr val="FF0000"/>
                  </a:solidFill>
                  <a:latin typeface="+mn-lt"/>
                  <a:ea typeface="+mn-ea"/>
                </a:rPr>
                <a:t>10 GE</a:t>
              </a:r>
            </a:p>
          </p:txBody>
        </p:sp>
        <p:sp>
          <p:nvSpPr>
            <p:cNvPr id="139" name="Text Box 806"/>
            <p:cNvSpPr txBox="1">
              <a:spLocks noChangeArrowheads="1"/>
            </p:cNvSpPr>
            <p:nvPr/>
          </p:nvSpPr>
          <p:spPr bwMode="auto">
            <a:xfrm>
              <a:off x="5867399" y="2810449"/>
              <a:ext cx="807588" cy="267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1623" tIns="40811" rIns="81623" bIns="40811">
              <a:spAutoFit/>
            </a:bodyPr>
            <a:lstStyle/>
            <a:p>
              <a:pPr fontAlgn="base">
                <a:defRPr/>
              </a:pPr>
              <a:r>
                <a:rPr lang="en-US" altLang="zh-CN" sz="1200" dirty="0">
                  <a:solidFill>
                    <a:srgbClr val="FF0000"/>
                  </a:solidFill>
                  <a:latin typeface="+mn-lt"/>
                  <a:ea typeface="+mn-ea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+mn-lt"/>
                  <a:ea typeface="+mn-ea"/>
                </a:rPr>
                <a:t>*</a:t>
              </a:r>
              <a:r>
                <a:rPr lang="en-US" altLang="zh-CN" sz="1200" dirty="0">
                  <a:solidFill>
                    <a:srgbClr val="FF0000"/>
                  </a:solidFill>
                  <a:latin typeface="+mn-lt"/>
                  <a:ea typeface="+mn-ea"/>
                </a:rPr>
                <a:t>10 GE</a:t>
              </a:r>
            </a:p>
          </p:txBody>
        </p:sp>
        <p:sp>
          <p:nvSpPr>
            <p:cNvPr id="140" name="Text Box 806"/>
            <p:cNvSpPr txBox="1">
              <a:spLocks noChangeArrowheads="1"/>
            </p:cNvSpPr>
            <p:nvPr/>
          </p:nvSpPr>
          <p:spPr bwMode="auto">
            <a:xfrm>
              <a:off x="7885113" y="2793133"/>
              <a:ext cx="774070" cy="267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1623" tIns="40811" rIns="81623" bIns="40811">
              <a:spAutoFit/>
            </a:bodyPr>
            <a:lstStyle/>
            <a:p>
              <a:pPr fontAlgn="base">
                <a:defRPr/>
              </a:pPr>
              <a:r>
                <a:rPr lang="en-US" altLang="zh-CN" sz="1200" dirty="0">
                  <a:solidFill>
                    <a:srgbClr val="FF0000"/>
                  </a:solidFill>
                  <a:latin typeface="+mn-lt"/>
                  <a:ea typeface="+mn-ea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+mn-lt"/>
                  <a:ea typeface="+mn-ea"/>
                </a:rPr>
                <a:t>*</a:t>
              </a:r>
              <a:r>
                <a:rPr lang="en-US" altLang="zh-CN" sz="1200" dirty="0">
                  <a:solidFill>
                    <a:srgbClr val="FF0000"/>
                  </a:solidFill>
                  <a:latin typeface="+mn-lt"/>
                  <a:ea typeface="+mn-ea"/>
                </a:rPr>
                <a:t>10 GE</a:t>
              </a:r>
            </a:p>
          </p:txBody>
        </p:sp>
        <p:sp>
          <p:nvSpPr>
            <p:cNvPr id="141" name="Text Box 806"/>
            <p:cNvSpPr txBox="1">
              <a:spLocks noChangeArrowheads="1"/>
            </p:cNvSpPr>
            <p:nvPr/>
          </p:nvSpPr>
          <p:spPr bwMode="auto">
            <a:xfrm>
              <a:off x="1516063" y="3360738"/>
              <a:ext cx="500061" cy="267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1623" tIns="40811" rIns="81623" bIns="40811">
              <a:spAutoFit/>
            </a:bodyPr>
            <a:lstStyle/>
            <a:p>
              <a:pPr fontAlgn="base">
                <a:defRPr/>
              </a:pPr>
              <a:r>
                <a:rPr lang="en-US" altLang="zh-CN" sz="1200" dirty="0">
                  <a:solidFill>
                    <a:srgbClr val="FF0000"/>
                  </a:solidFill>
                  <a:latin typeface="+mn-lt"/>
                </a:rPr>
                <a:t>GE</a:t>
              </a:r>
            </a:p>
          </p:txBody>
        </p:sp>
        <p:sp>
          <p:nvSpPr>
            <p:cNvPr id="142" name="Text Box 806"/>
            <p:cNvSpPr txBox="1">
              <a:spLocks noChangeArrowheads="1"/>
            </p:cNvSpPr>
            <p:nvPr/>
          </p:nvSpPr>
          <p:spPr bwMode="auto">
            <a:xfrm>
              <a:off x="2016125" y="3360738"/>
              <a:ext cx="500063" cy="267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1623" tIns="40811" rIns="81623" bIns="40811">
              <a:spAutoFit/>
            </a:bodyPr>
            <a:lstStyle/>
            <a:p>
              <a:pPr fontAlgn="base">
                <a:defRPr/>
              </a:pPr>
              <a:r>
                <a:rPr lang="en-US" altLang="zh-CN" sz="1200" dirty="0">
                  <a:solidFill>
                    <a:srgbClr val="FF0000"/>
                  </a:solidFill>
                  <a:latin typeface="+mn-lt"/>
                </a:rPr>
                <a:t>GE</a:t>
              </a:r>
            </a:p>
          </p:txBody>
        </p:sp>
        <p:sp>
          <p:nvSpPr>
            <p:cNvPr id="144" name="Text Box 806"/>
            <p:cNvSpPr txBox="1">
              <a:spLocks noChangeArrowheads="1"/>
            </p:cNvSpPr>
            <p:nvPr/>
          </p:nvSpPr>
          <p:spPr bwMode="auto">
            <a:xfrm>
              <a:off x="4590582" y="3369191"/>
              <a:ext cx="500063" cy="267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1623" tIns="40811" rIns="81623" bIns="40811">
              <a:spAutoFit/>
            </a:bodyPr>
            <a:lstStyle/>
            <a:p>
              <a:pPr fontAlgn="base">
                <a:defRPr/>
              </a:pPr>
              <a:r>
                <a:rPr lang="en-US" altLang="zh-CN" sz="1200" dirty="0">
                  <a:solidFill>
                    <a:srgbClr val="FF0000"/>
                  </a:solidFill>
                  <a:latin typeface="+mn-lt"/>
                </a:rPr>
                <a:t>GE</a:t>
              </a:r>
            </a:p>
          </p:txBody>
        </p:sp>
        <p:sp>
          <p:nvSpPr>
            <p:cNvPr id="145" name="Text Box 806"/>
            <p:cNvSpPr txBox="1">
              <a:spLocks noChangeArrowheads="1"/>
            </p:cNvSpPr>
            <p:nvPr/>
          </p:nvSpPr>
          <p:spPr bwMode="auto">
            <a:xfrm>
              <a:off x="6136498" y="3349625"/>
              <a:ext cx="500063" cy="267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1623" tIns="40811" rIns="81623" bIns="40811">
              <a:spAutoFit/>
            </a:bodyPr>
            <a:lstStyle/>
            <a:p>
              <a:pPr fontAlgn="base">
                <a:defRPr/>
              </a:pPr>
              <a:r>
                <a:rPr lang="en-US" altLang="zh-CN" sz="1200" dirty="0">
                  <a:solidFill>
                    <a:srgbClr val="FF0000"/>
                  </a:solidFill>
                  <a:latin typeface="+mn-lt"/>
                </a:rPr>
                <a:t>GE</a:t>
              </a:r>
            </a:p>
          </p:txBody>
        </p:sp>
        <p:sp>
          <p:nvSpPr>
            <p:cNvPr id="146" name="Text Box 806"/>
            <p:cNvSpPr txBox="1">
              <a:spLocks noChangeArrowheads="1"/>
            </p:cNvSpPr>
            <p:nvPr/>
          </p:nvSpPr>
          <p:spPr bwMode="auto">
            <a:xfrm>
              <a:off x="7488837" y="3349625"/>
              <a:ext cx="500061" cy="267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1623" tIns="40811" rIns="81623" bIns="40811">
              <a:spAutoFit/>
            </a:bodyPr>
            <a:lstStyle/>
            <a:p>
              <a:pPr fontAlgn="base">
                <a:defRPr/>
              </a:pPr>
              <a:r>
                <a:rPr lang="en-US" altLang="zh-CN" sz="1200" dirty="0">
                  <a:solidFill>
                    <a:srgbClr val="FF0000"/>
                  </a:solidFill>
                  <a:latin typeface="+mn-lt"/>
                </a:rPr>
                <a:t>GE</a:t>
              </a:r>
            </a:p>
          </p:txBody>
        </p:sp>
        <p:sp>
          <p:nvSpPr>
            <p:cNvPr id="147" name="Text Box 806"/>
            <p:cNvSpPr txBox="1">
              <a:spLocks noChangeArrowheads="1"/>
            </p:cNvSpPr>
            <p:nvPr/>
          </p:nvSpPr>
          <p:spPr bwMode="auto">
            <a:xfrm>
              <a:off x="6743732" y="2082501"/>
              <a:ext cx="624937" cy="267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1623" tIns="40811" rIns="81623" bIns="40811">
              <a:spAutoFit/>
            </a:bodyPr>
            <a:lstStyle/>
            <a:p>
              <a:pPr fontAlgn="base">
                <a:defRPr/>
              </a:pPr>
              <a:r>
                <a:rPr lang="en-US" altLang="zh-CN" sz="1200" dirty="0">
                  <a:solidFill>
                    <a:srgbClr val="FF0000"/>
                  </a:solidFill>
                  <a:latin typeface="+mn-lt"/>
                  <a:ea typeface="+mn-ea"/>
                </a:rPr>
                <a:t>2*GE</a:t>
              </a:r>
            </a:p>
          </p:txBody>
        </p:sp>
        <p:sp>
          <p:nvSpPr>
            <p:cNvPr id="148" name="Text Box 806"/>
            <p:cNvSpPr txBox="1">
              <a:spLocks noChangeArrowheads="1"/>
            </p:cNvSpPr>
            <p:nvPr/>
          </p:nvSpPr>
          <p:spPr bwMode="auto">
            <a:xfrm>
              <a:off x="3900433" y="1987923"/>
              <a:ext cx="779512" cy="267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1623" tIns="40811" rIns="81623" bIns="40811">
              <a:spAutoFit/>
            </a:bodyPr>
            <a:lstStyle/>
            <a:p>
              <a:pPr fontAlgn="base">
                <a:defRPr/>
              </a:pPr>
              <a:r>
                <a:rPr lang="en-US" altLang="zh-CN" sz="1200" dirty="0">
                  <a:solidFill>
                    <a:srgbClr val="FF0000"/>
                  </a:solidFill>
                  <a:latin typeface="+mn-lt"/>
                  <a:ea typeface="+mn-ea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+mn-lt"/>
                  <a:ea typeface="+mn-ea"/>
                </a:rPr>
                <a:t>*</a:t>
              </a:r>
              <a:r>
                <a:rPr lang="en-US" altLang="zh-CN" sz="1200" dirty="0">
                  <a:solidFill>
                    <a:srgbClr val="FF0000"/>
                  </a:solidFill>
                  <a:latin typeface="+mn-lt"/>
                  <a:ea typeface="+mn-ea"/>
                </a:rPr>
                <a:t>10 GE</a:t>
              </a:r>
            </a:p>
          </p:txBody>
        </p:sp>
        <p:sp>
          <p:nvSpPr>
            <p:cNvPr id="149" name="Text Box 806"/>
            <p:cNvSpPr txBox="1">
              <a:spLocks noChangeArrowheads="1"/>
            </p:cNvSpPr>
            <p:nvPr/>
          </p:nvSpPr>
          <p:spPr bwMode="auto">
            <a:xfrm>
              <a:off x="5735626" y="2160671"/>
              <a:ext cx="779512" cy="267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1623" tIns="40811" rIns="81623" bIns="40811">
              <a:spAutoFit/>
            </a:bodyPr>
            <a:lstStyle/>
            <a:p>
              <a:pPr fontAlgn="base">
                <a:defRPr/>
              </a:pPr>
              <a:r>
                <a:rPr lang="en-US" altLang="zh-CN" sz="1200" dirty="0">
                  <a:solidFill>
                    <a:srgbClr val="FF0000"/>
                  </a:solidFill>
                  <a:latin typeface="+mn-lt"/>
                  <a:ea typeface="+mn-ea"/>
                </a:rPr>
                <a:t>2</a:t>
              </a:r>
              <a:r>
                <a:rPr lang="zh-CN" altLang="en-US" sz="1200" dirty="0">
                  <a:solidFill>
                    <a:srgbClr val="FF0000"/>
                  </a:solidFill>
                  <a:latin typeface="+mn-lt"/>
                  <a:ea typeface="+mn-ea"/>
                </a:rPr>
                <a:t>*</a:t>
              </a:r>
              <a:r>
                <a:rPr lang="en-US" altLang="zh-CN" sz="1200" dirty="0">
                  <a:solidFill>
                    <a:srgbClr val="FF0000"/>
                  </a:solidFill>
                  <a:latin typeface="+mn-lt"/>
                  <a:ea typeface="+mn-ea"/>
                </a:rPr>
                <a:t>10 GE</a:t>
              </a:r>
            </a:p>
          </p:txBody>
        </p:sp>
        <p:cxnSp>
          <p:nvCxnSpPr>
            <p:cNvPr id="153" name="直接连接符 152"/>
            <p:cNvCxnSpPr/>
            <p:nvPr/>
          </p:nvCxnSpPr>
          <p:spPr>
            <a:xfrm flipV="1">
              <a:off x="1239838" y="2808288"/>
              <a:ext cx="0" cy="973137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722313" y="5456238"/>
              <a:ext cx="7993062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 rot="120000">
              <a:off x="7561263" y="4367213"/>
              <a:ext cx="28575" cy="107950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306" name="Picture 1051" descr="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000" y="5867400"/>
              <a:ext cx="471488" cy="239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307" name="Picture 1051" descr="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400" y="5867400"/>
              <a:ext cx="471488" cy="239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4" name="直接连接符 163"/>
            <p:cNvCxnSpPr/>
            <p:nvPr/>
          </p:nvCxnSpPr>
          <p:spPr>
            <a:xfrm flipH="1" flipV="1">
              <a:off x="4595813" y="5446713"/>
              <a:ext cx="0" cy="433387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 flipH="1" flipV="1">
              <a:off x="5456238" y="5446713"/>
              <a:ext cx="0" cy="433387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 bwMode="auto">
            <a:xfrm rot="-240000">
              <a:off x="4718050" y="6067425"/>
              <a:ext cx="620713" cy="396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 bwMode="auto">
            <a:xfrm rot="-240000">
              <a:off x="4708525" y="5924550"/>
              <a:ext cx="620713" cy="396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312" name="椭圆 170"/>
            <p:cNvSpPr>
              <a:spLocks noChangeArrowheads="1"/>
            </p:cNvSpPr>
            <p:nvPr/>
          </p:nvSpPr>
          <p:spPr bwMode="auto">
            <a:xfrm flipH="1">
              <a:off x="4946650" y="5905500"/>
              <a:ext cx="144463" cy="2159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0709" tIns="35355" rIns="70709" bIns="35355"/>
            <a:lstStyle>
              <a:lvl1pPr defTabSz="714375" eaLnBrk="0" hangingPunct="0"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1pPr>
              <a:lvl2pPr marL="742950" indent="-285750" defTabSz="714375" eaLnBrk="0" hangingPunct="0"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2pPr>
              <a:lvl3pPr marL="1143000" indent="-228600" defTabSz="714375" eaLnBrk="0" hangingPunct="0"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3pPr>
              <a:lvl4pPr marL="1600200" indent="-228600" defTabSz="714375" eaLnBrk="0" hangingPunct="0"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4pPr>
              <a:lvl5pPr marL="2057400" indent="-228600" defTabSz="714375" eaLnBrk="0" hangingPunct="0"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5pPr>
              <a:lvl6pPr marL="2514600" indent="-228600" defTabSz="714375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6pPr>
              <a:lvl7pPr marL="2971800" indent="-228600" defTabSz="714375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7pPr>
              <a:lvl8pPr marL="3429000" indent="-228600" defTabSz="714375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8pPr>
              <a:lvl9pPr marL="3886200" indent="-228600" defTabSz="714375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anose="020B050304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/>
              <a:endParaRPr lang="zh-CN" altLang="en-US" sz="1600">
                <a:solidFill>
                  <a:srgbClr val="000000"/>
                </a:solidFill>
                <a:latin typeface="+mn-lt"/>
                <a:ea typeface="MS PGothic" panose="020B0600070205080204" pitchFamily="34" charset="-128"/>
              </a:endParaRPr>
            </a:p>
          </p:txBody>
        </p:sp>
        <p:sp>
          <p:nvSpPr>
            <p:cNvPr id="178" name="圆角矩形 177"/>
            <p:cNvSpPr/>
            <p:nvPr/>
          </p:nvSpPr>
          <p:spPr bwMode="auto">
            <a:xfrm>
              <a:off x="5803900" y="3571875"/>
              <a:ext cx="1223963" cy="755650"/>
            </a:xfrm>
            <a:prstGeom prst="roundRect">
              <a:avLst/>
            </a:prstGeom>
            <a:noFill/>
            <a:ln w="1905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0709" tIns="35355" rIns="70709" bIns="35355"/>
            <a:lstStyle/>
            <a:p>
              <a:pPr defTabSz="714375" fontAlgn="base">
                <a:defRPr/>
              </a:pPr>
              <a:endParaRPr lang="zh-CN" altLang="en-US" sz="1600">
                <a:solidFill>
                  <a:srgbClr val="000000"/>
                </a:solidFill>
                <a:latin typeface="+mn-lt"/>
                <a:ea typeface="MS PGothic" pitchFamily="34" charset="-128"/>
              </a:endParaRPr>
            </a:p>
          </p:txBody>
        </p:sp>
        <p:sp>
          <p:nvSpPr>
            <p:cNvPr id="179" name="TextBox 1446"/>
            <p:cNvSpPr txBox="1"/>
            <p:nvPr/>
          </p:nvSpPr>
          <p:spPr>
            <a:xfrm>
              <a:off x="5730875" y="3571875"/>
              <a:ext cx="1368425" cy="266700"/>
            </a:xfrm>
            <a:prstGeom prst="rect">
              <a:avLst/>
            </a:prstGeom>
            <a:noFill/>
          </p:spPr>
          <p:txBody>
            <a:bodyPr lIns="81637" tIns="40819" rIns="81637" bIns="40819">
              <a:spAutoFit/>
            </a:bodyPr>
            <a:lstStyle/>
            <a:p>
              <a:pPr algn="ctr" fontAlgn="base">
                <a:defRPr/>
              </a:pPr>
              <a:r>
                <a:rPr lang="en-US" altLang="zh-CN" sz="1200" b="1" dirty="0">
                  <a:solidFill>
                    <a:srgbClr val="000000"/>
                  </a:solidFill>
                  <a:latin typeface="+mn-lt"/>
                </a:rPr>
                <a:t>Storage Node</a:t>
              </a:r>
              <a:endParaRPr lang="zh-CN" altLang="en-US" sz="1200" b="1" dirty="0">
                <a:solidFill>
                  <a:srgbClr val="000000"/>
                </a:solidFill>
                <a:latin typeface="+mn-lt"/>
              </a:endParaRPr>
            </a:p>
          </p:txBody>
        </p:sp>
        <p:cxnSp>
          <p:nvCxnSpPr>
            <p:cNvPr id="181" name="直接连接符 180"/>
            <p:cNvCxnSpPr/>
            <p:nvPr/>
          </p:nvCxnSpPr>
          <p:spPr bwMode="auto">
            <a:xfrm>
              <a:off x="5803900" y="3811588"/>
              <a:ext cx="1079500" cy="0"/>
            </a:xfrm>
            <a:prstGeom prst="line">
              <a:avLst/>
            </a:prstGeom>
            <a:noFill/>
            <a:ln w="1905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直接连接符 184"/>
            <p:cNvCxnSpPr/>
            <p:nvPr/>
          </p:nvCxnSpPr>
          <p:spPr bwMode="auto">
            <a:xfrm>
              <a:off x="4413250" y="3789363"/>
              <a:ext cx="1079500" cy="0"/>
            </a:xfrm>
            <a:prstGeom prst="line">
              <a:avLst/>
            </a:prstGeom>
            <a:noFill/>
            <a:ln w="1905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52317" name="Picture 2" descr="E:\新建文件夹 (5)\003 RH2288\RH2288高清4(xiao)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4863" y="3829050"/>
              <a:ext cx="1008062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9" name="Text Box 28"/>
            <p:cNvSpPr txBox="1">
              <a:spLocks noChangeArrowheads="1"/>
            </p:cNvSpPr>
            <p:nvPr/>
          </p:nvSpPr>
          <p:spPr bwMode="auto">
            <a:xfrm>
              <a:off x="5851525" y="4129088"/>
              <a:ext cx="1008063" cy="267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1623" tIns="40811" rIns="81623" bIns="40811">
              <a:spAutoFit/>
            </a:bodyPr>
            <a:lstStyle/>
            <a:p>
              <a:pPr fontAlgn="base"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+mn-lt"/>
                </a:rPr>
                <a:t>RH2288H </a:t>
              </a:r>
            </a:p>
          </p:txBody>
        </p:sp>
        <p:sp>
          <p:nvSpPr>
            <p:cNvPr id="213" name="圆角矩形 212"/>
            <p:cNvSpPr/>
            <p:nvPr/>
          </p:nvSpPr>
          <p:spPr bwMode="auto">
            <a:xfrm>
              <a:off x="4403725" y="3590925"/>
              <a:ext cx="1223963" cy="755650"/>
            </a:xfrm>
            <a:prstGeom prst="roundRect">
              <a:avLst/>
            </a:prstGeom>
            <a:noFill/>
            <a:ln w="1905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0709" tIns="35355" rIns="70709" bIns="35355"/>
            <a:lstStyle/>
            <a:p>
              <a:pPr defTabSz="714375" fontAlgn="base">
                <a:defRPr/>
              </a:pPr>
              <a:endParaRPr lang="zh-CN" altLang="en-US" sz="1600">
                <a:solidFill>
                  <a:srgbClr val="000000"/>
                </a:solidFill>
                <a:latin typeface="+mn-lt"/>
                <a:ea typeface="MS PGothic" pitchFamily="34" charset="-128"/>
              </a:endParaRPr>
            </a:p>
          </p:txBody>
        </p:sp>
        <p:sp>
          <p:nvSpPr>
            <p:cNvPr id="214" name="TextBox 1446"/>
            <p:cNvSpPr txBox="1"/>
            <p:nvPr/>
          </p:nvSpPr>
          <p:spPr>
            <a:xfrm>
              <a:off x="4329924" y="3546475"/>
              <a:ext cx="1368425" cy="266700"/>
            </a:xfrm>
            <a:prstGeom prst="rect">
              <a:avLst/>
            </a:prstGeom>
            <a:noFill/>
          </p:spPr>
          <p:txBody>
            <a:bodyPr lIns="81637" tIns="40819" rIns="81637" bIns="40819">
              <a:spAutoFit/>
            </a:bodyPr>
            <a:lstStyle/>
            <a:p>
              <a:pPr algn="ctr" fontAlgn="base">
                <a:defRPr/>
              </a:pPr>
              <a:r>
                <a:rPr lang="en-US" altLang="zh-CN" sz="1200" b="1" dirty="0">
                  <a:solidFill>
                    <a:srgbClr val="000000"/>
                  </a:solidFill>
                  <a:latin typeface="+mn-lt"/>
                </a:rPr>
                <a:t>Storage Node</a:t>
              </a:r>
              <a:endParaRPr lang="zh-CN" altLang="en-US" sz="1200" b="1" dirty="0">
                <a:solidFill>
                  <a:srgbClr val="000000"/>
                </a:solidFill>
                <a:latin typeface="+mn-lt"/>
              </a:endParaRPr>
            </a:p>
          </p:txBody>
        </p:sp>
        <p:pic>
          <p:nvPicPr>
            <p:cNvPr id="52321" name="Picture 2" descr="E:\新建文件夹 (5)\003 RH2288\RH2288高清4(xiao)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4688" y="3848100"/>
              <a:ext cx="1008062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6" name="Text Box 28"/>
            <p:cNvSpPr txBox="1">
              <a:spLocks noChangeArrowheads="1"/>
            </p:cNvSpPr>
            <p:nvPr/>
          </p:nvSpPr>
          <p:spPr bwMode="auto">
            <a:xfrm>
              <a:off x="4451350" y="4148138"/>
              <a:ext cx="1008063" cy="267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1623" tIns="40811" rIns="81623" bIns="40811">
              <a:spAutoFit/>
            </a:bodyPr>
            <a:lstStyle/>
            <a:p>
              <a:pPr fontAlgn="base"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+mn-lt"/>
                </a:rPr>
                <a:t>RH2288H </a:t>
              </a:r>
            </a:p>
          </p:txBody>
        </p:sp>
        <p:cxnSp>
          <p:nvCxnSpPr>
            <p:cNvPr id="218" name="直接连接符 217"/>
            <p:cNvCxnSpPr/>
            <p:nvPr/>
          </p:nvCxnSpPr>
          <p:spPr>
            <a:xfrm rot="120000">
              <a:off x="6046788" y="4348163"/>
              <a:ext cx="28575" cy="107950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 Box 806"/>
            <p:cNvSpPr txBox="1">
              <a:spLocks noChangeArrowheads="1"/>
            </p:cNvSpPr>
            <p:nvPr/>
          </p:nvSpPr>
          <p:spPr bwMode="auto">
            <a:xfrm>
              <a:off x="6018213" y="4589462"/>
              <a:ext cx="865187" cy="267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1623" tIns="40811" rIns="81623" bIns="40811">
              <a:spAutoFit/>
            </a:bodyPr>
            <a:lstStyle/>
            <a:p>
              <a:pPr fontAlgn="base">
                <a:defRPr/>
              </a:pPr>
              <a:r>
                <a:rPr lang="en-US" altLang="zh-CN" sz="1200" dirty="0" smtClean="0">
                  <a:solidFill>
                    <a:srgbClr val="FF0000"/>
                  </a:solidFill>
                  <a:latin typeface="+mn-lt"/>
                </a:rPr>
                <a:t>2*56G </a:t>
              </a:r>
              <a:r>
                <a:rPr lang="en-US" altLang="zh-CN" sz="1200" dirty="0">
                  <a:solidFill>
                    <a:srgbClr val="FF0000"/>
                  </a:solidFill>
                  <a:latin typeface="+mn-lt"/>
                </a:rPr>
                <a:t>IB</a:t>
              </a:r>
            </a:p>
          </p:txBody>
        </p:sp>
        <p:cxnSp>
          <p:nvCxnSpPr>
            <p:cNvPr id="221" name="直接连接符 220"/>
            <p:cNvCxnSpPr/>
            <p:nvPr/>
          </p:nvCxnSpPr>
          <p:spPr>
            <a:xfrm rot="120000">
              <a:off x="4808538" y="4384675"/>
              <a:ext cx="28575" cy="107950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 Box 806"/>
            <p:cNvSpPr txBox="1">
              <a:spLocks noChangeArrowheads="1"/>
            </p:cNvSpPr>
            <p:nvPr/>
          </p:nvSpPr>
          <p:spPr bwMode="auto">
            <a:xfrm>
              <a:off x="4754563" y="4587851"/>
              <a:ext cx="863600" cy="267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1623" tIns="40811" rIns="81623" bIns="40811">
              <a:spAutoFit/>
            </a:bodyPr>
            <a:lstStyle/>
            <a:p>
              <a:pPr fontAlgn="base">
                <a:defRPr/>
              </a:pPr>
              <a:r>
                <a:rPr lang="en-US" altLang="zh-CN" sz="1200" dirty="0" smtClean="0">
                  <a:solidFill>
                    <a:srgbClr val="FF0000"/>
                  </a:solidFill>
                  <a:latin typeface="+mn-lt"/>
                </a:rPr>
                <a:t>2*56G </a:t>
              </a:r>
              <a:r>
                <a:rPr lang="en-US" altLang="zh-CN" sz="1200" dirty="0">
                  <a:solidFill>
                    <a:srgbClr val="FF0000"/>
                  </a:solidFill>
                  <a:latin typeface="+mn-lt"/>
                </a:rPr>
                <a:t>IB</a:t>
              </a:r>
            </a:p>
          </p:txBody>
        </p:sp>
      </p:grpSp>
      <p:sp>
        <p:nvSpPr>
          <p:cNvPr id="52327" name="标题 1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FusionStorage</a:t>
            </a:r>
            <a:r>
              <a:rPr lang="zh-CN" altLang="en-US" dirty="0" smtClean="0"/>
              <a:t>规划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组网</a:t>
            </a:r>
          </a:p>
        </p:txBody>
      </p:sp>
    </p:spTree>
    <p:extLst>
      <p:ext uri="{BB962C8B-B14F-4D97-AF65-F5344CB8AC3E}">
        <p14:creationId xmlns:p14="http://schemas.microsoft.com/office/powerpoint/2010/main" val="299123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OpenStack</a:t>
            </a:r>
            <a:r>
              <a:rPr lang="zh-CN" altLang="en-US" b="1" dirty="0" smtClean="0"/>
              <a:t>管理节点设计</a:t>
            </a:r>
            <a:endParaRPr lang="en-US" altLang="zh-CN" b="1" dirty="0" smtClean="0"/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OpenStack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网络设计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FusionCompute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设计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存储系统设计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备份系统设计</a:t>
            </a:r>
          </a:p>
        </p:txBody>
      </p:sp>
    </p:spTree>
    <p:extLst>
      <p:ext uri="{BB962C8B-B14F-4D97-AF65-F5344CB8AC3E}">
        <p14:creationId xmlns:p14="http://schemas.microsoft.com/office/powerpoint/2010/main" val="36179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FusionStorage</a:t>
            </a:r>
            <a:r>
              <a:rPr lang="zh-CN" altLang="en-US" dirty="0" smtClean="0"/>
              <a:t>规划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部署原则 </a:t>
            </a:r>
            <a:r>
              <a:rPr lang="en-US" altLang="zh-CN" dirty="0" smtClean="0"/>
              <a:t>(1/2)</a:t>
            </a:r>
            <a:endParaRPr lang="zh-CN" altLang="en-US" dirty="0" smtClean="0"/>
          </a:p>
        </p:txBody>
      </p:sp>
      <p:sp>
        <p:nvSpPr>
          <p:cNvPr id="11" name="内容占位符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1800" dirty="0" smtClean="0"/>
              <a:t>MDC</a:t>
            </a:r>
            <a:r>
              <a:rPr lang="zh-CN" altLang="en-US" sz="1800" dirty="0" smtClean="0"/>
              <a:t>部署原则</a:t>
            </a:r>
          </a:p>
          <a:p>
            <a:pPr lvl="1">
              <a:lnSpc>
                <a:spcPct val="100000"/>
              </a:lnSpc>
            </a:pPr>
            <a:r>
              <a:rPr lang="zh-CN" altLang="en-US" sz="1600" dirty="0" smtClean="0"/>
              <a:t>每台存储主机预留一个</a:t>
            </a:r>
            <a:r>
              <a:rPr lang="en-US" altLang="zh-CN" sz="1600" dirty="0" smtClean="0"/>
              <a:t>MDC</a:t>
            </a:r>
            <a:r>
              <a:rPr lang="zh-CN" altLang="en-US" sz="1600" dirty="0" smtClean="0"/>
              <a:t>进程的内存资源</a:t>
            </a:r>
            <a:r>
              <a:rPr lang="en-US" altLang="zh-CN" sz="1600" dirty="0" smtClean="0"/>
              <a:t>5G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资源。</a:t>
            </a:r>
          </a:p>
          <a:p>
            <a:pPr lvl="1">
              <a:lnSpc>
                <a:spcPct val="100000"/>
              </a:lnSpc>
            </a:pPr>
            <a:r>
              <a:rPr lang="zh-CN" altLang="en-US" sz="1600" dirty="0" smtClean="0"/>
              <a:t>一个存储主机最多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MDC</a:t>
            </a:r>
            <a:r>
              <a:rPr lang="zh-CN" altLang="en-US" sz="1600" dirty="0" smtClean="0"/>
              <a:t>进程，每套环境至少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MDC</a:t>
            </a:r>
            <a:r>
              <a:rPr lang="zh-CN" altLang="en-US" sz="1600" dirty="0" smtClean="0"/>
              <a:t>进程。</a:t>
            </a:r>
          </a:p>
          <a:p>
            <a:pPr lvl="1">
              <a:lnSpc>
                <a:spcPct val="100000"/>
              </a:lnSpc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MDC</a:t>
            </a:r>
            <a:r>
              <a:rPr lang="zh-CN" altLang="en-US" sz="1600" dirty="0" smtClean="0"/>
              <a:t>最多处理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个资源池，同时最多处理</a:t>
            </a:r>
            <a:r>
              <a:rPr lang="en-US" altLang="zh-CN" sz="1600" dirty="0" smtClean="0"/>
              <a:t>2000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OSD</a:t>
            </a:r>
            <a:r>
              <a:rPr lang="zh-CN" altLang="en-US" sz="1600" dirty="0" smtClean="0"/>
              <a:t>。</a:t>
            </a:r>
          </a:p>
          <a:p>
            <a:pPr lvl="1">
              <a:lnSpc>
                <a:spcPct val="100000"/>
              </a:lnSpc>
            </a:pPr>
            <a:r>
              <a:rPr lang="en-US" altLang="zh-CN" sz="1600" dirty="0" smtClean="0"/>
              <a:t>RAC</a:t>
            </a:r>
            <a:r>
              <a:rPr lang="zh-CN" altLang="en-US" sz="1600" dirty="0" smtClean="0"/>
              <a:t>安全级别下，</a:t>
            </a:r>
            <a:r>
              <a:rPr lang="en-US" altLang="zh-CN" sz="1600" dirty="0" smtClean="0"/>
              <a:t>MDC</a:t>
            </a:r>
            <a:r>
              <a:rPr lang="zh-CN" altLang="en-US" sz="1600" dirty="0" smtClean="0"/>
              <a:t>必须跨机柜部署。</a:t>
            </a:r>
          </a:p>
          <a:p>
            <a:pPr>
              <a:lnSpc>
                <a:spcPct val="100000"/>
              </a:lnSpc>
            </a:pPr>
            <a:r>
              <a:rPr lang="en-US" altLang="zh-CN" sz="1800" dirty="0" smtClean="0"/>
              <a:t>ZK</a:t>
            </a:r>
            <a:r>
              <a:rPr lang="zh-CN" altLang="en-US" sz="1800" dirty="0" smtClean="0"/>
              <a:t>部署原则</a:t>
            </a:r>
            <a:endParaRPr lang="en-US" altLang="zh-CN" sz="1800" dirty="0" smtClean="0"/>
          </a:p>
          <a:p>
            <a:pPr lvl="1">
              <a:lnSpc>
                <a:spcPct val="100000"/>
              </a:lnSpc>
            </a:pPr>
            <a:r>
              <a:rPr lang="zh-CN" altLang="en-US" sz="1600" dirty="0" smtClean="0"/>
              <a:t>一套环境可以启用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ZK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01625" lvl="1" indent="-301625">
              <a:lnSpc>
                <a:spcPct val="10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zh-CN" sz="1800" dirty="0">
                <a:cs typeface="+mn-cs"/>
              </a:rPr>
              <a:t>ZK</a:t>
            </a:r>
            <a:r>
              <a:rPr lang="zh-CN" altLang="en-US" sz="1800" dirty="0">
                <a:cs typeface="+mn-cs"/>
              </a:rPr>
              <a:t>盘部署：</a:t>
            </a:r>
            <a:endParaRPr lang="en-US" altLang="zh-CN" sz="1800" dirty="0">
              <a:cs typeface="+mn-cs"/>
            </a:endParaRPr>
          </a:p>
          <a:p>
            <a:pPr lvl="1">
              <a:lnSpc>
                <a:spcPct val="100000"/>
              </a:lnSpc>
            </a:pPr>
            <a:r>
              <a:rPr lang="zh-CN" altLang="en-US" sz="1600" dirty="0" smtClean="0"/>
              <a:t>标准一体机</a:t>
            </a:r>
            <a:r>
              <a:rPr lang="en-US" altLang="zh-CN" sz="1600" dirty="0" smtClean="0"/>
              <a:t>U</a:t>
            </a:r>
            <a:r>
              <a:rPr lang="zh-CN" altLang="en-US" sz="1600" dirty="0" smtClean="0"/>
              <a:t>盘场景下，</a:t>
            </a:r>
            <a:r>
              <a:rPr lang="en-US" altLang="zh-CN" sz="1600" dirty="0" smtClean="0"/>
              <a:t>ZK</a:t>
            </a:r>
            <a:r>
              <a:rPr lang="zh-CN" altLang="en-US" sz="1600" dirty="0" smtClean="0"/>
              <a:t>盘单独占用一块磁盘硬盘，默认一般使用</a:t>
            </a:r>
            <a:r>
              <a:rPr lang="en-US" altLang="zh-CN" sz="1600" dirty="0" smtClean="0"/>
              <a:t>E9000</a:t>
            </a:r>
            <a:r>
              <a:rPr lang="zh-CN" altLang="en-US" sz="1600" dirty="0" smtClean="0"/>
              <a:t>刀片</a:t>
            </a:r>
            <a:r>
              <a:rPr lang="en-US" altLang="zh-CN" sz="1600" dirty="0" smtClean="0"/>
              <a:t>12</a:t>
            </a:r>
            <a:r>
              <a:rPr lang="zh-CN" altLang="en-US" sz="1600" dirty="0" smtClean="0"/>
              <a:t>槽位。</a:t>
            </a:r>
            <a:endParaRPr lang="en-US" altLang="zh-CN" sz="1600" dirty="0" smtClean="0"/>
          </a:p>
          <a:p>
            <a:pPr lvl="1">
              <a:lnSpc>
                <a:spcPct val="100000"/>
              </a:lnSpc>
            </a:pPr>
            <a:r>
              <a:rPr lang="zh-CN" altLang="en-US" sz="1600" dirty="0" smtClean="0"/>
              <a:t>单独占用一块磁盘及槽位，影响</a:t>
            </a:r>
            <a:r>
              <a:rPr lang="en-US" altLang="zh-CN" sz="1600" dirty="0" err="1" smtClean="0"/>
              <a:t>FusionStorage</a:t>
            </a:r>
            <a:r>
              <a:rPr lang="zh-CN" altLang="en-US" sz="1600" dirty="0" smtClean="0"/>
              <a:t>容量。</a:t>
            </a:r>
            <a:endParaRPr lang="en-US" altLang="zh-CN" sz="1600" dirty="0" smtClean="0"/>
          </a:p>
          <a:p>
            <a:pPr marL="301625" lvl="1" indent="-301625">
              <a:lnSpc>
                <a:spcPct val="10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zh-CN" sz="1800" dirty="0">
                <a:cs typeface="+mn-cs"/>
              </a:rPr>
              <a:t>ZK</a:t>
            </a:r>
            <a:r>
              <a:rPr lang="zh-CN" altLang="en-US" sz="1800" dirty="0">
                <a:cs typeface="+mn-cs"/>
              </a:rPr>
              <a:t>盘部署：</a:t>
            </a:r>
            <a:endParaRPr lang="en-US" altLang="zh-CN" sz="1800" dirty="0">
              <a:cs typeface="+mn-cs"/>
            </a:endParaRPr>
          </a:p>
          <a:p>
            <a:pPr lvl="1">
              <a:lnSpc>
                <a:spcPct val="100000"/>
              </a:lnSpc>
            </a:pPr>
            <a:r>
              <a:rPr lang="zh-CN" altLang="en-US" sz="1600" dirty="0" smtClean="0"/>
              <a:t>云平台场景下，和</a:t>
            </a:r>
            <a:r>
              <a:rPr lang="en-US" altLang="zh-CN" sz="1600" dirty="0" smtClean="0"/>
              <a:t>OS</a:t>
            </a:r>
            <a:r>
              <a:rPr lang="zh-CN" altLang="en-US" sz="1600" dirty="0" smtClean="0"/>
              <a:t>占用</a:t>
            </a:r>
            <a:r>
              <a:rPr lang="en-US" altLang="zh-CN" sz="1600" dirty="0" smtClean="0"/>
              <a:t>Raid1</a:t>
            </a:r>
            <a:r>
              <a:rPr lang="zh-CN" altLang="en-US" sz="1600" dirty="0" smtClean="0"/>
              <a:t>磁盘组，占用</a:t>
            </a:r>
            <a:r>
              <a:rPr lang="en-US" altLang="zh-CN" sz="1600" dirty="0" smtClean="0"/>
              <a:t>OS</a:t>
            </a:r>
            <a:r>
              <a:rPr lang="zh-CN" altLang="en-US" sz="1600" dirty="0" smtClean="0"/>
              <a:t>的分区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，共计</a:t>
            </a:r>
            <a:r>
              <a:rPr lang="en-US" altLang="zh-CN" sz="1600" dirty="0" smtClean="0"/>
              <a:t>50G</a:t>
            </a:r>
            <a:r>
              <a:rPr lang="zh-CN" altLang="en-US" sz="1600" dirty="0" smtClean="0"/>
              <a:t>存储空间。</a:t>
            </a:r>
            <a:endParaRPr lang="en-US" altLang="zh-CN" sz="1600" dirty="0" smtClean="0"/>
          </a:p>
          <a:p>
            <a:pPr lvl="1">
              <a:lnSpc>
                <a:spcPct val="100000"/>
              </a:lnSpc>
            </a:pPr>
            <a:r>
              <a:rPr lang="zh-CN" altLang="en-US" sz="1600" dirty="0" smtClean="0"/>
              <a:t>不能部署在管理</a:t>
            </a:r>
            <a:r>
              <a:rPr lang="en-US" altLang="zh-CN" sz="1600" dirty="0" smtClean="0"/>
              <a:t>VM</a:t>
            </a:r>
            <a:r>
              <a:rPr lang="zh-CN" altLang="en-US" sz="1600" dirty="0" smtClean="0"/>
              <a:t>所在的主机上面。</a:t>
            </a:r>
            <a:endParaRPr lang="en-US" altLang="zh-CN" sz="1600" dirty="0" smtClean="0"/>
          </a:p>
          <a:p>
            <a:pPr lvl="1">
              <a:lnSpc>
                <a:spcPct val="100000"/>
              </a:lnSpc>
            </a:pPr>
            <a:r>
              <a:rPr lang="zh-CN" altLang="en-US" sz="1600" dirty="0" smtClean="0"/>
              <a:t>与</a:t>
            </a:r>
            <a:r>
              <a:rPr lang="en-US" altLang="zh-CN" sz="1600" dirty="0" smtClean="0"/>
              <a:t>OS</a:t>
            </a:r>
            <a:r>
              <a:rPr lang="zh-CN" altLang="en-US" sz="1600" dirty="0" smtClean="0"/>
              <a:t>共用系统盘，节点存储空间。</a:t>
            </a:r>
          </a:p>
          <a:p>
            <a:pPr>
              <a:lnSpc>
                <a:spcPct val="100000"/>
              </a:lnSpc>
            </a:pPr>
            <a:endParaRPr lang="zh-CN" altLang="en-US" sz="1800" dirty="0" smtClean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4093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FusionStorage</a:t>
            </a:r>
            <a:r>
              <a:rPr lang="zh-CN" altLang="en-US" dirty="0" smtClean="0"/>
              <a:t>规划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部署原则</a:t>
            </a:r>
            <a:r>
              <a:rPr lang="en-US" altLang="zh-CN" dirty="0" smtClean="0"/>
              <a:t>(2/2</a:t>
            </a:r>
            <a:r>
              <a:rPr lang="en-US" altLang="zh-CN" dirty="0"/>
              <a:t>)</a:t>
            </a:r>
            <a:endParaRPr lang="zh-CN" altLang="en-US" dirty="0" smtClean="0"/>
          </a:p>
        </p:txBody>
      </p:sp>
      <p:sp>
        <p:nvSpPr>
          <p:cNvPr id="11" name="内容占位符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 smtClean="0"/>
              <a:t>资源池部署原则</a:t>
            </a:r>
          </a:p>
          <a:p>
            <a:pPr lvl="1"/>
            <a:r>
              <a:rPr lang="en-US" altLang="zh-CN" sz="1600" dirty="0" smtClean="0"/>
              <a:t>2</a:t>
            </a:r>
            <a:r>
              <a:rPr lang="zh-CN" altLang="en-US" sz="1600" dirty="0" smtClean="0"/>
              <a:t>副本最大支持</a:t>
            </a:r>
            <a:r>
              <a:rPr lang="en-US" altLang="zh-CN" sz="1600" dirty="0" smtClean="0"/>
              <a:t>96</a:t>
            </a:r>
            <a:r>
              <a:rPr lang="zh-CN" altLang="en-US" sz="1600" dirty="0" smtClean="0"/>
              <a:t>块盘，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副本最大支持</a:t>
            </a:r>
            <a:r>
              <a:rPr lang="en-US" altLang="zh-CN" sz="1600" dirty="0" smtClean="0"/>
              <a:t>2000</a:t>
            </a:r>
            <a:r>
              <a:rPr lang="zh-CN" altLang="en-US" sz="1600" dirty="0" smtClean="0"/>
              <a:t>块盘，最大支持</a:t>
            </a:r>
            <a:r>
              <a:rPr lang="en-US" altLang="zh-CN" sz="1600" dirty="0" smtClean="0"/>
              <a:t>50000</a:t>
            </a:r>
            <a:r>
              <a:rPr lang="zh-CN" altLang="en-US" sz="1600" dirty="0" smtClean="0"/>
              <a:t>块盘。</a:t>
            </a:r>
          </a:p>
          <a:p>
            <a:pPr lvl="1"/>
            <a:r>
              <a:rPr lang="zh-CN" altLang="en-US" sz="1600" dirty="0" smtClean="0"/>
              <a:t>资源池内所有</a:t>
            </a:r>
            <a:r>
              <a:rPr lang="en-US" altLang="zh-CN" sz="1600" dirty="0" smtClean="0"/>
              <a:t>OSD</a:t>
            </a:r>
            <a:r>
              <a:rPr lang="zh-CN" altLang="en-US" sz="1600" dirty="0" smtClean="0"/>
              <a:t>容量、槽位号必须一致。</a:t>
            </a:r>
          </a:p>
          <a:p>
            <a:pPr lvl="1"/>
            <a:r>
              <a:rPr lang="en-US" altLang="zh-CN" sz="1600" dirty="0" smtClean="0"/>
              <a:t>OSD</a:t>
            </a:r>
            <a:r>
              <a:rPr lang="zh-CN" altLang="en-US" sz="1600" dirty="0" smtClean="0"/>
              <a:t>可由</a:t>
            </a:r>
            <a:r>
              <a:rPr lang="en-US" altLang="zh-CN" sz="1600" dirty="0" smtClean="0"/>
              <a:t>SAS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SATA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SSD</a:t>
            </a:r>
            <a:r>
              <a:rPr lang="zh-CN" altLang="en-US" sz="1600" dirty="0" smtClean="0"/>
              <a:t>卡等组成。</a:t>
            </a:r>
          </a:p>
          <a:p>
            <a:pPr lvl="1"/>
            <a:r>
              <a:rPr lang="zh-CN" altLang="en-US" sz="1600" dirty="0" smtClean="0"/>
              <a:t>多资源池</a:t>
            </a:r>
          </a:p>
          <a:p>
            <a:pPr lvl="2"/>
            <a:r>
              <a:rPr lang="zh-CN" altLang="en-US" sz="1400" dirty="0" smtClean="0"/>
              <a:t>最大支持</a:t>
            </a:r>
            <a:r>
              <a:rPr lang="en-US" altLang="zh-CN" sz="1400" dirty="0" smtClean="0"/>
              <a:t>128</a:t>
            </a:r>
            <a:r>
              <a:rPr lang="zh-CN" altLang="en-US" sz="1400" dirty="0" smtClean="0"/>
              <a:t>个资源池。</a:t>
            </a:r>
          </a:p>
          <a:p>
            <a:pPr lvl="2"/>
            <a:r>
              <a:rPr lang="zh-CN" altLang="en-US" sz="1400" dirty="0" smtClean="0"/>
              <a:t>一个主机最大可归属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个资源池，单</a:t>
            </a:r>
            <a:r>
              <a:rPr lang="en-US" altLang="zh-CN" sz="1400" dirty="0" smtClean="0"/>
              <a:t>OSD</a:t>
            </a:r>
            <a:r>
              <a:rPr lang="zh-CN" altLang="en-US" sz="1400" dirty="0" smtClean="0"/>
              <a:t>只能归属某个资源池。</a:t>
            </a:r>
          </a:p>
          <a:p>
            <a:pPr lvl="2"/>
            <a:r>
              <a:rPr lang="en-US" altLang="zh-CN" sz="1400" dirty="0" smtClean="0"/>
              <a:t>NVDIMM</a:t>
            </a:r>
            <a:r>
              <a:rPr lang="zh-CN" altLang="en-US" sz="1400" dirty="0" smtClean="0"/>
              <a:t>缓存只能归属一个资源池，</a:t>
            </a:r>
            <a:r>
              <a:rPr lang="en-US" altLang="zh-CN" sz="1400" dirty="0" smtClean="0"/>
              <a:t>SSD</a:t>
            </a:r>
            <a:r>
              <a:rPr lang="zh-CN" altLang="en-US" sz="1400" dirty="0" smtClean="0"/>
              <a:t>缓存可归属多个资源池。</a:t>
            </a:r>
          </a:p>
          <a:p>
            <a:pPr lvl="1"/>
            <a:r>
              <a:rPr lang="en-US" altLang="zh-CN" sz="1600" dirty="0" smtClean="0"/>
              <a:t>VBS</a:t>
            </a:r>
            <a:r>
              <a:rPr lang="zh-CN" altLang="en-US" sz="1600" dirty="0" smtClean="0"/>
              <a:t>部署原则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VBS</a:t>
            </a:r>
            <a:r>
              <a:rPr lang="zh-CN" altLang="en-US" sz="1600" dirty="0" smtClean="0"/>
              <a:t>对提供</a:t>
            </a:r>
            <a:r>
              <a:rPr lang="en-US" altLang="zh-CN" sz="1600" dirty="0" smtClean="0"/>
              <a:t>SCSI</a:t>
            </a:r>
            <a:r>
              <a:rPr lang="zh-CN" altLang="en-US" sz="1600" dirty="0" smtClean="0"/>
              <a:t>接口，对外提供</a:t>
            </a:r>
            <a:r>
              <a:rPr lang="en-US" altLang="zh-CN" sz="1600" dirty="0" smtClean="0"/>
              <a:t>iSCSI</a:t>
            </a:r>
            <a:r>
              <a:rPr lang="zh-CN" altLang="en-US" sz="1600" dirty="0" smtClean="0"/>
              <a:t>接口。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针对</a:t>
            </a:r>
            <a:r>
              <a:rPr lang="en-US" altLang="zh-CN" sz="1600" dirty="0" smtClean="0"/>
              <a:t>OLTP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OLAP</a:t>
            </a:r>
            <a:r>
              <a:rPr lang="zh-CN" altLang="en-US" sz="1600" dirty="0" smtClean="0"/>
              <a:t>模式，每台主机建议配置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VBS</a:t>
            </a:r>
            <a:r>
              <a:rPr lang="zh-CN" altLang="en-US" sz="1600" dirty="0" smtClean="0"/>
              <a:t>。</a:t>
            </a:r>
          </a:p>
          <a:p>
            <a:pPr lvl="1"/>
            <a:r>
              <a:rPr lang="en-US" altLang="zh-CN" sz="1600" dirty="0" smtClean="0"/>
              <a:t>VMWare</a:t>
            </a:r>
            <a:r>
              <a:rPr lang="zh-CN" altLang="en-US" sz="1600" dirty="0" smtClean="0"/>
              <a:t>对接场景下：每个</a:t>
            </a:r>
            <a:r>
              <a:rPr lang="en-US" altLang="zh-CN" sz="1600" dirty="0" err="1" smtClean="0"/>
              <a:t>ESXi</a:t>
            </a:r>
            <a:r>
              <a:rPr lang="zh-CN" altLang="en-US" sz="1600" dirty="0" smtClean="0"/>
              <a:t>主机部署一个</a:t>
            </a:r>
            <a:r>
              <a:rPr lang="en-US" altLang="zh-CN" sz="1600" dirty="0" smtClean="0"/>
              <a:t>VBS</a:t>
            </a:r>
            <a:r>
              <a:rPr lang="zh-CN" altLang="en-US" sz="1600" dirty="0" smtClean="0"/>
              <a:t>，并配置多路径。</a:t>
            </a:r>
          </a:p>
          <a:p>
            <a:endParaRPr lang="zh-CN" altLang="en-US" sz="1800" dirty="0"/>
          </a:p>
        </p:txBody>
      </p:sp>
      <p:sp>
        <p:nvSpPr>
          <p:cNvPr id="54276" name="日期占位符 3"/>
          <p:cNvSpPr>
            <a:spLocks noGrp="1"/>
          </p:cNvSpPr>
          <p:nvPr>
            <p:ph type="dt" sz="quarter" idx="4294967295"/>
          </p:nvPr>
        </p:nvSpPr>
        <p:spPr bwMode="auto">
          <a:xfrm>
            <a:off x="7046913" y="6489700"/>
            <a:ext cx="2097087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>
                <a:solidFill>
                  <a:srgbClr val="000000"/>
                </a:solidFill>
              </a:rPr>
              <a:t>Page </a:t>
            </a:r>
            <a:fld id="{5CD0CF20-4F43-44B4-BDE5-41A2077836EF}" type="slidenum">
              <a:rPr lang="de-DE" altLang="zh-CN">
                <a:solidFill>
                  <a:srgbClr val="000000"/>
                </a:solidFill>
              </a:rPr>
              <a:pPr eaLnBrk="1" hangingPunct="1"/>
              <a:t>50</a:t>
            </a:fld>
            <a:endParaRPr lang="en-GB" altLang="zh-CN">
              <a:solidFill>
                <a:srgbClr val="000000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144000" y="1592263"/>
            <a:ext cx="7632700" cy="1944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lvl="1" defTabSz="877888">
              <a:defRPr/>
            </a:pP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　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200150" lvl="2" indent="-285750" defTabSz="877888">
              <a:buFont typeface="Wingdings" panose="05000000000000000000" pitchFamily="2" charset="2"/>
              <a:buChar char="ü"/>
              <a:defRPr/>
            </a:pP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 defTabSz="877888">
              <a:buFont typeface="Wingdings" pitchFamily="2" charset="2"/>
              <a:buChar char="l"/>
              <a:defRPr/>
            </a:pP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 defTabSz="877888">
              <a:buFont typeface="Wingdings" pitchFamily="2" charset="2"/>
              <a:buChar char="l"/>
              <a:defRPr/>
            </a:pP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 defTabSz="877888">
              <a:buFont typeface="Wingdings" pitchFamily="2" charset="2"/>
              <a:buChar char="l"/>
              <a:defRPr/>
            </a:pPr>
            <a:endParaRPr lang="zh-CN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324975" y="3609975"/>
            <a:ext cx="8064500" cy="358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lvl="1" defTabSz="877888">
              <a:defRPr/>
            </a:pP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107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FusionStorage</a:t>
            </a:r>
            <a:r>
              <a:rPr lang="zh-CN" altLang="en-US" dirty="0" smtClean="0"/>
              <a:t>规划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主机资源</a:t>
            </a:r>
          </a:p>
        </p:txBody>
      </p:sp>
      <p:sp>
        <p:nvSpPr>
          <p:cNvPr id="55299" name="日期占位符 3"/>
          <p:cNvSpPr>
            <a:spLocks noGrp="1"/>
          </p:cNvSpPr>
          <p:nvPr>
            <p:ph type="dt" sz="quarter" idx="4294967295"/>
          </p:nvPr>
        </p:nvSpPr>
        <p:spPr bwMode="auto">
          <a:xfrm>
            <a:off x="7046913" y="6489700"/>
            <a:ext cx="2097087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>
                <a:solidFill>
                  <a:srgbClr val="000000"/>
                </a:solidFill>
              </a:rPr>
              <a:t>Page </a:t>
            </a:r>
            <a:fld id="{1E2C249B-5F9D-4AC4-9E07-9D5819B5731C}" type="slidenum">
              <a:rPr lang="de-DE" altLang="zh-CN">
                <a:solidFill>
                  <a:srgbClr val="000000"/>
                </a:solidFill>
              </a:rPr>
              <a:pPr eaLnBrk="1" hangingPunct="1"/>
              <a:t>51</a:t>
            </a:fld>
            <a:endParaRPr lang="en-GB" altLang="zh-CN">
              <a:solidFill>
                <a:srgbClr val="000000"/>
              </a:solidFill>
            </a:endParaRPr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22077"/>
              </p:ext>
            </p:extLst>
          </p:nvPr>
        </p:nvGraphicFramePr>
        <p:xfrm>
          <a:off x="755650" y="1412875"/>
          <a:ext cx="7848600" cy="4500000"/>
        </p:xfrm>
        <a:graphic>
          <a:graphicData uri="http://schemas.openxmlformats.org/drawingml/2006/table">
            <a:tbl>
              <a:tblPr/>
              <a:tblGrid>
                <a:gridCol w="1044042"/>
                <a:gridCol w="6804558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类型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需求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 anchorCtr="1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核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内存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VBS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：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OSD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：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2.5GB </a:t>
                      </a:r>
                      <a:r>
                        <a:rPr lang="zh-CN" altLang="en-US" sz="1600" u="none" strike="noStrike" kern="1200" baseline="0" dirty="0" smtClean="0"/>
                        <a:t>硬盘≤</a:t>
                      </a:r>
                      <a:r>
                        <a:rPr lang="en-US" altLang="zh-CN" sz="1600" u="none" strike="noStrike" kern="1200" baseline="0" dirty="0" smtClean="0"/>
                        <a:t>2TB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u="none" strike="noStrike" kern="1200" baseline="0" dirty="0" smtClean="0"/>
                        <a:t>     3.5GB 2TB</a:t>
                      </a:r>
                      <a:r>
                        <a:rPr lang="zh-CN" altLang="en-US" sz="1600" u="none" strike="noStrike" kern="1200" baseline="0" dirty="0" smtClean="0"/>
                        <a:t>＜硬盘≤</a:t>
                      </a:r>
                      <a:r>
                        <a:rPr lang="en-US" altLang="zh-CN" sz="1600" u="none" strike="noStrike" kern="1200" baseline="0" dirty="0" smtClean="0"/>
                        <a:t>4TB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600" u="none" strike="noStrike" kern="1200" baseline="0" dirty="0" smtClean="0"/>
                        <a:t>     在</a:t>
                      </a:r>
                      <a:r>
                        <a:rPr lang="en-US" altLang="zh-CN" sz="1600" u="none" strike="noStrike" kern="1200" baseline="0" dirty="0" smtClean="0"/>
                        <a:t>IB</a:t>
                      </a:r>
                      <a:r>
                        <a:rPr lang="zh-CN" altLang="en-US" sz="1600" u="none" strike="noStrike" kern="1200" baseline="0" dirty="0" smtClean="0"/>
                        <a:t>组网</a:t>
                      </a:r>
                      <a:r>
                        <a:rPr lang="en-US" altLang="zh-CN" sz="1600" u="none" strike="noStrike" kern="1200" baseline="0" dirty="0" smtClean="0"/>
                        <a:t>+SSD</a:t>
                      </a:r>
                      <a:r>
                        <a:rPr lang="zh-CN" altLang="en-US" sz="1600" u="none" strike="noStrike" kern="1200" baseline="0" dirty="0" smtClean="0"/>
                        <a:t>下，统一用</a:t>
                      </a:r>
                      <a:r>
                        <a:rPr lang="en-US" altLang="zh-CN" sz="1600" u="none" strike="noStrike" kern="1200" baseline="0" dirty="0" smtClean="0"/>
                        <a:t>3.5G</a:t>
                      </a:r>
                      <a:endParaRPr kumimoji="0" lang="en-US" altLang="zh-CN" sz="16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MDC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：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5G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存储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ZK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盘：单独一块盘</a:t>
                      </a:r>
                      <a:endParaRPr kumimoji="0" lang="en-US" altLang="zh-CN" sz="16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ZK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分区：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50G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网络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存储平面：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10GE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网络，或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56G IB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网络</a:t>
                      </a:r>
                      <a:endParaRPr kumimoji="0" lang="en-US" altLang="zh-CN" sz="16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管理平面：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GE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网络</a:t>
                      </a:r>
                      <a:endParaRPr kumimoji="0" lang="en-US" altLang="zh-CN" sz="16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iSCSI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平面：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10GE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网络，或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56G IB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网络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OpenStack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管理节点设计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OpenStack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网络设计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FusionCompute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设计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存储系统设计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备份系统设计</a:t>
            </a:r>
          </a:p>
        </p:txBody>
      </p:sp>
    </p:spTree>
    <p:extLst>
      <p:ext uri="{BB962C8B-B14F-4D97-AF65-F5344CB8AC3E}">
        <p14:creationId xmlns:p14="http://schemas.microsoft.com/office/powerpoint/2010/main" val="227646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http://localhost:7890/pages/31188562/02/31188562/02/resources/01_it/vis/fig/fig_dps_41_i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63" y="2651125"/>
            <a:ext cx="3598862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4" descr="http://localhost:7890/pages/31188562/02/31188562/02/resources/01_it/vis/fig/fig_dps_42_ic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2492375"/>
            <a:ext cx="3802062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eBackup</a:t>
            </a:r>
            <a:r>
              <a:rPr lang="zh-CN" altLang="en-US" dirty="0" smtClean="0"/>
              <a:t>备份方式</a:t>
            </a:r>
          </a:p>
        </p:txBody>
      </p:sp>
      <p:sp>
        <p:nvSpPr>
          <p:cNvPr id="57349" name="内容占位符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eBackup</a:t>
            </a:r>
            <a:r>
              <a:rPr lang="zh-CN" altLang="en-US" dirty="0" smtClean="0"/>
              <a:t>有两种备份方式：</a:t>
            </a:r>
            <a:r>
              <a:rPr lang="en-US" altLang="zh-CN" dirty="0" smtClean="0"/>
              <a:t>LAN-Base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LAN-Free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云</a:t>
            </a:r>
            <a:r>
              <a:rPr lang="en-US" altLang="zh-CN" dirty="0" smtClean="0"/>
              <a:t>DC</a:t>
            </a:r>
            <a:r>
              <a:rPr lang="zh-CN" altLang="en-US" dirty="0" smtClean="0"/>
              <a:t>场景，</a:t>
            </a:r>
            <a:r>
              <a:rPr lang="en-US" altLang="zh-CN" dirty="0" smtClean="0"/>
              <a:t>eBackup</a:t>
            </a:r>
            <a:r>
              <a:rPr lang="zh-CN" altLang="en-US" dirty="0" smtClean="0"/>
              <a:t>必须物理服务器部署。</a:t>
            </a:r>
          </a:p>
          <a:p>
            <a:endParaRPr lang="zh-CN" altLang="en-US" dirty="0" smtClean="0"/>
          </a:p>
        </p:txBody>
      </p:sp>
      <p:sp>
        <p:nvSpPr>
          <p:cNvPr id="57350" name="TextBox 11"/>
          <p:cNvSpPr txBox="1">
            <a:spLocks noChangeArrowheads="1"/>
          </p:cNvSpPr>
          <p:nvPr/>
        </p:nvSpPr>
        <p:spPr bwMode="auto">
          <a:xfrm>
            <a:off x="1547813" y="5984875"/>
            <a:ext cx="2339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/>
              <a:t>Lan-Base</a:t>
            </a:r>
            <a:endParaRPr lang="zh-CN" altLang="en-US" sz="1400"/>
          </a:p>
        </p:txBody>
      </p:sp>
      <p:sp>
        <p:nvSpPr>
          <p:cNvPr id="57351" name="TextBox 12"/>
          <p:cNvSpPr txBox="1">
            <a:spLocks noChangeArrowheads="1"/>
          </p:cNvSpPr>
          <p:nvPr/>
        </p:nvSpPr>
        <p:spPr bwMode="auto">
          <a:xfrm>
            <a:off x="5616575" y="5965825"/>
            <a:ext cx="2339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/>
              <a:t>Lan-Free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37713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eBackup</a:t>
            </a:r>
            <a:r>
              <a:rPr lang="zh-CN" altLang="en-US" dirty="0" smtClean="0"/>
              <a:t>规划原则</a:t>
            </a:r>
          </a:p>
        </p:txBody>
      </p:sp>
      <p:sp>
        <p:nvSpPr>
          <p:cNvPr id="58371" name="内容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eBackup</a:t>
            </a:r>
            <a:r>
              <a:rPr lang="zh-CN" altLang="en-US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只支持虚拟化存储的备份，生产存储类型为</a:t>
            </a:r>
            <a:r>
              <a:rPr lang="en-US" altLang="zh-CN" sz="180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FusionStorage</a:t>
            </a:r>
            <a:r>
              <a:rPr lang="zh-CN" altLang="en-US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时只支持快照对比备份方式，为虚拟化存储时只支持</a:t>
            </a:r>
            <a:r>
              <a:rPr lang="en-US" altLang="zh-CN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CBT</a:t>
            </a:r>
            <a:r>
              <a:rPr lang="zh-CN" altLang="en-US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备份方式。</a:t>
            </a:r>
          </a:p>
          <a:p>
            <a:pPr>
              <a:lnSpc>
                <a:spcPct val="120000"/>
              </a:lnSpc>
            </a:pPr>
            <a:r>
              <a:rPr lang="zh-CN" altLang="en-US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包括备份服务器在内</a:t>
            </a:r>
            <a:r>
              <a:rPr lang="en-US" altLang="zh-CN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,</a:t>
            </a:r>
            <a:r>
              <a:rPr lang="zh-CN" altLang="en-US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单套备份系统最多可部署</a:t>
            </a:r>
            <a:r>
              <a:rPr lang="en-US" altLang="zh-CN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64</a:t>
            </a:r>
            <a:r>
              <a:rPr lang="zh-CN" altLang="en-US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个节点。</a:t>
            </a:r>
          </a:p>
          <a:p>
            <a:pPr>
              <a:lnSpc>
                <a:spcPct val="120000"/>
              </a:lnSpc>
            </a:pPr>
            <a:r>
              <a:rPr lang="zh-CN" altLang="en-US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采用物理服务器部署时，建议为备份软件独占物理服务器，且使用的物理服务器满足配置要求。</a:t>
            </a:r>
          </a:p>
          <a:p>
            <a:pPr>
              <a:lnSpc>
                <a:spcPct val="120000"/>
              </a:lnSpc>
            </a:pPr>
            <a:r>
              <a:rPr lang="zh-CN" altLang="en-US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一个备份系统中有且仅有一台备份服务器，同时具备备份代理的功能。</a:t>
            </a:r>
          </a:p>
          <a:p>
            <a:pPr>
              <a:lnSpc>
                <a:spcPct val="120000"/>
              </a:lnSpc>
            </a:pPr>
            <a:r>
              <a:rPr lang="zh-CN" altLang="en-US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备份服务器与备份代理部署在不同的主机上。</a:t>
            </a:r>
          </a:p>
          <a:p>
            <a:pPr>
              <a:lnSpc>
                <a:spcPct val="120000"/>
              </a:lnSpc>
            </a:pPr>
            <a:r>
              <a:rPr lang="zh-CN" altLang="en-US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建议按每个备份代理配置</a:t>
            </a:r>
            <a:r>
              <a:rPr lang="en-US" altLang="zh-CN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200</a:t>
            </a:r>
            <a:r>
              <a:rPr lang="zh-CN" altLang="en-US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个虚拟机进行规划配置</a:t>
            </a:r>
          </a:p>
          <a:p>
            <a:pPr>
              <a:lnSpc>
                <a:spcPct val="120000"/>
              </a:lnSpc>
            </a:pPr>
            <a:r>
              <a:rPr lang="zh-CN" altLang="en-US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云</a:t>
            </a:r>
            <a:r>
              <a:rPr lang="en-US" altLang="zh-CN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DC</a:t>
            </a:r>
            <a:r>
              <a:rPr lang="zh-CN" altLang="en-US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在存在多套</a:t>
            </a:r>
            <a:r>
              <a:rPr lang="en-US" altLang="zh-CN" sz="180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FusionCompute</a:t>
            </a:r>
            <a:r>
              <a:rPr lang="zh-CN" altLang="en-US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场景下，每套</a:t>
            </a:r>
            <a:r>
              <a:rPr lang="en-US" altLang="zh-CN" sz="180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FusionCompute</a:t>
            </a:r>
            <a:r>
              <a:rPr lang="zh-CN" altLang="en-US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须对应部署一套</a:t>
            </a:r>
            <a:r>
              <a:rPr lang="en-US" altLang="zh-CN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eBackup</a:t>
            </a:r>
            <a:r>
              <a:rPr lang="zh-CN" altLang="en-US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生产存储</a:t>
            </a:r>
            <a:r>
              <a:rPr lang="en-US" altLang="zh-CN" sz="180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FusionStorage</a:t>
            </a:r>
            <a:r>
              <a:rPr lang="zh-CN" altLang="en-US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融合部署时，</a:t>
            </a:r>
            <a:r>
              <a:rPr lang="en-US" altLang="zh-CN" sz="180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ebackup</a:t>
            </a:r>
            <a:r>
              <a:rPr lang="zh-CN" altLang="en-US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使用物理服务器</a:t>
            </a:r>
            <a:r>
              <a:rPr lang="en-US" altLang="zh-CN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+LAN-Base</a:t>
            </a:r>
            <a:r>
              <a:rPr lang="zh-CN" altLang="en-US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；</a:t>
            </a:r>
            <a:r>
              <a:rPr lang="en-US" altLang="zh-CN" sz="180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FusionStorage</a:t>
            </a:r>
            <a:r>
              <a:rPr lang="zh-CN" altLang="en-US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分离部署时，</a:t>
            </a:r>
            <a:r>
              <a:rPr lang="en-US" altLang="zh-CN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eBackup</a:t>
            </a:r>
            <a:r>
              <a:rPr lang="zh-CN" altLang="en-US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使用物理服务器</a:t>
            </a:r>
            <a:r>
              <a:rPr lang="en-US" altLang="zh-CN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+LAN-Free</a:t>
            </a:r>
            <a:r>
              <a:rPr lang="zh-CN" altLang="en-US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，不会占用</a:t>
            </a:r>
            <a:r>
              <a:rPr lang="en-US" altLang="zh-CN" sz="1800" dirty="0" err="1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FusionCompute</a:t>
            </a:r>
            <a:r>
              <a:rPr lang="zh-CN" altLang="en-US" sz="1800" dirty="0" smtClean="0">
                <a:latin typeface="FrutigerNext LT Regular" panose="020B0503040504020204" pitchFamily="34" charset="0"/>
                <a:ea typeface="华文细黑" panose="02010600040101010101" pitchFamily="2" charset="-122"/>
              </a:rPr>
              <a:t>管理平面带宽。</a:t>
            </a:r>
          </a:p>
          <a:p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6303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486406"/>
              </p:ext>
            </p:extLst>
          </p:nvPr>
        </p:nvGraphicFramePr>
        <p:xfrm>
          <a:off x="755650" y="1376363"/>
          <a:ext cx="7848000" cy="4876128"/>
        </p:xfrm>
        <a:graphic>
          <a:graphicData uri="http://schemas.openxmlformats.org/drawingml/2006/table">
            <a:tbl>
              <a:tblPr/>
              <a:tblGrid>
                <a:gridCol w="2628000"/>
                <a:gridCol w="972000"/>
                <a:gridCol w="4248000"/>
              </a:tblGrid>
              <a:tr h="396000"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规格项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规格指标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备注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00000"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支持的虚拟机数量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10000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eBackup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备份软件支持备份的虚拟机数量，不是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eBackup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备份软件扫描的虚拟机数量。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如果虚拟机超过该数量，建议部署多套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eBackup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备份软件。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支持的受保护环境数量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包括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VRM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。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支持的系统用户数量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2000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可在配置文件进行配置，默认为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1000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个。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支持的备份代理数量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64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支持的备份规则数量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10000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支持的保护集数量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10000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支持的备份计划数量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10000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0000"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支持的存储单元数量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350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zh-CN" alt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anose="020B0503040504020204" pitchFamily="34" charset="0"/>
                          <a:ea typeface="华文细黑" panose="02010600040101010101" pitchFamily="2" charset="-122"/>
                          <a:cs typeface="+mn-cs"/>
                        </a:rPr>
                        <a:t>最多支持</a:t>
                      </a:r>
                      <a:r>
                        <a:rPr kumimoji="0" lang="en-US" altLang="zh-CN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anose="020B0503040504020204" pitchFamily="34" charset="0"/>
                          <a:ea typeface="华文细黑" panose="02010600040101010101" pitchFamily="2" charset="-122"/>
                          <a:cs typeface="+mn-cs"/>
                        </a:rPr>
                        <a:t>20</a:t>
                      </a:r>
                      <a:r>
                        <a:rPr kumimoji="0" lang="zh-CN" alt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anose="020B0503040504020204" pitchFamily="34" charset="0"/>
                          <a:ea typeface="华文细黑" panose="02010600040101010101" pitchFamily="2" charset="-122"/>
                          <a:cs typeface="+mn-cs"/>
                        </a:rPr>
                        <a:t>个</a:t>
                      </a:r>
                      <a:r>
                        <a:rPr kumimoji="0" lang="en-US" altLang="zh-CN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anose="020B0503040504020204" pitchFamily="34" charset="0"/>
                          <a:ea typeface="华文细黑" panose="02010600040101010101" pitchFamily="2" charset="-122"/>
                          <a:cs typeface="+mn-cs"/>
                        </a:rPr>
                        <a:t>VIMS</a:t>
                      </a:r>
                      <a:r>
                        <a:rPr kumimoji="0" lang="zh-CN" alt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anose="020B0503040504020204" pitchFamily="34" charset="0"/>
                          <a:ea typeface="华文细黑" panose="02010600040101010101" pitchFamily="2" charset="-122"/>
                          <a:cs typeface="+mn-cs"/>
                        </a:rPr>
                        <a:t>格式化的存储单元。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en-US" altLang="zh-CN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anose="020B0503040504020204" pitchFamily="34" charset="0"/>
                          <a:ea typeface="华文细黑" panose="02010600040101010101" pitchFamily="2" charset="-122"/>
                          <a:cs typeface="+mn-cs"/>
                        </a:rPr>
                        <a:t>CIFS</a:t>
                      </a:r>
                      <a:r>
                        <a:rPr kumimoji="0" lang="zh-CN" alt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anose="020B0503040504020204" pitchFamily="34" charset="0"/>
                          <a:ea typeface="华文细黑" panose="02010600040101010101" pitchFamily="2" charset="-122"/>
                          <a:cs typeface="+mn-cs"/>
                        </a:rPr>
                        <a:t>文件系统不支持重复数据删除。</a:t>
                      </a: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支持的存储池数量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350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支持的存储库数量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1500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单个备份代理支持的任务数量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448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eBackup</a:t>
            </a:r>
            <a:r>
              <a:rPr lang="zh-CN" altLang="en-US" dirty="0" smtClean="0"/>
              <a:t>部署规格 </a:t>
            </a:r>
            <a:r>
              <a:rPr lang="en-US" altLang="zh-CN" dirty="0" smtClean="0"/>
              <a:t>(1/3)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23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786586"/>
              </p:ext>
            </p:extLst>
          </p:nvPr>
        </p:nvGraphicFramePr>
        <p:xfrm>
          <a:off x="755650" y="1376363"/>
          <a:ext cx="7848600" cy="4860000"/>
        </p:xfrm>
        <a:graphic>
          <a:graphicData uri="http://schemas.openxmlformats.org/drawingml/2006/table">
            <a:tbl>
              <a:tblPr/>
              <a:tblGrid>
                <a:gridCol w="1620106"/>
                <a:gridCol w="3312368"/>
                <a:gridCol w="2916126"/>
              </a:tblGrid>
              <a:tr h="396000"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规格项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规格指标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备注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20000"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操作系统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支持在物理服务器（软件包方式）上部署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eBackup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备份软件。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软件包方式：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SUSE Linux Enterprise Server 11 SP3 64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位（需要升级到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3.0.101-0.46-default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内核版本）说明：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eBackup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备份软件支持</a:t>
                      </a:r>
                      <a:r>
                        <a:rPr kumimoji="0" lang="en-US" altLang="zh-CN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CIFS（Common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Internet File System）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共享存储作为备份存储，安装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eBackup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备份软件前，需要安装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CIFS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工具。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0000"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CPU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核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*2.0GHz  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不启用重删</a:t>
                      </a:r>
                      <a:endParaRPr kumimoji="0" lang="en-US" altLang="zh-CN" sz="1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核*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2.0GHz  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启用重删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24000"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内存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12GB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默认单个备份代理（包括备份服务器）可以与单个</a:t>
                      </a:r>
                      <a:r>
                        <a:rPr kumimoji="0" lang="en-US" altLang="zh-CN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FusionStorage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存储设备进行通信。当系统中有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个</a:t>
                      </a:r>
                      <a:r>
                        <a:rPr kumimoji="0" lang="en-US" altLang="zh-CN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FusionStorage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存储设备时，备份代理（包括备份服务器）必须增加（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n-1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）个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2.0GHz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的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CPU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和（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n-1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）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× 4GB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的内存。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0000"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本地硬盘空闲空间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150GB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个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SAS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盘组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Raid1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/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用于存放操作系统、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eBackup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备份软件安装文件、日志、事件等系统文件。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0000"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备份服务器数据库的空闲空间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35GB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anose="020B0503040504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Light" panose="020B0403040504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只能为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NFS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类型、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VIMS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格式化的外部磁盘，用于存储备份服务器数据库备份文件。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2000" marR="72000" marT="0" marB="0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0465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eBackup</a:t>
            </a:r>
            <a:r>
              <a:rPr lang="zh-CN" altLang="en-US" smtClean="0"/>
              <a:t>部署规格 </a:t>
            </a:r>
            <a:r>
              <a:rPr lang="en-US" altLang="zh-CN" smtClean="0"/>
              <a:t>(2/2)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9595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906610"/>
              </p:ext>
            </p:extLst>
          </p:nvPr>
        </p:nvGraphicFramePr>
        <p:xfrm>
          <a:off x="755650" y="1376363"/>
          <a:ext cx="7824139" cy="1620000"/>
        </p:xfrm>
        <a:graphic>
          <a:graphicData uri="http://schemas.openxmlformats.org/drawingml/2006/table">
            <a:tbl>
              <a:tblPr firstRow="1" firstCol="1" bandRow="1"/>
              <a:tblGrid>
                <a:gridCol w="2568139"/>
                <a:gridCol w="2628000"/>
                <a:gridCol w="2628000"/>
              </a:tblGrid>
              <a:tr h="540000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800" b="1" kern="1200" dirty="0">
                          <a:effectLst/>
                        </a:rPr>
                        <a:t>类别</a:t>
                      </a:r>
                      <a:endParaRPr lang="zh-CN" sz="18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800" b="1" kern="1200" dirty="0">
                          <a:effectLst/>
                        </a:rPr>
                        <a:t>子类</a:t>
                      </a:r>
                      <a:endParaRPr lang="zh-CN" sz="18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anchorCtr="1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800" b="1" kern="1200" dirty="0">
                          <a:effectLst/>
                        </a:rPr>
                        <a:t>规划建议</a:t>
                      </a:r>
                      <a:endParaRPr lang="zh-CN" sz="18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anchorCtr="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 rowSpan="2">
                  <a:txBody>
                    <a:bodyPr/>
                    <a:lstStyle/>
                    <a:p>
                      <a:pPr marL="0" indent="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kern="1200" dirty="0" smtClean="0">
                          <a:effectLst/>
                        </a:rPr>
                        <a:t>存储类型选择</a:t>
                      </a:r>
                      <a:endParaRPr lang="zh-CN" sz="16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SAN</a:t>
                      </a:r>
                      <a:endParaRPr lang="zh-CN" sz="16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anchorCtr="1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VM≤1000</a:t>
                      </a:r>
                      <a:r>
                        <a:rPr lang="zh-CN" sz="1600" kern="1200" dirty="0">
                          <a:effectLst/>
                        </a:rPr>
                        <a:t>时</a:t>
                      </a:r>
                      <a:endParaRPr lang="zh-CN" sz="16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anchorCtr="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NAS</a:t>
                      </a:r>
                      <a:endParaRPr lang="zh-CN" sz="16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anchorCtr="1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VM≥1000</a:t>
                      </a:r>
                      <a:r>
                        <a:rPr lang="zh-CN" sz="1600" kern="1200" dirty="0">
                          <a:effectLst/>
                        </a:rPr>
                        <a:t>时</a:t>
                      </a:r>
                      <a:endParaRPr lang="zh-CN" sz="16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anchorCtr="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0465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eBackup</a:t>
            </a:r>
            <a:r>
              <a:rPr lang="zh-CN" altLang="en-US" smtClean="0"/>
              <a:t>部署规格 </a:t>
            </a:r>
            <a:r>
              <a:rPr lang="en-US" altLang="zh-CN" smtClean="0"/>
              <a:t>(3/3)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288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250825" y="981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55650" y="1376363"/>
            <a:ext cx="7920037" cy="2838450"/>
            <a:chOff x="755650" y="1376363"/>
            <a:chExt cx="8388350" cy="2838450"/>
          </a:xfrm>
        </p:grpSpPr>
        <p:graphicFrame>
          <p:nvGraphicFramePr>
            <p:cNvPr id="10242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1211794"/>
                </p:ext>
              </p:extLst>
            </p:nvPr>
          </p:nvGraphicFramePr>
          <p:xfrm>
            <a:off x="755650" y="1376363"/>
            <a:ext cx="4210050" cy="2181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6" name="Visio" r:id="rId4" imgW="4220247" imgH="2220836" progId="Visio.Drawing.11">
                    <p:embed/>
                  </p:oleObj>
                </mc:Choice>
                <mc:Fallback>
                  <p:oleObj name="Visio" r:id="rId4" imgW="4220247" imgH="2220836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650" y="1376363"/>
                          <a:ext cx="4210050" cy="2181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6391742"/>
                </p:ext>
              </p:extLst>
            </p:nvPr>
          </p:nvGraphicFramePr>
          <p:xfrm>
            <a:off x="5029200" y="1376363"/>
            <a:ext cx="4114800" cy="283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7" name="Visio" r:id="rId6" imgW="4148700" imgH="2829910" progId="Visio.Drawing.11">
                    <p:embed/>
                  </p:oleObj>
                </mc:Choice>
                <mc:Fallback>
                  <p:oleObj name="Visio" r:id="rId6" imgW="4148700" imgH="282991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200" y="1376363"/>
                          <a:ext cx="4114800" cy="2838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7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eBackup</a:t>
            </a:r>
            <a:r>
              <a:rPr lang="zh-CN" altLang="en-US" smtClean="0"/>
              <a:t>组网规划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55650" y="4211054"/>
            <a:ext cx="7920037" cy="2181225"/>
          </a:xfrm>
        </p:spPr>
        <p:txBody>
          <a:bodyPr/>
          <a:lstStyle/>
          <a:p>
            <a:r>
              <a:rPr lang="en-US" altLang="zh-CN" sz="1200" dirty="0"/>
              <a:t>eBackup</a:t>
            </a:r>
            <a:r>
              <a:rPr lang="zh-CN" altLang="en-US" sz="1200" dirty="0"/>
              <a:t>管理平面、内部通信平面和存储平面三个网络平面配置在三个不同的网段，实现相互</a:t>
            </a:r>
            <a:r>
              <a:rPr lang="zh-CN" altLang="en-US" sz="1200" dirty="0" smtClean="0"/>
              <a:t>隔离。</a:t>
            </a:r>
            <a:endParaRPr lang="zh-CN" altLang="en-US" sz="1200" dirty="0"/>
          </a:p>
          <a:p>
            <a:r>
              <a:rPr lang="en-US" altLang="zh-CN" sz="1200" dirty="0"/>
              <a:t>eBackup</a:t>
            </a:r>
            <a:r>
              <a:rPr lang="zh-CN" altLang="en-US" sz="1200" dirty="0"/>
              <a:t>备份管理平面网口：</a:t>
            </a:r>
            <a:r>
              <a:rPr lang="en-US" altLang="zh-CN" sz="1200" dirty="0"/>
              <a:t>GE</a:t>
            </a:r>
            <a:r>
              <a:rPr lang="zh-CN" altLang="en-US" sz="1200" dirty="0"/>
              <a:t>网卡，需要在接入交换机上划分单独的</a:t>
            </a:r>
            <a:r>
              <a:rPr lang="en-US" altLang="zh-CN" sz="1200" dirty="0"/>
              <a:t>VLAN</a:t>
            </a:r>
            <a:r>
              <a:rPr lang="zh-CN" altLang="en-US" sz="1200" dirty="0"/>
              <a:t>，与外部通信提供管理界面。</a:t>
            </a:r>
          </a:p>
          <a:p>
            <a:r>
              <a:rPr lang="en-US" altLang="zh-CN" sz="1200" dirty="0"/>
              <a:t>eBackup</a:t>
            </a:r>
            <a:r>
              <a:rPr lang="zh-CN" altLang="en-US" sz="1200" dirty="0"/>
              <a:t>内部通信平面网口：</a:t>
            </a:r>
            <a:r>
              <a:rPr lang="en-US" altLang="zh-CN" sz="1200" dirty="0"/>
              <a:t>GE</a:t>
            </a:r>
            <a:r>
              <a:rPr lang="zh-CN" altLang="en-US" sz="1200" dirty="0"/>
              <a:t>网卡，需要在接入交换机上划分单独的</a:t>
            </a:r>
            <a:r>
              <a:rPr lang="en-US" altLang="zh-CN" sz="1200" dirty="0"/>
              <a:t>VLAN</a:t>
            </a:r>
            <a:r>
              <a:rPr lang="zh-CN" altLang="en-US" sz="1200" dirty="0"/>
              <a:t>，备份服务器与备份代理间通信</a:t>
            </a:r>
            <a:r>
              <a:rPr lang="zh-CN" altLang="en-US" sz="1200" dirty="0" smtClean="0"/>
              <a:t>，  必须</a:t>
            </a:r>
            <a:r>
              <a:rPr lang="zh-CN" altLang="en-US" sz="1200" dirty="0"/>
              <a:t>与其它平面逻辑隔离。</a:t>
            </a:r>
          </a:p>
          <a:p>
            <a:r>
              <a:rPr lang="en-US" altLang="zh-CN" sz="1200" dirty="0"/>
              <a:t>eBackup</a:t>
            </a:r>
            <a:r>
              <a:rPr lang="zh-CN" altLang="en-US" sz="1200" dirty="0"/>
              <a:t>生产管理平面网口：</a:t>
            </a:r>
            <a:r>
              <a:rPr lang="en-US" altLang="zh-CN" sz="1200" dirty="0"/>
              <a:t>GE</a:t>
            </a:r>
            <a:r>
              <a:rPr lang="zh-CN" altLang="en-US" sz="1200" dirty="0"/>
              <a:t>或</a:t>
            </a:r>
            <a:r>
              <a:rPr lang="en-US" altLang="zh-CN" sz="1200" dirty="0"/>
              <a:t>10GE</a:t>
            </a:r>
            <a:r>
              <a:rPr lang="zh-CN" altLang="en-US" sz="1200" dirty="0"/>
              <a:t>网卡，需要与</a:t>
            </a:r>
            <a:r>
              <a:rPr lang="en-US" altLang="zh-CN" sz="1200" dirty="0"/>
              <a:t>FusionSphere</a:t>
            </a:r>
            <a:r>
              <a:rPr lang="zh-CN" altLang="en-US" sz="1200" dirty="0"/>
              <a:t>管理平面互通，不需要规划新的</a:t>
            </a:r>
            <a:r>
              <a:rPr lang="en-US" altLang="zh-CN" sz="1200" dirty="0"/>
              <a:t>VLAN</a:t>
            </a:r>
            <a:r>
              <a:rPr lang="zh-CN" altLang="en-US" sz="1200" dirty="0"/>
              <a:t>，</a:t>
            </a:r>
            <a:r>
              <a:rPr lang="zh-CN" altLang="en-US" sz="1200" dirty="0" smtClean="0"/>
              <a:t>直接 接入</a:t>
            </a:r>
            <a:r>
              <a:rPr lang="zh-CN" altLang="en-US" sz="1200" dirty="0"/>
              <a:t>到</a:t>
            </a:r>
            <a:r>
              <a:rPr lang="en-US" altLang="zh-CN" sz="1200" dirty="0"/>
              <a:t>FusionSphere</a:t>
            </a:r>
            <a:r>
              <a:rPr lang="zh-CN" altLang="en-US" sz="1200" dirty="0"/>
              <a:t>的管理平面</a:t>
            </a:r>
            <a:r>
              <a:rPr lang="en-US" altLang="zh-CN" sz="1200" dirty="0"/>
              <a:t>VLAN</a:t>
            </a:r>
            <a:r>
              <a:rPr lang="zh-CN" altLang="en-US" sz="1200" dirty="0"/>
              <a:t>中。</a:t>
            </a:r>
          </a:p>
          <a:p>
            <a:r>
              <a:rPr lang="en-US" altLang="zh-CN" sz="1200" dirty="0"/>
              <a:t>eBackup</a:t>
            </a:r>
            <a:r>
              <a:rPr lang="zh-CN" altLang="en-US" sz="1200" dirty="0"/>
              <a:t>存储平面网口：</a:t>
            </a:r>
            <a:r>
              <a:rPr lang="en-US" altLang="zh-CN" sz="1200" dirty="0"/>
              <a:t>GE</a:t>
            </a:r>
            <a:r>
              <a:rPr lang="zh-CN" altLang="en-US" sz="1200" dirty="0"/>
              <a:t>或</a:t>
            </a:r>
            <a:r>
              <a:rPr lang="en-US" altLang="zh-CN" sz="1200" dirty="0"/>
              <a:t>10GE</a:t>
            </a:r>
            <a:r>
              <a:rPr lang="zh-CN" altLang="en-US" sz="1200" dirty="0"/>
              <a:t>网卡。作为备份存储的</a:t>
            </a:r>
            <a:r>
              <a:rPr lang="en-US" altLang="zh-CN" sz="1200" dirty="0"/>
              <a:t>IP SAN</a:t>
            </a:r>
            <a:r>
              <a:rPr lang="zh-CN" altLang="en-US" sz="1200" dirty="0"/>
              <a:t>或</a:t>
            </a:r>
            <a:r>
              <a:rPr lang="en-US" altLang="zh-CN" sz="1200" dirty="0"/>
              <a:t>NAS</a:t>
            </a:r>
            <a:r>
              <a:rPr lang="zh-CN" altLang="en-US" sz="1200" dirty="0"/>
              <a:t>，需与</a:t>
            </a:r>
            <a:r>
              <a:rPr lang="en-US" altLang="zh-CN" sz="1200" dirty="0"/>
              <a:t>FusionSphere</a:t>
            </a:r>
            <a:r>
              <a:rPr lang="zh-CN" altLang="en-US" sz="1200" dirty="0"/>
              <a:t>存储平面互通。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03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管理节点数目与规模</a:t>
            </a:r>
            <a:r>
              <a:rPr lang="en-US" altLang="zh-CN" dirty="0" smtClean="0"/>
              <a:t>(1/5)</a:t>
            </a:r>
            <a:endParaRPr lang="zh-CN" altLang="en-US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755650" y="1412875"/>
            <a:ext cx="150161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730819"/>
              </p:ext>
            </p:extLst>
          </p:nvPr>
        </p:nvGraphicFramePr>
        <p:xfrm>
          <a:off x="804863" y="1392238"/>
          <a:ext cx="7799387" cy="4824000"/>
        </p:xfrm>
        <a:graphic>
          <a:graphicData uri="http://schemas.openxmlformats.org/drawingml/2006/table">
            <a:tbl>
              <a:tblPr firstRow="1" firstCol="1" bandRow="1"/>
              <a:tblGrid>
                <a:gridCol w="1098188"/>
                <a:gridCol w="2524615"/>
                <a:gridCol w="4176584"/>
              </a:tblGrid>
              <a:tr h="5040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altLang="en-US" sz="1800" b="1" kern="1200" dirty="0" smtClean="0">
                          <a:effectLst/>
                        </a:rPr>
                        <a:t>规格</a:t>
                      </a:r>
                      <a:endParaRPr lang="zh-CN" sz="18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800" b="1" kern="1200" dirty="0">
                          <a:effectLst/>
                        </a:rPr>
                        <a:t>最大用户规模</a:t>
                      </a:r>
                      <a:endParaRPr lang="zh-CN" sz="18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anchorCtr="1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800" b="1" kern="1200" dirty="0">
                          <a:effectLst/>
                        </a:rPr>
                        <a:t>部署方式</a:t>
                      </a:r>
                      <a:endParaRPr lang="zh-CN" sz="18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anchorCtr="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altLang="en-US" sz="1600" kern="1200" dirty="0" smtClean="0">
                          <a:effectLst/>
                        </a:rPr>
                        <a:t>小</a:t>
                      </a:r>
                      <a:endParaRPr lang="zh-CN" sz="16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&lt; 20PM, &lt; 200VM</a:t>
                      </a:r>
                      <a:endParaRPr lang="zh-CN" sz="16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3</a:t>
                      </a:r>
                      <a:r>
                        <a:rPr lang="zh-CN" sz="1600" kern="1200" dirty="0">
                          <a:effectLst/>
                        </a:rPr>
                        <a:t>节点部署</a:t>
                      </a:r>
                      <a:endParaRPr lang="zh-CN" sz="16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anchorCtr="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altLang="en-US" sz="1600" kern="1200" dirty="0" smtClean="0">
                          <a:effectLst/>
                        </a:rPr>
                        <a:t>中小</a:t>
                      </a:r>
                      <a:endParaRPr lang="zh-CN" sz="16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20</a:t>
                      </a:r>
                      <a:r>
                        <a:rPr lang="zh-CN" sz="1600" kern="1200" dirty="0">
                          <a:effectLst/>
                        </a:rPr>
                        <a:t>～</a:t>
                      </a:r>
                      <a:r>
                        <a:rPr lang="en-US" sz="1600" kern="1200" dirty="0">
                          <a:effectLst/>
                        </a:rPr>
                        <a:t>50PM, 200</a:t>
                      </a:r>
                      <a:r>
                        <a:rPr lang="zh-CN" sz="1600" kern="1200" dirty="0">
                          <a:effectLst/>
                        </a:rPr>
                        <a:t>～</a:t>
                      </a:r>
                      <a:r>
                        <a:rPr lang="en-US" sz="1600" kern="1200" dirty="0">
                          <a:effectLst/>
                        </a:rPr>
                        <a:t>1000VM</a:t>
                      </a:r>
                      <a:endParaRPr lang="zh-CN" sz="16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3</a:t>
                      </a:r>
                      <a:r>
                        <a:rPr lang="zh-CN" sz="1600" kern="1200" dirty="0">
                          <a:effectLst/>
                        </a:rPr>
                        <a:t>节点部署</a:t>
                      </a:r>
                      <a:endParaRPr lang="zh-CN" sz="16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anchorCtr="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00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altLang="en-US" sz="1600" kern="1200" dirty="0" smtClean="0">
                          <a:effectLst/>
                        </a:rPr>
                        <a:t>中</a:t>
                      </a:r>
                      <a:endParaRPr lang="zh-CN" sz="16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50</a:t>
                      </a:r>
                      <a:r>
                        <a:rPr lang="zh-CN" sz="1600" kern="1200" dirty="0">
                          <a:effectLst/>
                        </a:rPr>
                        <a:t>～</a:t>
                      </a:r>
                      <a:r>
                        <a:rPr lang="en-US" sz="1600" kern="1200" dirty="0">
                          <a:effectLst/>
                        </a:rPr>
                        <a:t>100PM, 1000</a:t>
                      </a:r>
                      <a:r>
                        <a:rPr lang="zh-CN" sz="1600" kern="1200" dirty="0">
                          <a:effectLst/>
                        </a:rPr>
                        <a:t>～</a:t>
                      </a:r>
                      <a:r>
                        <a:rPr lang="en-US" sz="1600" kern="1200" dirty="0">
                          <a:effectLst/>
                        </a:rPr>
                        <a:t>3000VM</a:t>
                      </a:r>
                      <a:endParaRPr lang="zh-CN" sz="16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9</a:t>
                      </a:r>
                      <a:r>
                        <a:rPr lang="zh-CN" sz="1600" kern="1200" dirty="0">
                          <a:effectLst/>
                        </a:rPr>
                        <a:t>节点部署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kern="1200" dirty="0">
                          <a:effectLst/>
                        </a:rPr>
                        <a:t>（</a:t>
                      </a:r>
                      <a:r>
                        <a:rPr lang="en-US" sz="1600" kern="1200" dirty="0">
                          <a:effectLst/>
                        </a:rPr>
                        <a:t>3</a:t>
                      </a:r>
                      <a:r>
                        <a:rPr lang="zh-CN" sz="1600" kern="1200" dirty="0">
                          <a:effectLst/>
                        </a:rPr>
                        <a:t>个控制节点，</a:t>
                      </a:r>
                      <a:r>
                        <a:rPr lang="en-US" sz="1600" kern="1200" dirty="0">
                          <a:effectLst/>
                        </a:rPr>
                        <a:t>2</a:t>
                      </a:r>
                      <a:r>
                        <a:rPr lang="zh-CN" sz="1600" kern="1200" dirty="0">
                          <a:effectLst/>
                        </a:rPr>
                        <a:t>个数据库节点、</a:t>
                      </a:r>
                      <a:r>
                        <a:rPr lang="en-US" sz="1600" kern="1200" dirty="0">
                          <a:effectLst/>
                        </a:rPr>
                        <a:t>2</a:t>
                      </a:r>
                      <a:r>
                        <a:rPr lang="zh-CN" sz="1600" kern="1200" dirty="0">
                          <a:effectLst/>
                        </a:rPr>
                        <a:t>个</a:t>
                      </a:r>
                      <a:r>
                        <a:rPr lang="en-US" sz="1600" kern="1200" dirty="0">
                          <a:effectLst/>
                        </a:rPr>
                        <a:t>VRM</a:t>
                      </a:r>
                      <a:r>
                        <a:rPr lang="zh-CN" sz="1600" kern="1200" dirty="0">
                          <a:effectLst/>
                        </a:rPr>
                        <a:t>节点、</a:t>
                      </a:r>
                      <a:r>
                        <a:rPr lang="en-US" sz="1600" kern="1200" dirty="0">
                          <a:effectLst/>
                        </a:rPr>
                        <a:t>2</a:t>
                      </a:r>
                      <a:r>
                        <a:rPr lang="zh-CN" sz="1600" kern="1200" dirty="0">
                          <a:effectLst/>
                        </a:rPr>
                        <a:t>个管理虚拟机节点）</a:t>
                      </a:r>
                      <a:endParaRPr lang="zh-CN" sz="16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anchorCtr="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altLang="en-US" sz="1600" kern="1200" dirty="0" smtClean="0">
                          <a:effectLst/>
                        </a:rPr>
                        <a:t>中大</a:t>
                      </a:r>
                      <a:endParaRPr lang="zh-CN" sz="16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100</a:t>
                      </a:r>
                      <a:r>
                        <a:rPr lang="zh-CN" sz="1600" kern="1200" dirty="0">
                          <a:effectLst/>
                        </a:rPr>
                        <a:t>～</a:t>
                      </a:r>
                      <a:r>
                        <a:rPr lang="en-US" sz="1600" kern="1200" dirty="0">
                          <a:effectLst/>
                        </a:rPr>
                        <a:t>256PM, 3000</a:t>
                      </a:r>
                      <a:r>
                        <a:rPr lang="zh-CN" sz="1600" kern="1200" dirty="0">
                          <a:effectLst/>
                        </a:rPr>
                        <a:t>～</a:t>
                      </a:r>
                      <a:r>
                        <a:rPr lang="en-US" sz="1600" kern="1200" dirty="0">
                          <a:effectLst/>
                        </a:rPr>
                        <a:t>5000VM</a:t>
                      </a:r>
                      <a:endParaRPr lang="zh-CN" sz="16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11</a:t>
                      </a:r>
                      <a:r>
                        <a:rPr lang="zh-CN" sz="1600" kern="1200" dirty="0">
                          <a:effectLst/>
                        </a:rPr>
                        <a:t>节点部署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kern="1200" dirty="0">
                          <a:effectLst/>
                        </a:rPr>
                        <a:t>（</a:t>
                      </a:r>
                      <a:r>
                        <a:rPr lang="en-US" sz="1600" kern="1200" dirty="0">
                          <a:effectLst/>
                        </a:rPr>
                        <a:t>3</a:t>
                      </a:r>
                      <a:r>
                        <a:rPr lang="zh-CN" sz="1600" kern="1200" dirty="0">
                          <a:effectLst/>
                        </a:rPr>
                        <a:t>个控制节点、</a:t>
                      </a:r>
                      <a:r>
                        <a:rPr lang="en-US" sz="1600" kern="1200" dirty="0">
                          <a:effectLst/>
                        </a:rPr>
                        <a:t>2</a:t>
                      </a:r>
                      <a:r>
                        <a:rPr lang="zh-CN" sz="1600" kern="1200" dirty="0">
                          <a:effectLst/>
                        </a:rPr>
                        <a:t>个数据库节点、</a:t>
                      </a:r>
                      <a:r>
                        <a:rPr lang="en-US" sz="1600" kern="1200" dirty="0">
                          <a:effectLst/>
                        </a:rPr>
                        <a:t>2</a:t>
                      </a:r>
                      <a:r>
                        <a:rPr lang="zh-CN" sz="1600" kern="1200" dirty="0">
                          <a:effectLst/>
                        </a:rPr>
                        <a:t>个</a:t>
                      </a:r>
                      <a:r>
                        <a:rPr lang="en-US" sz="1600" kern="1200" dirty="0" err="1">
                          <a:effectLst/>
                        </a:rPr>
                        <a:t>rabbitMQ</a:t>
                      </a:r>
                      <a:r>
                        <a:rPr lang="zh-CN" sz="1600" kern="1200" dirty="0">
                          <a:effectLst/>
                        </a:rPr>
                        <a:t>节点、</a:t>
                      </a:r>
                      <a:r>
                        <a:rPr lang="en-US" sz="1600" kern="1200" dirty="0">
                          <a:effectLst/>
                        </a:rPr>
                        <a:t>2</a:t>
                      </a:r>
                      <a:r>
                        <a:rPr lang="zh-CN" sz="1600" kern="1200" dirty="0">
                          <a:effectLst/>
                        </a:rPr>
                        <a:t>个</a:t>
                      </a:r>
                      <a:r>
                        <a:rPr lang="en-US" sz="1600" kern="1200" dirty="0">
                          <a:effectLst/>
                        </a:rPr>
                        <a:t>VRM</a:t>
                      </a:r>
                      <a:r>
                        <a:rPr lang="zh-CN" sz="1600" kern="1200" dirty="0">
                          <a:effectLst/>
                        </a:rPr>
                        <a:t>节点、</a:t>
                      </a:r>
                      <a:r>
                        <a:rPr lang="en-US" sz="1600" kern="1200" dirty="0">
                          <a:effectLst/>
                        </a:rPr>
                        <a:t>2</a:t>
                      </a:r>
                      <a:r>
                        <a:rPr lang="zh-CN" sz="1600" kern="1200" dirty="0">
                          <a:effectLst/>
                        </a:rPr>
                        <a:t>个管理虚拟机节点）</a:t>
                      </a:r>
                      <a:endParaRPr lang="zh-CN" sz="16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anchorCtr="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altLang="en-US" sz="1600" kern="1200" dirty="0" smtClean="0">
                          <a:effectLst/>
                        </a:rPr>
                        <a:t>大</a:t>
                      </a:r>
                      <a:endParaRPr lang="zh-CN" sz="16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256</a:t>
                      </a:r>
                      <a:r>
                        <a:rPr lang="zh-CN" sz="1600" kern="1200" dirty="0">
                          <a:effectLst/>
                        </a:rPr>
                        <a:t>～</a:t>
                      </a:r>
                      <a:r>
                        <a:rPr lang="en-US" sz="1600" kern="1200" dirty="0">
                          <a:effectLst/>
                        </a:rPr>
                        <a:t>512PM, 5000VM</a:t>
                      </a:r>
                      <a:endParaRPr lang="zh-CN" sz="16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anchorCtr="1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15</a:t>
                      </a:r>
                      <a:r>
                        <a:rPr lang="zh-CN" sz="1600" kern="1200" dirty="0">
                          <a:effectLst/>
                        </a:rPr>
                        <a:t>节点部署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600" kern="1200" dirty="0">
                          <a:effectLst/>
                        </a:rPr>
                        <a:t>（</a:t>
                      </a:r>
                      <a:r>
                        <a:rPr lang="en-US" sz="1600" kern="1200" dirty="0">
                          <a:effectLst/>
                        </a:rPr>
                        <a:t>3</a:t>
                      </a:r>
                      <a:r>
                        <a:rPr lang="zh-CN" sz="1600" kern="1200" dirty="0">
                          <a:effectLst/>
                        </a:rPr>
                        <a:t>个控制节点、</a:t>
                      </a:r>
                      <a:r>
                        <a:rPr lang="en-US" sz="1600" kern="1200" dirty="0">
                          <a:effectLst/>
                        </a:rPr>
                        <a:t>2</a:t>
                      </a:r>
                      <a:r>
                        <a:rPr lang="zh-CN" sz="1600" kern="1200" dirty="0">
                          <a:effectLst/>
                        </a:rPr>
                        <a:t>个数据库节点、</a:t>
                      </a:r>
                      <a:r>
                        <a:rPr lang="en-US" sz="1600" kern="1200" dirty="0">
                          <a:effectLst/>
                        </a:rPr>
                        <a:t>2</a:t>
                      </a:r>
                      <a:r>
                        <a:rPr lang="zh-CN" sz="1600" kern="1200" dirty="0">
                          <a:effectLst/>
                        </a:rPr>
                        <a:t>个</a:t>
                      </a:r>
                      <a:r>
                        <a:rPr lang="en-US" sz="1600" kern="1200" dirty="0" err="1">
                          <a:effectLst/>
                        </a:rPr>
                        <a:t>rabbitMQ</a:t>
                      </a:r>
                      <a:r>
                        <a:rPr lang="zh-CN" sz="1600" kern="1200" dirty="0">
                          <a:effectLst/>
                        </a:rPr>
                        <a:t>节点、</a:t>
                      </a:r>
                      <a:r>
                        <a:rPr lang="en-US" sz="1600" kern="1200" dirty="0">
                          <a:effectLst/>
                        </a:rPr>
                        <a:t>4</a:t>
                      </a:r>
                      <a:r>
                        <a:rPr lang="zh-CN" sz="1600" kern="1200" dirty="0">
                          <a:effectLst/>
                        </a:rPr>
                        <a:t>个扩展控制节点、</a:t>
                      </a:r>
                      <a:r>
                        <a:rPr lang="en-US" sz="1600" kern="1200" dirty="0">
                          <a:effectLst/>
                        </a:rPr>
                        <a:t>2</a:t>
                      </a:r>
                      <a:r>
                        <a:rPr lang="zh-CN" sz="1600" kern="1200" dirty="0">
                          <a:effectLst/>
                        </a:rPr>
                        <a:t>个</a:t>
                      </a:r>
                      <a:r>
                        <a:rPr lang="en-US" sz="1600" kern="1200" dirty="0">
                          <a:effectLst/>
                        </a:rPr>
                        <a:t>VRM</a:t>
                      </a:r>
                      <a:r>
                        <a:rPr lang="zh-CN" sz="1600" kern="1200" dirty="0">
                          <a:effectLst/>
                        </a:rPr>
                        <a:t>节点、</a:t>
                      </a:r>
                      <a:r>
                        <a:rPr lang="en-US" sz="1600" kern="1200" dirty="0">
                          <a:effectLst/>
                        </a:rPr>
                        <a:t>2</a:t>
                      </a:r>
                      <a:r>
                        <a:rPr lang="zh-CN" sz="1600" kern="1200" dirty="0">
                          <a:effectLst/>
                        </a:rPr>
                        <a:t>个管理虚拟机节点）</a:t>
                      </a:r>
                      <a:endParaRPr lang="zh-CN" sz="16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 anchorCtr="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7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778791"/>
              </p:ext>
            </p:extLst>
          </p:nvPr>
        </p:nvGraphicFramePr>
        <p:xfrm>
          <a:off x="755650" y="1376363"/>
          <a:ext cx="7844079" cy="2412000"/>
        </p:xfrm>
        <a:graphic>
          <a:graphicData uri="http://schemas.openxmlformats.org/drawingml/2006/table">
            <a:tbl>
              <a:tblPr firstRow="1" bandRow="1"/>
              <a:tblGrid>
                <a:gridCol w="1679881"/>
                <a:gridCol w="2384198"/>
                <a:gridCol w="3780000"/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平面名称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VLAN</a:t>
                      </a:r>
                      <a:endParaRPr lang="en-US" altLang="zh-CN" sz="16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IP</a:t>
                      </a:r>
                      <a:r>
                        <a:rPr lang="zh-CN" altLang="en-US" sz="1600" b="1" dirty="0" smtClean="0"/>
                        <a:t>地址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备份管理平面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个</a:t>
                      </a:r>
                      <a:r>
                        <a:rPr lang="en-US" altLang="zh-CN" sz="1400" dirty="0" smtClean="0"/>
                        <a:t>VLAN</a:t>
                      </a:r>
                      <a:r>
                        <a:rPr lang="zh-CN" altLang="en-US" sz="1400" dirty="0" smtClean="0"/>
                        <a:t>号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个子网，备份管理有</a:t>
                      </a:r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个</a:t>
                      </a:r>
                      <a:r>
                        <a:rPr lang="en-US" altLang="zh-CN" sz="1400" dirty="0" smtClean="0"/>
                        <a:t>IP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200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生产管理平面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FusionSphere</a:t>
                      </a:r>
                      <a:r>
                        <a:rPr lang="zh-CN" altLang="en-US" sz="1400" dirty="0" smtClean="0"/>
                        <a:t>管理平面</a:t>
                      </a:r>
                      <a:r>
                        <a:rPr lang="en-US" altLang="zh-CN" sz="1400" dirty="0" smtClean="0"/>
                        <a:t>VLAN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FusionSphere</a:t>
                      </a:r>
                      <a:r>
                        <a:rPr lang="zh-CN" altLang="en-US" sz="1400" dirty="0" smtClean="0"/>
                        <a:t>管理平面子网，备份管理和备份代理各有</a:t>
                      </a:r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个</a:t>
                      </a:r>
                      <a:r>
                        <a:rPr lang="en-US" altLang="zh-CN" sz="1400" dirty="0" smtClean="0"/>
                        <a:t>IP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内部通信平面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个</a:t>
                      </a:r>
                      <a:r>
                        <a:rPr lang="en-US" altLang="zh-CN" sz="1400" dirty="0" smtClean="0"/>
                        <a:t>VLAN</a:t>
                      </a:r>
                      <a:r>
                        <a:rPr lang="zh-CN" altLang="en-US" sz="1400" dirty="0" smtClean="0"/>
                        <a:t>号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个子网，备份管理和备份代理各有</a:t>
                      </a:r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个</a:t>
                      </a:r>
                      <a:r>
                        <a:rPr lang="en-US" altLang="zh-CN" sz="1400" dirty="0" smtClean="0"/>
                        <a:t>IP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200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存储平面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个</a:t>
                      </a:r>
                      <a:r>
                        <a:rPr lang="en-US" altLang="zh-CN" sz="1400" dirty="0" smtClean="0"/>
                        <a:t>VLAN</a:t>
                      </a:r>
                      <a:r>
                        <a:rPr lang="zh-CN" altLang="en-US" sz="1400" dirty="0" smtClean="0"/>
                        <a:t>号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个子网，备份管理和备份代理各有</a:t>
                      </a:r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个</a:t>
                      </a:r>
                      <a:r>
                        <a:rPr lang="en-US" altLang="zh-CN" sz="1400" dirty="0" smtClean="0"/>
                        <a:t>IP</a:t>
                      </a:r>
                      <a:r>
                        <a:rPr lang="zh-CN" altLang="en-US" sz="1400" dirty="0" smtClean="0"/>
                        <a:t>、备份存储设备有</a:t>
                      </a:r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个</a:t>
                      </a:r>
                      <a:r>
                        <a:rPr lang="en-US" altLang="zh-CN" sz="1400" dirty="0" smtClean="0"/>
                        <a:t>IP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469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eBackup IP</a:t>
            </a:r>
            <a:r>
              <a:rPr lang="zh-CN" altLang="en-US" smtClean="0"/>
              <a:t>规划</a:t>
            </a:r>
            <a:endParaRPr lang="zh-CN" altLang="en-US" dirty="0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755651" y="3788363"/>
            <a:ext cx="8388349" cy="1260140"/>
          </a:xfrm>
        </p:spPr>
        <p:txBody>
          <a:bodyPr/>
          <a:lstStyle/>
          <a:p>
            <a:r>
              <a:rPr lang="zh-CN" altLang="en-US" sz="1600" dirty="0"/>
              <a:t>注意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lvl="1"/>
            <a:r>
              <a:rPr lang="zh-CN" altLang="en-US" sz="1400" dirty="0" smtClean="0"/>
              <a:t>如果</a:t>
            </a:r>
            <a:r>
              <a:rPr lang="zh-CN" altLang="en-US" sz="1400" dirty="0"/>
              <a:t>子网数不够，可以将备份管理平面、生产管理平面、内部通信平面</a:t>
            </a:r>
            <a:r>
              <a:rPr lang="zh-CN" altLang="en-US" sz="1400" dirty="0" smtClean="0"/>
              <a:t>均使用</a:t>
            </a:r>
            <a:r>
              <a:rPr lang="en-US" altLang="zh-CN" sz="1400" dirty="0" err="1" smtClean="0"/>
              <a:t>Fusionsphere</a:t>
            </a:r>
            <a:r>
              <a:rPr lang="zh-CN" altLang="en-US" sz="1400" dirty="0" smtClean="0"/>
              <a:t>。</a:t>
            </a:r>
            <a:endParaRPr lang="en-US" altLang="zh-CN" sz="1400" dirty="0"/>
          </a:p>
          <a:p>
            <a:pPr lvl="1"/>
            <a:r>
              <a:rPr lang="zh-CN" altLang="en-US" sz="1400" dirty="0"/>
              <a:t>管理平面子网，使用</a:t>
            </a:r>
            <a:r>
              <a:rPr lang="en-US" altLang="zh-CN" sz="1400" dirty="0"/>
              <a:t>VLAN</a:t>
            </a:r>
            <a:r>
              <a:rPr lang="zh-CN" altLang="en-US" sz="1400" dirty="0"/>
              <a:t>逻辑隔离，但安全性降低。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294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45426"/>
              </p:ext>
            </p:extLst>
          </p:nvPr>
        </p:nvGraphicFramePr>
        <p:xfrm>
          <a:off x="769992" y="1388788"/>
          <a:ext cx="7824457" cy="1188000"/>
        </p:xfrm>
        <a:graphic>
          <a:graphicData uri="http://schemas.openxmlformats.org/drawingml/2006/table">
            <a:tbl>
              <a:tblPr firstRow="1" bandRow="1"/>
              <a:tblGrid>
                <a:gridCol w="1224000"/>
                <a:gridCol w="2352307"/>
                <a:gridCol w="4248150"/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类别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子类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规划建议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 rowSpan="2">
                  <a:txBody>
                    <a:bodyPr/>
                    <a:lstStyle/>
                    <a:p>
                      <a:r>
                        <a:rPr lang="zh-CN" altLang="en-US" sz="1400" dirty="0" smtClean="0"/>
                        <a:t>存储容量规划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不开启重删，备份存储容量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((A*</a:t>
                      </a:r>
                      <a:r>
                        <a:rPr lang="zh-CN" altLang="en-US" sz="1400" dirty="0" smtClean="0"/>
                        <a:t>（</a:t>
                      </a:r>
                      <a:r>
                        <a:rPr lang="en-US" altLang="zh-CN" sz="1400" dirty="0" smtClean="0"/>
                        <a:t>R/P+1</a:t>
                      </a:r>
                      <a:r>
                        <a:rPr lang="zh-CN" altLang="en-US" sz="1400" dirty="0" smtClean="0"/>
                        <a:t>）</a:t>
                      </a:r>
                      <a:r>
                        <a:rPr lang="en-US" altLang="zh-CN" sz="1400" dirty="0" smtClean="0"/>
                        <a:t>+B*R/Q)*N+35</a:t>
                      </a:r>
                      <a:r>
                        <a:rPr lang="zh-CN" altLang="en-US" sz="1400" dirty="0" smtClean="0"/>
                        <a:t>）*</a:t>
                      </a:r>
                      <a:r>
                        <a:rPr lang="en-US" altLang="zh-CN" sz="1400" dirty="0" smtClean="0"/>
                        <a:t>120%</a:t>
                      </a:r>
                      <a:r>
                        <a:rPr lang="zh-CN" altLang="en-US" sz="1400" dirty="0" smtClean="0"/>
                        <a:t>，单位</a:t>
                      </a:r>
                      <a:r>
                        <a:rPr lang="en-US" altLang="zh-CN" sz="1400" dirty="0" smtClean="0"/>
                        <a:t>GB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开启重删，备份存储容量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((A+B*R/Q)*N*80%+35</a:t>
                      </a:r>
                      <a:r>
                        <a:rPr lang="zh-CN" altLang="en-US" sz="1400" dirty="0" smtClean="0"/>
                        <a:t>）*</a:t>
                      </a:r>
                      <a:r>
                        <a:rPr lang="en-US" altLang="zh-CN" sz="1400" dirty="0" smtClean="0"/>
                        <a:t>120%,</a:t>
                      </a:r>
                      <a:r>
                        <a:rPr lang="zh-CN" altLang="en-US" sz="1400" dirty="0" smtClean="0"/>
                        <a:t>单位</a:t>
                      </a:r>
                      <a:r>
                        <a:rPr lang="en-US" altLang="zh-CN" sz="1400" dirty="0" smtClean="0"/>
                        <a:t>GB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48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eBackup</a:t>
            </a:r>
            <a:r>
              <a:rPr lang="zh-CN" altLang="en-US" dirty="0" smtClean="0"/>
              <a:t>容量规划 </a:t>
            </a:r>
            <a:r>
              <a:rPr lang="en-US" altLang="zh-CN" dirty="0" smtClean="0"/>
              <a:t>(1/2)</a:t>
            </a:r>
            <a:endParaRPr lang="zh-CN" altLang="en-US" dirty="0" smtClean="0"/>
          </a:p>
        </p:txBody>
      </p:sp>
      <p:sp>
        <p:nvSpPr>
          <p:cNvPr id="62484" name="内容占位符 11"/>
          <p:cNvSpPr>
            <a:spLocks noGrp="1"/>
          </p:cNvSpPr>
          <p:nvPr>
            <p:ph type="body" sz="quarter" idx="10"/>
          </p:nvPr>
        </p:nvSpPr>
        <p:spPr>
          <a:xfrm>
            <a:off x="755650" y="2576788"/>
            <a:ext cx="7920037" cy="3708821"/>
          </a:xfrm>
        </p:spPr>
        <p:txBody>
          <a:bodyPr/>
          <a:lstStyle/>
          <a:p>
            <a:pPr marL="342900" indent="-342900">
              <a:buClrTx/>
              <a:buSzPct val="100000"/>
              <a:buFont typeface="+mj-lt"/>
              <a:buAutoNum type="arabicParenR"/>
            </a:pPr>
            <a:r>
              <a:rPr lang="en-US" altLang="zh-CN" sz="1800" dirty="0" smtClean="0"/>
              <a:t>35(GB),</a:t>
            </a:r>
            <a:r>
              <a:rPr lang="zh-CN" altLang="en-US" sz="1800" dirty="0" smtClean="0"/>
              <a:t>备份数据库所需空间。</a:t>
            </a:r>
          </a:p>
          <a:p>
            <a:pPr marL="342900" indent="-342900">
              <a:buClrTx/>
              <a:buSzPct val="100000"/>
              <a:buFont typeface="+mj-lt"/>
              <a:buAutoNum type="arabicParenR"/>
            </a:pPr>
            <a:r>
              <a:rPr lang="en-US" altLang="zh-CN" sz="1800" dirty="0" smtClean="0"/>
              <a:t>A(GB),</a:t>
            </a:r>
            <a:r>
              <a:rPr lang="zh-CN" altLang="en-US" sz="1800" dirty="0" smtClean="0"/>
              <a:t>单台虚拟机磁盘空间。</a:t>
            </a:r>
          </a:p>
          <a:p>
            <a:pPr marL="342900" indent="-342900">
              <a:buClrTx/>
              <a:buSzPct val="100000"/>
              <a:buFont typeface="+mj-lt"/>
              <a:buAutoNum type="arabicParenR"/>
            </a:pPr>
            <a:r>
              <a:rPr lang="en-US" altLang="zh-CN" sz="1800" dirty="0" smtClean="0"/>
              <a:t>B(GB),</a:t>
            </a:r>
            <a:r>
              <a:rPr lang="zh-CN" altLang="en-US" sz="1800" dirty="0" smtClean="0"/>
              <a:t>日增长数据空间。</a:t>
            </a:r>
          </a:p>
          <a:p>
            <a:pPr marL="342900" indent="-342900">
              <a:buClrTx/>
              <a:buSzPct val="100000"/>
              <a:buFont typeface="+mj-lt"/>
              <a:buAutoNum type="arabicParenR"/>
            </a:pPr>
            <a:r>
              <a:rPr lang="en-US" altLang="zh-CN" sz="1800" dirty="0" smtClean="0"/>
              <a:t>P,</a:t>
            </a:r>
            <a:r>
              <a:rPr lang="zh-CN" altLang="en-US" sz="1800" dirty="0" smtClean="0"/>
              <a:t>全备周期</a:t>
            </a:r>
            <a:r>
              <a:rPr lang="en-US" altLang="zh-CN" sz="1800" dirty="0" smtClean="0"/>
              <a:t>;Q,</a:t>
            </a:r>
            <a:r>
              <a:rPr lang="zh-CN" altLang="en-US" sz="1800" dirty="0" smtClean="0"/>
              <a:t>增备周期</a:t>
            </a:r>
            <a:r>
              <a:rPr lang="en-US" altLang="zh-CN" sz="1800" dirty="0" smtClean="0"/>
              <a:t>;</a:t>
            </a:r>
            <a:r>
              <a:rPr lang="zh-CN" altLang="en-US" sz="1800" dirty="0" smtClean="0"/>
              <a:t>首次全备、后续只做增备时，</a:t>
            </a:r>
            <a:r>
              <a:rPr lang="en-US" altLang="zh-CN" sz="1800" dirty="0" smtClean="0"/>
              <a:t>R/P=0</a:t>
            </a:r>
            <a:r>
              <a:rPr lang="zh-CN" altLang="en-US" sz="1800" dirty="0" smtClean="0"/>
              <a:t>。</a:t>
            </a:r>
          </a:p>
          <a:p>
            <a:pPr marL="342900" indent="-342900">
              <a:buClrTx/>
              <a:buSzPct val="100000"/>
              <a:buFont typeface="+mj-lt"/>
              <a:buAutoNum type="arabicParenR"/>
            </a:pPr>
            <a:r>
              <a:rPr lang="en-US" altLang="zh-CN" sz="1800" dirty="0" smtClean="0"/>
              <a:t>R,</a:t>
            </a:r>
            <a:r>
              <a:rPr lang="zh-CN" altLang="en-US" sz="1800" dirty="0" smtClean="0"/>
              <a:t>数据保留周期。</a:t>
            </a:r>
          </a:p>
          <a:p>
            <a:pPr marL="342900" indent="-342900">
              <a:buClrTx/>
              <a:buSzPct val="100000"/>
              <a:buFont typeface="+mj-lt"/>
              <a:buAutoNum type="arabicParenR"/>
            </a:pPr>
            <a:r>
              <a:rPr lang="en-US" altLang="zh-CN" sz="1800" dirty="0" smtClean="0"/>
              <a:t>N,</a:t>
            </a:r>
            <a:r>
              <a:rPr lang="zh-CN" altLang="en-US" sz="1800" dirty="0" smtClean="0"/>
              <a:t>虚拟机数量。</a:t>
            </a:r>
          </a:p>
          <a:p>
            <a:pPr marL="342900" indent="-342900">
              <a:buClrTx/>
              <a:buSzPct val="100000"/>
              <a:buFont typeface="+mj-lt"/>
              <a:buAutoNum type="arabicParenR"/>
            </a:pPr>
            <a:r>
              <a:rPr lang="en-US" altLang="zh-CN" sz="1800" dirty="0" smtClean="0"/>
              <a:t>80%</a:t>
            </a:r>
            <a:r>
              <a:rPr lang="zh-CN" altLang="en-US" sz="1800" dirty="0" smtClean="0"/>
              <a:t>数据重删比。</a:t>
            </a:r>
          </a:p>
          <a:p>
            <a:pPr marL="342900" indent="-342900">
              <a:buClrTx/>
              <a:buSzPct val="100000"/>
              <a:buFont typeface="+mj-lt"/>
              <a:buAutoNum type="arabicParenR"/>
            </a:pPr>
            <a:r>
              <a:rPr lang="en-US" altLang="zh-CN" sz="1800" dirty="0" smtClean="0"/>
              <a:t>120%</a:t>
            </a:r>
            <a:r>
              <a:rPr lang="zh-CN" altLang="en-US" sz="1800" dirty="0" smtClean="0"/>
              <a:t>容量冗余。</a:t>
            </a:r>
          </a:p>
        </p:txBody>
      </p:sp>
    </p:spTree>
    <p:extLst>
      <p:ext uri="{BB962C8B-B14F-4D97-AF65-F5344CB8AC3E}">
        <p14:creationId xmlns:p14="http://schemas.microsoft.com/office/powerpoint/2010/main" val="132177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eBackup</a:t>
            </a:r>
            <a:r>
              <a:rPr lang="zh-CN" altLang="en-US" smtClean="0"/>
              <a:t>容量规划 </a:t>
            </a:r>
            <a:r>
              <a:rPr lang="en-US" altLang="zh-CN" smtClean="0"/>
              <a:t>(2/2)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 smtClean="0"/>
              <a:t>备份服务器数量≥每日最大备份数据量</a:t>
            </a:r>
            <a:r>
              <a:rPr lang="en-US" altLang="zh-CN" dirty="0" smtClean="0"/>
              <a:t>/(</a:t>
            </a:r>
            <a:r>
              <a:rPr lang="zh-CN" altLang="zh-CN" dirty="0" smtClean="0"/>
              <a:t>备份时间窗口</a:t>
            </a:r>
            <a:r>
              <a:rPr lang="en-US" altLang="zh-CN" dirty="0" smtClean="0"/>
              <a:t>*</a:t>
            </a:r>
            <a:r>
              <a:rPr lang="zh-CN" altLang="zh-CN" dirty="0" smtClean="0"/>
              <a:t>单台备份服务器备份速率</a:t>
            </a:r>
            <a:r>
              <a:rPr lang="en-US" altLang="zh-CN" dirty="0" smtClean="0"/>
              <a:t>)*120%</a:t>
            </a:r>
            <a:r>
              <a:rPr lang="zh-CN" altLang="zh-CN" dirty="0" smtClean="0"/>
              <a:t>，结果向上取整</a:t>
            </a:r>
            <a:r>
              <a:rPr lang="zh-CN" altLang="en-US" dirty="0"/>
              <a:t>。</a:t>
            </a:r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048175"/>
              </p:ext>
            </p:extLst>
          </p:nvPr>
        </p:nvGraphicFramePr>
        <p:xfrm>
          <a:off x="791554" y="2456892"/>
          <a:ext cx="7799717" cy="3312000"/>
        </p:xfrm>
        <a:graphic>
          <a:graphicData uri="http://schemas.openxmlformats.org/drawingml/2006/table">
            <a:tbl>
              <a:tblPr firstRow="1" bandRow="1"/>
              <a:tblGrid>
                <a:gridCol w="1296023"/>
                <a:gridCol w="1823694"/>
                <a:gridCol w="4680000"/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场景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部署形态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部署规格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00000">
                <a:tc rowSpan="2">
                  <a:txBody>
                    <a:bodyPr/>
                    <a:lstStyle/>
                    <a:p>
                      <a:r>
                        <a:rPr lang="zh-CN" altLang="en-US" sz="1400" dirty="0" smtClean="0"/>
                        <a:t>每日最大备份数量评估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分组备份时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单日最大备份数据量</a:t>
                      </a:r>
                      <a:r>
                        <a:rPr lang="en-US" altLang="zh-CN" sz="1400" dirty="0" smtClean="0"/>
                        <a:t>=VM</a:t>
                      </a:r>
                      <a:r>
                        <a:rPr lang="zh-CN" altLang="en-US" sz="1400" dirty="0" smtClean="0"/>
                        <a:t>数量</a:t>
                      </a:r>
                      <a:r>
                        <a:rPr lang="en-US" altLang="zh-CN" sz="1400" dirty="0" smtClean="0"/>
                        <a:t>/VM</a:t>
                      </a:r>
                      <a:r>
                        <a:rPr lang="zh-CN" altLang="en-US" sz="1400" dirty="0" smtClean="0"/>
                        <a:t>分组数*单台</a:t>
                      </a:r>
                      <a:r>
                        <a:rPr lang="en-US" altLang="zh-CN" sz="1400" dirty="0" smtClean="0"/>
                        <a:t>VM</a:t>
                      </a:r>
                      <a:r>
                        <a:rPr lang="zh-CN" altLang="en-US" sz="1400" dirty="0" smtClean="0"/>
                        <a:t>容量</a:t>
                      </a:r>
                      <a:r>
                        <a:rPr lang="en-US" altLang="zh-CN" sz="1400" dirty="0" smtClean="0"/>
                        <a:t>+VM</a:t>
                      </a:r>
                      <a:r>
                        <a:rPr lang="zh-CN" altLang="en-US" sz="1400" dirty="0" smtClean="0"/>
                        <a:t>数量*（虚拟分组数</a:t>
                      </a:r>
                      <a:r>
                        <a:rPr lang="en-US" altLang="zh-CN" sz="1400" dirty="0" smtClean="0"/>
                        <a:t>-1</a:t>
                      </a:r>
                      <a:r>
                        <a:rPr lang="zh-CN" altLang="en-US" sz="1400" dirty="0" smtClean="0"/>
                        <a:t>）</a:t>
                      </a:r>
                      <a:r>
                        <a:rPr lang="en-US" altLang="zh-CN" sz="1400" dirty="0" smtClean="0"/>
                        <a:t>/VM</a:t>
                      </a:r>
                      <a:r>
                        <a:rPr lang="zh-CN" altLang="en-US" sz="1400" dirty="0" smtClean="0"/>
                        <a:t>分组数*单台</a:t>
                      </a:r>
                      <a:r>
                        <a:rPr lang="en-US" altLang="zh-CN" sz="1400" dirty="0" smtClean="0"/>
                        <a:t>VM</a:t>
                      </a:r>
                      <a:r>
                        <a:rPr lang="zh-CN" altLang="en-US" sz="1400" dirty="0" smtClean="0"/>
                        <a:t>数据日变化量。</a:t>
                      </a:r>
                    </a:p>
                    <a:p>
                      <a:r>
                        <a:rPr lang="zh-CN" altLang="en-US" sz="1400" dirty="0" smtClean="0"/>
                        <a:t>备注：虚拟机日变化量可以按照虚拟机容量* </a:t>
                      </a:r>
                      <a:r>
                        <a:rPr lang="en-US" altLang="zh-CN" sz="1400" dirty="0" smtClean="0"/>
                        <a:t>0.5%</a:t>
                      </a:r>
                      <a:r>
                        <a:rPr lang="zh-CN" altLang="en-US" sz="1400" dirty="0" smtClean="0"/>
                        <a:t>估算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不分组备份时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单日最大备份数据量 </a:t>
                      </a:r>
                      <a:r>
                        <a:rPr lang="en-US" altLang="zh-CN" sz="1400" dirty="0" smtClean="0"/>
                        <a:t>=VM</a:t>
                      </a:r>
                      <a:r>
                        <a:rPr lang="zh-CN" altLang="en-US" sz="1400" dirty="0" smtClean="0"/>
                        <a:t>数量*单台</a:t>
                      </a:r>
                      <a:r>
                        <a:rPr lang="en-US" altLang="zh-CN" sz="1400" dirty="0" smtClean="0"/>
                        <a:t>VM</a:t>
                      </a:r>
                      <a:r>
                        <a:rPr lang="zh-CN" altLang="en-US" sz="1400" dirty="0" smtClean="0"/>
                        <a:t>容量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0000">
                <a:tc rowSpan="3">
                  <a:txBody>
                    <a:bodyPr/>
                    <a:lstStyle/>
                    <a:p>
                      <a:r>
                        <a:rPr lang="zh-CN" altLang="en-US" sz="1400" dirty="0" smtClean="0"/>
                        <a:t>单台备份服务器速率评估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千兆网卡</a:t>
                      </a:r>
                      <a:r>
                        <a:rPr lang="en-US" altLang="zh-CN" sz="1400" dirty="0" smtClean="0"/>
                        <a:t>(FusionSphere)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50MB/s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0000">
                <a:tc vMerge="1"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万兆网卡</a:t>
                      </a:r>
                      <a:r>
                        <a:rPr lang="en-US" altLang="zh-CN" sz="1400" dirty="0" smtClean="0"/>
                        <a:t>(FusionSphere)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200MB/s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0000">
                <a:tc vMerge="1"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万兆网卡（</a:t>
                      </a:r>
                      <a:r>
                        <a:rPr lang="en-US" altLang="zh-CN" sz="1400" dirty="0" smtClean="0"/>
                        <a:t>FusionStorage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80MB/s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43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eBackup</a:t>
            </a:r>
            <a:r>
              <a:rPr lang="zh-CN" altLang="en-US" dirty="0" smtClean="0"/>
              <a:t>容量规划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实例 </a:t>
            </a:r>
            <a:r>
              <a:rPr lang="en-US" altLang="zh-CN" dirty="0" smtClean="0"/>
              <a:t>(1/2)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、局</a:t>
            </a:r>
            <a:r>
              <a:rPr lang="zh-CN" altLang="en-US" sz="1800" dirty="0"/>
              <a:t>点信息</a:t>
            </a:r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备份窗口：</a:t>
            </a:r>
            <a:r>
              <a:rPr lang="en-US" altLang="zh-CN" sz="1600" dirty="0"/>
              <a:t>22:00-06:00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/>
              <a:t>VM</a:t>
            </a:r>
            <a:r>
              <a:rPr lang="zh-CN" altLang="en-US" sz="1600" dirty="0"/>
              <a:t>数量：</a:t>
            </a:r>
            <a:r>
              <a:rPr lang="en-US" altLang="zh-CN" sz="1600" dirty="0"/>
              <a:t>40</a:t>
            </a:r>
            <a:r>
              <a:rPr lang="zh-CN" altLang="en-US" sz="1600" dirty="0"/>
              <a:t>个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/>
              <a:t>VM</a:t>
            </a:r>
            <a:r>
              <a:rPr lang="zh-CN" altLang="en-US" sz="1600" dirty="0"/>
              <a:t>磁盘容量：</a:t>
            </a:r>
            <a:r>
              <a:rPr lang="en-US" altLang="zh-CN" sz="1600" dirty="0" smtClean="0"/>
              <a:t>800GB</a:t>
            </a:r>
            <a:endParaRPr lang="en-US" altLang="zh-CN" sz="1600" dirty="0"/>
          </a:p>
          <a:p>
            <a:pPr lvl="1">
              <a:lnSpc>
                <a:spcPct val="110000"/>
              </a:lnSpc>
            </a:pPr>
            <a:r>
              <a:rPr lang="en-US" altLang="zh-CN" sz="1600" dirty="0"/>
              <a:t>CNA</a:t>
            </a:r>
            <a:r>
              <a:rPr lang="zh-CN" altLang="en-US" sz="1600" dirty="0"/>
              <a:t>数量：</a:t>
            </a:r>
            <a:r>
              <a:rPr lang="en-US" altLang="zh-CN" sz="1600" dirty="0"/>
              <a:t>4</a:t>
            </a:r>
            <a:r>
              <a:rPr lang="zh-CN" altLang="en-US" sz="1600" dirty="0"/>
              <a:t>台</a:t>
            </a:r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带宽：</a:t>
            </a:r>
            <a:r>
              <a:rPr lang="en-US" altLang="zh-CN" sz="1600" dirty="0"/>
              <a:t>10GE</a:t>
            </a:r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生产存储：</a:t>
            </a:r>
            <a:r>
              <a:rPr lang="en-US" altLang="zh-CN" sz="1600" dirty="0" err="1"/>
              <a:t>FusionStorage</a:t>
            </a:r>
            <a:endParaRPr lang="en-US" altLang="zh-CN" sz="1600" dirty="0"/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备份存储：</a:t>
            </a:r>
            <a:r>
              <a:rPr lang="en-US" altLang="zh-CN" sz="1600" dirty="0"/>
              <a:t>V3-NAS</a:t>
            </a:r>
          </a:p>
          <a:p>
            <a:pPr>
              <a:lnSpc>
                <a:spcPct val="110000"/>
              </a:lnSpc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、虚拟机</a:t>
            </a:r>
            <a:r>
              <a:rPr lang="zh-CN" altLang="en-US" sz="1800" dirty="0"/>
              <a:t>分组计算</a:t>
            </a:r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虚拟机分组数</a:t>
            </a:r>
            <a:r>
              <a:rPr lang="en-US" altLang="zh-CN" sz="1600" dirty="0"/>
              <a:t>=</a:t>
            </a:r>
            <a:r>
              <a:rPr lang="zh-CN" altLang="en-US" sz="1600" dirty="0"/>
              <a:t>虚拟机数*虚拟机容量</a:t>
            </a:r>
            <a:r>
              <a:rPr lang="en-US" altLang="zh-CN" sz="1600" dirty="0"/>
              <a:t>/</a:t>
            </a:r>
            <a:r>
              <a:rPr lang="zh-CN" altLang="en-US" sz="1600" dirty="0"/>
              <a:t>（备份系统带宽*备份时间窗口）*</a:t>
            </a:r>
            <a:r>
              <a:rPr lang="en-US" altLang="zh-CN" sz="1600" dirty="0"/>
              <a:t>120%</a:t>
            </a:r>
            <a:r>
              <a:rPr lang="zh-CN" altLang="en-US" sz="1600" dirty="0"/>
              <a:t>（向上取整）</a:t>
            </a:r>
            <a:r>
              <a:rPr lang="en-US" altLang="zh-CN" sz="1600" dirty="0"/>
              <a:t>=</a:t>
            </a:r>
            <a:r>
              <a:rPr lang="en-US" altLang="zh-CN" sz="1600" dirty="0" smtClean="0"/>
              <a:t>40*800GB</a:t>
            </a:r>
            <a:r>
              <a:rPr lang="en-US" altLang="zh-CN" sz="1600" dirty="0"/>
              <a:t>/</a:t>
            </a:r>
            <a:r>
              <a:rPr lang="zh-CN" altLang="en-US" sz="1600" dirty="0"/>
              <a:t>（</a:t>
            </a:r>
            <a:r>
              <a:rPr lang="en-US" altLang="zh-CN" sz="1600" dirty="0" smtClean="0"/>
              <a:t>320MB/s*8</a:t>
            </a:r>
            <a:r>
              <a:rPr lang="zh-CN" altLang="en-US" sz="1600" dirty="0"/>
              <a:t>小时）*</a:t>
            </a:r>
            <a:r>
              <a:rPr lang="en-US" altLang="zh-CN" sz="1600" dirty="0"/>
              <a:t>120%≈5</a:t>
            </a:r>
            <a:r>
              <a:rPr lang="zh-CN" altLang="en-US" sz="1600" dirty="0"/>
              <a:t>组。</a:t>
            </a:r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备份系统带宽</a:t>
            </a:r>
            <a:r>
              <a:rPr lang="en-US" altLang="zh-CN" sz="1600" dirty="0"/>
              <a:t>=</a:t>
            </a:r>
            <a:r>
              <a:rPr lang="zh-CN" altLang="en-US" sz="1600" dirty="0"/>
              <a:t>虚拟化平台计算节点数量*单台计算节点有效带宽</a:t>
            </a:r>
            <a:r>
              <a:rPr lang="en-US" altLang="zh-CN" sz="1600" dirty="0"/>
              <a:t>=</a:t>
            </a:r>
            <a:r>
              <a:rPr lang="en-US" altLang="zh-CN" sz="1600" dirty="0" smtClean="0"/>
              <a:t>4*80MB/s=320MB/s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注意：备份系统带宽使用现场实测数据。注意单位统一。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931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eBackup</a:t>
            </a:r>
            <a:r>
              <a:rPr lang="zh-CN" altLang="en-US" dirty="0" smtClean="0"/>
              <a:t>容量规划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实例 </a:t>
            </a:r>
            <a:r>
              <a:rPr lang="en-US" altLang="zh-CN" dirty="0" smtClean="0"/>
              <a:t>(2/2)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/>
              <a:t>3</a:t>
            </a:r>
            <a:r>
              <a:rPr lang="zh-CN" altLang="en-US" sz="1800" dirty="0" smtClean="0"/>
              <a:t>、备份服务器数量计算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分组备份时：单日最大备份数据量</a:t>
            </a:r>
            <a:r>
              <a:rPr lang="en-US" altLang="zh-CN" sz="1600" dirty="0" smtClean="0"/>
              <a:t>=VM</a:t>
            </a:r>
            <a:r>
              <a:rPr lang="zh-CN" altLang="en-US" sz="1600" dirty="0" smtClean="0"/>
              <a:t>数量</a:t>
            </a:r>
            <a:r>
              <a:rPr lang="en-US" altLang="zh-CN" sz="1600" dirty="0" smtClean="0"/>
              <a:t>/VM</a:t>
            </a:r>
            <a:r>
              <a:rPr lang="zh-CN" altLang="en-US" sz="1600" dirty="0" smtClean="0"/>
              <a:t>分组数*单台</a:t>
            </a:r>
            <a:r>
              <a:rPr lang="en-US" altLang="zh-CN" sz="1600" dirty="0" smtClean="0"/>
              <a:t>VM</a:t>
            </a:r>
            <a:r>
              <a:rPr lang="zh-CN" altLang="en-US" sz="1600" dirty="0" smtClean="0"/>
              <a:t>容量</a:t>
            </a:r>
            <a:r>
              <a:rPr lang="en-US" altLang="zh-CN" sz="1600" dirty="0" smtClean="0"/>
              <a:t>+VM</a:t>
            </a:r>
            <a:r>
              <a:rPr lang="zh-CN" altLang="en-US" sz="1600" dirty="0" smtClean="0"/>
              <a:t>数量* （虚拟分组数</a:t>
            </a:r>
            <a:r>
              <a:rPr lang="en-US" altLang="zh-CN" sz="1600" dirty="0" smtClean="0"/>
              <a:t>-1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/VM</a:t>
            </a:r>
            <a:r>
              <a:rPr lang="zh-CN" altLang="en-US" sz="1600" dirty="0" smtClean="0"/>
              <a:t>分组数*单台</a:t>
            </a:r>
            <a:r>
              <a:rPr lang="en-US" altLang="zh-CN" sz="1600" dirty="0" smtClean="0"/>
              <a:t>VM</a:t>
            </a:r>
            <a:r>
              <a:rPr lang="zh-CN" altLang="en-US" sz="1600" dirty="0" smtClean="0"/>
              <a:t>数据日变化量</a:t>
            </a:r>
            <a:r>
              <a:rPr lang="en-US" altLang="zh-CN" sz="1600" dirty="0" smtClean="0"/>
              <a:t>=40</a:t>
            </a:r>
            <a:r>
              <a:rPr lang="zh-CN" altLang="en-US" sz="1600" dirty="0" smtClean="0"/>
              <a:t>台</a:t>
            </a:r>
            <a:r>
              <a:rPr lang="en-US" altLang="zh-CN" sz="1600" dirty="0" smtClean="0"/>
              <a:t>/5</a:t>
            </a:r>
            <a:r>
              <a:rPr lang="zh-CN" altLang="en-US" sz="1600" dirty="0" smtClean="0"/>
              <a:t>组</a:t>
            </a:r>
            <a:r>
              <a:rPr lang="en-US" altLang="zh-CN" sz="1600" dirty="0" smtClean="0"/>
              <a:t>*800GB+40*    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组</a:t>
            </a:r>
            <a:r>
              <a:rPr lang="en-US" altLang="zh-CN" sz="1600" dirty="0" smtClean="0"/>
              <a:t>-1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/5</a:t>
            </a:r>
            <a:r>
              <a:rPr lang="zh-CN" altLang="en-US" sz="1600" dirty="0" smtClean="0"/>
              <a:t>*（</a:t>
            </a:r>
            <a:r>
              <a:rPr lang="en-US" altLang="zh-CN" sz="1600" dirty="0" smtClean="0"/>
              <a:t>800GB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0.5%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=6528GB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备份服务器数量≥</a:t>
            </a:r>
            <a:r>
              <a:rPr lang="zh-CN" altLang="zh-CN" sz="1600" dirty="0" smtClean="0"/>
              <a:t>每日最大备份数据量</a:t>
            </a:r>
            <a:r>
              <a:rPr lang="en-US" altLang="zh-CN" sz="1600" dirty="0" smtClean="0"/>
              <a:t>/(</a:t>
            </a:r>
            <a:r>
              <a:rPr lang="zh-CN" altLang="zh-CN" sz="1600" dirty="0" smtClean="0"/>
              <a:t>备份时间窗口</a:t>
            </a:r>
            <a:r>
              <a:rPr lang="en-US" altLang="zh-CN" sz="1600" dirty="0" smtClean="0"/>
              <a:t>*</a:t>
            </a:r>
            <a:r>
              <a:rPr lang="zh-CN" altLang="zh-CN" sz="1600" dirty="0" smtClean="0"/>
              <a:t>单台备份服务器备份</a:t>
            </a:r>
            <a:r>
              <a:rPr lang="en-US" altLang="zh-CN" sz="1600" dirty="0" smtClean="0"/>
              <a:t> </a:t>
            </a:r>
            <a:r>
              <a:rPr lang="zh-CN" altLang="zh-CN" sz="1600" dirty="0" smtClean="0"/>
              <a:t>速率</a:t>
            </a:r>
            <a:r>
              <a:rPr lang="en-US" altLang="zh-CN" sz="1600" dirty="0" smtClean="0"/>
              <a:t>)*120%</a:t>
            </a:r>
            <a:r>
              <a:rPr lang="zh-CN" altLang="en-US" sz="1600" dirty="0" smtClean="0"/>
              <a:t>（向上取整）</a:t>
            </a:r>
            <a:r>
              <a:rPr lang="en-US" altLang="zh-CN" sz="1600" dirty="0" smtClean="0"/>
              <a:t>=6528GB/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小时*</a:t>
            </a:r>
            <a:r>
              <a:rPr lang="en-US" altLang="zh-CN" sz="1600" dirty="0" smtClean="0"/>
              <a:t>320MB/s</a:t>
            </a:r>
            <a:r>
              <a:rPr lang="zh-CN" altLang="en-US" sz="1600" dirty="0" smtClean="0"/>
              <a:t>）*</a:t>
            </a:r>
            <a:r>
              <a:rPr lang="en-US" altLang="zh-CN" sz="1600" dirty="0" smtClean="0"/>
              <a:t>120%=0.87</a:t>
            </a:r>
            <a:r>
              <a:rPr lang="zh-CN" altLang="en-US" sz="1600" dirty="0" smtClean="0"/>
              <a:t>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800" dirty="0" smtClean="0"/>
              <a:t>4</a:t>
            </a:r>
            <a:r>
              <a:rPr lang="zh-CN" altLang="en-US" sz="1800" dirty="0" smtClean="0"/>
              <a:t>、存储容量计算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不开启重删，只全备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次，增备周期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天，数据保留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天，存储容量</a:t>
            </a:r>
            <a:r>
              <a:rPr lang="en-US" altLang="zh-CN" sz="1600" dirty="0" smtClean="0"/>
              <a:t>=((A*</a:t>
            </a:r>
            <a:r>
              <a:rPr lang="zh-CN" altLang="en-US" sz="1600" dirty="0" smtClean="0"/>
              <a:t>（ </a:t>
            </a:r>
            <a:r>
              <a:rPr lang="en-US" altLang="zh-CN" sz="1600" dirty="0" smtClean="0"/>
              <a:t>R/P+1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+B*R/Q)*N+35GB</a:t>
            </a:r>
            <a:r>
              <a:rPr lang="zh-CN" altLang="en-US" sz="1600" dirty="0" smtClean="0"/>
              <a:t>）*</a:t>
            </a:r>
            <a:r>
              <a:rPr lang="en-US" altLang="zh-CN" sz="1600" dirty="0" smtClean="0"/>
              <a:t>120%=(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800GB</a:t>
            </a:r>
            <a:r>
              <a:rPr lang="zh-CN" altLang="en-US" sz="1600" dirty="0" smtClean="0"/>
              <a:t>*（</a:t>
            </a:r>
            <a:r>
              <a:rPr lang="en-US" altLang="zh-CN" sz="1600" dirty="0" smtClean="0"/>
              <a:t>7/</a:t>
            </a:r>
            <a:r>
              <a:rPr lang="zh-CN" altLang="en-US" sz="1600" dirty="0" smtClean="0"/>
              <a:t>无穷大</a:t>
            </a:r>
            <a:r>
              <a:rPr lang="en-US" altLang="zh-CN" sz="1600" dirty="0" smtClean="0"/>
              <a:t>+1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+4GB*7/1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*  40</a:t>
            </a:r>
            <a:r>
              <a:rPr lang="zh-CN" altLang="en-US" sz="1600" dirty="0" smtClean="0"/>
              <a:t>台</a:t>
            </a:r>
            <a:r>
              <a:rPr lang="en-US" altLang="zh-CN" sz="1600" dirty="0" smtClean="0"/>
              <a:t>+35GB)*120%=39785GB</a:t>
            </a:r>
            <a:r>
              <a:rPr lang="zh-CN" altLang="en-US" sz="1600" dirty="0" smtClean="0"/>
              <a:t>，存储容量约需要</a:t>
            </a:r>
            <a:r>
              <a:rPr lang="en-US" altLang="zh-CN" sz="1600" dirty="0" smtClean="0"/>
              <a:t>40TB</a:t>
            </a:r>
            <a:r>
              <a:rPr lang="zh-CN" altLang="en-US" sz="1600" dirty="0" smtClean="0"/>
              <a:t>。</a:t>
            </a:r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7875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在进行云数据中心网络设计时，需要考虑的网络平面有：（     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External_API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External_OM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管理平面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业务平面</a:t>
            </a:r>
            <a:endParaRPr lang="en-US" altLang="zh-CN" dirty="0" smtClean="0"/>
          </a:p>
          <a:p>
            <a:r>
              <a:rPr lang="zh-CN" altLang="en-US" dirty="0" smtClean="0"/>
              <a:t>云数据中心的管理节点上运行着那些</a:t>
            </a:r>
            <a:r>
              <a:rPr lang="zh-CN" altLang="en-US" dirty="0"/>
              <a:t>服务</a:t>
            </a:r>
            <a:r>
              <a:rPr lang="zh-CN" altLang="en-US" dirty="0" smtClean="0"/>
              <a:t>？（     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FusionCompute</a:t>
            </a:r>
            <a:r>
              <a:rPr lang="en-US" altLang="zh-CN" dirty="0" smtClean="0"/>
              <a:t> VRM</a:t>
            </a:r>
          </a:p>
          <a:p>
            <a:pPr lvl="1"/>
            <a:r>
              <a:rPr lang="en-US" altLang="zh-CN" dirty="0" err="1" smtClean="0"/>
              <a:t>FusionInsight</a:t>
            </a:r>
            <a:r>
              <a:rPr lang="en-US" altLang="zh-CN" dirty="0" smtClean="0"/>
              <a:t> Manager</a:t>
            </a:r>
          </a:p>
          <a:p>
            <a:pPr lvl="1"/>
            <a:r>
              <a:rPr lang="en-US" altLang="zh-CN" dirty="0" smtClean="0"/>
              <a:t>Oracle Database</a:t>
            </a:r>
          </a:p>
          <a:p>
            <a:pPr lvl="1"/>
            <a:r>
              <a:rPr lang="en-US" altLang="zh-CN" dirty="0" smtClean="0"/>
              <a:t>Mongo 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58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4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FusionSphere OpenStack</a:t>
            </a:r>
            <a:r>
              <a:rPr lang="zh-CN" altLang="en-US" smtClean="0"/>
              <a:t>系统控制节点规划</a:t>
            </a:r>
            <a:endParaRPr lang="en-US" altLang="zh-CN" smtClean="0"/>
          </a:p>
          <a:p>
            <a:r>
              <a:rPr lang="en-US" altLang="zh-CN" smtClean="0"/>
              <a:t>FusionSphere OpenStack</a:t>
            </a:r>
            <a:r>
              <a:rPr lang="zh-CN" altLang="en-US" smtClean="0"/>
              <a:t>计算节点规划</a:t>
            </a:r>
            <a:endParaRPr lang="en-US" altLang="zh-CN" smtClean="0"/>
          </a:p>
          <a:p>
            <a:r>
              <a:rPr lang="en-US" altLang="zh-CN" smtClean="0"/>
              <a:t>FusionSphere OpenStack</a:t>
            </a:r>
            <a:r>
              <a:rPr lang="zh-CN" altLang="en-US" smtClean="0"/>
              <a:t>网络规划</a:t>
            </a:r>
            <a:endParaRPr lang="en-US" altLang="zh-CN" smtClean="0"/>
          </a:p>
          <a:p>
            <a:r>
              <a:rPr lang="en-US" altLang="zh-CN" smtClean="0"/>
              <a:t>FusionSphere OpenStack</a:t>
            </a:r>
            <a:r>
              <a:rPr lang="zh-CN" altLang="en-US" smtClean="0"/>
              <a:t>存储规划</a:t>
            </a:r>
            <a:endParaRPr lang="en-US" altLang="zh-CN" smtClean="0"/>
          </a:p>
          <a:p>
            <a:r>
              <a:rPr lang="en-US" altLang="zh-CN" smtClean="0"/>
              <a:t>FusionSphere OpenStack</a:t>
            </a:r>
            <a:r>
              <a:rPr lang="zh-CN" altLang="en-US" smtClean="0"/>
              <a:t>备份系统规划</a:t>
            </a:r>
            <a:endParaRPr lang="en-US" altLang="zh-CN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701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96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管理节点数目与规模</a:t>
            </a:r>
            <a:r>
              <a:rPr lang="en-US" altLang="zh-CN" dirty="0" smtClean="0"/>
              <a:t>(2/5) </a:t>
            </a:r>
            <a:endParaRPr lang="zh-CN" altLang="en-US" dirty="0" smtClean="0"/>
          </a:p>
        </p:txBody>
      </p:sp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755650" y="1412875"/>
            <a:ext cx="150161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964232"/>
              </p:ext>
            </p:extLst>
          </p:nvPr>
        </p:nvGraphicFramePr>
        <p:xfrm>
          <a:off x="772169" y="1412874"/>
          <a:ext cx="5924067" cy="482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Visio" r:id="rId4" imgW="6298805" imgH="7528560" progId="Visio.Drawing.11">
                  <p:embed/>
                </p:oleObj>
              </mc:Choice>
              <mc:Fallback>
                <p:oleObj name="Visio" r:id="rId4" imgW="6298805" imgH="75285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169" y="1412874"/>
                        <a:ext cx="5924067" cy="482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247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管理节点数目与规模</a:t>
            </a:r>
            <a:r>
              <a:rPr lang="en-US" altLang="zh-CN" dirty="0" smtClean="0"/>
              <a:t>(3/5</a:t>
            </a:r>
            <a:r>
              <a:rPr lang="en-US" altLang="zh-CN" dirty="0"/>
              <a:t>)</a:t>
            </a:r>
            <a:endParaRPr lang="zh-CN" altLang="en-US" dirty="0" smtClean="0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755650" y="1412875"/>
            <a:ext cx="150161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758531"/>
              </p:ext>
            </p:extLst>
          </p:nvPr>
        </p:nvGraphicFramePr>
        <p:xfrm>
          <a:off x="755650" y="1376363"/>
          <a:ext cx="7856252" cy="4860000"/>
        </p:xfrm>
        <a:graphic>
          <a:graphicData uri="http://schemas.openxmlformats.org/drawingml/2006/table">
            <a:tbl>
              <a:tblPr firstRow="1" firstCol="1" bandRow="1"/>
              <a:tblGrid>
                <a:gridCol w="648000"/>
                <a:gridCol w="593592"/>
                <a:gridCol w="504000"/>
                <a:gridCol w="494660"/>
                <a:gridCol w="504000"/>
                <a:gridCol w="612000"/>
                <a:gridCol w="3600000"/>
                <a:gridCol w="900000"/>
              </a:tblGrid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b="1" dirty="0">
                          <a:effectLst/>
                        </a:rPr>
                        <a:t>最大用户规模</a:t>
                      </a:r>
                      <a:endParaRPr lang="zh-CN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b="1" dirty="0">
                          <a:effectLst/>
                        </a:rPr>
                        <a:t>部署方式</a:t>
                      </a:r>
                      <a:endParaRPr lang="zh-CN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b="1" dirty="0">
                          <a:effectLst/>
                        </a:rPr>
                        <a:t>节点类型</a:t>
                      </a:r>
                      <a:endParaRPr lang="zh-CN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b="1" dirty="0">
                          <a:effectLst/>
                        </a:rPr>
                        <a:t>物理</a:t>
                      </a:r>
                      <a:r>
                        <a:rPr lang="en-US" sz="1400" b="1" dirty="0">
                          <a:effectLst/>
                        </a:rPr>
                        <a:t>CPU</a:t>
                      </a:r>
                      <a:endParaRPr lang="zh-CN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b="1" dirty="0">
                          <a:effectLst/>
                        </a:rPr>
                        <a:t>内存</a:t>
                      </a:r>
                      <a:endParaRPr lang="zh-CN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b="1" dirty="0">
                          <a:effectLst/>
                        </a:rPr>
                        <a:t>硬盘</a:t>
                      </a:r>
                      <a:endParaRPr lang="zh-CN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b="1" dirty="0">
                          <a:effectLst/>
                        </a:rPr>
                        <a:t>硬盘选型和</a:t>
                      </a:r>
                      <a:r>
                        <a:rPr lang="en-US" sz="1400" b="1" dirty="0">
                          <a:effectLst/>
                        </a:rPr>
                        <a:t>RAID</a:t>
                      </a:r>
                      <a:r>
                        <a:rPr lang="zh-CN" sz="1400" b="1" dirty="0">
                          <a:effectLst/>
                        </a:rPr>
                        <a:t>方式</a:t>
                      </a:r>
                      <a:endParaRPr lang="zh-CN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b="1" dirty="0">
                          <a:effectLst/>
                        </a:rPr>
                        <a:t>网卡类型</a:t>
                      </a:r>
                      <a:endParaRPr lang="zh-CN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400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20</a:t>
                      </a:r>
                      <a:r>
                        <a:rPr lang="zh-CN" sz="1200" dirty="0">
                          <a:effectLst/>
                        </a:rPr>
                        <a:t>～</a:t>
                      </a:r>
                      <a:r>
                        <a:rPr lang="en-US" sz="1200" dirty="0">
                          <a:effectLst/>
                        </a:rPr>
                        <a:t>50PM, 200</a:t>
                      </a:r>
                      <a:r>
                        <a:rPr lang="zh-CN" sz="1200" dirty="0">
                          <a:effectLst/>
                        </a:rPr>
                        <a:t>～</a:t>
                      </a:r>
                      <a:r>
                        <a:rPr lang="en-US" sz="1200" dirty="0">
                          <a:effectLst/>
                        </a:rPr>
                        <a:t>1000VM</a:t>
                      </a:r>
                      <a:endParaRPr lang="zh-CN" sz="12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r>
                        <a:rPr lang="zh-CN" sz="1200" dirty="0">
                          <a:effectLst/>
                        </a:rPr>
                        <a:t>节点部署</a:t>
                      </a:r>
                      <a:endParaRPr lang="zh-CN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zh-CN" sz="1200" dirty="0">
                          <a:effectLst/>
                        </a:rPr>
                        <a:t>控制节点</a:t>
                      </a:r>
                      <a:endParaRPr lang="zh-CN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20</a:t>
                      </a:r>
                      <a:r>
                        <a:rPr lang="zh-CN" sz="1200" dirty="0">
                          <a:effectLst/>
                        </a:rPr>
                        <a:t>核</a:t>
                      </a:r>
                      <a:endParaRPr lang="zh-CN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256G</a:t>
                      </a:r>
                      <a:endParaRPr lang="zh-CN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smtClean="0">
                          <a:effectLst/>
                        </a:rPr>
                        <a:t>490+X +Y</a:t>
                      </a:r>
                      <a:r>
                        <a:rPr lang="en-US" sz="1200" dirty="0">
                          <a:effectLst/>
                        </a:rPr>
                        <a:t>) G</a:t>
                      </a:r>
                      <a:endParaRPr lang="zh-CN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zh-CN" altLang="en-US" sz="1000" dirty="0" smtClean="0">
                          <a:effectLst/>
                        </a:rPr>
                        <a:t>磁盘总数：</a:t>
                      </a:r>
                      <a:r>
                        <a:rPr lang="en-US" altLang="zh-CN" sz="1000" dirty="0" smtClean="0">
                          <a:effectLst/>
                        </a:rPr>
                        <a:t>10</a:t>
                      </a:r>
                      <a:r>
                        <a:rPr lang="zh-CN" altLang="en-US" sz="1000" dirty="0" smtClean="0">
                          <a:effectLst/>
                        </a:rPr>
                        <a:t>个</a:t>
                      </a:r>
                      <a:r>
                        <a:rPr lang="en-US" altLang="zh-CN" sz="1000" dirty="0" smtClean="0">
                          <a:effectLst/>
                        </a:rPr>
                        <a:t>SAS</a:t>
                      </a:r>
                      <a:r>
                        <a:rPr lang="zh-CN" altLang="en-US" sz="1000" dirty="0" smtClean="0">
                          <a:effectLst/>
                        </a:rPr>
                        <a:t>盘</a:t>
                      </a:r>
                      <a:r>
                        <a:rPr lang="en-US" altLang="zh-CN" sz="1000" dirty="0" smtClean="0">
                          <a:effectLst/>
                        </a:rPr>
                        <a:t>+1</a:t>
                      </a:r>
                      <a:r>
                        <a:rPr lang="zh-CN" altLang="en-US" sz="1000" dirty="0" smtClean="0">
                          <a:effectLst/>
                        </a:rPr>
                        <a:t>个</a:t>
                      </a:r>
                      <a:r>
                        <a:rPr lang="en-US" altLang="zh-CN" sz="1000" dirty="0" smtClean="0">
                          <a:effectLst/>
                        </a:rPr>
                        <a:t>SSD</a:t>
                      </a:r>
                      <a:r>
                        <a:rPr lang="zh-CN" altLang="en-US" sz="1000" dirty="0" smtClean="0">
                          <a:effectLst/>
                        </a:rPr>
                        <a:t>盘，或者</a:t>
                      </a:r>
                      <a:r>
                        <a:rPr lang="en-US" altLang="zh-CN" sz="1000" dirty="0" smtClean="0">
                          <a:effectLst/>
                        </a:rPr>
                        <a:t>2</a:t>
                      </a:r>
                      <a:r>
                        <a:rPr lang="zh-CN" altLang="en-US" sz="1000" dirty="0" smtClean="0">
                          <a:effectLst/>
                        </a:rPr>
                        <a:t>个</a:t>
                      </a:r>
                      <a:r>
                        <a:rPr lang="en-US" altLang="zh-CN" sz="1000" dirty="0" smtClean="0">
                          <a:effectLst/>
                        </a:rPr>
                        <a:t>SAS</a:t>
                      </a:r>
                      <a:r>
                        <a:rPr lang="zh-CN" altLang="en-US" sz="1000" dirty="0" smtClean="0">
                          <a:effectLst/>
                        </a:rPr>
                        <a:t>盘</a:t>
                      </a:r>
                      <a:r>
                        <a:rPr lang="en-US" altLang="zh-CN" sz="1000" dirty="0" smtClean="0">
                          <a:effectLst/>
                        </a:rPr>
                        <a:t>+2</a:t>
                      </a:r>
                      <a:r>
                        <a:rPr lang="zh-CN" altLang="en-US" sz="1000" dirty="0" smtClean="0">
                          <a:effectLst/>
                        </a:rPr>
                        <a:t>个</a:t>
                      </a:r>
                      <a:r>
                        <a:rPr lang="en-US" altLang="zh-CN" sz="1000" dirty="0" smtClean="0">
                          <a:effectLst/>
                        </a:rPr>
                        <a:t>SSD</a:t>
                      </a:r>
                      <a:r>
                        <a:rPr lang="zh-CN" altLang="en-US" sz="1000" dirty="0" smtClean="0">
                          <a:effectLst/>
                        </a:rPr>
                        <a:t>盘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000" dirty="0" smtClean="0">
                          <a:effectLst/>
                        </a:rPr>
                        <a:t>RAID</a:t>
                      </a:r>
                      <a:r>
                        <a:rPr lang="zh-CN" altLang="en-US" sz="1000" dirty="0" smtClean="0">
                          <a:effectLst/>
                        </a:rPr>
                        <a:t>方式</a:t>
                      </a:r>
                      <a:r>
                        <a:rPr lang="en-US" altLang="zh-CN" sz="1000" dirty="0" smtClean="0">
                          <a:effectLst/>
                        </a:rPr>
                        <a:t>1</a:t>
                      </a:r>
                      <a:r>
                        <a:rPr lang="zh-CN" altLang="en-US" sz="1000" dirty="0" smtClean="0">
                          <a:effectLst/>
                        </a:rPr>
                        <a:t>：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000" dirty="0" smtClean="0">
                          <a:effectLst/>
                        </a:rPr>
                        <a:t>2</a:t>
                      </a:r>
                      <a:r>
                        <a:rPr lang="zh-CN" altLang="en-US" sz="1000" dirty="0" smtClean="0">
                          <a:effectLst/>
                        </a:rPr>
                        <a:t>个</a:t>
                      </a:r>
                      <a:r>
                        <a:rPr lang="en-US" altLang="zh-CN" sz="1000" dirty="0" smtClean="0">
                          <a:effectLst/>
                        </a:rPr>
                        <a:t>SAS</a:t>
                      </a:r>
                      <a:r>
                        <a:rPr lang="zh-CN" altLang="en-US" sz="1000" dirty="0" smtClean="0">
                          <a:effectLst/>
                        </a:rPr>
                        <a:t>盘组</a:t>
                      </a:r>
                      <a:r>
                        <a:rPr lang="en-US" altLang="zh-CN" sz="1000" dirty="0" smtClean="0">
                          <a:effectLst/>
                        </a:rPr>
                        <a:t>1</a:t>
                      </a:r>
                      <a:r>
                        <a:rPr lang="zh-CN" altLang="en-US" sz="1000" dirty="0" smtClean="0">
                          <a:effectLst/>
                        </a:rPr>
                        <a:t>个</a:t>
                      </a:r>
                      <a:r>
                        <a:rPr lang="en-US" altLang="zh-CN" sz="1000" dirty="0" smtClean="0">
                          <a:effectLst/>
                        </a:rPr>
                        <a:t>RAID1</a:t>
                      </a:r>
                      <a:r>
                        <a:rPr lang="zh-CN" altLang="en-US" sz="1000" dirty="0" smtClean="0">
                          <a:effectLst/>
                        </a:rPr>
                        <a:t>供系统（最小有效磁盘空间为</a:t>
                      </a:r>
                      <a:r>
                        <a:rPr lang="en-US" altLang="zh-CN" sz="1000" dirty="0" smtClean="0">
                          <a:effectLst/>
                        </a:rPr>
                        <a:t>180G</a:t>
                      </a:r>
                      <a:r>
                        <a:rPr lang="zh-CN" altLang="en-US" sz="1000" dirty="0" smtClean="0">
                          <a:effectLst/>
                        </a:rPr>
                        <a:t>）。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000" dirty="0" smtClean="0">
                          <a:effectLst/>
                        </a:rPr>
                        <a:t>6</a:t>
                      </a:r>
                      <a:r>
                        <a:rPr lang="zh-CN" altLang="en-US" sz="1000" dirty="0" smtClean="0">
                          <a:effectLst/>
                        </a:rPr>
                        <a:t>个</a:t>
                      </a:r>
                      <a:r>
                        <a:rPr lang="en-US" altLang="zh-CN" sz="1000" dirty="0" smtClean="0">
                          <a:effectLst/>
                        </a:rPr>
                        <a:t>SAS</a:t>
                      </a:r>
                      <a:r>
                        <a:rPr lang="zh-CN" altLang="en-US" sz="1000" dirty="0" smtClean="0">
                          <a:effectLst/>
                        </a:rPr>
                        <a:t>盘组</a:t>
                      </a:r>
                      <a:r>
                        <a:rPr lang="en-US" altLang="zh-CN" sz="1000" dirty="0" smtClean="0">
                          <a:effectLst/>
                        </a:rPr>
                        <a:t>1</a:t>
                      </a:r>
                      <a:r>
                        <a:rPr lang="zh-CN" altLang="en-US" sz="1000" dirty="0" smtClean="0">
                          <a:effectLst/>
                        </a:rPr>
                        <a:t>个</a:t>
                      </a:r>
                      <a:r>
                        <a:rPr lang="en-US" altLang="zh-CN" sz="1000" dirty="0" smtClean="0">
                          <a:effectLst/>
                        </a:rPr>
                        <a:t>RAID10</a:t>
                      </a:r>
                      <a:r>
                        <a:rPr lang="zh-CN" altLang="en-US" sz="1000" dirty="0" smtClean="0">
                          <a:effectLst/>
                        </a:rPr>
                        <a:t>供</a:t>
                      </a:r>
                      <a:r>
                        <a:rPr lang="en-US" altLang="zh-CN" sz="1000" dirty="0" smtClean="0">
                          <a:effectLst/>
                        </a:rPr>
                        <a:t>image</a:t>
                      </a:r>
                      <a:r>
                        <a:rPr lang="zh-CN" altLang="en-US" sz="1000" dirty="0" smtClean="0">
                          <a:effectLst/>
                        </a:rPr>
                        <a:t>使用（最小有效磁盘空间为</a:t>
                      </a:r>
                      <a:r>
                        <a:rPr lang="en-US" altLang="zh-CN" sz="1000" dirty="0" smtClean="0">
                          <a:effectLst/>
                        </a:rPr>
                        <a:t>310G</a:t>
                      </a:r>
                      <a:r>
                        <a:rPr lang="zh-CN" altLang="en-US" sz="1000" dirty="0" smtClean="0">
                          <a:effectLst/>
                        </a:rPr>
                        <a:t>）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000" dirty="0" err="1" smtClean="0">
                          <a:effectLst/>
                        </a:rPr>
                        <a:t>MongoDB</a:t>
                      </a:r>
                      <a:r>
                        <a:rPr lang="zh-CN" altLang="en-US" sz="1000" dirty="0" smtClean="0">
                          <a:effectLst/>
                        </a:rPr>
                        <a:t>单独配置企业级（</a:t>
                      </a:r>
                      <a:r>
                        <a:rPr lang="en-US" altLang="zh-CN" sz="1000" dirty="0" err="1" smtClean="0">
                          <a:effectLst/>
                        </a:rPr>
                        <a:t>eMLC</a:t>
                      </a:r>
                      <a:r>
                        <a:rPr lang="zh-CN" altLang="en-US" sz="1000" dirty="0" smtClean="0">
                          <a:effectLst/>
                        </a:rPr>
                        <a:t>）</a:t>
                      </a:r>
                      <a:r>
                        <a:rPr lang="en-US" altLang="zh-CN" sz="1000" dirty="0" smtClean="0">
                          <a:effectLst/>
                        </a:rPr>
                        <a:t>SSD</a:t>
                      </a:r>
                      <a:r>
                        <a:rPr lang="zh-CN" altLang="en-US" sz="1000" dirty="0" smtClean="0">
                          <a:effectLst/>
                        </a:rPr>
                        <a:t>盘（最小有效磁盘空间为</a:t>
                      </a:r>
                      <a:r>
                        <a:rPr lang="en-US" altLang="zh-CN" sz="1000" dirty="0" smtClean="0">
                          <a:effectLst/>
                        </a:rPr>
                        <a:t>Y</a:t>
                      </a:r>
                      <a:r>
                        <a:rPr lang="zh-CN" altLang="en-US" sz="1000" dirty="0" smtClean="0">
                          <a:effectLst/>
                        </a:rPr>
                        <a:t>，单位</a:t>
                      </a:r>
                      <a:r>
                        <a:rPr lang="en-US" altLang="zh-CN" sz="1000" dirty="0" smtClean="0">
                          <a:effectLst/>
                        </a:rPr>
                        <a:t>G</a:t>
                      </a:r>
                      <a:r>
                        <a:rPr lang="zh-CN" altLang="en-US" sz="1000" dirty="0" smtClean="0">
                          <a:effectLst/>
                        </a:rPr>
                        <a:t>。建议使用</a:t>
                      </a:r>
                      <a:r>
                        <a:rPr lang="en-US" altLang="zh-CN" sz="1000" dirty="0" smtClean="0">
                          <a:effectLst/>
                        </a:rPr>
                        <a:t>2</a:t>
                      </a:r>
                      <a:r>
                        <a:rPr lang="zh-CN" altLang="en-US" sz="1000" dirty="0" smtClean="0">
                          <a:effectLst/>
                        </a:rPr>
                        <a:t>个</a:t>
                      </a:r>
                      <a:r>
                        <a:rPr lang="en-US" altLang="zh-CN" sz="1000" dirty="0" smtClean="0">
                          <a:effectLst/>
                        </a:rPr>
                        <a:t>SSD</a:t>
                      </a:r>
                      <a:r>
                        <a:rPr lang="zh-CN" altLang="en-US" sz="1000" dirty="0" smtClean="0">
                          <a:effectLst/>
                        </a:rPr>
                        <a:t>盘组</a:t>
                      </a:r>
                      <a:r>
                        <a:rPr lang="en-US" altLang="zh-CN" sz="1000" dirty="0" smtClean="0">
                          <a:effectLst/>
                        </a:rPr>
                        <a:t>RAID1</a:t>
                      </a:r>
                      <a:r>
                        <a:rPr lang="zh-CN" altLang="en-US" sz="1000" dirty="0" smtClean="0">
                          <a:effectLst/>
                        </a:rPr>
                        <a:t>提高可靠性。</a:t>
                      </a:r>
                      <a:r>
                        <a:rPr lang="en-US" altLang="zh-CN" sz="1000" dirty="0" err="1" smtClean="0">
                          <a:effectLst/>
                        </a:rPr>
                        <a:t>MongoDB</a:t>
                      </a:r>
                      <a:r>
                        <a:rPr lang="zh-CN" altLang="en-US" sz="1000" dirty="0" smtClean="0">
                          <a:effectLst/>
                        </a:rPr>
                        <a:t>为三副本，考虑降低商务成本可以使用</a:t>
                      </a:r>
                      <a:r>
                        <a:rPr lang="en-US" altLang="zh-CN" sz="1000" dirty="0" smtClean="0">
                          <a:effectLst/>
                        </a:rPr>
                        <a:t>1</a:t>
                      </a:r>
                      <a:r>
                        <a:rPr lang="zh-CN" altLang="en-US" sz="1000" dirty="0" smtClean="0">
                          <a:effectLst/>
                        </a:rPr>
                        <a:t>个</a:t>
                      </a:r>
                      <a:r>
                        <a:rPr lang="en-US" altLang="zh-CN" sz="1000" dirty="0" smtClean="0">
                          <a:effectLst/>
                        </a:rPr>
                        <a:t>SSD</a:t>
                      </a:r>
                      <a:r>
                        <a:rPr lang="zh-CN" altLang="en-US" sz="1000" dirty="0" smtClean="0">
                          <a:effectLst/>
                        </a:rPr>
                        <a:t>盘）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000" dirty="0" smtClean="0">
                          <a:effectLst/>
                        </a:rPr>
                        <a:t>2</a:t>
                      </a:r>
                      <a:r>
                        <a:rPr lang="zh-CN" altLang="en-US" sz="1000" dirty="0" smtClean="0">
                          <a:effectLst/>
                        </a:rPr>
                        <a:t>个</a:t>
                      </a:r>
                      <a:r>
                        <a:rPr lang="en-US" altLang="zh-CN" sz="1000" dirty="0" smtClean="0">
                          <a:effectLst/>
                        </a:rPr>
                        <a:t>SAS</a:t>
                      </a:r>
                      <a:r>
                        <a:rPr lang="zh-CN" altLang="en-US" sz="1000" dirty="0" smtClean="0">
                          <a:effectLst/>
                        </a:rPr>
                        <a:t>盘组</a:t>
                      </a:r>
                      <a:r>
                        <a:rPr lang="en-US" altLang="zh-CN" sz="1000" dirty="0" smtClean="0">
                          <a:effectLst/>
                        </a:rPr>
                        <a:t>RAID1</a:t>
                      </a:r>
                      <a:r>
                        <a:rPr lang="zh-CN" altLang="en-US" sz="1000" dirty="0" smtClean="0">
                          <a:effectLst/>
                        </a:rPr>
                        <a:t>供</a:t>
                      </a:r>
                      <a:r>
                        <a:rPr lang="en-US" altLang="zh-CN" sz="1000" dirty="0" smtClean="0">
                          <a:effectLst/>
                        </a:rPr>
                        <a:t>swift</a:t>
                      </a:r>
                      <a:r>
                        <a:rPr lang="zh-CN" altLang="en-US" sz="1000" dirty="0" smtClean="0">
                          <a:effectLst/>
                        </a:rPr>
                        <a:t>使用（最小有效磁盘空间要求为</a:t>
                      </a:r>
                      <a:r>
                        <a:rPr lang="en-US" altLang="zh-CN" sz="1000" dirty="0" smtClean="0">
                          <a:effectLst/>
                        </a:rPr>
                        <a:t>50+X,</a:t>
                      </a:r>
                      <a:r>
                        <a:rPr lang="zh-CN" altLang="en-US" sz="1000" dirty="0" smtClean="0">
                          <a:effectLst/>
                        </a:rPr>
                        <a:t>单位</a:t>
                      </a:r>
                      <a:r>
                        <a:rPr lang="en-US" altLang="zh-CN" sz="1000" dirty="0" smtClean="0">
                          <a:effectLst/>
                        </a:rPr>
                        <a:t>G</a:t>
                      </a:r>
                      <a:r>
                        <a:rPr lang="zh-CN" altLang="en-US" sz="1000" dirty="0" smtClean="0">
                          <a:effectLst/>
                        </a:rPr>
                        <a:t>。如果镜像文件使用</a:t>
                      </a:r>
                      <a:r>
                        <a:rPr lang="en-US" altLang="zh-CN" sz="1000" dirty="0" smtClean="0">
                          <a:effectLst/>
                        </a:rPr>
                        <a:t>NAS</a:t>
                      </a:r>
                      <a:r>
                        <a:rPr lang="zh-CN" altLang="en-US" sz="1000" dirty="0" smtClean="0">
                          <a:effectLst/>
                        </a:rPr>
                        <a:t>或</a:t>
                      </a:r>
                      <a:r>
                        <a:rPr lang="en-US" altLang="zh-CN" sz="1000" dirty="0" smtClean="0">
                          <a:effectLst/>
                        </a:rPr>
                        <a:t>UDS</a:t>
                      </a:r>
                      <a:r>
                        <a:rPr lang="zh-CN" altLang="en-US" sz="1000" dirty="0" smtClean="0">
                          <a:effectLst/>
                        </a:rPr>
                        <a:t>保存，则不需要计算</a:t>
                      </a:r>
                      <a:r>
                        <a:rPr lang="en-US" altLang="zh-CN" sz="1000" dirty="0" smtClean="0">
                          <a:effectLst/>
                        </a:rPr>
                        <a:t>swift</a:t>
                      </a:r>
                      <a:r>
                        <a:rPr lang="zh-CN" altLang="en-US" sz="1000" dirty="0" smtClean="0">
                          <a:effectLst/>
                        </a:rPr>
                        <a:t>本地磁盘。推荐使用</a:t>
                      </a:r>
                      <a:r>
                        <a:rPr lang="en-US" altLang="zh-CN" sz="1000" dirty="0" smtClean="0">
                          <a:effectLst/>
                        </a:rPr>
                        <a:t>NAS</a:t>
                      </a:r>
                      <a:r>
                        <a:rPr lang="zh-CN" altLang="en-US" sz="1000" dirty="0" smtClean="0">
                          <a:effectLst/>
                        </a:rPr>
                        <a:t>或</a:t>
                      </a:r>
                      <a:r>
                        <a:rPr lang="en-US" altLang="zh-CN" sz="1000" dirty="0" smtClean="0">
                          <a:effectLst/>
                        </a:rPr>
                        <a:t>UDS</a:t>
                      </a:r>
                      <a:r>
                        <a:rPr lang="zh-CN" altLang="en-US" sz="1000" dirty="0" smtClean="0">
                          <a:effectLst/>
                        </a:rPr>
                        <a:t>，仅当虚拟化软件为</a:t>
                      </a:r>
                      <a:r>
                        <a:rPr lang="en-US" altLang="zh-CN" sz="1000" dirty="0" smtClean="0">
                          <a:effectLst/>
                        </a:rPr>
                        <a:t>FusionCompute</a:t>
                      </a:r>
                      <a:r>
                        <a:rPr lang="zh-CN" altLang="en-US" sz="1000" dirty="0" smtClean="0">
                          <a:effectLst/>
                        </a:rPr>
                        <a:t>支持</a:t>
                      </a:r>
                      <a:r>
                        <a:rPr lang="en-US" altLang="zh-CN" sz="1000" dirty="0" smtClean="0">
                          <a:effectLst/>
                        </a:rPr>
                        <a:t>NAS</a:t>
                      </a:r>
                      <a:r>
                        <a:rPr lang="zh-CN" altLang="en-US" sz="1000" dirty="0" smtClean="0">
                          <a:effectLst/>
                        </a:rPr>
                        <a:t>）。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000" dirty="0" smtClean="0">
                          <a:effectLst/>
                        </a:rPr>
                        <a:t>RAID</a:t>
                      </a:r>
                      <a:r>
                        <a:rPr lang="zh-CN" altLang="en-US" sz="1000" dirty="0" smtClean="0">
                          <a:effectLst/>
                        </a:rPr>
                        <a:t>方式</a:t>
                      </a:r>
                      <a:r>
                        <a:rPr lang="en-US" altLang="zh-CN" sz="1000" dirty="0" smtClean="0">
                          <a:effectLst/>
                        </a:rPr>
                        <a:t>2</a:t>
                      </a:r>
                      <a:r>
                        <a:rPr lang="zh-CN" altLang="en-US" sz="1000" dirty="0" smtClean="0">
                          <a:effectLst/>
                        </a:rPr>
                        <a:t>：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000" dirty="0" smtClean="0">
                          <a:effectLst/>
                        </a:rPr>
                        <a:t>2</a:t>
                      </a:r>
                      <a:r>
                        <a:rPr lang="zh-CN" altLang="en-US" sz="1000" dirty="0" smtClean="0">
                          <a:effectLst/>
                        </a:rPr>
                        <a:t>个</a:t>
                      </a:r>
                      <a:r>
                        <a:rPr lang="en-US" altLang="zh-CN" sz="1000" dirty="0" smtClean="0">
                          <a:effectLst/>
                        </a:rPr>
                        <a:t>SAS</a:t>
                      </a:r>
                      <a:r>
                        <a:rPr lang="zh-CN" altLang="en-US" sz="1000" dirty="0" smtClean="0">
                          <a:effectLst/>
                        </a:rPr>
                        <a:t>盘组</a:t>
                      </a:r>
                      <a:r>
                        <a:rPr lang="en-US" altLang="zh-CN" sz="1000" dirty="0" smtClean="0">
                          <a:effectLst/>
                        </a:rPr>
                        <a:t>1</a:t>
                      </a:r>
                      <a:r>
                        <a:rPr lang="zh-CN" altLang="en-US" sz="1000" dirty="0" smtClean="0">
                          <a:effectLst/>
                        </a:rPr>
                        <a:t>个</a:t>
                      </a:r>
                      <a:r>
                        <a:rPr lang="en-US" altLang="zh-CN" sz="1000" dirty="0" smtClean="0">
                          <a:effectLst/>
                        </a:rPr>
                        <a:t>RAID1</a:t>
                      </a:r>
                      <a:r>
                        <a:rPr lang="zh-CN" altLang="en-US" sz="1000" dirty="0" smtClean="0">
                          <a:effectLst/>
                        </a:rPr>
                        <a:t>供系统（最小有效磁盘空间为</a:t>
                      </a:r>
                      <a:r>
                        <a:rPr lang="en-US" altLang="zh-CN" sz="1000" dirty="0" smtClean="0">
                          <a:effectLst/>
                        </a:rPr>
                        <a:t>180 G</a:t>
                      </a:r>
                      <a:r>
                        <a:rPr lang="zh-CN" altLang="en-US" sz="1000" dirty="0" smtClean="0">
                          <a:effectLst/>
                        </a:rPr>
                        <a:t>）。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000" dirty="0" smtClean="0">
                          <a:effectLst/>
                        </a:rPr>
                        <a:t>2</a:t>
                      </a:r>
                      <a:r>
                        <a:rPr lang="zh-CN" altLang="en-US" sz="1000" dirty="0" smtClean="0">
                          <a:effectLst/>
                        </a:rPr>
                        <a:t>个企业级（</a:t>
                      </a:r>
                      <a:r>
                        <a:rPr lang="en-US" altLang="zh-CN" sz="1000" dirty="0" err="1" smtClean="0">
                          <a:effectLst/>
                        </a:rPr>
                        <a:t>eMLC</a:t>
                      </a:r>
                      <a:r>
                        <a:rPr lang="zh-CN" altLang="en-US" sz="1000" dirty="0" smtClean="0">
                          <a:effectLst/>
                        </a:rPr>
                        <a:t>）</a:t>
                      </a:r>
                      <a:r>
                        <a:rPr lang="en-US" altLang="zh-CN" sz="1000" dirty="0" smtClean="0">
                          <a:effectLst/>
                        </a:rPr>
                        <a:t>SSD</a:t>
                      </a:r>
                      <a:r>
                        <a:rPr lang="zh-CN" altLang="en-US" sz="1000" dirty="0" smtClean="0">
                          <a:effectLst/>
                        </a:rPr>
                        <a:t>盘组</a:t>
                      </a:r>
                      <a:r>
                        <a:rPr lang="en-US" altLang="zh-CN" sz="1000" dirty="0" smtClean="0">
                          <a:effectLst/>
                        </a:rPr>
                        <a:t>1</a:t>
                      </a:r>
                      <a:r>
                        <a:rPr lang="zh-CN" altLang="en-US" sz="1000" dirty="0" smtClean="0">
                          <a:effectLst/>
                        </a:rPr>
                        <a:t>个</a:t>
                      </a:r>
                      <a:r>
                        <a:rPr lang="en-US" altLang="zh-CN" sz="1000" dirty="0" smtClean="0">
                          <a:effectLst/>
                        </a:rPr>
                        <a:t>RAID1</a:t>
                      </a:r>
                      <a:r>
                        <a:rPr lang="zh-CN" altLang="en-US" sz="1000" dirty="0" smtClean="0">
                          <a:effectLst/>
                        </a:rPr>
                        <a:t>供</a:t>
                      </a:r>
                      <a:r>
                        <a:rPr lang="en-US" altLang="zh-CN" sz="1000" dirty="0" smtClean="0">
                          <a:effectLst/>
                        </a:rPr>
                        <a:t>image</a:t>
                      </a:r>
                      <a:r>
                        <a:rPr lang="zh-CN" altLang="en-US" sz="1000" dirty="0" smtClean="0">
                          <a:effectLst/>
                        </a:rPr>
                        <a:t>使用（最小有效磁盘空间为</a:t>
                      </a:r>
                      <a:r>
                        <a:rPr lang="en-US" altLang="zh-CN" sz="1000" dirty="0" smtClean="0">
                          <a:effectLst/>
                        </a:rPr>
                        <a:t>310G</a:t>
                      </a:r>
                      <a:r>
                        <a:rPr lang="zh-CN" altLang="en-US" sz="1000" dirty="0" smtClean="0">
                          <a:effectLst/>
                        </a:rPr>
                        <a:t>）、</a:t>
                      </a:r>
                      <a:r>
                        <a:rPr lang="en-US" altLang="zh-CN" sz="1000" dirty="0" err="1" smtClean="0">
                          <a:effectLst/>
                        </a:rPr>
                        <a:t>MongoDB</a:t>
                      </a:r>
                      <a:r>
                        <a:rPr lang="zh-CN" altLang="en-US" sz="1000" dirty="0" smtClean="0">
                          <a:effectLst/>
                        </a:rPr>
                        <a:t>（最小有效磁盘空间为</a:t>
                      </a:r>
                      <a:r>
                        <a:rPr lang="en-US" altLang="zh-CN" sz="1000" dirty="0" smtClean="0">
                          <a:effectLst/>
                        </a:rPr>
                        <a:t>Y</a:t>
                      </a:r>
                      <a:r>
                        <a:rPr lang="zh-CN" altLang="en-US" sz="1000" dirty="0" smtClean="0">
                          <a:effectLst/>
                        </a:rPr>
                        <a:t>，单位</a:t>
                      </a:r>
                      <a:r>
                        <a:rPr lang="en-US" altLang="zh-CN" sz="1000" dirty="0" smtClean="0">
                          <a:effectLst/>
                        </a:rPr>
                        <a:t>G</a:t>
                      </a:r>
                      <a:r>
                        <a:rPr lang="zh-CN" altLang="en-US" sz="1000" dirty="0" smtClean="0">
                          <a:effectLst/>
                        </a:rPr>
                        <a:t>）和</a:t>
                      </a:r>
                      <a:r>
                        <a:rPr lang="en-US" altLang="zh-CN" sz="1000" dirty="0" smtClean="0">
                          <a:effectLst/>
                        </a:rPr>
                        <a:t>swift</a:t>
                      </a:r>
                      <a:r>
                        <a:rPr lang="zh-CN" altLang="en-US" sz="1000" dirty="0" smtClean="0">
                          <a:effectLst/>
                        </a:rPr>
                        <a:t>（最小有效磁盘空间要求为</a:t>
                      </a:r>
                      <a:r>
                        <a:rPr lang="en-US" altLang="zh-CN" sz="1000" dirty="0" smtClean="0">
                          <a:effectLst/>
                        </a:rPr>
                        <a:t>50+X,</a:t>
                      </a:r>
                      <a:r>
                        <a:rPr lang="zh-CN" altLang="en-US" sz="1000" dirty="0" smtClean="0">
                          <a:effectLst/>
                        </a:rPr>
                        <a:t>单位</a:t>
                      </a:r>
                      <a:r>
                        <a:rPr lang="en-US" altLang="zh-CN" sz="1000" dirty="0" smtClean="0">
                          <a:effectLst/>
                        </a:rPr>
                        <a:t>G</a:t>
                      </a:r>
                      <a:r>
                        <a:rPr lang="zh-CN" altLang="en-US" sz="1000" dirty="0" smtClean="0">
                          <a:effectLst/>
                        </a:rPr>
                        <a:t>。如果镜像文件使用</a:t>
                      </a:r>
                      <a:r>
                        <a:rPr lang="en-US" altLang="zh-CN" sz="1000" dirty="0" smtClean="0">
                          <a:effectLst/>
                        </a:rPr>
                        <a:t>NAS</a:t>
                      </a:r>
                      <a:r>
                        <a:rPr lang="zh-CN" altLang="en-US" sz="1000" dirty="0" smtClean="0">
                          <a:effectLst/>
                        </a:rPr>
                        <a:t>或</a:t>
                      </a:r>
                      <a:r>
                        <a:rPr lang="en-US" altLang="zh-CN" sz="1000" dirty="0" smtClean="0">
                          <a:effectLst/>
                        </a:rPr>
                        <a:t>UDS</a:t>
                      </a:r>
                      <a:r>
                        <a:rPr lang="zh-CN" altLang="en-US" sz="1000" dirty="0" smtClean="0">
                          <a:effectLst/>
                        </a:rPr>
                        <a:t>保存，则不要计算</a:t>
                      </a:r>
                      <a:r>
                        <a:rPr lang="en-US" altLang="zh-CN" sz="1000" dirty="0" smtClean="0">
                          <a:effectLst/>
                        </a:rPr>
                        <a:t>swift</a:t>
                      </a:r>
                      <a:r>
                        <a:rPr lang="zh-CN" altLang="en-US" sz="1000" dirty="0" smtClean="0">
                          <a:effectLst/>
                        </a:rPr>
                        <a:t>空间。推荐使用</a:t>
                      </a:r>
                      <a:r>
                        <a:rPr lang="en-US" altLang="zh-CN" sz="1000" dirty="0" smtClean="0">
                          <a:effectLst/>
                        </a:rPr>
                        <a:t>NAS</a:t>
                      </a:r>
                      <a:r>
                        <a:rPr lang="zh-CN" altLang="en-US" sz="1000" dirty="0" smtClean="0">
                          <a:effectLst/>
                        </a:rPr>
                        <a:t>或</a:t>
                      </a:r>
                      <a:r>
                        <a:rPr lang="en-US" altLang="zh-CN" sz="1000" dirty="0" smtClean="0">
                          <a:effectLst/>
                        </a:rPr>
                        <a:t>UDS</a:t>
                      </a:r>
                      <a:r>
                        <a:rPr lang="zh-CN" altLang="en-US" sz="1000" dirty="0" smtClean="0">
                          <a:effectLst/>
                        </a:rPr>
                        <a:t>，仅当虚拟化软件为</a:t>
                      </a:r>
                      <a:r>
                        <a:rPr lang="en-US" altLang="zh-CN" sz="1000" dirty="0" smtClean="0">
                          <a:effectLst/>
                        </a:rPr>
                        <a:t>FusionCompute</a:t>
                      </a:r>
                      <a:r>
                        <a:rPr lang="zh-CN" altLang="en-US" sz="1000" dirty="0" smtClean="0">
                          <a:effectLst/>
                        </a:rPr>
                        <a:t>支持</a:t>
                      </a:r>
                      <a:r>
                        <a:rPr lang="en-US" altLang="zh-CN" sz="1000" dirty="0" smtClean="0">
                          <a:effectLst/>
                        </a:rPr>
                        <a:t>NAS</a:t>
                      </a:r>
                      <a:r>
                        <a:rPr lang="zh-CN" altLang="en-US" sz="1000" dirty="0" smtClean="0">
                          <a:effectLst/>
                        </a:rPr>
                        <a:t>）使用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zh-CN" sz="1200" dirty="0">
                          <a:effectLst/>
                        </a:rPr>
                        <a:t>至少需要</a:t>
                      </a:r>
                      <a:r>
                        <a:rPr lang="en-US" sz="1200" dirty="0">
                          <a:effectLst/>
                        </a:rPr>
                        <a:t>2</a:t>
                      </a:r>
                      <a:r>
                        <a:rPr lang="zh-CN" sz="1200" dirty="0">
                          <a:effectLst/>
                        </a:rPr>
                        <a:t>个</a:t>
                      </a:r>
                      <a:r>
                        <a:rPr lang="en-US" sz="1200" dirty="0">
                          <a:effectLst/>
                        </a:rPr>
                        <a:t>10GE</a:t>
                      </a:r>
                      <a:r>
                        <a:rPr lang="zh-CN" sz="1200" dirty="0">
                          <a:effectLst/>
                        </a:rPr>
                        <a:t>网口</a:t>
                      </a:r>
                      <a:endParaRPr lang="zh-CN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6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管理节点数目与规模</a:t>
            </a:r>
            <a:r>
              <a:rPr lang="en-US" altLang="zh-CN" dirty="0" smtClean="0"/>
              <a:t>(4/5</a:t>
            </a:r>
            <a:r>
              <a:rPr lang="en-US" altLang="zh-CN" dirty="0"/>
              <a:t>)</a:t>
            </a:r>
            <a:endParaRPr lang="zh-CN" altLang="en-US" dirty="0" smtClean="0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755650" y="1412875"/>
            <a:ext cx="150161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5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514273"/>
              </p:ext>
            </p:extLst>
          </p:nvPr>
        </p:nvGraphicFramePr>
        <p:xfrm>
          <a:off x="777507" y="1376363"/>
          <a:ext cx="7812196" cy="4860000"/>
        </p:xfrm>
        <a:graphic>
          <a:graphicData uri="http://schemas.openxmlformats.org/drawingml/2006/table">
            <a:tbl>
              <a:tblPr firstRow="1" firstCol="1" bandRow="1"/>
              <a:tblGrid>
                <a:gridCol w="612011"/>
                <a:gridCol w="792110"/>
                <a:gridCol w="540000"/>
                <a:gridCol w="432000"/>
                <a:gridCol w="432000"/>
                <a:gridCol w="540075"/>
                <a:gridCol w="3672000"/>
                <a:gridCol w="792000"/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100" b="1" dirty="0">
                          <a:effectLst/>
                        </a:rPr>
                        <a:t>最大用户规模</a:t>
                      </a:r>
                      <a:endParaRPr lang="zh-CN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100" b="1" dirty="0">
                          <a:effectLst/>
                        </a:rPr>
                        <a:t>部署方式</a:t>
                      </a:r>
                      <a:endParaRPr lang="zh-CN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 anchorCtr="1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100" b="1" dirty="0">
                          <a:effectLst/>
                        </a:rPr>
                        <a:t>节点类型</a:t>
                      </a:r>
                      <a:endParaRPr lang="zh-CN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 anchorCtr="1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100" b="1" dirty="0">
                          <a:effectLst/>
                        </a:rPr>
                        <a:t>物理</a:t>
                      </a:r>
                      <a:r>
                        <a:rPr lang="en-US" sz="1100" b="1" dirty="0">
                          <a:effectLst/>
                        </a:rPr>
                        <a:t>CPU</a:t>
                      </a:r>
                      <a:endParaRPr lang="zh-CN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 anchorCtr="1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100" b="1" dirty="0">
                          <a:effectLst/>
                        </a:rPr>
                        <a:t>内存</a:t>
                      </a:r>
                      <a:endParaRPr lang="zh-CN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 anchorCtr="1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100" b="1" dirty="0">
                          <a:effectLst/>
                        </a:rPr>
                        <a:t>硬盘</a:t>
                      </a:r>
                      <a:endParaRPr lang="zh-CN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 anchorCtr="1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100" b="1" dirty="0">
                          <a:effectLst/>
                        </a:rPr>
                        <a:t>硬盘选型和</a:t>
                      </a:r>
                      <a:r>
                        <a:rPr lang="en-US" sz="1100" b="1" dirty="0">
                          <a:effectLst/>
                        </a:rPr>
                        <a:t>RAID</a:t>
                      </a:r>
                      <a:r>
                        <a:rPr lang="zh-CN" sz="1100" b="1" dirty="0">
                          <a:effectLst/>
                        </a:rPr>
                        <a:t>方式</a:t>
                      </a:r>
                      <a:endParaRPr lang="zh-CN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 anchorCtr="1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100" b="1" dirty="0">
                          <a:effectLst/>
                        </a:rPr>
                        <a:t>网卡类型</a:t>
                      </a:r>
                      <a:endParaRPr lang="zh-CN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72000" marR="72000" marT="0" marB="0" anchor="ctr" anchorCtr="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72000"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effectLst/>
                        </a:rPr>
                        <a:t>50</a:t>
                      </a:r>
                      <a:r>
                        <a:rPr lang="zh-CN" sz="1000" dirty="0">
                          <a:effectLst/>
                        </a:rPr>
                        <a:t>～</a:t>
                      </a:r>
                      <a:r>
                        <a:rPr lang="en-US" sz="1000" dirty="0">
                          <a:effectLst/>
                        </a:rPr>
                        <a:t>100PM, 1000</a:t>
                      </a:r>
                      <a:r>
                        <a:rPr lang="zh-CN" sz="1000" dirty="0">
                          <a:effectLst/>
                        </a:rPr>
                        <a:t>～</a:t>
                      </a:r>
                      <a:r>
                        <a:rPr lang="en-US" sz="1000" dirty="0">
                          <a:effectLst/>
                        </a:rPr>
                        <a:t>3000VM</a:t>
                      </a:r>
                      <a:endParaRPr lang="zh-CN" sz="10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effectLst/>
                        </a:rPr>
                        <a:t>9</a:t>
                      </a:r>
                      <a:r>
                        <a:rPr lang="zh-CN" sz="1000" dirty="0">
                          <a:effectLst/>
                        </a:rPr>
                        <a:t>节点部署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000" dirty="0">
                          <a:effectLst/>
                        </a:rPr>
                        <a:t>（</a:t>
                      </a:r>
                      <a:r>
                        <a:rPr lang="en-US" sz="1000" dirty="0">
                          <a:effectLst/>
                        </a:rPr>
                        <a:t>3</a:t>
                      </a:r>
                      <a:r>
                        <a:rPr lang="zh-CN" sz="1000" dirty="0">
                          <a:effectLst/>
                        </a:rPr>
                        <a:t>个控制节点，</a:t>
                      </a:r>
                      <a:r>
                        <a:rPr lang="en-US" sz="1000" dirty="0">
                          <a:effectLst/>
                        </a:rPr>
                        <a:t>2</a:t>
                      </a:r>
                      <a:r>
                        <a:rPr lang="zh-CN" sz="1000" dirty="0">
                          <a:effectLst/>
                        </a:rPr>
                        <a:t>个数据库节点、</a:t>
                      </a:r>
                      <a:r>
                        <a:rPr lang="en-US" sz="1000" dirty="0">
                          <a:effectLst/>
                        </a:rPr>
                        <a:t>2</a:t>
                      </a:r>
                      <a:r>
                        <a:rPr lang="zh-CN" sz="1000" dirty="0">
                          <a:effectLst/>
                        </a:rPr>
                        <a:t>个</a:t>
                      </a:r>
                      <a:r>
                        <a:rPr lang="en-US" sz="1000" dirty="0">
                          <a:effectLst/>
                        </a:rPr>
                        <a:t>VRM</a:t>
                      </a:r>
                      <a:r>
                        <a:rPr lang="zh-CN" sz="1000" dirty="0">
                          <a:effectLst/>
                        </a:rPr>
                        <a:t>节点、</a:t>
                      </a:r>
                      <a:r>
                        <a:rPr lang="en-US" sz="1000" dirty="0">
                          <a:effectLst/>
                        </a:rPr>
                        <a:t>2</a:t>
                      </a:r>
                      <a:r>
                        <a:rPr lang="zh-CN" sz="1000" dirty="0">
                          <a:effectLst/>
                        </a:rPr>
                        <a:t>个管理虚拟机节点）</a:t>
                      </a:r>
                      <a:endParaRPr lang="zh-CN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000" dirty="0" smtClean="0">
                          <a:effectLst/>
                        </a:rPr>
                        <a:t>控制</a:t>
                      </a:r>
                      <a:r>
                        <a:rPr lang="en-US" altLang="zh-CN" sz="1000" dirty="0" smtClean="0">
                          <a:effectLst/>
                        </a:rPr>
                        <a:t> </a:t>
                      </a:r>
                      <a:r>
                        <a:rPr lang="zh-CN" sz="1000" dirty="0" smtClean="0">
                          <a:effectLst/>
                        </a:rPr>
                        <a:t>节点</a:t>
                      </a:r>
                      <a:endParaRPr lang="zh-CN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effectLst/>
                        </a:rPr>
                        <a:t>20</a:t>
                      </a:r>
                      <a:r>
                        <a:rPr lang="zh-CN" sz="1000" dirty="0">
                          <a:effectLst/>
                        </a:rPr>
                        <a:t>核</a:t>
                      </a:r>
                      <a:endParaRPr lang="zh-CN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effectLst/>
                        </a:rPr>
                        <a:t>256G</a:t>
                      </a:r>
                      <a:endParaRPr lang="zh-CN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en-US" sz="1000" dirty="0" smtClean="0">
                          <a:effectLst/>
                        </a:rPr>
                        <a:t>230+ X+Y</a:t>
                      </a:r>
                      <a:r>
                        <a:rPr lang="en-US" sz="1000" dirty="0">
                          <a:effectLst/>
                        </a:rPr>
                        <a:t>) G</a:t>
                      </a:r>
                      <a:endParaRPr lang="zh-CN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altLang="en-US" sz="1000" b="1" dirty="0" smtClean="0">
                          <a:effectLst/>
                        </a:rPr>
                        <a:t>磁</a:t>
                      </a:r>
                      <a:r>
                        <a:rPr lang="zh-CN" alt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盘总数：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盘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+1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盘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zh-CN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RAID</a:t>
                      </a:r>
                      <a:r>
                        <a:rPr lang="zh-CN" alt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方式：</a:t>
                      </a:r>
                      <a:endParaRPr lang="en-US" altLang="zh-CN" sz="10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盘组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RAID1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供系统和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使用（最小有效磁盘空间要求为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，单位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）。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单独配置企业级（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eMLC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盘（最小有效磁盘空间要求为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，单位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。建议使用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盘组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RAID1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提高可靠性。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为三副本，考虑降低商务成本可以使用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盘）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盘组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RAID10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供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swift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使用（最小有效磁盘空间要求为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50+X,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单位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。如果镜像文件使用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NAS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UDS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保存，则不需要计算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swift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本地磁盘。推荐使用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NAS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UDS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，仅当虚拟化软件为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FusionCompute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NAS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）。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000" dirty="0">
                          <a:effectLst/>
                        </a:rPr>
                        <a:t>至少需要</a:t>
                      </a:r>
                      <a:r>
                        <a:rPr lang="en-US" sz="1000" dirty="0">
                          <a:effectLst/>
                        </a:rPr>
                        <a:t>2</a:t>
                      </a:r>
                      <a:r>
                        <a:rPr lang="zh-CN" sz="1000" dirty="0">
                          <a:effectLst/>
                        </a:rPr>
                        <a:t>个</a:t>
                      </a:r>
                      <a:r>
                        <a:rPr lang="en-US" sz="1000" dirty="0">
                          <a:effectLst/>
                        </a:rPr>
                        <a:t>10GE</a:t>
                      </a:r>
                      <a:r>
                        <a:rPr lang="zh-CN" sz="1000" dirty="0">
                          <a:effectLst/>
                        </a:rPr>
                        <a:t>网口</a:t>
                      </a:r>
                      <a:endParaRPr lang="zh-CN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7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000">
                          <a:effectLst/>
                        </a:rPr>
                        <a:t>数据库节点</a:t>
                      </a:r>
                      <a:endParaRPr lang="zh-CN" sz="10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000">
                          <a:effectLst/>
                        </a:rPr>
                        <a:t>20</a:t>
                      </a:r>
                      <a:r>
                        <a:rPr lang="zh-CN" sz="1000">
                          <a:effectLst/>
                        </a:rPr>
                        <a:t>核</a:t>
                      </a:r>
                      <a:endParaRPr lang="zh-CN" sz="10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000">
                          <a:effectLst/>
                        </a:rPr>
                        <a:t>256G</a:t>
                      </a:r>
                      <a:endParaRPr lang="zh-CN" sz="10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effectLst/>
                        </a:rPr>
                        <a:t>300G</a:t>
                      </a:r>
                      <a:r>
                        <a:rPr lang="zh-CN" sz="1000" dirty="0">
                          <a:effectLst/>
                        </a:rPr>
                        <a:t>及其以上</a:t>
                      </a:r>
                      <a:endParaRPr lang="zh-CN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alt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磁盘总数：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盘，或者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盘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+2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盘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zh-CN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RAID</a:t>
                      </a:r>
                      <a:r>
                        <a:rPr lang="zh-CN" alt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方式：</a:t>
                      </a:r>
                      <a:endParaRPr lang="en-US" altLang="zh-CN" sz="10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盘组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RAID1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供系统使用（最小有效磁盘空间要求为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180G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盘组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RAID10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或者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个企业级（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eMLC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盘组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RAID1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供高斯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使用（最小有效磁盘空间要求为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100G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）。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000" dirty="0">
                          <a:effectLst/>
                        </a:rPr>
                        <a:t>至少需要</a:t>
                      </a:r>
                      <a:r>
                        <a:rPr lang="en-US" sz="1000" dirty="0">
                          <a:effectLst/>
                        </a:rPr>
                        <a:t>2</a:t>
                      </a:r>
                      <a:r>
                        <a:rPr lang="zh-CN" sz="1000" dirty="0">
                          <a:effectLst/>
                        </a:rPr>
                        <a:t>个</a:t>
                      </a:r>
                      <a:r>
                        <a:rPr lang="en-US" sz="1000" dirty="0">
                          <a:effectLst/>
                        </a:rPr>
                        <a:t>10GE</a:t>
                      </a:r>
                      <a:r>
                        <a:rPr lang="zh-CN" sz="1000" dirty="0">
                          <a:effectLst/>
                        </a:rPr>
                        <a:t>网口</a:t>
                      </a:r>
                      <a:endParaRPr lang="zh-CN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08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000" dirty="0">
                          <a:effectLst/>
                        </a:rPr>
                        <a:t>管理</a:t>
                      </a:r>
                      <a:r>
                        <a:rPr lang="zh-CN" sz="1000" dirty="0" smtClean="0">
                          <a:effectLst/>
                        </a:rPr>
                        <a:t>虚拟机</a:t>
                      </a:r>
                      <a:r>
                        <a:rPr lang="en-US" altLang="zh-CN" sz="1000" dirty="0" smtClean="0">
                          <a:effectLst/>
                        </a:rPr>
                        <a:t> </a:t>
                      </a:r>
                      <a:r>
                        <a:rPr lang="zh-CN" sz="1000" dirty="0" smtClean="0">
                          <a:effectLst/>
                        </a:rPr>
                        <a:t>节点</a:t>
                      </a:r>
                      <a:endParaRPr lang="zh-CN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000">
                          <a:effectLst/>
                        </a:rPr>
                        <a:t>20</a:t>
                      </a:r>
                      <a:r>
                        <a:rPr lang="zh-CN" sz="1000">
                          <a:effectLst/>
                        </a:rPr>
                        <a:t>核</a:t>
                      </a:r>
                      <a:endParaRPr lang="zh-CN" sz="10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000">
                          <a:effectLst/>
                        </a:rPr>
                        <a:t>256G</a:t>
                      </a:r>
                      <a:endParaRPr lang="zh-CN" sz="10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000">
                          <a:effectLst/>
                        </a:rPr>
                        <a:t>710G</a:t>
                      </a:r>
                      <a:endParaRPr lang="zh-CN" sz="10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alt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磁盘总数：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盘，或者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盘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+2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盘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zh-CN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RAID</a:t>
                      </a:r>
                      <a:r>
                        <a:rPr lang="zh-CN" alt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方式：</a:t>
                      </a:r>
                      <a:endParaRPr lang="en-US" altLang="zh-CN" sz="10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盘组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RAID1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供系统使用（最小有效磁盘空间要求为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180G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）。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盘组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RAID10,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或者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个企业级（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eMLC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盘组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RAID1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供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使用（最小有效磁盘空间要求为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530G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）。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000" dirty="0">
                          <a:effectLst/>
                        </a:rPr>
                        <a:t>至少需要</a:t>
                      </a:r>
                      <a:r>
                        <a:rPr lang="en-US" sz="1000" dirty="0">
                          <a:effectLst/>
                        </a:rPr>
                        <a:t>2</a:t>
                      </a:r>
                      <a:r>
                        <a:rPr lang="zh-CN" sz="1000" dirty="0">
                          <a:effectLst/>
                        </a:rPr>
                        <a:t>个</a:t>
                      </a:r>
                      <a:r>
                        <a:rPr lang="en-US" sz="1000" dirty="0">
                          <a:effectLst/>
                        </a:rPr>
                        <a:t>10GE</a:t>
                      </a:r>
                      <a:r>
                        <a:rPr lang="zh-CN" sz="1000" dirty="0">
                          <a:effectLst/>
                        </a:rPr>
                        <a:t>网口</a:t>
                      </a:r>
                      <a:endParaRPr lang="zh-CN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VRM  </a:t>
                      </a:r>
                      <a:r>
                        <a:rPr lang="zh-CN" sz="1000" dirty="0" smtClean="0">
                          <a:effectLst/>
                        </a:rPr>
                        <a:t>节点</a:t>
                      </a:r>
                      <a:endParaRPr lang="zh-CN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effectLst/>
                        </a:rPr>
                        <a:t>20</a:t>
                      </a:r>
                      <a:r>
                        <a:rPr lang="zh-CN" sz="1000" dirty="0">
                          <a:effectLst/>
                        </a:rPr>
                        <a:t>核</a:t>
                      </a:r>
                      <a:endParaRPr lang="zh-CN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000" dirty="0">
                          <a:effectLst/>
                        </a:rPr>
                        <a:t>256G</a:t>
                      </a:r>
                      <a:endParaRPr lang="zh-CN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000">
                          <a:effectLst/>
                        </a:rPr>
                        <a:t>80G</a:t>
                      </a:r>
                      <a:endParaRPr lang="zh-CN" sz="10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alt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磁盘总数：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盘，或者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盘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zh-CN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RAID</a:t>
                      </a:r>
                      <a:r>
                        <a:rPr lang="zh-CN" alt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方式：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盘组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RAID10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（最小有效磁盘空间要求为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80G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），或者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个企业级（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eMLC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盘组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RAID1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000" dirty="0">
                          <a:effectLst/>
                        </a:rPr>
                        <a:t>至少需要</a:t>
                      </a:r>
                      <a:r>
                        <a:rPr lang="en-US" sz="1000" dirty="0">
                          <a:effectLst/>
                        </a:rPr>
                        <a:t>2</a:t>
                      </a:r>
                      <a:r>
                        <a:rPr lang="zh-CN" sz="1000" dirty="0">
                          <a:effectLst/>
                        </a:rPr>
                        <a:t>个</a:t>
                      </a:r>
                      <a:r>
                        <a:rPr lang="en-US" sz="1000" dirty="0">
                          <a:effectLst/>
                        </a:rPr>
                        <a:t>10GE</a:t>
                      </a:r>
                      <a:r>
                        <a:rPr lang="zh-CN" sz="1000" dirty="0">
                          <a:effectLst/>
                        </a:rPr>
                        <a:t>网口</a:t>
                      </a:r>
                      <a:endParaRPr lang="zh-CN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31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#UC&amp;C母版初稿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lIns="99980" tIns="49986" rIns="99980" bIns="49986">
        <a:spAutoFit/>
      </a:bodyPr>
      <a:lstStyle>
        <a:defPPr algn="ctr" defTabSz="1001649" eaLnBrk="0" hangingPunct="0">
          <a:defRPr sz="1400" dirty="0" smtClean="0">
            <a:solidFill>
              <a:srgbClr val="000000"/>
            </a:solidFill>
            <a:latin typeface="+mn-lt"/>
            <a:ea typeface="+mn-ea"/>
            <a:cs typeface="Arial" pitchFamily="34" charset="0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nd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77333E8A2F07A74D848136A2C03778F8" ma:contentTypeVersion="0" ma:contentTypeDescription="新建文档。" ma:contentTypeScope="" ma:versionID="02b1a9c909c28abed9f78b838083922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23E6701-3943-4A44-84F3-F772B5088830}"/>
</file>

<file path=customXml/itemProps2.xml><?xml version="1.0" encoding="utf-8"?>
<ds:datastoreItem xmlns:ds="http://schemas.openxmlformats.org/officeDocument/2006/customXml" ds:itemID="{D542A5EC-1DE9-49D1-8151-382950F25265}"/>
</file>

<file path=customXml/itemProps3.xml><?xml version="1.0" encoding="utf-8"?>
<ds:datastoreItem xmlns:ds="http://schemas.openxmlformats.org/officeDocument/2006/customXml" ds:itemID="{EAE3093B-232B-4C15-AB25-7F1FBE13487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63559</TotalTime>
  <Words>8190</Words>
  <Application>Microsoft Office PowerPoint</Application>
  <PresentationFormat>全屏显示(4:3)</PresentationFormat>
  <Paragraphs>1087</Paragraphs>
  <Slides>67</Slides>
  <Notes>66</Notes>
  <HiddenSlides>1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81" baseType="lpstr">
      <vt:lpstr>MS PGothic</vt:lpstr>
      <vt:lpstr>黑体</vt:lpstr>
      <vt:lpstr>华文细黑</vt:lpstr>
      <vt:lpstr>宋体</vt:lpstr>
      <vt:lpstr>微软雅黑</vt:lpstr>
      <vt:lpstr>Arial</vt:lpstr>
      <vt:lpstr>Book Antiqua</vt:lpstr>
      <vt:lpstr>FrutigerNext LT Light</vt:lpstr>
      <vt:lpstr>FrutigerNext LT Medium</vt:lpstr>
      <vt:lpstr>FrutigerNext LT Regular</vt:lpstr>
      <vt:lpstr>Wingdings</vt:lpstr>
      <vt:lpstr>1#UC&amp;C母版初稿</vt:lpstr>
      <vt:lpstr>End</vt:lpstr>
      <vt:lpstr>Visio</vt:lpstr>
      <vt:lpstr>PowerPoint 演示文稿</vt:lpstr>
      <vt:lpstr>FusionSphere云数据中心系统规划设计</vt:lpstr>
      <vt:lpstr>PowerPoint 演示文稿</vt:lpstr>
      <vt:lpstr>PowerPoint 演示文稿</vt:lpstr>
      <vt:lpstr>PowerPoint 演示文稿</vt:lpstr>
      <vt:lpstr>管理节点数目与规模(1/5)</vt:lpstr>
      <vt:lpstr>管理节点数目与规模(2/5) </vt:lpstr>
      <vt:lpstr>管理节点数目与规模(3/5)</vt:lpstr>
      <vt:lpstr>管理节点数目与规模(4/5)</vt:lpstr>
      <vt:lpstr>管理节点数目与规模(5/5)</vt:lpstr>
      <vt:lpstr>节点角色部署 (1/11)</vt:lpstr>
      <vt:lpstr>节点角色部署 (2/11)</vt:lpstr>
      <vt:lpstr>节点角色部署 (3/11)</vt:lpstr>
      <vt:lpstr>节点角色部署 (4/11)</vt:lpstr>
      <vt:lpstr>节点角色部署 (5/11)</vt:lpstr>
      <vt:lpstr>节点角色部署 (6/11)</vt:lpstr>
      <vt:lpstr>节点角色部署 (7/11)</vt:lpstr>
      <vt:lpstr>节点角色部署 (8/11)</vt:lpstr>
      <vt:lpstr>节点角色部署 (9/11)</vt:lpstr>
      <vt:lpstr>节点角色部署 (10/11)</vt:lpstr>
      <vt:lpstr>节点角色部署 (11/11)</vt:lpstr>
      <vt:lpstr>关键角色存储设计</vt:lpstr>
      <vt:lpstr>FusionManager设计</vt:lpstr>
      <vt:lpstr>fc-nova-compute设计</vt:lpstr>
      <vt:lpstr>可靠性设计</vt:lpstr>
      <vt:lpstr>PowerPoint 演示文稿</vt:lpstr>
      <vt:lpstr>逻辑平面说明</vt:lpstr>
      <vt:lpstr>典型部署时的逻辑网络规划 (1/2)</vt:lpstr>
      <vt:lpstr>典型部署时的逻辑网络规划 (2/2)</vt:lpstr>
      <vt:lpstr>网络IP计算 (≤100PM) (1/2)</vt:lpstr>
      <vt:lpstr>网络IP计算 (≤100PM) (2/2)</vt:lpstr>
      <vt:lpstr>带宽</vt:lpstr>
      <vt:lpstr>NTP时钟同步方案设计</vt:lpstr>
      <vt:lpstr>DNS设计</vt:lpstr>
      <vt:lpstr>PowerPoint 演示文稿</vt:lpstr>
      <vt:lpstr>Dom0设计</vt:lpstr>
      <vt:lpstr>FusionCompute规格</vt:lpstr>
      <vt:lpstr>集群及属性</vt:lpstr>
      <vt:lpstr>FC组网规划</vt:lpstr>
      <vt:lpstr>PowerPoint 演示文稿</vt:lpstr>
      <vt:lpstr>存储组网规划</vt:lpstr>
      <vt:lpstr>数据存储设计</vt:lpstr>
      <vt:lpstr>存储参数设计 (1/2)</vt:lpstr>
      <vt:lpstr>存储参数设计 (2/2)</vt:lpstr>
      <vt:lpstr>FusionStorage规划 - 架构 (1/2) </vt:lpstr>
      <vt:lpstr>FusionStorage规划 - 架构 (2/2) </vt:lpstr>
      <vt:lpstr>FusionStorage规划 - 部署 (1/2)</vt:lpstr>
      <vt:lpstr>FusionStorage规划 - 部署 (2/2)</vt:lpstr>
      <vt:lpstr>FusionStorage规划 - 组网</vt:lpstr>
      <vt:lpstr>FusionStorage规划 - 部署原则 (1/2)</vt:lpstr>
      <vt:lpstr>FusionStorage规划 - 部署原则(2/2)</vt:lpstr>
      <vt:lpstr>FusionStorage规划 - 主机资源</vt:lpstr>
      <vt:lpstr>PowerPoint 演示文稿</vt:lpstr>
      <vt:lpstr>eBackup备份方式</vt:lpstr>
      <vt:lpstr>eBackup规划原则</vt:lpstr>
      <vt:lpstr>eBackup部署规格 (1/3)</vt:lpstr>
      <vt:lpstr>eBackup部署规格 (2/2)</vt:lpstr>
      <vt:lpstr>eBackup部署规格 (3/3)</vt:lpstr>
      <vt:lpstr>eBackup组网规划</vt:lpstr>
      <vt:lpstr>eBackup IP规划</vt:lpstr>
      <vt:lpstr>eBackup容量规划 (1/2)</vt:lpstr>
      <vt:lpstr>eBackup容量规划 (2/2)</vt:lpstr>
      <vt:lpstr>eBackup容量规划 - 实例 (1/2)</vt:lpstr>
      <vt:lpstr>eBackup容量规划 - 实例 (2/2)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hongfeilongzjhw</cp:lastModifiedBy>
  <cp:revision>2390</cp:revision>
  <dcterms:created xsi:type="dcterms:W3CDTF">2003-08-21T06:48:56Z</dcterms:created>
  <dcterms:modified xsi:type="dcterms:W3CDTF">2018-03-13T06:40:19Z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(3)Y2JQ4P3gCpeAR7RcOtl7kIQ/UnKnLvh5q3w4w6fJsEp4fd8OgZKGq/7/y4MDF1pSw2qiJuf3
ICZAhVwymsYnG7qxbdN5hXGeZRV10oP53WF0dO3CFOlTuKRuj+x7pgefz9QSsr/fzrBNC4pv
capqFeIOfnZF5HbvA4sIceg3Srxw10Z8kfh3U6eg6yUyNU1z+pBqWCEU9zrCWOkDy8f1ba85
fn7siffiocS5f1pc2G</vt:lpwstr>
  </property>
  <property fmtid="{D5CDD505-2E9C-101B-9397-08002B2CF9AE}" pid="18" name="_2015_ms_pID_7253431">
    <vt:lpwstr>MkzgVP2Vz6nTjjuMTSp5BfFMvJOOPVGwFz9+1QXeUJ1vqswhmz6rji
Fgt3lZSHek2EiRpe3MmxWq6UA9brvZPV0vAvUbYwcwz0J0CVIi/OYSCYhHJlIDb8bAMvmZT2
+VWJyCi0nuO0J2Arky157L7e28BkxBjARjSTi+88if/pSHA/ZHooq1AGHqeeMSNcBuTGvS3c
AuPRDH8dCNFYLnHbOYf3/xg89kbfXoKMgGkC</vt:lpwstr>
  </property>
  <property fmtid="{D5CDD505-2E9C-101B-9397-08002B2CF9AE}" pid="19" name="_2015_ms_pID_7253432">
    <vt:lpwstr>vz6zXwL9K3miiPZ0485puzi9aDCevXJ0gQdr
1mC6M3vZD64cXdkO9//m7N7AcSZksQ==</vt:lpwstr>
  </property>
  <property fmtid="{D5CDD505-2E9C-101B-9397-08002B2CF9AE}" pid="20" name="ContentTypeId">
    <vt:lpwstr>0x01010077333E8A2F07A74D848136A2C03778F8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1520922877</vt:lpwstr>
  </property>
</Properties>
</file>