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  <p:sldMasterId id="2147483859" r:id="rId5"/>
  </p:sldMasterIdLst>
  <p:notesMasterIdLst>
    <p:notesMasterId r:id="rId63"/>
  </p:notesMasterIdLst>
  <p:handoutMasterIdLst>
    <p:handoutMasterId r:id="rId64"/>
  </p:handoutMasterIdLst>
  <p:sldIdLst>
    <p:sldId id="320" r:id="rId6"/>
    <p:sldId id="257" r:id="rId7"/>
    <p:sldId id="319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312" r:id="rId32"/>
    <p:sldId id="282" r:id="rId33"/>
    <p:sldId id="283" r:id="rId34"/>
    <p:sldId id="284" r:id="rId35"/>
    <p:sldId id="313" r:id="rId36"/>
    <p:sldId id="286" r:id="rId37"/>
    <p:sldId id="314" r:id="rId38"/>
    <p:sldId id="288" r:id="rId39"/>
    <p:sldId id="289" r:id="rId40"/>
    <p:sldId id="290" r:id="rId41"/>
    <p:sldId id="291" r:id="rId42"/>
    <p:sldId id="315" r:id="rId43"/>
    <p:sldId id="293" r:id="rId44"/>
    <p:sldId id="294" r:id="rId45"/>
    <p:sldId id="295" r:id="rId46"/>
    <p:sldId id="296" r:id="rId47"/>
    <p:sldId id="316" r:id="rId48"/>
    <p:sldId id="298" r:id="rId49"/>
    <p:sldId id="299" r:id="rId50"/>
    <p:sldId id="300" r:id="rId51"/>
    <p:sldId id="301" r:id="rId52"/>
    <p:sldId id="317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x="9144000" cy="6858000" type="screen4x3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867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476" userDrawn="1">
          <p15:clr>
            <a:srgbClr val="A4A3A4"/>
          </p15:clr>
        </p15:guide>
        <p15:guide id="6" pos="5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orient="horz" pos="479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orient="horz" pos="5967">
          <p15:clr>
            <a:srgbClr val="A4A3A4"/>
          </p15:clr>
        </p15:guide>
        <p15:guide id="5" orient="horz" pos="3246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  <p:cmAuthor id="3" name="zhouyuanzjhw" initials="z" lastIdx="2" clrIdx="3">
    <p:extLst>
      <p:ext uri="{19B8F6BF-5375-455C-9EA6-DF929625EA0E}">
        <p15:presenceInfo xmlns:p15="http://schemas.microsoft.com/office/powerpoint/2012/main" userId="S-1-5-21-147214757-305610072-1517763936-31698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0909"/>
    <a:srgbClr val="CF6B63"/>
    <a:srgbClr val="E7CCC7"/>
    <a:srgbClr val="FFC1C1"/>
    <a:srgbClr val="EE0000"/>
    <a:srgbClr val="54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1843" autoAdjust="0"/>
  </p:normalViewPr>
  <p:slideViewPr>
    <p:cSldViewPr showGuides="1">
      <p:cViewPr varScale="1">
        <p:scale>
          <a:sx n="68" d="100"/>
          <a:sy n="68" d="100"/>
        </p:scale>
        <p:origin x="1206" y="78"/>
      </p:cViewPr>
      <p:guideLst>
        <p:guide orient="horz" pos="2341"/>
        <p:guide orient="horz" pos="867"/>
        <p:guide orient="horz" pos="3929"/>
        <p:guide pos="2880"/>
        <p:guide pos="476"/>
        <p:guide pos="542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66" d="100"/>
          <a:sy n="66" d="100"/>
        </p:scale>
        <p:origin x="2802" y="84"/>
      </p:cViewPr>
      <p:guideLst>
        <p:guide orient="horz" pos="3087"/>
        <p:guide orient="horz" pos="479"/>
        <p:guide orient="horz" pos="2928"/>
        <p:guide orient="horz" pos="5967"/>
        <p:guide orient="horz" pos="3246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860924"/>
            <a:ext cx="5676900" cy="486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</a:p>
          <a:p>
            <a:pPr lvl="1"/>
            <a:r>
              <a:rPr lang="en-US" altLang="zh-CN" noProof="0" dirty="0" smtClean="0"/>
              <a:t>Click here to add content</a:t>
            </a:r>
          </a:p>
          <a:p>
            <a:pPr lvl="2"/>
            <a:r>
              <a:rPr lang="en-US" altLang="zh-CN" noProof="0" dirty="0" smtClean="0"/>
              <a:t>Click here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2015.7.4</a:t>
            </a:r>
          </a:p>
          <a:p>
            <a:pPr lvl="1"/>
            <a:r>
              <a:rPr lang="zh-CN" altLang="en-US" smtClean="0"/>
              <a:t>调整版权和页码对齐，位于参考线</a:t>
            </a:r>
            <a:r>
              <a:rPr lang="en-US" altLang="zh-CN" smtClean="0"/>
              <a:t>8.5</a:t>
            </a:r>
            <a:r>
              <a:rPr lang="zh-CN" altLang="en-US" smtClean="0"/>
              <a:t>到</a:t>
            </a:r>
            <a:r>
              <a:rPr lang="en-US" altLang="zh-CN" smtClean="0"/>
              <a:t>8.9</a:t>
            </a:r>
            <a:r>
              <a:rPr lang="zh-CN" altLang="en-US" smtClean="0"/>
              <a:t>之间。</a:t>
            </a:r>
          </a:p>
          <a:p>
            <a:pPr lvl="1"/>
            <a:r>
              <a:rPr lang="zh-CN" altLang="en-US" smtClean="0"/>
              <a:t>调整编辑框行距为单倍行距。</a:t>
            </a:r>
            <a:endParaRPr lang="en-US" altLang="zh-CN" smtClean="0"/>
          </a:p>
          <a:p>
            <a:pPr lvl="0"/>
            <a:r>
              <a:rPr lang="en-US" altLang="zh-CN" smtClean="0"/>
              <a:t>2015.7.9</a:t>
            </a:r>
          </a:p>
          <a:p>
            <a:pPr lvl="1"/>
            <a:r>
              <a:rPr lang="zh-CN" altLang="en-US" smtClean="0"/>
              <a:t>删除此页课程版本后的“</a:t>
            </a:r>
            <a:r>
              <a:rPr lang="en-US" altLang="zh-CN" smtClean="0"/>
              <a:t>ISSUE</a:t>
            </a:r>
            <a:r>
              <a:rPr lang="zh-CN" altLang="en-US" smtClean="0"/>
              <a:t>”。</a:t>
            </a:r>
            <a:endParaRPr lang="en-US" altLang="zh-CN" smtClean="0"/>
          </a:p>
          <a:p>
            <a:pPr lvl="1"/>
            <a:r>
              <a:rPr lang="zh-CN" altLang="en-US" smtClean="0"/>
              <a:t>新增“产品版本”和“课程版本”的示例。</a:t>
            </a:r>
            <a:endParaRPr lang="en-US" altLang="zh-CN" smtClean="0"/>
          </a:p>
          <a:p>
            <a:pPr lvl="0"/>
            <a:r>
              <a:rPr lang="en-US" altLang="zh-CN" smtClean="0"/>
              <a:t>2015.8.3</a:t>
            </a:r>
          </a:p>
          <a:p>
            <a:pPr lvl="1"/>
            <a:r>
              <a:rPr lang="zh-CN" altLang="en-US" smtClean="0"/>
              <a:t>调整母板主体和备注，段落格式为“允许标点溢出边界”。</a:t>
            </a:r>
            <a:endParaRPr lang="en-US" altLang="zh-CN" smtClean="0"/>
          </a:p>
          <a:p>
            <a:pPr lvl="0"/>
            <a:r>
              <a:rPr lang="en-US" altLang="zh-CN" smtClean="0"/>
              <a:t>2015.8.4</a:t>
            </a:r>
          </a:p>
          <a:p>
            <a:pPr lvl="1"/>
            <a:r>
              <a:rPr lang="zh-CN" altLang="en-US" smtClean="0"/>
              <a:t>删除缩略语页；</a:t>
            </a:r>
            <a:endParaRPr lang="en-US" altLang="zh-CN" smtClean="0"/>
          </a:p>
          <a:p>
            <a:pPr lvl="1"/>
            <a:r>
              <a:rPr lang="zh-CN" altLang="en-US" smtClean="0"/>
              <a:t>重命名版式“</a:t>
            </a:r>
            <a:r>
              <a:rPr lang="en-US" altLang="zh-CN" smtClean="0"/>
              <a:t>8#</a:t>
            </a:r>
            <a:r>
              <a:rPr lang="zh-CN" altLang="en-US" smtClean="0"/>
              <a:t>空白”为“</a:t>
            </a:r>
            <a:r>
              <a:rPr lang="en-US" altLang="zh-CN" smtClean="0"/>
              <a:t>8#</a:t>
            </a:r>
            <a:r>
              <a:rPr lang="zh-CN" altLang="en-US" smtClean="0"/>
              <a:t>仅标题”。</a:t>
            </a:r>
            <a:endParaRPr lang="en-US" altLang="zh-CN" smtClean="0"/>
          </a:p>
          <a:p>
            <a:r>
              <a:rPr lang="en-US" altLang="zh-CN" smtClean="0"/>
              <a:t>2015.9.2</a:t>
            </a:r>
          </a:p>
          <a:p>
            <a:pPr lvl="1"/>
            <a:r>
              <a:rPr lang="zh-CN" altLang="en-US" smtClean="0"/>
              <a:t>新增备注模板，备注页正上方添加页眉，显示本章标题。</a:t>
            </a:r>
            <a:endParaRPr lang="en-US" altLang="zh-CN" smtClean="0"/>
          </a:p>
          <a:p>
            <a:pPr lvl="0"/>
            <a:r>
              <a:rPr lang="en-US" altLang="zh-CN" smtClean="0"/>
              <a:t>2015.9.14</a:t>
            </a:r>
          </a:p>
          <a:p>
            <a:pPr lvl="1"/>
            <a:r>
              <a:rPr lang="zh-CN" altLang="en-US" smtClean="0"/>
              <a:t>删除“谢谢”那页的白色“谢谢”。</a:t>
            </a:r>
            <a:endParaRPr lang="en-US" altLang="zh-CN" smtClean="0"/>
          </a:p>
          <a:p>
            <a:pPr lvl="0"/>
            <a:r>
              <a:rPr lang="en-US" altLang="zh-CN" smtClean="0"/>
              <a:t>2017.11.8</a:t>
            </a:r>
          </a:p>
          <a:p>
            <a:pPr lvl="1"/>
            <a:r>
              <a:rPr lang="zh-CN" altLang="en-US" smtClean="0"/>
              <a:t>调整母版中标题宽度。</a:t>
            </a:r>
            <a:endParaRPr lang="en-US" altLang="zh-CN" smtClean="0"/>
          </a:p>
          <a:p>
            <a:r>
              <a:rPr lang="en-US" altLang="zh-CN" smtClean="0"/>
              <a:t>2017.12.8</a:t>
            </a:r>
          </a:p>
          <a:p>
            <a:pPr lvl="1"/>
            <a:r>
              <a:rPr lang="zh-CN" altLang="en-US" smtClean="0"/>
              <a:t>适当拉长了备注页文本框长度，防止</a:t>
            </a:r>
            <a:r>
              <a:rPr lang="en-US" altLang="zh-CN" smtClean="0"/>
              <a:t>2013</a:t>
            </a:r>
            <a:r>
              <a:rPr lang="zh-CN" altLang="en-US" smtClean="0"/>
              <a:t>版后的</a:t>
            </a:r>
            <a:r>
              <a:rPr lang="en-US" altLang="zh-CN" smtClean="0"/>
              <a:t>PPT</a:t>
            </a:r>
            <a:r>
              <a:rPr lang="zh-CN" altLang="en-US" smtClean="0"/>
              <a:t>会自动换页。</a:t>
            </a:r>
            <a:endParaRPr lang="en-US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082962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86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dirty="0" smtClean="0"/>
              <a:t>安装部署基本管理组件，包含</a:t>
            </a:r>
            <a:r>
              <a:rPr lang="en-US" altLang="zh-CN" dirty="0" smtClean="0"/>
              <a:t>cps-starter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cps-monitor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cps-client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cps-server</a:t>
            </a:r>
            <a:r>
              <a:rPr lang="zh-CN" altLang="en-US" dirty="0" smtClean="0"/>
              <a:t>，以及一些基础服务组件（</a:t>
            </a:r>
            <a:r>
              <a:rPr lang="en-US" altLang="zh-CN" dirty="0" err="1" smtClean="0"/>
              <a:t>haproxy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cbs</a:t>
            </a:r>
            <a:r>
              <a:rPr lang="en-US" altLang="zh-CN" dirty="0" smtClean="0"/>
              <a:t>-server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gaussdb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ntp</a:t>
            </a:r>
            <a:r>
              <a:rPr lang="en-US" altLang="zh-CN" dirty="0" smtClean="0"/>
              <a:t>-server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dns</a:t>
            </a:r>
            <a:r>
              <a:rPr lang="en-US" altLang="zh-CN" dirty="0" smtClean="0"/>
              <a:t>-server</a:t>
            </a:r>
            <a:r>
              <a:rPr lang="zh-CN" altLang="en-US" dirty="0" smtClean="0"/>
              <a:t>），这些服务构成</a:t>
            </a:r>
            <a:r>
              <a:rPr lang="en-US" altLang="zh-CN" dirty="0" smtClean="0"/>
              <a:t>FSO</a:t>
            </a:r>
            <a:r>
              <a:rPr lang="zh-CN" altLang="en-US" dirty="0" smtClean="0"/>
              <a:t>基础部署框架。</a:t>
            </a:r>
            <a:br>
              <a:rPr lang="zh-CN" altLang="en-US" dirty="0" smtClean="0"/>
            </a:br>
            <a:r>
              <a:rPr lang="en-US" altLang="zh-CN" dirty="0" smtClean="0"/>
              <a:t>cps-starter</a:t>
            </a:r>
            <a:r>
              <a:rPr lang="zh-CN" altLang="en-US" dirty="0" smtClean="0"/>
              <a:t>是打包在</a:t>
            </a:r>
            <a:r>
              <a:rPr lang="en-US" altLang="zh-CN" dirty="0" err="1" smtClean="0"/>
              <a:t>hostos</a:t>
            </a:r>
            <a:r>
              <a:rPr lang="zh-CN" altLang="en-US" dirty="0" smtClean="0"/>
              <a:t>中的，负责拉起基础组件进程。</a:t>
            </a:r>
            <a:br>
              <a:rPr lang="zh-CN" altLang="en-US" dirty="0" smtClean="0"/>
            </a:br>
            <a:r>
              <a:rPr lang="en-US" altLang="zh-CN" dirty="0" smtClean="0"/>
              <a:t>cps-server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管理和服务部署管理，对外提供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服务。</a:t>
            </a:r>
            <a:br>
              <a:rPr lang="zh-CN" altLang="en-US" dirty="0" smtClean="0"/>
            </a:br>
            <a:r>
              <a:rPr lang="en-US" altLang="zh-CN" dirty="0" smtClean="0"/>
              <a:t>zookeeper</a:t>
            </a:r>
            <a:r>
              <a:rPr lang="zh-CN" altLang="en-US" dirty="0" smtClean="0"/>
              <a:t>作为集群管理工具，负责配置数据、运行时数据的存储以及集群管理。</a:t>
            </a:r>
            <a:br>
              <a:rPr lang="zh-CN" altLang="en-US" dirty="0" smtClean="0"/>
            </a:br>
            <a:r>
              <a:rPr lang="en-US" altLang="zh-CN" dirty="0" smtClean="0"/>
              <a:t>cps-monitor</a:t>
            </a:r>
            <a:r>
              <a:rPr lang="zh-CN" altLang="en-US" dirty="0" smtClean="0"/>
              <a:t>负责进程监控。</a:t>
            </a:r>
            <a:br>
              <a:rPr lang="zh-CN" altLang="en-US" dirty="0" smtClean="0"/>
            </a:br>
            <a:r>
              <a:rPr lang="en-US" altLang="zh-CN" dirty="0" smtClean="0"/>
              <a:t>cps-client</a:t>
            </a:r>
            <a:r>
              <a:rPr lang="zh-CN" altLang="en-US" dirty="0" smtClean="0"/>
              <a:t>则负责每个节点上业务包的安装，卸载以及启停任务的执行，以及信息收集、配置变更生效、告警上报等操作。</a:t>
            </a:r>
            <a:endParaRPr lang="en-US" altLang="zh-CN" dirty="0" smtClean="0"/>
          </a:p>
          <a:p>
            <a:r>
              <a:rPr lang="zh-CN" altLang="en-US" dirty="0" smtClean="0"/>
              <a:t>包含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，驱动包，业务</a:t>
            </a:r>
            <a:r>
              <a:rPr lang="en-US" altLang="zh-CN" dirty="0" smtClean="0"/>
              <a:t>rpm</a:t>
            </a:r>
            <a:r>
              <a:rPr lang="zh-CN" altLang="en-US" dirty="0" smtClean="0"/>
              <a:t>包、配置文件等。初接触者可以理解为一个类似</a:t>
            </a:r>
            <a:r>
              <a:rPr lang="en-US" altLang="zh-CN" dirty="0" err="1" smtClean="0"/>
              <a:t>yast</a:t>
            </a:r>
            <a:r>
              <a:rPr lang="zh-CN" altLang="en-US" dirty="0" smtClean="0"/>
              <a:t>的安装源。</a:t>
            </a:r>
            <a:r>
              <a:rPr lang="en-US" altLang="zh-CN" dirty="0" smtClean="0"/>
              <a:t>cps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zypper</a:t>
            </a:r>
            <a:r>
              <a:rPr lang="en-US" altLang="zh-CN" dirty="0" smtClean="0"/>
              <a:t> </a:t>
            </a:r>
            <a:r>
              <a:rPr lang="zh-CN" altLang="en-US" dirty="0" smtClean="0"/>
              <a:t>系列命令构建仓库，以及业务</a:t>
            </a:r>
            <a:r>
              <a:rPr lang="en-US" altLang="zh-CN" dirty="0" smtClean="0"/>
              <a:t>rpm</a:t>
            </a:r>
            <a:r>
              <a:rPr lang="zh-CN" altLang="en-US" dirty="0" smtClean="0"/>
              <a:t>包的安装、卸载。 如</a:t>
            </a:r>
            <a:r>
              <a:rPr lang="en-US" altLang="zh-CN" dirty="0" err="1" smtClean="0"/>
              <a:t>zypper</a:t>
            </a:r>
            <a:r>
              <a:rPr lang="en-US" altLang="zh-CN" dirty="0" smtClean="0"/>
              <a:t> in  </a:t>
            </a:r>
            <a:r>
              <a:rPr lang="en-US" altLang="zh-CN" dirty="0" err="1" smtClean="0"/>
              <a:t>xxx.rpm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zypper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xxx.rpm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系统安装完之后，软件仓库使用</a:t>
            </a:r>
            <a:r>
              <a:rPr lang="en-US" altLang="zh-CN" dirty="0" smtClean="0"/>
              <a:t>swift</a:t>
            </a:r>
            <a:r>
              <a:rPr lang="zh-CN" altLang="en-US" dirty="0" smtClean="0"/>
              <a:t>存储，使用</a:t>
            </a:r>
            <a:r>
              <a:rPr lang="en-US" altLang="zh-CN" dirty="0" smtClean="0"/>
              <a:t>swift</a:t>
            </a:r>
            <a:r>
              <a:rPr lang="zh-CN" altLang="en-US" dirty="0" smtClean="0"/>
              <a:t>接口对外提供服务。</a:t>
            </a:r>
          </a:p>
          <a:p>
            <a:pPr algn="l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021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41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34141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47338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78155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04877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17731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11888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OpenStack</a:t>
            </a:r>
            <a:r>
              <a:rPr lang="zh-CN" altLang="en-US" smtClean="0"/>
              <a:t>集中两个管理节点部署，第三个节点只部署集群服务（</a:t>
            </a:r>
            <a:r>
              <a:rPr lang="en-US" altLang="zh-CN" smtClean="0"/>
              <a:t>swift+zookeeper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FusionSphere  Manager</a:t>
            </a:r>
            <a:r>
              <a:rPr lang="zh-CN" altLang="en-US" smtClean="0"/>
              <a:t>部署在虚拟机中，</a:t>
            </a:r>
            <a:r>
              <a:rPr lang="en-US" altLang="zh-CN" smtClean="0"/>
              <a:t>1+1</a:t>
            </a:r>
            <a:r>
              <a:rPr lang="zh-CN" altLang="en-US" smtClean="0"/>
              <a:t>主备部署</a:t>
            </a:r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4657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65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OpenStack</a:t>
            </a:r>
            <a:r>
              <a:rPr lang="zh-CN" altLang="en-US" smtClean="0"/>
              <a:t>服务部署三个实例，增强可靠性</a:t>
            </a:r>
            <a:endParaRPr lang="en-US" altLang="zh-CN" smtClean="0"/>
          </a:p>
          <a:p>
            <a:r>
              <a:rPr lang="en-US" altLang="zh-CN" smtClean="0"/>
              <a:t>FusionSphere  Manager</a:t>
            </a:r>
            <a:r>
              <a:rPr lang="zh-CN" altLang="en-US" smtClean="0"/>
              <a:t>部署在虚拟机中，</a:t>
            </a:r>
            <a:r>
              <a:rPr lang="en-US" altLang="zh-CN" smtClean="0"/>
              <a:t>1+1</a:t>
            </a:r>
            <a:r>
              <a:rPr lang="zh-CN" altLang="en-US" smtClean="0"/>
              <a:t>主备部署</a:t>
            </a:r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995657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OpenStack</a:t>
            </a:r>
            <a:r>
              <a:rPr lang="zh-CN" altLang="en-US" smtClean="0"/>
              <a:t>所有服务单实例部署</a:t>
            </a:r>
            <a:endParaRPr lang="en-US" altLang="zh-CN" smtClean="0"/>
          </a:p>
          <a:p>
            <a:r>
              <a:rPr lang="en-US" altLang="zh-CN" smtClean="0"/>
              <a:t>FusionSphere  Manager</a:t>
            </a:r>
            <a:r>
              <a:rPr lang="zh-CN" altLang="en-US" smtClean="0"/>
              <a:t>部署在虚拟机中，而不是一个实例</a:t>
            </a:r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677270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620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04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lvl="0" indent="-180975"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配置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和网口对应。用户可通过配置拖拽方式将网口添加到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marL="180975" lvl="0" indent="-180975"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配置网口</a:t>
            </a:r>
            <a:r>
              <a:rPr lang="en-US" altLang="zh-CN" dirty="0" smtClean="0"/>
              <a:t>bond</a:t>
            </a:r>
            <a:r>
              <a:rPr lang="zh-CN" altLang="en-US" dirty="0" smtClean="0"/>
              <a:t>。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中管理多个网口会自动配置</a:t>
            </a:r>
            <a:r>
              <a:rPr lang="en-US" altLang="zh-CN" dirty="0" smtClean="0"/>
              <a:t>bond</a:t>
            </a:r>
            <a:r>
              <a:rPr lang="zh-CN" altLang="en-US" dirty="0" smtClean="0"/>
              <a:t>，用户可配置</a:t>
            </a:r>
            <a:r>
              <a:rPr lang="en-US" altLang="zh-CN" dirty="0" smtClean="0"/>
              <a:t>bond</a:t>
            </a:r>
            <a:r>
              <a:rPr lang="zh-CN" altLang="en-US" dirty="0" smtClean="0"/>
              <a:t>模式，支持主备模式、 二层负载均衡（基于二层信息）、三层负载均衡（基于三层和四层信息）。</a:t>
            </a:r>
            <a:endParaRPr lang="en-US" altLang="zh-CN" dirty="0" smtClean="0"/>
          </a:p>
          <a:p>
            <a:pPr marL="180975" lvl="0" indent="-180975"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配置映射模式。支持</a:t>
            </a:r>
            <a:r>
              <a:rPr lang="en-US" altLang="zh-CN" dirty="0" smtClean="0"/>
              <a:t>OVS</a:t>
            </a:r>
            <a:r>
              <a:rPr lang="zh-CN" altLang="en-US" dirty="0" smtClean="0"/>
              <a:t>、用户态</a:t>
            </a:r>
            <a:r>
              <a:rPr lang="en-US" altLang="zh-CN" dirty="0" smtClean="0"/>
              <a:t>EVS </a:t>
            </a:r>
            <a:r>
              <a:rPr lang="zh-CN" altLang="en-US" dirty="0" smtClean="0"/>
              <a:t>（高性能智能网卡）、硬直通（高性能智能网卡）。</a:t>
            </a:r>
            <a:endParaRPr lang="en-US" altLang="zh-CN" dirty="0" smtClean="0"/>
          </a:p>
          <a:p>
            <a:pPr marL="180975" lvl="0" indent="-180975"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系统根据硬件类型进行分组管理，支持用户自定义分组。如果需要调整配置，每个分组需要逐一配置。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70004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1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06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系统根据硬件类型和节点类型（管理和计算）分组管理，支持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自动分组：系统根据硬件类型、磁盘当前已生效的配置进行分组。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手动分组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加入组：系统根据硬件类型、磁盘当前已生效的配置校验当前未分组的单板是否可加入指定组，用户根据需要将符合要求的单板加入组中。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移除组：将单板从组中移出。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864780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配置磁盘存储池（即：卷组）</a:t>
            </a:r>
          </a:p>
          <a:p>
            <a:pPr lvl="1"/>
            <a:r>
              <a:rPr lang="zh-CN" altLang="en-US" dirty="0" smtClean="0"/>
              <a:t>系统默认创建了</a:t>
            </a:r>
            <a:r>
              <a:rPr lang="en-US" altLang="zh-CN" dirty="0" err="1" smtClean="0"/>
              <a:t>cpsVG</a:t>
            </a:r>
            <a:r>
              <a:rPr lang="zh-CN" altLang="en-US" dirty="0" smtClean="0"/>
              <a:t>这个卷组，用户可根据实际情况新增卷组</a:t>
            </a:r>
          </a:p>
          <a:p>
            <a:r>
              <a:rPr lang="zh-CN" altLang="en-US" dirty="0" smtClean="0"/>
              <a:t>扩展磁盘存储池</a:t>
            </a:r>
          </a:p>
          <a:p>
            <a:pPr lvl="1"/>
            <a:r>
              <a:rPr lang="zh-CN" altLang="en-US" dirty="0" smtClean="0"/>
              <a:t>用户根据需要将空闲的物理磁盘扩容到指定的卷组（直接将空闲磁盘拖拽到卷组中）</a:t>
            </a:r>
          </a:p>
          <a:p>
            <a:r>
              <a:rPr lang="zh-CN" altLang="en-US" dirty="0" smtClean="0"/>
              <a:t>如果需要修改配置，需要逐一配置每个分组。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6154953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配置磁盘存储分区（即：逻辑分区），支持</a:t>
            </a:r>
          </a:p>
          <a:p>
            <a:pPr lvl="1"/>
            <a:r>
              <a:rPr lang="zh-CN" altLang="en-US" dirty="0" smtClean="0"/>
              <a:t>切换卷组</a:t>
            </a:r>
          </a:p>
          <a:p>
            <a:pPr lvl="1"/>
            <a:r>
              <a:rPr lang="zh-CN" altLang="en-US" dirty="0" smtClean="0"/>
              <a:t>扩容分区容量</a:t>
            </a:r>
          </a:p>
          <a:p>
            <a:pPr lvl="1"/>
            <a:r>
              <a:rPr lang="zh-CN" altLang="en-US" dirty="0" smtClean="0"/>
              <a:t>切换分区到远端存储（支持</a:t>
            </a:r>
            <a:r>
              <a:rPr lang="en-US" altLang="zh-CN" dirty="0" smtClean="0"/>
              <a:t>FCSAN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IPSAN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HP3PAR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如果需要修改配置，需要逐一配置每个分组。</a:t>
            </a:r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17287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031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602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默认：管理组不隔离资源，计算组隔离</a:t>
            </a:r>
            <a:r>
              <a:rPr lang="en-US" altLang="zh-CN" dirty="0" smtClean="0"/>
              <a:t>2 </a:t>
            </a:r>
            <a:r>
              <a:rPr lang="en-US" altLang="zh-CN" dirty="0" err="1" smtClean="0"/>
              <a:t>vCPU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2G RAM</a:t>
            </a:r>
          </a:p>
          <a:p>
            <a:r>
              <a:rPr lang="zh-CN" altLang="en-US" dirty="0" smtClean="0"/>
              <a:t>分组能力：</a:t>
            </a:r>
          </a:p>
          <a:p>
            <a:pPr lvl="1"/>
            <a:r>
              <a:rPr lang="zh-CN" altLang="en-US" dirty="0" smtClean="0"/>
              <a:t>自动分组</a:t>
            </a:r>
          </a:p>
          <a:p>
            <a:r>
              <a:rPr lang="zh-CN" altLang="en-US" dirty="0" smtClean="0"/>
              <a:t>主机上部署的角色是否属于管理角色。</a:t>
            </a:r>
          </a:p>
          <a:p>
            <a:pPr lvl="1"/>
            <a:r>
              <a:rPr lang="zh-CN" altLang="en-US" dirty="0" smtClean="0"/>
              <a:t>手动分组</a:t>
            </a:r>
          </a:p>
          <a:p>
            <a:r>
              <a:rPr lang="zh-CN" altLang="en-US" dirty="0" smtClean="0"/>
              <a:t>支持用户自定义分组，其中，若主机已部署管理角色，无法加入计算组中。</a:t>
            </a:r>
          </a:p>
          <a:p>
            <a:r>
              <a:rPr lang="zh-CN" altLang="en-US" dirty="0" smtClean="0"/>
              <a:t>如果需要修改配置，需要逐一配置每个分组。</a:t>
            </a:r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0096165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919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614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895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Storage_data0,storage_data1</a:t>
            </a:r>
            <a:r>
              <a:rPr lang="zh-CN" altLang="en-US" smtClean="0"/>
              <a:t>两个存储平面用于支持多路径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7116490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90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69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614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49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947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613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15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503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86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487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096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662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03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749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417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249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943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33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89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参考答案：</a:t>
            </a:r>
            <a:endParaRPr lang="en-US" altLang="zh-CN" smtClean="0"/>
          </a:p>
          <a:p>
            <a:pPr lvl="1"/>
            <a:r>
              <a:rPr lang="en-US" altLang="zh-CN" smtClean="0"/>
              <a:t>1. B</a:t>
            </a:r>
          </a:p>
          <a:p>
            <a:pPr lvl="1"/>
            <a:r>
              <a:rPr lang="en-US" altLang="zh-CN" smtClean="0"/>
              <a:t>2. C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6823954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196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0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2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04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20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755649" y="1417638"/>
          <a:ext cx="7848601" cy="1082675"/>
        </p:xfrm>
        <a:graphic>
          <a:graphicData uri="http://schemas.openxmlformats.org/drawingml/2006/table">
            <a:tbl>
              <a:tblPr/>
              <a:tblGrid>
                <a:gridCol w="2340187"/>
                <a:gridCol w="1476164"/>
                <a:gridCol w="2268252"/>
                <a:gridCol w="1763998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/>
        </p:nvGraphicFramePr>
        <p:xfrm>
          <a:off x="755650" y="2940050"/>
          <a:ext cx="7848600" cy="3038475"/>
        </p:xfrm>
        <a:graphic>
          <a:graphicData uri="http://schemas.openxmlformats.org/drawingml/2006/table">
            <a:tbl>
              <a:tblPr/>
              <a:tblGrid>
                <a:gridCol w="2340186"/>
                <a:gridCol w="1476164"/>
                <a:gridCol w="2268252"/>
                <a:gridCol w="1763998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1988840"/>
            <a:ext cx="234018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课程编码</a:t>
            </a:r>
            <a:endParaRPr lang="zh-CN" altLang="en-US" dirty="0"/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3095836" y="1988840"/>
            <a:ext cx="1476164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适用的产品</a:t>
            </a:r>
            <a:endParaRPr lang="zh-CN" altLang="en-US" dirty="0"/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0" y="1988840"/>
            <a:ext cx="226825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6840252" y="1988840"/>
            <a:ext cx="176399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755576" y="3537012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3095836" y="3537012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3537012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6840252" y="3501008"/>
            <a:ext cx="1764196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新开发</a:t>
            </a:r>
            <a:endParaRPr lang="zh-CN" altLang="en-US" dirty="0"/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714375" y="609315"/>
            <a:ext cx="70516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defTabSz="801688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6059488" y="360363"/>
            <a:ext cx="28733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1" dirty="0">
                <a:solidFill>
                  <a:srgbClr val="4D4D4D"/>
                </a:solidFill>
                <a:latin typeface="Arial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755576" y="4041068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3095836" y="4041068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0" y="4041068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6840252" y="4005064"/>
            <a:ext cx="1764196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755576" y="4509120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3095836" y="4509120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0" y="4509120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6840252" y="4509120"/>
            <a:ext cx="176419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755576" y="5049180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3095836" y="5049180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0" y="5049180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6840252" y="5049180"/>
            <a:ext cx="176419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755576" y="5517232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3095836" y="5517232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4572000" y="5517232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6840252" y="5517232"/>
            <a:ext cx="176419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问题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49411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 marL="457200" marR="0" indent="-457200" algn="l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/>
            </a:lvl1pPr>
            <a:lvl2pPr marL="858837" indent="-457200">
              <a:buSzPct val="100000"/>
              <a:buFont typeface="+mj-lt"/>
              <a:buAutoNum type="alphaUcPeriod"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 smtClean="0"/>
              <a:t>此版式用于思考题</a:t>
            </a:r>
            <a:r>
              <a:rPr lang="en-US" altLang="zh-CN" dirty="0" smtClean="0"/>
              <a:t>-201501</a:t>
            </a:r>
            <a:r>
              <a:rPr lang="zh-CN" altLang="en-US" dirty="0" smtClean="0"/>
              <a:t>具体格式（序号格式需以模板展示）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思考题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此版式用于每一节的总结</a:t>
            </a:r>
            <a:r>
              <a:rPr lang="en-US" altLang="zh-CN" dirty="0" smtClean="0"/>
              <a:t>-201501</a:t>
            </a:r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本节小结</a:t>
            </a:r>
          </a:p>
        </p:txBody>
      </p:sp>
      <p:pic>
        <p:nvPicPr>
          <p:cNvPr id="4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43211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43211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本章总结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38893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更多信息</a:t>
            </a:r>
          </a:p>
        </p:txBody>
      </p:sp>
      <p:pic>
        <p:nvPicPr>
          <p:cNvPr id="5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36861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此版式用于提供给学员更多学习信息。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36861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学习推荐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967092" y="2503487"/>
            <a:ext cx="1209816" cy="71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4100" dirty="0" smtClean="0">
                <a:solidFill>
                  <a:srgbClr val="990000"/>
                </a:solidFill>
                <a:latin typeface="Arial" charset="0"/>
                <a:ea typeface="华文细黑" pitchFamily="2" charset="-122"/>
                <a:sym typeface="FrutigerNext LT Regular" pitchFamily="34" charset="0"/>
              </a:rPr>
              <a:t>谢谢</a:t>
            </a:r>
            <a:endParaRPr lang="zh-CN" altLang="zh-CN" sz="4100" dirty="0">
              <a:solidFill>
                <a:srgbClr val="990000"/>
              </a:solidFill>
              <a:latin typeface="Arial" charset="0"/>
              <a:ea typeface="华文细黑" pitchFamily="2" charset="-122"/>
              <a:sym typeface="FrutigerNext LT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62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6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7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7224713" y="4094163"/>
            <a:ext cx="1333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4" tIns="40058" rIns="80114" bIns="40058">
            <a:spAutoFit/>
          </a:bodyPr>
          <a:lstStyle/>
          <a:p>
            <a:pPr defTabSz="80168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sp>
        <p:nvSpPr>
          <p:cNvPr id="1414185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419225"/>
            <a:ext cx="6012594" cy="1470025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</a:t>
            </a:r>
            <a:r>
              <a:rPr lang="zh-CN" altLang="en-US" dirty="0" smtClean="0"/>
              <a:t>式</a:t>
            </a:r>
            <a:endParaRPr lang="zh-CN" altLang="en-US" dirty="0"/>
          </a:p>
        </p:txBody>
      </p:sp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655638" y="6207125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fontAlgn="base"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前言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42012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4"/>
            <a:ext cx="7920037" cy="4032856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 smtClean="0"/>
              <a:t>本章主要讲述</a:t>
            </a:r>
            <a:r>
              <a:rPr lang="en-US" altLang="zh-CN" dirty="0" smtClean="0"/>
              <a:t>...</a:t>
            </a:r>
            <a:endParaRPr lang="zh-CN" altLang="en-US" dirty="0" smtClean="0"/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前言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84213" y="1376363"/>
            <a:ext cx="7897812" cy="4194175"/>
          </a:xfrm>
        </p:spPr>
        <p:txBody>
          <a:bodyPr/>
          <a:lstStyle>
            <a:lvl1pPr marL="301625" marR="0" indent="-301625" algn="l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lvl1pPr>
            <a:lvl2pPr eaLnBrk="1" hangingPunct="1">
              <a:defRPr/>
            </a:lvl2pPr>
            <a:lvl3pPr eaLnBrk="1" hangingPunct="1">
              <a:defRPr/>
            </a:lvl3pPr>
            <a:lvl4pPr eaLnBrk="1" hangingPunct="1">
              <a:defRPr/>
            </a:lvl4pPr>
            <a:lvl5pPr eaLnBrk="1" hangingPunct="1">
              <a:defRPr/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08" y="532240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 descr="目录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644" y="541075"/>
            <a:ext cx="62071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3"/>
            <a:ext cx="7920038" cy="3924300"/>
          </a:xfrm>
        </p:spPr>
        <p:txBody>
          <a:bodyPr/>
          <a:lstStyle>
            <a:lvl1pPr marL="457200" marR="0" indent="-457200" algn="l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一级目录一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一级目录二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一级目录三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4788532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本节概述和学习目标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41052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08" y="532240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387350"/>
            <a:ext cx="7920037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387350"/>
            <a:ext cx="7920037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4" descr="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508875" y="6399213"/>
            <a:ext cx="1311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87350"/>
            <a:ext cx="7745412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374775"/>
            <a:ext cx="7929562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8" name="Rectangle 69"/>
          <p:cNvSpPr>
            <a:spLocks noChangeArrowheads="1"/>
          </p:cNvSpPr>
          <p:nvPr userDrawn="1"/>
        </p:nvSpPr>
        <p:spPr bwMode="auto">
          <a:xfrm>
            <a:off x="6096000" y="6417332"/>
            <a:ext cx="65709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eaLnBrk="0" fontAlgn="base" hangingPunct="0"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+mn-ea"/>
              </a:rPr>
              <a:pPr defTabSz="801688" eaLnBrk="0" fontAlgn="base" hangingPunct="0">
                <a:defRPr/>
              </a:pPr>
              <a:t>‹#›</a:t>
            </a:fld>
            <a:r>
              <a:rPr lang="zh-CN" altLang="en-US" sz="1200" dirty="0" smtClean="0">
                <a:latin typeface="+mn-lt"/>
                <a:ea typeface="+mn-ea"/>
              </a:rPr>
              <a:t>页</a:t>
            </a:r>
            <a:endParaRPr lang="en-US" altLang="zh-CN" sz="1200" dirty="0">
              <a:latin typeface="+mn-lt"/>
              <a:ea typeface="+mn-ea"/>
            </a:endParaRPr>
          </a:p>
        </p:txBody>
      </p:sp>
      <p:sp>
        <p:nvSpPr>
          <p:cNvPr id="10" name="Rectangle 54"/>
          <p:cNvSpPr>
            <a:spLocks noChangeArrowheads="1"/>
          </p:cNvSpPr>
          <p:nvPr userDrawn="1"/>
        </p:nvSpPr>
        <p:spPr bwMode="auto">
          <a:xfrm>
            <a:off x="647564" y="6409397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2017 </a:t>
            </a:r>
            <a:r>
              <a:rPr lang="zh-CN" altLang="en-US" sz="1200" b="0" dirty="0" smtClean="0">
                <a:latin typeface="+mn-lt"/>
                <a:ea typeface="+mn-ea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-1836712" y="2312876"/>
            <a:ext cx="1800200" cy="117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参考线：</a:t>
            </a:r>
            <a:endParaRPr lang="en-US" altLang="zh-CN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左：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10.6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右：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11.2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上：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5.7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下：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7.8</a:t>
            </a:r>
            <a:endParaRPr lang="zh-CN" altLang="en-US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58" r:id="rId7"/>
    <p:sldLayoutId id="2147483828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76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86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3600"/>
            <a:ext cx="9144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8249" name="Text Box 9"/>
          <p:cNvSpPr txBox="1">
            <a:spLocks noChangeArrowheads="1"/>
          </p:cNvSpPr>
          <p:nvPr/>
        </p:nvSpPr>
        <p:spPr bwMode="auto">
          <a:xfrm>
            <a:off x="3436938" y="3189288"/>
            <a:ext cx="25304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2400">
                <a:solidFill>
                  <a:srgbClr val="666666"/>
                </a:solidFill>
                <a:latin typeface="Arial" pitchFamily="34" charset="0"/>
                <a:ea typeface="MS PGothic" pitchFamily="34" charset="-128"/>
                <a:sym typeface="FrutigerNext LT Regular" pitchFamily="34" charset="0"/>
              </a:rPr>
              <a:t>www.huawei.com</a:t>
            </a:r>
          </a:p>
        </p:txBody>
      </p:sp>
    </p:spTree>
    <p:extLst>
      <p:ext uri="{BB962C8B-B14F-4D97-AF65-F5344CB8AC3E}">
        <p14:creationId xmlns:p14="http://schemas.microsoft.com/office/powerpoint/2010/main" val="84983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</p:sldLayoutIdLst>
  <p:timing>
    <p:tnLst>
      <p:par>
        <p:cTn id="1" dur="indefinite" restart="never" nodeType="tmRoot"/>
      </p:par>
    </p:tnLst>
  </p:timing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700" baseline="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01625" indent="-301625" algn="l" defTabSz="801688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0175" indent="-198438" algn="l" defTabSz="8016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1813" indent="-201613" algn="l" defTabSz="801688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590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62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34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306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HC12083</a:t>
            </a:r>
            <a:endParaRPr lang="zh-CN" altLang="zh-CN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 smtClean="0"/>
              <a:t>FusionSphere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R6</a:t>
            </a:r>
            <a:endParaRPr 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V3.0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洪飞泷</a:t>
            </a:r>
            <a:r>
              <a:rPr lang="en-US" altLang="zh-CN" dirty="0" smtClean="0"/>
              <a:t>/wx350110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2017.11.11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7357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部署原则 </a:t>
            </a:r>
            <a:r>
              <a:rPr lang="en-US" altLang="zh-CN" dirty="0"/>
              <a:t>(1/2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42811016"/>
              </p:ext>
            </p:extLst>
          </p:nvPr>
        </p:nvGraphicFramePr>
        <p:xfrm>
          <a:off x="777875" y="1376363"/>
          <a:ext cx="7848000" cy="4860000"/>
        </p:xfrm>
        <a:graphic>
          <a:graphicData uri="http://schemas.openxmlformats.org/drawingml/2006/table">
            <a:tbl>
              <a:tblPr firstRow="1" bandRow="1"/>
              <a:tblGrid>
                <a:gridCol w="1224000"/>
                <a:gridCol w="1332000"/>
                <a:gridCol w="5292000"/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角色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是否必选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部署原则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sys-server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是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AZ</a:t>
                      </a:r>
                      <a:r>
                        <a:rPr lang="zh-CN" altLang="en-US" sz="1400" dirty="0" smtClean="0"/>
                        <a:t>间不允许共享，每个</a:t>
                      </a:r>
                      <a:r>
                        <a:rPr lang="en-US" altLang="zh-CN" sz="1400" dirty="0" smtClean="0"/>
                        <a:t>AZ</a:t>
                      </a:r>
                      <a:r>
                        <a:rPr lang="zh-CN" altLang="en-US" sz="1400" dirty="0" smtClean="0"/>
                        <a:t>都需要部署</a:t>
                      </a:r>
                      <a:r>
                        <a:rPr lang="en-US" altLang="zh-CN" sz="1400" dirty="0" smtClean="0"/>
                        <a:t>sys-server</a:t>
                      </a:r>
                      <a:r>
                        <a:rPr lang="zh-CN" altLang="en-US" sz="1400" dirty="0" smtClean="0"/>
                        <a:t>角色，默认部署 </a:t>
                      </a:r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个实例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auth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是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所有</a:t>
                      </a:r>
                      <a:r>
                        <a:rPr lang="en-US" altLang="zh-CN" sz="1400" dirty="0" smtClean="0"/>
                        <a:t>DC</a:t>
                      </a:r>
                      <a:r>
                        <a:rPr lang="zh-CN" altLang="en-US" sz="1400" dirty="0" smtClean="0"/>
                        <a:t>间共享，系统内部署一套，建议选择第一个</a:t>
                      </a:r>
                      <a:r>
                        <a:rPr lang="en-US" altLang="zh-CN" sz="1400" dirty="0" smtClean="0"/>
                        <a:t>DC</a:t>
                      </a:r>
                      <a:r>
                        <a:rPr lang="zh-CN" altLang="en-US" sz="1400" dirty="0" smtClean="0"/>
                        <a:t>的第一个</a:t>
                      </a:r>
                      <a:r>
                        <a:rPr lang="en-US" altLang="zh-CN" sz="1400" dirty="0" smtClean="0"/>
                        <a:t>AZ</a:t>
                      </a:r>
                      <a:r>
                        <a:rPr lang="zh-CN" altLang="en-US" sz="1400" dirty="0" smtClean="0"/>
                        <a:t>部署，默认部署</a:t>
                      </a:r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个实例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image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是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DC</a:t>
                      </a:r>
                      <a:r>
                        <a:rPr lang="zh-CN" altLang="en-US" sz="1400" dirty="0" smtClean="0"/>
                        <a:t>内所有</a:t>
                      </a:r>
                      <a:r>
                        <a:rPr lang="en-US" altLang="zh-CN" sz="1400" dirty="0" smtClean="0"/>
                        <a:t>AZ</a:t>
                      </a:r>
                      <a:r>
                        <a:rPr lang="zh-CN" altLang="en-US" sz="1400" dirty="0" smtClean="0"/>
                        <a:t>共享，建议选择每个</a:t>
                      </a:r>
                      <a:r>
                        <a:rPr lang="en-US" altLang="zh-CN" sz="1400" dirty="0" smtClean="0"/>
                        <a:t>DC</a:t>
                      </a:r>
                      <a:r>
                        <a:rPr lang="zh-CN" altLang="en-US" sz="1400" dirty="0" smtClean="0"/>
                        <a:t>的第一个</a:t>
                      </a:r>
                      <a:r>
                        <a:rPr lang="en-US" altLang="zh-CN" sz="1400" dirty="0" smtClean="0"/>
                        <a:t>AZ</a:t>
                      </a:r>
                      <a:r>
                        <a:rPr lang="zh-CN" altLang="en-US" sz="1400" dirty="0" smtClean="0"/>
                        <a:t>部署，默认部署   </a:t>
                      </a:r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个实例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controller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是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AZ</a:t>
                      </a:r>
                      <a:r>
                        <a:rPr lang="zh-CN" altLang="en-US" sz="1400" dirty="0" smtClean="0"/>
                        <a:t>间不允许共享，每个</a:t>
                      </a:r>
                      <a:r>
                        <a:rPr lang="en-US" altLang="zh-CN" sz="1400" dirty="0" smtClean="0"/>
                        <a:t>AZ</a:t>
                      </a:r>
                      <a:r>
                        <a:rPr lang="zh-CN" altLang="en-US" sz="1400" dirty="0" smtClean="0"/>
                        <a:t>都需要部署</a:t>
                      </a:r>
                      <a:r>
                        <a:rPr lang="en-US" altLang="zh-CN" sz="1400" dirty="0" smtClean="0"/>
                        <a:t>controller</a:t>
                      </a:r>
                      <a:r>
                        <a:rPr lang="zh-CN" altLang="en-US" sz="1400" dirty="0" smtClean="0"/>
                        <a:t>角色，默认部署 </a:t>
                      </a:r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个实例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router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是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AZ</a:t>
                      </a:r>
                      <a:r>
                        <a:rPr lang="zh-CN" altLang="en-US" sz="1400" dirty="0" smtClean="0"/>
                        <a:t>间不允许共享，每个</a:t>
                      </a:r>
                      <a:r>
                        <a:rPr lang="en-US" altLang="zh-CN" sz="1400" dirty="0" smtClean="0"/>
                        <a:t>AZ</a:t>
                      </a:r>
                      <a:r>
                        <a:rPr lang="zh-CN" altLang="en-US" sz="1400" dirty="0" smtClean="0"/>
                        <a:t>都需要部署</a:t>
                      </a:r>
                      <a:r>
                        <a:rPr lang="en-US" altLang="zh-CN" sz="1400" dirty="0" smtClean="0"/>
                        <a:t>router</a:t>
                      </a:r>
                      <a:r>
                        <a:rPr lang="zh-CN" altLang="en-US" sz="1400" dirty="0" smtClean="0"/>
                        <a:t>角色，默认部署</a:t>
                      </a:r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个 实例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compute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是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节点之间不允许共享，计算节点需要部署</a:t>
                      </a:r>
                      <a:r>
                        <a:rPr lang="en-US" altLang="zh-CN" sz="1400" dirty="0" smtClean="0"/>
                        <a:t>compute</a:t>
                      </a:r>
                      <a:r>
                        <a:rPr lang="zh-CN" altLang="en-US" sz="1400" dirty="0" smtClean="0"/>
                        <a:t>角色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blockstorage-driver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是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AZ</a:t>
                      </a:r>
                      <a:r>
                        <a:rPr lang="zh-CN" altLang="en-US" sz="1400" dirty="0" smtClean="0"/>
                        <a:t>间不允许共享，每套</a:t>
                      </a:r>
                      <a:r>
                        <a:rPr lang="en-US" altLang="zh-CN" sz="1400" dirty="0" smtClean="0"/>
                        <a:t>blockstorage-driver</a:t>
                      </a:r>
                      <a:r>
                        <a:rPr lang="zh-CN" altLang="en-US" sz="1400" dirty="0" smtClean="0"/>
                        <a:t>对接一套存储，默认部署一套</a:t>
                      </a:r>
                      <a:r>
                        <a:rPr lang="en-US" altLang="zh-CN" sz="1400" dirty="0" smtClean="0"/>
                        <a:t>blockstorage-driver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blockstorage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否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使用</a:t>
                      </a:r>
                      <a:r>
                        <a:rPr lang="en-US" altLang="zh-CN" sz="1400" dirty="0" smtClean="0"/>
                        <a:t>FusionStorage</a:t>
                      </a:r>
                      <a:r>
                        <a:rPr lang="zh-CN" altLang="en-US" sz="1400" dirty="0" smtClean="0"/>
                        <a:t>分布式存储服务时需要部署，默认每个节点都部署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Swift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是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AZ</a:t>
                      </a:r>
                      <a:r>
                        <a:rPr lang="zh-CN" altLang="en-US" sz="1400" dirty="0" smtClean="0"/>
                        <a:t>间不允许共享，每个</a:t>
                      </a:r>
                      <a:r>
                        <a:rPr lang="en-US" altLang="zh-CN" sz="1400" dirty="0" smtClean="0"/>
                        <a:t>AZ</a:t>
                      </a:r>
                      <a:r>
                        <a:rPr lang="zh-CN" altLang="en-US" sz="1400" dirty="0" smtClean="0"/>
                        <a:t>都需要部署</a:t>
                      </a:r>
                      <a:r>
                        <a:rPr lang="en-US" altLang="zh-CN" sz="1400" dirty="0" smtClean="0"/>
                        <a:t>swift</a:t>
                      </a:r>
                      <a:r>
                        <a:rPr lang="zh-CN" altLang="en-US" sz="1400" dirty="0" smtClean="0"/>
                        <a:t>，默认部署</a:t>
                      </a:r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个实例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database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是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AZ</a:t>
                      </a:r>
                      <a:r>
                        <a:rPr lang="zh-CN" altLang="en-US" sz="1400" dirty="0" smtClean="0"/>
                        <a:t>间不允许共享，每个</a:t>
                      </a:r>
                      <a:r>
                        <a:rPr lang="en-US" altLang="zh-CN" sz="1400" dirty="0" smtClean="0"/>
                        <a:t>AZ</a:t>
                      </a:r>
                      <a:r>
                        <a:rPr lang="zh-CN" altLang="en-US" sz="1400" dirty="0" smtClean="0"/>
                        <a:t>都需要部署</a:t>
                      </a:r>
                      <a:r>
                        <a:rPr lang="en-US" altLang="zh-CN" sz="1400" dirty="0" smtClean="0"/>
                        <a:t>swift,</a:t>
                      </a:r>
                      <a:r>
                        <a:rPr lang="zh-CN" altLang="en-US" sz="1400" dirty="0" smtClean="0"/>
                        <a:t>默认部署</a:t>
                      </a:r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个实例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2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部署原则 </a:t>
            </a:r>
            <a:r>
              <a:rPr lang="en-US" altLang="zh-CN" dirty="0"/>
              <a:t>(2/2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24661619"/>
              </p:ext>
            </p:extLst>
          </p:nvPr>
        </p:nvGraphicFramePr>
        <p:xfrm>
          <a:off x="759751" y="1376363"/>
          <a:ext cx="7848000" cy="2988000"/>
        </p:xfrm>
        <a:graphic>
          <a:graphicData uri="http://schemas.openxmlformats.org/drawingml/2006/table">
            <a:tbl>
              <a:tblPr firstRow="1" bandRow="1"/>
              <a:tblGrid>
                <a:gridCol w="1224000"/>
                <a:gridCol w="1332000"/>
                <a:gridCol w="5292000"/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角色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是否必选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部署原则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Mongodb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是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AZ</a:t>
                      </a:r>
                      <a:r>
                        <a:rPr lang="zh-CN" altLang="en-US" sz="1400" dirty="0" smtClean="0"/>
                        <a:t>间不允许共享，每个</a:t>
                      </a:r>
                      <a:r>
                        <a:rPr lang="en-US" altLang="zh-CN" sz="1400" dirty="0" smtClean="0"/>
                        <a:t>AZ</a:t>
                      </a:r>
                      <a:r>
                        <a:rPr lang="zh-CN" altLang="en-US" sz="1400" dirty="0" smtClean="0"/>
                        <a:t>都需要部署</a:t>
                      </a:r>
                      <a:r>
                        <a:rPr lang="en-US" altLang="zh-CN" sz="1400" dirty="0" smtClean="0"/>
                        <a:t>mongodb</a:t>
                      </a:r>
                      <a:r>
                        <a:rPr lang="zh-CN" altLang="en-US" sz="1400" dirty="0" smtClean="0"/>
                        <a:t>角色，默认部署    </a:t>
                      </a:r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个实例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Zookeeper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是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AZ</a:t>
                      </a:r>
                      <a:r>
                        <a:rPr lang="zh-CN" altLang="en-US" sz="1400" dirty="0" smtClean="0"/>
                        <a:t>间不允许共享，每个</a:t>
                      </a:r>
                      <a:r>
                        <a:rPr lang="en-US" altLang="zh-CN" sz="1400" dirty="0" smtClean="0"/>
                        <a:t>AZ</a:t>
                      </a:r>
                      <a:r>
                        <a:rPr lang="zh-CN" altLang="en-US" sz="1400" dirty="0" smtClean="0"/>
                        <a:t>都需要部署</a:t>
                      </a:r>
                      <a:r>
                        <a:rPr lang="en-US" altLang="zh-CN" sz="1400" dirty="0" smtClean="0"/>
                        <a:t>mongodb</a:t>
                      </a:r>
                      <a:r>
                        <a:rPr lang="zh-CN" altLang="en-US" sz="1400" dirty="0" smtClean="0"/>
                        <a:t>角色，默认部署    </a:t>
                      </a:r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个实例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rabbitMQ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是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AZ</a:t>
                      </a:r>
                      <a:r>
                        <a:rPr lang="zh-CN" altLang="en-US" sz="1400" dirty="0" smtClean="0"/>
                        <a:t>间不允许共享，每个</a:t>
                      </a:r>
                      <a:r>
                        <a:rPr lang="en-US" altLang="zh-CN" sz="1400" dirty="0" smtClean="0"/>
                        <a:t>AZ</a:t>
                      </a:r>
                      <a:r>
                        <a:rPr lang="zh-CN" altLang="en-US" sz="1400" dirty="0" smtClean="0"/>
                        <a:t>都需要部署</a:t>
                      </a:r>
                      <a:r>
                        <a:rPr lang="en-US" altLang="zh-CN" sz="1400" dirty="0" smtClean="0"/>
                        <a:t>rabbitMQ</a:t>
                      </a:r>
                      <a:r>
                        <a:rPr lang="zh-CN" altLang="en-US" sz="1400" dirty="0" smtClean="0"/>
                        <a:t>角色，默认部署</a:t>
                      </a:r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个实例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baremetal 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AZ</a:t>
                      </a:r>
                      <a:r>
                        <a:rPr lang="zh-CN" altLang="en-US" sz="1400" dirty="0" smtClean="0"/>
                        <a:t>间不允许共享，每个</a:t>
                      </a:r>
                      <a:r>
                        <a:rPr lang="en-US" altLang="zh-CN" sz="1400" dirty="0" smtClean="0"/>
                        <a:t>AZ</a:t>
                      </a:r>
                      <a:r>
                        <a:rPr lang="zh-CN" altLang="en-US" sz="1400" dirty="0" smtClean="0"/>
                        <a:t>都需要部署</a:t>
                      </a:r>
                      <a:r>
                        <a:rPr lang="en-US" altLang="zh-CN" sz="1400" dirty="0" smtClean="0"/>
                        <a:t>baremetal</a:t>
                      </a:r>
                      <a:r>
                        <a:rPr lang="zh-CN" altLang="en-US" sz="1400" dirty="0" smtClean="0"/>
                        <a:t>角色，默认不部署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Loadbalancer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AZ</a:t>
                      </a:r>
                      <a:r>
                        <a:rPr lang="zh-CN" altLang="en-US" sz="1400" dirty="0" smtClean="0"/>
                        <a:t>间不允许共享，每个</a:t>
                      </a:r>
                      <a:r>
                        <a:rPr lang="en-US" altLang="zh-CN" sz="1400" dirty="0" smtClean="0"/>
                        <a:t>AZ</a:t>
                      </a:r>
                      <a:r>
                        <a:rPr lang="zh-CN" altLang="en-US" sz="1400" dirty="0" smtClean="0"/>
                        <a:t>都需要部署</a:t>
                      </a:r>
                      <a:r>
                        <a:rPr lang="en-US" altLang="zh-CN" sz="1400" dirty="0" smtClean="0"/>
                        <a:t>router</a:t>
                      </a:r>
                      <a:r>
                        <a:rPr lang="zh-CN" altLang="en-US" sz="1400" dirty="0" smtClean="0"/>
                        <a:t>角色，默认不部署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sys-client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是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每个节点默认部署</a:t>
                      </a:r>
                      <a:r>
                        <a:rPr lang="en-US" altLang="zh-CN" sz="1400" dirty="0" smtClean="0"/>
                        <a:t>sys-client</a:t>
                      </a:r>
                      <a:r>
                        <a:rPr lang="zh-CN" altLang="en-US" sz="1400" dirty="0" smtClean="0"/>
                        <a:t>角色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48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CPS</a:t>
            </a:r>
            <a:r>
              <a:rPr lang="zh-CN" altLang="en-US" smtClean="0"/>
              <a:t>逻辑架构 </a:t>
            </a:r>
            <a:r>
              <a:rPr lang="en-US" altLang="zh-CN" smtClean="0"/>
              <a:t>&amp; </a:t>
            </a:r>
            <a:r>
              <a:rPr lang="zh-CN" altLang="en-US" smtClean="0"/>
              <a:t>部署模型 </a:t>
            </a:r>
            <a:r>
              <a:rPr lang="en-US" altLang="zh-CN" smtClean="0"/>
              <a:t>(1/2)</a:t>
            </a:r>
            <a:endParaRPr lang="zh-CN" altLang="en-US" dirty="0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755650" y="1376363"/>
            <a:ext cx="7848600" cy="4824412"/>
            <a:chOff x="611188" y="1336675"/>
            <a:chExt cx="8058150" cy="4864100"/>
          </a:xfrm>
        </p:grpSpPr>
        <p:grpSp>
          <p:nvGrpSpPr>
            <p:cNvPr id="22531" name="组合 35"/>
            <p:cNvGrpSpPr>
              <a:grpSpLocks/>
            </p:cNvGrpSpPr>
            <p:nvPr/>
          </p:nvGrpSpPr>
          <p:grpSpPr bwMode="auto">
            <a:xfrm>
              <a:off x="755650" y="4649788"/>
              <a:ext cx="7848600" cy="1550987"/>
              <a:chOff x="1174750" y="4181499"/>
              <a:chExt cx="5616575" cy="2055813"/>
            </a:xfrm>
          </p:grpSpPr>
          <p:sp>
            <p:nvSpPr>
              <p:cNvPr id="4" name="圆角矩形 3"/>
              <p:cNvSpPr/>
              <p:nvPr/>
            </p:nvSpPr>
            <p:spPr bwMode="auto">
              <a:xfrm>
                <a:off x="1247456" y="4364565"/>
                <a:ext cx="5543869" cy="1872747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</a:ln>
              <a:effectLst/>
            </p:spPr>
            <p:txBody>
              <a:bodyPr wrap="none"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 defTabSz="657961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kern="0" dirty="0">
                    <a:solidFill>
                      <a:srgbClr val="000000"/>
                    </a:solidFill>
                    <a:latin typeface="+mn-lt"/>
                    <a:ea typeface="微软雅黑"/>
                  </a:rPr>
                  <a:t>CPS Client</a:t>
                </a:r>
              </a:p>
            </p:txBody>
          </p:sp>
          <p:sp>
            <p:nvSpPr>
              <p:cNvPr id="5" name="圆角矩形 4"/>
              <p:cNvSpPr/>
              <p:nvPr/>
            </p:nvSpPr>
            <p:spPr bwMode="auto">
              <a:xfrm>
                <a:off x="1247456" y="4301438"/>
                <a:ext cx="5466618" cy="1874852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</a:ln>
              <a:effectLst/>
            </p:spPr>
            <p:txBody>
              <a:bodyPr wrap="none"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 defTabSz="657961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kern="0" dirty="0">
                    <a:solidFill>
                      <a:srgbClr val="000000"/>
                    </a:solidFill>
                    <a:latin typeface="+mn-lt"/>
                    <a:ea typeface="微软雅黑"/>
                  </a:rPr>
                  <a:t>CPS Client</a:t>
                </a:r>
              </a:p>
            </p:txBody>
          </p:sp>
          <p:sp>
            <p:nvSpPr>
              <p:cNvPr id="7" name="圆角矩形 6"/>
              <p:cNvSpPr/>
              <p:nvPr/>
            </p:nvSpPr>
            <p:spPr bwMode="auto">
              <a:xfrm>
                <a:off x="1174750" y="4181499"/>
                <a:ext cx="5473434" cy="1944291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</a:ln>
              <a:effectLst/>
            </p:spPr>
            <p:txBody>
              <a:bodyPr wrap="none"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 defTabSz="657961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000000"/>
                    </a:solidFill>
                    <a:latin typeface="+mn-lt"/>
                    <a:ea typeface="微软雅黑"/>
                  </a:rPr>
                  <a:t>Client</a:t>
                </a:r>
                <a:endParaRPr lang="en-US" altLang="zh-CN" b="1" kern="0" dirty="0">
                  <a:solidFill>
                    <a:srgbClr val="000000"/>
                  </a:solidFill>
                  <a:latin typeface="+mn-lt"/>
                  <a:ea typeface="微软雅黑"/>
                </a:endParaRPr>
              </a:p>
            </p:txBody>
          </p:sp>
        </p:grpSp>
        <p:grpSp>
          <p:nvGrpSpPr>
            <p:cNvPr id="22532" name="组合 36"/>
            <p:cNvGrpSpPr>
              <a:grpSpLocks/>
            </p:cNvGrpSpPr>
            <p:nvPr/>
          </p:nvGrpSpPr>
          <p:grpSpPr bwMode="auto">
            <a:xfrm>
              <a:off x="611188" y="2384425"/>
              <a:ext cx="8058150" cy="1974850"/>
              <a:chOff x="958850" y="1733574"/>
              <a:chExt cx="6408738" cy="2190810"/>
            </a:xfrm>
          </p:grpSpPr>
          <p:sp>
            <p:nvSpPr>
              <p:cNvPr id="6" name="圆角矩形 5"/>
              <p:cNvSpPr/>
              <p:nvPr/>
            </p:nvSpPr>
            <p:spPr bwMode="auto">
              <a:xfrm>
                <a:off x="1174747" y="1733574"/>
                <a:ext cx="6192841" cy="2160872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</a:ln>
              <a:effectLst/>
            </p:spPr>
            <p:txBody>
              <a:bodyPr wrap="none"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 defTabSz="657961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b="1" kern="0" dirty="0">
                  <a:solidFill>
                    <a:srgbClr val="000000"/>
                  </a:solidFill>
                  <a:latin typeface="+mn-lt"/>
                  <a:ea typeface="微软雅黑"/>
                </a:endParaRPr>
              </a:p>
            </p:txBody>
          </p:sp>
          <p:sp>
            <p:nvSpPr>
              <p:cNvPr id="8" name="圆角矩形 7"/>
              <p:cNvSpPr/>
              <p:nvPr/>
            </p:nvSpPr>
            <p:spPr bwMode="auto">
              <a:xfrm>
                <a:off x="958850" y="1837480"/>
                <a:ext cx="6192840" cy="2086904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</a:ln>
              <a:effectLst/>
            </p:spPr>
            <p:txBody>
              <a:bodyPr wrap="none"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bg1"/>
                    </a:solidFill>
                    <a:latin typeface="FrutigerNext LT Regular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 defTabSz="657961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000000"/>
                    </a:solidFill>
                    <a:latin typeface="+mn-lt"/>
                    <a:ea typeface="微软雅黑"/>
                  </a:rPr>
                  <a:t>Server(1+N)</a:t>
                </a:r>
                <a:endParaRPr lang="en-US" altLang="zh-CN" b="1" kern="0" dirty="0">
                  <a:solidFill>
                    <a:srgbClr val="000000"/>
                  </a:solidFill>
                  <a:latin typeface="+mn-lt"/>
                  <a:ea typeface="微软雅黑"/>
                </a:endParaRPr>
              </a:p>
            </p:txBody>
          </p:sp>
        </p:grpSp>
        <p:sp>
          <p:nvSpPr>
            <p:cNvPr id="9" name="圆角矩形 8"/>
            <p:cNvSpPr/>
            <p:nvPr/>
          </p:nvSpPr>
          <p:spPr bwMode="auto">
            <a:xfrm>
              <a:off x="1978025" y="3005138"/>
              <a:ext cx="4308475" cy="676275"/>
            </a:xfrm>
            <a:prstGeom prst="roundRect">
              <a:avLst/>
            </a:prstGeom>
            <a:solidFill>
              <a:srgbClr val="1B587C">
                <a:lumMod val="20000"/>
                <a:lumOff val="80000"/>
              </a:srgb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anchorCtr="1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defTabSz="65796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 smtClean="0">
                  <a:solidFill>
                    <a:srgbClr val="000000"/>
                  </a:solidFill>
                  <a:latin typeface="+mn-lt"/>
                  <a:ea typeface="微软雅黑"/>
                </a:rPr>
                <a:t>CPS Server</a:t>
              </a:r>
              <a:endParaRPr lang="en-US" altLang="zh-CN" kern="0" dirty="0">
                <a:solidFill>
                  <a:srgbClr val="000000"/>
                </a:solidFill>
                <a:latin typeface="+mn-lt"/>
                <a:ea typeface="微软雅黑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1906588" y="5121275"/>
              <a:ext cx="4098925" cy="788988"/>
            </a:xfrm>
            <a:prstGeom prst="roundRect">
              <a:avLst/>
            </a:prstGeom>
            <a:solidFill>
              <a:srgbClr val="1B587C">
                <a:lumMod val="20000"/>
                <a:lumOff val="80000"/>
              </a:srgb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anchorCtr="1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defTabSz="65796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 smtClean="0">
                  <a:solidFill>
                    <a:srgbClr val="000000"/>
                  </a:solidFill>
                  <a:latin typeface="+mn-lt"/>
                  <a:ea typeface="微软雅黑"/>
                </a:rPr>
                <a:t>CPS Client</a:t>
              </a:r>
              <a:endParaRPr lang="en-US" altLang="zh-CN" sz="1200" kern="0" dirty="0">
                <a:solidFill>
                  <a:srgbClr val="000000"/>
                </a:solidFill>
                <a:latin typeface="+mn-lt"/>
                <a:ea typeface="微软雅黑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969963" y="4976813"/>
              <a:ext cx="788987" cy="1069975"/>
            </a:xfrm>
            <a:prstGeom prst="roundRect">
              <a:avLst/>
            </a:prstGeom>
            <a:solidFill>
              <a:srgbClr val="1B587C">
                <a:lumMod val="20000"/>
                <a:lumOff val="80000"/>
              </a:srgb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anchorCtr="1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defTabSz="65796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rgbClr val="000000"/>
                  </a:solidFill>
                  <a:latin typeface="+mn-lt"/>
                  <a:ea typeface="华文细黑"/>
                </a:rPr>
                <a:t>Starter</a:t>
              </a:r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827088" y="3968750"/>
              <a:ext cx="5348287" cy="1698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 anchorCtr="1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defTabSz="65796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rgbClr val="000000"/>
                  </a:solidFill>
                  <a:latin typeface="+mn-lt"/>
                  <a:ea typeface="华文细黑"/>
                </a:rPr>
                <a:t>Distribute Service (Zookeeper)</a:t>
              </a: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898525" y="3078163"/>
              <a:ext cx="938213" cy="674687"/>
            </a:xfrm>
            <a:prstGeom prst="roundRect">
              <a:avLst/>
            </a:prstGeom>
            <a:solidFill>
              <a:srgbClr val="1B587C">
                <a:lumMod val="20000"/>
                <a:lumOff val="80000"/>
              </a:srgb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anchorCtr="1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defTabSz="65796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rgbClr val="000000"/>
                  </a:solidFill>
                  <a:latin typeface="+mn-lt"/>
                  <a:ea typeface="华文细黑"/>
                </a:rPr>
                <a:t>SWH</a:t>
              </a:r>
            </a:p>
            <a:p>
              <a:pPr algn="ctr" defTabSz="65796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rgbClr val="000000"/>
                  </a:solidFill>
                  <a:latin typeface="+mn-lt"/>
                  <a:ea typeface="华文细黑"/>
                </a:rPr>
                <a:t>（软件仓库）</a:t>
              </a:r>
              <a:endParaRPr lang="en-US" altLang="zh-CN" sz="1200" kern="0" dirty="0">
                <a:solidFill>
                  <a:srgbClr val="000000"/>
                </a:solidFill>
                <a:latin typeface="+mn-lt"/>
                <a:ea typeface="华文细黑"/>
              </a:endParaRPr>
            </a:p>
            <a:p>
              <a:pPr algn="ctr" defTabSz="65796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kern="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cxnSp>
          <p:nvCxnSpPr>
            <p:cNvPr id="22538" name="直接连接符 14"/>
            <p:cNvCxnSpPr>
              <a:cxnSpLocks noChangeShapeType="1"/>
            </p:cNvCxnSpPr>
            <p:nvPr/>
          </p:nvCxnSpPr>
          <p:spPr bwMode="auto">
            <a:xfrm>
              <a:off x="1185863" y="3752850"/>
              <a:ext cx="0" cy="223838"/>
            </a:xfrm>
            <a:prstGeom prst="line">
              <a:avLst/>
            </a:prstGeom>
            <a:noFill/>
            <a:ln w="31750" algn="ctr">
              <a:solidFill>
                <a:srgbClr val="C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9" name="直接连接符 15"/>
            <p:cNvCxnSpPr>
              <a:cxnSpLocks noChangeShapeType="1"/>
            </p:cNvCxnSpPr>
            <p:nvPr/>
          </p:nvCxnSpPr>
          <p:spPr bwMode="auto">
            <a:xfrm>
              <a:off x="4283075" y="3671888"/>
              <a:ext cx="0" cy="225425"/>
            </a:xfrm>
            <a:prstGeom prst="line">
              <a:avLst/>
            </a:prstGeom>
            <a:noFill/>
            <a:ln w="31750" algn="ctr">
              <a:solidFill>
                <a:srgbClr val="C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0" name="直接连接符 16"/>
            <p:cNvCxnSpPr>
              <a:cxnSpLocks noChangeShapeType="1"/>
            </p:cNvCxnSpPr>
            <p:nvPr/>
          </p:nvCxnSpPr>
          <p:spPr bwMode="auto">
            <a:xfrm flipH="1">
              <a:off x="2411413" y="3752850"/>
              <a:ext cx="0" cy="1368425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1" name="直接连接符 17"/>
            <p:cNvCxnSpPr>
              <a:cxnSpLocks noChangeShapeType="1"/>
            </p:cNvCxnSpPr>
            <p:nvPr/>
          </p:nvCxnSpPr>
          <p:spPr bwMode="auto">
            <a:xfrm>
              <a:off x="814388" y="1481138"/>
              <a:ext cx="293687" cy="0"/>
            </a:xfrm>
            <a:prstGeom prst="line">
              <a:avLst/>
            </a:prstGeom>
            <a:noFill/>
            <a:ln w="31750" algn="ctr">
              <a:solidFill>
                <a:srgbClr val="000099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Box 63"/>
            <p:cNvSpPr txBox="1">
              <a:spLocks noChangeArrowheads="1"/>
            </p:cNvSpPr>
            <p:nvPr/>
          </p:nvSpPr>
          <p:spPr bwMode="auto">
            <a:xfrm>
              <a:off x="1319213" y="1336675"/>
              <a:ext cx="1524000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100">
                  <a:solidFill>
                    <a:schemeClr val="tx1"/>
                  </a:solidFill>
                  <a:latin typeface="+mn-lt"/>
                  <a:ea typeface="+mn-ea"/>
                </a:rPr>
                <a:t>文件下载通道（</a:t>
              </a:r>
              <a:r>
                <a:rPr lang="en-US" altLang="zh-CN" sz="1100">
                  <a:solidFill>
                    <a:schemeClr val="tx1"/>
                  </a:solidFill>
                  <a:latin typeface="+mn-lt"/>
                  <a:ea typeface="+mn-ea"/>
                </a:rPr>
                <a:t>http</a:t>
              </a:r>
              <a:r>
                <a:rPr lang="zh-CN" altLang="en-US" sz="1100">
                  <a:solidFill>
                    <a:schemeClr val="tx1"/>
                  </a:solidFill>
                  <a:latin typeface="+mn-lt"/>
                  <a:ea typeface="+mn-ea"/>
                </a:rPr>
                <a:t>）</a:t>
              </a:r>
            </a:p>
          </p:txBody>
        </p:sp>
        <p:cxnSp>
          <p:nvCxnSpPr>
            <p:cNvPr id="22543" name="直接连接符 19"/>
            <p:cNvCxnSpPr>
              <a:cxnSpLocks noChangeShapeType="1"/>
            </p:cNvCxnSpPr>
            <p:nvPr/>
          </p:nvCxnSpPr>
          <p:spPr bwMode="auto">
            <a:xfrm>
              <a:off x="3421063" y="1481138"/>
              <a:ext cx="292100" cy="0"/>
            </a:xfrm>
            <a:prstGeom prst="line">
              <a:avLst/>
            </a:prstGeom>
            <a:noFill/>
            <a:ln w="31750" algn="ctr">
              <a:solidFill>
                <a:srgbClr val="C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65"/>
            <p:cNvSpPr txBox="1">
              <a:spLocks noChangeArrowheads="1"/>
            </p:cNvSpPr>
            <p:nvPr/>
          </p:nvSpPr>
          <p:spPr bwMode="auto">
            <a:xfrm>
              <a:off x="3995738" y="1336675"/>
              <a:ext cx="1470025" cy="43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+mn-lt"/>
                  <a:ea typeface="+mn-ea"/>
                </a:rPr>
                <a:t>配置通道（</a:t>
              </a:r>
              <a:r>
                <a:rPr lang="en-US" altLang="zh-CN" sz="1100" dirty="0">
                  <a:solidFill>
                    <a:schemeClr val="tx1"/>
                  </a:solidFill>
                  <a:latin typeface="+mn-lt"/>
                  <a:ea typeface="+mn-ea"/>
                </a:rPr>
                <a:t>zookeeper</a:t>
              </a:r>
              <a:r>
                <a:rPr lang="zh-CN" altLang="en-US" sz="1100" dirty="0">
                  <a:solidFill>
                    <a:schemeClr val="tx1"/>
                  </a:solidFill>
                  <a:latin typeface="+mn-lt"/>
                  <a:ea typeface="+mn-ea"/>
                </a:rPr>
                <a:t>接口）</a:t>
              </a:r>
            </a:p>
          </p:txBody>
        </p:sp>
        <p:cxnSp>
          <p:nvCxnSpPr>
            <p:cNvPr id="22545" name="直接连接符 21"/>
            <p:cNvCxnSpPr>
              <a:cxnSpLocks noChangeShapeType="1"/>
            </p:cNvCxnSpPr>
            <p:nvPr/>
          </p:nvCxnSpPr>
          <p:spPr bwMode="auto">
            <a:xfrm>
              <a:off x="4283075" y="4256088"/>
              <a:ext cx="0" cy="676275"/>
            </a:xfrm>
            <a:prstGeom prst="line">
              <a:avLst/>
            </a:prstGeom>
            <a:noFill/>
            <a:ln w="31750" algn="ctr">
              <a:solidFill>
                <a:srgbClr val="C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6" name="直接连接符 29"/>
            <p:cNvCxnSpPr>
              <a:cxnSpLocks noChangeShapeType="1"/>
            </p:cNvCxnSpPr>
            <p:nvPr/>
          </p:nvCxnSpPr>
          <p:spPr bwMode="auto">
            <a:xfrm>
              <a:off x="5519738" y="1481138"/>
              <a:ext cx="293687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85"/>
            <p:cNvSpPr txBox="1">
              <a:spLocks noChangeArrowheads="1"/>
            </p:cNvSpPr>
            <p:nvPr/>
          </p:nvSpPr>
          <p:spPr bwMode="auto">
            <a:xfrm>
              <a:off x="5926138" y="1336675"/>
              <a:ext cx="949325" cy="43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+mn-lt"/>
                  <a:ea typeface="+mn-ea"/>
                </a:rPr>
                <a:t>维护通道（</a:t>
              </a:r>
              <a:r>
                <a:rPr lang="en-US" altLang="zh-CN" sz="1100" dirty="0">
                  <a:solidFill>
                    <a:schemeClr val="tx1"/>
                  </a:solidFill>
                  <a:latin typeface="+mn-lt"/>
                  <a:ea typeface="+mn-ea"/>
                </a:rPr>
                <a:t>http</a:t>
              </a:r>
              <a:r>
                <a:rPr lang="zh-CN" altLang="en-US" sz="1100" dirty="0">
                  <a:solidFill>
                    <a:schemeClr val="tx1"/>
                  </a:solidFill>
                  <a:latin typeface="+mn-lt"/>
                  <a:ea typeface="+mn-ea"/>
                </a:rPr>
                <a:t>）</a:t>
              </a:r>
            </a:p>
          </p:txBody>
        </p:sp>
        <p:cxnSp>
          <p:nvCxnSpPr>
            <p:cNvPr id="22548" name="直接连接符 32"/>
            <p:cNvCxnSpPr>
              <a:cxnSpLocks noChangeShapeType="1"/>
              <a:stCxn id="14" idx="2"/>
              <a:endCxn id="11" idx="0"/>
            </p:cNvCxnSpPr>
            <p:nvPr/>
          </p:nvCxnSpPr>
          <p:spPr bwMode="auto">
            <a:xfrm flipH="1">
              <a:off x="1365250" y="3752850"/>
              <a:ext cx="3175" cy="1223963"/>
            </a:xfrm>
            <a:prstGeom prst="line">
              <a:avLst/>
            </a:prstGeom>
            <a:noFill/>
            <a:ln w="31750" algn="ctr">
              <a:solidFill>
                <a:srgbClr val="000099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9" name="直接连接符 34"/>
            <p:cNvCxnSpPr>
              <a:cxnSpLocks noChangeShapeType="1"/>
              <a:stCxn id="14" idx="2"/>
            </p:cNvCxnSpPr>
            <p:nvPr/>
          </p:nvCxnSpPr>
          <p:spPr bwMode="auto">
            <a:xfrm>
              <a:off x="1368425" y="3752850"/>
              <a:ext cx="1042988" cy="1368425"/>
            </a:xfrm>
            <a:prstGeom prst="line">
              <a:avLst/>
            </a:prstGeom>
            <a:noFill/>
            <a:ln w="31750" algn="ctr">
              <a:solidFill>
                <a:srgbClr val="000099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圆角矩形 37"/>
            <p:cNvSpPr/>
            <p:nvPr/>
          </p:nvSpPr>
          <p:spPr bwMode="auto">
            <a:xfrm>
              <a:off x="7596188" y="2889250"/>
              <a:ext cx="788987" cy="1069975"/>
            </a:xfrm>
            <a:prstGeom prst="roundRect">
              <a:avLst/>
            </a:prstGeom>
            <a:solidFill>
              <a:srgbClr val="1B587C">
                <a:lumMod val="20000"/>
                <a:lumOff val="80000"/>
              </a:srgb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anchorCtr="1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defTabSz="65796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rgbClr val="000000"/>
                  </a:solidFill>
                  <a:latin typeface="+mn-lt"/>
                  <a:ea typeface="华文细黑"/>
                </a:rPr>
                <a:t>Starter</a:t>
              </a:r>
            </a:p>
          </p:txBody>
        </p:sp>
        <p:sp>
          <p:nvSpPr>
            <p:cNvPr id="39" name="圆角矩形 38"/>
            <p:cNvSpPr/>
            <p:nvPr/>
          </p:nvSpPr>
          <p:spPr bwMode="auto">
            <a:xfrm>
              <a:off x="6624638" y="2816225"/>
              <a:ext cx="900112" cy="1368425"/>
            </a:xfrm>
            <a:prstGeom prst="roundRect">
              <a:avLst/>
            </a:prstGeom>
            <a:solidFill>
              <a:srgbClr val="1B587C">
                <a:lumMod val="20000"/>
                <a:lumOff val="80000"/>
              </a:srgb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anchorCtr="1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defTabSz="65796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 smtClean="0">
                  <a:solidFill>
                    <a:srgbClr val="000000"/>
                  </a:solidFill>
                  <a:latin typeface="+mn-lt"/>
                  <a:ea typeface="华文细黑"/>
                </a:rPr>
                <a:t>cps-monitor</a:t>
              </a:r>
              <a:endParaRPr lang="en-US" altLang="zh-CN" sz="1200" kern="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sp>
          <p:nvSpPr>
            <p:cNvPr id="40" name="圆角矩形 39"/>
            <p:cNvSpPr/>
            <p:nvPr/>
          </p:nvSpPr>
          <p:spPr bwMode="auto">
            <a:xfrm>
              <a:off x="6659563" y="4976813"/>
              <a:ext cx="973137" cy="1069975"/>
            </a:xfrm>
            <a:prstGeom prst="roundRect">
              <a:avLst/>
            </a:prstGeom>
            <a:solidFill>
              <a:srgbClr val="1B587C">
                <a:lumMod val="20000"/>
                <a:lumOff val="80000"/>
              </a:srgb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anchorCtr="1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defTabSz="65796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 smtClean="0">
                  <a:solidFill>
                    <a:srgbClr val="000000"/>
                  </a:solidFill>
                  <a:latin typeface="+mn-lt"/>
                  <a:ea typeface="华文细黑"/>
                </a:rPr>
                <a:t>cps-monitor</a:t>
              </a:r>
              <a:endParaRPr lang="en-US" altLang="zh-CN" sz="1200" kern="0" dirty="0">
                <a:solidFill>
                  <a:srgbClr val="000000"/>
                </a:solidFill>
                <a:latin typeface="+mn-lt"/>
                <a:ea typeface="华文细黑"/>
              </a:endParaRPr>
            </a:p>
          </p:txBody>
        </p:sp>
        <p:cxnSp>
          <p:nvCxnSpPr>
            <p:cNvPr id="22553" name="直接连接符 43"/>
            <p:cNvCxnSpPr>
              <a:cxnSpLocks noChangeShapeType="1"/>
            </p:cNvCxnSpPr>
            <p:nvPr/>
          </p:nvCxnSpPr>
          <p:spPr bwMode="auto">
            <a:xfrm>
              <a:off x="6959600" y="1481138"/>
              <a:ext cx="293688" cy="0"/>
            </a:xfrm>
            <a:prstGeom prst="line">
              <a:avLst/>
            </a:prstGeom>
            <a:noFill/>
            <a:ln w="31750" algn="ctr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Box 85"/>
            <p:cNvSpPr txBox="1">
              <a:spLocks noChangeArrowheads="1"/>
            </p:cNvSpPr>
            <p:nvPr/>
          </p:nvSpPr>
          <p:spPr bwMode="auto">
            <a:xfrm>
              <a:off x="7367588" y="1336675"/>
              <a:ext cx="94932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100" dirty="0" smtClean="0">
                  <a:solidFill>
                    <a:schemeClr val="tx1"/>
                  </a:solidFill>
                  <a:latin typeface="+mn-lt"/>
                  <a:ea typeface="+mn-ea"/>
                </a:rPr>
                <a:t>监控通道</a:t>
              </a:r>
              <a:endParaRPr lang="zh-CN" altLang="en-US" sz="11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22555" name="直接连接符 45"/>
            <p:cNvCxnSpPr>
              <a:cxnSpLocks noChangeShapeType="1"/>
            </p:cNvCxnSpPr>
            <p:nvPr/>
          </p:nvCxnSpPr>
          <p:spPr bwMode="auto">
            <a:xfrm>
              <a:off x="6300788" y="3321050"/>
              <a:ext cx="282575" cy="0"/>
            </a:xfrm>
            <a:prstGeom prst="line">
              <a:avLst/>
            </a:prstGeom>
            <a:noFill/>
            <a:ln w="31750" algn="ctr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6" name="直接连接符 46"/>
            <p:cNvCxnSpPr>
              <a:cxnSpLocks noChangeShapeType="1"/>
            </p:cNvCxnSpPr>
            <p:nvPr/>
          </p:nvCxnSpPr>
          <p:spPr bwMode="auto">
            <a:xfrm>
              <a:off x="6300788" y="4041775"/>
              <a:ext cx="282575" cy="0"/>
            </a:xfrm>
            <a:prstGeom prst="line">
              <a:avLst/>
            </a:prstGeom>
            <a:noFill/>
            <a:ln w="31750" algn="ctr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7" name="直接连接符 48"/>
            <p:cNvCxnSpPr>
              <a:cxnSpLocks noChangeShapeType="1"/>
            </p:cNvCxnSpPr>
            <p:nvPr/>
          </p:nvCxnSpPr>
          <p:spPr bwMode="auto">
            <a:xfrm>
              <a:off x="6084888" y="5553075"/>
              <a:ext cx="555625" cy="0"/>
            </a:xfrm>
            <a:prstGeom prst="line">
              <a:avLst/>
            </a:prstGeom>
            <a:noFill/>
            <a:ln w="31750" algn="ctr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圆角矩形 56"/>
            <p:cNvSpPr/>
            <p:nvPr/>
          </p:nvSpPr>
          <p:spPr bwMode="auto">
            <a:xfrm>
              <a:off x="971550" y="1736725"/>
              <a:ext cx="7056438" cy="504825"/>
            </a:xfrm>
            <a:prstGeom prst="roundRect">
              <a:avLst/>
            </a:prstGeom>
            <a:solidFill>
              <a:srgbClr val="1B587C">
                <a:lumMod val="20000"/>
                <a:lumOff val="80000"/>
              </a:srgb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anchorCtr="1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defTabSz="65796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 smtClean="0">
                  <a:solidFill>
                    <a:srgbClr val="000000"/>
                  </a:solidFill>
                  <a:latin typeface="+mn-lt"/>
                  <a:ea typeface="微软雅黑"/>
                </a:rPr>
                <a:t>CPS Web Portal</a:t>
              </a:r>
              <a:endParaRPr lang="en-US" altLang="zh-CN" kern="0" dirty="0">
                <a:solidFill>
                  <a:srgbClr val="000000"/>
                </a:solidFill>
                <a:latin typeface="+mn-lt"/>
                <a:ea typeface="微软雅黑"/>
              </a:endParaRPr>
            </a:p>
          </p:txBody>
        </p:sp>
        <p:cxnSp>
          <p:nvCxnSpPr>
            <p:cNvPr id="22559" name="直接连接符 59"/>
            <p:cNvCxnSpPr>
              <a:cxnSpLocks noChangeShapeType="1"/>
              <a:endCxn id="9" idx="0"/>
            </p:cNvCxnSpPr>
            <p:nvPr/>
          </p:nvCxnSpPr>
          <p:spPr bwMode="auto">
            <a:xfrm flipH="1">
              <a:off x="4132263" y="2241550"/>
              <a:ext cx="303212" cy="763588"/>
            </a:xfrm>
            <a:prstGeom prst="line">
              <a:avLst/>
            </a:prstGeom>
            <a:noFill/>
            <a:ln w="31750" algn="ctr">
              <a:solidFill>
                <a:srgbClr val="C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5873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CPS</a:t>
            </a:r>
            <a:r>
              <a:rPr lang="zh-CN" altLang="en-US" smtClean="0"/>
              <a:t>逻辑架构 </a:t>
            </a:r>
            <a:r>
              <a:rPr lang="en-US" altLang="zh-CN" smtClean="0"/>
              <a:t>(2/2)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1800" dirty="0" smtClean="0"/>
              <a:t>CPS Server: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smtClean="0"/>
              <a:t>MPS</a:t>
            </a:r>
            <a:r>
              <a:rPr lang="zh-CN" altLang="zh-CN" sz="1600" dirty="0" smtClean="0"/>
              <a:t>（</a:t>
            </a:r>
            <a:r>
              <a:rPr lang="en-US" altLang="zh-CN" sz="1600" dirty="0" smtClean="0"/>
              <a:t>Metal Provision Server</a:t>
            </a:r>
            <a:r>
              <a:rPr lang="zh-CN" altLang="zh-CN" sz="1600" dirty="0" smtClean="0"/>
              <a:t>，服务部署</a:t>
            </a:r>
            <a:r>
              <a:rPr lang="en-US" altLang="zh-CN" sz="1600" dirty="0" smtClean="0"/>
              <a:t>Server</a:t>
            </a:r>
            <a:r>
              <a:rPr lang="zh-CN" altLang="zh-CN" sz="1600" dirty="0" smtClean="0"/>
              <a:t>）：负责</a:t>
            </a:r>
            <a:r>
              <a:rPr lang="en-US" altLang="zh-CN" sz="1600" dirty="0" smtClean="0"/>
              <a:t>Host</a:t>
            </a:r>
            <a:r>
              <a:rPr lang="zh-CN" altLang="zh-CN" sz="1600" dirty="0" smtClean="0"/>
              <a:t>管理和服务部署管理</a:t>
            </a:r>
            <a:r>
              <a:rPr lang="zh-CN" altLang="en-US" sz="1600" dirty="0" smtClean="0"/>
              <a:t>。</a:t>
            </a:r>
            <a:endParaRPr lang="zh-CN" altLang="zh-CN" sz="1600" dirty="0" smtClean="0"/>
          </a:p>
          <a:p>
            <a:pPr lvl="1">
              <a:lnSpc>
                <a:spcPct val="120000"/>
              </a:lnSpc>
            </a:pPr>
            <a:r>
              <a:rPr lang="en-US" altLang="zh-CN" sz="1600" dirty="0" smtClean="0"/>
              <a:t>SWH</a:t>
            </a:r>
            <a:r>
              <a:rPr lang="zh-CN" altLang="zh-CN" sz="1600" dirty="0" smtClean="0"/>
              <a:t>（</a:t>
            </a:r>
            <a:r>
              <a:rPr lang="en-US" altLang="zh-CN" sz="1600" dirty="0" smtClean="0"/>
              <a:t>Software House</a:t>
            </a:r>
            <a:r>
              <a:rPr lang="zh-CN" altLang="zh-CN" sz="1600" dirty="0" smtClean="0"/>
              <a:t>，软件仓库）：负责软件包管理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>
              <a:lnSpc>
                <a:spcPct val="120000"/>
              </a:lnSpc>
            </a:pPr>
            <a:r>
              <a:rPr lang="en-US" altLang="zh-CN" sz="1600" dirty="0" smtClean="0"/>
              <a:t>DS</a:t>
            </a:r>
            <a:r>
              <a:rPr lang="zh-CN" altLang="zh-CN" sz="1600" dirty="0" smtClean="0"/>
              <a:t>（</a:t>
            </a:r>
            <a:r>
              <a:rPr lang="en-US" altLang="zh-CN" sz="1600" dirty="0" smtClean="0"/>
              <a:t>Distribute Service</a:t>
            </a:r>
            <a:r>
              <a:rPr lang="zh-CN" altLang="zh-CN" sz="1600" dirty="0" smtClean="0"/>
              <a:t>，分布式一致性数据服务）：负责提供</a:t>
            </a:r>
            <a:r>
              <a:rPr lang="en-US" altLang="zh-CN" sz="1600" dirty="0" smtClean="0"/>
              <a:t>CPS</a:t>
            </a:r>
            <a:r>
              <a:rPr lang="zh-CN" altLang="zh-CN" sz="1600" dirty="0" smtClean="0"/>
              <a:t>系统的配置功能、名字服务和分布式锁功能（采用</a:t>
            </a:r>
            <a:r>
              <a:rPr lang="en-US" altLang="zh-CN" sz="1600" dirty="0" smtClean="0"/>
              <a:t>zookeeper</a:t>
            </a:r>
            <a:r>
              <a:rPr lang="zh-CN" altLang="zh-CN" sz="1600" dirty="0" smtClean="0"/>
              <a:t>）。</a:t>
            </a:r>
            <a:endParaRPr lang="en-US" altLang="zh-CN" sz="1600" dirty="0" smtClean="0"/>
          </a:p>
          <a:p>
            <a:pPr>
              <a:lnSpc>
                <a:spcPct val="120000"/>
              </a:lnSpc>
            </a:pPr>
            <a:r>
              <a:rPr lang="en-US" altLang="zh-CN" sz="1800" dirty="0" smtClean="0"/>
              <a:t>CPS Client</a:t>
            </a:r>
            <a:endParaRPr lang="zh-CN" altLang="zh-CN" sz="1800" dirty="0" smtClean="0"/>
          </a:p>
          <a:p>
            <a:pPr lvl="1">
              <a:lnSpc>
                <a:spcPct val="120000"/>
              </a:lnSpc>
            </a:pPr>
            <a:r>
              <a:rPr lang="en-US" altLang="zh-CN" sz="1600" dirty="0" smtClean="0"/>
              <a:t>Starter</a:t>
            </a:r>
            <a:r>
              <a:rPr lang="zh-CN" altLang="zh-CN" sz="1600" dirty="0" smtClean="0"/>
              <a:t>：与</a:t>
            </a:r>
            <a:r>
              <a:rPr lang="en-US" altLang="zh-CN" sz="1600" dirty="0" smtClean="0"/>
              <a:t>Host OS</a:t>
            </a:r>
            <a:r>
              <a:rPr lang="zh-CN" altLang="zh-CN" sz="1600" dirty="0" smtClean="0"/>
              <a:t>一起打包，负责</a:t>
            </a:r>
            <a:r>
              <a:rPr lang="en-US" altLang="zh-CN" sz="1600" dirty="0" smtClean="0"/>
              <a:t>Host OS</a:t>
            </a:r>
            <a:r>
              <a:rPr lang="zh-CN" altLang="zh-CN" sz="1600" dirty="0" smtClean="0"/>
              <a:t>的配置加载和</a:t>
            </a:r>
            <a:r>
              <a:rPr lang="en-US" altLang="zh-CN" sz="1600" dirty="0" smtClean="0"/>
              <a:t>CPS Client</a:t>
            </a:r>
            <a:r>
              <a:rPr lang="zh-CN" altLang="zh-CN" sz="1600" dirty="0" smtClean="0"/>
              <a:t>其它模块的加载和启动</a:t>
            </a:r>
            <a:r>
              <a:rPr lang="zh-CN" altLang="en-US" sz="1600" dirty="0" smtClean="0"/>
              <a:t>。</a:t>
            </a:r>
            <a:endParaRPr lang="zh-CN" altLang="zh-CN" sz="1600" dirty="0" smtClean="0"/>
          </a:p>
          <a:p>
            <a:pPr lvl="1">
              <a:lnSpc>
                <a:spcPct val="120000"/>
              </a:lnSpc>
            </a:pPr>
            <a:r>
              <a:rPr lang="en-US" altLang="zh-CN" sz="1600" dirty="0" smtClean="0"/>
              <a:t>MPC</a:t>
            </a:r>
            <a:r>
              <a:rPr lang="zh-CN" altLang="zh-CN" sz="1600" dirty="0" smtClean="0"/>
              <a:t>（</a:t>
            </a:r>
            <a:r>
              <a:rPr lang="en-US" altLang="zh-CN" sz="1600" dirty="0" smtClean="0"/>
              <a:t>Metal Provision Client</a:t>
            </a:r>
            <a:r>
              <a:rPr lang="zh-CN" altLang="zh-CN" sz="1600" dirty="0" smtClean="0"/>
              <a:t>，服务部署</a:t>
            </a:r>
            <a:r>
              <a:rPr lang="en-US" altLang="zh-CN" sz="1600" dirty="0" smtClean="0"/>
              <a:t>Client</a:t>
            </a:r>
            <a:r>
              <a:rPr lang="zh-CN" altLang="zh-CN" sz="1600" dirty="0" smtClean="0"/>
              <a:t>）：负责</a:t>
            </a:r>
            <a:r>
              <a:rPr lang="en-US" altLang="zh-CN" sz="1600" dirty="0" smtClean="0"/>
              <a:t>Host</a:t>
            </a:r>
            <a:r>
              <a:rPr lang="zh-CN" altLang="zh-CN" sz="1600" dirty="0" smtClean="0"/>
              <a:t>信息收集上报（能力信息及部署服务信息）、本地服务部署，并向本地部署服务提供分布式一致性数据服务的代理功能</a:t>
            </a:r>
            <a:r>
              <a:rPr lang="zh-CN" altLang="en-US" sz="1600" dirty="0" smtClean="0"/>
              <a:t>。</a:t>
            </a:r>
            <a:endParaRPr lang="zh-CN" altLang="zh-CN" sz="1600" dirty="0" smtClean="0"/>
          </a:p>
          <a:p>
            <a:pPr lvl="1">
              <a:lnSpc>
                <a:spcPct val="120000"/>
              </a:lnSpc>
            </a:pPr>
            <a:r>
              <a:rPr lang="en-US" altLang="zh-CN" sz="1600" dirty="0" smtClean="0"/>
              <a:t>LM</a:t>
            </a:r>
            <a:r>
              <a:rPr lang="zh-CN" altLang="zh-CN" sz="1600" dirty="0" smtClean="0"/>
              <a:t>（</a:t>
            </a:r>
            <a:r>
              <a:rPr lang="en-US" altLang="zh-CN" sz="1600" dirty="0" smtClean="0"/>
              <a:t>Local Monitor</a:t>
            </a:r>
            <a:r>
              <a:rPr lang="zh-CN" altLang="zh-CN" sz="1600" dirty="0" smtClean="0"/>
              <a:t>，本地监控服务）：负责向本地部署服务提供监控功能，服务心跳丢失后</a:t>
            </a:r>
            <a:r>
              <a:rPr lang="en-US" altLang="zh-CN" sz="1600" dirty="0" smtClean="0"/>
              <a:t>LM</a:t>
            </a:r>
            <a:r>
              <a:rPr lang="zh-CN" altLang="zh-CN" sz="1600" dirty="0" smtClean="0"/>
              <a:t>将重新启动该服务。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1414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 bwMode="auto">
          <a:xfrm>
            <a:off x="3635375" y="1376363"/>
            <a:ext cx="1800225" cy="576262"/>
          </a:xfrm>
          <a:prstGeom prst="roundRect">
            <a:avLst/>
          </a:prstGeom>
          <a:solidFill>
            <a:srgbClr val="1B587C">
              <a:lumMod val="20000"/>
              <a:lumOff val="80000"/>
            </a:srgb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wrap="none" lIns="0" tIns="0" rIns="0" bIns="0" anchorCtr="1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9pPr>
          </a:lstStyle>
          <a:p>
            <a:pPr algn="ctr" defTabSz="65796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solidFill>
                  <a:srgbClr val="000000"/>
                </a:solidFill>
                <a:latin typeface="+mn-lt"/>
                <a:ea typeface="+mn-ea"/>
              </a:rPr>
              <a:t>安装机器</a:t>
            </a:r>
            <a:endParaRPr lang="en-US" altLang="zh-CN" sz="16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3203575" y="2384425"/>
            <a:ext cx="2736850" cy="2089150"/>
          </a:xfrm>
          <a:prstGeom prst="roundRect">
            <a:avLst/>
          </a:prstGeom>
          <a:solidFill>
            <a:srgbClr val="1B587C">
              <a:lumMod val="20000"/>
              <a:lumOff val="80000"/>
            </a:srgb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wrap="none" lIns="0" tIns="0" rIns="0" bIns="0" anchorCtr="1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9pPr>
          </a:lstStyle>
          <a:p>
            <a:pPr algn="ctr" defTabSz="65796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 smtClean="0">
                <a:solidFill>
                  <a:srgbClr val="000000"/>
                </a:solidFill>
                <a:latin typeface="+mn-lt"/>
                <a:ea typeface="+mn-ea"/>
              </a:rPr>
              <a:t>host1</a:t>
            </a:r>
            <a:endParaRPr lang="en-US" altLang="zh-CN" sz="16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755650" y="4292600"/>
            <a:ext cx="1728788" cy="1873250"/>
          </a:xfrm>
          <a:prstGeom prst="roundRect">
            <a:avLst/>
          </a:prstGeom>
          <a:solidFill>
            <a:srgbClr val="1B587C">
              <a:lumMod val="20000"/>
              <a:lumOff val="80000"/>
            </a:srgb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wrap="none" lIns="0" tIns="0" rIns="0" bIns="0" anchorCtr="1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9pPr>
          </a:lstStyle>
          <a:p>
            <a:pPr algn="ctr" defTabSz="65796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 smtClean="0">
                <a:solidFill>
                  <a:srgbClr val="000000"/>
                </a:solidFill>
                <a:latin typeface="+mn-lt"/>
                <a:ea typeface="+mn-ea"/>
              </a:rPr>
              <a:t>host2</a:t>
            </a:r>
            <a:endParaRPr lang="en-US" altLang="zh-CN" sz="16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6624638" y="4292600"/>
            <a:ext cx="1727200" cy="1873250"/>
          </a:xfrm>
          <a:prstGeom prst="roundRect">
            <a:avLst/>
          </a:prstGeom>
          <a:solidFill>
            <a:srgbClr val="1B587C">
              <a:lumMod val="20000"/>
              <a:lumOff val="80000"/>
            </a:srgb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wrap="none" lIns="0" tIns="0" rIns="0" bIns="0" anchorCtr="1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9pPr>
          </a:lstStyle>
          <a:p>
            <a:pPr algn="ctr" defTabSz="65796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 smtClean="0">
                <a:solidFill>
                  <a:srgbClr val="000000"/>
                </a:solidFill>
                <a:latin typeface="+mn-lt"/>
                <a:ea typeface="+mn-ea"/>
              </a:rPr>
              <a:t>host3</a:t>
            </a:r>
            <a:endParaRPr lang="en-US" altLang="zh-CN" sz="16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680120" y="1910685"/>
            <a:ext cx="36320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ea typeface="宋体" panose="02010600030101010101" pitchFamily="2" charset="-122"/>
              </a:rPr>
              <a:t>FusionSphere </a:t>
            </a:r>
            <a:r>
              <a:rPr lang="en-US" altLang="zh-CN" sz="1200" dirty="0" err="1">
                <a:ea typeface="宋体" panose="02010600030101010101" pitchFamily="2" charset="-122"/>
              </a:rPr>
              <a:t>OpenStack</a:t>
            </a:r>
            <a:r>
              <a:rPr lang="en-US" altLang="zh-CN" sz="1200" dirty="0">
                <a:ea typeface="宋体" panose="02010600030101010101" pitchFamily="2" charset="-122"/>
              </a:rPr>
              <a:t> V100R005C10SPC200.tar.gz</a:t>
            </a:r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680120" y="2159501"/>
            <a:ext cx="43519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ea typeface="宋体" panose="02010600030101010101" pitchFamily="2" charset="-122"/>
              </a:rPr>
              <a:t>FusionSphere </a:t>
            </a:r>
            <a:r>
              <a:rPr lang="en-US" altLang="zh-CN" sz="1200" dirty="0" err="1">
                <a:ea typeface="宋体" panose="02010600030101010101" pitchFamily="2" charset="-122"/>
              </a:rPr>
              <a:t>OpenStack</a:t>
            </a:r>
            <a:r>
              <a:rPr lang="en-US" altLang="zh-CN" sz="1200" dirty="0">
                <a:ea typeface="宋体" panose="02010600030101010101" pitchFamily="2" charset="-122"/>
              </a:rPr>
              <a:t> V100R005C10SPC200_InstallTool.tar.gz</a:t>
            </a:r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61" name="矩形 60"/>
          <p:cNvSpPr>
            <a:spLocks noChangeArrowheads="1"/>
          </p:cNvSpPr>
          <p:nvPr/>
        </p:nvSpPr>
        <p:spPr bwMode="auto">
          <a:xfrm>
            <a:off x="3708399" y="1736725"/>
            <a:ext cx="539581" cy="21340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SzTx/>
              <a:buFontTx/>
              <a:buNone/>
            </a:pPr>
            <a:r>
              <a:rPr lang="en-US" altLang="zh-CN" sz="1200" dirty="0" err="1">
                <a:latin typeface="+mn-lt"/>
                <a:ea typeface="+mn-ea"/>
              </a:rPr>
              <a:t>dhcp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4356100" y="1736725"/>
            <a:ext cx="4318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SzTx/>
              <a:buFontTx/>
              <a:buNone/>
            </a:pPr>
            <a:r>
              <a:rPr lang="en-US" altLang="zh-CN" sz="1200" dirty="0" err="1">
                <a:latin typeface="+mn-lt"/>
                <a:ea typeface="+mn-ea"/>
              </a:rPr>
              <a:t>tftp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65" name="矩形 64"/>
          <p:cNvSpPr>
            <a:spLocks noChangeArrowheads="1"/>
          </p:cNvSpPr>
          <p:nvPr/>
        </p:nvSpPr>
        <p:spPr bwMode="auto">
          <a:xfrm>
            <a:off x="4896019" y="1736725"/>
            <a:ext cx="468144" cy="20687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SzTx/>
              <a:buFontTx/>
              <a:buNone/>
            </a:pPr>
            <a:r>
              <a:rPr lang="en-US" altLang="zh-CN" sz="1200" dirty="0">
                <a:latin typeface="+mn-lt"/>
                <a:ea typeface="+mn-ea"/>
              </a:rPr>
              <a:t>http</a:t>
            </a:r>
            <a:endParaRPr lang="zh-CN" altLang="en-US" sz="1200" dirty="0">
              <a:latin typeface="+mn-lt"/>
              <a:ea typeface="+mn-ea"/>
            </a:endParaRPr>
          </a:p>
        </p:txBody>
      </p:sp>
      <p:cxnSp>
        <p:nvCxnSpPr>
          <p:cNvPr id="67" name="直接箭头连接符 66"/>
          <p:cNvCxnSpPr>
            <a:stCxn id="48" idx="0"/>
            <a:endCxn id="64" idx="2"/>
          </p:cNvCxnSpPr>
          <p:nvPr/>
        </p:nvCxnSpPr>
        <p:spPr bwMode="auto">
          <a:xfrm flipV="1">
            <a:off x="4572000" y="1952625"/>
            <a:ext cx="0" cy="431800"/>
          </a:xfrm>
          <a:prstGeom prst="straightConnector1">
            <a:avLst/>
          </a:prstGeom>
          <a:ln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995738" y="2035676"/>
            <a:ext cx="5470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err="1">
                <a:ea typeface="宋体" panose="02010600030101010101" pitchFamily="2" charset="-122"/>
              </a:rPr>
              <a:t>pxe</a:t>
            </a:r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3232755" y="2886753"/>
            <a:ext cx="878204" cy="21930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SzTx/>
              <a:buFontTx/>
              <a:buNone/>
            </a:pPr>
            <a:r>
              <a:rPr lang="en-US" altLang="zh-CN" sz="1200" dirty="0" err="1">
                <a:latin typeface="+mn-lt"/>
                <a:ea typeface="+mn-ea"/>
              </a:rPr>
              <a:t>cps_starter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4110959" y="3176587"/>
            <a:ext cx="892842" cy="235451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SzTx/>
              <a:buFontTx/>
              <a:buNone/>
            </a:pPr>
            <a:r>
              <a:rPr lang="en-US" altLang="zh-CN" sz="1200" dirty="0">
                <a:latin typeface="+mn-lt"/>
                <a:ea typeface="+mn-ea"/>
              </a:rPr>
              <a:t>zookeeper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4154060" y="3463925"/>
            <a:ext cx="849741" cy="24526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SzTx/>
              <a:buFontTx/>
              <a:buNone/>
            </a:pPr>
            <a:r>
              <a:rPr lang="en-US" altLang="zh-CN" sz="1200" dirty="0">
                <a:latin typeface="+mn-lt"/>
                <a:ea typeface="+mn-ea"/>
              </a:rPr>
              <a:t>cps-server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78" name="矩形 77"/>
          <p:cNvSpPr>
            <a:spLocks noChangeArrowheads="1"/>
          </p:cNvSpPr>
          <p:nvPr/>
        </p:nvSpPr>
        <p:spPr bwMode="auto">
          <a:xfrm>
            <a:off x="4211639" y="3752851"/>
            <a:ext cx="792162" cy="2159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SzTx/>
              <a:buFontTx/>
              <a:buNone/>
            </a:pPr>
            <a:r>
              <a:rPr lang="en-US" altLang="zh-CN" sz="1200" dirty="0" err="1">
                <a:latin typeface="+mn-lt"/>
                <a:ea typeface="+mn-ea"/>
              </a:rPr>
              <a:t>haproxy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79" name="矩形 78"/>
          <p:cNvSpPr>
            <a:spLocks noChangeArrowheads="1"/>
          </p:cNvSpPr>
          <p:nvPr/>
        </p:nvSpPr>
        <p:spPr bwMode="auto">
          <a:xfrm>
            <a:off x="4154060" y="4040189"/>
            <a:ext cx="833281" cy="234931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SzTx/>
              <a:buFontTx/>
              <a:buNone/>
            </a:pPr>
            <a:r>
              <a:rPr lang="en-US" altLang="zh-CN" sz="1200" dirty="0" err="1">
                <a:latin typeface="+mn-lt"/>
                <a:ea typeface="宋体" panose="02010600030101010101" pitchFamily="2" charset="-122"/>
              </a:rPr>
              <a:t>cbs</a:t>
            </a:r>
            <a:r>
              <a:rPr lang="en-US" altLang="zh-CN" sz="1200" dirty="0">
                <a:latin typeface="+mn-lt"/>
                <a:ea typeface="宋体" panose="02010600030101010101" pitchFamily="2" charset="-122"/>
              </a:rPr>
              <a:t>-server</a:t>
            </a:r>
            <a:endParaRPr lang="zh-CN" altLang="en-US" sz="12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0" name="矩形 79"/>
          <p:cNvSpPr>
            <a:spLocks noChangeArrowheads="1"/>
          </p:cNvSpPr>
          <p:nvPr/>
        </p:nvSpPr>
        <p:spPr bwMode="auto">
          <a:xfrm>
            <a:off x="5076825" y="2600325"/>
            <a:ext cx="719138" cy="2159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SzTx/>
              <a:buFontTx/>
              <a:buNone/>
            </a:pPr>
            <a:r>
              <a:rPr lang="en-US" altLang="zh-CN" sz="1200">
                <a:latin typeface="+mn-lt"/>
                <a:ea typeface="+mn-ea"/>
              </a:rPr>
              <a:t>gaussdb</a:t>
            </a:r>
            <a:endParaRPr lang="zh-CN" altLang="en-US" sz="1200">
              <a:latin typeface="+mn-lt"/>
              <a:ea typeface="+mn-ea"/>
            </a:endParaRPr>
          </a:p>
        </p:txBody>
      </p:sp>
      <p:sp>
        <p:nvSpPr>
          <p:cNvPr id="81" name="矩形 80"/>
          <p:cNvSpPr>
            <a:spLocks noChangeArrowheads="1"/>
          </p:cNvSpPr>
          <p:nvPr/>
        </p:nvSpPr>
        <p:spPr bwMode="auto">
          <a:xfrm>
            <a:off x="5076825" y="2889250"/>
            <a:ext cx="863600" cy="214313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SzTx/>
              <a:buFontTx/>
              <a:buNone/>
            </a:pPr>
            <a:r>
              <a:rPr lang="en-US" altLang="zh-CN" sz="1200">
                <a:latin typeface="+mn-lt"/>
                <a:ea typeface="+mn-ea"/>
              </a:rPr>
              <a:t>ntp-server</a:t>
            </a:r>
            <a:endParaRPr lang="zh-CN" altLang="en-US" sz="1200">
              <a:latin typeface="+mn-lt"/>
              <a:ea typeface="+mn-ea"/>
            </a:endParaRPr>
          </a:p>
        </p:txBody>
      </p:sp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5076825" y="3176588"/>
            <a:ext cx="863600" cy="2159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SzTx/>
              <a:buFontTx/>
              <a:buNone/>
            </a:pPr>
            <a:r>
              <a:rPr lang="en-US" altLang="zh-CN" sz="1200" dirty="0" err="1">
                <a:latin typeface="+mn-lt"/>
                <a:ea typeface="+mn-ea"/>
              </a:rPr>
              <a:t>dns</a:t>
            </a:r>
            <a:r>
              <a:rPr lang="en-US" altLang="zh-CN" sz="1200" dirty="0">
                <a:latin typeface="+mn-lt"/>
                <a:ea typeface="+mn-ea"/>
              </a:rPr>
              <a:t>-server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86" name="矩形 85"/>
          <p:cNvSpPr>
            <a:spLocks noChangeArrowheads="1"/>
          </p:cNvSpPr>
          <p:nvPr/>
        </p:nvSpPr>
        <p:spPr bwMode="auto">
          <a:xfrm>
            <a:off x="5076824" y="3465513"/>
            <a:ext cx="827323" cy="21431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SzTx/>
              <a:buFontTx/>
              <a:buNone/>
            </a:pPr>
            <a:r>
              <a:rPr lang="en-US" altLang="zh-CN" sz="1200" dirty="0">
                <a:latin typeface="+mn-lt"/>
                <a:ea typeface="+mn-ea"/>
              </a:rPr>
              <a:t>cps-client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4154059" y="2887662"/>
            <a:ext cx="849741" cy="21247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SzTx/>
              <a:buFontTx/>
              <a:buNone/>
            </a:pPr>
            <a:r>
              <a:rPr lang="en-US" altLang="zh-CN" sz="1200" dirty="0">
                <a:latin typeface="+mn-lt"/>
                <a:ea typeface="+mn-ea"/>
              </a:rPr>
              <a:t>cps-monitor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91" name="圆柱形 90"/>
          <p:cNvSpPr>
            <a:spLocks noChangeArrowheads="1"/>
          </p:cNvSpPr>
          <p:nvPr/>
        </p:nvSpPr>
        <p:spPr bwMode="auto">
          <a:xfrm>
            <a:off x="3492500" y="3392488"/>
            <a:ext cx="503238" cy="748497"/>
          </a:xfrm>
          <a:prstGeom prst="can">
            <a:avLst>
              <a:gd name="adj" fmla="val 2506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SzTx/>
              <a:buFontTx/>
              <a:buNone/>
            </a:pPr>
            <a:r>
              <a:rPr lang="zh-CN" altLang="en-US" sz="1200" dirty="0">
                <a:latin typeface="+mn-lt"/>
                <a:ea typeface="+mn-ea"/>
              </a:rPr>
              <a:t>本地软件仓库</a:t>
            </a:r>
          </a:p>
        </p:txBody>
      </p:sp>
      <p:sp>
        <p:nvSpPr>
          <p:cNvPr id="92" name="矩形 91"/>
          <p:cNvSpPr>
            <a:spLocks noChangeArrowheads="1"/>
          </p:cNvSpPr>
          <p:nvPr/>
        </p:nvSpPr>
        <p:spPr bwMode="auto">
          <a:xfrm>
            <a:off x="5076825" y="3752850"/>
            <a:ext cx="827322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SzTx/>
              <a:buFontTx/>
              <a:buNone/>
            </a:pPr>
            <a:r>
              <a:rPr lang="zh-CN" altLang="en-US" sz="1200" dirty="0">
                <a:latin typeface="+mn-lt"/>
                <a:ea typeface="+mn-ea"/>
              </a:rPr>
              <a:t>其他组件</a:t>
            </a:r>
          </a:p>
        </p:txBody>
      </p:sp>
      <p:sp>
        <p:nvSpPr>
          <p:cNvPr id="93" name="矩形 92"/>
          <p:cNvSpPr>
            <a:spLocks noChangeArrowheads="1"/>
          </p:cNvSpPr>
          <p:nvPr/>
        </p:nvSpPr>
        <p:spPr bwMode="auto">
          <a:xfrm>
            <a:off x="827087" y="4797425"/>
            <a:ext cx="882609" cy="21589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SzTx/>
              <a:buFontTx/>
              <a:buNone/>
            </a:pPr>
            <a:r>
              <a:rPr lang="en-US" altLang="zh-CN" sz="1200" dirty="0" err="1">
                <a:latin typeface="+mn-lt"/>
                <a:ea typeface="+mn-ea"/>
              </a:rPr>
              <a:t>cps_starter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94" name="矩形 93"/>
          <p:cNvSpPr>
            <a:spLocks noChangeArrowheads="1"/>
          </p:cNvSpPr>
          <p:nvPr/>
        </p:nvSpPr>
        <p:spPr bwMode="auto">
          <a:xfrm>
            <a:off x="6696074" y="4797425"/>
            <a:ext cx="936376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SzTx/>
              <a:buFontTx/>
              <a:buNone/>
            </a:pPr>
            <a:r>
              <a:rPr lang="en-US" altLang="zh-CN" sz="1200" dirty="0" err="1">
                <a:latin typeface="+mn-lt"/>
                <a:ea typeface="+mn-ea"/>
              </a:rPr>
              <a:t>cps_starter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95" name="矩形 94"/>
          <p:cNvSpPr>
            <a:spLocks noChangeArrowheads="1"/>
          </p:cNvSpPr>
          <p:nvPr/>
        </p:nvSpPr>
        <p:spPr bwMode="auto">
          <a:xfrm>
            <a:off x="757029" y="5236748"/>
            <a:ext cx="952667" cy="215899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SzTx/>
              <a:buFontTx/>
              <a:buNone/>
            </a:pPr>
            <a:r>
              <a:rPr lang="en-US" altLang="zh-CN" sz="1200" dirty="0">
                <a:latin typeface="+mn-lt"/>
                <a:ea typeface="+mn-ea"/>
              </a:rPr>
              <a:t>cps-monitor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96" name="矩形 95"/>
          <p:cNvSpPr>
            <a:spLocks noChangeArrowheads="1"/>
          </p:cNvSpPr>
          <p:nvPr/>
        </p:nvSpPr>
        <p:spPr bwMode="auto">
          <a:xfrm>
            <a:off x="6624637" y="5229225"/>
            <a:ext cx="1007813" cy="215899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SzTx/>
              <a:buFontTx/>
              <a:buNone/>
            </a:pPr>
            <a:r>
              <a:rPr lang="en-US" altLang="zh-CN" sz="1200" dirty="0">
                <a:latin typeface="+mn-lt"/>
                <a:ea typeface="+mn-ea"/>
              </a:rPr>
              <a:t>cps-monitor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97" name="矩形 96"/>
          <p:cNvSpPr>
            <a:spLocks noChangeArrowheads="1"/>
          </p:cNvSpPr>
          <p:nvPr/>
        </p:nvSpPr>
        <p:spPr bwMode="auto">
          <a:xfrm>
            <a:off x="827088" y="5661025"/>
            <a:ext cx="792162" cy="2159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SzTx/>
              <a:buFontTx/>
              <a:buNone/>
            </a:pPr>
            <a:r>
              <a:rPr lang="en-US" altLang="zh-CN" sz="1200" dirty="0">
                <a:latin typeface="+mn-lt"/>
                <a:ea typeface="+mn-ea"/>
              </a:rPr>
              <a:t>cps-client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98" name="矩形 97"/>
          <p:cNvSpPr>
            <a:spLocks noChangeArrowheads="1"/>
          </p:cNvSpPr>
          <p:nvPr/>
        </p:nvSpPr>
        <p:spPr bwMode="auto">
          <a:xfrm>
            <a:off x="6663064" y="5661025"/>
            <a:ext cx="792249" cy="2159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SzTx/>
              <a:buFontTx/>
              <a:buNone/>
            </a:pPr>
            <a:r>
              <a:rPr lang="en-US" altLang="zh-CN" sz="1200" dirty="0">
                <a:latin typeface="+mn-lt"/>
                <a:ea typeface="+mn-ea"/>
              </a:rPr>
              <a:t>cps-client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99" name="矩形 98"/>
          <p:cNvSpPr>
            <a:spLocks noChangeArrowheads="1"/>
          </p:cNvSpPr>
          <p:nvPr/>
        </p:nvSpPr>
        <p:spPr bwMode="auto">
          <a:xfrm>
            <a:off x="1692274" y="5661025"/>
            <a:ext cx="863601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SzTx/>
              <a:buFontTx/>
              <a:buNone/>
            </a:pPr>
            <a:r>
              <a:rPr lang="zh-CN" altLang="en-US" sz="1200" dirty="0">
                <a:latin typeface="+mn-lt"/>
                <a:ea typeface="+mn-ea"/>
              </a:rPr>
              <a:t>其他组件</a:t>
            </a:r>
          </a:p>
        </p:txBody>
      </p:sp>
      <p:sp>
        <p:nvSpPr>
          <p:cNvPr id="100" name="矩形 99"/>
          <p:cNvSpPr>
            <a:spLocks noChangeArrowheads="1"/>
          </p:cNvSpPr>
          <p:nvPr/>
        </p:nvSpPr>
        <p:spPr bwMode="auto">
          <a:xfrm>
            <a:off x="7537073" y="5661024"/>
            <a:ext cx="826762" cy="2159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SzTx/>
              <a:buFontTx/>
              <a:buNone/>
            </a:pPr>
            <a:r>
              <a:rPr lang="zh-CN" altLang="en-US" sz="1200" dirty="0">
                <a:latin typeface="+mn-lt"/>
                <a:ea typeface="+mn-ea"/>
              </a:rPr>
              <a:t>其他组件</a:t>
            </a:r>
          </a:p>
        </p:txBody>
      </p:sp>
      <p:cxnSp>
        <p:nvCxnSpPr>
          <p:cNvPr id="102" name="直接箭头连接符 101"/>
          <p:cNvCxnSpPr>
            <a:stCxn id="55" idx="3"/>
          </p:cNvCxnSpPr>
          <p:nvPr/>
        </p:nvCxnSpPr>
        <p:spPr bwMode="auto">
          <a:xfrm flipV="1">
            <a:off x="2484438" y="4283242"/>
            <a:ext cx="2071520" cy="945983"/>
          </a:xfrm>
          <a:prstGeom prst="straightConnector1">
            <a:avLst/>
          </a:prstGeom>
          <a:ln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56" idx="1"/>
          </p:cNvCxnSpPr>
          <p:nvPr/>
        </p:nvCxnSpPr>
        <p:spPr bwMode="auto">
          <a:xfrm flipH="1" flipV="1">
            <a:off x="4591260" y="4292600"/>
            <a:ext cx="2033378" cy="936625"/>
          </a:xfrm>
          <a:prstGeom prst="straightConnector1">
            <a:avLst/>
          </a:prstGeom>
          <a:ln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3492500" y="4710113"/>
            <a:ext cx="647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err="1">
                <a:ea typeface="宋体" panose="02010600030101010101" pitchFamily="2" charset="-122"/>
              </a:rPr>
              <a:t>pxe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5148263" y="4689475"/>
            <a:ext cx="6111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err="1">
                <a:ea typeface="宋体" panose="02010600030101010101" pitchFamily="2" charset="-122"/>
              </a:rPr>
              <a:t>pxe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109" name="矩形 108"/>
          <p:cNvSpPr>
            <a:spLocks noChangeArrowheads="1"/>
          </p:cNvSpPr>
          <p:nvPr/>
        </p:nvSpPr>
        <p:spPr bwMode="auto">
          <a:xfrm>
            <a:off x="5076825" y="4041775"/>
            <a:ext cx="719138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SzTx/>
              <a:buFontTx/>
              <a:buNone/>
            </a:pPr>
            <a:r>
              <a:rPr lang="en-US" altLang="zh-CN" sz="1200">
                <a:latin typeface="+mn-lt"/>
                <a:ea typeface="+mn-ea"/>
              </a:rPr>
              <a:t>swift</a:t>
            </a:r>
            <a:endParaRPr lang="zh-CN" altLang="en-US" sz="1200">
              <a:latin typeface="+mn-lt"/>
              <a:ea typeface="+mn-ea"/>
            </a:endParaRPr>
          </a:p>
        </p:txBody>
      </p:sp>
      <p:sp>
        <p:nvSpPr>
          <p:cNvPr id="110" name="矩形 109"/>
          <p:cNvSpPr>
            <a:spLocks noChangeArrowheads="1"/>
          </p:cNvSpPr>
          <p:nvPr/>
        </p:nvSpPr>
        <p:spPr bwMode="auto">
          <a:xfrm>
            <a:off x="1762373" y="5221702"/>
            <a:ext cx="649039" cy="22342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SzTx/>
              <a:buFontTx/>
              <a:buNone/>
            </a:pPr>
            <a:r>
              <a:rPr lang="en-US" altLang="zh-CN" sz="1200" dirty="0">
                <a:latin typeface="+mn-lt"/>
                <a:ea typeface="+mn-ea"/>
              </a:rPr>
              <a:t>swift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11" name="矩形 110"/>
          <p:cNvSpPr>
            <a:spLocks noChangeArrowheads="1"/>
          </p:cNvSpPr>
          <p:nvPr/>
        </p:nvSpPr>
        <p:spPr bwMode="auto">
          <a:xfrm>
            <a:off x="7775574" y="5221702"/>
            <a:ext cx="558651" cy="22342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SzTx/>
              <a:buFontTx/>
              <a:buNone/>
            </a:pPr>
            <a:r>
              <a:rPr lang="en-US" altLang="zh-CN" sz="1200" dirty="0">
                <a:latin typeface="+mn-lt"/>
                <a:ea typeface="+mn-ea"/>
              </a:rPr>
              <a:t>swift</a:t>
            </a:r>
            <a:endParaRPr lang="zh-CN" altLang="en-US" sz="1200" dirty="0">
              <a:latin typeface="+mn-lt"/>
              <a:ea typeface="+mn-ea"/>
            </a:endParaRPr>
          </a:p>
        </p:txBody>
      </p:sp>
      <p:cxnSp>
        <p:nvCxnSpPr>
          <p:cNvPr id="115" name="直接箭头连接符 114"/>
          <p:cNvCxnSpPr>
            <a:endCxn id="110" idx="0"/>
          </p:cNvCxnSpPr>
          <p:nvPr/>
        </p:nvCxnSpPr>
        <p:spPr bwMode="auto">
          <a:xfrm flipH="1">
            <a:off x="2086893" y="3968750"/>
            <a:ext cx="1393610" cy="1252952"/>
          </a:xfrm>
          <a:prstGeom prst="straightConnector1">
            <a:avLst/>
          </a:prstGeom>
          <a:ln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 bwMode="auto">
          <a:xfrm>
            <a:off x="4007735" y="3876923"/>
            <a:ext cx="1104685" cy="4370"/>
          </a:xfrm>
          <a:prstGeom prst="straightConnector1">
            <a:avLst/>
          </a:prstGeom>
          <a:ln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 bwMode="auto">
          <a:xfrm>
            <a:off x="3995738" y="4140985"/>
            <a:ext cx="3978065" cy="1088240"/>
          </a:xfrm>
          <a:prstGeom prst="straightConnector1">
            <a:avLst/>
          </a:prstGeom>
          <a:ln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43" name="标题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安装部署流程概述</a:t>
            </a:r>
          </a:p>
        </p:txBody>
      </p:sp>
    </p:spTree>
    <p:extLst>
      <p:ext uri="{BB962C8B-B14F-4D97-AF65-F5344CB8AC3E}">
        <p14:creationId xmlns:p14="http://schemas.microsoft.com/office/powerpoint/2010/main" val="413115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  <p:bldP spid="55" grpId="0" animBg="1"/>
      <p:bldP spid="56" grpId="0" animBg="1"/>
      <p:bldP spid="58" grpId="0"/>
      <p:bldP spid="59" grpId="0"/>
      <p:bldP spid="61" grpId="0" animBg="1"/>
      <p:bldP spid="64" grpId="0" animBg="1"/>
      <p:bldP spid="65" grpId="0" animBg="1"/>
      <p:bldP spid="70" grpId="0"/>
      <p:bldP spid="7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6" grpId="0" animBg="1"/>
      <p:bldP spid="90" grpId="0" animBg="1"/>
      <p:bldP spid="91" grpId="0" animBg="1"/>
      <p:bldP spid="91" grpId="1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6" grpId="0"/>
      <p:bldP spid="107" grpId="0"/>
      <p:bldP spid="109" grpId="0" animBg="1"/>
      <p:bldP spid="110" grpId="0" animBg="1"/>
      <p:bldP spid="1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配置服务</a:t>
            </a:r>
          </a:p>
        </p:txBody>
      </p:sp>
      <p:sp>
        <p:nvSpPr>
          <p:cNvPr id="3" name="椭圆 2"/>
          <p:cNvSpPr/>
          <p:nvPr/>
        </p:nvSpPr>
        <p:spPr bwMode="auto">
          <a:xfrm>
            <a:off x="3924300" y="2349500"/>
            <a:ext cx="1727200" cy="647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hangingPunct="1">
              <a:buClr>
                <a:srgbClr val="CC9900"/>
              </a:buClr>
              <a:defRPr/>
            </a:pPr>
            <a:r>
              <a:rPr lang="en-US" altLang="zh-CN" sz="2000" dirty="0">
                <a:latin typeface="+mn-lt"/>
                <a:ea typeface="+mn-ea"/>
              </a:rPr>
              <a:t>zookeeper</a:t>
            </a:r>
            <a:endParaRPr lang="zh-CN" altLang="en-US" sz="2000" dirty="0">
              <a:latin typeface="+mn-lt"/>
              <a:ea typeface="+mn-ea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692275" y="2492375"/>
            <a:ext cx="1295400" cy="36036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hangingPunct="1">
              <a:buClr>
                <a:srgbClr val="CC9900"/>
              </a:buClr>
              <a:defRPr/>
            </a:pPr>
            <a:r>
              <a:rPr lang="en-US" altLang="zh-CN" sz="1800" b="1" dirty="0">
                <a:latin typeface="+mn-lt"/>
                <a:ea typeface="+mn-ea"/>
              </a:rPr>
              <a:t>cps-server</a:t>
            </a:r>
            <a:endParaRPr lang="zh-CN" altLang="en-US" sz="1800" b="1" dirty="0">
              <a:latin typeface="+mn-lt"/>
              <a:ea typeface="+mn-ea"/>
            </a:endParaRPr>
          </a:p>
        </p:txBody>
      </p:sp>
      <p:cxnSp>
        <p:nvCxnSpPr>
          <p:cNvPr id="16" name="直接箭头连接符 15"/>
          <p:cNvCxnSpPr>
            <a:stCxn id="4" idx="3"/>
            <a:endCxn id="3" idx="2"/>
          </p:cNvCxnSpPr>
          <p:nvPr/>
        </p:nvCxnSpPr>
        <p:spPr bwMode="auto">
          <a:xfrm>
            <a:off x="2987675" y="2673350"/>
            <a:ext cx="936625" cy="0"/>
          </a:xfrm>
          <a:prstGeom prst="straightConnector1">
            <a:avLst/>
          </a:prstGeom>
          <a:ln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 bwMode="auto">
          <a:xfrm>
            <a:off x="1692275" y="4005263"/>
            <a:ext cx="1295400" cy="36036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hangingPunct="1">
              <a:buClr>
                <a:srgbClr val="CC9900"/>
              </a:buClr>
              <a:defRPr/>
            </a:pPr>
            <a:r>
              <a:rPr lang="en-US" altLang="zh-CN" sz="1800" b="1" dirty="0">
                <a:latin typeface="+mn-lt"/>
                <a:ea typeface="+mn-ea"/>
              </a:rPr>
              <a:t>cps-client</a:t>
            </a:r>
            <a:endParaRPr lang="zh-CN" altLang="en-US" sz="1800" b="1" dirty="0">
              <a:latin typeface="+mn-lt"/>
              <a:ea typeface="+mn-ea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995738" y="4005263"/>
            <a:ext cx="1296987" cy="36036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hangingPunct="1">
              <a:buClr>
                <a:srgbClr val="CC9900"/>
              </a:buClr>
              <a:defRPr/>
            </a:pPr>
            <a:r>
              <a:rPr lang="en-US" altLang="zh-CN" sz="1800" b="1" dirty="0">
                <a:latin typeface="+mn-lt"/>
                <a:ea typeface="+mn-ea"/>
              </a:rPr>
              <a:t>cps-client</a:t>
            </a:r>
            <a:endParaRPr lang="zh-CN" altLang="en-US" sz="1800" b="1" dirty="0">
              <a:latin typeface="+mn-lt"/>
              <a:ea typeface="+mn-ea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6300788" y="4005263"/>
            <a:ext cx="1295400" cy="36036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hangingPunct="1">
              <a:buClr>
                <a:srgbClr val="CC9900"/>
              </a:buClr>
              <a:defRPr/>
            </a:pPr>
            <a:r>
              <a:rPr lang="en-US" altLang="zh-CN" sz="1800" b="1" dirty="0">
                <a:latin typeface="+mn-lt"/>
                <a:ea typeface="+mn-ea"/>
              </a:rPr>
              <a:t>cps-client</a:t>
            </a:r>
            <a:endParaRPr lang="zh-CN" altLang="en-US" sz="1800" b="1" dirty="0">
              <a:latin typeface="+mn-lt"/>
              <a:ea typeface="+mn-ea"/>
            </a:endParaRPr>
          </a:p>
        </p:txBody>
      </p:sp>
      <p:cxnSp>
        <p:nvCxnSpPr>
          <p:cNvPr id="23" name="直接箭头连接符 22"/>
          <p:cNvCxnSpPr>
            <a:stCxn id="3" idx="4"/>
            <a:endCxn id="18" idx="0"/>
          </p:cNvCxnSpPr>
          <p:nvPr/>
        </p:nvCxnSpPr>
        <p:spPr bwMode="auto">
          <a:xfrm flipH="1">
            <a:off x="2339975" y="2997200"/>
            <a:ext cx="2447925" cy="1008063"/>
          </a:xfrm>
          <a:prstGeom prst="straightConnector1">
            <a:avLst/>
          </a:prstGeom>
          <a:ln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" idx="4"/>
            <a:endCxn id="20" idx="0"/>
          </p:cNvCxnSpPr>
          <p:nvPr/>
        </p:nvCxnSpPr>
        <p:spPr bwMode="auto">
          <a:xfrm flipH="1">
            <a:off x="4643438" y="2997200"/>
            <a:ext cx="144462" cy="1008063"/>
          </a:xfrm>
          <a:prstGeom prst="straightConnector1">
            <a:avLst/>
          </a:prstGeom>
          <a:ln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3" idx="4"/>
            <a:endCxn id="21" idx="0"/>
          </p:cNvCxnSpPr>
          <p:nvPr/>
        </p:nvCxnSpPr>
        <p:spPr bwMode="auto">
          <a:xfrm>
            <a:off x="4787900" y="2997200"/>
            <a:ext cx="2160588" cy="1008063"/>
          </a:xfrm>
          <a:prstGeom prst="straightConnector1">
            <a:avLst/>
          </a:prstGeom>
          <a:ln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 bwMode="auto">
          <a:xfrm>
            <a:off x="1602184" y="4868863"/>
            <a:ext cx="1475582" cy="36036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hangingPunct="1">
              <a:buClr>
                <a:srgbClr val="CC9900"/>
              </a:buClr>
              <a:defRPr/>
            </a:pPr>
            <a:r>
              <a:rPr lang="en-US" altLang="zh-CN" sz="1800" b="1" dirty="0">
                <a:latin typeface="+mn-lt"/>
                <a:ea typeface="+mn-ea"/>
              </a:rPr>
              <a:t>gaussdb_01</a:t>
            </a:r>
            <a:endParaRPr lang="zh-CN" altLang="en-US" sz="1800" b="1" dirty="0">
              <a:latin typeface="+mn-lt"/>
              <a:ea typeface="+mn-ea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3995738" y="4868863"/>
            <a:ext cx="1512887" cy="36036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fontAlgn="t" hangingPunct="1">
              <a:buClr>
                <a:srgbClr val="CC9900"/>
              </a:buClr>
              <a:defRPr/>
            </a:pPr>
            <a:r>
              <a:rPr lang="en-US" altLang="zh-CN" sz="1800" b="1" dirty="0">
                <a:latin typeface="+mn-lt"/>
                <a:ea typeface="+mn-ea"/>
              </a:rPr>
              <a:t>gaussdb_02</a:t>
            </a:r>
            <a:endParaRPr lang="zh-CN" altLang="en-US" sz="1800" b="1" dirty="0">
              <a:latin typeface="+mn-lt"/>
              <a:ea typeface="+mn-ea"/>
            </a:endParaRPr>
          </a:p>
        </p:txBody>
      </p:sp>
      <p:cxnSp>
        <p:nvCxnSpPr>
          <p:cNvPr id="39" name="直接箭头连接符 38"/>
          <p:cNvCxnSpPr>
            <a:stCxn id="18" idx="2"/>
            <a:endCxn id="34" idx="0"/>
          </p:cNvCxnSpPr>
          <p:nvPr/>
        </p:nvCxnSpPr>
        <p:spPr bwMode="auto">
          <a:xfrm>
            <a:off x="2339975" y="4365625"/>
            <a:ext cx="0" cy="503238"/>
          </a:xfrm>
          <a:prstGeom prst="straightConnector1">
            <a:avLst/>
          </a:prstGeom>
          <a:ln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0" idx="2"/>
            <a:endCxn id="36" idx="0"/>
          </p:cNvCxnSpPr>
          <p:nvPr/>
        </p:nvCxnSpPr>
        <p:spPr bwMode="auto">
          <a:xfrm>
            <a:off x="4644232" y="4365625"/>
            <a:ext cx="107950" cy="503238"/>
          </a:xfrm>
          <a:prstGeom prst="straightConnector1">
            <a:avLst/>
          </a:prstGeom>
          <a:ln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87684" y="3015842"/>
            <a:ext cx="5762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t" hangingPunct="1">
              <a:defRPr/>
            </a:pPr>
            <a:r>
              <a:rPr lang="zh-CN" altLang="en-US" sz="1400" b="1" dirty="0">
                <a:latin typeface="+mn-lt"/>
                <a:ea typeface="+mn-ea"/>
              </a:rPr>
              <a:t>通知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63947" y="3213100"/>
            <a:ext cx="5762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t" hangingPunct="1">
              <a:defRPr/>
            </a:pPr>
            <a:r>
              <a:rPr lang="zh-CN" altLang="en-US" sz="1400" b="1" dirty="0">
                <a:latin typeface="+mn-lt"/>
                <a:ea typeface="+mn-ea"/>
              </a:rPr>
              <a:t>通知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31568" y="3213100"/>
            <a:ext cx="5762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t" hangingPunct="1">
              <a:defRPr/>
            </a:pPr>
            <a:r>
              <a:rPr lang="zh-CN" altLang="en-US" sz="1400" b="1" dirty="0">
                <a:latin typeface="+mn-lt"/>
                <a:ea typeface="+mn-ea"/>
              </a:rPr>
              <a:t>通知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11413" y="4437063"/>
            <a:ext cx="57626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t" hangingPunct="1">
              <a:defRPr/>
            </a:pPr>
            <a:r>
              <a:rPr lang="zh-CN" altLang="en-US" sz="1400" b="1" dirty="0">
                <a:latin typeface="+mn-lt"/>
                <a:ea typeface="+mn-ea"/>
              </a:rPr>
              <a:t>通知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11638" y="4508500"/>
            <a:ext cx="57626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t" hangingPunct="1">
              <a:defRPr/>
            </a:pPr>
            <a:r>
              <a:rPr lang="zh-CN" altLang="en-US" sz="1400" b="1" dirty="0">
                <a:latin typeface="+mn-lt"/>
                <a:ea typeface="+mn-ea"/>
              </a:rPr>
              <a:t>通知</a:t>
            </a:r>
          </a:p>
        </p:txBody>
      </p:sp>
      <p:sp>
        <p:nvSpPr>
          <p:cNvPr id="51" name="圆角矩形 50"/>
          <p:cNvSpPr/>
          <p:nvPr/>
        </p:nvSpPr>
        <p:spPr bwMode="auto">
          <a:xfrm>
            <a:off x="1692275" y="1700213"/>
            <a:ext cx="1295400" cy="28892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hangingPunct="1">
              <a:buClr>
                <a:srgbClr val="CC9900"/>
              </a:buClr>
              <a:defRPr/>
            </a:pPr>
            <a:r>
              <a:rPr lang="en-US" altLang="zh-CN" sz="1800" b="1" dirty="0">
                <a:latin typeface="+mn-lt"/>
                <a:ea typeface="+mn-ea"/>
              </a:rPr>
              <a:t>rest</a:t>
            </a:r>
            <a:r>
              <a:rPr lang="zh-CN" altLang="en-US" sz="1800" b="1" dirty="0">
                <a:latin typeface="+mn-lt"/>
                <a:ea typeface="+mn-ea"/>
              </a:rPr>
              <a:t>接口</a:t>
            </a:r>
          </a:p>
        </p:txBody>
      </p:sp>
      <p:cxnSp>
        <p:nvCxnSpPr>
          <p:cNvPr id="53" name="直接连接符 52"/>
          <p:cNvCxnSpPr>
            <a:stCxn id="51" idx="2"/>
            <a:endCxn id="4" idx="0"/>
          </p:cNvCxnSpPr>
          <p:nvPr/>
        </p:nvCxnSpPr>
        <p:spPr bwMode="auto">
          <a:xfrm>
            <a:off x="2339975" y="1989138"/>
            <a:ext cx="0" cy="503237"/>
          </a:xfrm>
          <a:prstGeom prst="line">
            <a:avLst/>
          </a:prstGeom>
          <a:ln>
            <a:prstDash val="lgDashDot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 bwMode="auto">
          <a:xfrm>
            <a:off x="1547813" y="3573463"/>
            <a:ext cx="1584325" cy="1943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eaLnBrk="1" hangingPunct="1">
              <a:buClr>
                <a:srgbClr val="CC9900"/>
              </a:buClr>
              <a:defRPr/>
            </a:pPr>
            <a:r>
              <a:rPr lang="en-US" altLang="zh-CN" sz="1400" dirty="0">
                <a:latin typeface="+mn-lt"/>
                <a:ea typeface="+mn-ea"/>
              </a:rPr>
              <a:t>host1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57" name="圆角矩形 56"/>
          <p:cNvSpPr/>
          <p:nvPr/>
        </p:nvSpPr>
        <p:spPr bwMode="auto">
          <a:xfrm>
            <a:off x="3924300" y="3573463"/>
            <a:ext cx="1584325" cy="1943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eaLnBrk="1" hangingPunct="1">
              <a:buClr>
                <a:srgbClr val="CC9900"/>
              </a:buClr>
              <a:defRPr/>
            </a:pPr>
            <a:r>
              <a:rPr lang="en-US" altLang="zh-CN" sz="1400" dirty="0">
                <a:latin typeface="+mn-lt"/>
                <a:ea typeface="+mn-ea"/>
              </a:rPr>
              <a:t>host2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6156325" y="3573463"/>
            <a:ext cx="1584325" cy="1943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eaLnBrk="1" hangingPunct="1">
              <a:buClr>
                <a:srgbClr val="CC9900"/>
              </a:buClr>
              <a:defRPr/>
            </a:pPr>
            <a:r>
              <a:rPr lang="en-US" altLang="zh-CN" sz="1400" dirty="0">
                <a:latin typeface="+mn-lt"/>
                <a:ea typeface="+mn-ea"/>
              </a:rPr>
              <a:t>host3</a:t>
            </a:r>
            <a:endParaRPr lang="zh-CN" altLang="en-US" sz="1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867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8" grpId="0" animBg="1"/>
      <p:bldP spid="20" grpId="0" animBg="1"/>
      <p:bldP spid="21" grpId="0" animBg="1"/>
      <p:bldP spid="34" grpId="0" animBg="1"/>
      <p:bldP spid="36" grpId="0" animBg="1"/>
      <p:bldP spid="44" grpId="0"/>
      <p:bldP spid="45" grpId="0"/>
      <p:bldP spid="46" grpId="0"/>
      <p:bldP spid="47" grpId="0"/>
      <p:bldP spid="48" grpId="0"/>
      <p:bldP spid="51" grpId="0" animBg="1"/>
      <p:bldP spid="54" grpId="0" animBg="1"/>
      <p:bldP spid="57" grpId="0" animBg="1"/>
      <p:bldP spid="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服务监控</a:t>
            </a:r>
          </a:p>
        </p:txBody>
      </p:sp>
      <p:sp>
        <p:nvSpPr>
          <p:cNvPr id="3" name="椭圆 2"/>
          <p:cNvSpPr/>
          <p:nvPr/>
        </p:nvSpPr>
        <p:spPr bwMode="auto">
          <a:xfrm>
            <a:off x="3923928" y="2060575"/>
            <a:ext cx="1872035" cy="647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hangingPunct="1">
              <a:buClr>
                <a:srgbClr val="CC9900"/>
              </a:buClr>
              <a:defRPr/>
            </a:pPr>
            <a:r>
              <a:rPr lang="en-US" altLang="zh-CN" sz="2000" dirty="0">
                <a:latin typeface="+mn-lt"/>
                <a:ea typeface="+mn-ea"/>
              </a:rPr>
              <a:t>zookeeper</a:t>
            </a:r>
            <a:endParaRPr lang="zh-CN" altLang="en-US" sz="2000" dirty="0">
              <a:latin typeface="+mn-lt"/>
              <a:ea typeface="+mn-ea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2771774" y="4221163"/>
            <a:ext cx="1440185" cy="36036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hangingPunct="1">
              <a:buClr>
                <a:srgbClr val="CC9900"/>
              </a:buClr>
              <a:defRPr/>
            </a:pPr>
            <a:r>
              <a:rPr lang="en-US" altLang="zh-CN" sz="2000" b="1" dirty="0">
                <a:latin typeface="+mn-lt"/>
                <a:ea typeface="+mn-ea"/>
              </a:rPr>
              <a:t>cps-client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1043780" y="5589588"/>
            <a:ext cx="1511996" cy="36036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hangingPunct="1">
              <a:buClr>
                <a:srgbClr val="CC9900"/>
              </a:buClr>
              <a:defRPr/>
            </a:pPr>
            <a:r>
              <a:rPr lang="en-US" altLang="zh-CN" sz="1800" b="1" dirty="0">
                <a:latin typeface="+mn-lt"/>
                <a:ea typeface="+mn-ea"/>
              </a:rPr>
              <a:t>gaussdb_01</a:t>
            </a:r>
            <a:endParaRPr lang="zh-CN" altLang="en-US" sz="1800" b="1" dirty="0">
              <a:latin typeface="+mn-lt"/>
              <a:ea typeface="+mn-ea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971550" y="3141663"/>
            <a:ext cx="3384550" cy="305911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eaLnBrk="1" hangingPunct="1">
              <a:buClr>
                <a:srgbClr val="CC9900"/>
              </a:buClr>
              <a:defRPr/>
            </a:pPr>
            <a:r>
              <a:rPr lang="en-US" altLang="zh-CN" sz="2000" dirty="0">
                <a:latin typeface="+mn-lt"/>
                <a:ea typeface="+mn-ea"/>
              </a:rPr>
              <a:t>host1</a:t>
            </a:r>
            <a:endParaRPr lang="zh-CN" altLang="en-US" sz="2000" dirty="0">
              <a:latin typeface="+mn-lt"/>
              <a:ea typeface="+mn-ea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1043780" y="4229181"/>
            <a:ext cx="1655762" cy="36036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hangingPunct="1">
              <a:buClr>
                <a:srgbClr val="CC9900"/>
              </a:buClr>
              <a:defRPr/>
            </a:pPr>
            <a:r>
              <a:rPr lang="en-US" altLang="zh-CN" sz="2000" b="1" dirty="0">
                <a:latin typeface="+mn-lt"/>
                <a:ea typeface="+mn-ea"/>
              </a:rPr>
              <a:t>cps-monitor</a:t>
            </a:r>
            <a:endParaRPr lang="zh-CN" altLang="en-US" sz="2000" b="1" dirty="0">
              <a:latin typeface="+mn-lt"/>
              <a:ea typeface="+mn-ea"/>
            </a:endParaRPr>
          </a:p>
        </p:txBody>
      </p:sp>
      <p:cxnSp>
        <p:nvCxnSpPr>
          <p:cNvPr id="43" name="直接连接符 42"/>
          <p:cNvCxnSpPr/>
          <p:nvPr/>
        </p:nvCxnSpPr>
        <p:spPr bwMode="auto">
          <a:xfrm>
            <a:off x="1979613" y="4581525"/>
            <a:ext cx="0" cy="1008063"/>
          </a:xfrm>
          <a:prstGeom prst="line">
            <a:avLst/>
          </a:prstGeom>
          <a:ln>
            <a:prstDash val="lgDashDot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79613" y="4941888"/>
            <a:ext cx="6230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t" hangingPunct="1"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+mn-lt"/>
                <a:ea typeface="+mn-ea"/>
              </a:rPr>
              <a:t>心跳</a:t>
            </a:r>
          </a:p>
        </p:txBody>
      </p:sp>
      <p:sp>
        <p:nvSpPr>
          <p:cNvPr id="50" name="圆角矩形 49"/>
          <p:cNvSpPr/>
          <p:nvPr/>
        </p:nvSpPr>
        <p:spPr bwMode="auto">
          <a:xfrm>
            <a:off x="6732588" y="2205038"/>
            <a:ext cx="1547824" cy="36036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hangingPunct="1">
              <a:buClr>
                <a:srgbClr val="CC9900"/>
              </a:buClr>
              <a:defRPr/>
            </a:pPr>
            <a:r>
              <a:rPr lang="en-US" altLang="zh-CN" sz="2000" b="1" dirty="0">
                <a:latin typeface="+mn-lt"/>
                <a:ea typeface="+mn-ea"/>
              </a:rPr>
              <a:t>cps-server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6732588" y="1412874"/>
            <a:ext cx="1547824" cy="39594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hangingPunct="1">
              <a:buClr>
                <a:srgbClr val="CC9900"/>
              </a:buClr>
              <a:defRPr/>
            </a:pPr>
            <a:r>
              <a:rPr lang="en-US" altLang="zh-CN" sz="2000" b="1" dirty="0">
                <a:latin typeface="+mn-lt"/>
                <a:ea typeface="+mn-ea"/>
              </a:rPr>
              <a:t>rest</a:t>
            </a:r>
            <a:r>
              <a:rPr lang="zh-CN" altLang="en-US" sz="2000" b="1" dirty="0">
                <a:latin typeface="+mn-lt"/>
                <a:ea typeface="+mn-ea"/>
              </a:rPr>
              <a:t>接口</a:t>
            </a:r>
          </a:p>
        </p:txBody>
      </p:sp>
      <p:cxnSp>
        <p:nvCxnSpPr>
          <p:cNvPr id="56" name="直接箭头连接符 55"/>
          <p:cNvCxnSpPr>
            <a:stCxn id="18" idx="2"/>
            <a:endCxn id="34" idx="3"/>
          </p:cNvCxnSpPr>
          <p:nvPr/>
        </p:nvCxnSpPr>
        <p:spPr bwMode="auto">
          <a:xfrm flipH="1">
            <a:off x="2555776" y="4581525"/>
            <a:ext cx="936091" cy="1188244"/>
          </a:xfrm>
          <a:prstGeom prst="straightConnector1">
            <a:avLst/>
          </a:prstGeom>
          <a:ln>
            <a:prstDash val="lgDashDot"/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02672" y="5041692"/>
            <a:ext cx="1872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t" hangingPunct="1">
              <a:defRPr/>
            </a:pPr>
            <a:r>
              <a:rPr lang="zh-CN" altLang="en-US" sz="1600" b="1" dirty="0">
                <a:solidFill>
                  <a:srgbClr val="0033CC"/>
                </a:solidFill>
                <a:latin typeface="+mn-lt"/>
                <a:ea typeface="+mn-ea"/>
              </a:rPr>
              <a:t>周期查询组件状态</a:t>
            </a:r>
          </a:p>
        </p:txBody>
      </p:sp>
      <p:cxnSp>
        <p:nvCxnSpPr>
          <p:cNvPr id="61" name="直接箭头连接符 60"/>
          <p:cNvCxnSpPr>
            <a:stCxn id="18" idx="0"/>
            <a:endCxn id="3" idx="4"/>
          </p:cNvCxnSpPr>
          <p:nvPr/>
        </p:nvCxnSpPr>
        <p:spPr bwMode="auto">
          <a:xfrm flipV="1">
            <a:off x="3491867" y="2708275"/>
            <a:ext cx="1368079" cy="1512888"/>
          </a:xfrm>
          <a:prstGeom prst="straightConnector1">
            <a:avLst/>
          </a:prstGeom>
          <a:ln>
            <a:prstDash val="lgDashDot"/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71772" y="3573463"/>
            <a:ext cx="12239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t" hangingPunct="1">
              <a:defRPr/>
            </a:pPr>
            <a:r>
              <a:rPr lang="zh-CN" altLang="en-US" sz="2000" b="1" dirty="0">
                <a:solidFill>
                  <a:srgbClr val="0033CC"/>
                </a:solidFill>
                <a:latin typeface="+mn-lt"/>
                <a:ea typeface="+mn-ea"/>
              </a:rPr>
              <a:t>上报状态</a:t>
            </a:r>
          </a:p>
        </p:txBody>
      </p:sp>
      <p:cxnSp>
        <p:nvCxnSpPr>
          <p:cNvPr id="65" name="直接箭头连接符 64"/>
          <p:cNvCxnSpPr>
            <a:stCxn id="52" idx="2"/>
            <a:endCxn id="50" idx="0"/>
          </p:cNvCxnSpPr>
          <p:nvPr/>
        </p:nvCxnSpPr>
        <p:spPr bwMode="auto">
          <a:xfrm>
            <a:off x="7506500" y="1808819"/>
            <a:ext cx="0" cy="396219"/>
          </a:xfrm>
          <a:prstGeom prst="straightConnector1">
            <a:avLst/>
          </a:prstGeom>
          <a:ln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0" idx="1"/>
            <a:endCxn id="3" idx="6"/>
          </p:cNvCxnSpPr>
          <p:nvPr/>
        </p:nvCxnSpPr>
        <p:spPr bwMode="auto">
          <a:xfrm flipH="1" flipV="1">
            <a:off x="5795963" y="2384425"/>
            <a:ext cx="936625" cy="794"/>
          </a:xfrm>
          <a:prstGeom prst="straightConnector1">
            <a:avLst/>
          </a:prstGeom>
          <a:ln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 bwMode="auto">
          <a:xfrm>
            <a:off x="1619250" y="4581525"/>
            <a:ext cx="0" cy="1008063"/>
          </a:xfrm>
          <a:prstGeom prst="straightConnector1">
            <a:avLst/>
          </a:prstGeom>
          <a:ln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75518" y="4599843"/>
            <a:ext cx="7207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t" hangingPunct="1"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+mn-lt"/>
                <a:ea typeface="+mn-ea"/>
              </a:rPr>
              <a:t>心跳超时后启动</a:t>
            </a:r>
          </a:p>
        </p:txBody>
      </p:sp>
    </p:spTree>
    <p:extLst>
      <p:ext uri="{BB962C8B-B14F-4D97-AF65-F5344CB8AC3E}">
        <p14:creationId xmlns:p14="http://schemas.microsoft.com/office/powerpoint/2010/main" val="7496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</a:t>
            </a:r>
            <a:r>
              <a:rPr lang="en-US" altLang="zh-CN" dirty="0" smtClean="0"/>
              <a:t>HA</a:t>
            </a:r>
            <a:r>
              <a:rPr lang="zh-CN" altLang="en-US" dirty="0" smtClean="0"/>
              <a:t>机制 </a:t>
            </a:r>
            <a:r>
              <a:rPr lang="en-US" altLang="zh-CN" dirty="0" smtClean="0"/>
              <a:t>(1/3)</a:t>
            </a:r>
            <a:endParaRPr lang="zh-CN" altLang="en-US" dirty="0" smtClean="0"/>
          </a:p>
        </p:txBody>
      </p:sp>
      <p:sp>
        <p:nvSpPr>
          <p:cNvPr id="6" name="圆角矩形 5"/>
          <p:cNvSpPr/>
          <p:nvPr/>
        </p:nvSpPr>
        <p:spPr bwMode="auto">
          <a:xfrm>
            <a:off x="1079500" y="4113213"/>
            <a:ext cx="1655763" cy="2087562"/>
          </a:xfrm>
          <a:prstGeom prst="roundRect">
            <a:avLst/>
          </a:prstGeom>
          <a:solidFill>
            <a:srgbClr val="1B587C">
              <a:lumMod val="20000"/>
              <a:lumOff val="80000"/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wrap="none" lIns="0" tIns="0" rIns="0" bIns="0" anchorCtr="1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9pPr>
          </a:lstStyle>
          <a:p>
            <a:pPr algn="ctr" defTabSz="65796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+mn-lt"/>
                <a:ea typeface="+mn-ea"/>
              </a:rPr>
              <a:t>host1</a:t>
            </a:r>
            <a:endParaRPr lang="en-US" altLang="zh-CN" sz="20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5867400" y="4041775"/>
            <a:ext cx="1657350" cy="2087563"/>
          </a:xfrm>
          <a:prstGeom prst="roundRect">
            <a:avLst/>
          </a:prstGeom>
          <a:solidFill>
            <a:srgbClr val="1B587C">
              <a:lumMod val="20000"/>
              <a:lumOff val="80000"/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wrap="none" lIns="0" tIns="0" rIns="0" bIns="0" anchorCtr="1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9pPr>
          </a:lstStyle>
          <a:p>
            <a:pPr algn="ctr" defTabSz="65796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+mn-lt"/>
                <a:ea typeface="+mn-ea"/>
              </a:rPr>
              <a:t>host2</a:t>
            </a:r>
            <a:endParaRPr lang="en-US" altLang="zh-CN" sz="20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2843213" y="1616870"/>
            <a:ext cx="2124831" cy="36036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fontAlgn="t" hangingPunct="1">
              <a:buClr>
                <a:srgbClr val="CC9900"/>
              </a:buClr>
              <a:defRPr/>
            </a:pPr>
            <a:r>
              <a:rPr lang="en-US" altLang="zh-CN" sz="1400" b="1" dirty="0" err="1">
                <a:latin typeface="+mn-lt"/>
                <a:ea typeface="+mn-ea"/>
              </a:rPr>
              <a:t>gaussdb</a:t>
            </a:r>
            <a:r>
              <a:rPr lang="en-US" altLang="zh-CN" sz="1400" b="1" dirty="0">
                <a:latin typeface="+mn-lt"/>
                <a:ea typeface="+mn-ea"/>
              </a:rPr>
              <a:t>/ </a:t>
            </a:r>
            <a:r>
              <a:rPr lang="en-US" altLang="zh-CN" sz="1400" b="1" dirty="0" err="1">
                <a:latin typeface="+mn-lt"/>
                <a:ea typeface="+mn-ea"/>
              </a:rPr>
              <a:t>haarbitration</a:t>
            </a:r>
            <a:endParaRPr lang="zh-CN" altLang="en-US" sz="1400" b="1" dirty="0">
              <a:latin typeface="+mn-lt"/>
              <a:ea typeface="+mn-ea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3995738" y="2060575"/>
            <a:ext cx="2808510" cy="40798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fontAlgn="t" hangingPunct="1">
              <a:buClr>
                <a:srgbClr val="CC9900"/>
              </a:buClr>
              <a:defRPr/>
            </a:pPr>
            <a:r>
              <a:rPr lang="zh-CN" altLang="en-US" sz="1400" b="1" dirty="0">
                <a:latin typeface="+mn-lt"/>
                <a:ea typeface="+mn-ea"/>
              </a:rPr>
              <a:t>临时序列节点</a:t>
            </a:r>
            <a:r>
              <a:rPr lang="en-US" altLang="zh-CN" sz="1400" b="1" dirty="0">
                <a:latin typeface="+mn-lt"/>
                <a:ea typeface="+mn-ea"/>
              </a:rPr>
              <a:t>001    ----   host1</a:t>
            </a:r>
            <a:endParaRPr lang="zh-CN" altLang="en-US" sz="1400" b="1" dirty="0">
              <a:latin typeface="+mn-lt"/>
              <a:ea typeface="+mn-ea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3995737" y="2504281"/>
            <a:ext cx="2664495" cy="33496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fontAlgn="t" hangingPunct="1">
              <a:buClr>
                <a:srgbClr val="CC9900"/>
              </a:buClr>
              <a:defRPr/>
            </a:pPr>
            <a:r>
              <a:rPr lang="zh-CN" altLang="en-US" sz="1400" b="1" dirty="0">
                <a:latin typeface="+mn-lt"/>
                <a:ea typeface="+mn-ea"/>
              </a:rPr>
              <a:t>临时序列节点</a:t>
            </a:r>
            <a:r>
              <a:rPr lang="en-US" altLang="zh-CN" sz="1400" b="1" dirty="0">
                <a:latin typeface="+mn-lt"/>
                <a:ea typeface="+mn-ea"/>
              </a:rPr>
              <a:t>002    ----   host2</a:t>
            </a:r>
            <a:endParaRPr lang="zh-CN" altLang="en-US" sz="1400" b="1" dirty="0">
              <a:latin typeface="+mn-lt"/>
              <a:ea typeface="+mn-ea"/>
            </a:endParaRPr>
          </a:p>
        </p:txBody>
      </p:sp>
      <p:cxnSp>
        <p:nvCxnSpPr>
          <p:cNvPr id="49" name="直接连接符 48"/>
          <p:cNvCxnSpPr>
            <a:stCxn id="41" idx="2"/>
          </p:cNvCxnSpPr>
          <p:nvPr/>
        </p:nvCxnSpPr>
        <p:spPr bwMode="auto">
          <a:xfrm flipH="1">
            <a:off x="3708401" y="1977232"/>
            <a:ext cx="197228" cy="1307306"/>
          </a:xfrm>
          <a:prstGeom prst="line">
            <a:avLst/>
          </a:prstGeom>
          <a:ln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2" idx="1"/>
          </p:cNvCxnSpPr>
          <p:nvPr/>
        </p:nvCxnSpPr>
        <p:spPr bwMode="auto">
          <a:xfrm flipH="1" flipV="1">
            <a:off x="3779616" y="2240869"/>
            <a:ext cx="216122" cy="23700"/>
          </a:xfrm>
          <a:prstGeom prst="line">
            <a:avLst/>
          </a:prstGeom>
          <a:ln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 bwMode="auto">
          <a:xfrm flipH="1">
            <a:off x="3708401" y="2684464"/>
            <a:ext cx="286543" cy="47734"/>
          </a:xfrm>
          <a:prstGeom prst="line">
            <a:avLst/>
          </a:prstGeom>
          <a:ln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 bwMode="auto">
          <a:xfrm>
            <a:off x="1763713" y="1412875"/>
            <a:ext cx="5256212" cy="187166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eaLnBrk="1" hangingPunct="1"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49988" y="1366405"/>
            <a:ext cx="15845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t" hangingPunct="1">
              <a:defRPr/>
            </a:pPr>
            <a:r>
              <a:rPr lang="en-US" altLang="zh-CN" sz="2400" dirty="0">
                <a:latin typeface="+mn-lt"/>
                <a:ea typeface="+mn-ea"/>
                <a:cs typeface="Times New Roman" pitchFamily="18" charset="0"/>
              </a:rPr>
              <a:t>zookeeper</a:t>
            </a:r>
            <a:endParaRPr lang="zh-CN" altLang="en-US" sz="24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6004719" y="4473575"/>
            <a:ext cx="1382711" cy="36036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hangingPunct="1">
              <a:buClr>
                <a:srgbClr val="CC9900"/>
              </a:buClr>
              <a:defRPr/>
            </a:pPr>
            <a:r>
              <a:rPr lang="en-US" altLang="zh-CN" sz="2000" b="1" dirty="0">
                <a:latin typeface="+mn-lt"/>
                <a:ea typeface="+mn-ea"/>
              </a:rPr>
              <a:t>cps-client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5978709" y="5410994"/>
            <a:ext cx="1475444" cy="36036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hangingPunct="1">
              <a:buClr>
                <a:srgbClr val="CC9900"/>
              </a:buClr>
              <a:defRPr/>
            </a:pPr>
            <a:r>
              <a:rPr lang="en-US" altLang="zh-CN" sz="2000" b="1" dirty="0">
                <a:latin typeface="+mn-lt"/>
                <a:ea typeface="+mn-ea"/>
              </a:rPr>
              <a:t>gaussdb_1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223629" y="4545013"/>
            <a:ext cx="1368760" cy="36036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hangingPunct="1">
              <a:buClr>
                <a:srgbClr val="CC9900"/>
              </a:buClr>
              <a:defRPr/>
            </a:pPr>
            <a:r>
              <a:rPr lang="en-US" altLang="zh-CN" sz="2000" b="1" dirty="0">
                <a:latin typeface="+mn-lt"/>
                <a:ea typeface="+mn-ea"/>
              </a:rPr>
              <a:t>cps-client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119668" y="5449948"/>
            <a:ext cx="1512888" cy="36036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hangingPunct="1">
              <a:buClr>
                <a:srgbClr val="CC9900"/>
              </a:buClr>
              <a:defRPr/>
            </a:pPr>
            <a:r>
              <a:rPr lang="en-US" altLang="zh-CN" sz="2000" b="1" dirty="0">
                <a:latin typeface="+mn-lt"/>
                <a:ea typeface="+mn-ea"/>
              </a:rPr>
              <a:t>gaussdb_0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47813" y="5107384"/>
            <a:ext cx="431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t" hangingPunct="1">
              <a:defRPr/>
            </a:pPr>
            <a:r>
              <a:rPr lang="zh-CN" altLang="en-US" sz="2000" dirty="0">
                <a:latin typeface="+mn-lt"/>
                <a:ea typeface="+mn-ea"/>
              </a:rPr>
              <a:t>主</a:t>
            </a:r>
          </a:p>
        </p:txBody>
      </p:sp>
      <p:cxnSp>
        <p:nvCxnSpPr>
          <p:cNvPr id="76" name="直接连接符 75"/>
          <p:cNvCxnSpPr>
            <a:stCxn id="6" idx="0"/>
            <a:endCxn id="54" idx="3"/>
          </p:cNvCxnSpPr>
          <p:nvPr/>
        </p:nvCxnSpPr>
        <p:spPr bwMode="auto">
          <a:xfrm flipV="1">
            <a:off x="1908175" y="3011488"/>
            <a:ext cx="625475" cy="1101725"/>
          </a:xfrm>
          <a:prstGeom prst="line">
            <a:avLst/>
          </a:prstGeom>
          <a:ln>
            <a:prstDash val="lgDashDot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30" idx="0"/>
            <a:endCxn id="54" idx="5"/>
          </p:cNvCxnSpPr>
          <p:nvPr/>
        </p:nvCxnSpPr>
        <p:spPr bwMode="auto">
          <a:xfrm flipH="1" flipV="1">
            <a:off x="6249988" y="3011488"/>
            <a:ext cx="446087" cy="1030287"/>
          </a:xfrm>
          <a:prstGeom prst="line">
            <a:avLst/>
          </a:prstGeom>
          <a:ln>
            <a:prstDash val="lgDashDot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75463" y="5049838"/>
            <a:ext cx="4333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t" hangingPunct="1">
              <a:defRPr/>
            </a:pPr>
            <a:r>
              <a:rPr lang="zh-CN" altLang="en-US" sz="2000" dirty="0">
                <a:latin typeface="+mn-lt"/>
                <a:ea typeface="+mn-ea"/>
              </a:rPr>
              <a:t>备</a:t>
            </a:r>
          </a:p>
        </p:txBody>
      </p:sp>
    </p:spTree>
    <p:extLst>
      <p:ext uri="{BB962C8B-B14F-4D97-AF65-F5344CB8AC3E}">
        <p14:creationId xmlns:p14="http://schemas.microsoft.com/office/powerpoint/2010/main" val="158243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" grpId="0" animBg="1"/>
      <p:bldP spid="41" grpId="0" animBg="1"/>
      <p:bldP spid="42" grpId="0" animBg="1"/>
      <p:bldP spid="43" grpId="0" animBg="1"/>
      <p:bldP spid="54" grpId="0" animBg="1"/>
      <p:bldP spid="55" grpId="0"/>
      <p:bldP spid="29" grpId="0" animBg="1"/>
      <p:bldP spid="31" grpId="0" animBg="1"/>
      <p:bldP spid="4" grpId="0" animBg="1"/>
      <p:bldP spid="7" grpId="0" animBg="1"/>
      <p:bldP spid="60" grpId="0"/>
      <p:bldP spid="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</a:t>
            </a:r>
            <a:r>
              <a:rPr lang="en-US" altLang="zh-CN" dirty="0" smtClean="0"/>
              <a:t>HA</a:t>
            </a:r>
            <a:r>
              <a:rPr lang="zh-CN" altLang="en-US" dirty="0" smtClean="0"/>
              <a:t>机制 </a:t>
            </a:r>
            <a:r>
              <a:rPr lang="en-US" altLang="zh-CN" dirty="0" smtClean="0"/>
              <a:t>(2/3)</a:t>
            </a:r>
            <a:endParaRPr lang="zh-CN" altLang="en-US" dirty="0" smtClean="0"/>
          </a:p>
        </p:txBody>
      </p:sp>
      <p:sp>
        <p:nvSpPr>
          <p:cNvPr id="6" name="圆角矩形 5"/>
          <p:cNvSpPr/>
          <p:nvPr/>
        </p:nvSpPr>
        <p:spPr bwMode="auto">
          <a:xfrm>
            <a:off x="1295400" y="4113213"/>
            <a:ext cx="1655763" cy="2087562"/>
          </a:xfrm>
          <a:prstGeom prst="roundRect">
            <a:avLst/>
          </a:prstGeom>
          <a:solidFill>
            <a:srgbClr val="1B587C">
              <a:lumMod val="20000"/>
              <a:lumOff val="80000"/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wrap="none" lIns="0" tIns="0" rIns="0" bIns="0" anchorCtr="1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9pPr>
          </a:lstStyle>
          <a:p>
            <a:pPr algn="ctr" defTabSz="65796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 smtClean="0">
                <a:solidFill>
                  <a:srgbClr val="000000"/>
                </a:solidFill>
                <a:latin typeface="+mn-lt"/>
                <a:ea typeface="+mn-ea"/>
              </a:rPr>
              <a:t>host1</a:t>
            </a:r>
            <a:endParaRPr lang="en-US" altLang="zh-CN" sz="24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6192838" y="4113213"/>
            <a:ext cx="1655762" cy="2087562"/>
          </a:xfrm>
          <a:prstGeom prst="roundRect">
            <a:avLst/>
          </a:prstGeom>
          <a:solidFill>
            <a:srgbClr val="1B587C">
              <a:lumMod val="20000"/>
              <a:lumOff val="80000"/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wrap="none" lIns="0" tIns="0" rIns="0" bIns="0" anchorCtr="1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9pPr>
          </a:lstStyle>
          <a:p>
            <a:pPr algn="ctr" defTabSz="65796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 smtClean="0">
                <a:solidFill>
                  <a:srgbClr val="000000"/>
                </a:solidFill>
                <a:latin typeface="+mn-lt"/>
                <a:ea typeface="+mn-ea"/>
              </a:rPr>
              <a:t>host2</a:t>
            </a:r>
            <a:endParaRPr lang="en-US" altLang="zh-CN" sz="24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2916238" y="1592263"/>
            <a:ext cx="2411846" cy="30693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fontAlgn="t" hangingPunct="1">
              <a:buClr>
                <a:srgbClr val="CC9900"/>
              </a:buClr>
              <a:defRPr/>
            </a:pPr>
            <a:r>
              <a:rPr lang="en-US" altLang="zh-CN" sz="1600" b="1" dirty="0" err="1">
                <a:latin typeface="+mn-lt"/>
                <a:ea typeface="+mn-ea"/>
              </a:rPr>
              <a:t>gaussdb</a:t>
            </a:r>
            <a:r>
              <a:rPr lang="en-US" altLang="zh-CN" sz="1600" b="1" dirty="0">
                <a:latin typeface="+mn-lt"/>
                <a:ea typeface="+mn-ea"/>
              </a:rPr>
              <a:t>/ </a:t>
            </a:r>
            <a:r>
              <a:rPr lang="en-US" altLang="zh-CN" sz="1600" b="1" dirty="0" err="1">
                <a:latin typeface="+mn-lt"/>
                <a:ea typeface="+mn-ea"/>
              </a:rPr>
              <a:t>haarbitration</a:t>
            </a:r>
            <a:endParaRPr lang="zh-CN" altLang="en-US" sz="1600" b="1" dirty="0">
              <a:latin typeface="+mn-lt"/>
              <a:ea typeface="+mn-ea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4176712" y="1974850"/>
            <a:ext cx="3095588" cy="379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fontAlgn="t" hangingPunct="1">
              <a:buClr>
                <a:srgbClr val="CC9900"/>
              </a:buClr>
              <a:defRPr/>
            </a:pPr>
            <a:r>
              <a:rPr lang="zh-CN" altLang="en-US" sz="1600" b="1" dirty="0">
                <a:latin typeface="+mn-lt"/>
                <a:ea typeface="+mn-ea"/>
              </a:rPr>
              <a:t>临时序列节点</a:t>
            </a:r>
            <a:r>
              <a:rPr lang="en-US" altLang="zh-CN" sz="1600" b="1" dirty="0">
                <a:latin typeface="+mn-lt"/>
                <a:ea typeface="+mn-ea"/>
              </a:rPr>
              <a:t>001    ----   host1</a:t>
            </a:r>
            <a:endParaRPr lang="zh-CN" altLang="en-US" sz="1600" b="1" dirty="0">
              <a:latin typeface="+mn-lt"/>
              <a:ea typeface="+mn-ea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4176712" y="2442121"/>
            <a:ext cx="3024187" cy="37147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fontAlgn="t" hangingPunct="1">
              <a:buClr>
                <a:srgbClr val="CC9900"/>
              </a:buClr>
              <a:defRPr/>
            </a:pPr>
            <a:r>
              <a:rPr lang="zh-CN" altLang="en-US" sz="1600" b="1" dirty="0">
                <a:latin typeface="+mn-lt"/>
                <a:ea typeface="+mn-ea"/>
              </a:rPr>
              <a:t>临时序列节点</a:t>
            </a:r>
            <a:r>
              <a:rPr lang="en-US" altLang="zh-CN" sz="1600" b="1" dirty="0">
                <a:latin typeface="+mn-lt"/>
                <a:ea typeface="+mn-ea"/>
              </a:rPr>
              <a:t>002    ----   host2</a:t>
            </a:r>
            <a:endParaRPr lang="zh-CN" altLang="en-US" sz="1600" b="1" dirty="0">
              <a:latin typeface="+mn-lt"/>
              <a:ea typeface="+mn-ea"/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3887788" y="1974850"/>
            <a:ext cx="1" cy="1418146"/>
          </a:xfrm>
          <a:prstGeom prst="line">
            <a:avLst/>
          </a:prstGeom>
          <a:ln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2" idx="1"/>
          </p:cNvCxnSpPr>
          <p:nvPr/>
        </p:nvCxnSpPr>
        <p:spPr bwMode="auto">
          <a:xfrm flipH="1">
            <a:off x="3887790" y="2164558"/>
            <a:ext cx="288922" cy="3968"/>
          </a:xfrm>
          <a:prstGeom prst="line">
            <a:avLst/>
          </a:prstGeom>
          <a:ln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3" idx="1"/>
          </p:cNvCxnSpPr>
          <p:nvPr/>
        </p:nvCxnSpPr>
        <p:spPr bwMode="auto">
          <a:xfrm flipH="1" flipV="1">
            <a:off x="3887790" y="2622307"/>
            <a:ext cx="288922" cy="5552"/>
          </a:xfrm>
          <a:prstGeom prst="line">
            <a:avLst/>
          </a:prstGeom>
          <a:ln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 bwMode="auto">
          <a:xfrm>
            <a:off x="1943100" y="1304764"/>
            <a:ext cx="5689600" cy="259254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eaLnBrk="1" hangingPunct="1"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52971" y="1261314"/>
            <a:ext cx="17276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t" hangingPunct="1">
              <a:defRPr/>
            </a:pPr>
            <a:r>
              <a:rPr lang="en-US" altLang="zh-CN" sz="2400" dirty="0">
                <a:latin typeface="+mn-lt"/>
                <a:ea typeface="+mn-ea"/>
                <a:cs typeface="Times New Roman" pitchFamily="18" charset="0"/>
              </a:rPr>
              <a:t>zookeeper</a:t>
            </a:r>
            <a:endParaRPr lang="zh-CN" altLang="en-US" sz="24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6264455" y="4652963"/>
            <a:ext cx="1368245" cy="36036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hangingPunct="1">
              <a:buClr>
                <a:srgbClr val="CC9900"/>
              </a:buClr>
              <a:defRPr/>
            </a:pPr>
            <a:r>
              <a:rPr lang="en-US" altLang="zh-CN" sz="2000" b="1" dirty="0">
                <a:latin typeface="+mn-lt"/>
                <a:ea typeface="+mn-ea"/>
              </a:rPr>
              <a:t>cps-client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6264455" y="5459665"/>
            <a:ext cx="1512528" cy="36036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hangingPunct="1">
              <a:buClr>
                <a:srgbClr val="CC9900"/>
              </a:buClr>
              <a:defRPr/>
            </a:pPr>
            <a:r>
              <a:rPr lang="en-US" altLang="zh-CN" sz="2000" b="1" dirty="0">
                <a:latin typeface="+mn-lt"/>
                <a:ea typeface="+mn-ea"/>
              </a:rPr>
              <a:t>gaussdb_1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431584" y="4652963"/>
            <a:ext cx="1394303" cy="36036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hangingPunct="1">
              <a:buClr>
                <a:srgbClr val="CC9900"/>
              </a:buClr>
              <a:defRPr/>
            </a:pPr>
            <a:r>
              <a:rPr lang="en-US" altLang="zh-CN" sz="2000" b="1" dirty="0">
                <a:latin typeface="+mn-lt"/>
                <a:ea typeface="+mn-ea"/>
              </a:rPr>
              <a:t>cps-client</a:t>
            </a:r>
            <a:endParaRPr lang="zh-CN" altLang="en-US" sz="1600" b="1" dirty="0">
              <a:latin typeface="+mn-lt"/>
              <a:ea typeface="+mn-ea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349239" y="5459665"/>
            <a:ext cx="1476648" cy="36036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hangingPunct="1">
              <a:buClr>
                <a:srgbClr val="CC9900"/>
              </a:buClr>
              <a:defRPr/>
            </a:pPr>
            <a:r>
              <a:rPr lang="en-US" altLang="zh-CN" sz="2000" b="1" dirty="0">
                <a:latin typeface="+mn-lt"/>
                <a:ea typeface="+mn-ea"/>
              </a:rPr>
              <a:t>gaussdb_0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55763" y="5121275"/>
            <a:ext cx="431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t" hangingPunct="1">
              <a:defRPr/>
            </a:pPr>
            <a:r>
              <a:rPr lang="zh-CN" altLang="en-US" sz="2000" dirty="0">
                <a:latin typeface="+mn-lt"/>
                <a:ea typeface="+mn-ea"/>
              </a:rPr>
              <a:t>主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376488" y="5121275"/>
            <a:ext cx="431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t" hangingPunct="1">
              <a:defRPr/>
            </a:pPr>
            <a:r>
              <a:rPr lang="zh-CN" altLang="en-US" sz="2000" dirty="0">
                <a:latin typeface="+mn-lt"/>
                <a:ea typeface="+mn-ea"/>
              </a:rPr>
              <a:t>备</a:t>
            </a:r>
          </a:p>
        </p:txBody>
      </p:sp>
      <p:sp>
        <p:nvSpPr>
          <p:cNvPr id="67" name="圆角矩形 66"/>
          <p:cNvSpPr/>
          <p:nvPr/>
        </p:nvSpPr>
        <p:spPr bwMode="auto">
          <a:xfrm>
            <a:off x="4176713" y="2889249"/>
            <a:ext cx="3024186" cy="36036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fontAlgn="t" hangingPunct="1">
              <a:buClr>
                <a:srgbClr val="CC9900"/>
              </a:buClr>
              <a:defRPr/>
            </a:pPr>
            <a:r>
              <a:rPr lang="zh-CN" altLang="en-US" sz="1600" b="1" dirty="0">
                <a:latin typeface="+mn-lt"/>
                <a:ea typeface="+mn-ea"/>
              </a:rPr>
              <a:t>临时序列节点</a:t>
            </a:r>
            <a:r>
              <a:rPr lang="en-US" altLang="zh-CN" sz="1600" b="1" dirty="0">
                <a:latin typeface="+mn-lt"/>
                <a:ea typeface="+mn-ea"/>
              </a:rPr>
              <a:t>003    ----   host1</a:t>
            </a:r>
            <a:endParaRPr lang="zh-CN" altLang="en-US" sz="1600" b="1" dirty="0">
              <a:latin typeface="+mn-lt"/>
              <a:ea typeface="+mn-ea"/>
            </a:endParaRPr>
          </a:p>
        </p:txBody>
      </p:sp>
      <p:cxnSp>
        <p:nvCxnSpPr>
          <p:cNvPr id="69" name="直接连接符 68"/>
          <p:cNvCxnSpPr>
            <a:stCxn id="67" idx="1"/>
          </p:cNvCxnSpPr>
          <p:nvPr/>
        </p:nvCxnSpPr>
        <p:spPr bwMode="auto">
          <a:xfrm flipH="1">
            <a:off x="3887789" y="3069431"/>
            <a:ext cx="288924" cy="11657"/>
          </a:xfrm>
          <a:prstGeom prst="line">
            <a:avLst/>
          </a:prstGeom>
          <a:ln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" idx="0"/>
            <a:endCxn id="54" idx="3"/>
          </p:cNvCxnSpPr>
          <p:nvPr/>
        </p:nvCxnSpPr>
        <p:spPr bwMode="auto">
          <a:xfrm flipV="1">
            <a:off x="2123282" y="3517643"/>
            <a:ext cx="653041" cy="595570"/>
          </a:xfrm>
          <a:prstGeom prst="line">
            <a:avLst/>
          </a:prstGeom>
          <a:ln>
            <a:prstDash val="lgDashDot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30" idx="0"/>
            <a:endCxn id="54" idx="5"/>
          </p:cNvCxnSpPr>
          <p:nvPr/>
        </p:nvCxnSpPr>
        <p:spPr bwMode="auto">
          <a:xfrm flipH="1" flipV="1">
            <a:off x="6799477" y="3517643"/>
            <a:ext cx="221242" cy="595570"/>
          </a:xfrm>
          <a:prstGeom prst="line">
            <a:avLst/>
          </a:prstGeom>
          <a:ln>
            <a:prstDash val="lgDashDot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80175" y="5121275"/>
            <a:ext cx="431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t" hangingPunct="1">
              <a:defRPr/>
            </a:pPr>
            <a:r>
              <a:rPr lang="zh-CN" altLang="en-US" sz="2000" dirty="0">
                <a:latin typeface="+mn-lt"/>
                <a:ea typeface="+mn-ea"/>
              </a:rPr>
              <a:t>主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200900" y="5121275"/>
            <a:ext cx="431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t" hangingPunct="1">
              <a:defRPr/>
            </a:pPr>
            <a:r>
              <a:rPr lang="zh-CN" altLang="en-US" sz="2000" dirty="0">
                <a:latin typeface="+mn-lt"/>
                <a:ea typeface="+mn-ea"/>
              </a:rPr>
              <a:t>备</a:t>
            </a:r>
          </a:p>
        </p:txBody>
      </p:sp>
    </p:spTree>
    <p:extLst>
      <p:ext uri="{BB962C8B-B14F-4D97-AF65-F5344CB8AC3E}">
        <p14:creationId xmlns:p14="http://schemas.microsoft.com/office/powerpoint/2010/main" val="188265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" grpId="0" animBg="1"/>
      <p:bldP spid="41" grpId="0" animBg="1"/>
      <p:bldP spid="42" grpId="0" animBg="1"/>
      <p:bldP spid="42" grpId="1" animBg="1"/>
      <p:bldP spid="43" grpId="0" animBg="1"/>
      <p:bldP spid="54" grpId="0" animBg="1"/>
      <p:bldP spid="55" grpId="0"/>
      <p:bldP spid="29" grpId="0" animBg="1"/>
      <p:bldP spid="31" grpId="0" animBg="1"/>
      <p:bldP spid="31" grpId="1" animBg="1"/>
      <p:bldP spid="4" grpId="0" animBg="1"/>
      <p:bldP spid="7" grpId="0" animBg="1"/>
      <p:bldP spid="7" grpId="1" animBg="1"/>
      <p:bldP spid="7" grpId="2" animBg="1"/>
      <p:bldP spid="60" grpId="0"/>
      <p:bldP spid="60" grpId="1"/>
      <p:bldP spid="61" grpId="0"/>
      <p:bldP spid="67" grpId="0" animBg="1"/>
      <p:bldP spid="80" grpId="0"/>
      <p:bldP spid="81" grpId="0"/>
      <p:bldP spid="8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 bwMode="auto">
          <a:xfrm>
            <a:off x="1116013" y="4076700"/>
            <a:ext cx="1655762" cy="2089150"/>
          </a:xfrm>
          <a:prstGeom prst="roundRect">
            <a:avLst/>
          </a:prstGeom>
          <a:solidFill>
            <a:srgbClr val="1B587C">
              <a:lumMod val="20000"/>
              <a:lumOff val="80000"/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wrap="none" lIns="0" tIns="0" rIns="0" bIns="0" anchorCtr="1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9pPr>
          </a:lstStyle>
          <a:p>
            <a:pPr algn="ctr" defTabSz="65796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+mn-lt"/>
                <a:ea typeface="+mn-ea"/>
              </a:rPr>
              <a:t>host1</a:t>
            </a:r>
            <a:endParaRPr lang="en-US" altLang="zh-CN" sz="20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6011863" y="4076700"/>
            <a:ext cx="1655762" cy="2089150"/>
          </a:xfrm>
          <a:prstGeom prst="roundRect">
            <a:avLst/>
          </a:prstGeom>
          <a:solidFill>
            <a:srgbClr val="1B587C">
              <a:lumMod val="20000"/>
              <a:lumOff val="80000"/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wrap="none" lIns="0" tIns="0" rIns="0" bIns="0" anchorCtr="1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宋体" pitchFamily="2" charset="-122"/>
                <a:cs typeface="+mn-cs"/>
              </a:defRPr>
            </a:lvl9pPr>
          </a:lstStyle>
          <a:p>
            <a:pPr algn="ctr" defTabSz="65796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+mn-lt"/>
                <a:ea typeface="+mn-ea"/>
              </a:rPr>
              <a:t>host2</a:t>
            </a:r>
            <a:endParaRPr lang="en-US" altLang="zh-CN" sz="16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2916238" y="1592263"/>
            <a:ext cx="2159818" cy="28856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fontAlgn="t" hangingPunct="1">
              <a:buClr>
                <a:srgbClr val="CC9900"/>
              </a:buClr>
              <a:defRPr/>
            </a:pPr>
            <a:r>
              <a:rPr lang="en-US" altLang="zh-CN" sz="1400" b="1" dirty="0" err="1">
                <a:latin typeface="+mn-lt"/>
                <a:ea typeface="+mn-ea"/>
              </a:rPr>
              <a:t>gaussdb</a:t>
            </a:r>
            <a:r>
              <a:rPr lang="en-US" altLang="zh-CN" sz="1400" b="1" dirty="0">
                <a:latin typeface="+mn-lt"/>
                <a:ea typeface="+mn-ea"/>
              </a:rPr>
              <a:t>/ </a:t>
            </a:r>
            <a:r>
              <a:rPr lang="en-US" altLang="zh-CN" sz="1400" b="1" dirty="0" err="1">
                <a:latin typeface="+mn-lt"/>
                <a:ea typeface="+mn-ea"/>
              </a:rPr>
              <a:t>haarbitration</a:t>
            </a:r>
            <a:endParaRPr lang="zh-CN" altLang="en-US" sz="1400" b="1" dirty="0">
              <a:latin typeface="+mn-lt"/>
              <a:ea typeface="+mn-ea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4067174" y="2276475"/>
            <a:ext cx="2773364" cy="41382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fontAlgn="t" hangingPunct="1">
              <a:buClr>
                <a:srgbClr val="CC9900"/>
              </a:buClr>
              <a:defRPr/>
            </a:pPr>
            <a:r>
              <a:rPr lang="zh-CN" altLang="en-US" sz="1400" b="1" dirty="0">
                <a:latin typeface="+mn-lt"/>
                <a:ea typeface="+mn-ea"/>
              </a:rPr>
              <a:t>临时序列节点</a:t>
            </a:r>
            <a:r>
              <a:rPr lang="en-US" altLang="zh-CN" sz="1400" b="1" dirty="0">
                <a:latin typeface="+mn-lt"/>
                <a:ea typeface="+mn-ea"/>
              </a:rPr>
              <a:t>002    ----   host2</a:t>
            </a:r>
            <a:endParaRPr lang="zh-CN" altLang="en-US" sz="1400" b="1" dirty="0">
              <a:latin typeface="+mn-lt"/>
              <a:ea typeface="+mn-ea"/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 flipH="1">
            <a:off x="3779839" y="1880828"/>
            <a:ext cx="1" cy="1368785"/>
          </a:xfrm>
          <a:prstGeom prst="line">
            <a:avLst/>
          </a:prstGeom>
          <a:ln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3" idx="1"/>
          </p:cNvCxnSpPr>
          <p:nvPr/>
        </p:nvCxnSpPr>
        <p:spPr bwMode="auto">
          <a:xfrm flipH="1">
            <a:off x="3779840" y="2483386"/>
            <a:ext cx="287334" cy="8988"/>
          </a:xfrm>
          <a:prstGeom prst="line">
            <a:avLst/>
          </a:prstGeom>
          <a:ln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 bwMode="auto">
          <a:xfrm>
            <a:off x="1835150" y="1376363"/>
            <a:ext cx="5257800" cy="216058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eaLnBrk="1" hangingPunct="1"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00788" y="1376364"/>
            <a:ext cx="1619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t" hangingPunct="1">
              <a:defRPr/>
            </a:pPr>
            <a:r>
              <a:rPr lang="en-US" altLang="zh-CN" sz="2400" dirty="0">
                <a:latin typeface="+mn-lt"/>
                <a:ea typeface="+mn-ea"/>
                <a:cs typeface="Times New Roman" pitchFamily="18" charset="0"/>
              </a:rPr>
              <a:t>zookeeper</a:t>
            </a:r>
            <a:endParaRPr lang="zh-CN" altLang="en-US" sz="24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6084045" y="4508500"/>
            <a:ext cx="1367680" cy="36036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hangingPunct="1">
              <a:buClr>
                <a:srgbClr val="CC9900"/>
              </a:buClr>
              <a:defRPr/>
            </a:pPr>
            <a:r>
              <a:rPr lang="en-US" altLang="zh-CN" sz="2000" b="1" dirty="0">
                <a:latin typeface="+mn-lt"/>
                <a:ea typeface="+mn-ea"/>
              </a:rPr>
              <a:t>cps-client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6084045" y="5445125"/>
            <a:ext cx="1367680" cy="360363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hangingPunct="1">
              <a:buClr>
                <a:srgbClr val="CC9900"/>
              </a:buClr>
              <a:defRPr/>
            </a:pPr>
            <a:r>
              <a:rPr lang="en-US" altLang="zh-CN" sz="1800" b="1" dirty="0">
                <a:latin typeface="+mn-lt"/>
                <a:ea typeface="+mn-ea"/>
              </a:rPr>
              <a:t>gaussdb_1</a:t>
            </a:r>
            <a:endParaRPr lang="zh-CN" altLang="en-US" sz="1800" b="1" dirty="0">
              <a:latin typeface="+mn-lt"/>
              <a:ea typeface="+mn-ea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259632" y="4508500"/>
            <a:ext cx="1367681" cy="36036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hangingPunct="1">
              <a:buClr>
                <a:srgbClr val="CC9900"/>
              </a:buClr>
              <a:defRPr/>
            </a:pPr>
            <a:r>
              <a:rPr lang="en-US" altLang="zh-CN" sz="2000" b="1" dirty="0">
                <a:latin typeface="+mn-lt"/>
                <a:ea typeface="+mn-ea"/>
              </a:rPr>
              <a:t>cps-client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259632" y="5445125"/>
            <a:ext cx="1367681" cy="360363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hangingPunct="1">
              <a:buClr>
                <a:srgbClr val="CC9900"/>
              </a:buClr>
              <a:defRPr/>
            </a:pPr>
            <a:r>
              <a:rPr lang="en-US" altLang="zh-CN" sz="1800" b="1" dirty="0">
                <a:latin typeface="+mn-lt"/>
                <a:ea typeface="+mn-ea"/>
              </a:rPr>
              <a:t>gaussdb_0</a:t>
            </a:r>
            <a:endParaRPr lang="zh-CN" altLang="en-US" sz="1800" b="1" dirty="0">
              <a:latin typeface="+mn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76375" y="5084763"/>
            <a:ext cx="431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t" hangingPunct="1">
              <a:defRPr/>
            </a:pPr>
            <a:r>
              <a:rPr lang="zh-CN" altLang="en-US" sz="2000" dirty="0">
                <a:latin typeface="+mn-lt"/>
                <a:ea typeface="+mn-ea"/>
              </a:rPr>
              <a:t>主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95513" y="5084763"/>
            <a:ext cx="431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t" hangingPunct="1">
              <a:defRPr/>
            </a:pPr>
            <a:r>
              <a:rPr lang="zh-CN" altLang="en-US" sz="2000" dirty="0">
                <a:latin typeface="+mn-lt"/>
                <a:ea typeface="+mn-ea"/>
              </a:rPr>
              <a:t>备</a:t>
            </a:r>
          </a:p>
        </p:txBody>
      </p:sp>
      <p:sp>
        <p:nvSpPr>
          <p:cNvPr id="67" name="圆角矩形 66"/>
          <p:cNvSpPr/>
          <p:nvPr/>
        </p:nvSpPr>
        <p:spPr bwMode="auto">
          <a:xfrm>
            <a:off x="4067174" y="2779712"/>
            <a:ext cx="2773364" cy="39638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algn="ctr" eaLnBrk="1" fontAlgn="t" hangingPunct="1">
              <a:buClr>
                <a:srgbClr val="CC9900"/>
              </a:buClr>
              <a:defRPr/>
            </a:pPr>
            <a:r>
              <a:rPr lang="zh-CN" altLang="en-US" sz="1400" b="1" dirty="0">
                <a:latin typeface="+mn-lt"/>
                <a:ea typeface="+mn-ea"/>
              </a:rPr>
              <a:t>临时序列节点</a:t>
            </a:r>
            <a:r>
              <a:rPr lang="en-US" altLang="zh-CN" sz="1400" b="1" dirty="0">
                <a:latin typeface="+mn-lt"/>
                <a:ea typeface="+mn-ea"/>
              </a:rPr>
              <a:t>003    ----   host1</a:t>
            </a:r>
            <a:endParaRPr lang="zh-CN" altLang="en-US" sz="1400" b="1" dirty="0">
              <a:latin typeface="+mn-lt"/>
              <a:ea typeface="+mn-ea"/>
            </a:endParaRPr>
          </a:p>
        </p:txBody>
      </p:sp>
      <p:cxnSp>
        <p:nvCxnSpPr>
          <p:cNvPr id="69" name="直接连接符 68"/>
          <p:cNvCxnSpPr>
            <a:stCxn id="67" idx="1"/>
          </p:cNvCxnSpPr>
          <p:nvPr/>
        </p:nvCxnSpPr>
        <p:spPr bwMode="auto">
          <a:xfrm flipH="1">
            <a:off x="3779840" y="2977903"/>
            <a:ext cx="287334" cy="1834"/>
          </a:xfrm>
          <a:prstGeom prst="line">
            <a:avLst/>
          </a:prstGeom>
          <a:ln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" idx="0"/>
            <a:endCxn id="54" idx="3"/>
          </p:cNvCxnSpPr>
          <p:nvPr/>
        </p:nvCxnSpPr>
        <p:spPr bwMode="auto">
          <a:xfrm flipV="1">
            <a:off x="1943100" y="3221038"/>
            <a:ext cx="661988" cy="855662"/>
          </a:xfrm>
          <a:prstGeom prst="line">
            <a:avLst/>
          </a:prstGeom>
          <a:ln>
            <a:prstDash val="lgDashDot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30" idx="0"/>
            <a:endCxn id="54" idx="5"/>
          </p:cNvCxnSpPr>
          <p:nvPr/>
        </p:nvCxnSpPr>
        <p:spPr bwMode="auto">
          <a:xfrm flipH="1" flipV="1">
            <a:off x="6323013" y="3221038"/>
            <a:ext cx="517525" cy="855662"/>
          </a:xfrm>
          <a:prstGeom prst="line">
            <a:avLst/>
          </a:prstGeom>
          <a:ln>
            <a:prstDash val="lgDashDot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300788" y="5084763"/>
            <a:ext cx="431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t" hangingPunct="1">
              <a:defRPr/>
            </a:pPr>
            <a:r>
              <a:rPr lang="zh-CN" altLang="en-US" sz="2000" dirty="0">
                <a:latin typeface="+mn-lt"/>
                <a:ea typeface="+mn-ea"/>
              </a:rPr>
              <a:t>主</a:t>
            </a:r>
          </a:p>
        </p:txBody>
      </p:sp>
      <p:sp>
        <p:nvSpPr>
          <p:cNvPr id="82" name="乘号 81"/>
          <p:cNvSpPr/>
          <p:nvPr/>
        </p:nvSpPr>
        <p:spPr bwMode="auto">
          <a:xfrm>
            <a:off x="6480175" y="3536950"/>
            <a:ext cx="287338" cy="287338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eaLnBrk="1" hangingPunct="1"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35862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服务</a:t>
            </a:r>
            <a:r>
              <a:rPr lang="en-US" altLang="zh-CN" smtClean="0"/>
              <a:t>HA</a:t>
            </a:r>
            <a:r>
              <a:rPr lang="zh-CN" altLang="en-US" smtClean="0"/>
              <a:t>机制 </a:t>
            </a:r>
            <a:r>
              <a:rPr lang="en-US" altLang="zh-CN" smtClean="0"/>
              <a:t>(3/3)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108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" grpId="0" animBg="1"/>
      <p:bldP spid="41" grpId="0" animBg="1"/>
      <p:bldP spid="43" grpId="0" animBg="1"/>
      <p:bldP spid="43" grpId="1" animBg="1"/>
      <p:bldP spid="54" grpId="0" animBg="1"/>
      <p:bldP spid="55" grpId="0"/>
      <p:bldP spid="29" grpId="0" animBg="1"/>
      <p:bldP spid="31" grpId="0" animBg="1"/>
      <p:bldP spid="4" grpId="0" animBg="1"/>
      <p:bldP spid="7" grpId="0" animBg="1"/>
      <p:bldP spid="60" grpId="0"/>
      <p:bldP spid="61" grpId="0"/>
      <p:bldP spid="61" grpId="1"/>
      <p:bldP spid="67" grpId="0" animBg="1"/>
      <p:bldP spid="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FusionSphere OpenStack</a:t>
            </a:r>
            <a:r>
              <a:rPr lang="zh-CN" altLang="en-US" dirty="0" smtClean="0"/>
              <a:t>部署配置</a:t>
            </a:r>
          </a:p>
        </p:txBody>
      </p:sp>
      <p:sp>
        <p:nvSpPr>
          <p:cNvPr id="8195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0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55650" y="1376363"/>
            <a:ext cx="7848600" cy="4860925"/>
            <a:chOff x="250825" y="1665288"/>
            <a:chExt cx="8605838" cy="4464050"/>
          </a:xfrm>
        </p:grpSpPr>
        <p:grpSp>
          <p:nvGrpSpPr>
            <p:cNvPr id="37890" name="组合 168"/>
            <p:cNvGrpSpPr>
              <a:grpSpLocks/>
            </p:cNvGrpSpPr>
            <p:nvPr/>
          </p:nvGrpSpPr>
          <p:grpSpPr bwMode="auto">
            <a:xfrm>
              <a:off x="7308850" y="1916113"/>
              <a:ext cx="1476375" cy="4176712"/>
              <a:chOff x="4139953" y="1565176"/>
              <a:chExt cx="2366023" cy="4225950"/>
            </a:xfrm>
          </p:grpSpPr>
          <p:sp>
            <p:nvSpPr>
              <p:cNvPr id="91" name="矩形 90"/>
              <p:cNvSpPr/>
              <p:nvPr/>
            </p:nvSpPr>
            <p:spPr bwMode="auto">
              <a:xfrm>
                <a:off x="4213733" y="1632637"/>
                <a:ext cx="2292243" cy="41584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/>
              <a:lstStyle/>
              <a:p>
                <a:pPr algn="ctr" eaLnBrk="1" hangingPunct="1">
                  <a:buClr>
                    <a:srgbClr val="CC9900"/>
                  </a:buClr>
                  <a:defRPr/>
                </a:pPr>
                <a:endParaRPr lang="zh-CN" altLang="en-US" dirty="0">
                  <a:latin typeface="+mn-lt"/>
                  <a:ea typeface="宋体" charset="-122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 bwMode="auto">
              <a:xfrm>
                <a:off x="4139953" y="1565176"/>
                <a:ext cx="2292245" cy="41584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/>
              <a:lstStyle/>
              <a:p>
                <a:pPr algn="ctr" eaLnBrk="1" hangingPunct="1">
                  <a:buClr>
                    <a:srgbClr val="CC9900"/>
                  </a:buClr>
                  <a:defRPr/>
                </a:pPr>
                <a:endParaRPr lang="zh-CN" altLang="en-US" dirty="0">
                  <a:latin typeface="+mn-lt"/>
                  <a:ea typeface="宋体" charset="-122"/>
                </a:endParaRPr>
              </a:p>
            </p:txBody>
          </p:sp>
        </p:grpSp>
        <p:sp>
          <p:nvSpPr>
            <p:cNvPr id="37891" name="矩形 100"/>
            <p:cNvSpPr>
              <a:spLocks noChangeArrowheads="1"/>
            </p:cNvSpPr>
            <p:nvPr/>
          </p:nvSpPr>
          <p:spPr bwMode="auto">
            <a:xfrm>
              <a:off x="250825" y="1665288"/>
              <a:ext cx="8605838" cy="4464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anose="020B0503040504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anose="020B0503040504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anose="020B0403040504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30000"/>
                </a:spcBef>
                <a:buFont typeface="FrutigerNext LT Medium" panose="020B0603040504020204" pitchFamily="34" charset="0"/>
                <a:buChar char="~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anose="020B0603040504020204" pitchFamily="34" charset="0"/>
                <a:buChar char="~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anose="020B0603040504020204" pitchFamily="34" charset="0"/>
                <a:buChar char="~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anose="020B0603040504020204" pitchFamily="34" charset="0"/>
                <a:buChar char="~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anose="020B0603040504020204" pitchFamily="34" charset="0"/>
                <a:buChar char="~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CC9900"/>
                </a:buClr>
                <a:buSzTx/>
                <a:buFontTx/>
                <a:buNone/>
              </a:pPr>
              <a:endParaRPr lang="zh-CN" altLang="en-US" sz="120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395288" y="1916113"/>
              <a:ext cx="2160587" cy="4167187"/>
            </a:xfrm>
            <a:prstGeom prst="rect">
              <a:avLst/>
            </a:prstGeom>
            <a:solidFill>
              <a:srgbClr val="E7CCC7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/>
            <a:lstStyle/>
            <a:p>
              <a:pPr algn="ctr" eaLnBrk="1" hangingPunct="1">
                <a:buClr>
                  <a:srgbClr val="CC9900"/>
                </a:buClr>
                <a:defRPr/>
              </a:pPr>
              <a:endParaRPr lang="zh-CN" altLang="en-US" dirty="0">
                <a:latin typeface="+mn-lt"/>
                <a:ea typeface="宋体" charset="-122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468313" y="1989138"/>
              <a:ext cx="935037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</a:rPr>
                <a:t>Sys-server</a:t>
              </a: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468313" y="2349500"/>
              <a:ext cx="935037" cy="287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</a:rPr>
                <a:t>controller</a:t>
              </a: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468313" y="2708275"/>
              <a:ext cx="935037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</a:rPr>
                <a:t>auth</a:t>
              </a: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468313" y="3068638"/>
              <a:ext cx="935037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</a:rPr>
                <a:t>mongodb</a:t>
              </a: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468313" y="3789363"/>
              <a:ext cx="935037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  <a:ea typeface="宋体" charset="-122"/>
                </a:rPr>
                <a:t>router</a:t>
              </a: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468313" y="4149725"/>
              <a:ext cx="935037" cy="287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</a:rPr>
                <a:t>measure</a:t>
              </a: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468313" y="4508500"/>
              <a:ext cx="935037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</a:rPr>
                <a:t>database</a:t>
              </a: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468313" y="4868863"/>
              <a:ext cx="935037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</a:rPr>
                <a:t>Sys-client</a:t>
              </a: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468313" y="5229225"/>
              <a:ext cx="935037" cy="287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</a:rPr>
                <a:t>compute</a:t>
              </a: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468313" y="5589588"/>
              <a:ext cx="935037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</a:rPr>
                <a:t>Blockstorage driver</a:t>
              </a: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7524750" y="5192713"/>
              <a:ext cx="80962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b="1" dirty="0">
                  <a:latin typeface="+mn-lt"/>
                </a:rPr>
                <a:t>compute</a:t>
              </a:r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7524750" y="5553075"/>
              <a:ext cx="80962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</a:rPr>
                <a:t>Sys-client</a:t>
              </a:r>
            </a:p>
          </p:txBody>
        </p:sp>
        <p:sp>
          <p:nvSpPr>
            <p:cNvPr id="170" name="矩形 169"/>
            <p:cNvSpPr/>
            <p:nvPr/>
          </p:nvSpPr>
          <p:spPr bwMode="auto">
            <a:xfrm>
              <a:off x="468313" y="3429000"/>
              <a:ext cx="935037" cy="287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  <a:ea typeface="宋体" charset="-122"/>
                </a:rPr>
                <a:t>image</a:t>
              </a:r>
            </a:p>
          </p:txBody>
        </p:sp>
        <p:sp>
          <p:nvSpPr>
            <p:cNvPr id="171" name="矩形 170"/>
            <p:cNvSpPr/>
            <p:nvPr/>
          </p:nvSpPr>
          <p:spPr bwMode="auto">
            <a:xfrm>
              <a:off x="1511300" y="4868863"/>
              <a:ext cx="93662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  <a:ea typeface="宋体" charset="-122"/>
                </a:rPr>
                <a:t>baremetal</a:t>
              </a: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1511300" y="5229225"/>
              <a:ext cx="936625" cy="28733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  <a:ea typeface="宋体" charset="-122"/>
                </a:rPr>
                <a:t>zookeeper</a:t>
              </a: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1511300" y="5589588"/>
              <a:ext cx="936625" cy="28733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</a:rPr>
                <a:t>swift</a:t>
              </a: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2663825" y="1916113"/>
              <a:ext cx="2160588" cy="4167187"/>
            </a:xfrm>
            <a:prstGeom prst="rect">
              <a:avLst/>
            </a:prstGeom>
            <a:solidFill>
              <a:srgbClr val="E7CCC7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/>
            <a:lstStyle/>
            <a:p>
              <a:pPr algn="ctr" eaLnBrk="1" hangingPunct="1">
                <a:buClr>
                  <a:srgbClr val="CC9900"/>
                </a:buClr>
                <a:defRPr/>
              </a:pPr>
              <a:endParaRPr lang="zh-CN" altLang="en-US" dirty="0">
                <a:latin typeface="+mn-lt"/>
                <a:ea typeface="宋体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2735263" y="1989138"/>
              <a:ext cx="936625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</a:rPr>
                <a:t>Sys-server</a:t>
              </a: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735263" y="2349500"/>
              <a:ext cx="936625" cy="287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</a:rPr>
                <a:t>controller</a:t>
              </a: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735263" y="2708275"/>
              <a:ext cx="93662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</a:rPr>
                <a:t>auth</a:t>
              </a: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2735263" y="3068638"/>
              <a:ext cx="93662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</a:rPr>
                <a:t>mongodb</a:t>
              </a: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2735263" y="3789363"/>
              <a:ext cx="936625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  <a:ea typeface="宋体" charset="-122"/>
                </a:rPr>
                <a:t>router</a:t>
              </a: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2735263" y="4149725"/>
              <a:ext cx="936625" cy="287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</a:rPr>
                <a:t>measure</a:t>
              </a: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2735263" y="4508500"/>
              <a:ext cx="93662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</a:rPr>
                <a:t>database</a:t>
              </a: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2735263" y="4868863"/>
              <a:ext cx="93662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</a:rPr>
                <a:t>Sys-client</a:t>
              </a: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2735263" y="5229225"/>
              <a:ext cx="936625" cy="287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</a:rPr>
                <a:t>compute</a:t>
              </a: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2735263" y="5589588"/>
              <a:ext cx="936625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</a:rPr>
                <a:t>Blockstorage driver</a:t>
              </a: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2735263" y="3429000"/>
              <a:ext cx="936625" cy="287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  <a:ea typeface="宋体" charset="-122"/>
                </a:rPr>
                <a:t>image</a:t>
              </a: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3779838" y="4868863"/>
              <a:ext cx="93662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  <a:ea typeface="宋体" charset="-122"/>
                </a:rPr>
                <a:t>baremetal</a:t>
              </a: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3779838" y="5229225"/>
              <a:ext cx="936625" cy="28733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  <a:ea typeface="宋体" charset="-122"/>
                </a:rPr>
                <a:t>zookeeper</a:t>
              </a: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3779838" y="5589588"/>
              <a:ext cx="936625" cy="28733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</a:rPr>
                <a:t>swift</a:t>
              </a: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932363" y="1916113"/>
              <a:ext cx="2160587" cy="4167187"/>
            </a:xfrm>
            <a:prstGeom prst="rect">
              <a:avLst/>
            </a:prstGeom>
            <a:solidFill>
              <a:srgbClr val="E7CCC7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/>
            <a:lstStyle/>
            <a:p>
              <a:pPr algn="ctr" eaLnBrk="1" hangingPunct="1">
                <a:buClr>
                  <a:srgbClr val="CC9900"/>
                </a:buClr>
                <a:defRPr/>
              </a:pPr>
              <a:endParaRPr lang="zh-CN" altLang="en-US" dirty="0">
                <a:latin typeface="+mn-lt"/>
                <a:ea typeface="宋体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5040313" y="5192713"/>
              <a:ext cx="936625" cy="28892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</a:rPr>
                <a:t>zookeeper</a:t>
              </a: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040313" y="5589588"/>
              <a:ext cx="936625" cy="28733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</a:rPr>
                <a:t>swift</a:t>
              </a: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1511300" y="4508500"/>
              <a:ext cx="93662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  <a:ea typeface="宋体" charset="-122"/>
                </a:rPr>
                <a:t>rabbitmq</a:t>
              </a: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3779838" y="4508500"/>
              <a:ext cx="93662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  <a:ea typeface="宋体" charset="-122"/>
                </a:rPr>
                <a:t>rabbitmq</a:t>
              </a: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6192838" y="5192713"/>
              <a:ext cx="80962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</a:rPr>
                <a:t>compute</a:t>
              </a: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6192838" y="5589588"/>
              <a:ext cx="809625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</a:rPr>
                <a:t>Sys-client</a:t>
              </a: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1476375" y="2708275"/>
              <a:ext cx="935038" cy="28892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  <a:ea typeface="宋体" charset="-122"/>
                </a:rPr>
                <a:t>FM VM</a:t>
              </a: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3779838" y="2708275"/>
              <a:ext cx="936625" cy="28892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dirty="0">
                  <a:latin typeface="+mn-lt"/>
                  <a:ea typeface="宋体" charset="-122"/>
                </a:rPr>
                <a:t>FM VM</a:t>
              </a:r>
            </a:p>
          </p:txBody>
        </p:sp>
      </p:grpSp>
      <p:sp>
        <p:nvSpPr>
          <p:cNvPr id="37933" name="标题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OpenStack</a:t>
            </a:r>
            <a:r>
              <a:rPr lang="zh-CN" altLang="en-US" smtClean="0"/>
              <a:t>部署方案</a:t>
            </a:r>
            <a:r>
              <a:rPr lang="en-US" altLang="zh-CN" smtClean="0"/>
              <a:t>1 - 2+1</a:t>
            </a:r>
            <a:r>
              <a:rPr lang="zh-CN" altLang="en-US" smtClean="0"/>
              <a:t>部署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697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55650" y="1376363"/>
            <a:ext cx="7848600" cy="4860925"/>
            <a:chOff x="287338" y="1592263"/>
            <a:chExt cx="8856662" cy="4465637"/>
          </a:xfrm>
        </p:grpSpPr>
        <p:grpSp>
          <p:nvGrpSpPr>
            <p:cNvPr id="39938" name="组合 168"/>
            <p:cNvGrpSpPr>
              <a:grpSpLocks/>
            </p:cNvGrpSpPr>
            <p:nvPr/>
          </p:nvGrpSpPr>
          <p:grpSpPr bwMode="auto">
            <a:xfrm>
              <a:off x="7343775" y="1844675"/>
              <a:ext cx="1476375" cy="4176713"/>
              <a:chOff x="4139953" y="1565176"/>
              <a:chExt cx="2366023" cy="4225950"/>
            </a:xfrm>
          </p:grpSpPr>
          <p:sp>
            <p:nvSpPr>
              <p:cNvPr id="91" name="矩形 90"/>
              <p:cNvSpPr/>
              <p:nvPr/>
            </p:nvSpPr>
            <p:spPr bwMode="auto">
              <a:xfrm>
                <a:off x="4213733" y="1632637"/>
                <a:ext cx="2292243" cy="41584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/>
              <a:lstStyle/>
              <a:p>
                <a:pPr algn="ctr" eaLnBrk="1" hangingPunct="1">
                  <a:buClr>
                    <a:srgbClr val="CC9900"/>
                  </a:buClr>
                  <a:defRPr/>
                </a:pPr>
                <a:endParaRPr lang="zh-CN" altLang="en-US" sz="1050" dirty="0">
                  <a:latin typeface="+mn-lt"/>
                  <a:ea typeface="宋体" charset="-122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 bwMode="auto">
              <a:xfrm>
                <a:off x="4139953" y="1565176"/>
                <a:ext cx="2292245" cy="41584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/>
              <a:lstStyle/>
              <a:p>
                <a:pPr algn="ctr" eaLnBrk="1" hangingPunct="1">
                  <a:buClr>
                    <a:srgbClr val="CC9900"/>
                  </a:buClr>
                  <a:defRPr/>
                </a:pPr>
                <a:endParaRPr lang="zh-CN" altLang="en-US" sz="1050" dirty="0">
                  <a:latin typeface="+mn-lt"/>
                  <a:ea typeface="宋体" charset="-122"/>
                </a:endParaRPr>
              </a:p>
            </p:txBody>
          </p:sp>
        </p:grpSp>
        <p:sp>
          <p:nvSpPr>
            <p:cNvPr id="39939" name="矩形 100"/>
            <p:cNvSpPr>
              <a:spLocks noChangeArrowheads="1"/>
            </p:cNvSpPr>
            <p:nvPr/>
          </p:nvSpPr>
          <p:spPr bwMode="auto">
            <a:xfrm>
              <a:off x="287338" y="1592263"/>
              <a:ext cx="8856662" cy="44656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anose="020B0503040504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anose="020B0503040504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anose="020B0403040504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30000"/>
                </a:spcBef>
                <a:buFont typeface="FrutigerNext LT Medium" panose="020B0603040504020204" pitchFamily="34" charset="0"/>
                <a:buChar char="~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anose="020B0603040504020204" pitchFamily="34" charset="0"/>
                <a:buChar char="~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anose="020B0603040504020204" pitchFamily="34" charset="0"/>
                <a:buChar char="~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anose="020B0603040504020204" pitchFamily="34" charset="0"/>
                <a:buChar char="~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anose="020B0603040504020204" pitchFamily="34" charset="0"/>
                <a:buChar char="~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CC9900"/>
                </a:buClr>
                <a:buSzTx/>
                <a:buFontTx/>
                <a:buNone/>
              </a:pPr>
              <a:endParaRPr lang="zh-CN" altLang="en-US" sz="180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431800" y="1844675"/>
              <a:ext cx="2160588" cy="4165600"/>
            </a:xfrm>
            <a:prstGeom prst="rect">
              <a:avLst/>
            </a:prstGeom>
            <a:solidFill>
              <a:srgbClr val="FFC1C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/>
            <a:lstStyle/>
            <a:p>
              <a:pPr algn="ctr" eaLnBrk="1" hangingPunct="1">
                <a:buClr>
                  <a:srgbClr val="CC9900"/>
                </a:buClr>
                <a:defRPr/>
              </a:pPr>
              <a:endParaRPr lang="zh-CN" altLang="en-US" sz="1050" dirty="0">
                <a:latin typeface="+mn-lt"/>
                <a:ea typeface="宋体" charset="-122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503238" y="1916113"/>
              <a:ext cx="93662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Sys-server</a:t>
              </a: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503238" y="2276475"/>
              <a:ext cx="93662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controller</a:t>
              </a: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503238" y="2636838"/>
              <a:ext cx="936625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auth</a:t>
              </a: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503238" y="2997200"/>
              <a:ext cx="936625" cy="287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zookeeper</a:t>
              </a: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503238" y="3716338"/>
              <a:ext cx="93662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  <a:ea typeface="宋体" charset="-122"/>
                </a:rPr>
                <a:t>router</a:t>
              </a: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503238" y="4076700"/>
              <a:ext cx="93662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measure</a:t>
              </a: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503238" y="4437063"/>
              <a:ext cx="936625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database</a:t>
              </a: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503238" y="4797425"/>
              <a:ext cx="936625" cy="287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Sys-client</a:t>
              </a: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503238" y="5157788"/>
              <a:ext cx="936625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compute</a:t>
              </a: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503238" y="5516563"/>
              <a:ext cx="93662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Blockstorage driver</a:t>
              </a: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7434263" y="5121275"/>
              <a:ext cx="809625" cy="287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compute</a:t>
              </a:r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7451725" y="5516563"/>
              <a:ext cx="811213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Sys-client</a:t>
              </a:r>
            </a:p>
          </p:txBody>
        </p:sp>
        <p:sp>
          <p:nvSpPr>
            <p:cNvPr id="170" name="矩形 169"/>
            <p:cNvSpPr/>
            <p:nvPr/>
          </p:nvSpPr>
          <p:spPr bwMode="auto">
            <a:xfrm>
              <a:off x="503238" y="3357563"/>
              <a:ext cx="936625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  <a:ea typeface="宋体" charset="-122"/>
                </a:rPr>
                <a:t>image</a:t>
              </a:r>
            </a:p>
          </p:txBody>
        </p:sp>
        <p:sp>
          <p:nvSpPr>
            <p:cNvPr id="171" name="矩形 170"/>
            <p:cNvSpPr/>
            <p:nvPr/>
          </p:nvSpPr>
          <p:spPr bwMode="auto">
            <a:xfrm>
              <a:off x="1547813" y="4797425"/>
              <a:ext cx="936625" cy="287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  <a:ea typeface="宋体" charset="-122"/>
                </a:rPr>
                <a:t>baremetal</a:t>
              </a: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1547813" y="5157788"/>
              <a:ext cx="936625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  <a:ea typeface="宋体" charset="-122"/>
                </a:rPr>
                <a:t>rabbitMQ</a:t>
              </a: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1547813" y="5516563"/>
              <a:ext cx="93662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swift</a:t>
              </a: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2700338" y="1844675"/>
              <a:ext cx="2159000" cy="4165600"/>
            </a:xfrm>
            <a:prstGeom prst="rect">
              <a:avLst/>
            </a:prstGeom>
            <a:solidFill>
              <a:srgbClr val="FFC1C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/>
            <a:lstStyle/>
            <a:p>
              <a:pPr algn="ctr" eaLnBrk="1" hangingPunct="1">
                <a:buClr>
                  <a:srgbClr val="CC9900"/>
                </a:buClr>
                <a:defRPr/>
              </a:pPr>
              <a:endParaRPr lang="zh-CN" altLang="en-US" sz="1050" dirty="0">
                <a:latin typeface="+mn-lt"/>
                <a:ea typeface="宋体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2771775" y="1916113"/>
              <a:ext cx="93662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Sys-server</a:t>
              </a: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771775" y="2276475"/>
              <a:ext cx="93662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controller</a:t>
              </a: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771775" y="2636838"/>
              <a:ext cx="936625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auth</a:t>
              </a: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2771775" y="2997200"/>
              <a:ext cx="936625" cy="287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zookeeper</a:t>
              </a: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2771775" y="3716338"/>
              <a:ext cx="93662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  <a:ea typeface="宋体" charset="-122"/>
                </a:rPr>
                <a:t>router</a:t>
              </a: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2771775" y="4076700"/>
              <a:ext cx="93662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measure</a:t>
              </a: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2771775" y="4437063"/>
              <a:ext cx="936625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database</a:t>
              </a: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2771775" y="4797425"/>
              <a:ext cx="936625" cy="287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Sys-client</a:t>
              </a: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2771775" y="5157788"/>
              <a:ext cx="936625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compute</a:t>
              </a: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2771775" y="5516563"/>
              <a:ext cx="93662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Blockstorage driver</a:t>
              </a: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2771775" y="3357563"/>
              <a:ext cx="936625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  <a:ea typeface="宋体" charset="-122"/>
                </a:rPr>
                <a:t>image</a:t>
              </a: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3816350" y="4797425"/>
              <a:ext cx="935038" cy="287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  <a:ea typeface="宋体" charset="-122"/>
                </a:rPr>
                <a:t>baremetal</a:t>
              </a: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3816350" y="5157788"/>
              <a:ext cx="935038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  <a:ea typeface="宋体" charset="-122"/>
                </a:rPr>
                <a:t>mongodb</a:t>
              </a: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3816350" y="5516563"/>
              <a:ext cx="935038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swift</a:t>
              </a: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967288" y="1844675"/>
              <a:ext cx="2160587" cy="4165600"/>
            </a:xfrm>
            <a:prstGeom prst="rect">
              <a:avLst/>
            </a:prstGeom>
            <a:solidFill>
              <a:srgbClr val="FFC1C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/>
            <a:lstStyle/>
            <a:p>
              <a:pPr algn="ctr" eaLnBrk="1" hangingPunct="1">
                <a:buClr>
                  <a:srgbClr val="CC9900"/>
                </a:buClr>
                <a:defRPr/>
              </a:pPr>
              <a:endParaRPr lang="zh-CN" altLang="en-US" sz="1050" dirty="0">
                <a:latin typeface="+mn-lt"/>
                <a:ea typeface="宋体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040313" y="1916113"/>
              <a:ext cx="93662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Sys-server</a:t>
              </a: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040313" y="2276475"/>
              <a:ext cx="93662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controller</a:t>
              </a: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5040313" y="2636838"/>
              <a:ext cx="936625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auth</a:t>
              </a: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5040313" y="2997200"/>
              <a:ext cx="936625" cy="287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zookeeper</a:t>
              </a: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5040313" y="3716338"/>
              <a:ext cx="93662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  <a:ea typeface="宋体" charset="-122"/>
                </a:rPr>
                <a:t>router</a:t>
              </a: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040313" y="4076700"/>
              <a:ext cx="93662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measure</a:t>
              </a: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5040313" y="4797425"/>
              <a:ext cx="936625" cy="287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Sys-client</a:t>
              </a: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5040313" y="5157788"/>
              <a:ext cx="936625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compute</a:t>
              </a: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5040313" y="5516563"/>
              <a:ext cx="93662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Blockstorage driver</a:t>
              </a: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5040313" y="3357563"/>
              <a:ext cx="936625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  <a:ea typeface="宋体" charset="-122"/>
                </a:rPr>
                <a:t>image</a:t>
              </a: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6084888" y="4797425"/>
              <a:ext cx="935037" cy="287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  <a:ea typeface="宋体" charset="-122"/>
                </a:rPr>
                <a:t>baremetal</a:t>
              </a: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5040313" y="4437063"/>
              <a:ext cx="936625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  <a:ea typeface="宋体" charset="-122"/>
                </a:rPr>
                <a:t>mongodb</a:t>
              </a: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6084888" y="5157788"/>
              <a:ext cx="935037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  <a:ea typeface="宋体" charset="-122"/>
                </a:rPr>
                <a:t>rabbitMQ</a:t>
              </a: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6084888" y="5516563"/>
              <a:ext cx="935037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</a:rPr>
                <a:t>swift</a:t>
              </a: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1511300" y="2636838"/>
              <a:ext cx="936625" cy="28733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  <a:ea typeface="宋体" charset="-122"/>
                </a:rPr>
                <a:t>FM VM</a:t>
              </a: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3816350" y="2636838"/>
              <a:ext cx="935038" cy="28733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050" dirty="0">
                  <a:latin typeface="+mn-lt"/>
                  <a:ea typeface="宋体" charset="-122"/>
                </a:rPr>
                <a:t>FM VM</a:t>
              </a:r>
            </a:p>
          </p:txBody>
        </p:sp>
      </p:grpSp>
      <p:sp>
        <p:nvSpPr>
          <p:cNvPr id="39989" name="标题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OpenStack</a:t>
            </a:r>
            <a:r>
              <a:rPr lang="zh-CN" altLang="en-US" smtClean="0"/>
              <a:t>部署方案</a:t>
            </a:r>
            <a:r>
              <a:rPr lang="en-US" altLang="zh-CN" smtClean="0"/>
              <a:t>2 - 3Controller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571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5650" y="1376363"/>
            <a:ext cx="7848600" cy="4860925"/>
            <a:chOff x="755650" y="1736725"/>
            <a:chExt cx="7812088" cy="4392613"/>
          </a:xfrm>
        </p:grpSpPr>
        <p:grpSp>
          <p:nvGrpSpPr>
            <p:cNvPr id="41986" name="组合 168"/>
            <p:cNvGrpSpPr>
              <a:grpSpLocks/>
            </p:cNvGrpSpPr>
            <p:nvPr/>
          </p:nvGrpSpPr>
          <p:grpSpPr bwMode="auto">
            <a:xfrm>
              <a:off x="4392613" y="1960563"/>
              <a:ext cx="1835150" cy="4060825"/>
              <a:chOff x="4139953" y="1565176"/>
              <a:chExt cx="2366023" cy="4225950"/>
            </a:xfrm>
          </p:grpSpPr>
          <p:sp>
            <p:nvSpPr>
              <p:cNvPr id="91" name="矩形 90"/>
              <p:cNvSpPr/>
              <p:nvPr/>
            </p:nvSpPr>
            <p:spPr bwMode="auto">
              <a:xfrm>
                <a:off x="4213635" y="1632910"/>
                <a:ext cx="2292341" cy="4158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/>
              <a:lstStyle/>
              <a:p>
                <a:pPr algn="ctr" eaLnBrk="1" hangingPunct="1">
                  <a:buClr>
                    <a:srgbClr val="CC9900"/>
                  </a:buClr>
                  <a:defRPr/>
                </a:pPr>
                <a:endParaRPr lang="zh-CN" altLang="en-US" sz="1050" dirty="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 bwMode="auto">
              <a:xfrm>
                <a:off x="4139953" y="1565176"/>
                <a:ext cx="2292341" cy="41582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/>
              <a:lstStyle/>
              <a:p>
                <a:pPr algn="ctr" eaLnBrk="1" hangingPunct="1">
                  <a:buClr>
                    <a:srgbClr val="CC9900"/>
                  </a:buClr>
                  <a:defRPr/>
                </a:pPr>
                <a:endParaRPr lang="zh-CN" altLang="en-US" sz="1050" dirty="0"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41987" name="矩形 100"/>
            <p:cNvSpPr>
              <a:spLocks noChangeArrowheads="1"/>
            </p:cNvSpPr>
            <p:nvPr/>
          </p:nvSpPr>
          <p:spPr bwMode="auto">
            <a:xfrm>
              <a:off x="755650" y="1736725"/>
              <a:ext cx="7812088" cy="43926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anose="020B0503040504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anose="020B0503040504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anose="020B0403040504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30000"/>
                </a:spcBef>
                <a:buFont typeface="FrutigerNext LT Medium" panose="020B0603040504020204" pitchFamily="34" charset="0"/>
                <a:buChar char="~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anose="020B0603040504020204" pitchFamily="34" charset="0"/>
                <a:buChar char="~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anose="020B0603040504020204" pitchFamily="34" charset="0"/>
                <a:buChar char="~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anose="020B0603040504020204" pitchFamily="34" charset="0"/>
                <a:buChar char="~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anose="020B0603040504020204" pitchFamily="34" charset="0"/>
                <a:buChar char="~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CC9900"/>
                </a:buClr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937326" y="1881188"/>
              <a:ext cx="3166363" cy="4165600"/>
            </a:xfrm>
            <a:prstGeom prst="rect">
              <a:avLst/>
            </a:prstGeom>
            <a:solidFill>
              <a:srgbClr val="FFC1C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/>
            <a:lstStyle/>
            <a:p>
              <a:pPr algn="ctr" eaLnBrk="1" hangingPunct="1">
                <a:buClr>
                  <a:srgbClr val="CC9900"/>
                </a:buClr>
                <a:defRPr/>
              </a:pPr>
              <a:endParaRPr lang="zh-CN" altLang="en-US" sz="1200" dirty="0">
                <a:latin typeface="+mn-lt"/>
                <a:ea typeface="宋体" charset="-122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1508143" y="1952625"/>
              <a:ext cx="108424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sz="1200" dirty="0">
                  <a:latin typeface="+mn-lt"/>
                </a:rPr>
                <a:t>Sys-server</a:t>
              </a: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1508143" y="2312988"/>
              <a:ext cx="1084245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sz="1200" dirty="0">
                  <a:latin typeface="+mn-lt"/>
                </a:rPr>
                <a:t>controller</a:t>
              </a: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1508143" y="2673350"/>
              <a:ext cx="1084245" cy="287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sz="1200" dirty="0">
                  <a:latin typeface="+mn-lt"/>
                </a:rPr>
                <a:t>auth</a:t>
              </a: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1508143" y="3033713"/>
              <a:ext cx="1084245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sz="1200" dirty="0">
                  <a:latin typeface="+mn-lt"/>
                </a:rPr>
                <a:t>zookeeper</a:t>
              </a: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1508143" y="3392488"/>
              <a:ext cx="108424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200" dirty="0">
                  <a:latin typeface="+mn-lt"/>
                </a:rPr>
                <a:t>loadbalancer</a:t>
              </a: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1508143" y="3752850"/>
              <a:ext cx="108424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hangingPunct="1">
                <a:buClr>
                  <a:srgbClr val="CC9900"/>
                </a:buClr>
                <a:defRPr/>
              </a:pPr>
              <a:r>
                <a:rPr lang="en-US" altLang="zh-CN" sz="1200" dirty="0">
                  <a:latin typeface="+mn-lt"/>
                  <a:ea typeface="宋体" charset="-122"/>
                </a:rPr>
                <a:t>router</a:t>
              </a: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1508143" y="4113213"/>
              <a:ext cx="1084245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200" dirty="0">
                  <a:latin typeface="+mn-lt"/>
                </a:rPr>
                <a:t>measure</a:t>
              </a: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1508143" y="4473575"/>
              <a:ext cx="1084245" cy="287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200" dirty="0">
                  <a:latin typeface="+mn-lt"/>
                </a:rPr>
                <a:t>database</a:t>
              </a: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1508143" y="4833938"/>
              <a:ext cx="1084245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200" dirty="0">
                  <a:latin typeface="+mn-lt"/>
                </a:rPr>
                <a:t>Sys-client</a:t>
              </a: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1508143" y="5192713"/>
              <a:ext cx="108424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200" dirty="0">
                  <a:latin typeface="+mn-lt"/>
                </a:rPr>
                <a:t>compute</a:t>
              </a: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1508143" y="5553075"/>
              <a:ext cx="1084245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200" dirty="0">
                  <a:latin typeface="+mn-lt"/>
                </a:rPr>
                <a:t>Blockstorage driver</a:t>
              </a: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4557584" y="4724400"/>
              <a:ext cx="1166941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200" dirty="0">
                  <a:latin typeface="+mn-lt"/>
                </a:rPr>
                <a:t>compute</a:t>
              </a:r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4557584" y="5300663"/>
              <a:ext cx="1166941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200" dirty="0">
                  <a:latin typeface="+mn-lt"/>
                </a:rPr>
                <a:t>Sys-client</a:t>
              </a:r>
            </a:p>
          </p:txBody>
        </p:sp>
        <p:sp>
          <p:nvSpPr>
            <p:cNvPr id="170" name="矩形 169"/>
            <p:cNvSpPr/>
            <p:nvPr/>
          </p:nvSpPr>
          <p:spPr bwMode="auto">
            <a:xfrm>
              <a:off x="2552969" y="4113213"/>
              <a:ext cx="1082406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200" dirty="0">
                  <a:latin typeface="+mn-lt"/>
                  <a:ea typeface="宋体" charset="-122"/>
                </a:rPr>
                <a:t>image</a:t>
              </a:r>
            </a:p>
          </p:txBody>
        </p:sp>
        <p:sp>
          <p:nvSpPr>
            <p:cNvPr id="171" name="矩形 170"/>
            <p:cNvSpPr/>
            <p:nvPr/>
          </p:nvSpPr>
          <p:spPr bwMode="auto">
            <a:xfrm>
              <a:off x="2552969" y="4473575"/>
              <a:ext cx="1082406" cy="287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200" dirty="0">
                  <a:latin typeface="+mn-lt"/>
                  <a:ea typeface="宋体" charset="-122"/>
                </a:rPr>
                <a:t>baremetal</a:t>
              </a:r>
            </a:p>
          </p:txBody>
        </p:sp>
        <p:sp>
          <p:nvSpPr>
            <p:cNvPr id="172" name="矩形 171"/>
            <p:cNvSpPr/>
            <p:nvPr/>
          </p:nvSpPr>
          <p:spPr bwMode="auto">
            <a:xfrm>
              <a:off x="2552969" y="4833938"/>
              <a:ext cx="1082406" cy="287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200" dirty="0">
                  <a:latin typeface="+mn-lt"/>
                  <a:ea typeface="宋体" charset="-122"/>
                </a:rPr>
                <a:t>mongodb</a:t>
              </a: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2552969" y="5192713"/>
              <a:ext cx="1082406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200" dirty="0">
                  <a:latin typeface="+mn-lt"/>
                  <a:ea typeface="宋体" charset="-122"/>
                </a:rPr>
                <a:t>rabbitMQ</a:t>
              </a: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2552969" y="5553075"/>
              <a:ext cx="1082406" cy="28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200" dirty="0">
                  <a:latin typeface="+mn-lt"/>
                </a:rPr>
                <a:t>swift</a:t>
              </a: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2663825" y="3033713"/>
              <a:ext cx="936625" cy="28733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anchor="ctr"/>
            <a:lstStyle/>
            <a:p>
              <a:pPr algn="ctr" eaLnBrk="1" fontAlgn="t" hangingPunct="1">
                <a:buClr>
                  <a:srgbClr val="CC9900"/>
                </a:buClr>
                <a:defRPr/>
              </a:pPr>
              <a:r>
                <a:rPr lang="en-US" altLang="zh-CN" sz="1200" dirty="0">
                  <a:latin typeface="+mn-lt"/>
                  <a:ea typeface="宋体" charset="-122"/>
                </a:rPr>
                <a:t>FM VM</a:t>
              </a:r>
            </a:p>
          </p:txBody>
        </p:sp>
      </p:grpSp>
      <p:sp>
        <p:nvSpPr>
          <p:cNvPr id="42008" name="标题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OpenStack</a:t>
            </a:r>
            <a:r>
              <a:rPr lang="zh-CN" altLang="en-US" dirty="0" smtClean="0"/>
              <a:t>部署方案</a:t>
            </a:r>
            <a:r>
              <a:rPr lang="en-US" altLang="zh-CN" dirty="0" smtClean="0"/>
              <a:t>3 - ALL In One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89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FusionSphere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OpenStack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安装部署介绍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 smtClean="0"/>
              <a:t>FusionSphereOpenStack</a:t>
            </a:r>
            <a:r>
              <a:rPr lang="zh-CN" altLang="en-US" b="1" dirty="0" smtClean="0"/>
              <a:t>配置介绍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物理网络配置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主机磁盘配置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资源隔离配置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存储配置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裸金属管理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其他服务配置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资源池管理</a:t>
            </a:r>
          </a:p>
          <a:p>
            <a:endParaRPr lang="en-US" altLang="zh-CN" dirty="0" err="1" smtClean="0"/>
          </a:p>
        </p:txBody>
      </p:sp>
    </p:spTree>
    <p:extLst>
      <p:ext uri="{BB962C8B-B14F-4D97-AF65-F5344CB8AC3E}">
        <p14:creationId xmlns:p14="http://schemas.microsoft.com/office/powerpoint/2010/main" val="3413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配置物理网络 </a:t>
            </a:r>
            <a:r>
              <a:rPr lang="en-US" altLang="zh-CN" dirty="0"/>
              <a:t>(1/3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WEB UI</a:t>
            </a:r>
            <a:r>
              <a:rPr lang="zh-CN" altLang="en-US" sz="2000" dirty="0" smtClean="0"/>
              <a:t>的配置界面选择配置网络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配置物理网络</a:t>
            </a:r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marL="401637" lvl="1" indent="0">
              <a:buNone/>
            </a:pPr>
            <a:endParaRPr lang="en-US" altLang="zh-CN" sz="1800" dirty="0" smtClean="0"/>
          </a:p>
          <a:p>
            <a:pPr lvl="1"/>
            <a:r>
              <a:rPr lang="zh-CN" altLang="en-US" sz="1800" dirty="0" smtClean="0"/>
              <a:t>系统默认创建一个物理网络，系统平面默认承载在该物理网络上，用户可根据实际情况新增物理网络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2420888"/>
            <a:ext cx="7848600" cy="21891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936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配置物理网络 </a:t>
            </a:r>
            <a:r>
              <a:rPr lang="en-US" altLang="zh-CN" dirty="0"/>
              <a:t>(2/3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zh-CN" altLang="en-US" sz="1800" dirty="0" smtClean="0"/>
              <a:t>配置物理网络和网口的映射关系</a:t>
            </a:r>
            <a:endParaRPr lang="en-US" altLang="zh-CN" sz="18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lvl="2"/>
            <a:endParaRPr lang="en-US" altLang="zh-CN" sz="1600" dirty="0" smtClean="0"/>
          </a:p>
          <a:p>
            <a:pPr lvl="1"/>
            <a:endParaRPr lang="en-US" altLang="zh-CN" sz="18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80828"/>
            <a:ext cx="7474594" cy="40458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923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配置物理网络（</a:t>
            </a:r>
            <a:r>
              <a:rPr lang="en-US" altLang="zh-CN" smtClean="0"/>
              <a:t>3/3</a:t>
            </a:r>
            <a:r>
              <a:rPr lang="zh-CN" altLang="en-US" smtClean="0"/>
              <a:t>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zh-CN" altLang="en-US" sz="1800" dirty="0" smtClean="0"/>
              <a:t>配置系统平面和物理网络的对应关系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external_api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external_om</a:t>
            </a:r>
            <a:r>
              <a:rPr lang="zh-CN" altLang="en-US" sz="1800" dirty="0" smtClean="0"/>
              <a:t>默认承载在默认的物理网络上，用户可  根据实际情况调整：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将系统平面拖拽到对应的</a:t>
            </a:r>
            <a:r>
              <a:rPr lang="en-US" altLang="zh-CN" sz="1800" dirty="0" smtClean="0"/>
              <a:t>provider</a:t>
            </a:r>
            <a:r>
              <a:rPr lang="zh-CN" altLang="en-US" sz="1800" dirty="0" smtClean="0"/>
              <a:t>下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单击       提交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lvl="2"/>
            <a:endParaRPr lang="en-US" altLang="zh-CN" sz="1600" dirty="0" smtClean="0"/>
          </a:p>
          <a:p>
            <a:pPr lvl="1"/>
            <a:endParaRPr lang="en-US" altLang="zh-CN" sz="18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5601868"/>
            <a:ext cx="4762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53781"/>
            <a:ext cx="7200800" cy="23762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8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FusionSphere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OpenStack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安装部署介绍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 smtClean="0"/>
              <a:t>FusionSphereOpenStack</a:t>
            </a:r>
            <a:r>
              <a:rPr lang="zh-CN" altLang="en-US" b="1" dirty="0" smtClean="0"/>
              <a:t>配置介绍</a:t>
            </a:r>
            <a:endParaRPr lang="en-US" altLang="zh-CN" b="1" dirty="0" smtClean="0"/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物理网络配置</a:t>
            </a:r>
          </a:p>
          <a:p>
            <a:pPr lvl="1"/>
            <a:r>
              <a:rPr lang="zh-CN" altLang="en-US" dirty="0"/>
              <a:t>主机磁盘配置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资源隔离配置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存储配置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裸金属管理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其他服务配置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资源池管理</a:t>
            </a:r>
          </a:p>
          <a:p>
            <a:endParaRPr lang="en-US" altLang="zh-CN" dirty="0" err="1" smtClean="0"/>
          </a:p>
        </p:txBody>
      </p:sp>
    </p:spTree>
    <p:extLst>
      <p:ext uri="{BB962C8B-B14F-4D97-AF65-F5344CB8AC3E}">
        <p14:creationId xmlns:p14="http://schemas.microsoft.com/office/powerpoint/2010/main" val="15503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磁盘配置 </a:t>
            </a:r>
            <a:r>
              <a:rPr lang="en-US" altLang="zh-CN" smtClean="0"/>
              <a:t>- </a:t>
            </a:r>
            <a:r>
              <a:rPr lang="zh-CN" altLang="en-US" smtClean="0"/>
              <a:t>分组管理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WEB UI</a:t>
            </a:r>
            <a:r>
              <a:rPr lang="zh-CN" altLang="en-US" smtClean="0"/>
              <a:t>的配置界面选择磁盘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1952624"/>
            <a:ext cx="7872413" cy="32045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8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磁盘配置</a:t>
            </a:r>
            <a:r>
              <a:rPr lang="en-US" altLang="zh-CN" smtClean="0"/>
              <a:t> - </a:t>
            </a:r>
            <a:r>
              <a:rPr lang="zh-CN" altLang="en-US" smtClean="0"/>
              <a:t>卷组配置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WEB UI</a:t>
            </a:r>
            <a:r>
              <a:rPr lang="zh-CN" altLang="en-US" smtClean="0"/>
              <a:t>的配置界面选择磁盘</a:t>
            </a:r>
            <a:endParaRPr lang="en-US" altLang="zh-CN" smtClean="0"/>
          </a:p>
          <a:p>
            <a:endParaRPr lang="zh-CN" altLang="en-US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49" y="1952836"/>
            <a:ext cx="7848600" cy="42844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0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本章节介绍如何安装</a:t>
            </a:r>
            <a:r>
              <a:rPr lang="en-US" altLang="zh-CN" dirty="0" smtClean="0"/>
              <a:t>FusionSphere OpenStack</a:t>
            </a:r>
            <a:r>
              <a:rPr lang="zh-CN" altLang="en-US" dirty="0" smtClean="0"/>
              <a:t>以及进行初始化配置。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8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磁盘配置 </a:t>
            </a:r>
            <a:r>
              <a:rPr lang="en-US" altLang="zh-CN" smtClean="0"/>
              <a:t>- </a:t>
            </a:r>
            <a:r>
              <a:rPr lang="zh-CN" altLang="en-US" smtClean="0"/>
              <a:t>存储分区配置</a:t>
            </a:r>
            <a:endParaRPr lang="zh-CN" altLang="en-US" dirty="0" smtClean="0"/>
          </a:p>
        </p:txBody>
      </p:sp>
      <p:sp>
        <p:nvSpPr>
          <p:cNvPr id="58371" name="内容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WEB UI</a:t>
            </a:r>
            <a:r>
              <a:rPr lang="zh-CN" altLang="en-US" smtClean="0"/>
              <a:t>的配置界面选择磁盘</a:t>
            </a:r>
            <a:endParaRPr lang="en-US" altLang="zh-CN" smtClean="0"/>
          </a:p>
          <a:p>
            <a:endParaRPr lang="zh-CN" altLang="en-US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1952836"/>
            <a:ext cx="7848599" cy="42844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504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FusionSphere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OpenStack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安装部署介绍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 smtClean="0"/>
              <a:t>FusionSphereOpenStack</a:t>
            </a:r>
            <a:r>
              <a:rPr lang="zh-CN" altLang="en-US" b="1" dirty="0" smtClean="0"/>
              <a:t>配置介绍</a:t>
            </a:r>
            <a:endParaRPr lang="en-US" altLang="zh-CN" b="1" dirty="0" smtClean="0"/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物理网络配置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主机磁盘配置</a:t>
            </a:r>
          </a:p>
          <a:p>
            <a:pPr lvl="1"/>
            <a:r>
              <a:rPr lang="zh-CN" altLang="en-US" dirty="0"/>
              <a:t>资源隔离配置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存储配置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裸金属管理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其他服务配置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资源池管理</a:t>
            </a:r>
          </a:p>
          <a:p>
            <a:endParaRPr lang="en-US" altLang="zh-CN" dirty="0" err="1" smtClean="0"/>
          </a:p>
        </p:txBody>
      </p:sp>
    </p:spTree>
    <p:extLst>
      <p:ext uri="{BB962C8B-B14F-4D97-AF65-F5344CB8AC3E}">
        <p14:creationId xmlns:p14="http://schemas.microsoft.com/office/powerpoint/2010/main" val="35372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资源隔离配置</a:t>
            </a:r>
          </a:p>
        </p:txBody>
      </p:sp>
      <p:sp>
        <p:nvSpPr>
          <p:cNvPr id="62467" name="内容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对主机分组后，进行资源隔离配置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1952624"/>
            <a:ext cx="7848600" cy="42846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524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FusionSphere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OpenStack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安装部署介绍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 smtClean="0"/>
              <a:t>FusionSphereOpenStack</a:t>
            </a:r>
            <a:r>
              <a:rPr lang="zh-CN" altLang="en-US" b="1" dirty="0" smtClean="0"/>
              <a:t>配置介绍</a:t>
            </a:r>
            <a:endParaRPr lang="en-US" altLang="zh-CN" b="1" dirty="0" smtClean="0"/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物理网络配置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主机磁盘配置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资源隔离配置</a:t>
            </a:r>
          </a:p>
          <a:p>
            <a:pPr lvl="1"/>
            <a:r>
              <a:rPr lang="zh-CN" altLang="en-US" dirty="0"/>
              <a:t>存储配置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裸金属管理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其他服务配置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资源池管理</a:t>
            </a:r>
          </a:p>
          <a:p>
            <a:endParaRPr lang="en-US" altLang="zh-CN" dirty="0" err="1" smtClean="0"/>
          </a:p>
        </p:txBody>
      </p:sp>
    </p:spTree>
    <p:extLst>
      <p:ext uri="{BB962C8B-B14F-4D97-AF65-F5344CB8AC3E}">
        <p14:creationId xmlns:p14="http://schemas.microsoft.com/office/powerpoint/2010/main" val="343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glance</a:t>
            </a:r>
            <a:r>
              <a:rPr lang="zh-CN" altLang="en-US" smtClean="0"/>
              <a:t>存储对接</a:t>
            </a:r>
            <a:r>
              <a:rPr lang="en-US" altLang="zh-CN" smtClean="0"/>
              <a:t>UDS</a:t>
            </a:r>
            <a:endParaRPr lang="zh-CN" altLang="en-US" smtClean="0"/>
          </a:p>
        </p:txBody>
      </p:sp>
      <p:sp>
        <p:nvSpPr>
          <p:cNvPr id="66563" name="内容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35000"/>
              </a:lnSpc>
            </a:pPr>
            <a:r>
              <a:rPr lang="en-US" altLang="zh-CN" sz="1800" dirty="0" smtClean="0"/>
              <a:t>Glance</a:t>
            </a:r>
            <a:r>
              <a:rPr lang="zh-CN" altLang="en-US" sz="1800" dirty="0" smtClean="0"/>
              <a:t>默认对接</a:t>
            </a:r>
            <a:r>
              <a:rPr lang="en-US" altLang="zh-CN" sz="1800" dirty="0" smtClean="0"/>
              <a:t>swift</a:t>
            </a:r>
            <a:r>
              <a:rPr lang="zh-CN" altLang="en-US" sz="1800" dirty="0" smtClean="0"/>
              <a:t>，如果需要对接</a:t>
            </a:r>
            <a:r>
              <a:rPr lang="en-US" altLang="zh-CN" sz="1800" dirty="0" smtClean="0"/>
              <a:t>UDS</a:t>
            </a:r>
            <a:r>
              <a:rPr lang="zh-CN" altLang="en-US" sz="1800" dirty="0" smtClean="0"/>
              <a:t>，需要配置</a:t>
            </a:r>
            <a:r>
              <a:rPr lang="en-US" altLang="zh-CN" sz="1800" dirty="0" smtClean="0"/>
              <a:t>UDS</a:t>
            </a:r>
            <a:r>
              <a:rPr lang="zh-CN" altLang="en-US" sz="1800" dirty="0" smtClean="0"/>
              <a:t>接入信息，选择配置</a:t>
            </a:r>
            <a:r>
              <a:rPr lang="en-US" altLang="zh-CN" sz="1800" dirty="0" smtClean="0"/>
              <a:t>-&gt;</a:t>
            </a:r>
            <a:r>
              <a:rPr lang="en-US" altLang="zh-CN" sz="1800" dirty="0" err="1" smtClean="0"/>
              <a:t>OpenStack</a:t>
            </a:r>
            <a:r>
              <a:rPr lang="en-US" altLang="zh-CN" sz="1800" dirty="0" smtClean="0"/>
              <a:t>-&gt;glance</a:t>
            </a:r>
            <a:r>
              <a:rPr lang="zh-CN" altLang="en-US" sz="1800" dirty="0" smtClean="0"/>
              <a:t>进入</a:t>
            </a:r>
            <a:r>
              <a:rPr lang="en-US" altLang="zh-CN" sz="1800" dirty="0" smtClean="0"/>
              <a:t>glance</a:t>
            </a:r>
            <a:r>
              <a:rPr lang="zh-CN" altLang="en-US" sz="1800" dirty="0" smtClean="0"/>
              <a:t>配置：</a:t>
            </a:r>
            <a:endParaRPr lang="en-US" altLang="zh-CN" sz="1800" dirty="0" smtClean="0"/>
          </a:p>
          <a:p>
            <a:pPr>
              <a:lnSpc>
                <a:spcPct val="135000"/>
              </a:lnSpc>
            </a:pPr>
            <a:endParaRPr lang="en-US" altLang="zh-CN" sz="1800" dirty="0" smtClean="0"/>
          </a:p>
          <a:p>
            <a:pPr>
              <a:lnSpc>
                <a:spcPct val="135000"/>
              </a:lnSpc>
            </a:pPr>
            <a:endParaRPr lang="en-US" altLang="zh-CN" sz="1800" dirty="0" smtClean="0"/>
          </a:p>
          <a:p>
            <a:pPr>
              <a:lnSpc>
                <a:spcPct val="135000"/>
              </a:lnSpc>
            </a:pPr>
            <a:endParaRPr lang="en-US" altLang="zh-CN" sz="1800" dirty="0" smtClean="0"/>
          </a:p>
          <a:p>
            <a:pPr>
              <a:lnSpc>
                <a:spcPct val="135000"/>
              </a:lnSpc>
            </a:pPr>
            <a:endParaRPr lang="en-US" altLang="zh-CN" sz="1800" dirty="0" smtClean="0"/>
          </a:p>
          <a:p>
            <a:pPr>
              <a:lnSpc>
                <a:spcPct val="135000"/>
              </a:lnSpc>
            </a:pPr>
            <a:endParaRPr lang="en-US" altLang="zh-CN" sz="1800" dirty="0" smtClean="0"/>
          </a:p>
          <a:p>
            <a:pPr>
              <a:lnSpc>
                <a:spcPct val="135000"/>
              </a:lnSpc>
            </a:pPr>
            <a:endParaRPr lang="en-US" altLang="zh-CN" sz="1800" dirty="0" smtClean="0"/>
          </a:p>
          <a:p>
            <a:pPr marL="0" indent="0">
              <a:lnSpc>
                <a:spcPct val="135000"/>
              </a:lnSpc>
              <a:buNone/>
            </a:pPr>
            <a:endParaRPr lang="en-US" altLang="zh-CN" sz="1800" dirty="0" smtClean="0"/>
          </a:p>
          <a:p>
            <a:pPr>
              <a:lnSpc>
                <a:spcPct val="135000"/>
              </a:lnSpc>
            </a:pPr>
            <a:r>
              <a:rPr lang="zh-CN" altLang="en-US" sz="1800" dirty="0" smtClean="0"/>
              <a:t>“后端存储名称”选择</a:t>
            </a:r>
            <a:r>
              <a:rPr lang="en-US" altLang="zh-CN" sz="1800" dirty="0" smtClean="0"/>
              <a:t>UDS</a:t>
            </a:r>
            <a:r>
              <a:rPr lang="zh-CN" altLang="en-US" sz="1800" dirty="0" smtClean="0"/>
              <a:t>服务器，配置</a:t>
            </a:r>
            <a:r>
              <a:rPr lang="en-US" altLang="zh-CN" sz="1800" dirty="0" smtClean="0"/>
              <a:t>UDS</a:t>
            </a:r>
            <a:r>
              <a:rPr lang="zh-CN" altLang="en-US" sz="1800" dirty="0" smtClean="0"/>
              <a:t>接入信息。</a:t>
            </a:r>
            <a:endParaRPr lang="en-US" altLang="zh-CN" sz="1800" dirty="0" smtClean="0"/>
          </a:p>
          <a:p>
            <a:pPr>
              <a:lnSpc>
                <a:spcPct val="135000"/>
              </a:lnSpc>
            </a:pPr>
            <a:r>
              <a:rPr lang="zh-CN" altLang="en-US" sz="1800" dirty="0" smtClean="0"/>
              <a:t>单击              提交。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zh-CN" altLang="en-US" sz="1800" dirty="0" smtClean="0"/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5805264"/>
            <a:ext cx="79216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226866"/>
            <a:ext cx="7848600" cy="31944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8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cinder</a:t>
            </a:r>
            <a:r>
              <a:rPr lang="zh-CN" altLang="en-US" dirty="0" smtClean="0"/>
              <a:t>对接</a:t>
            </a:r>
            <a:r>
              <a:rPr lang="en-US" altLang="zh-CN" dirty="0" smtClean="0"/>
              <a:t>SAN</a:t>
            </a:r>
            <a:r>
              <a:rPr lang="zh-CN" altLang="en-US" dirty="0" smtClean="0"/>
              <a:t>存储 </a:t>
            </a:r>
            <a:r>
              <a:rPr lang="en-US" altLang="zh-CN" dirty="0" smtClean="0"/>
              <a:t>(1/3)</a:t>
            </a:r>
            <a:endParaRPr lang="zh-CN" altLang="en-US" dirty="0" smtClean="0"/>
          </a:p>
        </p:txBody>
      </p:sp>
      <p:sp>
        <p:nvSpPr>
          <p:cNvPr id="68611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1800" dirty="0" smtClean="0"/>
              <a:t>Cinder</a:t>
            </a:r>
            <a:r>
              <a:rPr lang="zh-CN" altLang="en-US" sz="1800" dirty="0" smtClean="0"/>
              <a:t>后端存储使用</a:t>
            </a:r>
            <a:r>
              <a:rPr lang="en-US" altLang="zh-CN" sz="1800" dirty="0" smtClean="0"/>
              <a:t>SAN</a:t>
            </a:r>
            <a:r>
              <a:rPr lang="zh-CN" altLang="en-US" sz="1800" dirty="0" smtClean="0"/>
              <a:t>存储时，需要配置</a:t>
            </a:r>
            <a:r>
              <a:rPr lang="en-US" altLang="zh-CN" sz="1800" dirty="0" smtClean="0"/>
              <a:t>SAN</a:t>
            </a:r>
            <a:r>
              <a:rPr lang="zh-CN" altLang="en-US" sz="1800" dirty="0" smtClean="0"/>
              <a:t>对接信息，选择配置</a:t>
            </a:r>
            <a:r>
              <a:rPr lang="en-US" altLang="zh-CN" sz="1800" dirty="0" smtClean="0"/>
              <a:t>-&gt;</a:t>
            </a:r>
            <a:r>
              <a:rPr lang="en-US" altLang="zh-CN" sz="1800" dirty="0" err="1" smtClean="0"/>
              <a:t>OpenStack</a:t>
            </a:r>
            <a:r>
              <a:rPr lang="en-US" altLang="zh-CN" sz="1800" dirty="0" smtClean="0"/>
              <a:t>-&gt;cinder</a:t>
            </a:r>
            <a:r>
              <a:rPr lang="zh-CN" altLang="en-US" sz="1800" dirty="0" smtClean="0"/>
              <a:t>进入配置。</a:t>
            </a:r>
          </a:p>
          <a:p>
            <a:pPr lvl="1">
              <a:lnSpc>
                <a:spcPct val="130000"/>
              </a:lnSpc>
            </a:pPr>
            <a:r>
              <a:rPr lang="zh-CN" altLang="en-US" sz="1600" dirty="0" smtClean="0"/>
              <a:t>配置存储平面。</a:t>
            </a:r>
          </a:p>
          <a:p>
            <a:endParaRPr lang="zh-CN" altLang="en-US" sz="1800" dirty="0" smtClean="0"/>
          </a:p>
        </p:txBody>
      </p:sp>
      <p:pic>
        <p:nvPicPr>
          <p:cNvPr id="6861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636912"/>
            <a:ext cx="7848600" cy="36003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33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cinder</a:t>
            </a:r>
            <a:r>
              <a:rPr lang="zh-CN" altLang="en-US" dirty="0" smtClean="0"/>
              <a:t>对接</a:t>
            </a:r>
            <a:r>
              <a:rPr lang="en-US" altLang="zh-CN" dirty="0" smtClean="0"/>
              <a:t>SAN</a:t>
            </a:r>
            <a:r>
              <a:rPr lang="zh-CN" altLang="en-US" dirty="0" smtClean="0"/>
              <a:t>存储 </a:t>
            </a:r>
            <a:r>
              <a:rPr lang="en-US" altLang="zh-CN" dirty="0"/>
              <a:t>(2/3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69635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 smtClean="0"/>
              <a:t>存储平面直接在物理网卡上出</a:t>
            </a:r>
            <a:r>
              <a:rPr lang="en-US" altLang="zh-CN" sz="1800" dirty="0" err="1" smtClean="0"/>
              <a:t>vlan</a:t>
            </a:r>
            <a:r>
              <a:rPr lang="zh-CN" altLang="en-US" sz="1800" dirty="0" smtClean="0"/>
              <a:t>子接口，因此不需要配置</a:t>
            </a:r>
            <a:r>
              <a:rPr lang="en-US" altLang="zh-CN" sz="1800" dirty="0" smtClean="0"/>
              <a:t>provider</a:t>
            </a:r>
            <a:r>
              <a:rPr lang="zh-CN" altLang="en-US" sz="1800" dirty="0" smtClean="0"/>
              <a:t>信息，存储平面默认配置在管理网卡上，如果需要修改，直接将物理网卡拖拽到存储平面下。</a:t>
            </a:r>
          </a:p>
          <a:p>
            <a:r>
              <a:rPr lang="zh-CN" altLang="en-US" sz="1800" dirty="0" smtClean="0"/>
              <a:t>单击                             修改存储平面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vlan</a:t>
            </a:r>
            <a:r>
              <a:rPr lang="zh-CN" altLang="en-US" sz="1800" dirty="0" smtClean="0"/>
              <a:t>信息。</a:t>
            </a:r>
          </a:p>
          <a:p>
            <a:endParaRPr lang="zh-CN" altLang="en-US" sz="1800" dirty="0" smtClean="0"/>
          </a:p>
        </p:txBody>
      </p:sp>
      <p:pic>
        <p:nvPicPr>
          <p:cNvPr id="696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50" y="2711127"/>
            <a:ext cx="17240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2771800" y="2747640"/>
            <a:ext cx="323850" cy="287337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t" hangingPunct="1">
              <a:defRPr/>
            </a:pPr>
            <a:endParaRPr lang="zh-CN" altLang="en-US"/>
          </a:p>
        </p:txBody>
      </p:sp>
      <p:pic>
        <p:nvPicPr>
          <p:cNvPr id="6963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3100065"/>
            <a:ext cx="6094115" cy="30804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5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cinder</a:t>
            </a:r>
            <a:r>
              <a:rPr lang="zh-CN" altLang="en-US" smtClean="0"/>
              <a:t>对接</a:t>
            </a:r>
            <a:r>
              <a:rPr lang="en-US" altLang="zh-CN" smtClean="0"/>
              <a:t>SAN</a:t>
            </a:r>
            <a:r>
              <a:rPr lang="zh-CN" altLang="en-US" smtClean="0"/>
              <a:t>存储 </a:t>
            </a:r>
            <a:r>
              <a:rPr lang="en-US" altLang="zh-CN" smtClean="0"/>
              <a:t>(3/3)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35000"/>
              </a:lnSpc>
            </a:pPr>
            <a:r>
              <a:rPr lang="en-US" altLang="zh-CN" sz="1800" dirty="0" smtClean="0"/>
              <a:t>Cinder</a:t>
            </a:r>
            <a:r>
              <a:rPr lang="zh-CN" altLang="en-US" sz="1800" dirty="0" smtClean="0"/>
              <a:t>后端存储使用</a:t>
            </a:r>
            <a:r>
              <a:rPr lang="en-US" altLang="zh-CN" sz="1800" dirty="0" smtClean="0"/>
              <a:t>SAN</a:t>
            </a:r>
            <a:r>
              <a:rPr lang="zh-CN" altLang="en-US" sz="1800" dirty="0" smtClean="0"/>
              <a:t>存储时，需要配置</a:t>
            </a:r>
            <a:r>
              <a:rPr lang="en-US" altLang="zh-CN" sz="1800" dirty="0" smtClean="0"/>
              <a:t>SAN</a:t>
            </a:r>
            <a:r>
              <a:rPr lang="zh-CN" altLang="en-US" sz="1800" dirty="0" smtClean="0"/>
              <a:t>对接信息，选择配置</a:t>
            </a:r>
            <a:r>
              <a:rPr lang="en-US" altLang="zh-CN" sz="1800" dirty="0" smtClean="0"/>
              <a:t>-&gt;</a:t>
            </a:r>
            <a:r>
              <a:rPr lang="en-US" altLang="zh-CN" sz="1800" dirty="0" err="1" smtClean="0"/>
              <a:t>OpenStack</a:t>
            </a:r>
            <a:r>
              <a:rPr lang="en-US" altLang="zh-CN" sz="1800" dirty="0" smtClean="0"/>
              <a:t>-&gt;cinder</a:t>
            </a:r>
            <a:r>
              <a:rPr lang="zh-CN" altLang="en-US" sz="1800" dirty="0" smtClean="0"/>
              <a:t>进入配置。</a:t>
            </a:r>
            <a:endParaRPr lang="en-US" altLang="zh-CN" sz="1800" dirty="0" smtClean="0"/>
          </a:p>
          <a:p>
            <a:pPr lvl="1">
              <a:lnSpc>
                <a:spcPct val="135000"/>
              </a:lnSpc>
            </a:pPr>
            <a:r>
              <a:rPr lang="zh-CN" altLang="en-US" sz="1600" dirty="0" smtClean="0"/>
              <a:t>配置</a:t>
            </a:r>
            <a:r>
              <a:rPr lang="en-US" altLang="zh-CN" sz="1600" dirty="0" smtClean="0"/>
              <a:t>SAN</a:t>
            </a:r>
            <a:r>
              <a:rPr lang="zh-CN" altLang="en-US" sz="1600" dirty="0" smtClean="0"/>
              <a:t>设备对接信息。</a:t>
            </a:r>
            <a:endParaRPr lang="en-US" altLang="zh-CN" sz="1600" dirty="0" smtClean="0"/>
          </a:p>
          <a:p>
            <a:pPr lvl="1">
              <a:lnSpc>
                <a:spcPct val="135000"/>
              </a:lnSpc>
            </a:pPr>
            <a:endParaRPr lang="en-US" altLang="zh-CN" sz="1600" dirty="0" smtClean="0"/>
          </a:p>
          <a:p>
            <a:pPr lvl="1">
              <a:lnSpc>
                <a:spcPct val="135000"/>
              </a:lnSpc>
            </a:pPr>
            <a:endParaRPr lang="en-US" altLang="zh-CN" sz="1600" dirty="0" smtClean="0"/>
          </a:p>
          <a:p>
            <a:pPr lvl="1">
              <a:lnSpc>
                <a:spcPct val="135000"/>
              </a:lnSpc>
            </a:pPr>
            <a:endParaRPr lang="en-US" altLang="zh-CN" sz="1600" dirty="0" smtClean="0"/>
          </a:p>
          <a:p>
            <a:pPr lvl="1">
              <a:lnSpc>
                <a:spcPct val="135000"/>
              </a:lnSpc>
            </a:pPr>
            <a:endParaRPr lang="en-US" altLang="zh-CN" sz="1600" dirty="0" smtClean="0"/>
          </a:p>
          <a:p>
            <a:pPr lvl="1">
              <a:lnSpc>
                <a:spcPct val="135000"/>
              </a:lnSpc>
            </a:pPr>
            <a:endParaRPr lang="en-US" altLang="zh-CN" sz="1600" dirty="0" smtClean="0"/>
          </a:p>
          <a:p>
            <a:pPr lvl="1">
              <a:lnSpc>
                <a:spcPct val="135000"/>
              </a:lnSpc>
            </a:pPr>
            <a:endParaRPr lang="en-US" altLang="zh-CN" sz="1600" dirty="0" smtClean="0"/>
          </a:p>
          <a:p>
            <a:pPr>
              <a:lnSpc>
                <a:spcPct val="135000"/>
              </a:lnSpc>
            </a:pPr>
            <a:endParaRPr lang="en-US" altLang="zh-CN" sz="1800" dirty="0" smtClean="0"/>
          </a:p>
          <a:p>
            <a:pPr lvl="1">
              <a:lnSpc>
                <a:spcPct val="135000"/>
              </a:lnSpc>
            </a:pPr>
            <a:r>
              <a:rPr lang="zh-CN" altLang="en-US" sz="1600" dirty="0" smtClean="0"/>
              <a:t>系统默认只对接一套存储，可通过单击                 添加多套后端存储，添加多套存储时，需要相应的部署多套</a:t>
            </a:r>
            <a:r>
              <a:rPr lang="en-US" altLang="zh-CN" sz="1600" dirty="0" err="1" smtClean="0"/>
              <a:t>blockstorage</a:t>
            </a:r>
            <a:r>
              <a:rPr lang="en-US" altLang="zh-CN" sz="1600" dirty="0" smtClean="0"/>
              <a:t>-driver</a:t>
            </a:r>
            <a:r>
              <a:rPr lang="zh-CN" altLang="en-US" sz="1600" dirty="0" smtClean="0"/>
              <a:t>角色</a:t>
            </a:r>
            <a:r>
              <a:rPr lang="zh-CN" altLang="en-US" sz="1600" dirty="0"/>
              <a:t>。</a:t>
            </a:r>
            <a:endParaRPr lang="en-US" altLang="zh-CN" sz="16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  <p:pic>
        <p:nvPicPr>
          <p:cNvPr id="7168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04" b="9300"/>
          <a:stretch/>
        </p:blipFill>
        <p:spPr bwMode="auto">
          <a:xfrm>
            <a:off x="5004048" y="5551915"/>
            <a:ext cx="772791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1" y="2636120"/>
            <a:ext cx="7848599" cy="29036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2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FusionSphere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OpenStack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安装部署介绍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 smtClean="0"/>
              <a:t>FusionSphereOpenStack</a:t>
            </a:r>
            <a:r>
              <a:rPr lang="zh-CN" altLang="en-US" b="1" dirty="0" smtClean="0"/>
              <a:t>配置介绍</a:t>
            </a:r>
            <a:endParaRPr lang="en-US" altLang="zh-CN" b="1" dirty="0" smtClean="0"/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物理网络配置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主机磁盘配置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资源隔离配置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存储配置</a:t>
            </a:r>
          </a:p>
          <a:p>
            <a:pPr lvl="1"/>
            <a:r>
              <a:rPr lang="zh-CN" altLang="en-US" dirty="0"/>
              <a:t>裸金属管理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其他服务配置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资源池管理</a:t>
            </a:r>
          </a:p>
          <a:p>
            <a:endParaRPr lang="en-US" altLang="zh-CN" dirty="0" err="1" smtClean="0"/>
          </a:p>
        </p:txBody>
      </p:sp>
    </p:spTree>
    <p:extLst>
      <p:ext uri="{BB962C8B-B14F-4D97-AF65-F5344CB8AC3E}">
        <p14:creationId xmlns:p14="http://schemas.microsoft.com/office/powerpoint/2010/main" val="34396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裸金属管理 </a:t>
            </a:r>
            <a:r>
              <a:rPr lang="en-US" altLang="zh-CN" dirty="0"/>
              <a:t>(1/4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 smtClean="0"/>
              <a:t>若使用裸金属服务，则需要部署裸机服务并配置相应的网络、存储等信息。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  <p:pic>
        <p:nvPicPr>
          <p:cNvPr id="75780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52836"/>
            <a:ext cx="7848599" cy="4247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30209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FusionSphere 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的安装部署方法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FusionSphere 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的配置方法</a:t>
            </a:r>
          </a:p>
        </p:txBody>
      </p:sp>
    </p:spTree>
    <p:extLst>
      <p:ext uri="{BB962C8B-B14F-4D97-AF65-F5344CB8AC3E}">
        <p14:creationId xmlns:p14="http://schemas.microsoft.com/office/powerpoint/2010/main" val="37781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裸金属管理 </a:t>
            </a:r>
            <a:r>
              <a:rPr lang="en-US" altLang="zh-CN" smtClean="0"/>
              <a:t>(2/4)</a:t>
            </a:r>
            <a:endParaRPr lang="zh-CN" altLang="en-US" dirty="0" smtClean="0"/>
          </a:p>
        </p:txBody>
      </p:sp>
      <p:sp>
        <p:nvSpPr>
          <p:cNvPr id="77827" name="内容占位符 4"/>
          <p:cNvSpPr>
            <a:spLocks noGrp="1"/>
          </p:cNvSpPr>
          <p:nvPr>
            <p:ph type="body" sz="quarter" idx="10"/>
          </p:nvPr>
        </p:nvSpPr>
        <p:spPr>
          <a:xfrm>
            <a:off x="788987" y="1376363"/>
            <a:ext cx="7920037" cy="39243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 smtClean="0"/>
              <a:t>根据实际的需要，选择多个节点部署裸金属服务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endParaRPr lang="en-US" altLang="zh-CN" sz="2000" dirty="0" smtClean="0"/>
          </a:p>
          <a:p>
            <a:pPr>
              <a:lnSpc>
                <a:spcPct val="120000"/>
              </a:lnSpc>
            </a:pPr>
            <a:endParaRPr lang="en-US" altLang="zh-CN" sz="2000" dirty="0" smtClean="0"/>
          </a:p>
          <a:p>
            <a:pPr>
              <a:lnSpc>
                <a:spcPct val="120000"/>
              </a:lnSpc>
            </a:pPr>
            <a:endParaRPr lang="en-US" altLang="zh-CN" sz="2000" dirty="0" smtClean="0"/>
          </a:p>
          <a:p>
            <a:pPr>
              <a:lnSpc>
                <a:spcPct val="120000"/>
              </a:lnSpc>
            </a:pPr>
            <a:endParaRPr lang="en-US" altLang="zh-CN" sz="2000" dirty="0" smtClean="0"/>
          </a:p>
          <a:p>
            <a:pPr>
              <a:lnSpc>
                <a:spcPct val="120000"/>
              </a:lnSpc>
            </a:pP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部署完成后，进行服务对接</a:t>
            </a:r>
            <a:r>
              <a:rPr lang="en-US" altLang="zh-CN" sz="2000" dirty="0" err="1" smtClean="0"/>
              <a:t>Openstack</a:t>
            </a:r>
            <a:r>
              <a:rPr lang="zh-CN" altLang="en-US" sz="2000" dirty="0" smtClean="0"/>
              <a:t>动作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 smtClean="0"/>
          </a:p>
        </p:txBody>
      </p:sp>
      <p:pic>
        <p:nvPicPr>
          <p:cNvPr id="7782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68885"/>
            <a:ext cx="7848599" cy="22801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29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62" y="4641602"/>
            <a:ext cx="7822987" cy="15596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70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裸金属管理 </a:t>
            </a:r>
            <a:r>
              <a:rPr lang="en-US" altLang="zh-CN" dirty="0"/>
              <a:t>(3/4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79875" name="内容占位符 4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2627647" cy="3924300"/>
          </a:xfrm>
        </p:spPr>
        <p:txBody>
          <a:bodyPr/>
          <a:lstStyle/>
          <a:p>
            <a:r>
              <a:rPr lang="zh-CN" altLang="en-US" sz="1800" dirty="0" smtClean="0"/>
              <a:t>配置</a:t>
            </a:r>
            <a:r>
              <a:rPr lang="en-US" altLang="zh-CN" sz="1800" dirty="0" smtClean="0"/>
              <a:t>BMC</a:t>
            </a:r>
            <a:r>
              <a:rPr lang="zh-CN" altLang="en-US" sz="1800" dirty="0" smtClean="0"/>
              <a:t>网络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需要保证</a:t>
            </a:r>
            <a:r>
              <a:rPr lang="en-US" altLang="zh-CN" sz="1800" dirty="0" smtClean="0"/>
              <a:t>BMC</a:t>
            </a:r>
            <a:r>
              <a:rPr lang="zh-CN" altLang="en-US" sz="1800" dirty="0" smtClean="0"/>
              <a:t>网络与裸金属的</a:t>
            </a:r>
            <a:r>
              <a:rPr lang="en-US" altLang="zh-CN" sz="1800" dirty="0" smtClean="0"/>
              <a:t>BMC</a:t>
            </a:r>
            <a:r>
              <a:rPr lang="zh-CN" altLang="en-US" sz="1800" dirty="0" smtClean="0"/>
              <a:t>网络互通（二层互通或者三层互通均可）</a:t>
            </a:r>
            <a:r>
              <a:rPr lang="zh-CN" altLang="en-US" sz="1800" dirty="0"/>
              <a:t>。</a:t>
            </a:r>
            <a:endParaRPr lang="en-US" altLang="zh-CN" sz="1800" dirty="0" smtClean="0"/>
          </a:p>
          <a:p>
            <a:r>
              <a:rPr lang="zh-CN" altLang="en-US" sz="1800" dirty="0" smtClean="0"/>
              <a:t>配置</a:t>
            </a:r>
            <a:r>
              <a:rPr lang="en-US" altLang="zh-CN" sz="1800" dirty="0" smtClean="0"/>
              <a:t>Provision</a:t>
            </a:r>
            <a:r>
              <a:rPr lang="zh-CN" altLang="en-US" sz="1800" dirty="0" smtClean="0"/>
              <a:t>网络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该网络属于内部网络，选择一个可用的网段即可。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池的范围最小为</a:t>
            </a:r>
            <a:r>
              <a:rPr lang="en-US" altLang="zh-CN" sz="1800" dirty="0" smtClean="0"/>
              <a:t>112</a:t>
            </a:r>
            <a:r>
              <a:rPr lang="zh-CN" altLang="en-US" sz="1800" dirty="0" smtClean="0"/>
              <a:t>个。</a:t>
            </a:r>
            <a:endParaRPr lang="en-US" altLang="zh-CN" sz="1800" dirty="0" smtClean="0"/>
          </a:p>
        </p:txBody>
      </p:sp>
      <p:pic>
        <p:nvPicPr>
          <p:cNvPr id="79876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1393825"/>
            <a:ext cx="5292389" cy="3889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裸金属管理 </a:t>
            </a:r>
            <a:r>
              <a:rPr lang="en-US" altLang="zh-CN" dirty="0" smtClean="0"/>
              <a:t>(4/4)</a:t>
            </a:r>
            <a:endParaRPr lang="zh-CN" altLang="en-US" dirty="0" smtClean="0"/>
          </a:p>
        </p:txBody>
      </p:sp>
      <p:sp>
        <p:nvSpPr>
          <p:cNvPr id="81923" name="内容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 smtClean="0"/>
              <a:t>若需要在发放虚拟机到裸金属的同时创建卷，需要根据裸金属当前所处的</a:t>
            </a:r>
            <a:r>
              <a:rPr lang="en-US" altLang="zh-CN" sz="1800" dirty="0" err="1" smtClean="0"/>
              <a:t>AvailabilityZone</a:t>
            </a:r>
            <a:r>
              <a:rPr lang="zh-CN" altLang="en-US" sz="1800" dirty="0" smtClean="0"/>
              <a:t>信息，确定是否为其配置一个配套的存储可用区。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zh-CN" altLang="en-US" sz="1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2276872"/>
            <a:ext cx="7848600" cy="39531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56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FusionSphere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OpenStack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安装部署介绍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 smtClean="0"/>
              <a:t>FusionSphereOpenStack</a:t>
            </a:r>
            <a:r>
              <a:rPr lang="zh-CN" altLang="en-US" b="1" dirty="0" smtClean="0"/>
              <a:t>配置介绍</a:t>
            </a:r>
            <a:endParaRPr lang="en-US" altLang="zh-CN" b="1" dirty="0" smtClean="0"/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物理网络配置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主机磁盘配置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资源隔离配置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存储配置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裸金属管理</a:t>
            </a:r>
          </a:p>
          <a:p>
            <a:pPr lvl="1"/>
            <a:r>
              <a:rPr lang="zh-CN" altLang="en-US" dirty="0"/>
              <a:t>其他服务配置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资源池管理</a:t>
            </a:r>
          </a:p>
          <a:p>
            <a:endParaRPr lang="en-US" altLang="zh-CN" dirty="0" err="1" smtClean="0"/>
          </a:p>
        </p:txBody>
      </p:sp>
    </p:spTree>
    <p:extLst>
      <p:ext uri="{BB962C8B-B14F-4D97-AF65-F5344CB8AC3E}">
        <p14:creationId xmlns:p14="http://schemas.microsoft.com/office/powerpoint/2010/main" val="269075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Neutron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vxlan</a:t>
            </a:r>
            <a:r>
              <a:rPr lang="zh-CN" altLang="en-US" dirty="0" smtClean="0"/>
              <a:t>网络配置</a:t>
            </a:r>
            <a:r>
              <a:rPr lang="en-US" altLang="zh-CN" dirty="0" smtClean="0"/>
              <a:t>(1/2)</a:t>
            </a:r>
            <a:endParaRPr lang="zh-CN" altLang="en-US" dirty="0" smtClean="0"/>
          </a:p>
        </p:txBody>
      </p:sp>
      <p:sp>
        <p:nvSpPr>
          <p:cNvPr id="86019" name="内容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 smtClean="0"/>
              <a:t>用户需要使用</a:t>
            </a:r>
            <a:r>
              <a:rPr lang="en-US" altLang="zh-CN" sz="2000" dirty="0" err="1" smtClean="0"/>
              <a:t>vxlan</a:t>
            </a:r>
            <a:r>
              <a:rPr lang="zh-CN" altLang="en-US" sz="2000" dirty="0" smtClean="0"/>
              <a:t>，则需要配置</a:t>
            </a:r>
            <a:r>
              <a:rPr lang="en-US" altLang="zh-CN" sz="2000" dirty="0" err="1" smtClean="0"/>
              <a:t>vxlan</a:t>
            </a:r>
            <a:r>
              <a:rPr lang="zh-CN" altLang="en-US" sz="2000" dirty="0" smtClean="0"/>
              <a:t>网络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 smtClean="0"/>
          </a:p>
          <a:p>
            <a:pPr lvl="1"/>
            <a:r>
              <a:rPr lang="en-US" altLang="zh-CN" sz="1800" dirty="0" smtClean="0"/>
              <a:t>     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 smtClean="0"/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123" y="1916833"/>
            <a:ext cx="7840127" cy="432045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30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Neutron </a:t>
            </a:r>
            <a:r>
              <a:rPr lang="en-US" altLang="zh-CN" dirty="0" err="1" smtClean="0"/>
              <a:t>vxlan</a:t>
            </a:r>
            <a:r>
              <a:rPr lang="zh-CN" altLang="en-US" dirty="0" smtClean="0"/>
              <a:t>网络配置</a:t>
            </a:r>
            <a:r>
              <a:rPr lang="en-US" altLang="zh-CN" dirty="0" smtClean="0"/>
              <a:t>(2/2</a:t>
            </a:r>
            <a:r>
              <a:rPr lang="en-US" altLang="zh-CN" dirty="0"/>
              <a:t>)</a:t>
            </a:r>
            <a:endParaRPr lang="zh-CN" altLang="en-US" dirty="0" smtClean="0"/>
          </a:p>
        </p:txBody>
      </p:sp>
      <p:sp>
        <p:nvSpPr>
          <p:cNvPr id="88067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 smtClean="0"/>
              <a:t>存储平面直接在物理网卡上出</a:t>
            </a:r>
            <a:r>
              <a:rPr lang="en-US" altLang="zh-CN" sz="1800" dirty="0" err="1" smtClean="0"/>
              <a:t>vlan</a:t>
            </a:r>
            <a:r>
              <a:rPr lang="zh-CN" altLang="en-US" sz="1800" dirty="0" smtClean="0"/>
              <a:t>子接口，因此不需要配置</a:t>
            </a:r>
            <a:r>
              <a:rPr lang="en-US" altLang="zh-CN" sz="1800" dirty="0" smtClean="0"/>
              <a:t>provider</a:t>
            </a:r>
            <a:r>
              <a:rPr lang="zh-CN" altLang="en-US" sz="1800" dirty="0" smtClean="0"/>
              <a:t>信息，</a:t>
            </a:r>
            <a:r>
              <a:rPr lang="en-US" altLang="zh-CN" sz="1800" dirty="0" err="1" smtClean="0"/>
              <a:t>vxlan</a:t>
            </a:r>
            <a:r>
              <a:rPr lang="zh-CN" altLang="en-US" sz="1800" dirty="0" smtClean="0"/>
              <a:t>网络平面默认配置在管理网卡上，如果需要修改，直接将物理网卡拖拽到网络平面下。</a:t>
            </a:r>
          </a:p>
          <a:p>
            <a:r>
              <a:rPr lang="zh-CN" altLang="en-US" sz="1800" dirty="0" smtClean="0"/>
              <a:t>单击                               修改网络平面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vlan</a:t>
            </a:r>
            <a:r>
              <a:rPr lang="zh-CN" altLang="en-US" sz="1800" dirty="0" smtClean="0"/>
              <a:t>信息。</a:t>
            </a:r>
          </a:p>
          <a:p>
            <a:endParaRPr lang="zh-CN" altLang="en-US" sz="1800" dirty="0" smtClean="0"/>
          </a:p>
        </p:txBody>
      </p:sp>
      <p:grpSp>
        <p:nvGrpSpPr>
          <p:cNvPr id="88068" name="组合 3"/>
          <p:cNvGrpSpPr>
            <a:grpSpLocks/>
          </p:cNvGrpSpPr>
          <p:nvPr/>
        </p:nvGrpSpPr>
        <p:grpSpPr bwMode="auto">
          <a:xfrm>
            <a:off x="1666875" y="2659842"/>
            <a:ext cx="1752600" cy="361950"/>
            <a:chOff x="2015716" y="4867250"/>
            <a:chExt cx="1752600" cy="361950"/>
          </a:xfrm>
        </p:grpSpPr>
        <p:pic>
          <p:nvPicPr>
            <p:cNvPr id="88070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716" y="4867250"/>
              <a:ext cx="17526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 bwMode="auto">
            <a:xfrm>
              <a:off x="3239679" y="4905350"/>
              <a:ext cx="396875" cy="252413"/>
            </a:xfrm>
            <a:prstGeom prst="rect">
              <a:avLst/>
            </a:prstGeom>
            <a:noFill/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t" hangingPunct="1">
                <a:defRPr/>
              </a:pPr>
              <a:endParaRPr lang="zh-CN" altLang="en-US"/>
            </a:p>
          </p:txBody>
        </p:sp>
      </p:grp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87724" y="3140968"/>
            <a:ext cx="5369296" cy="30414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151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external_api</a:t>
            </a:r>
            <a:r>
              <a:rPr lang="zh-CN" altLang="en-US" dirty="0" smtClean="0"/>
              <a:t>网络配置</a:t>
            </a:r>
          </a:p>
        </p:txBody>
      </p:sp>
      <p:sp>
        <p:nvSpPr>
          <p:cNvPr id="89091" name="内容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 smtClean="0"/>
              <a:t>管理虚拟机通过</a:t>
            </a:r>
            <a:r>
              <a:rPr lang="en-US" altLang="zh-CN" sz="2000" dirty="0" smtClean="0"/>
              <a:t>external-</a:t>
            </a:r>
            <a:r>
              <a:rPr lang="en-US" altLang="zh-CN" sz="2000" dirty="0" err="1" smtClean="0"/>
              <a:t>api</a:t>
            </a:r>
            <a:r>
              <a:rPr lang="zh-CN" altLang="en-US" sz="2000" dirty="0" smtClean="0"/>
              <a:t>网络接入</a:t>
            </a:r>
            <a:r>
              <a:rPr lang="en-US" altLang="zh-CN" sz="2000" dirty="0" err="1" smtClean="0"/>
              <a:t>FusionSphere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Openstack</a:t>
            </a:r>
            <a:r>
              <a:rPr lang="zh-CN" altLang="en-US" sz="2000" dirty="0" smtClean="0"/>
              <a:t>时，需要配置对应的虚拟机网络。选择</a:t>
            </a:r>
            <a:r>
              <a:rPr lang="en-US" altLang="zh-CN" sz="2000" dirty="0" err="1" smtClean="0"/>
              <a:t>OpenStack</a:t>
            </a:r>
            <a:r>
              <a:rPr lang="en-US" altLang="zh-CN" sz="2000" dirty="0" smtClean="0"/>
              <a:t>-&gt;Neutron-&gt;external API</a:t>
            </a:r>
            <a:r>
              <a:rPr lang="zh-CN" altLang="en-US" sz="2000" dirty="0" smtClean="0"/>
              <a:t>网络进行配置。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 smtClean="0"/>
          </a:p>
        </p:txBody>
      </p:sp>
      <p:pic>
        <p:nvPicPr>
          <p:cNvPr id="89092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49" y="2816932"/>
            <a:ext cx="7848599" cy="342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2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虚拟机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地址配置</a:t>
            </a:r>
          </a:p>
        </p:txBody>
      </p:sp>
      <p:sp>
        <p:nvSpPr>
          <p:cNvPr id="91139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 smtClean="0"/>
              <a:t>选择</a:t>
            </a:r>
            <a:r>
              <a:rPr lang="en-US" altLang="zh-CN" sz="2000" dirty="0" err="1" smtClean="0"/>
              <a:t>OpenStack</a:t>
            </a:r>
            <a:r>
              <a:rPr lang="en-US" altLang="zh-CN" sz="2000" dirty="0" smtClean="0"/>
              <a:t>-&gt;Neutron-&gt;MAC</a:t>
            </a:r>
            <a:r>
              <a:rPr lang="zh-CN" altLang="en-US" sz="2000" dirty="0" smtClean="0"/>
              <a:t>池配置进行配置。</a:t>
            </a:r>
          </a:p>
        </p:txBody>
      </p:sp>
      <p:pic>
        <p:nvPicPr>
          <p:cNvPr id="91140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05" y="1916832"/>
            <a:ext cx="7837487" cy="3248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59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FusionSphere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OpenStack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安装部署介绍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 smtClean="0"/>
              <a:t>FusionSphereOpenStack</a:t>
            </a:r>
            <a:r>
              <a:rPr lang="zh-CN" altLang="en-US" b="1" dirty="0" smtClean="0"/>
              <a:t>配置介绍</a:t>
            </a:r>
            <a:endParaRPr lang="en-US" altLang="zh-CN" b="1" dirty="0" smtClean="0"/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物理网络配置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主机磁盘配置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资源隔离配置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存储配置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裸金属管理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其他服务配置</a:t>
            </a:r>
          </a:p>
          <a:p>
            <a:pPr lvl="1"/>
            <a:r>
              <a:rPr lang="zh-CN" altLang="en-US" dirty="0"/>
              <a:t>资源池管理</a:t>
            </a:r>
          </a:p>
          <a:p>
            <a:endParaRPr lang="en-US" altLang="zh-CN" dirty="0" err="1" smtClean="0"/>
          </a:p>
        </p:txBody>
      </p:sp>
    </p:spTree>
    <p:extLst>
      <p:ext uri="{BB962C8B-B14F-4D97-AF65-F5344CB8AC3E}">
        <p14:creationId xmlns:p14="http://schemas.microsoft.com/office/powerpoint/2010/main" val="20910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添加</a:t>
            </a:r>
            <a:r>
              <a:rPr lang="en-US" altLang="zh-CN" smtClean="0"/>
              <a:t>FusionCompute</a:t>
            </a:r>
            <a:r>
              <a:rPr lang="zh-CN" altLang="en-US" smtClean="0"/>
              <a:t>资源池</a:t>
            </a:r>
          </a:p>
        </p:txBody>
      </p:sp>
      <p:grpSp>
        <p:nvGrpSpPr>
          <p:cNvPr id="94211" name="组合 10"/>
          <p:cNvGrpSpPr>
            <a:grpSpLocks/>
          </p:cNvGrpSpPr>
          <p:nvPr/>
        </p:nvGrpSpPr>
        <p:grpSpPr bwMode="auto">
          <a:xfrm>
            <a:off x="755650" y="1376363"/>
            <a:ext cx="6084888" cy="3492797"/>
            <a:chOff x="647564" y="1088740"/>
            <a:chExt cx="4788532" cy="2644670"/>
          </a:xfrm>
        </p:grpSpPr>
        <p:pic>
          <p:nvPicPr>
            <p:cNvPr id="94215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64" y="1088740"/>
              <a:ext cx="4788532" cy="26446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216" name="矩形 6"/>
            <p:cNvSpPr>
              <a:spLocks noChangeArrowheads="1"/>
            </p:cNvSpPr>
            <p:nvPr/>
          </p:nvSpPr>
          <p:spPr bwMode="auto">
            <a:xfrm>
              <a:off x="4644008" y="1448780"/>
              <a:ext cx="684076" cy="144016"/>
            </a:xfrm>
            <a:prstGeom prst="rect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anose="020B0503040504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anose="020B0503040504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anose="020B0403040504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30000"/>
                </a:spcBef>
                <a:buFont typeface="FrutigerNext LT Medium" panose="020B0603040504020204" pitchFamily="34" charset="0"/>
                <a:buChar char="~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anose="020B0603040504020204" pitchFamily="34" charset="0"/>
                <a:buChar char="~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anose="020B0603040504020204" pitchFamily="34" charset="0"/>
                <a:buChar char="~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anose="020B0603040504020204" pitchFamily="34" charset="0"/>
                <a:buChar char="~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anose="020B0603040504020204" pitchFamily="34" charset="0"/>
                <a:buChar char="~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000">
                <a:ea typeface="宋体" panose="02010600030101010101" pitchFamily="2" charset="-122"/>
              </a:endParaRPr>
            </a:p>
          </p:txBody>
        </p:sp>
      </p:grpSp>
      <p:pic>
        <p:nvPicPr>
          <p:cNvPr id="942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4" y="2992438"/>
            <a:ext cx="5508626" cy="3203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213" name="左弧形箭头 8"/>
          <p:cNvSpPr>
            <a:spLocks noChangeArrowheads="1"/>
          </p:cNvSpPr>
          <p:nvPr/>
        </p:nvSpPr>
        <p:spPr bwMode="auto">
          <a:xfrm>
            <a:off x="2484438" y="2132013"/>
            <a:ext cx="538162" cy="1584325"/>
          </a:xfrm>
          <a:prstGeom prst="curvedRightArrow">
            <a:avLst>
              <a:gd name="adj1" fmla="val 25078"/>
              <a:gd name="adj2" fmla="val 50129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00">
              <a:ea typeface="宋体" panose="02010600030101010101" pitchFamily="2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4294967295"/>
          </p:nvPr>
        </p:nvSpPr>
        <p:spPr>
          <a:xfrm>
            <a:off x="761173" y="3923781"/>
            <a:ext cx="2276475" cy="22669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defRPr/>
            </a:pPr>
            <a:r>
              <a:rPr lang="zh-CN" altLang="en-US" sz="1200" dirty="0" smtClean="0"/>
              <a:t>进入资源池管理</a:t>
            </a:r>
            <a:r>
              <a:rPr lang="en-US" altLang="zh-CN" sz="1200" dirty="0" smtClean="0"/>
              <a:t>&gt;</a:t>
            </a:r>
            <a:r>
              <a:rPr lang="zh-CN" altLang="en-US" sz="1200" dirty="0" smtClean="0"/>
              <a:t>新增资源池</a:t>
            </a:r>
            <a:r>
              <a:rPr lang="en-US" altLang="zh-CN" sz="1200" dirty="0" smtClean="0"/>
              <a:t>&gt;</a:t>
            </a:r>
            <a:r>
              <a:rPr lang="zh-CN" altLang="en-US" sz="1200" dirty="0" smtClean="0"/>
              <a:t>添加</a:t>
            </a:r>
            <a:r>
              <a:rPr lang="en-US" altLang="zh-CN" sz="1200" dirty="0" err="1" smtClean="0"/>
              <a:t>FusionCompute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defRPr/>
            </a:pPr>
            <a:r>
              <a:rPr lang="zh-CN" altLang="en-US" sz="1200" dirty="0" smtClean="0"/>
              <a:t>配置</a:t>
            </a:r>
            <a:r>
              <a:rPr lang="en-US" altLang="zh-CN" sz="1200" dirty="0" smtClean="0"/>
              <a:t>FusionCompute</a:t>
            </a:r>
            <a:r>
              <a:rPr lang="zh-CN" altLang="en-US" sz="1200" dirty="0" smtClean="0"/>
              <a:t>对接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、用户密码等信息。</a:t>
            </a:r>
            <a:endParaRPr lang="en-US" altLang="zh-CN" sz="1200" dirty="0" smtClean="0"/>
          </a:p>
          <a:p>
            <a:pPr>
              <a:defRPr/>
            </a:pPr>
            <a:r>
              <a:rPr lang="zh-CN" altLang="en-US" sz="1200" dirty="0" smtClean="0"/>
              <a:t>配置</a:t>
            </a:r>
            <a:r>
              <a:rPr lang="en-US" altLang="zh-CN" sz="1200" dirty="0" smtClean="0"/>
              <a:t>DVS</a:t>
            </a:r>
            <a:r>
              <a:rPr lang="zh-CN" altLang="en-US" sz="1200" dirty="0" smtClean="0"/>
              <a:t>名称，</a:t>
            </a:r>
            <a:r>
              <a:rPr lang="en-US" altLang="zh-CN" sz="1200" dirty="0" smtClean="0"/>
              <a:t>DVS</a:t>
            </a:r>
            <a:r>
              <a:rPr lang="zh-CN" altLang="en-US" sz="1200" dirty="0" smtClean="0"/>
              <a:t>名必须和</a:t>
            </a:r>
            <a:r>
              <a:rPr lang="en-US" altLang="zh-CN" sz="1200" dirty="0" smtClean="0"/>
              <a:t>FusionCompute</a:t>
            </a:r>
            <a:r>
              <a:rPr lang="zh-CN" altLang="en-US" sz="1200" dirty="0" smtClean="0"/>
              <a:t>上创建的名字一致。</a:t>
            </a:r>
            <a:endParaRPr lang="en-US" altLang="zh-CN" sz="1200" dirty="0" smtClean="0"/>
          </a:p>
          <a:p>
            <a:pPr>
              <a:defRPr/>
            </a:pPr>
            <a:r>
              <a:rPr lang="zh-CN" altLang="en-US" sz="1200" dirty="0" smtClean="0"/>
              <a:t>配置完成点击提交。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890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FusionSphere </a:t>
            </a:r>
            <a:r>
              <a:rPr lang="en-US" altLang="zh-CN" b="1" dirty="0" err="1" smtClean="0"/>
              <a:t>OpenStack</a:t>
            </a:r>
            <a:r>
              <a:rPr lang="zh-CN" altLang="en-US" b="1" dirty="0" smtClean="0"/>
              <a:t>安装部署介绍</a:t>
            </a:r>
            <a:endParaRPr lang="en-US" altLang="zh-CN" b="1" dirty="0" smtClean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FusionSphereOpenStack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配置介绍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添加</a:t>
            </a:r>
            <a:r>
              <a:rPr lang="en-US" altLang="zh-CN" smtClean="0"/>
              <a:t>FusionCompute</a:t>
            </a:r>
            <a:r>
              <a:rPr lang="zh-CN" altLang="en-US" smtClean="0"/>
              <a:t>计算集群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4294967295"/>
          </p:nvPr>
        </p:nvSpPr>
        <p:spPr>
          <a:xfrm>
            <a:off x="771871" y="3716338"/>
            <a:ext cx="2326136" cy="251301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defRPr/>
            </a:pPr>
            <a:r>
              <a:rPr lang="zh-CN" altLang="en-US" sz="1200" dirty="0" smtClean="0"/>
              <a:t>进入资源池管理</a:t>
            </a:r>
            <a:r>
              <a:rPr lang="en-US" altLang="zh-CN" sz="1200" dirty="0" smtClean="0"/>
              <a:t>&gt;</a:t>
            </a:r>
            <a:r>
              <a:rPr lang="zh-CN" altLang="en-US" sz="1200" dirty="0" smtClean="0"/>
              <a:t>资源池</a:t>
            </a:r>
            <a:r>
              <a:rPr lang="en-US" altLang="zh-CN" sz="1200" dirty="0" smtClean="0"/>
              <a:t>&gt;</a:t>
            </a:r>
            <a:r>
              <a:rPr lang="zh-CN" altLang="en-US" sz="1200" dirty="0" smtClean="0"/>
              <a:t>点击添加进入配置集群配置</a:t>
            </a:r>
            <a:endParaRPr lang="en-US" altLang="zh-CN" sz="1200" dirty="0" smtClean="0"/>
          </a:p>
          <a:p>
            <a:pPr>
              <a:defRPr/>
            </a:pPr>
            <a:r>
              <a:rPr lang="zh-CN" altLang="en-US" sz="1200" dirty="0" smtClean="0"/>
              <a:t>配置对接的</a:t>
            </a:r>
            <a:r>
              <a:rPr lang="en-US" altLang="zh-CN" sz="1200" dirty="0" smtClean="0"/>
              <a:t>FusionCompute</a:t>
            </a:r>
            <a:r>
              <a:rPr lang="zh-CN" altLang="en-US" sz="1200" dirty="0" smtClean="0"/>
              <a:t>集群名称，可配置多个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名称，多个名称以逗号分隔</a:t>
            </a:r>
            <a:endParaRPr lang="en-US" altLang="zh-CN" sz="1200" dirty="0" smtClean="0"/>
          </a:p>
          <a:p>
            <a:pPr>
              <a:defRPr/>
            </a:pPr>
            <a:r>
              <a:rPr lang="zh-CN" altLang="en-US" sz="1200" dirty="0" smtClean="0"/>
              <a:t>选择部署对接服务的节点</a:t>
            </a:r>
            <a:endParaRPr lang="en-US" altLang="zh-CN" sz="1200" dirty="0" smtClean="0"/>
          </a:p>
          <a:p>
            <a:pPr>
              <a:defRPr/>
            </a:pPr>
            <a:r>
              <a:rPr lang="zh-CN" altLang="en-US" sz="1200" dirty="0" smtClean="0"/>
              <a:t>提交配置</a:t>
            </a:r>
            <a:endParaRPr lang="zh-CN" altLang="en-US" sz="12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376363"/>
            <a:ext cx="5470525" cy="21971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grpSp>
        <p:nvGrpSpPr>
          <p:cNvPr id="96260" name="组合 11"/>
          <p:cNvGrpSpPr>
            <a:grpSpLocks/>
          </p:cNvGrpSpPr>
          <p:nvPr/>
        </p:nvGrpSpPr>
        <p:grpSpPr bwMode="auto">
          <a:xfrm>
            <a:off x="4932363" y="1376363"/>
            <a:ext cx="3671887" cy="2197100"/>
            <a:chOff x="5292080" y="980728"/>
            <a:chExt cx="3132348" cy="1476164"/>
          </a:xfrm>
        </p:grpSpPr>
        <p:pic>
          <p:nvPicPr>
            <p:cNvPr id="15361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92080" y="980728"/>
              <a:ext cx="3132348" cy="1476164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 bwMode="auto">
            <a:xfrm>
              <a:off x="8028991" y="1521326"/>
              <a:ext cx="323663" cy="287951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t" hangingPunct="1">
                <a:defRPr/>
              </a:pPr>
              <a:endParaRPr lang="zh-CN" altLang="en-US"/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39852" y="3716338"/>
            <a:ext cx="5364398" cy="248443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96262" name="右箭头 9"/>
          <p:cNvSpPr>
            <a:spLocks noChangeArrowheads="1"/>
          </p:cNvSpPr>
          <p:nvPr/>
        </p:nvSpPr>
        <p:spPr bwMode="auto">
          <a:xfrm>
            <a:off x="4356100" y="2241550"/>
            <a:ext cx="828675" cy="358775"/>
          </a:xfrm>
          <a:prstGeom prst="rightArrow">
            <a:avLst>
              <a:gd name="adj1" fmla="val 50000"/>
              <a:gd name="adj2" fmla="val 5021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00">
              <a:ea typeface="宋体" panose="02010600030101010101" pitchFamily="2" charset="-122"/>
            </a:endParaRPr>
          </a:p>
        </p:txBody>
      </p:sp>
      <p:sp>
        <p:nvSpPr>
          <p:cNvPr id="96263" name="左弧形箭头 5"/>
          <p:cNvSpPr>
            <a:spLocks noChangeArrowheads="1"/>
          </p:cNvSpPr>
          <p:nvPr/>
        </p:nvSpPr>
        <p:spPr bwMode="auto">
          <a:xfrm flipH="1">
            <a:off x="8043068" y="2852738"/>
            <a:ext cx="574675" cy="1584325"/>
          </a:xfrm>
          <a:prstGeom prst="curvedRightArrow">
            <a:avLst>
              <a:gd name="adj1" fmla="val 25055"/>
              <a:gd name="adj2" fmla="val 50122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2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添加</a:t>
            </a:r>
            <a:r>
              <a:rPr lang="en-US" altLang="zh-CN" smtClean="0"/>
              <a:t>FusionCompute</a:t>
            </a:r>
            <a:r>
              <a:rPr lang="zh-CN" altLang="en-US" smtClean="0"/>
              <a:t>存储集群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4294967295"/>
          </p:nvPr>
        </p:nvSpPr>
        <p:spPr>
          <a:xfrm>
            <a:off x="782794" y="3789363"/>
            <a:ext cx="3384376" cy="24479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defRPr/>
            </a:pPr>
            <a:r>
              <a:rPr lang="zh-CN" altLang="en-US" sz="1400" dirty="0" smtClean="0"/>
              <a:t>进入资源池管理</a:t>
            </a:r>
            <a:r>
              <a:rPr lang="en-US" altLang="zh-CN" sz="1400" dirty="0" smtClean="0"/>
              <a:t>&gt;</a:t>
            </a:r>
            <a:r>
              <a:rPr lang="zh-CN" altLang="en-US" sz="1400" dirty="0" smtClean="0"/>
              <a:t>资源池</a:t>
            </a:r>
            <a:r>
              <a:rPr lang="en-US" altLang="zh-CN" sz="1400" dirty="0" smtClean="0"/>
              <a:t>&gt;</a:t>
            </a:r>
            <a:r>
              <a:rPr lang="zh-CN" altLang="en-US" sz="1400" dirty="0" smtClean="0"/>
              <a:t>点击添加 进入配置集群配置</a:t>
            </a:r>
            <a:endParaRPr lang="en-US" altLang="zh-CN" sz="1400" dirty="0" smtClean="0"/>
          </a:p>
          <a:p>
            <a:pPr>
              <a:defRPr/>
            </a:pPr>
            <a:r>
              <a:rPr lang="zh-CN" altLang="en-US" sz="1400" dirty="0" smtClean="0"/>
              <a:t>配置存储可用分区信息，多个计算集群可共用一个存储</a:t>
            </a:r>
            <a:r>
              <a:rPr lang="en-US" altLang="zh-CN" sz="1400" dirty="0" smtClean="0"/>
              <a:t>AZ</a:t>
            </a:r>
            <a:r>
              <a:rPr lang="zh-CN" altLang="en-US" sz="1400" dirty="0" smtClean="0"/>
              <a:t>，管理</a:t>
            </a:r>
            <a:r>
              <a:rPr lang="en-US" altLang="zh-CN" sz="1400" dirty="0" smtClean="0"/>
              <a:t>AZ</a:t>
            </a:r>
            <a:r>
              <a:rPr lang="zh-CN" altLang="en-US" sz="1400" dirty="0" smtClean="0"/>
              <a:t>和计算</a:t>
            </a:r>
            <a:r>
              <a:rPr lang="en-US" altLang="zh-CN" sz="1400" dirty="0" smtClean="0"/>
              <a:t>AZ</a:t>
            </a:r>
            <a:r>
              <a:rPr lang="zh-CN" altLang="en-US" sz="1400" dirty="0" smtClean="0"/>
              <a:t>必须一一对应</a:t>
            </a:r>
            <a:endParaRPr lang="en-US" altLang="zh-CN" sz="1400" dirty="0" smtClean="0"/>
          </a:p>
          <a:p>
            <a:pPr>
              <a:defRPr/>
            </a:pPr>
            <a:r>
              <a:rPr lang="zh-CN" altLang="en-US" sz="1400" dirty="0" smtClean="0"/>
              <a:t>选择部署对接服务的节点</a:t>
            </a:r>
            <a:endParaRPr lang="en-US" altLang="zh-CN" sz="1400" dirty="0" smtClean="0"/>
          </a:p>
          <a:p>
            <a:pPr>
              <a:defRPr/>
            </a:pPr>
            <a:r>
              <a:rPr lang="zh-CN" altLang="en-US" sz="1400" dirty="0" smtClean="0"/>
              <a:t>提交配置</a:t>
            </a:r>
            <a:endParaRPr lang="zh-CN" altLang="en-US" sz="14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49" y="1376363"/>
            <a:ext cx="5648325" cy="223265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grpSp>
        <p:nvGrpSpPr>
          <p:cNvPr id="98309" name="组合 11"/>
          <p:cNvGrpSpPr>
            <a:grpSpLocks/>
          </p:cNvGrpSpPr>
          <p:nvPr/>
        </p:nvGrpSpPr>
        <p:grpSpPr bwMode="auto">
          <a:xfrm>
            <a:off x="4608688" y="1376363"/>
            <a:ext cx="3995562" cy="2232657"/>
            <a:chOff x="5292080" y="980728"/>
            <a:chExt cx="3132348" cy="1476164"/>
          </a:xfrm>
        </p:grpSpPr>
        <p:pic>
          <p:nvPicPr>
            <p:cNvPr id="15361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92080" y="980728"/>
              <a:ext cx="3132348" cy="1476164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 bwMode="auto">
            <a:xfrm>
              <a:off x="8028569" y="2132416"/>
              <a:ext cx="324333" cy="288423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t" hangingPunct="1">
                <a:defRPr/>
              </a:pPr>
              <a:endParaRPr lang="zh-CN" altLang="en-US"/>
            </a:p>
          </p:txBody>
        </p:sp>
      </p:grpSp>
      <p:sp>
        <p:nvSpPr>
          <p:cNvPr id="98310" name="右箭头 9"/>
          <p:cNvSpPr>
            <a:spLocks noChangeArrowheads="1"/>
          </p:cNvSpPr>
          <p:nvPr/>
        </p:nvSpPr>
        <p:spPr bwMode="auto">
          <a:xfrm>
            <a:off x="3960813" y="2366962"/>
            <a:ext cx="827088" cy="358775"/>
          </a:xfrm>
          <a:prstGeom prst="rightArrow">
            <a:avLst>
              <a:gd name="adj1" fmla="val 50000"/>
              <a:gd name="adj2" fmla="val 5011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00">
              <a:ea typeface="宋体" panose="02010600030101010101" pitchFamily="2" charset="-122"/>
            </a:endParaRP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19413" y="3789363"/>
            <a:ext cx="4284837" cy="241141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98312" name="左弧形箭头 5"/>
          <p:cNvSpPr>
            <a:spLocks noChangeArrowheads="1"/>
          </p:cNvSpPr>
          <p:nvPr/>
        </p:nvSpPr>
        <p:spPr bwMode="auto">
          <a:xfrm flipH="1">
            <a:off x="8005763" y="2867024"/>
            <a:ext cx="574675" cy="1584325"/>
          </a:xfrm>
          <a:prstGeom prst="curvedRightArrow">
            <a:avLst>
              <a:gd name="adj1" fmla="val 25055"/>
              <a:gd name="adj2" fmla="val 50122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7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添加</a:t>
            </a:r>
            <a:r>
              <a:rPr lang="en-US" altLang="zh-CN" smtClean="0"/>
              <a:t>VMware</a:t>
            </a:r>
            <a:r>
              <a:rPr lang="zh-CN" altLang="en-US" smtClean="0"/>
              <a:t>资源池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4294967295"/>
          </p:nvPr>
        </p:nvSpPr>
        <p:spPr>
          <a:xfrm>
            <a:off x="755650" y="4347369"/>
            <a:ext cx="3240286" cy="18351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defRPr/>
            </a:pPr>
            <a:r>
              <a:rPr lang="zh-CN" altLang="en-US" sz="1200" dirty="0" smtClean="0">
                <a:latin typeface="+mn-ea"/>
              </a:rPr>
              <a:t>进入资源池管理</a:t>
            </a:r>
            <a:r>
              <a:rPr lang="en-US" altLang="zh-CN" sz="1200" dirty="0" smtClean="0">
                <a:latin typeface="+mn-ea"/>
              </a:rPr>
              <a:t>&gt;</a:t>
            </a:r>
            <a:r>
              <a:rPr lang="zh-CN" altLang="en-US" sz="1200" dirty="0" smtClean="0">
                <a:latin typeface="+mn-ea"/>
              </a:rPr>
              <a:t>新增资源池</a:t>
            </a:r>
            <a:r>
              <a:rPr lang="en-US" altLang="zh-CN" sz="1200" dirty="0" smtClean="0">
                <a:latin typeface="+mn-ea"/>
              </a:rPr>
              <a:t>&gt;</a:t>
            </a:r>
            <a:r>
              <a:rPr lang="zh-CN" altLang="en-US" sz="1200" dirty="0" smtClean="0">
                <a:latin typeface="+mn-ea"/>
              </a:rPr>
              <a:t>添加</a:t>
            </a:r>
            <a:r>
              <a:rPr lang="en-US" altLang="zh-CN" sz="1200" dirty="0" smtClean="0">
                <a:latin typeface="+mn-ea"/>
              </a:rPr>
              <a:t>VMware</a:t>
            </a:r>
          </a:p>
          <a:p>
            <a:pPr>
              <a:defRPr/>
            </a:pPr>
            <a:r>
              <a:rPr lang="zh-CN" altLang="en-US" sz="1200" dirty="0" smtClean="0">
                <a:latin typeface="+mn-ea"/>
              </a:rPr>
              <a:t>配置</a:t>
            </a:r>
            <a:r>
              <a:rPr lang="en-US" altLang="zh-CN" sz="1200" dirty="0" smtClean="0">
                <a:latin typeface="+mn-ea"/>
              </a:rPr>
              <a:t>VMware</a:t>
            </a:r>
            <a:r>
              <a:rPr lang="zh-CN" altLang="en-US" sz="1200" dirty="0" smtClean="0">
                <a:latin typeface="+mn-ea"/>
              </a:rPr>
              <a:t>对接</a:t>
            </a:r>
            <a:r>
              <a:rPr lang="en-US" altLang="zh-CN" sz="1200" dirty="0" smtClean="0">
                <a:latin typeface="+mn-ea"/>
              </a:rPr>
              <a:t>IP</a:t>
            </a:r>
            <a:r>
              <a:rPr lang="zh-CN" altLang="en-US" sz="1200" dirty="0" smtClean="0">
                <a:latin typeface="+mn-ea"/>
              </a:rPr>
              <a:t>、用户密码等信息</a:t>
            </a:r>
            <a:endParaRPr lang="en-US" altLang="zh-CN" sz="1200" dirty="0" smtClean="0">
              <a:latin typeface="+mn-ea"/>
            </a:endParaRPr>
          </a:p>
          <a:p>
            <a:pPr>
              <a:defRPr/>
            </a:pPr>
            <a:r>
              <a:rPr lang="zh-CN" altLang="en-US" sz="1200" dirty="0" smtClean="0">
                <a:latin typeface="+mn-ea"/>
              </a:rPr>
              <a:t>配置物理网络对应的</a:t>
            </a:r>
            <a:r>
              <a:rPr lang="en-US" altLang="zh-CN" sz="1200" dirty="0" smtClean="0">
                <a:latin typeface="+mn-ea"/>
              </a:rPr>
              <a:t>VCenter DVS</a:t>
            </a:r>
            <a:r>
              <a:rPr lang="zh-CN" altLang="en-US" sz="1200" dirty="0" smtClean="0">
                <a:latin typeface="+mn-ea"/>
              </a:rPr>
              <a:t>名称</a:t>
            </a:r>
            <a:endParaRPr lang="en-US" altLang="zh-CN" sz="1200" dirty="0" smtClean="0">
              <a:latin typeface="+mn-ea"/>
            </a:endParaRPr>
          </a:p>
          <a:p>
            <a:pPr>
              <a:defRPr/>
            </a:pPr>
            <a:r>
              <a:rPr lang="zh-CN" altLang="en-US" sz="1200" dirty="0" smtClean="0">
                <a:latin typeface="+mn-ea"/>
              </a:rPr>
              <a:t>选择部署网络对接服务部署的节点</a:t>
            </a:r>
            <a:endParaRPr lang="en-US" altLang="zh-CN" sz="1200" dirty="0" smtClean="0">
              <a:latin typeface="+mn-ea"/>
            </a:endParaRPr>
          </a:p>
          <a:p>
            <a:pPr>
              <a:defRPr/>
            </a:pPr>
            <a:r>
              <a:rPr lang="zh-CN" altLang="en-US" sz="1200" dirty="0" smtClean="0">
                <a:latin typeface="+mn-ea"/>
              </a:rPr>
              <a:t>提交配置</a:t>
            </a:r>
            <a:endParaRPr lang="zh-CN" altLang="en-US" sz="1200" dirty="0">
              <a:latin typeface="+mn-ea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376363"/>
            <a:ext cx="5151438" cy="28082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00357" name="矩形 6"/>
          <p:cNvSpPr>
            <a:spLocks noChangeArrowheads="1"/>
          </p:cNvSpPr>
          <p:nvPr/>
        </p:nvSpPr>
        <p:spPr bwMode="auto">
          <a:xfrm>
            <a:off x="4643438" y="1592263"/>
            <a:ext cx="684212" cy="144462"/>
          </a:xfrm>
          <a:prstGeom prst="rect">
            <a:avLst/>
          </a:prstGeom>
          <a:noFill/>
          <a:ln w="9525" algn="ctr">
            <a:solidFill>
              <a:srgbClr val="FF090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00">
              <a:ea typeface="宋体" panose="02010600030101010101" pitchFamily="2" charset="-122"/>
            </a:endParaRPr>
          </a:p>
        </p:txBody>
      </p:sp>
      <p:sp>
        <p:nvSpPr>
          <p:cNvPr id="100358" name="左弧形箭头 8"/>
          <p:cNvSpPr>
            <a:spLocks noChangeArrowheads="1"/>
          </p:cNvSpPr>
          <p:nvPr/>
        </p:nvSpPr>
        <p:spPr bwMode="auto">
          <a:xfrm>
            <a:off x="3600450" y="2600325"/>
            <a:ext cx="539750" cy="1584325"/>
          </a:xfrm>
          <a:prstGeom prst="curvedRightArrow">
            <a:avLst>
              <a:gd name="adj1" fmla="val 25004"/>
              <a:gd name="adj2" fmla="val 49982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00">
              <a:ea typeface="宋体" panose="02010600030101010101" pitchFamily="2" charset="-122"/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0199" y="3619501"/>
            <a:ext cx="4464050" cy="26177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868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添加</a:t>
            </a:r>
            <a:r>
              <a:rPr lang="en-US" altLang="zh-CN" smtClean="0"/>
              <a:t>VMware</a:t>
            </a:r>
            <a:r>
              <a:rPr lang="zh-CN" altLang="en-US" smtClean="0"/>
              <a:t>计算集群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755650" y="3836988"/>
            <a:ext cx="2322876" cy="24003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>
              <a:defRPr/>
            </a:pPr>
            <a:r>
              <a:rPr lang="zh-CN" altLang="en-US" sz="1200" dirty="0" smtClean="0"/>
              <a:t>进入资源池管理</a:t>
            </a:r>
            <a:r>
              <a:rPr lang="en-US" altLang="zh-CN" sz="1200" dirty="0" smtClean="0"/>
              <a:t>&gt;</a:t>
            </a:r>
            <a:r>
              <a:rPr lang="zh-CN" altLang="en-US" sz="1200" dirty="0" smtClean="0"/>
              <a:t>资源池</a:t>
            </a:r>
            <a:r>
              <a:rPr lang="en-US" altLang="zh-CN" sz="1200" dirty="0" smtClean="0"/>
              <a:t>&gt;</a:t>
            </a:r>
            <a:r>
              <a:rPr lang="zh-CN" altLang="en-US" sz="1200" dirty="0" smtClean="0"/>
              <a:t>点击添加进入配置集群配置</a:t>
            </a:r>
            <a:endParaRPr lang="en-US" altLang="zh-CN" sz="1200" dirty="0" smtClean="0"/>
          </a:p>
          <a:p>
            <a:pPr eaLnBrk="1">
              <a:defRPr/>
            </a:pPr>
            <a:r>
              <a:rPr lang="zh-CN" altLang="en-US" sz="1200" dirty="0" smtClean="0"/>
              <a:t>配置对接的</a:t>
            </a:r>
            <a:r>
              <a:rPr lang="en-US" altLang="zh-CN" sz="1200" dirty="0" smtClean="0"/>
              <a:t>VMware</a:t>
            </a:r>
            <a:r>
              <a:rPr lang="zh-CN" altLang="en-US" sz="1200" dirty="0" smtClean="0"/>
              <a:t>集群名称，可配置多个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名称，多个名称以逗号分隔</a:t>
            </a:r>
            <a:endParaRPr lang="en-US" altLang="zh-CN" sz="1200" dirty="0" smtClean="0"/>
          </a:p>
          <a:p>
            <a:pPr eaLnBrk="1">
              <a:defRPr/>
            </a:pPr>
            <a:r>
              <a:rPr lang="zh-CN" altLang="en-US" sz="1200" dirty="0" smtClean="0"/>
              <a:t>选择部署对接服务的节点</a:t>
            </a:r>
            <a:endParaRPr lang="en-US" altLang="zh-CN" sz="1200" dirty="0" smtClean="0"/>
          </a:p>
          <a:p>
            <a:pPr eaLnBrk="1">
              <a:defRPr/>
            </a:pPr>
            <a:r>
              <a:rPr lang="zh-CN" altLang="en-US" sz="1200" dirty="0" smtClean="0"/>
              <a:t>提交配置</a:t>
            </a:r>
            <a:endParaRPr lang="zh-CN" altLang="en-US" sz="1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8012" y="3836988"/>
            <a:ext cx="5456237" cy="23637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grpSp>
        <p:nvGrpSpPr>
          <p:cNvPr id="102405" name="组合 12"/>
          <p:cNvGrpSpPr>
            <a:grpSpLocks/>
          </p:cNvGrpSpPr>
          <p:nvPr/>
        </p:nvGrpSpPr>
        <p:grpSpPr bwMode="auto">
          <a:xfrm>
            <a:off x="755650" y="1376363"/>
            <a:ext cx="4824413" cy="2339975"/>
            <a:chOff x="249356" y="980728"/>
            <a:chExt cx="3998608" cy="1800200"/>
          </a:xfrm>
        </p:grpSpPr>
        <p:pic>
          <p:nvPicPr>
            <p:cNvPr id="97282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9356" y="980728"/>
              <a:ext cx="3998608" cy="18002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</p:pic>
        <p:sp>
          <p:nvSpPr>
            <p:cNvPr id="12" name="矩形 11"/>
            <p:cNvSpPr/>
            <p:nvPr/>
          </p:nvSpPr>
          <p:spPr bwMode="auto">
            <a:xfrm>
              <a:off x="2232213" y="2169055"/>
              <a:ext cx="574989" cy="432341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t" hangingPunct="1">
                <a:defRPr/>
              </a:pPr>
              <a:endParaRPr lang="zh-CN" altLang="en-US"/>
            </a:p>
          </p:txBody>
        </p:sp>
      </p:grpSp>
      <p:grpSp>
        <p:nvGrpSpPr>
          <p:cNvPr id="102406" name="组合 11"/>
          <p:cNvGrpSpPr>
            <a:grpSpLocks/>
          </p:cNvGrpSpPr>
          <p:nvPr/>
        </p:nvGrpSpPr>
        <p:grpSpPr bwMode="auto">
          <a:xfrm>
            <a:off x="4572000" y="1376363"/>
            <a:ext cx="4032250" cy="2339975"/>
            <a:chOff x="5292080" y="980728"/>
            <a:chExt cx="3132348" cy="1476164"/>
          </a:xfrm>
        </p:grpSpPr>
        <p:pic>
          <p:nvPicPr>
            <p:cNvPr id="15361" name="Picture 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292080" y="980728"/>
              <a:ext cx="3132348" cy="1476164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 bwMode="auto">
            <a:xfrm>
              <a:off x="8028569" y="1520519"/>
              <a:ext cx="324333" cy="288423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t" hangingPunct="1">
                <a:defRPr/>
              </a:pPr>
              <a:endParaRPr lang="zh-CN" altLang="en-US"/>
            </a:p>
          </p:txBody>
        </p:sp>
      </p:grpSp>
      <p:sp>
        <p:nvSpPr>
          <p:cNvPr id="102407" name="右箭头 9"/>
          <p:cNvSpPr>
            <a:spLocks noChangeArrowheads="1"/>
          </p:cNvSpPr>
          <p:nvPr/>
        </p:nvSpPr>
        <p:spPr bwMode="auto">
          <a:xfrm>
            <a:off x="4157663" y="2384425"/>
            <a:ext cx="828675" cy="360363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00">
              <a:ea typeface="宋体" panose="02010600030101010101" pitchFamily="2" charset="-122"/>
            </a:endParaRPr>
          </a:p>
        </p:txBody>
      </p:sp>
      <p:sp>
        <p:nvSpPr>
          <p:cNvPr id="102408" name="左弧形箭头 5"/>
          <p:cNvSpPr>
            <a:spLocks noChangeArrowheads="1"/>
          </p:cNvSpPr>
          <p:nvPr/>
        </p:nvSpPr>
        <p:spPr bwMode="auto">
          <a:xfrm flipH="1">
            <a:off x="8029574" y="2853055"/>
            <a:ext cx="574675" cy="1584325"/>
          </a:xfrm>
          <a:prstGeom prst="curvedRightArrow">
            <a:avLst>
              <a:gd name="adj1" fmla="val 25055"/>
              <a:gd name="adj2" fmla="val 50122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7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添加</a:t>
            </a:r>
            <a:r>
              <a:rPr lang="en-US" altLang="zh-CN" smtClean="0"/>
              <a:t>VMware</a:t>
            </a:r>
            <a:r>
              <a:rPr lang="zh-CN" altLang="en-US" smtClean="0"/>
              <a:t>存储集群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4294967295"/>
          </p:nvPr>
        </p:nvSpPr>
        <p:spPr>
          <a:xfrm>
            <a:off x="752518" y="3716337"/>
            <a:ext cx="3340057" cy="252095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defRPr/>
            </a:pPr>
            <a:r>
              <a:rPr lang="zh-CN" altLang="en-US" sz="1400" dirty="0" smtClean="0"/>
              <a:t>进入资源池管理</a:t>
            </a:r>
            <a:r>
              <a:rPr lang="en-US" altLang="zh-CN" sz="1400" dirty="0" smtClean="0"/>
              <a:t>&gt;</a:t>
            </a:r>
            <a:r>
              <a:rPr lang="zh-CN" altLang="en-US" sz="1400" dirty="0" smtClean="0"/>
              <a:t>资源池</a:t>
            </a:r>
            <a:r>
              <a:rPr lang="en-US" altLang="zh-CN" sz="1400" dirty="0" smtClean="0"/>
              <a:t>&gt;</a:t>
            </a:r>
            <a:r>
              <a:rPr lang="zh-CN" altLang="en-US" sz="1400" dirty="0" smtClean="0"/>
              <a:t>点击添加 进入配置集群配置</a:t>
            </a:r>
            <a:endParaRPr lang="en-US" altLang="zh-CN" sz="1400" dirty="0" smtClean="0"/>
          </a:p>
          <a:p>
            <a:pPr>
              <a:defRPr/>
            </a:pPr>
            <a:r>
              <a:rPr lang="zh-CN" altLang="en-US" sz="1400" dirty="0" smtClean="0"/>
              <a:t>配置存储可用分区信息，多个计算集群可共用一个存储</a:t>
            </a:r>
            <a:r>
              <a:rPr lang="en-US" altLang="zh-CN" sz="1400" dirty="0" smtClean="0"/>
              <a:t>AZ</a:t>
            </a:r>
            <a:r>
              <a:rPr lang="zh-CN" altLang="en-US" sz="1400" dirty="0" smtClean="0"/>
              <a:t>，管理</a:t>
            </a:r>
            <a:r>
              <a:rPr lang="en-US" altLang="zh-CN" sz="1400" dirty="0" smtClean="0"/>
              <a:t>AZ</a:t>
            </a:r>
            <a:r>
              <a:rPr lang="zh-CN" altLang="en-US" sz="1400" dirty="0" smtClean="0"/>
              <a:t>和计算</a:t>
            </a:r>
            <a:r>
              <a:rPr lang="en-US" altLang="zh-CN" sz="1400" dirty="0" smtClean="0"/>
              <a:t>AZ</a:t>
            </a:r>
            <a:r>
              <a:rPr lang="zh-CN" altLang="en-US" sz="1400" dirty="0" smtClean="0"/>
              <a:t>必须一一对应</a:t>
            </a:r>
            <a:endParaRPr lang="en-US" altLang="zh-CN" sz="1400" dirty="0" smtClean="0"/>
          </a:p>
          <a:p>
            <a:pPr>
              <a:defRPr/>
            </a:pPr>
            <a:r>
              <a:rPr lang="zh-CN" altLang="en-US" sz="1400" dirty="0" smtClean="0"/>
              <a:t>选择部署对接服务的节点</a:t>
            </a:r>
            <a:endParaRPr lang="en-US" altLang="zh-CN" sz="1400" dirty="0" smtClean="0"/>
          </a:p>
          <a:p>
            <a:pPr>
              <a:defRPr/>
            </a:pPr>
            <a:r>
              <a:rPr lang="zh-CN" altLang="en-US" sz="1400" dirty="0" smtClean="0"/>
              <a:t>提交配置</a:t>
            </a:r>
            <a:endParaRPr lang="zh-CN" altLang="en-US" sz="1400" dirty="0"/>
          </a:p>
        </p:txBody>
      </p:sp>
      <p:sp>
        <p:nvSpPr>
          <p:cNvPr id="104452" name="右箭头 9"/>
          <p:cNvSpPr>
            <a:spLocks noChangeArrowheads="1"/>
          </p:cNvSpPr>
          <p:nvPr/>
        </p:nvSpPr>
        <p:spPr bwMode="auto">
          <a:xfrm>
            <a:off x="4356100" y="1665288"/>
            <a:ext cx="828675" cy="358775"/>
          </a:xfrm>
          <a:prstGeom prst="rightArrow">
            <a:avLst>
              <a:gd name="adj1" fmla="val 50000"/>
              <a:gd name="adj2" fmla="val 5021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00">
              <a:ea typeface="宋体" panose="02010600030101010101" pitchFamily="2" charset="-122"/>
            </a:endParaRP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4988" y="3716338"/>
            <a:ext cx="4259262" cy="248443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grpSp>
        <p:nvGrpSpPr>
          <p:cNvPr id="104454" name="组合 11"/>
          <p:cNvGrpSpPr>
            <a:grpSpLocks/>
          </p:cNvGrpSpPr>
          <p:nvPr/>
        </p:nvGrpSpPr>
        <p:grpSpPr bwMode="auto">
          <a:xfrm>
            <a:off x="755650" y="1376364"/>
            <a:ext cx="4356100" cy="2197100"/>
            <a:chOff x="249356" y="980729"/>
            <a:chExt cx="3998608" cy="1690283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9356" y="980729"/>
              <a:ext cx="3998608" cy="169028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</p:pic>
        <p:sp>
          <p:nvSpPr>
            <p:cNvPr id="104461" name="矩形 13"/>
            <p:cNvSpPr>
              <a:spLocks noChangeArrowheads="1"/>
            </p:cNvSpPr>
            <p:nvPr/>
          </p:nvSpPr>
          <p:spPr bwMode="auto">
            <a:xfrm>
              <a:off x="2231740" y="2168860"/>
              <a:ext cx="576064" cy="432048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 panose="020B0503040504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 panose="020B0503040504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 panose="020B0403040504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30000"/>
                </a:spcBef>
                <a:buFont typeface="FrutigerNext LT Medium" panose="020B0603040504020204" pitchFamily="34" charset="0"/>
                <a:buChar char="~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anose="020B0603040504020204" pitchFamily="34" charset="0"/>
                <a:buChar char="~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anose="020B0603040504020204" pitchFamily="34" charset="0"/>
                <a:buChar char="~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anose="020B0603040504020204" pitchFamily="34" charset="0"/>
                <a:buChar char="~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 panose="020B0603040504020204" pitchFamily="34" charset="0"/>
                <a:buChar char="~"/>
                <a:defRPr sz="1600">
                  <a:solidFill>
                    <a:schemeClr val="tx1"/>
                  </a:solidFill>
                  <a:latin typeface="FrutigerNext LT Medium" panose="020B0603040504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000">
                <a:ea typeface="宋体" panose="02010600030101010101" pitchFamily="2" charset="-122"/>
              </a:endParaRPr>
            </a:p>
          </p:txBody>
        </p:sp>
      </p:grpSp>
      <p:grpSp>
        <p:nvGrpSpPr>
          <p:cNvPr id="104455" name="组合 11"/>
          <p:cNvGrpSpPr>
            <a:grpSpLocks/>
          </p:cNvGrpSpPr>
          <p:nvPr/>
        </p:nvGrpSpPr>
        <p:grpSpPr bwMode="auto">
          <a:xfrm>
            <a:off x="4284663" y="1376363"/>
            <a:ext cx="4319587" cy="2197100"/>
            <a:chOff x="5292080" y="980728"/>
            <a:chExt cx="3132348" cy="1476164"/>
          </a:xfrm>
        </p:grpSpPr>
        <p:pic>
          <p:nvPicPr>
            <p:cNvPr id="15361" name="Picture 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292080" y="980728"/>
              <a:ext cx="3132348" cy="1476164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 bwMode="auto">
            <a:xfrm>
              <a:off x="8028424" y="2132648"/>
              <a:ext cx="323481" cy="287980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t" hangingPunct="1">
                <a:defRPr/>
              </a:pPr>
              <a:endParaRPr lang="zh-CN" altLang="en-US"/>
            </a:p>
          </p:txBody>
        </p:sp>
      </p:grpSp>
      <p:sp>
        <p:nvSpPr>
          <p:cNvPr id="104456" name="右箭头 14"/>
          <p:cNvSpPr>
            <a:spLocks noChangeArrowheads="1"/>
          </p:cNvSpPr>
          <p:nvPr/>
        </p:nvSpPr>
        <p:spPr bwMode="auto">
          <a:xfrm>
            <a:off x="3959225" y="2384425"/>
            <a:ext cx="828675" cy="360363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00">
              <a:ea typeface="宋体" panose="02010600030101010101" pitchFamily="2" charset="-122"/>
            </a:endParaRPr>
          </a:p>
        </p:txBody>
      </p:sp>
      <p:sp>
        <p:nvSpPr>
          <p:cNvPr id="104457" name="左弧形箭头 5"/>
          <p:cNvSpPr>
            <a:spLocks noChangeArrowheads="1"/>
          </p:cNvSpPr>
          <p:nvPr/>
        </p:nvSpPr>
        <p:spPr bwMode="auto">
          <a:xfrm flipH="1">
            <a:off x="8064500" y="2744788"/>
            <a:ext cx="576263" cy="1584325"/>
          </a:xfrm>
          <a:prstGeom prst="curvedRightArrow">
            <a:avLst>
              <a:gd name="adj1" fmla="val 24986"/>
              <a:gd name="adj2" fmla="val 49984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5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anose="020B0403040504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anose="020B0603040504020204" pitchFamily="34" charset="0"/>
              <a:buChar char="~"/>
              <a:defRPr sz="1600">
                <a:solidFill>
                  <a:schemeClr val="tx1"/>
                </a:solidFill>
                <a:latin typeface="FrutigerNext LT Medium" panose="020B0603040504020204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837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负责安装</a:t>
            </a:r>
            <a:r>
              <a:rPr lang="en-US" altLang="zh-CN" smtClean="0"/>
              <a:t>fc-nova-compute</a:t>
            </a:r>
            <a:r>
              <a:rPr lang="zh-CN" altLang="en-US" smtClean="0"/>
              <a:t>的组件是：</a:t>
            </a:r>
            <a:r>
              <a:rPr lang="en-US" altLang="zh-CN" smtClean="0"/>
              <a:t>(    )</a:t>
            </a:r>
          </a:p>
          <a:p>
            <a:pPr lvl="1"/>
            <a:r>
              <a:rPr lang="en-US" altLang="zh-CN" smtClean="0"/>
              <a:t>CBS</a:t>
            </a:r>
          </a:p>
          <a:p>
            <a:pPr lvl="1"/>
            <a:r>
              <a:rPr lang="en-US" altLang="zh-CN" smtClean="0"/>
              <a:t>CPS</a:t>
            </a:r>
          </a:p>
          <a:p>
            <a:pPr lvl="1"/>
            <a:r>
              <a:rPr lang="en-US" altLang="zh-CN" smtClean="0"/>
              <a:t>Nova</a:t>
            </a:r>
          </a:p>
          <a:p>
            <a:pPr lvl="1"/>
            <a:r>
              <a:rPr lang="en-US" altLang="zh-CN" smtClean="0"/>
              <a:t>FusionCompute</a:t>
            </a:r>
          </a:p>
          <a:p>
            <a:r>
              <a:rPr lang="zh-CN" altLang="en-US" smtClean="0"/>
              <a:t>在</a:t>
            </a:r>
            <a:r>
              <a:rPr lang="en-US" altLang="zh-CN" smtClean="0"/>
              <a:t>OpenStack</a:t>
            </a:r>
            <a:r>
              <a:rPr lang="zh-CN" altLang="en-US" smtClean="0"/>
              <a:t>三管理节点的部署方式中，</a:t>
            </a:r>
            <a:r>
              <a:rPr lang="en-US" altLang="zh-CN" smtClean="0"/>
              <a:t>zookeeper</a:t>
            </a:r>
            <a:r>
              <a:rPr lang="zh-CN" altLang="en-US" smtClean="0"/>
              <a:t>部署于：</a:t>
            </a:r>
            <a:r>
              <a:rPr lang="en-US" altLang="zh-CN" smtClean="0">
                <a:sym typeface="Wingdings" panose="05000000000000000000" pitchFamily="2" charset="2"/>
              </a:rPr>
              <a:t>(    )</a:t>
            </a:r>
            <a:endParaRPr lang="en-US" altLang="zh-CN" smtClean="0"/>
          </a:p>
          <a:p>
            <a:pPr lvl="1"/>
            <a:r>
              <a:rPr lang="en-US" altLang="zh-CN" smtClean="0"/>
              <a:t>1-2</a:t>
            </a:r>
            <a:r>
              <a:rPr lang="zh-CN" altLang="en-US" smtClean="0"/>
              <a:t>节点</a:t>
            </a:r>
            <a:endParaRPr lang="en-US" altLang="zh-CN" smtClean="0"/>
          </a:p>
          <a:p>
            <a:pPr lvl="1"/>
            <a:r>
              <a:rPr lang="en-US" altLang="zh-CN" smtClean="0"/>
              <a:t>2-3</a:t>
            </a:r>
            <a:r>
              <a:rPr lang="zh-CN" altLang="en-US" smtClean="0"/>
              <a:t>节点</a:t>
            </a:r>
            <a:endParaRPr lang="en-US" altLang="zh-CN" smtClean="0"/>
          </a:p>
          <a:p>
            <a:pPr lvl="1"/>
            <a:r>
              <a:rPr lang="en-US" altLang="zh-CN" smtClean="0"/>
              <a:t>1-2-3</a:t>
            </a:r>
            <a:r>
              <a:rPr lang="zh-CN" altLang="en-US" smtClean="0"/>
              <a:t>节点</a:t>
            </a:r>
            <a:endParaRPr lang="en-US" altLang="zh-CN" smtClean="0"/>
          </a:p>
          <a:p>
            <a:pPr lvl="1"/>
            <a:r>
              <a:rPr lang="zh-CN" altLang="en-US" smtClean="0"/>
              <a:t>任意一个节点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43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4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CPS</a:t>
            </a:r>
            <a:r>
              <a:rPr lang="zh-CN" altLang="en-US" smtClean="0"/>
              <a:t>架构</a:t>
            </a:r>
            <a:endParaRPr lang="en-US" altLang="zh-CN" smtClean="0"/>
          </a:p>
          <a:p>
            <a:r>
              <a:rPr lang="en-US" altLang="zh-CN" smtClean="0"/>
              <a:t>FusionSphere OpenStack</a:t>
            </a:r>
            <a:r>
              <a:rPr lang="zh-CN" altLang="en-US" smtClean="0"/>
              <a:t>的安装部署方法</a:t>
            </a:r>
            <a:endParaRPr lang="en-US" altLang="zh-CN" smtClean="0"/>
          </a:p>
          <a:p>
            <a:r>
              <a:rPr lang="en-US" altLang="zh-CN" smtClean="0"/>
              <a:t>FusionSphere OpenStack</a:t>
            </a:r>
            <a:r>
              <a:rPr lang="zh-CN" altLang="en-US" smtClean="0"/>
              <a:t>的配置方法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9241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00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名词解释</a:t>
            </a:r>
            <a:endParaRPr lang="en-US" dirty="0"/>
          </a:p>
        </p:txBody>
      </p:sp>
      <p:sp>
        <p:nvSpPr>
          <p:cNvPr id="14338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CPS</a:t>
            </a:r>
            <a:r>
              <a:rPr lang="zh-CN" altLang="en-US" smtClean="0"/>
              <a:t>（</a:t>
            </a:r>
            <a:r>
              <a:rPr lang="en-US" altLang="zh-CN" smtClean="0"/>
              <a:t> CloudOS Provision Service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zh-CN" smtClean="0"/>
              <a:t>提供</a:t>
            </a:r>
            <a:r>
              <a:rPr lang="en-US" altLang="zh-CN" smtClean="0"/>
              <a:t>AZ</a:t>
            </a:r>
            <a:r>
              <a:rPr lang="zh-CN" altLang="zh-CN" smtClean="0"/>
              <a:t>内</a:t>
            </a:r>
            <a:r>
              <a:rPr lang="en-US" altLang="zh-CN" smtClean="0"/>
              <a:t>OpenStack</a:t>
            </a:r>
            <a:r>
              <a:rPr lang="zh-CN" altLang="zh-CN" smtClean="0"/>
              <a:t>服务的安装部署能力</a:t>
            </a:r>
            <a:endParaRPr lang="en-US" altLang="zh-CN" smtClean="0"/>
          </a:p>
          <a:p>
            <a:r>
              <a:rPr lang="en-US" altLang="zh-CN" smtClean="0"/>
              <a:t>CBS</a:t>
            </a:r>
            <a:r>
              <a:rPr lang="zh-CN" altLang="en-US" smtClean="0"/>
              <a:t>（</a:t>
            </a:r>
            <a:r>
              <a:rPr lang="en-US" altLang="zh-CN" smtClean="0"/>
              <a:t> CloudOS Boot Service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zh-CN" smtClean="0"/>
              <a:t>提供</a:t>
            </a:r>
            <a:r>
              <a:rPr lang="en-US" altLang="zh-CN" smtClean="0"/>
              <a:t>pxe server</a:t>
            </a:r>
            <a:r>
              <a:rPr lang="zh-CN" altLang="zh-CN" smtClean="0"/>
              <a:t>能力，负责</a:t>
            </a:r>
            <a:r>
              <a:rPr lang="en-US" altLang="zh-CN" smtClean="0"/>
              <a:t>AZ</a:t>
            </a:r>
            <a:r>
              <a:rPr lang="zh-CN" altLang="zh-CN" smtClean="0"/>
              <a:t>内</a:t>
            </a:r>
            <a:r>
              <a:rPr lang="en-US" altLang="zh-CN" smtClean="0"/>
              <a:t>Host</a:t>
            </a:r>
            <a:r>
              <a:rPr lang="zh-CN" altLang="zh-CN" smtClean="0"/>
              <a:t>的</a:t>
            </a:r>
            <a:r>
              <a:rPr lang="en-US" altLang="zh-CN" smtClean="0"/>
              <a:t>OS</a:t>
            </a:r>
            <a:r>
              <a:rPr lang="zh-CN" altLang="zh-CN" smtClean="0"/>
              <a:t>安装启动</a:t>
            </a:r>
            <a:endParaRPr lang="zh-CN" altLang="en-US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5462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对象介绍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1800" dirty="0" smtClean="0"/>
              <a:t>组件</a:t>
            </a:r>
            <a:endParaRPr lang="en-US" altLang="zh-CN" sz="1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</a:t>
            </a:r>
            <a:r>
              <a:rPr lang="zh-CN" altLang="en-US" sz="1800" dirty="0" smtClean="0"/>
              <a:t>安装部署的最小原子对象。具有独立启动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重启、配置、状态监控的软件功能模块。</a:t>
            </a:r>
            <a:endParaRPr lang="en-US" altLang="zh-CN" sz="1800" dirty="0" smtClean="0"/>
          </a:p>
          <a:p>
            <a:pPr>
              <a:lnSpc>
                <a:spcPct val="130000"/>
              </a:lnSpc>
            </a:pPr>
            <a:r>
              <a:rPr lang="zh-CN" altLang="en-US" sz="1800" dirty="0" smtClean="0"/>
              <a:t>服务</a:t>
            </a:r>
            <a:endParaRPr lang="en-US" altLang="zh-CN" sz="1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</a:t>
            </a:r>
            <a:r>
              <a:rPr lang="zh-CN" altLang="en-US" sz="1800" dirty="0" smtClean="0"/>
              <a:t>服务是一个能够对外提供独立功能的分布式软件，能够独立升级、打补丁。一个服务是一组组件的集合。</a:t>
            </a:r>
            <a:endParaRPr lang="en-US" altLang="zh-CN" sz="1800" dirty="0" smtClean="0"/>
          </a:p>
          <a:p>
            <a:pPr>
              <a:lnSpc>
                <a:spcPct val="130000"/>
              </a:lnSpc>
            </a:pPr>
            <a:r>
              <a:rPr lang="zh-CN" altLang="en-US" sz="1800" dirty="0" smtClean="0"/>
              <a:t>角色</a:t>
            </a:r>
            <a:endParaRPr lang="en-US" altLang="zh-CN" sz="1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</a:t>
            </a:r>
            <a:r>
              <a:rPr lang="zh-CN" altLang="zh-CN" sz="1800" dirty="0" smtClean="0"/>
              <a:t>角色，是华为在安装过程中引入的概念，将同一性质或作用类似的</a:t>
            </a:r>
            <a:r>
              <a:rPr lang="zh-CN" altLang="en-US" sz="1800" dirty="0" smtClean="0"/>
              <a:t>组件</a:t>
            </a:r>
            <a:r>
              <a:rPr lang="zh-CN" altLang="zh-CN" sz="1800" dirty="0" smtClean="0"/>
              <a:t>，放在一起部署。例如，计算角色定义为提供计算资源的管理服务。存储角色定义为提供存储资源的管理服务。用户可以设置部署角色的主机范围，</a:t>
            </a:r>
            <a:r>
              <a:rPr lang="en-US" altLang="zh-CN" sz="1800" dirty="0" smtClean="0"/>
              <a:t>CPS</a:t>
            </a:r>
            <a:r>
              <a:rPr lang="zh-CN" altLang="zh-CN" sz="1800" dirty="0" smtClean="0"/>
              <a:t>自动选择满足条件的主机，部署角色对应的所有</a:t>
            </a:r>
            <a:r>
              <a:rPr lang="zh-CN" altLang="en-US" sz="1800" dirty="0" smtClean="0"/>
              <a:t>组件</a:t>
            </a:r>
            <a:r>
              <a:rPr lang="zh-CN" altLang="zh-CN" sz="1800" dirty="0" smtClean="0"/>
              <a:t>。每台主机可以被赋予多类角色。</a:t>
            </a: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165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角色介绍 </a:t>
            </a:r>
            <a:r>
              <a:rPr lang="en-US" altLang="zh-CN" dirty="0"/>
              <a:t>(1/2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smtClean="0"/>
              <a:t>sys-server</a:t>
            </a:r>
            <a:r>
              <a:rPr lang="zh-CN" altLang="en-US" sz="2000" dirty="0" smtClean="0"/>
              <a:t>：提供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代理和负载均衡服务</a:t>
            </a:r>
            <a:endParaRPr lang="en-US" altLang="zh-CN" sz="2000" dirty="0" smtClean="0"/>
          </a:p>
          <a:p>
            <a:r>
              <a:rPr lang="en-US" altLang="zh-CN" sz="2000" dirty="0" err="1" smtClean="0"/>
              <a:t>auth</a:t>
            </a:r>
            <a:r>
              <a:rPr lang="zh-CN" altLang="en-US" sz="2000" dirty="0" smtClean="0"/>
              <a:t>：提供鉴权功能（系统内共用）</a:t>
            </a:r>
            <a:endParaRPr lang="en-US" altLang="zh-CN" sz="2000" dirty="0" smtClean="0"/>
          </a:p>
          <a:p>
            <a:r>
              <a:rPr lang="en-US" altLang="zh-CN" sz="2000" dirty="0" smtClean="0"/>
              <a:t>image</a:t>
            </a:r>
            <a:r>
              <a:rPr lang="zh-CN" altLang="en-US" sz="2000" dirty="0" smtClean="0"/>
              <a:t>：提供镜像管理（</a:t>
            </a:r>
            <a:r>
              <a:rPr lang="en-US" altLang="zh-CN" sz="2000" dirty="0" smtClean="0"/>
              <a:t>DC</a:t>
            </a:r>
            <a:r>
              <a:rPr lang="zh-CN" altLang="en-US" sz="2000" dirty="0" smtClean="0"/>
              <a:t>共用）</a:t>
            </a:r>
            <a:endParaRPr lang="en-US" altLang="zh-CN" sz="2000" dirty="0" smtClean="0"/>
          </a:p>
          <a:p>
            <a:r>
              <a:rPr lang="en-US" altLang="zh-CN" sz="2000" dirty="0" smtClean="0"/>
              <a:t>controller</a:t>
            </a:r>
            <a:r>
              <a:rPr lang="zh-CN" altLang="en-US" sz="2000" dirty="0" smtClean="0"/>
              <a:t>：提供</a:t>
            </a:r>
            <a:r>
              <a:rPr lang="en-US" altLang="zh-CN" sz="2000" dirty="0" err="1" smtClean="0"/>
              <a:t>OpenStack</a:t>
            </a:r>
            <a:r>
              <a:rPr lang="zh-CN" altLang="en-US" sz="2000" dirty="0" smtClean="0"/>
              <a:t>管理服务</a:t>
            </a:r>
            <a:endParaRPr lang="en-US" altLang="zh-CN" sz="2000" dirty="0" smtClean="0"/>
          </a:p>
          <a:p>
            <a:r>
              <a:rPr lang="en-US" altLang="zh-CN" sz="2000" dirty="0" smtClean="0"/>
              <a:t>router</a:t>
            </a:r>
            <a:r>
              <a:rPr lang="zh-CN" altLang="en-US" sz="2000" dirty="0" smtClean="0"/>
              <a:t>：提供</a:t>
            </a:r>
            <a:r>
              <a:rPr lang="en-US" altLang="zh-CN" sz="2000" dirty="0" smtClean="0"/>
              <a:t>L3</a:t>
            </a:r>
            <a:r>
              <a:rPr lang="zh-CN" altLang="en-US" sz="2000" dirty="0" smtClean="0"/>
              <a:t>网络服务、</a:t>
            </a:r>
            <a:r>
              <a:rPr lang="en-US" altLang="zh-CN" sz="2000" dirty="0" smtClean="0"/>
              <a:t>DHCP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MetalData</a:t>
            </a:r>
            <a:r>
              <a:rPr lang="zh-CN" altLang="en-US" sz="2000" dirty="0" smtClean="0"/>
              <a:t>服务</a:t>
            </a:r>
            <a:endParaRPr lang="en-US" altLang="zh-CN" sz="2000" dirty="0" smtClean="0"/>
          </a:p>
          <a:p>
            <a:r>
              <a:rPr lang="en-US" altLang="zh-CN" sz="2000" dirty="0" smtClean="0"/>
              <a:t>compute</a:t>
            </a:r>
            <a:r>
              <a:rPr lang="zh-CN" altLang="en-US" sz="2000" dirty="0" smtClean="0"/>
              <a:t>：提供</a:t>
            </a:r>
            <a:r>
              <a:rPr lang="en-US" altLang="zh-CN" sz="2000" dirty="0" err="1" smtClean="0"/>
              <a:t>OpenStack</a:t>
            </a:r>
            <a:r>
              <a:rPr lang="zh-CN" altLang="en-US" sz="2000" dirty="0" smtClean="0"/>
              <a:t>主机侧计算虚拟化功能</a:t>
            </a:r>
            <a:endParaRPr lang="en-US" altLang="zh-CN" sz="2000" dirty="0" smtClean="0"/>
          </a:p>
          <a:p>
            <a:r>
              <a:rPr lang="en-US" altLang="zh-CN" sz="2000" dirty="0" err="1" smtClean="0"/>
              <a:t>blockstorage</a:t>
            </a:r>
            <a:r>
              <a:rPr lang="en-US" altLang="zh-CN" sz="2000" dirty="0" smtClean="0"/>
              <a:t>-driver</a:t>
            </a:r>
            <a:r>
              <a:rPr lang="zh-CN" altLang="en-US" sz="2000" dirty="0" smtClean="0"/>
              <a:t>：提供存储虚拟化管理服务</a:t>
            </a:r>
            <a:endParaRPr lang="en-US" altLang="zh-CN" sz="2000" dirty="0" smtClean="0"/>
          </a:p>
          <a:p>
            <a:r>
              <a:rPr lang="en-US" altLang="zh-CN" sz="2000" dirty="0" err="1" smtClean="0"/>
              <a:t>blockstorage</a:t>
            </a:r>
            <a:r>
              <a:rPr lang="zh-CN" altLang="en-US" sz="2000" dirty="0" smtClean="0"/>
              <a:t>：提供</a:t>
            </a:r>
            <a:r>
              <a:rPr lang="en-US" altLang="zh-CN" sz="2000" dirty="0" err="1" smtClean="0"/>
              <a:t>Dsware</a:t>
            </a:r>
            <a:r>
              <a:rPr lang="zh-CN" altLang="en-US" sz="2000" dirty="0" smtClean="0"/>
              <a:t>分布式存储服务</a:t>
            </a:r>
            <a:endParaRPr lang="en-US" altLang="zh-CN" sz="2000" dirty="0" smtClean="0"/>
          </a:p>
          <a:p>
            <a:r>
              <a:rPr lang="en-US" altLang="zh-CN" sz="2000" dirty="0" smtClean="0"/>
              <a:t>swift</a:t>
            </a:r>
            <a:r>
              <a:rPr lang="zh-CN" altLang="en-US" sz="2000" dirty="0" smtClean="0"/>
              <a:t>：提供对象存储管理服务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809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角色介绍 </a:t>
            </a:r>
            <a:r>
              <a:rPr lang="en-US" altLang="zh-CN" smtClean="0"/>
              <a:t>(2/2)</a:t>
            </a:r>
            <a:endParaRPr lang="zh-CN" altLang="en-US" dirty="0" smtClean="0"/>
          </a:p>
        </p:txBody>
      </p:sp>
      <p:sp>
        <p:nvSpPr>
          <p:cNvPr id="18435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smtClean="0"/>
              <a:t>database</a:t>
            </a:r>
            <a:r>
              <a:rPr lang="zh-CN" altLang="en-US" sz="2000" smtClean="0"/>
              <a:t>：提供</a:t>
            </a:r>
            <a:r>
              <a:rPr lang="en-US" altLang="zh-CN" sz="2000" smtClean="0"/>
              <a:t>OpenStack</a:t>
            </a:r>
            <a:r>
              <a:rPr lang="zh-CN" altLang="en-US" sz="2000" smtClean="0"/>
              <a:t>管理数据存储服务</a:t>
            </a:r>
            <a:endParaRPr lang="en-US" altLang="zh-CN" sz="2000" smtClean="0"/>
          </a:p>
          <a:p>
            <a:r>
              <a:rPr lang="en-US" altLang="zh-CN" sz="2000" smtClean="0"/>
              <a:t>mongodb</a:t>
            </a:r>
            <a:r>
              <a:rPr lang="zh-CN" altLang="en-US" sz="2000" smtClean="0"/>
              <a:t>：提供</a:t>
            </a:r>
            <a:r>
              <a:rPr lang="en-US" altLang="zh-CN" sz="2000" smtClean="0"/>
              <a:t>OpenStack</a:t>
            </a:r>
            <a:r>
              <a:rPr lang="zh-CN" altLang="en-US" sz="2000" smtClean="0"/>
              <a:t>采样数据存储服务</a:t>
            </a:r>
            <a:endParaRPr lang="en-US" altLang="zh-CN" sz="2000" smtClean="0"/>
          </a:p>
          <a:p>
            <a:r>
              <a:rPr lang="en-US" altLang="zh-CN" sz="2000" smtClean="0"/>
              <a:t>zookeeper</a:t>
            </a:r>
            <a:r>
              <a:rPr lang="zh-CN" altLang="en-US" sz="2000" smtClean="0"/>
              <a:t>：提供分布式集群服务</a:t>
            </a:r>
            <a:endParaRPr lang="en-US" altLang="zh-CN" sz="2000" smtClean="0"/>
          </a:p>
          <a:p>
            <a:r>
              <a:rPr lang="en-US" altLang="zh-CN" sz="2000" smtClean="0"/>
              <a:t>rabbitMQ</a:t>
            </a:r>
            <a:r>
              <a:rPr lang="zh-CN" altLang="en-US" sz="2000" smtClean="0"/>
              <a:t>：提供分布式通信服务</a:t>
            </a:r>
            <a:endParaRPr lang="en-US" altLang="zh-CN" sz="2000" smtClean="0"/>
          </a:p>
          <a:p>
            <a:r>
              <a:rPr lang="en-US" altLang="zh-CN" sz="2000" smtClean="0"/>
              <a:t>baremetal </a:t>
            </a:r>
            <a:r>
              <a:rPr lang="zh-CN" altLang="en-US" sz="2000" smtClean="0"/>
              <a:t>：提供裸机管理服务</a:t>
            </a:r>
            <a:endParaRPr lang="en-US" altLang="zh-CN" sz="2000" smtClean="0"/>
          </a:p>
          <a:p>
            <a:r>
              <a:rPr lang="en-US" altLang="zh-CN" sz="2000" smtClean="0"/>
              <a:t>loadbalancer</a:t>
            </a:r>
            <a:r>
              <a:rPr lang="zh-CN" altLang="en-US" sz="2000" smtClean="0"/>
              <a:t>：提供网络负载均衡能力</a:t>
            </a:r>
            <a:endParaRPr lang="en-US" altLang="zh-CN" sz="2000" smtClean="0"/>
          </a:p>
          <a:p>
            <a:r>
              <a:rPr lang="en-US" altLang="zh-CN" sz="2000" smtClean="0"/>
              <a:t>sys-client</a:t>
            </a:r>
            <a:r>
              <a:rPr lang="zh-CN" altLang="en-US" sz="2000" smtClean="0"/>
              <a:t>：提供配置代理和组件状态监控的能力</a:t>
            </a:r>
            <a:endParaRPr lang="en-US" altLang="zh-CN" sz="200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6935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#UC&amp;C母版初稿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lIns="99980" tIns="49986" rIns="99980" bIns="49986">
        <a:spAutoFit/>
      </a:bodyPr>
      <a:lstStyle>
        <a:defPPr algn="ctr" defTabSz="1001649" eaLnBrk="0" hangingPunct="0">
          <a:defRPr sz="1400" dirty="0" smtClean="0">
            <a:solidFill>
              <a:srgbClr val="000000"/>
            </a:solidFill>
            <a:latin typeface="+mn-lt"/>
            <a:ea typeface="+mn-ea"/>
            <a:cs typeface="Arial" pitchFamily="34" charset="0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nd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333E8A2F07A74D848136A2C03778F8" ma:contentTypeVersion="0" ma:contentTypeDescription="Create a new document." ma:contentTypeScope="" ma:versionID="23803ba2584bac4d8dcab8923b6ec39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EC9057-8D20-4985-A12A-0B674989BC6B}"/>
</file>

<file path=customXml/itemProps2.xml><?xml version="1.0" encoding="utf-8"?>
<ds:datastoreItem xmlns:ds="http://schemas.openxmlformats.org/officeDocument/2006/customXml" ds:itemID="{EAE3093B-232B-4C15-AB25-7F1FBE134870}"/>
</file>

<file path=customXml/itemProps3.xml><?xml version="1.0" encoding="utf-8"?>
<ds:datastoreItem xmlns:ds="http://schemas.openxmlformats.org/officeDocument/2006/customXml" ds:itemID="{723E6701-3943-4A44-84F3-F772B508883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62792</TotalTime>
  <Words>3052</Words>
  <Application>Microsoft Office PowerPoint</Application>
  <PresentationFormat>全屏显示(4:3)</PresentationFormat>
  <Paragraphs>686</Paragraphs>
  <Slides>57</Slides>
  <Notes>56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70" baseType="lpstr">
      <vt:lpstr>MS PGothic</vt:lpstr>
      <vt:lpstr>黑体</vt:lpstr>
      <vt:lpstr>华文细黑</vt:lpstr>
      <vt:lpstr>宋体</vt:lpstr>
      <vt:lpstr>微软雅黑</vt:lpstr>
      <vt:lpstr>Arial</vt:lpstr>
      <vt:lpstr>FrutigerNext LT Light</vt:lpstr>
      <vt:lpstr>FrutigerNext LT Medium</vt:lpstr>
      <vt:lpstr>FrutigerNext LT Regular</vt:lpstr>
      <vt:lpstr>Times New Roman</vt:lpstr>
      <vt:lpstr>Wingdings</vt:lpstr>
      <vt:lpstr>1#UC&amp;C母版初稿</vt:lpstr>
      <vt:lpstr>End</vt:lpstr>
      <vt:lpstr>PowerPoint 演示文稿</vt:lpstr>
      <vt:lpstr>FusionSphere OpenStack部署配置</vt:lpstr>
      <vt:lpstr>PowerPoint 演示文稿</vt:lpstr>
      <vt:lpstr>PowerPoint 演示文稿</vt:lpstr>
      <vt:lpstr>PowerPoint 演示文稿</vt:lpstr>
      <vt:lpstr>名词解释</vt:lpstr>
      <vt:lpstr>对象介绍</vt:lpstr>
      <vt:lpstr>角色介绍 (1/2)</vt:lpstr>
      <vt:lpstr>角色介绍 (2/2)</vt:lpstr>
      <vt:lpstr>部署原则 (1/2)</vt:lpstr>
      <vt:lpstr>部署原则 (2/2)</vt:lpstr>
      <vt:lpstr>CPS逻辑架构 &amp; 部署模型 (1/2)</vt:lpstr>
      <vt:lpstr>CPS逻辑架构 (2/2)</vt:lpstr>
      <vt:lpstr>安装部署流程概述</vt:lpstr>
      <vt:lpstr>配置服务</vt:lpstr>
      <vt:lpstr>服务监控</vt:lpstr>
      <vt:lpstr>服务HA机制 (1/3)</vt:lpstr>
      <vt:lpstr>服务HA机制 (2/3)</vt:lpstr>
      <vt:lpstr>服务HA机制 (3/3)</vt:lpstr>
      <vt:lpstr>OpenStack部署方案1 - 2+1部署</vt:lpstr>
      <vt:lpstr>OpenStack部署方案2 - 3Controller</vt:lpstr>
      <vt:lpstr>OpenStack部署方案3 - ALL In One</vt:lpstr>
      <vt:lpstr>PowerPoint 演示文稿</vt:lpstr>
      <vt:lpstr>配置物理网络 (1/3)</vt:lpstr>
      <vt:lpstr>配置物理网络 (2/3)</vt:lpstr>
      <vt:lpstr>配置物理网络（3/3）</vt:lpstr>
      <vt:lpstr>PowerPoint 演示文稿</vt:lpstr>
      <vt:lpstr>磁盘配置 - 分组管理</vt:lpstr>
      <vt:lpstr>磁盘配置 - 卷组配置</vt:lpstr>
      <vt:lpstr>磁盘配置 - 存储分区配置</vt:lpstr>
      <vt:lpstr>PowerPoint 演示文稿</vt:lpstr>
      <vt:lpstr>资源隔离配置</vt:lpstr>
      <vt:lpstr>PowerPoint 演示文稿</vt:lpstr>
      <vt:lpstr>glance存储对接UDS</vt:lpstr>
      <vt:lpstr>cinder对接SAN存储 (1/3)</vt:lpstr>
      <vt:lpstr>cinder对接SAN存储 (2/3)</vt:lpstr>
      <vt:lpstr>cinder对接SAN存储 (3/3)</vt:lpstr>
      <vt:lpstr>PowerPoint 演示文稿</vt:lpstr>
      <vt:lpstr>裸金属管理 (1/4)</vt:lpstr>
      <vt:lpstr>裸金属管理 (2/4)</vt:lpstr>
      <vt:lpstr>裸金属管理 (3/4)</vt:lpstr>
      <vt:lpstr>裸金属管理 (4/4)</vt:lpstr>
      <vt:lpstr>PowerPoint 演示文稿</vt:lpstr>
      <vt:lpstr>Neutron vxlan网络配置(1/2)</vt:lpstr>
      <vt:lpstr>Neutron vxlan网络配置(2/2)</vt:lpstr>
      <vt:lpstr>external_api网络配置</vt:lpstr>
      <vt:lpstr>虚拟机MAC地址配置</vt:lpstr>
      <vt:lpstr>PowerPoint 演示文稿</vt:lpstr>
      <vt:lpstr>添加FusionCompute资源池</vt:lpstr>
      <vt:lpstr>添加FusionCompute计算集群</vt:lpstr>
      <vt:lpstr>添加FusionCompute存储集群</vt:lpstr>
      <vt:lpstr>添加VMware资源池</vt:lpstr>
      <vt:lpstr>添加VMware计算集群</vt:lpstr>
      <vt:lpstr>添加VMware存储集群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hongfeilongzjhw</cp:lastModifiedBy>
  <cp:revision>2344</cp:revision>
  <dcterms:created xsi:type="dcterms:W3CDTF">2003-08-21T06:48:56Z</dcterms:created>
  <dcterms:modified xsi:type="dcterms:W3CDTF">2017-12-22T03:25:48Z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(3)BLYvahVP9QFtNlkHgipDCbshX/kxuwyHfh0gRGE0b80TcmEpN/ktDoF+iaAso1O7ZdK9KPBF
C/5iW6DXckSpQidGAI5zds+7+1+PS4s/t9GNPKWfFClZuKLXc3Sh2btjbrHkfHn9GfgzVli1
EHidRITyMYKR5GXJXhdjyiCpxpOFtKwBLSmoYAS+5ILoIxni9jU0d4Qcy2FOCjDOd7yaysUK
Mky7Q39JYGxPJShGhy</vt:lpwstr>
  </property>
  <property fmtid="{D5CDD505-2E9C-101B-9397-08002B2CF9AE}" pid="18" name="_2015_ms_pID_7253431">
    <vt:lpwstr>nqXmdDuNAcCFwcswcAQYC6W1FumfW3fnf4OXpun10VoNiaJbEiAj7f
+Dy6UXdy8eB0IYiaYd7zvORcKHjH8sokQrZfGFimaUcFwSJpCYhAck92YKovsSD58NVNNVR5
NfFD22JVYv813CS54Mie8Wm/oG0CKHY8sHadiAEVDR+4QzMLkHPo5BYRCwULKJ7pSHZ6ziSR
ChO6eZSPpx8QlP9KnrKLd1a5uE992QspA7Nr</vt:lpwstr>
  </property>
  <property fmtid="{D5CDD505-2E9C-101B-9397-08002B2CF9AE}" pid="19" name="_2015_ms_pID_7253432">
    <vt:lpwstr>+B872wQ7ZSCORo2AKcITNt3lVMzSSxUZbvgM
kEr93rkhTn3T3KYoixNU7BPR6c52kg==</vt:lpwstr>
  </property>
  <property fmtid="{D5CDD505-2E9C-101B-9397-08002B2CF9AE}" pid="20" name="ContentTypeId">
    <vt:lpwstr>0x01010077333E8A2F07A74D848136A2C03778F8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1513911872</vt:lpwstr>
  </property>
</Properties>
</file>