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  <p:sldMasterId id="2147483859" r:id="rId5"/>
  </p:sldMasterIdLst>
  <p:notesMasterIdLst>
    <p:notesMasterId r:id="rId55"/>
  </p:notesMasterIdLst>
  <p:handoutMasterIdLst>
    <p:handoutMasterId r:id="rId56"/>
  </p:handoutMasterIdLst>
  <p:sldIdLst>
    <p:sldId id="308" r:id="rId6"/>
    <p:sldId id="257" r:id="rId7"/>
    <p:sldId id="307" r:id="rId8"/>
    <p:sldId id="258" r:id="rId9"/>
    <p:sldId id="259" r:id="rId10"/>
    <p:sldId id="260" r:id="rId11"/>
    <p:sldId id="261" r:id="rId12"/>
    <p:sldId id="262" r:id="rId13"/>
    <p:sldId id="304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305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x="9144000" cy="6858000" type="screen4x3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orient="horz" pos="867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476" userDrawn="1">
          <p15:clr>
            <a:srgbClr val="A4A3A4"/>
          </p15:clr>
        </p15:guide>
        <p15:guide id="6" pos="54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orient="horz" pos="479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orient="horz" pos="5967">
          <p15:clr>
            <a:srgbClr val="A4A3A4"/>
          </p15:clr>
        </p15:guide>
        <p15:guide id="5" orient="horz" pos="3246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  <p:cmAuthor id="3" name="zhouyuanzjhw" initials="z" lastIdx="4" clrIdx="3">
    <p:extLst>
      <p:ext uri="{19B8F6BF-5375-455C-9EA6-DF929625EA0E}">
        <p15:presenceInfo xmlns:p15="http://schemas.microsoft.com/office/powerpoint/2012/main" userId="S-1-5-21-147214757-305610072-1517763936-31698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8D8"/>
    <a:srgbClr val="990000"/>
    <a:srgbClr val="FF0909"/>
    <a:srgbClr val="CF6B63"/>
    <a:srgbClr val="E7CCC7"/>
    <a:srgbClr val="FFC1C1"/>
    <a:srgbClr val="EE0000"/>
    <a:srgbClr val="5400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6" autoAdjust="0"/>
    <p:restoredTop sz="82560" autoAdjust="0"/>
  </p:normalViewPr>
  <p:slideViewPr>
    <p:cSldViewPr showGuides="1">
      <p:cViewPr varScale="1">
        <p:scale>
          <a:sx n="76" d="100"/>
          <a:sy n="76" d="100"/>
        </p:scale>
        <p:origin x="1308" y="84"/>
      </p:cViewPr>
      <p:guideLst>
        <p:guide orient="horz" pos="2364"/>
        <p:guide orient="horz" pos="867"/>
        <p:guide orient="horz" pos="3929"/>
        <p:guide pos="2880"/>
        <p:guide pos="476"/>
        <p:guide pos="542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52" d="100"/>
          <a:sy n="52" d="100"/>
        </p:scale>
        <p:origin x="3182" y="55"/>
      </p:cViewPr>
      <p:guideLst>
        <p:guide orient="horz" pos="3087"/>
        <p:guide orient="horz" pos="479"/>
        <p:guide orient="horz" pos="2928"/>
        <p:guide orient="horz" pos="5967"/>
        <p:guide orient="horz" pos="3246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61" Type="http://schemas.openxmlformats.org/officeDocument/2006/relationships/tableStyles" Target="tableStyle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commentAuthors" Target="commentAuthor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smtClean="0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860924"/>
            <a:ext cx="5676900" cy="4864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here to add content</a:t>
            </a:r>
          </a:p>
          <a:p>
            <a:pPr lvl="1"/>
            <a:r>
              <a:rPr lang="en-US" altLang="zh-CN" noProof="0" dirty="0" smtClean="0"/>
              <a:t>Click here to add content</a:t>
            </a:r>
          </a:p>
          <a:p>
            <a:pPr lvl="2"/>
            <a:r>
              <a:rPr lang="en-US" altLang="zh-CN" noProof="0" dirty="0" smtClean="0"/>
              <a:t>Click here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2015.7.4</a:t>
            </a:r>
          </a:p>
          <a:p>
            <a:pPr lvl="1"/>
            <a:r>
              <a:rPr lang="zh-CN" altLang="en-US" smtClean="0"/>
              <a:t>调整版权和页码对齐，位于参考线</a:t>
            </a:r>
            <a:r>
              <a:rPr lang="en-US" altLang="zh-CN" smtClean="0"/>
              <a:t>8.5</a:t>
            </a:r>
            <a:r>
              <a:rPr lang="zh-CN" altLang="en-US" smtClean="0"/>
              <a:t>到</a:t>
            </a:r>
            <a:r>
              <a:rPr lang="en-US" altLang="zh-CN" smtClean="0"/>
              <a:t>8.9</a:t>
            </a:r>
            <a:r>
              <a:rPr lang="zh-CN" altLang="en-US" smtClean="0"/>
              <a:t>之间。</a:t>
            </a:r>
          </a:p>
          <a:p>
            <a:pPr lvl="1"/>
            <a:r>
              <a:rPr lang="zh-CN" altLang="en-US" smtClean="0"/>
              <a:t>调整编辑框行距为单倍行距。</a:t>
            </a:r>
            <a:endParaRPr lang="en-US" altLang="zh-CN" smtClean="0"/>
          </a:p>
          <a:p>
            <a:pPr lvl="0"/>
            <a:r>
              <a:rPr lang="en-US" altLang="zh-CN" smtClean="0"/>
              <a:t>2015.7.9</a:t>
            </a:r>
          </a:p>
          <a:p>
            <a:pPr lvl="1"/>
            <a:r>
              <a:rPr lang="zh-CN" altLang="en-US" smtClean="0"/>
              <a:t>删除此页课程版本后的“</a:t>
            </a:r>
            <a:r>
              <a:rPr lang="en-US" altLang="zh-CN" smtClean="0"/>
              <a:t>ISSUE</a:t>
            </a:r>
            <a:r>
              <a:rPr lang="zh-CN" altLang="en-US" smtClean="0"/>
              <a:t>”。</a:t>
            </a:r>
            <a:endParaRPr lang="en-US" altLang="zh-CN" smtClean="0"/>
          </a:p>
          <a:p>
            <a:pPr lvl="1"/>
            <a:r>
              <a:rPr lang="zh-CN" altLang="en-US" smtClean="0"/>
              <a:t>新增“产品版本”和“课程版本”的示例。</a:t>
            </a:r>
            <a:endParaRPr lang="en-US" altLang="zh-CN" smtClean="0"/>
          </a:p>
          <a:p>
            <a:pPr lvl="0"/>
            <a:r>
              <a:rPr lang="en-US" altLang="zh-CN" smtClean="0"/>
              <a:t>2015.8.3</a:t>
            </a:r>
          </a:p>
          <a:p>
            <a:pPr lvl="1"/>
            <a:r>
              <a:rPr lang="zh-CN" altLang="en-US" smtClean="0"/>
              <a:t>调整母板主体和备注，段落格式为“允许标点溢出边界”。</a:t>
            </a:r>
            <a:endParaRPr lang="en-US" altLang="zh-CN" smtClean="0"/>
          </a:p>
          <a:p>
            <a:pPr lvl="0"/>
            <a:r>
              <a:rPr lang="en-US" altLang="zh-CN" smtClean="0"/>
              <a:t>2015.8.4</a:t>
            </a:r>
          </a:p>
          <a:p>
            <a:pPr lvl="1"/>
            <a:r>
              <a:rPr lang="zh-CN" altLang="en-US" smtClean="0"/>
              <a:t>删除缩略语页；</a:t>
            </a:r>
            <a:endParaRPr lang="en-US" altLang="zh-CN" smtClean="0"/>
          </a:p>
          <a:p>
            <a:pPr lvl="1"/>
            <a:r>
              <a:rPr lang="zh-CN" altLang="en-US" smtClean="0"/>
              <a:t>重命名版式“</a:t>
            </a:r>
            <a:r>
              <a:rPr lang="en-US" altLang="zh-CN" smtClean="0"/>
              <a:t>8#</a:t>
            </a:r>
            <a:r>
              <a:rPr lang="zh-CN" altLang="en-US" smtClean="0"/>
              <a:t>空白”为“</a:t>
            </a:r>
            <a:r>
              <a:rPr lang="en-US" altLang="zh-CN" smtClean="0"/>
              <a:t>8#</a:t>
            </a:r>
            <a:r>
              <a:rPr lang="zh-CN" altLang="en-US" smtClean="0"/>
              <a:t>仅标题”。</a:t>
            </a:r>
            <a:endParaRPr lang="en-US" altLang="zh-CN" smtClean="0"/>
          </a:p>
          <a:p>
            <a:r>
              <a:rPr lang="en-US" altLang="zh-CN" smtClean="0"/>
              <a:t>2015.9.2</a:t>
            </a:r>
          </a:p>
          <a:p>
            <a:pPr lvl="1"/>
            <a:r>
              <a:rPr lang="zh-CN" altLang="en-US" smtClean="0"/>
              <a:t>新增备注模板，备注页正上方添加页眉，显示本章标题。</a:t>
            </a:r>
            <a:endParaRPr lang="en-US" altLang="zh-CN" smtClean="0"/>
          </a:p>
          <a:p>
            <a:pPr lvl="0"/>
            <a:r>
              <a:rPr lang="en-US" altLang="zh-CN" smtClean="0"/>
              <a:t>2015.9.14</a:t>
            </a:r>
          </a:p>
          <a:p>
            <a:pPr lvl="1"/>
            <a:r>
              <a:rPr lang="zh-CN" altLang="en-US" smtClean="0"/>
              <a:t>删除“谢谢”那页的白色“谢谢”。</a:t>
            </a:r>
            <a:endParaRPr lang="en-US" altLang="zh-CN" smtClean="0"/>
          </a:p>
          <a:p>
            <a:pPr lvl="0"/>
            <a:r>
              <a:rPr lang="en-US" altLang="zh-CN" smtClean="0"/>
              <a:t>2017.11.8</a:t>
            </a:r>
          </a:p>
          <a:p>
            <a:pPr lvl="1"/>
            <a:r>
              <a:rPr lang="zh-CN" altLang="en-US" smtClean="0"/>
              <a:t>调整母版中标题宽度。</a:t>
            </a:r>
            <a:endParaRPr lang="en-US" altLang="zh-CN" smtClean="0"/>
          </a:p>
          <a:p>
            <a:r>
              <a:rPr lang="en-US" altLang="zh-CN" smtClean="0"/>
              <a:t>2017.12.8</a:t>
            </a:r>
          </a:p>
          <a:p>
            <a:pPr lvl="1"/>
            <a:r>
              <a:rPr lang="zh-CN" altLang="en-US" smtClean="0"/>
              <a:t>适当拉长了备注页文本框长度，防止</a:t>
            </a:r>
            <a:r>
              <a:rPr lang="en-US" altLang="zh-CN" smtClean="0"/>
              <a:t>2013</a:t>
            </a:r>
            <a:r>
              <a:rPr lang="zh-CN" altLang="en-US" smtClean="0"/>
              <a:t>版后的</a:t>
            </a:r>
            <a:r>
              <a:rPr lang="en-US" altLang="zh-CN" smtClean="0"/>
              <a:t>PPT</a:t>
            </a:r>
            <a:r>
              <a:rPr lang="zh-CN" altLang="en-US" smtClean="0"/>
              <a:t>会自动换页。</a:t>
            </a:r>
            <a:endParaRPr lang="en-US" altLang="zh-CN" dirty="0" smtClean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4258308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53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30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填写</a:t>
            </a:r>
            <a:r>
              <a:rPr lang="en-US" altLang="zh-CN" dirty="0" err="1" smtClean="0"/>
              <a:t>FusionSphere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OpenStack</a:t>
            </a:r>
            <a:r>
              <a:rPr lang="en-US" altLang="zh-CN" dirty="0" smtClean="0"/>
              <a:t> OM</a:t>
            </a:r>
            <a:r>
              <a:rPr lang="zh-CN" altLang="en-US" dirty="0" smtClean="0"/>
              <a:t>虚拟机参数：基础配置：</a:t>
            </a:r>
          </a:p>
          <a:p>
            <a:pPr lvl="1"/>
            <a:r>
              <a:rPr lang="zh-CN" altLang="en-US" dirty="0" smtClean="0"/>
              <a:t>应用场景：选择“</a:t>
            </a:r>
            <a:r>
              <a:rPr lang="en-US" altLang="zh-CN" dirty="0" err="1" smtClean="0"/>
              <a:t>FusionSphere</a:t>
            </a:r>
            <a:r>
              <a:rPr lang="en-US" altLang="zh-CN" dirty="0" smtClean="0"/>
              <a:t>”</a:t>
            </a:r>
            <a:r>
              <a:rPr lang="zh-CN" altLang="en-US" dirty="0" smtClean="0"/>
              <a:t>。</a:t>
            </a:r>
          </a:p>
          <a:p>
            <a:pPr lvl="1"/>
            <a:r>
              <a:rPr lang="zh-CN" altLang="en-US" dirty="0" smtClean="0"/>
              <a:t>类型：</a:t>
            </a:r>
            <a:r>
              <a:rPr lang="en-US" altLang="zh-CN" dirty="0" err="1" smtClean="0"/>
              <a:t>AllinOne</a:t>
            </a:r>
            <a:r>
              <a:rPr lang="en-US" altLang="zh-CN" dirty="0" smtClean="0"/>
              <a:t> OM</a:t>
            </a:r>
            <a:r>
              <a:rPr lang="zh-CN" altLang="en-US" dirty="0" smtClean="0"/>
              <a:t>。</a:t>
            </a:r>
          </a:p>
          <a:p>
            <a:pPr lvl="1"/>
            <a:r>
              <a:rPr lang="en-US" altLang="zh-CN" dirty="0" smtClean="0"/>
              <a:t>HA</a:t>
            </a:r>
            <a:r>
              <a:rPr lang="zh-CN" altLang="en-US" dirty="0" smtClean="0"/>
              <a:t>模式：选择单节点或者主备。</a:t>
            </a:r>
          </a:p>
          <a:p>
            <a:pPr lvl="1"/>
            <a:r>
              <a:rPr lang="zh-CN" altLang="en-US" dirty="0" smtClean="0"/>
              <a:t>管理规模：选择需要管理的虚拟机规模。</a:t>
            </a:r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绑核：选择虚拟机的</a:t>
            </a:r>
            <a:r>
              <a:rPr lang="en-US" altLang="zh-CN" dirty="0" err="1" smtClean="0"/>
              <a:t>vCPU</a:t>
            </a:r>
            <a:r>
              <a:rPr lang="zh-CN" altLang="en-US" dirty="0" smtClean="0"/>
              <a:t>是否绑定服务器的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。</a:t>
            </a:r>
          </a:p>
          <a:p>
            <a:pPr lvl="1"/>
            <a:r>
              <a:rPr lang="zh-CN" altLang="en-US" dirty="0" smtClean="0"/>
              <a:t>级联类型：选择“</a:t>
            </a:r>
            <a:r>
              <a:rPr lang="en-US" altLang="zh-CN" dirty="0" smtClean="0"/>
              <a:t>Standalone”</a:t>
            </a:r>
            <a:r>
              <a:rPr lang="zh-CN" altLang="en-US" dirty="0" smtClean="0"/>
              <a:t>。</a:t>
            </a:r>
          </a:p>
          <a:p>
            <a:r>
              <a:rPr lang="en-US" altLang="zh-CN" dirty="0" smtClean="0"/>
              <a:t>API </a:t>
            </a:r>
            <a:r>
              <a:rPr lang="zh-CN" altLang="en-US" dirty="0" smtClean="0"/>
              <a:t>网络配置：</a:t>
            </a:r>
          </a:p>
          <a:p>
            <a:r>
              <a:rPr lang="zh-CN" altLang="en-US" dirty="0" smtClean="0"/>
              <a:t>网络浮动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：设置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网络浮动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地址。</a:t>
            </a:r>
          </a:p>
          <a:p>
            <a:r>
              <a:rPr lang="en-US" altLang="zh-CN" dirty="0" smtClean="0"/>
              <a:t>OM </a:t>
            </a:r>
            <a:r>
              <a:rPr lang="zh-CN" altLang="en-US" dirty="0" smtClean="0"/>
              <a:t>网络配置：</a:t>
            </a:r>
          </a:p>
          <a:p>
            <a:r>
              <a:rPr lang="zh-CN" altLang="en-US" dirty="0" smtClean="0"/>
              <a:t>网络浮动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：设置</a:t>
            </a:r>
            <a:r>
              <a:rPr lang="en-US" altLang="zh-CN" dirty="0" smtClean="0"/>
              <a:t>OM</a:t>
            </a:r>
            <a:r>
              <a:rPr lang="zh-CN" altLang="en-US" dirty="0" smtClean="0"/>
              <a:t>网络浮动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地址。</a:t>
            </a:r>
            <a:endParaRPr lang="en-US" altLang="zh-CN" dirty="0" smtClean="0"/>
          </a:p>
          <a:p>
            <a:r>
              <a:rPr lang="zh-CN" altLang="en-US" dirty="0" smtClean="0"/>
              <a:t>选择创建</a:t>
            </a:r>
            <a:r>
              <a:rPr lang="en-US" altLang="zh-CN" dirty="0" err="1" smtClean="0"/>
              <a:t>FusionSphere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OpenStack</a:t>
            </a:r>
            <a:r>
              <a:rPr lang="en-US" altLang="zh-CN" dirty="0" smtClean="0"/>
              <a:t> OM</a:t>
            </a:r>
            <a:r>
              <a:rPr lang="zh-CN" altLang="en-US" dirty="0" smtClean="0"/>
              <a:t>虚拟机的两台主机。根据</a:t>
            </a:r>
            <a:r>
              <a:rPr lang="en-US" altLang="zh-CN" dirty="0" err="1" smtClean="0"/>
              <a:t>FusionSphere</a:t>
            </a:r>
            <a:r>
              <a:rPr lang="zh-CN" altLang="en-US" dirty="0" smtClean="0"/>
              <a:t>解决方案的部署规划，选择对应的主机创建管理虚拟机。</a:t>
            </a:r>
          </a:p>
          <a:p>
            <a:r>
              <a:rPr lang="zh-CN" altLang="en-US" dirty="0" smtClean="0"/>
              <a:t>安装过程耗时约</a:t>
            </a:r>
            <a:r>
              <a:rPr lang="en-US" altLang="zh-CN" dirty="0" smtClean="0"/>
              <a:t>35</a:t>
            </a:r>
            <a:r>
              <a:rPr lang="zh-CN" altLang="en-US" dirty="0" smtClean="0"/>
              <a:t>分钟，当</a:t>
            </a:r>
            <a:r>
              <a:rPr lang="en-US" altLang="zh-CN" dirty="0" err="1" smtClean="0"/>
              <a:t>FusionSphere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OpenStack</a:t>
            </a:r>
            <a:r>
              <a:rPr lang="en-US" altLang="zh-CN" dirty="0" smtClean="0"/>
              <a:t> OM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External API</a:t>
            </a:r>
            <a:r>
              <a:rPr lang="zh-CN" altLang="en-US" dirty="0" smtClean="0"/>
              <a:t>网络</a:t>
            </a:r>
            <a:r>
              <a:rPr lang="en-US" altLang="zh-CN" dirty="0" smtClean="0"/>
              <a:t>IP</a:t>
            </a:r>
            <a:r>
              <a:rPr lang="zh-CN" altLang="en-US" dirty="0" smtClean="0"/>
              <a:t>可以登录时，表示安装成功。</a:t>
            </a:r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438404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28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6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44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完成</a:t>
            </a:r>
            <a:r>
              <a:rPr lang="en-US" altLang="zh-CN" smtClean="0"/>
              <a:t>FusionSphere OpenStack</a:t>
            </a:r>
            <a:r>
              <a:rPr lang="zh-CN" altLang="en-US" smtClean="0"/>
              <a:t>和</a:t>
            </a:r>
            <a:r>
              <a:rPr lang="en-US" altLang="zh-CN" smtClean="0"/>
              <a:t>FusionSphere OpenStack OM</a:t>
            </a:r>
            <a:r>
              <a:rPr lang="zh-CN" altLang="en-US" smtClean="0"/>
              <a:t>的安装后，已经配置了</a:t>
            </a:r>
            <a:r>
              <a:rPr lang="en-US" altLang="zh-CN" smtClean="0"/>
              <a:t>FusionSphere OpenStack</a:t>
            </a:r>
            <a:r>
              <a:rPr lang="zh-CN" altLang="en-US" smtClean="0"/>
              <a:t>与</a:t>
            </a:r>
            <a:r>
              <a:rPr lang="en-US" altLang="zh-CN" smtClean="0"/>
              <a:t>FusionSphere OpenStack OM</a:t>
            </a:r>
            <a:r>
              <a:rPr lang="zh-CN" altLang="en-US" smtClean="0"/>
              <a:t>的对接。在初始配置阶段，还可以进一步对资源进行配置，以便更好的利用系统资源。</a:t>
            </a:r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026520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78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25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Flat</a:t>
            </a:r>
            <a:r>
              <a:rPr lang="zh-CN" altLang="en-US" smtClean="0"/>
              <a:t>网络是无</a:t>
            </a:r>
            <a:r>
              <a:rPr lang="en-US" altLang="zh-CN" smtClean="0"/>
              <a:t>vlan tagging</a:t>
            </a:r>
            <a:r>
              <a:rPr lang="zh-CN" altLang="en-US" smtClean="0"/>
              <a:t>的网络</a:t>
            </a:r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717222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100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706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335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007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149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611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939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513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378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862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58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81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417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标签管理：设置完成后，便可使用该标签为虚拟机规格设置标签。使用该虚拟机规格创建虚拟机时，会选择完全满足标签要求的主机组中的主机创建虚拟机。</a:t>
            </a:r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6377437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812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247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694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096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279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588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78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74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98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561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424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827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成功接入</a:t>
            </a:r>
            <a:r>
              <a:rPr lang="en-US" altLang="zh-CN" smtClean="0"/>
              <a:t>Keystone</a:t>
            </a:r>
            <a:r>
              <a:rPr lang="zh-CN" altLang="en-US" smtClean="0"/>
              <a:t>后，若不通过</a:t>
            </a:r>
            <a:r>
              <a:rPr lang="en-US" altLang="zh-CN" smtClean="0"/>
              <a:t>FusionSphere OpenStack OM</a:t>
            </a:r>
            <a:r>
              <a:rPr lang="zh-CN" altLang="en-US" smtClean="0"/>
              <a:t>界面，而直接在</a:t>
            </a:r>
            <a:r>
              <a:rPr lang="en-US" altLang="zh-CN" smtClean="0"/>
              <a:t>FusionSphere OpenStack</a:t>
            </a:r>
            <a:r>
              <a:rPr lang="zh-CN" altLang="en-US" smtClean="0"/>
              <a:t>环境中，进行用户管理或其他操作时，必须使用</a:t>
            </a:r>
            <a:r>
              <a:rPr lang="en-US" altLang="zh-CN" smtClean="0"/>
              <a:t>Keystone</a:t>
            </a:r>
            <a:r>
              <a:rPr lang="zh-CN" altLang="en-US" smtClean="0"/>
              <a:t>的</a:t>
            </a:r>
            <a:r>
              <a:rPr lang="en-US" altLang="zh-CN" smtClean="0"/>
              <a:t>V3</a:t>
            </a:r>
            <a:r>
              <a:rPr lang="zh-CN" altLang="en-US" smtClean="0"/>
              <a:t>接口，否则可能会因为鉴权问题导致操作失败。</a:t>
            </a:r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9552761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259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可登录</a:t>
            </a:r>
            <a:r>
              <a:rPr lang="en-US" altLang="zh-CN" dirty="0" err="1" smtClean="0"/>
              <a:t>FusionSphere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OpenStack</a:t>
            </a:r>
            <a:r>
              <a:rPr lang="zh-CN" altLang="en-US" dirty="0" smtClean="0"/>
              <a:t>，通过“</a:t>
            </a:r>
            <a:r>
              <a:rPr lang="en-US" altLang="zh-CN" dirty="0" smtClean="0"/>
              <a:t>root”</a:t>
            </a:r>
            <a:r>
              <a:rPr lang="zh-CN" altLang="en-US" dirty="0" smtClean="0"/>
              <a:t>用户执行以下命令查看各服务组件的数据库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地址。查询</a:t>
            </a:r>
            <a:r>
              <a:rPr lang="en-US" altLang="zh-CN" dirty="0" smtClean="0"/>
              <a:t>nova</a:t>
            </a:r>
            <a:r>
              <a:rPr lang="zh-CN" altLang="en-US" dirty="0" smtClean="0"/>
              <a:t>的数据库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地址。</a:t>
            </a:r>
          </a:p>
          <a:p>
            <a:pPr lvl="1"/>
            <a:r>
              <a:rPr lang="zh-CN" altLang="en-US" dirty="0" smtClean="0"/>
              <a:t>执行</a:t>
            </a:r>
            <a:r>
              <a:rPr lang="en-US" altLang="zh-CN" dirty="0" smtClean="0"/>
              <a:t>cps template-</a:t>
            </a:r>
            <a:r>
              <a:rPr lang="en-US" altLang="zh-CN" dirty="0" err="1" smtClean="0"/>
              <a:t>params</a:t>
            </a:r>
            <a:r>
              <a:rPr lang="en-US" altLang="zh-CN" dirty="0" smtClean="0"/>
              <a:t>-show --service nova nova-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db_instance</a:t>
            </a:r>
            <a:r>
              <a:rPr lang="zh-CN" altLang="en-US" dirty="0" smtClean="0"/>
              <a:t>，查询</a:t>
            </a:r>
            <a:r>
              <a:rPr lang="en-US" altLang="zh-CN" dirty="0" smtClean="0"/>
              <a:t>nova</a:t>
            </a:r>
            <a:r>
              <a:rPr lang="zh-CN" altLang="en-US" dirty="0" smtClean="0"/>
              <a:t>的数据库实例。</a:t>
            </a:r>
          </a:p>
          <a:p>
            <a:pPr lvl="1"/>
            <a:r>
              <a:rPr lang="zh-CN" altLang="en-US" dirty="0" smtClean="0"/>
              <a:t>执行</a:t>
            </a:r>
            <a:r>
              <a:rPr lang="en-US" altLang="zh-CN" dirty="0" smtClean="0"/>
              <a:t>comp-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-get </a:t>
            </a:r>
            <a:r>
              <a:rPr lang="zh-CN" altLang="en-US" dirty="0" smtClean="0"/>
              <a:t>实例名称，查询</a:t>
            </a:r>
            <a:r>
              <a:rPr lang="en-US" altLang="zh-CN" dirty="0" smtClean="0"/>
              <a:t>nova</a:t>
            </a:r>
            <a:r>
              <a:rPr lang="zh-CN" altLang="en-US" dirty="0" smtClean="0"/>
              <a:t>的数据库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地址。</a:t>
            </a:r>
          </a:p>
          <a:p>
            <a:r>
              <a:rPr lang="zh-CN" altLang="en-US" dirty="0" smtClean="0"/>
              <a:t>查询</a:t>
            </a:r>
            <a:r>
              <a:rPr lang="en-US" altLang="zh-CN" dirty="0" smtClean="0"/>
              <a:t>neutron</a:t>
            </a:r>
            <a:r>
              <a:rPr lang="zh-CN" altLang="en-US" dirty="0" smtClean="0"/>
              <a:t>的数据库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地址。</a:t>
            </a:r>
          </a:p>
          <a:p>
            <a:pPr lvl="1"/>
            <a:r>
              <a:rPr lang="zh-CN" altLang="en-US" dirty="0" smtClean="0"/>
              <a:t>执行</a:t>
            </a:r>
            <a:r>
              <a:rPr lang="en-US" altLang="zh-CN" dirty="0" smtClean="0"/>
              <a:t>cps template-</a:t>
            </a:r>
            <a:r>
              <a:rPr lang="en-US" altLang="zh-CN" dirty="0" err="1" smtClean="0"/>
              <a:t>params</a:t>
            </a:r>
            <a:r>
              <a:rPr lang="en-US" altLang="zh-CN" dirty="0" smtClean="0"/>
              <a:t>-show --service neutron neutron-server |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db_instance</a:t>
            </a:r>
            <a:r>
              <a:rPr lang="zh-CN" altLang="en-US" dirty="0" smtClean="0"/>
              <a:t>，查询</a:t>
            </a:r>
            <a:r>
              <a:rPr lang="en-US" altLang="zh-CN" dirty="0" smtClean="0"/>
              <a:t>neutron</a:t>
            </a:r>
            <a:r>
              <a:rPr lang="zh-CN" altLang="en-US" dirty="0" smtClean="0"/>
              <a:t>的数据库实例。</a:t>
            </a:r>
          </a:p>
          <a:p>
            <a:pPr lvl="1"/>
            <a:r>
              <a:rPr lang="zh-CN" altLang="en-US" dirty="0" smtClean="0"/>
              <a:t>执行</a:t>
            </a:r>
            <a:r>
              <a:rPr lang="en-US" altLang="zh-CN" dirty="0" smtClean="0"/>
              <a:t>comp-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-get </a:t>
            </a:r>
            <a:r>
              <a:rPr lang="zh-CN" altLang="en-US" dirty="0" smtClean="0"/>
              <a:t>实例名称，查询</a:t>
            </a:r>
            <a:r>
              <a:rPr lang="en-US" altLang="zh-CN" dirty="0" smtClean="0"/>
              <a:t>neutron</a:t>
            </a:r>
            <a:r>
              <a:rPr lang="zh-CN" altLang="en-US" dirty="0" smtClean="0"/>
              <a:t>的数据库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地址。</a:t>
            </a:r>
          </a:p>
          <a:p>
            <a:r>
              <a:rPr lang="zh-CN" altLang="en-US" dirty="0" smtClean="0"/>
              <a:t>查询</a:t>
            </a:r>
            <a:r>
              <a:rPr lang="en-US" altLang="zh-CN" dirty="0" smtClean="0"/>
              <a:t>cinder</a:t>
            </a:r>
            <a:r>
              <a:rPr lang="zh-CN" altLang="en-US" dirty="0" smtClean="0"/>
              <a:t>的数据库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地址。</a:t>
            </a:r>
          </a:p>
          <a:p>
            <a:pPr lvl="1"/>
            <a:r>
              <a:rPr lang="zh-CN" altLang="en-US" dirty="0" smtClean="0"/>
              <a:t>执行</a:t>
            </a:r>
            <a:r>
              <a:rPr lang="en-US" altLang="zh-CN" dirty="0" smtClean="0"/>
              <a:t>cps template-</a:t>
            </a:r>
            <a:r>
              <a:rPr lang="en-US" altLang="zh-CN" dirty="0" err="1" smtClean="0"/>
              <a:t>params</a:t>
            </a:r>
            <a:r>
              <a:rPr lang="en-US" altLang="zh-CN" dirty="0" smtClean="0"/>
              <a:t>-show --service cinder cinder-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db_instance</a:t>
            </a:r>
            <a:r>
              <a:rPr lang="zh-CN" altLang="en-US" dirty="0" smtClean="0"/>
              <a:t>，查询</a:t>
            </a:r>
            <a:r>
              <a:rPr lang="en-US" altLang="zh-CN" dirty="0" smtClean="0"/>
              <a:t>cinder</a:t>
            </a:r>
            <a:r>
              <a:rPr lang="zh-CN" altLang="en-US" dirty="0" smtClean="0"/>
              <a:t>的数据库实例。</a:t>
            </a:r>
          </a:p>
          <a:p>
            <a:pPr lvl="1"/>
            <a:r>
              <a:rPr lang="zh-CN" altLang="en-US" dirty="0" smtClean="0"/>
              <a:t>执行</a:t>
            </a:r>
            <a:r>
              <a:rPr lang="en-US" altLang="zh-CN" dirty="0" smtClean="0"/>
              <a:t>comp-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-get </a:t>
            </a:r>
            <a:r>
              <a:rPr lang="zh-CN" altLang="en-US" dirty="0" smtClean="0"/>
              <a:t>实例名称，查询</a:t>
            </a:r>
            <a:r>
              <a:rPr lang="en-US" altLang="zh-CN" dirty="0" smtClean="0"/>
              <a:t>cinder</a:t>
            </a:r>
            <a:r>
              <a:rPr lang="zh-CN" altLang="en-US" dirty="0" smtClean="0"/>
              <a:t>的数据库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地址。</a:t>
            </a:r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469799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021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参考答案：</a:t>
            </a:r>
            <a:endParaRPr lang="en-US" altLang="zh-CN" smtClean="0"/>
          </a:p>
          <a:p>
            <a:pPr lvl="1"/>
            <a:r>
              <a:rPr lang="en-US" altLang="zh-CN" smtClean="0"/>
              <a:t>1. A</a:t>
            </a:r>
          </a:p>
          <a:p>
            <a:pPr lvl="1"/>
            <a:r>
              <a:rPr lang="en-US" altLang="zh-CN" smtClean="0"/>
              <a:t>2. B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5972995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748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90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39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65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3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08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05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/>
        </p:nvGraphicFramePr>
        <p:xfrm>
          <a:off x="755649" y="1417638"/>
          <a:ext cx="7848601" cy="1082675"/>
        </p:xfrm>
        <a:graphic>
          <a:graphicData uri="http://schemas.openxmlformats.org/drawingml/2006/table">
            <a:tbl>
              <a:tblPr/>
              <a:tblGrid>
                <a:gridCol w="2340187"/>
                <a:gridCol w="1476164"/>
                <a:gridCol w="2268252"/>
                <a:gridCol w="1763998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课程编码</a:t>
                      </a:r>
                    </a:p>
                  </a:txBody>
                  <a:tcPr marL="77024" marR="77024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适用产品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产品版本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/>
        </p:nvGraphicFramePr>
        <p:xfrm>
          <a:off x="755650" y="2940050"/>
          <a:ext cx="7848600" cy="3038475"/>
        </p:xfrm>
        <a:graphic>
          <a:graphicData uri="http://schemas.openxmlformats.org/drawingml/2006/table">
            <a:tbl>
              <a:tblPr/>
              <a:tblGrid>
                <a:gridCol w="2340186"/>
                <a:gridCol w="1476164"/>
                <a:gridCol w="2268252"/>
                <a:gridCol w="1763998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77024" marR="77024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时间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1988840"/>
            <a:ext cx="234018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课程编码</a:t>
            </a:r>
            <a:endParaRPr lang="zh-CN" altLang="en-US" dirty="0"/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3095836" y="1988840"/>
            <a:ext cx="1476164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适用的产品</a:t>
            </a:r>
            <a:endParaRPr lang="zh-CN" altLang="en-US" dirty="0"/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0" y="1988840"/>
            <a:ext cx="226825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6840252" y="1988840"/>
            <a:ext cx="176399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755576" y="3537012"/>
            <a:ext cx="234026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3095836" y="3537012"/>
            <a:ext cx="1476164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0" y="3537012"/>
            <a:ext cx="226825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6840252" y="3501008"/>
            <a:ext cx="1764196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新开发</a:t>
            </a:r>
            <a:endParaRPr lang="zh-CN" altLang="en-US" dirty="0"/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714375" y="609315"/>
            <a:ext cx="70516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defTabSz="801688" fontAlgn="base"/>
            <a:r>
              <a:rPr lang="zh-CN" altLang="en-US" sz="3500" dirty="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6059488" y="360363"/>
            <a:ext cx="28733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1" dirty="0">
                <a:solidFill>
                  <a:srgbClr val="4D4D4D"/>
                </a:solidFill>
                <a:latin typeface="Arial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755576" y="4041068"/>
            <a:ext cx="234026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3095836" y="4041068"/>
            <a:ext cx="1476164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0" y="4041068"/>
            <a:ext cx="226825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6840252" y="4005064"/>
            <a:ext cx="1764196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755576" y="4509120"/>
            <a:ext cx="234026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3095836" y="4509120"/>
            <a:ext cx="1476164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0" y="4509120"/>
            <a:ext cx="226825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6840252" y="4509120"/>
            <a:ext cx="176419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755576" y="5049180"/>
            <a:ext cx="234026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3095836" y="5049180"/>
            <a:ext cx="1476164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0" y="5049180"/>
            <a:ext cx="226825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6840252" y="5049180"/>
            <a:ext cx="176419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755576" y="5517232"/>
            <a:ext cx="234026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3095836" y="5517232"/>
            <a:ext cx="1476164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4572000" y="5517232"/>
            <a:ext cx="226825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6840252" y="5517232"/>
            <a:ext cx="176419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优化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问题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694" y="549411"/>
            <a:ext cx="6159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 marL="457200" marR="0" indent="-457200" algn="l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/>
            </a:lvl1pPr>
            <a:lvl2pPr marL="858837" indent="-457200">
              <a:buSzPct val="100000"/>
              <a:buFont typeface="+mj-lt"/>
              <a:buAutoNum type="alphaUcPeriod"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 smtClean="0"/>
              <a:t>此版式用于思考题</a:t>
            </a:r>
            <a:r>
              <a:rPr lang="en-US" altLang="zh-CN" dirty="0" smtClean="0"/>
              <a:t>-201501</a:t>
            </a:r>
            <a:r>
              <a:rPr lang="zh-CN" altLang="en-US" dirty="0" smtClean="0"/>
              <a:t>具体格式（序号格式需以模板展示）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思考题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r>
              <a:rPr lang="zh-CN" altLang="en-US" dirty="0" smtClean="0"/>
              <a:t>此版式用于每一节的总结</a:t>
            </a:r>
            <a:r>
              <a:rPr lang="en-US" altLang="zh-CN" dirty="0" smtClean="0"/>
              <a:t>-201501</a:t>
            </a:r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本节小结</a:t>
            </a:r>
          </a:p>
        </p:txBody>
      </p:sp>
      <p:pic>
        <p:nvPicPr>
          <p:cNvPr id="4" name="Picture 8" descr="总结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106" y="543211"/>
            <a:ext cx="61753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总结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106" y="543211"/>
            <a:ext cx="61753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本章总结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684213" y="1376363"/>
            <a:ext cx="7920037" cy="388937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更多信息</a:t>
            </a:r>
          </a:p>
        </p:txBody>
      </p:sp>
      <p:pic>
        <p:nvPicPr>
          <p:cNvPr id="5" name="Picture 19" descr="前言 copy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344" y="536861"/>
            <a:ext cx="6223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r>
              <a:rPr lang="zh-CN" altLang="en-US" dirty="0" smtClean="0"/>
              <a:t>此版式用于提供给学员更多学习信息。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" descr="前言 copy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344" y="536861"/>
            <a:ext cx="6223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学习推荐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684213" y="1376363"/>
            <a:ext cx="7920037" cy="39243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82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967092" y="2503487"/>
            <a:ext cx="1209816" cy="71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4100" dirty="0" smtClean="0">
                <a:solidFill>
                  <a:srgbClr val="990000"/>
                </a:solidFill>
                <a:latin typeface="Arial" charset="0"/>
                <a:ea typeface="华文细黑" pitchFamily="2" charset="-122"/>
                <a:sym typeface="FrutigerNext LT Regular" pitchFamily="34" charset="0"/>
              </a:rPr>
              <a:t>谢谢</a:t>
            </a:r>
            <a:endParaRPr lang="zh-CN" altLang="zh-CN" sz="4100" dirty="0">
              <a:solidFill>
                <a:srgbClr val="990000"/>
              </a:solidFill>
              <a:latin typeface="Arial" charset="0"/>
              <a:ea typeface="华文细黑" pitchFamily="2" charset="-122"/>
              <a:sym typeface="FrutigerNext LT Regula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629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6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5578475"/>
            <a:ext cx="820738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7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2638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8"/>
          <p:cNvSpPr txBox="1">
            <a:spLocks noChangeArrowheads="1"/>
          </p:cNvSpPr>
          <p:nvPr/>
        </p:nvSpPr>
        <p:spPr bwMode="auto">
          <a:xfrm>
            <a:off x="7224713" y="4094163"/>
            <a:ext cx="13335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4" tIns="40058" rIns="80114" bIns="40058">
            <a:spAutoFit/>
          </a:bodyPr>
          <a:lstStyle/>
          <a:p>
            <a:pPr defTabSz="80168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sp>
        <p:nvSpPr>
          <p:cNvPr id="1414185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755650" y="1419225"/>
            <a:ext cx="6012594" cy="1470025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</a:t>
            </a:r>
            <a:r>
              <a:rPr lang="zh-CN" altLang="en-US" dirty="0" smtClean="0"/>
              <a:t>式</a:t>
            </a:r>
            <a:endParaRPr lang="zh-CN" altLang="en-US" dirty="0"/>
          </a:p>
        </p:txBody>
      </p:sp>
      <p:sp>
        <p:nvSpPr>
          <p:cNvPr id="7" name="Rectangle 14"/>
          <p:cNvSpPr>
            <a:spLocks noChangeArrowheads="1"/>
          </p:cNvSpPr>
          <p:nvPr userDrawn="1"/>
        </p:nvSpPr>
        <p:spPr bwMode="auto">
          <a:xfrm>
            <a:off x="655638" y="6207125"/>
            <a:ext cx="254703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88" fontAlgn="base"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版权所有</a:t>
            </a:r>
            <a:r>
              <a:rPr lang="en-US" altLang="zh-CN" sz="1200" b="0" i="0" dirty="0" smtClean="0">
                <a:latin typeface="+mn-lt"/>
                <a:ea typeface="+mn-ea"/>
              </a:rPr>
              <a:t>©</a:t>
            </a:r>
            <a:r>
              <a:rPr lang="en-US" altLang="zh-CN" sz="1200" b="0" dirty="0" smtClean="0">
                <a:latin typeface="+mn-lt"/>
                <a:ea typeface="+mn-ea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2017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华为技术有限公司</a:t>
            </a:r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前言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694" y="542012"/>
            <a:ext cx="6159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2" y="1376364"/>
            <a:ext cx="7920037" cy="4032856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 smtClean="0"/>
              <a:t>本章主要讲述</a:t>
            </a:r>
            <a:r>
              <a:rPr lang="en-US" altLang="zh-CN" dirty="0" smtClean="0"/>
              <a:t>...</a:t>
            </a:r>
            <a:endParaRPr lang="zh-CN" altLang="en-US" dirty="0" smtClean="0"/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前言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84213" y="1376363"/>
            <a:ext cx="7897812" cy="4194175"/>
          </a:xfrm>
        </p:spPr>
        <p:txBody>
          <a:bodyPr/>
          <a:lstStyle>
            <a:lvl1pPr marL="301625" marR="0" indent="-301625" algn="l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lvl1pPr>
            <a:lvl2pPr eaLnBrk="1" hangingPunct="1">
              <a:defRPr/>
            </a:lvl2pPr>
            <a:lvl3pPr eaLnBrk="1" hangingPunct="1">
              <a:defRPr/>
            </a:lvl3pPr>
            <a:lvl4pPr eaLnBrk="1" hangingPunct="1">
              <a:defRPr/>
            </a:lvl4pPr>
            <a:lvl5pPr eaLnBrk="1" hangingPunct="1">
              <a:defRPr/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Picture 14" descr="目标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508" y="532240"/>
            <a:ext cx="622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目标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 descr="目录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644" y="541075"/>
            <a:ext cx="620713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2" y="1376363"/>
            <a:ext cx="7920038" cy="3924300"/>
          </a:xfrm>
        </p:spPr>
        <p:txBody>
          <a:bodyPr/>
          <a:lstStyle>
            <a:lvl1pPr marL="457200" marR="0" indent="-457200" algn="l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/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一级目录一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一级目录二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一级目录三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4788532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本节概述和学习目标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684213" y="1376363"/>
            <a:ext cx="7920037" cy="410527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Picture 14" descr="目标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508" y="532240"/>
            <a:ext cx="622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387350"/>
            <a:ext cx="7920037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/>
          <a:p>
            <a:r>
              <a:rPr lang="zh-CN" altLang="en-US" dirty="0" smtClean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387350"/>
            <a:ext cx="7920037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7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4" descr="8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508875" y="6399213"/>
            <a:ext cx="13112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387350"/>
            <a:ext cx="7745412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374775"/>
            <a:ext cx="7929562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8" name="Rectangle 69"/>
          <p:cNvSpPr>
            <a:spLocks noChangeArrowheads="1"/>
          </p:cNvSpPr>
          <p:nvPr userDrawn="1"/>
        </p:nvSpPr>
        <p:spPr bwMode="auto">
          <a:xfrm>
            <a:off x="6096000" y="6417332"/>
            <a:ext cx="65709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88" eaLnBrk="0" fontAlgn="base" hangingPunct="0">
              <a:defRPr/>
            </a:pPr>
            <a:r>
              <a:rPr lang="zh-CN" altLang="en-US" sz="1200" dirty="0" smtClean="0">
                <a:latin typeface="+mn-lt"/>
                <a:ea typeface="+mn-ea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+mn-ea"/>
              </a:rPr>
              <a:pPr defTabSz="801688" eaLnBrk="0" fontAlgn="base" hangingPunct="0">
                <a:defRPr/>
              </a:pPr>
              <a:t>‹#›</a:t>
            </a:fld>
            <a:r>
              <a:rPr lang="zh-CN" altLang="en-US" sz="1200" dirty="0" smtClean="0">
                <a:latin typeface="+mn-lt"/>
                <a:ea typeface="+mn-ea"/>
              </a:rPr>
              <a:t>页</a:t>
            </a:r>
            <a:endParaRPr lang="en-US" altLang="zh-CN" sz="1200" dirty="0">
              <a:latin typeface="+mn-lt"/>
              <a:ea typeface="+mn-ea"/>
            </a:endParaRPr>
          </a:p>
        </p:txBody>
      </p:sp>
      <p:sp>
        <p:nvSpPr>
          <p:cNvPr id="10" name="Rectangle 54"/>
          <p:cNvSpPr>
            <a:spLocks noChangeArrowheads="1"/>
          </p:cNvSpPr>
          <p:nvPr userDrawn="1"/>
        </p:nvSpPr>
        <p:spPr bwMode="auto">
          <a:xfrm>
            <a:off x="647564" y="6409397"/>
            <a:ext cx="254703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版权所有</a:t>
            </a:r>
            <a:r>
              <a:rPr lang="en-US" altLang="zh-CN" sz="1200" b="0" i="0" dirty="0" smtClean="0">
                <a:latin typeface="+mn-lt"/>
                <a:ea typeface="+mn-ea"/>
              </a:rPr>
              <a:t>©</a:t>
            </a:r>
            <a:r>
              <a:rPr lang="en-US" altLang="zh-CN" sz="1200" b="0" dirty="0" smtClean="0">
                <a:latin typeface="+mn-lt"/>
                <a:ea typeface="+mn-ea"/>
              </a:rPr>
              <a:t> 2017 </a:t>
            </a:r>
            <a:r>
              <a:rPr lang="zh-CN" altLang="en-US" sz="1200" b="0" dirty="0" smtClean="0">
                <a:latin typeface="+mn-lt"/>
                <a:ea typeface="+mn-ea"/>
              </a:rPr>
              <a:t>华为技术有限公司</a:t>
            </a:r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-1836712" y="2312876"/>
            <a:ext cx="1800200" cy="117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参考线：</a:t>
            </a:r>
            <a:endParaRPr lang="en-US" altLang="zh-CN" sz="14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左：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10.6</a:t>
            </a: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右：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11.2</a:t>
            </a: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上：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5.7</a:t>
            </a: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下：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7.8</a:t>
            </a:r>
            <a:endParaRPr lang="zh-CN" altLang="en-US" sz="14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58" r:id="rId7"/>
    <p:sldLayoutId id="2147483828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  <p:sldLayoutId id="2147483864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76" userDrawn="1">
          <p15:clr>
            <a:srgbClr val="F26B43"/>
          </p15:clr>
        </p15:guide>
        <p15:guide id="2" pos="5420" userDrawn="1">
          <p15:clr>
            <a:srgbClr val="F26B43"/>
          </p15:clr>
        </p15:guide>
        <p15:guide id="3" orient="horz" pos="867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943600"/>
            <a:ext cx="9144000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8249" name="Text Box 9"/>
          <p:cNvSpPr txBox="1">
            <a:spLocks noChangeArrowheads="1"/>
          </p:cNvSpPr>
          <p:nvPr/>
        </p:nvSpPr>
        <p:spPr bwMode="auto">
          <a:xfrm>
            <a:off x="3436938" y="3189288"/>
            <a:ext cx="25304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2400">
                <a:solidFill>
                  <a:srgbClr val="666666"/>
                </a:solidFill>
                <a:latin typeface="Arial" pitchFamily="34" charset="0"/>
                <a:ea typeface="MS PGothic" pitchFamily="34" charset="-128"/>
                <a:sym typeface="FrutigerNext LT Regular" pitchFamily="34" charset="0"/>
              </a:rPr>
              <a:t>www.huawei.com</a:t>
            </a:r>
          </a:p>
        </p:txBody>
      </p:sp>
    </p:spTree>
    <p:extLst>
      <p:ext uri="{BB962C8B-B14F-4D97-AF65-F5344CB8AC3E}">
        <p14:creationId xmlns:p14="http://schemas.microsoft.com/office/powerpoint/2010/main" val="84983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</p:sldLayoutIdLst>
  <p:timing>
    <p:tnLst>
      <p:par>
        <p:cTn id="1" dur="indefinite" restart="never" nodeType="tmRoot"/>
      </p:par>
    </p:tnLst>
  </p:timing>
  <p:txStyles>
    <p:titleStyle>
      <a:lvl1pPr algn="ctr" defTabSz="801688" rtl="0" eaLnBrk="0" fontAlgn="base" hangingPunct="0">
        <a:spcBef>
          <a:spcPct val="0"/>
        </a:spcBef>
        <a:spcAft>
          <a:spcPct val="0"/>
        </a:spcAft>
        <a:defRPr sz="3700" baseline="0">
          <a:solidFill>
            <a:schemeClr val="tx2"/>
          </a:solidFill>
          <a:latin typeface="+mj-lt"/>
          <a:ea typeface="+mj-ea"/>
          <a:cs typeface="+mj-cs"/>
        </a:defRPr>
      </a:lvl1pPr>
      <a:lvl2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2pPr>
      <a:lvl3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3pPr>
      <a:lvl4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4pPr>
      <a:lvl5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01625" indent="-301625" algn="l" defTabSz="801688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400175" indent="-198438" algn="l" defTabSz="801688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801813" indent="-201613" algn="l" defTabSz="801688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2590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7162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1734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6306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HC12083</a:t>
            </a:r>
            <a:endParaRPr lang="zh-CN" altLang="zh-CN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 smtClean="0"/>
              <a:t>FusionSphere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R6</a:t>
            </a:r>
            <a:endParaRPr 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V3.0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洪飞泷</a:t>
            </a:r>
            <a:r>
              <a:rPr lang="en-US" altLang="zh-CN" dirty="0" smtClean="0"/>
              <a:t>/wx350110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2017.11.11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1550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部署方案</a:t>
            </a:r>
          </a:p>
        </p:txBody>
      </p:sp>
      <p:sp>
        <p:nvSpPr>
          <p:cNvPr id="20483" name="内容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 smtClean="0"/>
              <a:t>在</a:t>
            </a:r>
            <a:r>
              <a:rPr lang="en-US" altLang="zh-CN" sz="1800" dirty="0" smtClean="0"/>
              <a:t>FusionSphere </a:t>
            </a:r>
            <a:r>
              <a:rPr lang="en-US" altLang="zh-CN" sz="1800" dirty="0" err="1" smtClean="0"/>
              <a:t>OpenStack</a:t>
            </a:r>
            <a:r>
              <a:rPr lang="zh-CN" altLang="en-US" sz="1800" dirty="0" smtClean="0"/>
              <a:t>的控制节点中选择两台主机，安装</a:t>
            </a:r>
            <a:r>
              <a:rPr lang="en-US" altLang="zh-CN" sz="1800" dirty="0" smtClean="0"/>
              <a:t>FusionSphere </a:t>
            </a:r>
            <a:r>
              <a:rPr lang="en-US" altLang="zh-CN" sz="1800" dirty="0" err="1" smtClean="0"/>
              <a:t>OpenStack</a:t>
            </a:r>
            <a:r>
              <a:rPr lang="en-US" altLang="zh-CN" sz="1800" dirty="0" smtClean="0"/>
              <a:t> OM</a:t>
            </a:r>
            <a:r>
              <a:rPr lang="zh-CN" altLang="en-US" sz="1800" dirty="0" smtClean="0"/>
              <a:t>管理节点虚拟机。</a:t>
            </a:r>
            <a:endParaRPr lang="en-US" altLang="zh-CN" sz="1800" dirty="0" smtClean="0"/>
          </a:p>
          <a:p>
            <a:r>
              <a:rPr lang="zh-CN" altLang="en-US" sz="1800" dirty="0" smtClean="0"/>
              <a:t>安装</a:t>
            </a:r>
            <a:r>
              <a:rPr lang="en-US" altLang="zh-CN" sz="1800" dirty="0" smtClean="0"/>
              <a:t>FusionSphere </a:t>
            </a:r>
            <a:r>
              <a:rPr lang="en-US" altLang="zh-CN" sz="1800" dirty="0" err="1" smtClean="0"/>
              <a:t>OpenStack</a:t>
            </a:r>
            <a:r>
              <a:rPr lang="en-US" altLang="zh-CN" sz="1800" dirty="0" smtClean="0"/>
              <a:t> OM</a:t>
            </a:r>
            <a:r>
              <a:rPr lang="zh-CN" altLang="en-US" sz="1800" dirty="0" smtClean="0"/>
              <a:t>时，需要选择</a:t>
            </a:r>
            <a:r>
              <a:rPr lang="en-US" altLang="zh-CN" sz="1800" dirty="0" smtClean="0"/>
              <a:t>FusionSphere </a:t>
            </a:r>
            <a:r>
              <a:rPr lang="en-US" altLang="zh-CN" sz="1800" dirty="0" err="1" smtClean="0"/>
              <a:t>OpenStack</a:t>
            </a:r>
            <a:r>
              <a:rPr lang="en-US" altLang="zh-CN" sz="1800" dirty="0" smtClean="0"/>
              <a:t> OM</a:t>
            </a:r>
            <a:r>
              <a:rPr lang="zh-CN" altLang="en-US" sz="1800" dirty="0" smtClean="0"/>
              <a:t>管理的虚拟机规模，不同规模下</a:t>
            </a:r>
            <a:r>
              <a:rPr lang="en-US" altLang="zh-CN" sz="1800" dirty="0" smtClean="0"/>
              <a:t>FusionSphere </a:t>
            </a:r>
            <a:r>
              <a:rPr lang="en-US" altLang="zh-CN" sz="1800" dirty="0" err="1" smtClean="0"/>
              <a:t>OpenStack</a:t>
            </a:r>
            <a:r>
              <a:rPr lang="en-US" altLang="zh-CN" sz="1800" dirty="0" smtClean="0"/>
              <a:t> OM</a:t>
            </a:r>
            <a:r>
              <a:rPr lang="zh-CN" altLang="en-US" sz="1800" dirty="0" smtClean="0"/>
              <a:t>虚拟机有不同的资源要求。</a:t>
            </a:r>
            <a:endParaRPr lang="en-US" altLang="zh-CN" sz="1800" dirty="0" smtClean="0"/>
          </a:p>
          <a:p>
            <a:r>
              <a:rPr lang="zh-CN" altLang="en-US" sz="1800" dirty="0" smtClean="0"/>
              <a:t>部署“</a:t>
            </a:r>
            <a:r>
              <a:rPr lang="en-US" altLang="zh-CN" sz="1800" dirty="0" err="1" smtClean="0"/>
              <a:t>AllinOne</a:t>
            </a:r>
            <a:r>
              <a:rPr lang="en-US" altLang="zh-CN" sz="1800" dirty="0" smtClean="0"/>
              <a:t> OM”</a:t>
            </a:r>
            <a:r>
              <a:rPr lang="zh-CN" altLang="en-US" sz="1800" dirty="0" smtClean="0"/>
              <a:t>类型的</a:t>
            </a:r>
            <a:r>
              <a:rPr lang="en-US" altLang="zh-CN" sz="1800" dirty="0" smtClean="0"/>
              <a:t>FusionSphere </a:t>
            </a:r>
            <a:r>
              <a:rPr lang="en-US" altLang="zh-CN" sz="1800" dirty="0" err="1" smtClean="0"/>
              <a:t>OpenStack</a:t>
            </a:r>
            <a:r>
              <a:rPr lang="en-US" altLang="zh-CN" sz="1800" dirty="0" smtClean="0"/>
              <a:t> OM</a:t>
            </a:r>
            <a:r>
              <a:rPr lang="zh-CN" altLang="en-US" sz="1800" dirty="0" smtClean="0"/>
              <a:t>时，虚拟机的资源要求如下：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394352"/>
              </p:ext>
            </p:extLst>
          </p:nvPr>
        </p:nvGraphicFramePr>
        <p:xfrm>
          <a:off x="770351" y="4416425"/>
          <a:ext cx="7848600" cy="1788465"/>
        </p:xfrm>
        <a:graphic>
          <a:graphicData uri="http://schemas.openxmlformats.org/drawingml/2006/table">
            <a:tbl>
              <a:tblPr/>
              <a:tblGrid>
                <a:gridCol w="1079500"/>
                <a:gridCol w="1317993"/>
                <a:gridCol w="1692188"/>
                <a:gridCol w="1872208"/>
                <a:gridCol w="1886711"/>
              </a:tblGrid>
              <a:tr h="828000"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项目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anose="020B0503040504020204" pitchFamily="34" charset="0"/>
                        <a:ea typeface="华文细黑" panose="02010600040101010101" pitchFamily="2" charset="-122"/>
                      </a:endParaRPr>
                    </a:p>
                  </a:txBody>
                  <a:tcPr marL="72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虚拟机规模 （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～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512VM</a:t>
                      </a: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）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anose="020B0503040504020204" pitchFamily="34" charset="0"/>
                        <a:ea typeface="华文细黑" panose="02010600040101010101" pitchFamily="2" charset="-122"/>
                      </a:endParaRPr>
                    </a:p>
                  </a:txBody>
                  <a:tcPr marL="72000" marR="72000" marT="0" marB="0" anchor="ctr"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虚拟机规模 （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512</a:t>
                      </a: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～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5120VM</a:t>
                      </a: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）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anose="020B0503040504020204" pitchFamily="34" charset="0"/>
                        <a:ea typeface="华文细黑" panose="02010600040101010101" pitchFamily="2" charset="-122"/>
                      </a:endParaRPr>
                    </a:p>
                  </a:txBody>
                  <a:tcPr marL="72000" marR="72000" marT="0" marB="0" anchor="ctr"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虚拟机规模（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5120</a:t>
                      </a: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～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10000VM</a:t>
                      </a: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）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anose="020B0503040504020204" pitchFamily="34" charset="0"/>
                        <a:ea typeface="华文细黑" panose="02010600040101010101" pitchFamily="2" charset="-122"/>
                      </a:endParaRPr>
                    </a:p>
                  </a:txBody>
                  <a:tcPr marL="72000" marR="72000" marT="0" marB="0" anchor="ctr"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虚拟机规模（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10000</a:t>
                      </a: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～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80000VM</a:t>
                      </a: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）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anose="020B0503040504020204" pitchFamily="34" charset="0"/>
                        <a:ea typeface="华文细黑" panose="02010600040101010101" pitchFamily="2" charset="-122"/>
                      </a:endParaRPr>
                    </a:p>
                  </a:txBody>
                  <a:tcPr marL="72000" marR="72000" marT="0" marB="0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0155"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CPU（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个）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anose="020B0503040504020204" pitchFamily="34" charset="0"/>
                        <a:ea typeface="华文细黑" panose="02010600040101010101" pitchFamily="2" charset="-122"/>
                      </a:endParaRPr>
                    </a:p>
                  </a:txBody>
                  <a:tcPr marL="72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anose="020B0503040504020204" pitchFamily="34" charset="0"/>
                        <a:ea typeface="华文细黑" panose="02010600040101010101" pitchFamily="2" charset="-122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anose="020B0503040504020204" pitchFamily="34" charset="0"/>
                        <a:ea typeface="华文细黑" panose="02010600040101010101" pitchFamily="2" charset="-122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anose="020B0503040504020204" pitchFamily="34" charset="0"/>
                        <a:ea typeface="华文细黑" panose="02010600040101010101" pitchFamily="2" charset="-122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anose="020B0503040504020204" pitchFamily="34" charset="0"/>
                        <a:ea typeface="华文细黑" panose="02010600040101010101" pitchFamily="2" charset="-122"/>
                      </a:endParaRPr>
                    </a:p>
                  </a:txBody>
                  <a:tcPr marL="72000" marR="72000" marT="0" marB="0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0155"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内存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anose="020B0503040504020204" pitchFamily="34" charset="0"/>
                        <a:ea typeface="华文细黑" panose="02010600040101010101" pitchFamily="2" charset="-122"/>
                      </a:endParaRPr>
                    </a:p>
                  </a:txBody>
                  <a:tcPr marL="72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6GB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anose="020B0503040504020204" pitchFamily="34" charset="0"/>
                        <a:ea typeface="华文细黑" panose="02010600040101010101" pitchFamily="2" charset="-122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18GB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anose="020B0503040504020204" pitchFamily="34" charset="0"/>
                        <a:ea typeface="华文细黑" panose="02010600040101010101" pitchFamily="2" charset="-122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24GB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anose="020B0503040504020204" pitchFamily="34" charset="0"/>
                        <a:ea typeface="华文细黑" panose="02010600040101010101" pitchFamily="2" charset="-122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30GB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anose="020B0503040504020204" pitchFamily="34" charset="0"/>
                        <a:ea typeface="华文细黑" panose="02010600040101010101" pitchFamily="2" charset="-122"/>
                      </a:endParaRPr>
                    </a:p>
                  </a:txBody>
                  <a:tcPr marL="72000" marR="72000" marT="0" marB="0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0155"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磁盘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anose="020B0503040504020204" pitchFamily="34" charset="0"/>
                        <a:ea typeface="华文细黑" panose="02010600040101010101" pitchFamily="2" charset="-122"/>
                      </a:endParaRPr>
                    </a:p>
                  </a:txBody>
                  <a:tcPr marL="72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个，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80GB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anose="020B0503040504020204" pitchFamily="34" charset="0"/>
                        <a:ea typeface="华文细黑" panose="02010600040101010101" pitchFamily="2" charset="-122"/>
                      </a:endParaRPr>
                    </a:p>
                  </a:txBody>
                  <a:tcPr marL="72000" marR="72000" marT="0" marB="0" anchor="ctr" horzOverflow="overflow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个，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80GB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anose="020B0503040504020204" pitchFamily="34" charset="0"/>
                        <a:ea typeface="华文细黑" panose="02010600040101010101" pitchFamily="2" charset="-122"/>
                      </a:endParaRPr>
                    </a:p>
                  </a:txBody>
                  <a:tcPr marL="72000" marR="72000" marT="0" marB="0" anchor="ctr" horzOverflow="overflow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个，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120GB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anose="020B0503040504020204" pitchFamily="34" charset="0"/>
                        <a:ea typeface="华文细黑" panose="02010600040101010101" pitchFamily="2" charset="-122"/>
                      </a:endParaRPr>
                    </a:p>
                  </a:txBody>
                  <a:tcPr marL="72000" marR="72000" marT="0" marB="0" anchor="ctr" horzOverflow="overflow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个，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150GB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anose="020B0503040504020204" pitchFamily="34" charset="0"/>
                        <a:ea typeface="华文细黑" panose="02010600040101010101" pitchFamily="2" charset="-122"/>
                      </a:endParaRPr>
                    </a:p>
                  </a:txBody>
                  <a:tcPr marL="72000" marR="72000" marT="0" marB="0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14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部署流程 </a:t>
            </a:r>
            <a:r>
              <a:rPr lang="en-US" altLang="zh-CN" dirty="0" smtClean="0"/>
              <a:t>(1/2)</a:t>
            </a:r>
            <a:endParaRPr lang="zh-CN" altLang="en-US" dirty="0" smtClean="0"/>
          </a:p>
        </p:txBody>
      </p:sp>
      <p:sp>
        <p:nvSpPr>
          <p:cNvPr id="21507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1800" dirty="0" smtClean="0"/>
              <a:t>登录</a:t>
            </a:r>
            <a:r>
              <a:rPr lang="en-US" altLang="zh-CN" sz="1800" dirty="0" smtClean="0"/>
              <a:t>CPS</a:t>
            </a:r>
            <a:r>
              <a:rPr lang="zh-CN" altLang="en-US" sz="1800" dirty="0" smtClean="0"/>
              <a:t>，云化服务中上传</a:t>
            </a:r>
            <a:r>
              <a:rPr lang="en-US" altLang="zh-CN" sz="1800" dirty="0" smtClean="0"/>
              <a:t>OM</a:t>
            </a:r>
            <a:r>
              <a:rPr lang="zh-CN" altLang="en-US" sz="1800" dirty="0" smtClean="0"/>
              <a:t>软件包；</a:t>
            </a:r>
            <a:endParaRPr lang="en-US" altLang="zh-CN" sz="1800" dirty="0" smtClean="0"/>
          </a:p>
          <a:p>
            <a:pPr>
              <a:lnSpc>
                <a:spcPct val="130000"/>
              </a:lnSpc>
            </a:pPr>
            <a:endParaRPr lang="en-US" altLang="zh-CN" sz="1800" dirty="0" smtClean="0"/>
          </a:p>
          <a:p>
            <a:pPr>
              <a:lnSpc>
                <a:spcPct val="130000"/>
              </a:lnSpc>
            </a:pPr>
            <a:endParaRPr lang="en-US" altLang="zh-CN" sz="1800" dirty="0" smtClean="0"/>
          </a:p>
          <a:p>
            <a:pPr marL="0" indent="0">
              <a:lnSpc>
                <a:spcPct val="130000"/>
              </a:lnSpc>
              <a:buNone/>
            </a:pPr>
            <a:endParaRPr lang="en-US" altLang="zh-CN" sz="1800" dirty="0" smtClean="0"/>
          </a:p>
          <a:p>
            <a:pPr marL="0" indent="0">
              <a:lnSpc>
                <a:spcPct val="130000"/>
              </a:lnSpc>
              <a:buNone/>
            </a:pPr>
            <a:endParaRPr lang="en-US" altLang="zh-CN" sz="1800" dirty="0" smtClean="0"/>
          </a:p>
          <a:p>
            <a:pPr>
              <a:lnSpc>
                <a:spcPct val="130000"/>
              </a:lnSpc>
            </a:pPr>
            <a:r>
              <a:rPr lang="zh-CN" altLang="en-US" sz="1800" dirty="0" smtClean="0"/>
              <a:t>软件包上传成功后，创建</a:t>
            </a:r>
            <a:r>
              <a:rPr lang="en-US" altLang="zh-CN" sz="1800" dirty="0" smtClean="0"/>
              <a:t>OM</a:t>
            </a:r>
            <a:r>
              <a:rPr lang="zh-CN" altLang="en-US" sz="1800" dirty="0" smtClean="0"/>
              <a:t>虚拟机；</a:t>
            </a:r>
          </a:p>
        </p:txBody>
      </p:sp>
      <p:sp>
        <p:nvSpPr>
          <p:cNvPr id="21508" name="AutoShape 2" descr="mk:@MSITStore:D:\Onebox\01-Cloud%20Computing\FusionSphere%20R6\产品解决方案文档\FusionSphere%20V100R006C00%20产品文档%20(云数据中心).chm::/07_fm/soft_inst/fig/fig_it_60_23_200001_15.png"/>
          <p:cNvSpPr>
            <a:spLocks noChangeAspect="1" noChangeArrowheads="1"/>
          </p:cNvSpPr>
          <p:nvPr/>
        </p:nvSpPr>
        <p:spPr bwMode="auto">
          <a:xfrm>
            <a:off x="34925" y="-76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000">
              <a:ea typeface="宋体" panose="02010600030101010101" pitchFamily="2" charset="-122"/>
            </a:endParaRPr>
          </a:p>
        </p:txBody>
      </p:sp>
      <p:sp>
        <p:nvSpPr>
          <p:cNvPr id="21509" name="AutoShape 4" descr="mk:@MSITStore:D:\Onebox\01-Cloud%20Computing\FusionSphere%20R6\产品解决方案文档\FusionSphere%20V100R006C00%20产品文档%20(云数据中心).chm::/07_fm/soft_inst/fig/fig_it_60_23_200001_15.png"/>
          <p:cNvSpPr>
            <a:spLocks noChangeAspect="1" noChangeArrowheads="1"/>
          </p:cNvSpPr>
          <p:nvPr/>
        </p:nvSpPr>
        <p:spPr bwMode="auto">
          <a:xfrm>
            <a:off x="34925" y="-76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000">
              <a:ea typeface="宋体" panose="02010600030101010101" pitchFamily="2" charset="-122"/>
            </a:endParaRPr>
          </a:p>
        </p:txBody>
      </p:sp>
      <p:sp>
        <p:nvSpPr>
          <p:cNvPr id="21510" name="AutoShape 6" descr="mk:@MSITStore:D:\Onebox\01-Cloud%20Computing\FusionSphere%20R6\产品解决方案文档\FusionSphere%20V100R006C00%20产品文档%20(云数据中心).chm::/07_fm/soft_inst/fig/fig_it_60_23_200001_15.png"/>
          <p:cNvSpPr>
            <a:spLocks noChangeAspect="1" noChangeArrowheads="1"/>
          </p:cNvSpPr>
          <p:nvPr/>
        </p:nvSpPr>
        <p:spPr bwMode="auto">
          <a:xfrm>
            <a:off x="34925" y="-76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000">
              <a:ea typeface="宋体" panose="02010600030101010101" pitchFamily="2" charset="-122"/>
            </a:endParaRPr>
          </a:p>
        </p:txBody>
      </p:sp>
      <p:sp>
        <p:nvSpPr>
          <p:cNvPr id="21511" name="AutoShape 8" descr="mk:@MSITStore:D:\Onebox\01-Cloud%20Computing\FusionSphere%20R6\产品解决方案文档\FusionSphere%20V100R006C00%20产品文档%20(云数据中心).chm::/07_fm/soft_inst/fig/fig_it_60_23_200001_15.png"/>
          <p:cNvSpPr>
            <a:spLocks noChangeAspect="1" noChangeArrowheads="1"/>
          </p:cNvSpPr>
          <p:nvPr/>
        </p:nvSpPr>
        <p:spPr bwMode="auto">
          <a:xfrm>
            <a:off x="34925" y="-76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000">
              <a:ea typeface="宋体" panose="02010600030101010101" pitchFamily="2" charset="-122"/>
            </a:endParaRPr>
          </a:p>
        </p:txBody>
      </p:sp>
      <p:pic>
        <p:nvPicPr>
          <p:cNvPr id="21512" name="Picture 10" descr="http://localhost:7890/pages/YZF0919M/02/YZF0919M/02/resources/07_fm/soft_inst/fig/fig_it_60_23_200001_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02" y="1882775"/>
            <a:ext cx="6336630" cy="165423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3" name="Picture 12" descr="http://localhost:7890/pages/YZF0919M/02/YZF0919M/02/resources/07_fm/soft_inst/fig/fig_it_60_23_200001_03_ic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01" y="4113213"/>
            <a:ext cx="7840447" cy="212407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12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部署流程 </a:t>
            </a:r>
            <a:r>
              <a:rPr lang="en-US" altLang="zh-CN" dirty="0" smtClean="0"/>
              <a:t>(2/2)</a:t>
            </a:r>
            <a:endParaRPr lang="zh-CN" altLang="en-US" dirty="0" smtClean="0"/>
          </a:p>
        </p:txBody>
      </p:sp>
      <p:sp>
        <p:nvSpPr>
          <p:cNvPr id="22531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 smtClean="0"/>
              <a:t>设置</a:t>
            </a:r>
            <a:r>
              <a:rPr lang="en-US" altLang="zh-CN" sz="1800" dirty="0" smtClean="0"/>
              <a:t>FusionSphere </a:t>
            </a:r>
            <a:r>
              <a:rPr lang="en-US" altLang="zh-CN" sz="1800" dirty="0" err="1" smtClean="0"/>
              <a:t>OpenStack</a:t>
            </a:r>
            <a:r>
              <a:rPr lang="en-US" altLang="zh-CN" sz="1800" dirty="0" smtClean="0"/>
              <a:t> OM</a:t>
            </a:r>
            <a:r>
              <a:rPr lang="zh-CN" altLang="en-US" sz="1800" dirty="0" smtClean="0"/>
              <a:t>虚拟机参数。</a:t>
            </a:r>
          </a:p>
        </p:txBody>
      </p:sp>
      <p:pic>
        <p:nvPicPr>
          <p:cNvPr id="22532" name="Picture 2" descr="http://localhost:7890/pages/YZF0919M/02/YZF0919M/02/resources/07_fm/soft_inst/fig/fig_it_60_23_200001_04_i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823957"/>
            <a:ext cx="7872961" cy="442753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74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初始配置流程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3491879" y="1403350"/>
            <a:ext cx="5112370" cy="3924300"/>
          </a:xfrm>
        </p:spPr>
        <p:txBody>
          <a:bodyPr/>
          <a:lstStyle/>
          <a:p>
            <a:r>
              <a:rPr lang="zh-CN" altLang="en-US" sz="1400" dirty="0" smtClean="0"/>
              <a:t>资源对接配置：</a:t>
            </a:r>
            <a:endParaRPr lang="en-US" altLang="zh-CN" sz="1400" dirty="0" smtClean="0"/>
          </a:p>
          <a:p>
            <a:pPr lvl="1"/>
            <a:r>
              <a:rPr lang="zh-CN" altLang="en-US" sz="1200" dirty="0" smtClean="0"/>
              <a:t>用户可通过</a:t>
            </a:r>
            <a:r>
              <a:rPr lang="en-US" altLang="zh-CN" sz="1200" dirty="0" err="1" smtClean="0"/>
              <a:t>OpenStack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WebUI</a:t>
            </a:r>
            <a:r>
              <a:rPr lang="zh-CN" altLang="en-US" sz="1200" dirty="0" smtClean="0"/>
              <a:t>界面点击                       对接</a:t>
            </a:r>
            <a:r>
              <a:rPr lang="en-US" altLang="zh-CN" sz="1200" dirty="0" err="1" smtClean="0"/>
              <a:t>KeyStone</a:t>
            </a:r>
            <a:r>
              <a:rPr lang="zh-CN" altLang="en-US" sz="1200" dirty="0" smtClean="0"/>
              <a:t>，对接</a:t>
            </a:r>
            <a:r>
              <a:rPr lang="en-US" altLang="zh-CN" sz="1200" dirty="0" err="1" smtClean="0"/>
              <a:t>OpenStack</a:t>
            </a:r>
            <a:r>
              <a:rPr lang="zh-CN" altLang="en-US" sz="1200" dirty="0" smtClean="0"/>
              <a:t>实例</a:t>
            </a:r>
            <a:endParaRPr lang="en-US" altLang="zh-CN" sz="1200" dirty="0" smtClean="0"/>
          </a:p>
          <a:p>
            <a:r>
              <a:rPr lang="zh-CN" altLang="en-US" sz="1400" dirty="0" smtClean="0"/>
              <a:t>时区同步：</a:t>
            </a:r>
            <a:endParaRPr lang="en-US" altLang="zh-CN" sz="1400" dirty="0" smtClean="0"/>
          </a:p>
          <a:p>
            <a:pPr lvl="1"/>
            <a:r>
              <a:rPr lang="zh-CN" altLang="en-US" sz="1200" dirty="0" smtClean="0"/>
              <a:t>用户可登陆</a:t>
            </a:r>
            <a:r>
              <a:rPr lang="en-US" altLang="zh-CN" sz="1200" dirty="0" err="1" smtClean="0"/>
              <a:t>Openstack</a:t>
            </a:r>
            <a:r>
              <a:rPr lang="en-US" altLang="zh-CN" sz="1200" dirty="0" smtClean="0"/>
              <a:t> OM Portal</a:t>
            </a:r>
            <a:r>
              <a:rPr lang="zh-CN" altLang="en-US" sz="1200" dirty="0" smtClean="0"/>
              <a:t>配置时区信息：选择“系统 </a:t>
            </a:r>
            <a:r>
              <a:rPr lang="en-US" altLang="zh-CN" sz="1200" dirty="0" smtClean="0"/>
              <a:t> &gt; </a:t>
            </a:r>
            <a:r>
              <a:rPr lang="zh-CN" altLang="en-US" sz="1200" dirty="0" smtClean="0"/>
              <a:t>系统配置 </a:t>
            </a:r>
            <a:r>
              <a:rPr lang="en-US" altLang="zh-CN" sz="1200" dirty="0" smtClean="0"/>
              <a:t>&gt; </a:t>
            </a:r>
            <a:r>
              <a:rPr lang="zh-CN" altLang="en-US" sz="1200" dirty="0" smtClean="0"/>
              <a:t>时间管理”</a:t>
            </a:r>
            <a:endParaRPr lang="en-US" altLang="zh-CN" sz="1200" dirty="0" smtClean="0"/>
          </a:p>
          <a:p>
            <a:r>
              <a:rPr lang="zh-CN" altLang="en-US" sz="1400" dirty="0" smtClean="0"/>
              <a:t>加载</a:t>
            </a:r>
            <a:r>
              <a:rPr lang="en-US" altLang="zh-CN" sz="1400" dirty="0" smtClean="0"/>
              <a:t>License</a:t>
            </a:r>
          </a:p>
          <a:p>
            <a:pPr lvl="1"/>
            <a:r>
              <a:rPr lang="zh-CN" altLang="en-US" sz="1200" dirty="0" smtClean="0"/>
              <a:t>加载</a:t>
            </a:r>
            <a:r>
              <a:rPr lang="en-US" altLang="zh-CN" sz="1200" dirty="0" smtClean="0"/>
              <a:t>License</a:t>
            </a:r>
            <a:r>
              <a:rPr lang="zh-CN" altLang="en-US" sz="1200" dirty="0" smtClean="0"/>
              <a:t>文件后，使系统获得新的使用期限和服务授权。用户可登陆</a:t>
            </a:r>
            <a:r>
              <a:rPr lang="en-US" altLang="zh-CN" sz="1200" dirty="0" err="1" smtClean="0"/>
              <a:t>Openstack</a:t>
            </a:r>
            <a:r>
              <a:rPr lang="en-US" altLang="zh-CN" sz="1200" dirty="0" smtClean="0"/>
              <a:t> OM</a:t>
            </a:r>
            <a:r>
              <a:rPr lang="zh-CN" altLang="en-US" sz="1200" dirty="0" smtClean="0"/>
              <a:t>，选择</a:t>
            </a:r>
            <a:r>
              <a:rPr lang="en-US" altLang="zh-CN" sz="1200" dirty="0" smtClean="0"/>
              <a:t>”</a:t>
            </a:r>
            <a:r>
              <a:rPr lang="zh-CN" altLang="en-US" sz="1200" dirty="0" smtClean="0"/>
              <a:t>系统</a:t>
            </a:r>
            <a:r>
              <a:rPr lang="en-US" altLang="zh-CN" sz="1200" dirty="0" smtClean="0"/>
              <a:t>”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&gt; “</a:t>
            </a:r>
            <a:r>
              <a:rPr lang="zh-CN" altLang="en-US" sz="1200" dirty="0" smtClean="0"/>
              <a:t>系统配置</a:t>
            </a:r>
            <a:r>
              <a:rPr lang="en-US" altLang="zh-CN" sz="1200" dirty="0" smtClean="0"/>
              <a:t>”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&gt; “License</a:t>
            </a:r>
            <a:r>
              <a:rPr lang="zh-CN" altLang="en-US" sz="1200" dirty="0" smtClean="0"/>
              <a:t>管理</a:t>
            </a:r>
            <a:r>
              <a:rPr lang="en-US" altLang="zh-CN" sz="1200" dirty="0" smtClean="0"/>
              <a:t>”</a:t>
            </a:r>
            <a:r>
              <a:rPr lang="zh-CN" altLang="en-US" sz="1200" dirty="0" smtClean="0"/>
              <a:t>导入新申请的</a:t>
            </a:r>
            <a:r>
              <a:rPr lang="en-US" altLang="zh-CN" sz="1200" dirty="0" smtClean="0"/>
              <a:t>License</a:t>
            </a:r>
            <a:r>
              <a:rPr lang="zh-CN" altLang="en-US" sz="1200" dirty="0" smtClean="0"/>
              <a:t>文件</a:t>
            </a:r>
            <a:endParaRPr lang="en-US" altLang="zh-CN" sz="1200" dirty="0" smtClean="0"/>
          </a:p>
          <a:p>
            <a:r>
              <a:rPr lang="zh-CN" altLang="en-US" sz="1400" dirty="0" smtClean="0"/>
              <a:t>配置告警对接</a:t>
            </a:r>
            <a:endParaRPr lang="en-US" altLang="zh-CN" sz="1400" dirty="0" smtClean="0"/>
          </a:p>
          <a:p>
            <a:pPr lvl="1"/>
            <a:r>
              <a:rPr lang="en-US" altLang="zh-CN" sz="1200" dirty="0" err="1" smtClean="0"/>
              <a:t>OpenStack</a:t>
            </a:r>
            <a:r>
              <a:rPr lang="zh-CN" altLang="en-US" sz="1200" dirty="0" smtClean="0"/>
              <a:t>告警上报到</a:t>
            </a:r>
            <a:r>
              <a:rPr lang="en-US" altLang="zh-CN" sz="1200" dirty="0" err="1" smtClean="0"/>
              <a:t>Openstack</a:t>
            </a:r>
            <a:r>
              <a:rPr lang="en-US" altLang="zh-CN" sz="1200" dirty="0" smtClean="0"/>
              <a:t> OM</a:t>
            </a:r>
            <a:r>
              <a:rPr lang="zh-CN" altLang="en-US" sz="1200" dirty="0" smtClean="0"/>
              <a:t>，需要配置域名解析信息，用户可登陆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OpenStack</a:t>
            </a:r>
            <a:r>
              <a:rPr lang="en-US" altLang="zh-CN" sz="1200" dirty="0" smtClean="0"/>
              <a:t> WEB UI</a:t>
            </a:r>
            <a:r>
              <a:rPr lang="zh-CN" altLang="en-US" sz="1200" dirty="0" smtClean="0"/>
              <a:t>配置</a:t>
            </a:r>
            <a:r>
              <a:rPr lang="en-US" altLang="zh-CN" sz="1200" dirty="0" smtClean="0"/>
              <a:t>DNS</a:t>
            </a:r>
            <a:r>
              <a:rPr lang="zh-CN" altLang="en-US" sz="1200" dirty="0" smtClean="0"/>
              <a:t>解析规则。选择“系统”</a:t>
            </a:r>
            <a:r>
              <a:rPr lang="en-US" altLang="zh-CN" sz="1200" dirty="0" smtClean="0"/>
              <a:t>&gt; “DNS” </a:t>
            </a:r>
            <a:r>
              <a:rPr lang="zh-CN" altLang="en-US" sz="1200" dirty="0" smtClean="0"/>
              <a:t>添加</a:t>
            </a:r>
            <a:r>
              <a:rPr lang="en-US" altLang="zh-CN" sz="1200" dirty="0" smtClean="0"/>
              <a:t>DNS</a:t>
            </a:r>
            <a:r>
              <a:rPr lang="zh-CN" altLang="en-US" sz="1200" dirty="0" smtClean="0"/>
              <a:t>规则，域名为</a:t>
            </a:r>
            <a:r>
              <a:rPr lang="en-US" altLang="zh-CN" sz="1200" dirty="0" smtClean="0"/>
              <a:t>local-oam.domainname.com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IP</a:t>
            </a:r>
            <a:r>
              <a:rPr lang="zh-CN" altLang="en-US" sz="1200" dirty="0" smtClean="0"/>
              <a:t>地址为</a:t>
            </a:r>
            <a:r>
              <a:rPr lang="en-US" altLang="zh-CN" sz="1200" dirty="0" smtClean="0"/>
              <a:t>FM</a:t>
            </a:r>
            <a:r>
              <a:rPr lang="zh-CN" altLang="en-US" sz="1200" dirty="0" smtClean="0"/>
              <a:t>的浮动</a:t>
            </a:r>
            <a:r>
              <a:rPr lang="en-US" altLang="zh-CN" sz="1200" dirty="0" smtClean="0"/>
              <a:t>IP</a:t>
            </a:r>
          </a:p>
          <a:p>
            <a:pPr lvl="1"/>
            <a:r>
              <a:rPr lang="zh-CN" altLang="en-US" sz="1200" dirty="0" smtClean="0"/>
              <a:t>用户可登陆</a:t>
            </a:r>
            <a:r>
              <a:rPr lang="en-US" altLang="zh-CN" sz="1200" dirty="0" err="1" smtClean="0"/>
              <a:t>OpenStack</a:t>
            </a:r>
            <a:r>
              <a:rPr lang="en-US" altLang="zh-CN" sz="1200" dirty="0" smtClean="0"/>
              <a:t> WEB UI</a:t>
            </a:r>
            <a:r>
              <a:rPr lang="zh-CN" altLang="en-US" sz="1200" dirty="0" smtClean="0"/>
              <a:t>配置告警服务的对接信息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244" y="1807369"/>
            <a:ext cx="8636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81" name="组合 15"/>
          <p:cNvGrpSpPr>
            <a:grpSpLocks/>
          </p:cNvGrpSpPr>
          <p:nvPr/>
        </p:nvGrpSpPr>
        <p:grpSpPr bwMode="auto">
          <a:xfrm>
            <a:off x="792163" y="1376363"/>
            <a:ext cx="2447925" cy="4824412"/>
            <a:chOff x="791580" y="1376772"/>
            <a:chExt cx="2340260" cy="3780420"/>
          </a:xfrm>
        </p:grpSpPr>
        <p:sp>
          <p:nvSpPr>
            <p:cNvPr id="5" name="流程图: 可选过程 4"/>
            <p:cNvSpPr/>
            <p:nvPr/>
          </p:nvSpPr>
          <p:spPr bwMode="auto">
            <a:xfrm>
              <a:off x="791580" y="1376772"/>
              <a:ext cx="2340260" cy="395582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eaLnBrk="1" fontAlgn="t" hangingPunct="1">
                <a:defRPr/>
              </a:pPr>
              <a:r>
                <a:rPr lang="zh-CN" altLang="en-US" sz="1600" b="1" dirty="0">
                  <a:latin typeface="华文细黑" pitchFamily="2" charset="-122"/>
                </a:rPr>
                <a:t>开始</a:t>
              </a:r>
              <a:endParaRPr lang="zh-CN" altLang="en-US" sz="1600" b="1" dirty="0">
                <a:solidFill>
                  <a:schemeClr val="tx1"/>
                </a:solidFill>
                <a:latin typeface="华文细黑" pitchFamily="2" charset="-122"/>
              </a:endParaRPr>
            </a:p>
          </p:txBody>
        </p:sp>
        <p:sp>
          <p:nvSpPr>
            <p:cNvPr id="6" name="流程图: 过程 5"/>
            <p:cNvSpPr/>
            <p:nvPr/>
          </p:nvSpPr>
          <p:spPr bwMode="auto">
            <a:xfrm>
              <a:off x="791580" y="2636912"/>
              <a:ext cx="2340260" cy="395582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t" hangingPunct="1">
                <a:defRPr/>
              </a:pPr>
              <a:r>
                <a:rPr lang="zh-CN" altLang="en-US" sz="1600" b="1" dirty="0">
                  <a:latin typeface="华文细黑" pitchFamily="2" charset="-122"/>
                </a:rPr>
                <a:t>配置时间同步和时区</a:t>
              </a:r>
            </a:p>
          </p:txBody>
        </p:sp>
        <p:sp>
          <p:nvSpPr>
            <p:cNvPr id="7" name="流程图: 过程 6"/>
            <p:cNvSpPr/>
            <p:nvPr/>
          </p:nvSpPr>
          <p:spPr bwMode="auto">
            <a:xfrm>
              <a:off x="791580" y="3357170"/>
              <a:ext cx="2340260" cy="395582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t" hangingPunct="1">
                <a:defRPr/>
              </a:pPr>
              <a:r>
                <a:rPr lang="zh-CN" altLang="en-US" sz="1600" b="1" dirty="0">
                  <a:latin typeface="华文细黑" pitchFamily="2" charset="-122"/>
                </a:rPr>
                <a:t>加载</a:t>
              </a:r>
              <a:r>
                <a:rPr lang="en-US" altLang="zh-CN" sz="1600" b="1" dirty="0"/>
                <a:t>License</a:t>
              </a:r>
              <a:endParaRPr lang="zh-CN" altLang="en-US" sz="1600" b="1" dirty="0"/>
            </a:p>
          </p:txBody>
        </p:sp>
        <p:sp>
          <p:nvSpPr>
            <p:cNvPr id="8" name="流程图: 可选过程 7"/>
            <p:cNvSpPr/>
            <p:nvPr/>
          </p:nvSpPr>
          <p:spPr bwMode="auto">
            <a:xfrm>
              <a:off x="791580" y="4761610"/>
              <a:ext cx="2340260" cy="395582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eaLnBrk="1" fontAlgn="t" hangingPunct="1">
                <a:defRPr/>
              </a:pPr>
              <a:r>
                <a:rPr lang="zh-CN" altLang="en-US" sz="1600" b="1" dirty="0">
                  <a:latin typeface="华文细黑" pitchFamily="2" charset="-122"/>
                </a:rPr>
                <a:t>结束</a:t>
              </a:r>
              <a:endParaRPr lang="zh-CN" altLang="en-US" sz="1600" b="1" dirty="0">
                <a:solidFill>
                  <a:schemeClr val="tx1"/>
                </a:solidFill>
                <a:latin typeface="华文细黑" pitchFamily="2" charset="-122"/>
              </a:endParaRPr>
            </a:p>
          </p:txBody>
        </p:sp>
        <p:cxnSp>
          <p:nvCxnSpPr>
            <p:cNvPr id="9" name="直接箭头连接符 8"/>
            <p:cNvCxnSpPr>
              <a:stCxn id="6" idx="2"/>
              <a:endCxn id="7" idx="0"/>
            </p:cNvCxnSpPr>
            <p:nvPr/>
          </p:nvCxnSpPr>
          <p:spPr bwMode="auto">
            <a:xfrm>
              <a:off x="1961710" y="3032494"/>
              <a:ext cx="0" cy="32467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0" name="直接箭头连接符 9"/>
            <p:cNvCxnSpPr>
              <a:stCxn id="13" idx="2"/>
              <a:endCxn id="6" idx="0"/>
            </p:cNvCxnSpPr>
            <p:nvPr/>
          </p:nvCxnSpPr>
          <p:spPr bwMode="auto">
            <a:xfrm>
              <a:off x="1961710" y="2420461"/>
              <a:ext cx="0" cy="216451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sp>
          <p:nvSpPr>
            <p:cNvPr id="11" name="流程图: 过程 10"/>
            <p:cNvSpPr/>
            <p:nvPr/>
          </p:nvSpPr>
          <p:spPr bwMode="auto">
            <a:xfrm>
              <a:off x="791580" y="4077427"/>
              <a:ext cx="2340260" cy="395582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eaLnBrk="1" fontAlgn="t" hangingPunct="1">
                <a:defRPr/>
              </a:pPr>
              <a:r>
                <a:rPr lang="zh-CN" altLang="en-US" sz="1600" b="1" dirty="0">
                  <a:latin typeface="华文细黑" pitchFamily="2" charset="-122"/>
                </a:rPr>
                <a:t>配置告警对接</a:t>
              </a:r>
            </a:p>
          </p:txBody>
        </p:sp>
        <p:cxnSp>
          <p:nvCxnSpPr>
            <p:cNvPr id="12" name="直接箭头连接符 11"/>
            <p:cNvCxnSpPr>
              <a:stCxn id="11" idx="2"/>
              <a:endCxn id="8" idx="0"/>
            </p:cNvCxnSpPr>
            <p:nvPr/>
          </p:nvCxnSpPr>
          <p:spPr bwMode="auto">
            <a:xfrm>
              <a:off x="1961710" y="4473009"/>
              <a:ext cx="0" cy="288601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sp>
          <p:nvSpPr>
            <p:cNvPr id="13" name="流程图: 过程 12"/>
            <p:cNvSpPr/>
            <p:nvPr/>
          </p:nvSpPr>
          <p:spPr bwMode="auto">
            <a:xfrm>
              <a:off x="791580" y="2024879"/>
              <a:ext cx="2340260" cy="395582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t" hangingPunct="1">
                <a:defRPr/>
              </a:pPr>
              <a:r>
                <a:rPr lang="zh-CN" altLang="en-US" sz="1600" b="1" dirty="0">
                  <a:latin typeface="华文细黑" pitchFamily="2" charset="-122"/>
                </a:rPr>
                <a:t>配置资源对接</a:t>
              </a:r>
            </a:p>
          </p:txBody>
        </p:sp>
        <p:cxnSp>
          <p:nvCxnSpPr>
            <p:cNvPr id="14" name="直接箭头连接符 13"/>
            <p:cNvCxnSpPr>
              <a:stCxn id="5" idx="2"/>
              <a:endCxn id="13" idx="0"/>
            </p:cNvCxnSpPr>
            <p:nvPr/>
          </p:nvCxnSpPr>
          <p:spPr bwMode="auto">
            <a:xfrm>
              <a:off x="1961710" y="1772354"/>
              <a:ext cx="0" cy="252525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5" name="直接箭头连接符 14"/>
            <p:cNvCxnSpPr>
              <a:stCxn id="7" idx="2"/>
              <a:endCxn id="11" idx="0"/>
            </p:cNvCxnSpPr>
            <p:nvPr/>
          </p:nvCxnSpPr>
          <p:spPr bwMode="auto">
            <a:xfrm>
              <a:off x="1961710" y="3752752"/>
              <a:ext cx="0" cy="324675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01415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FusionSphere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OpenStack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OM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概述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FusionSphere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OpenStack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OM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部署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 smtClean="0"/>
              <a:t>FusionSphere </a:t>
            </a:r>
            <a:r>
              <a:rPr lang="en-US" altLang="zh-CN" b="1" dirty="0" err="1" smtClean="0"/>
              <a:t>OpenStack</a:t>
            </a:r>
            <a:r>
              <a:rPr lang="en-US" altLang="zh-CN" b="1" dirty="0" smtClean="0"/>
              <a:t> OM</a:t>
            </a:r>
            <a:r>
              <a:rPr lang="zh-CN" altLang="en-US" b="1" dirty="0" smtClean="0"/>
              <a:t>操作配置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初始配置</a:t>
            </a:r>
            <a:endParaRPr lang="en-US" altLang="zh-CN" dirty="0" smtClean="0"/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日常管理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8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服务配置流程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684213" y="1376363"/>
            <a:ext cx="3599755" cy="3924300"/>
          </a:xfrm>
        </p:spPr>
        <p:txBody>
          <a:bodyPr/>
          <a:lstStyle/>
          <a:p>
            <a:r>
              <a:rPr lang="zh-CN" altLang="en-US" sz="2000" dirty="0" smtClean="0"/>
              <a:t>为使租户最终可以成功发放虚拟机，管理员需要提前完成资源的配置、</a:t>
            </a:r>
            <a:r>
              <a:rPr lang="zh-CN" altLang="en-US" sz="2000" dirty="0"/>
              <a:t>镜像</a:t>
            </a:r>
            <a:r>
              <a:rPr lang="zh-CN" altLang="en-US" sz="2000" dirty="0" smtClean="0"/>
              <a:t>和规格的配置。</a:t>
            </a:r>
            <a:endParaRPr lang="en-US" altLang="zh-CN" sz="2000" dirty="0" smtClean="0"/>
          </a:p>
        </p:txBody>
      </p:sp>
      <p:pic>
        <p:nvPicPr>
          <p:cNvPr id="27652" name="Picture 2" descr="http://localhost:7890/pages/YZF0919M/02/YZF0919M/02/resources/02_ict/admin_guide/fig/fig_it_62_43_100000_f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376363"/>
            <a:ext cx="2879725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548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资源池配置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创建主机组 </a:t>
            </a:r>
            <a:r>
              <a:rPr lang="en-US" altLang="zh-CN" dirty="0" smtClean="0"/>
              <a:t>(1/2)</a:t>
            </a:r>
            <a:endParaRPr lang="zh-CN" altLang="en-US" dirty="0" smtClean="0"/>
          </a:p>
        </p:txBody>
      </p:sp>
      <p:sp>
        <p:nvSpPr>
          <p:cNvPr id="28675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400" dirty="0" smtClean="0"/>
              <a:t>主机是</a:t>
            </a:r>
            <a:r>
              <a:rPr lang="en-US" altLang="zh-CN" sz="1400" dirty="0" err="1" smtClean="0"/>
              <a:t>OpenStack</a:t>
            </a:r>
            <a:r>
              <a:rPr lang="zh-CN" altLang="en-US" sz="1400" dirty="0" smtClean="0"/>
              <a:t>实例中，运行虚拟化软件的物理计算机，用以运行虚拟机，为虚拟机提供</a:t>
            </a:r>
            <a:r>
              <a:rPr lang="en-US" altLang="zh-CN" sz="1400" dirty="0" smtClean="0"/>
              <a:t>CPU</a:t>
            </a:r>
            <a:r>
              <a:rPr lang="zh-CN" altLang="en-US" sz="1400" dirty="0" smtClean="0"/>
              <a:t>和内存资源。</a:t>
            </a:r>
          </a:p>
          <a:p>
            <a:r>
              <a:rPr lang="zh-CN" altLang="en-US" sz="1400" dirty="0" smtClean="0"/>
              <a:t>主机组是主机的集合。通过选择主机组，可以限定创建虚拟机所使用的主机资源范围。</a:t>
            </a:r>
          </a:p>
          <a:p>
            <a:r>
              <a:rPr lang="zh-CN" altLang="en-US" sz="1400" dirty="0" smtClean="0"/>
              <a:t>创建主机组时，首先指定主机组所属的可用分区，并从该可用分区中选择若干主机，组成主机组。然后对该主机组设置标签。这样就可以通过标签来选择主机组创建虚拟机。</a:t>
            </a:r>
          </a:p>
          <a:p>
            <a:endParaRPr lang="zh-CN" altLang="en-US" sz="1400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128" y="3140134"/>
            <a:ext cx="2870200" cy="193198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圆角矩形 4"/>
          <p:cNvSpPr/>
          <p:nvPr/>
        </p:nvSpPr>
        <p:spPr bwMode="auto">
          <a:xfrm>
            <a:off x="1619250" y="4076700"/>
            <a:ext cx="396875" cy="180975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fontAlgn="t" hangingPunct="1">
              <a:defRPr/>
            </a:pPr>
            <a:endParaRPr lang="zh-CN" alt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15816" y="3932296"/>
            <a:ext cx="3743325" cy="1635125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7" name="形状 6"/>
          <p:cNvCxnSpPr>
            <a:stCxn id="5" idx="2"/>
            <a:endCxn id="6" idx="1"/>
          </p:cNvCxnSpPr>
          <p:nvPr/>
        </p:nvCxnSpPr>
        <p:spPr bwMode="auto">
          <a:xfrm rot="16200000" flipH="1">
            <a:off x="2120660" y="3954703"/>
            <a:ext cx="492184" cy="1098128"/>
          </a:xfrm>
          <a:prstGeom prst="bentConnector2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8" name="圆角矩形 7"/>
          <p:cNvSpPr/>
          <p:nvPr/>
        </p:nvSpPr>
        <p:spPr bwMode="auto">
          <a:xfrm>
            <a:off x="3114675" y="4986338"/>
            <a:ext cx="395288" cy="179387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fontAlgn="t" hangingPunct="1">
              <a:defRPr/>
            </a:pPr>
            <a:endParaRPr lang="zh-CN" altLang="en-US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40003" y="4694296"/>
            <a:ext cx="2555875" cy="1504950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10" name="形状 9"/>
          <p:cNvCxnSpPr>
            <a:stCxn id="8" idx="2"/>
            <a:endCxn id="9" idx="1"/>
          </p:cNvCxnSpPr>
          <p:nvPr/>
        </p:nvCxnSpPr>
        <p:spPr bwMode="auto">
          <a:xfrm rot="16200000" flipH="1">
            <a:off x="4485638" y="3992406"/>
            <a:ext cx="281046" cy="2627684"/>
          </a:xfrm>
          <a:prstGeom prst="bentConnector2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07640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资源池配置 </a:t>
            </a:r>
            <a:r>
              <a:rPr lang="en-US" altLang="zh-CN" smtClean="0"/>
              <a:t>- </a:t>
            </a:r>
            <a:r>
              <a:rPr lang="zh-CN" altLang="en-US" smtClean="0"/>
              <a:t>创建主机组 </a:t>
            </a:r>
            <a:r>
              <a:rPr lang="en-US" altLang="zh-CN" smtClean="0"/>
              <a:t>(2/2)</a:t>
            </a:r>
            <a:endParaRPr lang="zh-CN" altLang="en-US" dirty="0" smtClean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smtClean="0"/>
              <a:t>主机加入主机组</a:t>
            </a:r>
            <a:endParaRPr lang="zh-CN" altLang="en-US" sz="1800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2363" y="1881188"/>
            <a:ext cx="2870200" cy="19319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</p:pic>
      <p:sp>
        <p:nvSpPr>
          <p:cNvPr id="5" name="圆角矩形 4"/>
          <p:cNvSpPr/>
          <p:nvPr/>
        </p:nvSpPr>
        <p:spPr bwMode="auto">
          <a:xfrm>
            <a:off x="1662113" y="2805113"/>
            <a:ext cx="396875" cy="180975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fontAlgn="t" hangingPunct="1">
              <a:defRPr/>
            </a:pPr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0950" y="4533900"/>
            <a:ext cx="7180263" cy="16557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</p:pic>
      <p:sp>
        <p:nvSpPr>
          <p:cNvPr id="8" name="圆角矩形 7"/>
          <p:cNvSpPr/>
          <p:nvPr/>
        </p:nvSpPr>
        <p:spPr bwMode="auto">
          <a:xfrm>
            <a:off x="7673975" y="5684838"/>
            <a:ext cx="396875" cy="179387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fontAlgn="t" hangingPunct="1">
              <a:defRPr/>
            </a:pPr>
            <a:endParaRPr lang="zh-CN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00512" y="1884363"/>
            <a:ext cx="4328593" cy="25304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</p:pic>
      <p:cxnSp>
        <p:nvCxnSpPr>
          <p:cNvPr id="10" name="形状 9"/>
          <p:cNvCxnSpPr>
            <a:stCxn id="8" idx="0"/>
          </p:cNvCxnSpPr>
          <p:nvPr/>
        </p:nvCxnSpPr>
        <p:spPr bwMode="auto">
          <a:xfrm rot="16200000" flipV="1">
            <a:off x="7099300" y="4929188"/>
            <a:ext cx="1511300" cy="0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" name="形状 10"/>
          <p:cNvCxnSpPr>
            <a:stCxn id="5" idx="2"/>
          </p:cNvCxnSpPr>
          <p:nvPr/>
        </p:nvCxnSpPr>
        <p:spPr bwMode="auto">
          <a:xfrm rot="5400000">
            <a:off x="555626" y="3984625"/>
            <a:ext cx="2303462" cy="306387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39822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资源池配置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添加外部网络 </a:t>
            </a:r>
            <a:r>
              <a:rPr lang="en-US" altLang="zh-CN" dirty="0" smtClean="0"/>
              <a:t>(1/3)</a:t>
            </a:r>
            <a:endParaRPr lang="zh-CN" altLang="en-US"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外部网络是用于连接系统外网络的网络，系统外部网络即为用户已有网络，可以是企业内部网络，也可以是公共网络（</a:t>
            </a:r>
            <a:r>
              <a:rPr lang="en-US" altLang="zh-CN" smtClean="0"/>
              <a:t>Internet</a:t>
            </a:r>
            <a:r>
              <a:rPr lang="zh-CN" altLang="en-US" smtClean="0"/>
              <a:t>）等。</a:t>
            </a:r>
            <a:endParaRPr lang="en-US" altLang="zh-CN" smtClean="0"/>
          </a:p>
          <a:p>
            <a:r>
              <a:rPr lang="zh-CN" altLang="en-US" smtClean="0"/>
              <a:t>外部网络的几个用途：</a:t>
            </a:r>
          </a:p>
          <a:p>
            <a:pPr lvl="1"/>
            <a:r>
              <a:rPr lang="zh-CN" altLang="en-US" smtClean="0"/>
              <a:t>租户间的共用网络，此时虚拟机的网卡直接放在该网络上。</a:t>
            </a:r>
          </a:p>
          <a:p>
            <a:pPr lvl="1"/>
            <a:r>
              <a:rPr lang="en-US" altLang="zh-CN" smtClean="0"/>
              <a:t>VPC</a:t>
            </a:r>
            <a:r>
              <a:rPr lang="zh-CN" altLang="en-US" smtClean="0"/>
              <a:t>的路由出口，路由器需要挂在这个网络上。</a:t>
            </a:r>
          </a:p>
          <a:p>
            <a:pPr lvl="1"/>
            <a:r>
              <a:rPr lang="zh-CN" altLang="en-US" smtClean="0"/>
              <a:t>有了路由器后，弹性</a:t>
            </a:r>
            <a:r>
              <a:rPr lang="en-US" altLang="zh-CN" smtClean="0"/>
              <a:t>IP</a:t>
            </a:r>
            <a:r>
              <a:rPr lang="zh-CN" altLang="en-US" smtClean="0"/>
              <a:t>，</a:t>
            </a:r>
            <a:r>
              <a:rPr lang="en-US" altLang="zh-CN" smtClean="0"/>
              <a:t>SNAT</a:t>
            </a:r>
            <a:r>
              <a:rPr lang="zh-CN" altLang="en-US" smtClean="0"/>
              <a:t>，</a:t>
            </a:r>
            <a:r>
              <a:rPr lang="en-US" altLang="zh-CN" smtClean="0"/>
              <a:t>VPN</a:t>
            </a:r>
            <a:r>
              <a:rPr lang="zh-CN" altLang="en-US" smtClean="0"/>
              <a:t>等都依赖这个网络。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5590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资源池配置 </a:t>
            </a:r>
            <a:r>
              <a:rPr lang="en-US" altLang="zh-CN" smtClean="0"/>
              <a:t>- </a:t>
            </a:r>
            <a:r>
              <a:rPr lang="zh-CN" altLang="en-US" smtClean="0"/>
              <a:t>添加外部网络 </a:t>
            </a:r>
            <a:r>
              <a:rPr lang="en-US" altLang="zh-CN" smtClean="0"/>
              <a:t>(2/3)</a:t>
            </a:r>
            <a:endParaRPr lang="zh-CN" alt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1916113"/>
            <a:ext cx="3240088" cy="2114550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圆角矩形 4"/>
          <p:cNvSpPr/>
          <p:nvPr/>
        </p:nvSpPr>
        <p:spPr bwMode="auto">
          <a:xfrm>
            <a:off x="2771775" y="3536950"/>
            <a:ext cx="539750" cy="250825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fontAlgn="t" hangingPunct="1">
              <a:defRPr/>
            </a:pPr>
            <a:endParaRPr lang="zh-CN" alt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650" y="4221163"/>
            <a:ext cx="6480175" cy="1979612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圆角矩形 6"/>
          <p:cNvSpPr/>
          <p:nvPr/>
        </p:nvSpPr>
        <p:spPr bwMode="auto">
          <a:xfrm>
            <a:off x="755650" y="5013325"/>
            <a:ext cx="493713" cy="250825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fontAlgn="t" hangingPunct="1">
              <a:defRPr/>
            </a:pPr>
            <a:endParaRPr lang="zh-CN" altLang="en-US"/>
          </a:p>
        </p:txBody>
      </p:sp>
      <p:cxnSp>
        <p:nvCxnSpPr>
          <p:cNvPr id="8" name="形状 7"/>
          <p:cNvCxnSpPr>
            <a:stCxn id="5" idx="1"/>
          </p:cNvCxnSpPr>
          <p:nvPr/>
        </p:nvCxnSpPr>
        <p:spPr bwMode="auto">
          <a:xfrm rot="10800000" flipV="1">
            <a:off x="1003300" y="3662363"/>
            <a:ext cx="1768475" cy="522287"/>
          </a:xfrm>
          <a:prstGeom prst="bentConnector2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肘形连接符 8"/>
          <p:cNvCxnSpPr>
            <a:stCxn id="7" idx="3"/>
          </p:cNvCxnSpPr>
          <p:nvPr/>
        </p:nvCxnSpPr>
        <p:spPr bwMode="auto">
          <a:xfrm flipV="1">
            <a:off x="1249363" y="4206875"/>
            <a:ext cx="3770312" cy="931863"/>
          </a:xfrm>
          <a:prstGeom prst="bentConnector2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pic>
        <p:nvPicPr>
          <p:cNvPr id="32777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1792288"/>
            <a:ext cx="25527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8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725" y="1376363"/>
            <a:ext cx="30575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80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FusionSphere </a:t>
            </a:r>
            <a:r>
              <a:rPr lang="en-US" altLang="zh-CN" dirty="0" err="1" smtClean="0"/>
              <a:t>OpenStack</a:t>
            </a:r>
            <a:r>
              <a:rPr lang="zh-CN" altLang="en-US" dirty="0" smtClean="0"/>
              <a:t>操作管理</a:t>
            </a:r>
          </a:p>
        </p:txBody>
      </p:sp>
      <p:sp>
        <p:nvSpPr>
          <p:cNvPr id="9219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54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资源池配置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添加外部网络 </a:t>
            </a:r>
            <a:r>
              <a:rPr lang="en-US" altLang="zh-CN" dirty="0" smtClean="0"/>
              <a:t>(3/3</a:t>
            </a:r>
            <a:r>
              <a:rPr lang="en-US" altLang="zh-CN" dirty="0"/>
              <a:t>)</a:t>
            </a:r>
            <a:endParaRPr lang="zh-CN" altLang="en-US" dirty="0" smtClean="0"/>
          </a:p>
        </p:txBody>
      </p:sp>
      <p:sp>
        <p:nvSpPr>
          <p:cNvPr id="34819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684213" y="1376363"/>
            <a:ext cx="3707767" cy="3924300"/>
          </a:xfrm>
        </p:spPr>
        <p:txBody>
          <a:bodyPr/>
          <a:lstStyle/>
          <a:p>
            <a:r>
              <a:rPr lang="zh-CN" altLang="en-US" sz="1800" dirty="0" smtClean="0"/>
              <a:t>创建好的外部网络只有裸的</a:t>
            </a:r>
            <a:r>
              <a:rPr lang="en-US" altLang="zh-CN" sz="1800" dirty="0" smtClean="0"/>
              <a:t>VLAN</a:t>
            </a:r>
            <a:r>
              <a:rPr lang="zh-CN" altLang="en-US" sz="1800" dirty="0" smtClean="0"/>
              <a:t>，需要创建一个子网</a:t>
            </a:r>
            <a:r>
              <a:rPr lang="zh-CN" altLang="en-US" sz="1800" dirty="0"/>
              <a:t>。</a:t>
            </a:r>
            <a:endParaRPr lang="zh-CN" altLang="en-US" sz="1800" dirty="0" smtClean="0"/>
          </a:p>
          <a:p>
            <a:r>
              <a:rPr lang="zh-CN" altLang="en-US" sz="1800" dirty="0" smtClean="0"/>
              <a:t>子网，掩码和网关必须和交换机的配置保持一致。</a:t>
            </a:r>
          </a:p>
          <a:p>
            <a:endParaRPr lang="zh-CN" altLang="en-US" sz="1800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163" y="4184650"/>
            <a:ext cx="6480175" cy="197961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圆角矩形 4"/>
          <p:cNvSpPr/>
          <p:nvPr/>
        </p:nvSpPr>
        <p:spPr bwMode="auto">
          <a:xfrm>
            <a:off x="6804025" y="5373688"/>
            <a:ext cx="395288" cy="250825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fontAlgn="t" hangingPunct="1">
              <a:defRPr/>
            </a:pPr>
            <a:endParaRPr lang="zh-CN" altLang="en-US"/>
          </a:p>
        </p:txBody>
      </p:sp>
      <p:pic>
        <p:nvPicPr>
          <p:cNvPr id="34822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0" y="1376363"/>
            <a:ext cx="3683000" cy="30924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/>
        </p:spPr>
      </p:pic>
      <p:cxnSp>
        <p:nvCxnSpPr>
          <p:cNvPr id="6" name="形状 5"/>
          <p:cNvCxnSpPr/>
          <p:nvPr/>
        </p:nvCxnSpPr>
        <p:spPr bwMode="auto">
          <a:xfrm rot="16200000" flipV="1">
            <a:off x="6479381" y="4833144"/>
            <a:ext cx="1081088" cy="0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17131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创建磁盘类型 </a:t>
            </a:r>
            <a:r>
              <a:rPr lang="en-US" altLang="zh-CN" smtClean="0"/>
              <a:t>- </a:t>
            </a:r>
            <a:r>
              <a:rPr lang="zh-CN" altLang="en-US" smtClean="0"/>
              <a:t>后端存储与磁盘类型</a:t>
            </a:r>
            <a:endParaRPr lang="zh-CN" altLang="en-US" dirty="0" smtClean="0"/>
          </a:p>
        </p:txBody>
      </p:sp>
      <p:sp>
        <p:nvSpPr>
          <p:cNvPr id="3584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后端存储，就是</a:t>
            </a:r>
            <a:r>
              <a:rPr lang="en-US" altLang="zh-CN" dirty="0" err="1" smtClean="0"/>
              <a:t>OpenStack</a:t>
            </a:r>
            <a:r>
              <a:rPr lang="zh-CN" altLang="en-US" dirty="0" smtClean="0"/>
              <a:t>对接的各种存储介质，包括： </a:t>
            </a:r>
            <a:r>
              <a:rPr lang="en-US" altLang="zh-CN" dirty="0" smtClean="0"/>
              <a:t>IP SAN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FC SAN</a:t>
            </a:r>
            <a:r>
              <a:rPr lang="zh-CN" altLang="en-US" dirty="0" smtClean="0"/>
              <a:t>等；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err="1" smtClean="0"/>
              <a:t>OpenStack</a:t>
            </a:r>
            <a:r>
              <a:rPr lang="zh-CN" altLang="en-US" dirty="0" smtClean="0"/>
              <a:t>后端存储创建为不同的磁盘类型，然后即可通过磁盘类型指定后端存储创建磁盘；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将磁盘类型映射到对应的后端存储，并屏蔽底层设备。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一般是</a:t>
            </a:r>
            <a:r>
              <a:rPr lang="en-US" altLang="zh-CN" dirty="0" smtClean="0"/>
              <a:t>SLA</a:t>
            </a:r>
            <a:r>
              <a:rPr lang="zh-CN" altLang="en-US" dirty="0" smtClean="0"/>
              <a:t>属性，比如快的，大的，安全的</a:t>
            </a:r>
            <a:r>
              <a:rPr lang="en-US" altLang="zh-CN" dirty="0" smtClean="0"/>
              <a:t>….</a:t>
            </a:r>
          </a:p>
          <a:p>
            <a:pPr lvl="1"/>
            <a:r>
              <a:rPr lang="en-US" altLang="zh-CN" dirty="0" smtClean="0"/>
              <a:t>SC</a:t>
            </a:r>
            <a:r>
              <a:rPr lang="zh-CN" altLang="en-US" dirty="0" smtClean="0"/>
              <a:t>创建磁盘或创建</a:t>
            </a:r>
            <a:r>
              <a:rPr lang="en-US" altLang="zh-CN" dirty="0" smtClean="0"/>
              <a:t>VM</a:t>
            </a:r>
            <a:r>
              <a:rPr lang="zh-CN" altLang="en-US" dirty="0" smtClean="0"/>
              <a:t>时，通过指定</a:t>
            </a:r>
            <a:r>
              <a:rPr lang="en-US" altLang="zh-CN" dirty="0" smtClean="0"/>
              <a:t>SLA</a:t>
            </a:r>
            <a:r>
              <a:rPr lang="zh-CN" altLang="en-US" dirty="0" smtClean="0"/>
              <a:t>来选择不同的后端存储</a:t>
            </a:r>
            <a:endParaRPr lang="en-US" altLang="zh-CN" dirty="0" smtClean="0"/>
          </a:p>
          <a:p>
            <a:r>
              <a:rPr lang="zh-CN" altLang="en-US" dirty="0" smtClean="0"/>
              <a:t>服务器本地磁盘不用添加成后端存储，也可以创建虚拟机，但是创建时要选择“本地磁盘”。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739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创建磁盘类型 </a:t>
            </a:r>
            <a:r>
              <a:rPr lang="en-US" altLang="zh-CN" smtClean="0"/>
              <a:t>- </a:t>
            </a:r>
            <a:r>
              <a:rPr lang="zh-CN" altLang="en-US" smtClean="0"/>
              <a:t>绑定后端存储</a:t>
            </a:r>
            <a:endParaRPr lang="zh-CN" altLang="en-US" dirty="0" smtClean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80" y="1397968"/>
            <a:ext cx="3308783" cy="2220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圆角矩形 4"/>
          <p:cNvSpPr/>
          <p:nvPr/>
        </p:nvSpPr>
        <p:spPr bwMode="auto">
          <a:xfrm>
            <a:off x="2123728" y="2708920"/>
            <a:ext cx="684213" cy="215900"/>
          </a:xfrm>
          <a:prstGeom prst="round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fontAlgn="t" hangingPunct="1">
              <a:defRPr/>
            </a:pPr>
            <a:endParaRPr lang="zh-CN" altLang="en-US"/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80" y="3716338"/>
            <a:ext cx="6596063" cy="2535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/>
          <p:cNvCxnSpPr>
            <a:stCxn id="5" idx="2"/>
          </p:cNvCxnSpPr>
          <p:nvPr/>
        </p:nvCxnSpPr>
        <p:spPr bwMode="auto">
          <a:xfrm flipH="1">
            <a:off x="2449166" y="2924820"/>
            <a:ext cx="0" cy="971550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8" name="圆角矩形 7"/>
          <p:cNvSpPr/>
          <p:nvPr/>
        </p:nvSpPr>
        <p:spPr bwMode="auto">
          <a:xfrm>
            <a:off x="820425" y="4731543"/>
            <a:ext cx="719137" cy="325438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fontAlgn="t" hangingPunct="1">
              <a:defRPr/>
            </a:pPr>
            <a:endParaRPr lang="zh-CN" altLang="en-US"/>
          </a:p>
        </p:txBody>
      </p:sp>
      <p:cxnSp>
        <p:nvCxnSpPr>
          <p:cNvPr id="9" name="肘形连接符 8"/>
          <p:cNvCxnSpPr>
            <a:stCxn id="8" idx="3"/>
          </p:cNvCxnSpPr>
          <p:nvPr/>
        </p:nvCxnSpPr>
        <p:spPr bwMode="auto">
          <a:xfrm flipV="1">
            <a:off x="1539562" y="3472656"/>
            <a:ext cx="3132138" cy="1422400"/>
          </a:xfrm>
          <a:prstGeom prst="bentConnector3">
            <a:avLst>
              <a:gd name="adj1" fmla="val 88235"/>
            </a:avLst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pic>
        <p:nvPicPr>
          <p:cNvPr id="3687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75" y="1376363"/>
            <a:ext cx="3914775" cy="2571750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5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镜像制作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概述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684213" y="1376363"/>
            <a:ext cx="7920037" cy="39243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1800" dirty="0" smtClean="0"/>
              <a:t>在云数据中心场景（</a:t>
            </a:r>
            <a:r>
              <a:rPr lang="en-US" altLang="zh-CN" sz="1800" dirty="0" err="1" smtClean="0"/>
              <a:t>FusionCompute</a:t>
            </a:r>
            <a:r>
              <a:rPr lang="en-US" altLang="zh-CN" sz="1800" dirty="0" smtClean="0"/>
              <a:t> + FusionSphere </a:t>
            </a:r>
            <a:r>
              <a:rPr lang="en-US" altLang="zh-CN" sz="1800" dirty="0" err="1" smtClean="0"/>
              <a:t>OpenStack</a:t>
            </a:r>
            <a:r>
              <a:rPr lang="en-US" altLang="zh-CN" sz="1800" dirty="0" smtClean="0"/>
              <a:t> + FusionSphere </a:t>
            </a:r>
            <a:r>
              <a:rPr lang="en-US" altLang="zh-CN" sz="1800" dirty="0" err="1" smtClean="0"/>
              <a:t>OpenStack</a:t>
            </a:r>
            <a:r>
              <a:rPr lang="en-US" altLang="zh-CN" sz="1800" dirty="0" smtClean="0"/>
              <a:t> OM</a:t>
            </a:r>
            <a:r>
              <a:rPr lang="zh-CN" altLang="en-US" sz="1800" dirty="0" smtClean="0"/>
              <a:t>）中，需要使用</a:t>
            </a:r>
            <a:r>
              <a:rPr lang="en-US" altLang="zh-CN" sz="1800" dirty="0" err="1" smtClean="0"/>
              <a:t>vhd</a:t>
            </a:r>
            <a:r>
              <a:rPr lang="zh-CN" altLang="en-US" sz="1800" dirty="0" smtClean="0"/>
              <a:t>格式的镜像来创建    虚拟机。</a:t>
            </a:r>
          </a:p>
          <a:p>
            <a:pPr>
              <a:lnSpc>
                <a:spcPct val="130000"/>
              </a:lnSpc>
            </a:pPr>
            <a:r>
              <a:rPr lang="en-US" altLang="zh-CN" sz="1800" dirty="0" err="1" smtClean="0"/>
              <a:t>vhd</a:t>
            </a:r>
            <a:r>
              <a:rPr lang="zh-CN" altLang="en-US" sz="1800" dirty="0" smtClean="0"/>
              <a:t>格式镜像只能通过</a:t>
            </a:r>
            <a:r>
              <a:rPr lang="en-US" altLang="zh-CN" sz="1800" dirty="0" err="1" smtClean="0"/>
              <a:t>FusionCompute</a:t>
            </a:r>
            <a:r>
              <a:rPr lang="zh-CN" altLang="en-US" sz="1800" dirty="0" smtClean="0"/>
              <a:t>来制作获取。</a:t>
            </a:r>
          </a:p>
          <a:p>
            <a:pPr>
              <a:lnSpc>
                <a:spcPct val="130000"/>
              </a:lnSpc>
            </a:pPr>
            <a:r>
              <a:rPr lang="zh-CN" altLang="en-US" sz="1800" dirty="0" smtClean="0"/>
              <a:t>使用</a:t>
            </a:r>
            <a:r>
              <a:rPr lang="en-US" altLang="zh-CN" sz="1800" dirty="0" err="1" smtClean="0"/>
              <a:t>FusionCompute</a:t>
            </a:r>
            <a:r>
              <a:rPr lang="zh-CN" altLang="en-US" sz="1800" dirty="0" smtClean="0"/>
              <a:t>制作的虚拟机模板包含</a:t>
            </a:r>
            <a:r>
              <a:rPr lang="en-US" altLang="zh-CN" sz="1800" dirty="0" err="1" smtClean="0"/>
              <a:t>ovf</a:t>
            </a:r>
            <a:r>
              <a:rPr lang="zh-CN" altLang="en-US" sz="1800" dirty="0" smtClean="0"/>
              <a:t>格式的描述文件、以及若干个</a:t>
            </a:r>
            <a:r>
              <a:rPr lang="en-US" altLang="zh-CN" sz="1800" dirty="0" err="1" smtClean="0"/>
              <a:t>vhd</a:t>
            </a:r>
            <a:r>
              <a:rPr lang="zh-CN" altLang="en-US" sz="1800" dirty="0" smtClean="0"/>
              <a:t>格式的虚拟磁盘镜像文件（数量与虚拟机的磁盘数量一致）。</a:t>
            </a:r>
          </a:p>
          <a:p>
            <a:pPr>
              <a:lnSpc>
                <a:spcPct val="130000"/>
              </a:lnSpc>
            </a:pPr>
            <a:r>
              <a:rPr lang="zh-CN" altLang="en-US" sz="1800" dirty="0" smtClean="0"/>
              <a:t>由于需要将</a:t>
            </a:r>
            <a:r>
              <a:rPr lang="en-US" altLang="zh-CN" sz="1800" dirty="0" err="1" smtClean="0"/>
              <a:t>vhd</a:t>
            </a:r>
            <a:r>
              <a:rPr lang="zh-CN" altLang="en-US" sz="1800" dirty="0" smtClean="0"/>
              <a:t>格式文件注册为系统可用的镜像，因此只能选择虚拟机系统盘生成的</a:t>
            </a:r>
            <a:r>
              <a:rPr lang="en-US" altLang="zh-CN" sz="1800" dirty="0" err="1" smtClean="0"/>
              <a:t>vhd</a:t>
            </a:r>
            <a:r>
              <a:rPr lang="zh-CN" altLang="en-US" sz="1800" dirty="0" smtClean="0"/>
              <a:t>镜像文件，一般为“虚拟机模板名称</a:t>
            </a:r>
            <a:r>
              <a:rPr lang="en-US" altLang="zh-CN" sz="1800" dirty="0" smtClean="0"/>
              <a:t>-1.vhd”</a:t>
            </a:r>
            <a:r>
              <a:rPr lang="zh-CN" altLang="en-US" sz="1800" dirty="0" smtClean="0"/>
              <a:t>。</a:t>
            </a:r>
          </a:p>
          <a:p>
            <a:pPr>
              <a:lnSpc>
                <a:spcPct val="130000"/>
              </a:lnSpc>
            </a:pPr>
            <a:r>
              <a:rPr lang="zh-CN" altLang="en-US" sz="1800" dirty="0" smtClean="0"/>
              <a:t>建议使用</a:t>
            </a:r>
            <a:r>
              <a:rPr lang="en-US" altLang="zh-CN" sz="1800" dirty="0" err="1" smtClean="0"/>
              <a:t>FusionCompute</a:t>
            </a:r>
            <a:r>
              <a:rPr lang="zh-CN" altLang="en-US" sz="1800" dirty="0" smtClean="0"/>
              <a:t>制作虚拟机模板时，只为虚拟机配置一个磁盘，即系统盘。</a:t>
            </a:r>
          </a:p>
          <a:p>
            <a:pPr>
              <a:lnSpc>
                <a:spcPct val="130000"/>
              </a:lnSpc>
            </a:pPr>
            <a:r>
              <a:rPr lang="zh-CN" altLang="en-US" sz="1800" dirty="0" smtClean="0"/>
              <a:t>完整的制作镜像的流程为</a:t>
            </a:r>
            <a:r>
              <a:rPr lang="zh-CN" altLang="en-US" sz="1800" dirty="0" smtClean="0"/>
              <a:t>：创建</a:t>
            </a:r>
            <a:r>
              <a:rPr lang="zh-CN" altLang="en-US" sz="1800" dirty="0" smtClean="0"/>
              <a:t>新虚拟机 </a:t>
            </a:r>
            <a:r>
              <a:rPr lang="en-US" altLang="zh-CN" sz="1800" dirty="0" smtClean="0"/>
              <a:t>-&gt; </a:t>
            </a:r>
            <a:r>
              <a:rPr lang="zh-CN" altLang="en-US" sz="1800" dirty="0" smtClean="0"/>
              <a:t>安装虚拟机操作系统 </a:t>
            </a:r>
            <a:r>
              <a:rPr lang="en-US" altLang="zh-CN" sz="1800" dirty="0" smtClean="0"/>
              <a:t>-&gt; </a:t>
            </a:r>
            <a:r>
              <a:rPr lang="zh-CN" altLang="en-US" sz="1800" dirty="0" smtClean="0"/>
              <a:t>制作模板 </a:t>
            </a:r>
            <a:r>
              <a:rPr lang="en-US" altLang="zh-CN" sz="1800" dirty="0" smtClean="0"/>
              <a:t>-&gt; </a:t>
            </a:r>
            <a:r>
              <a:rPr lang="zh-CN" altLang="en-US" sz="1800" dirty="0" smtClean="0"/>
              <a:t>导出模板。</a:t>
            </a:r>
          </a:p>
          <a:p>
            <a:endParaRPr lang="zh-CN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62622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镜像制作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镜像注册 </a:t>
            </a:r>
            <a:r>
              <a:rPr lang="en-US" altLang="zh-CN" dirty="0" smtClean="0"/>
              <a:t>(1/2)</a:t>
            </a:r>
            <a:endParaRPr lang="zh-CN" altLang="en-US" dirty="0" smtClean="0"/>
          </a:p>
        </p:txBody>
      </p:sp>
      <p:sp>
        <p:nvSpPr>
          <p:cNvPr id="38915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smtClean="0"/>
              <a:t>将制作完成的镜像文件上传到镜像文件的存储目录，并进行注册。镜像在注册后可用来创建计算实例。</a:t>
            </a:r>
            <a:endParaRPr lang="zh-CN" altLang="en-US" sz="1800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2253799"/>
            <a:ext cx="2724150" cy="18462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圆角矩形 4"/>
          <p:cNvSpPr/>
          <p:nvPr/>
        </p:nvSpPr>
        <p:spPr bwMode="auto">
          <a:xfrm>
            <a:off x="1344613" y="3525386"/>
            <a:ext cx="530225" cy="168275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fontAlgn="t" hangingPunct="1">
              <a:defRPr/>
            </a:pPr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0113" y="4371975"/>
            <a:ext cx="4017962" cy="179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圆角矩形 6"/>
          <p:cNvSpPr/>
          <p:nvPr/>
        </p:nvSpPr>
        <p:spPr bwMode="auto">
          <a:xfrm>
            <a:off x="2087563" y="5240338"/>
            <a:ext cx="528637" cy="241300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fontAlgn="t" hangingPunct="1">
              <a:defRPr/>
            </a:pPr>
            <a:endParaRPr lang="zh-CN" altLang="en-US"/>
          </a:p>
        </p:txBody>
      </p:sp>
      <p:cxnSp>
        <p:nvCxnSpPr>
          <p:cNvPr id="8" name="直接箭头连接符 7"/>
          <p:cNvCxnSpPr>
            <a:stCxn id="5" idx="2"/>
          </p:cNvCxnSpPr>
          <p:nvPr/>
        </p:nvCxnSpPr>
        <p:spPr bwMode="auto">
          <a:xfrm>
            <a:off x="1609725" y="3693661"/>
            <a:ext cx="0" cy="827088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9" name="肘形连接符 8"/>
          <p:cNvCxnSpPr>
            <a:stCxn id="7" idx="3"/>
          </p:cNvCxnSpPr>
          <p:nvPr/>
        </p:nvCxnSpPr>
        <p:spPr bwMode="auto">
          <a:xfrm flipV="1">
            <a:off x="2616200" y="4616450"/>
            <a:ext cx="1560513" cy="744538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pic>
        <p:nvPicPr>
          <p:cNvPr id="38922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713" y="2244350"/>
            <a:ext cx="4429125" cy="394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23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镜像制作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镜像注册 </a:t>
            </a:r>
            <a:r>
              <a:rPr lang="en-US" altLang="zh-CN" dirty="0" smtClean="0"/>
              <a:t>(2/2)</a:t>
            </a:r>
            <a:endParaRPr lang="zh-CN" altLang="en-US" dirty="0" smtClean="0"/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755650" y="1376363"/>
            <a:ext cx="152798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defRPr/>
            </a:pPr>
            <a:r>
              <a:rPr lang="en-US" altLang="zh-CN" sz="1800" b="1" dirty="0">
                <a:latin typeface="+mn-lt"/>
                <a:ea typeface="+mn-ea"/>
              </a:rPr>
              <a:t>NFS</a:t>
            </a:r>
            <a:r>
              <a:rPr lang="zh-CN" altLang="en-US" sz="1800" b="1" dirty="0">
                <a:latin typeface="+mn-ea"/>
                <a:ea typeface="+mn-ea"/>
              </a:rPr>
              <a:t>方式上传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757238" y="3775075"/>
            <a:ext cx="1799019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defRPr/>
            </a:pPr>
            <a:r>
              <a:rPr lang="en-US" altLang="zh-CN" sz="1800" b="1" dirty="0">
                <a:latin typeface="+mn-lt"/>
                <a:ea typeface="+mn-ea"/>
              </a:rPr>
              <a:t>HTTPS</a:t>
            </a:r>
            <a:r>
              <a:rPr lang="zh-CN" altLang="en-US" sz="1800" b="1" dirty="0">
                <a:latin typeface="+mn-ea"/>
                <a:ea typeface="+mn-ea"/>
              </a:rPr>
              <a:t>方式上传</a:t>
            </a:r>
          </a:p>
        </p:txBody>
      </p:sp>
      <p:pic>
        <p:nvPicPr>
          <p:cNvPr id="39941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01" y="1700213"/>
            <a:ext cx="5835650" cy="20161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/>
        </p:spPr>
      </p:pic>
      <p:pic>
        <p:nvPicPr>
          <p:cNvPr id="39942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098925"/>
            <a:ext cx="5861281" cy="207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</p:pic>
      <p:sp>
        <p:nvSpPr>
          <p:cNvPr id="39943" name="TextBox 11"/>
          <p:cNvSpPr txBox="1">
            <a:spLocks noChangeArrowheads="1"/>
          </p:cNvSpPr>
          <p:nvPr/>
        </p:nvSpPr>
        <p:spPr bwMode="auto">
          <a:xfrm>
            <a:off x="2592388" y="5768975"/>
            <a:ext cx="23383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>
                <a:solidFill>
                  <a:srgbClr val="C00000"/>
                </a:solidFill>
                <a:latin typeface="华文细黑" panose="02010600040101010101" pitchFamily="2" charset="-122"/>
              </a:rPr>
              <a:t>点这里浏览本地文件并上传</a:t>
            </a:r>
          </a:p>
        </p:txBody>
      </p:sp>
    </p:spTree>
    <p:extLst>
      <p:ext uri="{BB962C8B-B14F-4D97-AF65-F5344CB8AC3E}">
        <p14:creationId xmlns:p14="http://schemas.microsoft.com/office/powerpoint/2010/main" val="81743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配置资源规格 </a:t>
            </a:r>
            <a:r>
              <a:rPr lang="en-US" altLang="zh-CN" smtClean="0"/>
              <a:t>- </a:t>
            </a:r>
            <a:r>
              <a:rPr lang="zh-CN" altLang="en-US" smtClean="0"/>
              <a:t>概述</a:t>
            </a:r>
            <a:endParaRPr lang="zh-CN" altLang="en-US" dirty="0" smtClean="0"/>
          </a:p>
        </p:txBody>
      </p:sp>
      <p:sp>
        <p:nvSpPr>
          <p:cNvPr id="4096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资源规格包括计算实例规格和网络</a:t>
            </a:r>
            <a:r>
              <a:rPr lang="en-US" altLang="zh-CN" dirty="0" smtClean="0"/>
              <a:t>QoS</a:t>
            </a:r>
            <a:r>
              <a:rPr lang="zh-CN" altLang="en-US" dirty="0" smtClean="0"/>
              <a:t>规格。</a:t>
            </a:r>
          </a:p>
          <a:p>
            <a:r>
              <a:rPr lang="zh-CN" altLang="en-US" dirty="0" smtClean="0"/>
              <a:t>预置计算实例规格，以便在发放计算实例时，定义计算实例的硬件配置。系统根据设定的规格创建计算实例，以满足不同性能要求，也可以规范系统中计算实例的资源使用。</a:t>
            </a:r>
          </a:p>
          <a:p>
            <a:r>
              <a:rPr lang="zh-CN" altLang="en-US" dirty="0" smtClean="0"/>
              <a:t>预置</a:t>
            </a:r>
            <a:r>
              <a:rPr lang="en-US" altLang="zh-CN" dirty="0" smtClean="0"/>
              <a:t>QoS</a:t>
            </a:r>
            <a:r>
              <a:rPr lang="zh-CN" altLang="en-US" dirty="0" smtClean="0"/>
              <a:t>规格，以便在发放虚拟机时，定义虚拟机网卡的网络性能。系统根据设定的规格创建虚拟机，以满足不同性能  要求。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16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配置资源规格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76363"/>
            <a:ext cx="3168650" cy="4824412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8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81387" y="1382310"/>
            <a:ext cx="5122862" cy="48184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cxnSp>
        <p:nvCxnSpPr>
          <p:cNvPr id="41989" name="直接箭头连接符 7"/>
          <p:cNvCxnSpPr>
            <a:cxnSpLocks noChangeShapeType="1"/>
          </p:cNvCxnSpPr>
          <p:nvPr/>
        </p:nvCxnSpPr>
        <p:spPr bwMode="auto">
          <a:xfrm>
            <a:off x="3311525" y="2673350"/>
            <a:ext cx="323850" cy="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199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12" y="2193522"/>
            <a:ext cx="26860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625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FusionSphere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OpenStack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OM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概述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FusionSphere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OpenStack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OM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部署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 smtClean="0"/>
              <a:t>FusionSphere </a:t>
            </a:r>
            <a:r>
              <a:rPr lang="en-US" altLang="zh-CN" b="1" dirty="0" err="1" smtClean="0"/>
              <a:t>OpenStack</a:t>
            </a:r>
            <a:r>
              <a:rPr lang="en-US" altLang="zh-CN" b="1" dirty="0" smtClean="0"/>
              <a:t> OM</a:t>
            </a:r>
            <a:r>
              <a:rPr lang="zh-CN" altLang="en-US" b="1" dirty="0" smtClean="0"/>
              <a:t>操作配置</a:t>
            </a:r>
            <a:endParaRPr lang="en-US" altLang="zh-CN" b="1" dirty="0" smtClean="0"/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初始配置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dirty="0"/>
              <a:t>日常管理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961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日常管理内容</a:t>
            </a:r>
          </a:p>
        </p:txBody>
      </p:sp>
      <p:sp>
        <p:nvSpPr>
          <p:cNvPr id="45059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日常管理主要包括资源管理和基础设备管理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资源管理包括对底层</a:t>
            </a:r>
            <a:r>
              <a:rPr lang="en-US" altLang="zh-CN" dirty="0" err="1" smtClean="0"/>
              <a:t>OpenStack</a:t>
            </a:r>
            <a:r>
              <a:rPr lang="zh-CN" altLang="en-US" dirty="0" smtClean="0"/>
              <a:t>提供的计算、存储、网络资源的管理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基础设备管理包括对服务器、存储、交换机等物理设备的管理。</a:t>
            </a:r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1" y="3526227"/>
            <a:ext cx="3816349" cy="2429575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20" y="3526228"/>
            <a:ext cx="3852229" cy="2429574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8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FusionSphere OpenStack OM</a:t>
            </a:r>
            <a:r>
              <a:rPr lang="zh-CN" altLang="en-US" dirty="0" smtClean="0"/>
              <a:t>是我们使用</a:t>
            </a:r>
            <a:r>
              <a:rPr lang="en-US" altLang="zh-CN" dirty="0" smtClean="0"/>
              <a:t>OpenStack</a:t>
            </a:r>
            <a:r>
              <a:rPr lang="zh-CN" altLang="en-US" dirty="0" smtClean="0"/>
              <a:t>的主要界面，本章节我们将介绍它的安装和操作。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1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计算资源管理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主机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800" dirty="0" smtClean="0"/>
              <a:t>主机电源管理</a:t>
            </a:r>
            <a:endParaRPr lang="en-US" altLang="zh-CN" sz="1800" dirty="0" smtClean="0"/>
          </a:p>
          <a:p>
            <a:pPr lvl="1">
              <a:lnSpc>
                <a:spcPct val="120000"/>
              </a:lnSpc>
            </a:pPr>
            <a:r>
              <a:rPr lang="zh-CN" altLang="en-US" sz="1600" dirty="0" smtClean="0"/>
              <a:t>主机不提供上电功能，如果主机未接入到基础设施中进行管理，安全下电主机后，可以通过</a:t>
            </a:r>
            <a:r>
              <a:rPr lang="en-US" altLang="zh-CN" sz="1600" dirty="0" smtClean="0"/>
              <a:t>BMC</a:t>
            </a:r>
            <a:r>
              <a:rPr lang="zh-CN" altLang="en-US" sz="1600" dirty="0" smtClean="0"/>
              <a:t>或者电源按钮进行上电。</a:t>
            </a:r>
            <a:endParaRPr lang="en-US" altLang="zh-CN" sz="1600" dirty="0" smtClean="0"/>
          </a:p>
          <a:p>
            <a:pPr>
              <a:lnSpc>
                <a:spcPct val="120000"/>
              </a:lnSpc>
            </a:pPr>
            <a:r>
              <a:rPr lang="zh-CN" altLang="en-US" sz="1800" dirty="0" smtClean="0"/>
              <a:t>隔离与解除隔离主机</a:t>
            </a:r>
            <a:endParaRPr lang="en-US" altLang="zh-CN" sz="1800" dirty="0" smtClean="0"/>
          </a:p>
          <a:p>
            <a:pPr lvl="1">
              <a:lnSpc>
                <a:spcPct val="120000"/>
              </a:lnSpc>
            </a:pPr>
            <a:r>
              <a:rPr lang="zh-CN" altLang="en-US" sz="1600" dirty="0" smtClean="0"/>
              <a:t>隔离主机后，即主机与整个系统隔离开来，无法创建虚拟机。用于在不影响系统业务的情况下，在该主机上执行一些部件更换或维护的操作。</a:t>
            </a:r>
          </a:p>
          <a:p>
            <a:endParaRPr lang="zh-CN" altLang="en-US" sz="1800" dirty="0" smtClean="0"/>
          </a:p>
        </p:txBody>
      </p:sp>
      <p:pic>
        <p:nvPicPr>
          <p:cNvPr id="12288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4288" y="3608388"/>
            <a:ext cx="1655762" cy="24844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12288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72075" y="3743325"/>
            <a:ext cx="2171700" cy="18097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sp>
        <p:nvSpPr>
          <p:cNvPr id="46086" name="右箭头 8"/>
          <p:cNvSpPr>
            <a:spLocks noChangeArrowheads="1"/>
          </p:cNvSpPr>
          <p:nvPr/>
        </p:nvSpPr>
        <p:spPr bwMode="auto">
          <a:xfrm>
            <a:off x="3444875" y="4473575"/>
            <a:ext cx="1368425" cy="360363"/>
          </a:xfrm>
          <a:prstGeom prst="rightArrow">
            <a:avLst>
              <a:gd name="adj1" fmla="val 50000"/>
              <a:gd name="adj2" fmla="val 4996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0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74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计算资源管理 </a:t>
            </a:r>
            <a:r>
              <a:rPr lang="en-US" altLang="zh-CN" smtClean="0"/>
              <a:t>- </a:t>
            </a:r>
            <a:r>
              <a:rPr lang="zh-CN" altLang="en-US" smtClean="0"/>
              <a:t>主机组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1800" dirty="0" smtClean="0"/>
              <a:t>管理主机：查看主机组中所包含的主机，可为主机组添加或删除主机。</a:t>
            </a:r>
            <a:endParaRPr lang="en-US" altLang="zh-CN" sz="1800" dirty="0" smtClean="0"/>
          </a:p>
          <a:p>
            <a:pPr lvl="1">
              <a:lnSpc>
                <a:spcPct val="110000"/>
              </a:lnSpc>
            </a:pPr>
            <a:r>
              <a:rPr lang="zh-CN" altLang="en-US" sz="1600" dirty="0" smtClean="0"/>
              <a:t>标签管理：根据主机组内主机的属性和特征，为该主机组设置标签。</a:t>
            </a:r>
            <a:endParaRPr lang="en-US" altLang="zh-CN" sz="1600" dirty="0" smtClean="0"/>
          </a:p>
          <a:p>
            <a:pPr lvl="1">
              <a:lnSpc>
                <a:spcPct val="110000"/>
              </a:lnSpc>
            </a:pPr>
            <a:r>
              <a:rPr lang="zh-CN" altLang="en-US" sz="1600" dirty="0" smtClean="0"/>
              <a:t>修改主机：主机组创建完成后，可修改主机组的属性信息。</a:t>
            </a:r>
            <a:endParaRPr lang="en-US" altLang="zh-CN" sz="1600" dirty="0" smtClean="0"/>
          </a:p>
          <a:p>
            <a:pPr lvl="1">
              <a:lnSpc>
                <a:spcPct val="110000"/>
              </a:lnSpc>
            </a:pPr>
            <a:r>
              <a:rPr lang="zh-CN" altLang="en-US" sz="1600" dirty="0" smtClean="0"/>
              <a:t>删除主机组：当主机组不再使用时，删除主机组。若主机组中包含主机，则不允许删除。</a:t>
            </a:r>
          </a:p>
          <a:p>
            <a:pPr lvl="1"/>
            <a:endParaRPr lang="zh-CN" altLang="en-US" sz="1600" dirty="0" smtClean="0"/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9675" y="3120231"/>
            <a:ext cx="1990725" cy="30670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sp>
        <p:nvSpPr>
          <p:cNvPr id="47109" name="右箭头 5"/>
          <p:cNvSpPr>
            <a:spLocks noChangeArrowheads="1"/>
          </p:cNvSpPr>
          <p:nvPr/>
        </p:nvSpPr>
        <p:spPr bwMode="auto">
          <a:xfrm>
            <a:off x="3563938" y="4473575"/>
            <a:ext cx="1368425" cy="360363"/>
          </a:xfrm>
          <a:prstGeom prst="rightArrow">
            <a:avLst>
              <a:gd name="adj1" fmla="val 50000"/>
              <a:gd name="adj2" fmla="val 4996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000">
              <a:ea typeface="宋体" panose="02010600030101010101" pitchFamily="2" charset="-122"/>
            </a:endParaRPr>
          </a:p>
        </p:txBody>
      </p:sp>
      <p:pic>
        <p:nvPicPr>
          <p:cNvPr id="1239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6825" y="3681413"/>
            <a:ext cx="3390900" cy="21145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0342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计算资源管理 </a:t>
            </a:r>
            <a:r>
              <a:rPr lang="en-US" altLang="zh-CN" smtClean="0"/>
              <a:t>- </a:t>
            </a:r>
            <a:r>
              <a:rPr lang="zh-CN" altLang="en-US" smtClean="0"/>
              <a:t>计算实例</a:t>
            </a:r>
            <a:endParaRPr lang="zh-CN" altLang="en-US" dirty="0" smtClean="0"/>
          </a:p>
        </p:txBody>
      </p:sp>
      <p:sp>
        <p:nvSpPr>
          <p:cNvPr id="49155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600" dirty="0" smtClean="0"/>
              <a:t>查看虚拟机信息</a:t>
            </a:r>
          </a:p>
          <a:p>
            <a:r>
              <a:rPr lang="zh-CN" altLang="en-US" sz="1600" dirty="0" smtClean="0"/>
              <a:t>虚拟机电源管理</a:t>
            </a:r>
          </a:p>
          <a:p>
            <a:r>
              <a:rPr lang="en-US" altLang="zh-CN" sz="1600" dirty="0" smtClean="0"/>
              <a:t>VNC</a:t>
            </a:r>
            <a:r>
              <a:rPr lang="zh-CN" altLang="en-US" sz="1600" dirty="0" smtClean="0"/>
              <a:t>登录虚拟机</a:t>
            </a:r>
          </a:p>
          <a:p>
            <a:r>
              <a:rPr lang="zh-CN" altLang="en-US" sz="1600" dirty="0" smtClean="0"/>
              <a:t>重置虚拟机状态</a:t>
            </a:r>
          </a:p>
          <a:p>
            <a:r>
              <a:rPr lang="zh-CN" altLang="en-US" sz="1600" dirty="0" smtClean="0"/>
              <a:t>迁移虚拟机</a:t>
            </a:r>
          </a:p>
          <a:p>
            <a:r>
              <a:rPr lang="zh-CN" altLang="en-US" sz="1600" dirty="0" smtClean="0"/>
              <a:t>删除虚拟机</a:t>
            </a:r>
          </a:p>
          <a:p>
            <a:endParaRPr lang="zh-CN" altLang="en-US" sz="1600" dirty="0" smtClean="0"/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2138" y="1376363"/>
            <a:ext cx="2019300" cy="30861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61224" y="1376363"/>
            <a:ext cx="1343025" cy="23526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4915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005064"/>
            <a:ext cx="7848600" cy="2222699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159" name="直接箭头连接符 8"/>
          <p:cNvCxnSpPr>
            <a:cxnSpLocks noChangeShapeType="1"/>
          </p:cNvCxnSpPr>
          <p:nvPr/>
        </p:nvCxnSpPr>
        <p:spPr bwMode="auto">
          <a:xfrm flipH="1">
            <a:off x="1511660" y="3392488"/>
            <a:ext cx="1728428" cy="936612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0" name="直接箭头连接符 10"/>
          <p:cNvCxnSpPr>
            <a:cxnSpLocks noChangeShapeType="1"/>
            <a:endCxn id="124931" idx="2"/>
          </p:cNvCxnSpPr>
          <p:nvPr/>
        </p:nvCxnSpPr>
        <p:spPr bwMode="auto">
          <a:xfrm flipH="1" flipV="1">
            <a:off x="7932737" y="3729038"/>
            <a:ext cx="167655" cy="103211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2979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计算资源管理 </a:t>
            </a:r>
            <a:r>
              <a:rPr lang="en-US" altLang="zh-CN" smtClean="0"/>
              <a:t>- </a:t>
            </a:r>
            <a:r>
              <a:rPr lang="zh-CN" altLang="en-US" smtClean="0"/>
              <a:t>镜像</a:t>
            </a:r>
            <a:endParaRPr lang="zh-CN" altLang="en-US" dirty="0" smtClean="0"/>
          </a:p>
        </p:txBody>
      </p:sp>
      <p:sp>
        <p:nvSpPr>
          <p:cNvPr id="50179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600" dirty="0" smtClean="0"/>
              <a:t>导出镜像：可将</a:t>
            </a:r>
            <a:r>
              <a:rPr lang="en-US" altLang="zh-CN" sz="1600" dirty="0" smtClean="0"/>
              <a:t>FusionSphere </a:t>
            </a:r>
            <a:r>
              <a:rPr lang="en-US" altLang="zh-CN" sz="1600" dirty="0" err="1" smtClean="0"/>
              <a:t>OpenStack</a:t>
            </a:r>
            <a:r>
              <a:rPr lang="en-US" altLang="zh-CN" sz="1600" dirty="0" smtClean="0"/>
              <a:t> OM</a:t>
            </a:r>
            <a:r>
              <a:rPr lang="zh-CN" altLang="en-US" sz="1600" dirty="0" smtClean="0"/>
              <a:t>中的镜像文件导出，用于其它环境的虚拟机镜像的创建。</a:t>
            </a:r>
          </a:p>
          <a:p>
            <a:r>
              <a:rPr lang="zh-CN" altLang="en-US" sz="1600" dirty="0" smtClean="0"/>
              <a:t>修改镜像：修改镜像的注册信息。</a:t>
            </a:r>
          </a:p>
          <a:p>
            <a:r>
              <a:rPr lang="zh-CN" altLang="en-US" sz="1600" dirty="0" smtClean="0"/>
              <a:t>删除镜像：当镜像不再使用时，删除镜像。若镜像已被用于虚拟机或应用实例的创建，且创建出的虚拟机存在，则不允许删除该镜像。</a:t>
            </a:r>
          </a:p>
          <a:p>
            <a:r>
              <a:rPr lang="zh-CN" altLang="en-US" sz="1600" dirty="0" smtClean="0"/>
              <a:t>上传镜像</a:t>
            </a:r>
          </a:p>
          <a:p>
            <a:endParaRPr lang="zh-CN" altLang="en-US" sz="1600" dirty="0" smtClean="0"/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713" y="3552825"/>
            <a:ext cx="1851025" cy="2684463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0" y="3552825"/>
            <a:ext cx="3143250" cy="2647950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82" name="右箭头 5"/>
          <p:cNvSpPr>
            <a:spLocks noChangeArrowheads="1"/>
          </p:cNvSpPr>
          <p:nvPr/>
        </p:nvSpPr>
        <p:spPr bwMode="auto">
          <a:xfrm>
            <a:off x="3993156" y="4696619"/>
            <a:ext cx="1368425" cy="360362"/>
          </a:xfrm>
          <a:prstGeom prst="rightArrow">
            <a:avLst>
              <a:gd name="adj1" fmla="val 50000"/>
              <a:gd name="adj2" fmla="val 4996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0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149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计算资源管理 </a:t>
            </a:r>
            <a:r>
              <a:rPr lang="en-US" altLang="zh-CN" smtClean="0"/>
              <a:t>- </a:t>
            </a:r>
            <a:r>
              <a:rPr lang="zh-CN" altLang="en-US" smtClean="0"/>
              <a:t>规格</a:t>
            </a:r>
            <a:endParaRPr lang="zh-CN" altLang="en-US" dirty="0" smtClean="0"/>
          </a:p>
        </p:txBody>
      </p:sp>
      <p:sp>
        <p:nvSpPr>
          <p:cNvPr id="5120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600" dirty="0" smtClean="0"/>
              <a:t>创建规格</a:t>
            </a:r>
          </a:p>
          <a:p>
            <a:r>
              <a:rPr lang="zh-CN" altLang="en-US" sz="1600" dirty="0" smtClean="0"/>
              <a:t>管理标签</a:t>
            </a:r>
          </a:p>
          <a:p>
            <a:r>
              <a:rPr lang="zh-CN" altLang="en-US" sz="1600" dirty="0" smtClean="0"/>
              <a:t>查看使用情况</a:t>
            </a:r>
          </a:p>
          <a:p>
            <a:r>
              <a:rPr lang="zh-CN" altLang="en-US" sz="1600" dirty="0" smtClean="0"/>
              <a:t>删除规格</a:t>
            </a:r>
          </a:p>
          <a:p>
            <a:endParaRPr lang="zh-CN" altLang="en-US" sz="1600" dirty="0" smtClean="0"/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143250"/>
            <a:ext cx="2038350" cy="3057525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0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3897313"/>
            <a:ext cx="1085850" cy="1809750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0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50" y="1376363"/>
            <a:ext cx="4648200" cy="2339975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0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25" y="4105275"/>
            <a:ext cx="2790825" cy="2095500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208" name="直接箭头连接符 8"/>
          <p:cNvCxnSpPr>
            <a:cxnSpLocks noChangeShapeType="1"/>
          </p:cNvCxnSpPr>
          <p:nvPr/>
        </p:nvCxnSpPr>
        <p:spPr bwMode="auto">
          <a:xfrm flipV="1">
            <a:off x="1547813" y="5192713"/>
            <a:ext cx="1836737" cy="792162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09" name="直接箭头连接符 9"/>
          <p:cNvCxnSpPr>
            <a:cxnSpLocks noChangeShapeType="1"/>
          </p:cNvCxnSpPr>
          <p:nvPr/>
        </p:nvCxnSpPr>
        <p:spPr bwMode="auto">
          <a:xfrm flipV="1">
            <a:off x="4248150" y="3716338"/>
            <a:ext cx="1187450" cy="118745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0" name="直接箭头连接符 11"/>
          <p:cNvCxnSpPr>
            <a:cxnSpLocks noChangeShapeType="1"/>
          </p:cNvCxnSpPr>
          <p:nvPr/>
        </p:nvCxnSpPr>
        <p:spPr bwMode="auto">
          <a:xfrm flipV="1">
            <a:off x="4211638" y="5153025"/>
            <a:ext cx="1601787" cy="476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017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存储资源管理 </a:t>
            </a:r>
            <a:r>
              <a:rPr lang="en-US" altLang="zh-CN" smtClean="0"/>
              <a:t>- </a:t>
            </a:r>
            <a:r>
              <a:rPr lang="zh-CN" altLang="en-US" smtClean="0"/>
              <a:t>后端存储</a:t>
            </a:r>
            <a:endParaRPr lang="zh-CN" altLang="en-US" dirty="0" smtClean="0"/>
          </a:p>
        </p:txBody>
      </p:sp>
      <p:sp>
        <p:nvSpPr>
          <p:cNvPr id="52227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 smtClean="0"/>
              <a:t>后端存储是</a:t>
            </a:r>
            <a:r>
              <a:rPr lang="en-US" altLang="zh-CN" sz="2000" dirty="0" err="1" smtClean="0"/>
              <a:t>OpenStack</a:t>
            </a:r>
            <a:r>
              <a:rPr lang="zh-CN" altLang="en-US" sz="2000" dirty="0" smtClean="0"/>
              <a:t>云服务存储云磁盘资源的存储设备。</a:t>
            </a:r>
            <a:endParaRPr lang="en-US" altLang="zh-CN" sz="2000" dirty="0" smtClean="0"/>
          </a:p>
          <a:p>
            <a:r>
              <a:rPr lang="zh-CN" altLang="en-US" sz="2000" dirty="0" smtClean="0"/>
              <a:t>此页面可查看、刷新后端存储信息。</a:t>
            </a: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03" y="2495147"/>
            <a:ext cx="7848600" cy="2835275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05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存储资源管理 </a:t>
            </a:r>
            <a:r>
              <a:rPr lang="en-US" altLang="zh-CN" smtClean="0"/>
              <a:t>- </a:t>
            </a:r>
            <a:r>
              <a:rPr lang="zh-CN" altLang="en-US" smtClean="0"/>
              <a:t>磁盘</a:t>
            </a:r>
            <a:endParaRPr lang="zh-CN" altLang="en-US" dirty="0" smtClean="0"/>
          </a:p>
        </p:txBody>
      </p:sp>
      <p:sp>
        <p:nvSpPr>
          <p:cNvPr id="53251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 smtClean="0"/>
              <a:t>磁盘为虚拟机提供数据存储空间，它独立于虚拟机的生命周期而存在。</a:t>
            </a:r>
          </a:p>
          <a:p>
            <a:r>
              <a:rPr lang="zh-CN" altLang="en-US" sz="1800" dirty="0" smtClean="0"/>
              <a:t>管理员在该界面可以查看和调整环境中存在的所有磁盘。</a:t>
            </a:r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222" y="2420888"/>
            <a:ext cx="7839710" cy="35210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8914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存储资源管理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磁盘类型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 smtClean="0"/>
              <a:t>此处可创建和删除磁盘类型</a:t>
            </a:r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1916832"/>
            <a:ext cx="7848600" cy="24209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8342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网络管理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虚拟网络</a:t>
            </a:r>
          </a:p>
        </p:txBody>
      </p:sp>
      <p:sp>
        <p:nvSpPr>
          <p:cNvPr id="55299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684213" y="1376363"/>
            <a:ext cx="3621087" cy="2033587"/>
          </a:xfrm>
        </p:spPr>
        <p:txBody>
          <a:bodyPr/>
          <a:lstStyle/>
          <a:p>
            <a:r>
              <a:rPr lang="zh-CN" altLang="en-US" sz="1600" dirty="0" smtClean="0"/>
              <a:t>在网络界面中，用户可以查看所有的网络。</a:t>
            </a:r>
          </a:p>
          <a:p>
            <a:r>
              <a:rPr lang="zh-CN" altLang="en-US" sz="1600" dirty="0" smtClean="0"/>
              <a:t>用户可以创建不同类型的多个网络，以满足不同业务对网络资源的需求。</a:t>
            </a:r>
          </a:p>
          <a:p>
            <a:r>
              <a:rPr lang="en-US" altLang="zh-CN" sz="1600" dirty="0" smtClean="0"/>
              <a:t>VMware</a:t>
            </a:r>
            <a:r>
              <a:rPr lang="zh-CN" altLang="en-US" sz="1600" dirty="0" smtClean="0"/>
              <a:t>虚拟化场景下无该功能。</a:t>
            </a:r>
          </a:p>
          <a:p>
            <a:endParaRPr lang="zh-CN" altLang="en-US" sz="2800" dirty="0" smtClean="0"/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263" y="3409950"/>
            <a:ext cx="7862888" cy="28273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1376363"/>
            <a:ext cx="4032250" cy="340201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cxnSp>
        <p:nvCxnSpPr>
          <p:cNvPr id="55302" name="直接箭头连接符 6"/>
          <p:cNvCxnSpPr>
            <a:cxnSpLocks noChangeShapeType="1"/>
          </p:cNvCxnSpPr>
          <p:nvPr/>
        </p:nvCxnSpPr>
        <p:spPr bwMode="auto">
          <a:xfrm flipV="1">
            <a:off x="6335713" y="4778375"/>
            <a:ext cx="252412" cy="45085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6187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网络管理 </a:t>
            </a:r>
            <a:r>
              <a:rPr lang="en-US" altLang="zh-CN" smtClean="0"/>
              <a:t>- </a:t>
            </a:r>
            <a:r>
              <a:rPr lang="zh-CN" altLang="en-US" smtClean="0"/>
              <a:t>端口</a:t>
            </a:r>
            <a:endParaRPr lang="zh-CN" altLang="en-US" dirty="0" smtClean="0"/>
          </a:p>
        </p:txBody>
      </p:sp>
      <p:sp>
        <p:nvSpPr>
          <p:cNvPr id="5632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600" dirty="0" smtClean="0"/>
              <a:t>用户可以查看所有正在使用的端口信息，例如端口的名称、</a:t>
            </a:r>
            <a:r>
              <a:rPr lang="en-US" altLang="zh-CN" sz="1600" dirty="0" smtClean="0"/>
              <a:t>ID</a:t>
            </a:r>
            <a:r>
              <a:rPr lang="zh-CN" altLang="en-US" sz="1600" dirty="0" smtClean="0"/>
              <a:t>、状态和类型等。用户还可以检查端口状态，为虚拟机网络故障处理收集数据。</a:t>
            </a:r>
          </a:p>
          <a:p>
            <a:r>
              <a:rPr lang="en-US" altLang="zh-CN" sz="1600" dirty="0" smtClean="0"/>
              <a:t>VMware</a:t>
            </a:r>
            <a:r>
              <a:rPr lang="zh-CN" altLang="en-US" sz="1600" dirty="0" smtClean="0"/>
              <a:t>虚拟化场景下无该功能。</a:t>
            </a:r>
          </a:p>
          <a:p>
            <a:endParaRPr lang="zh-CN" altLang="en-US" sz="1600" dirty="0" smtClean="0"/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1" y="2701825"/>
            <a:ext cx="7848598" cy="352785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6547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学完本课程后，您将能够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描述</a:t>
            </a:r>
            <a:r>
              <a:rPr lang="en-US" altLang="zh-CN" dirty="0" smtClean="0"/>
              <a:t>FusionSphere </a:t>
            </a:r>
            <a:r>
              <a:rPr lang="en-US" altLang="zh-CN" dirty="0" err="1" smtClean="0"/>
              <a:t>OpenStack</a:t>
            </a:r>
            <a:r>
              <a:rPr lang="en-US" altLang="zh-CN" dirty="0" smtClean="0"/>
              <a:t> OM</a:t>
            </a:r>
            <a:r>
              <a:rPr lang="zh-CN" altLang="en-US" dirty="0" smtClean="0"/>
              <a:t>的功能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 smtClean="0"/>
              <a:t>FusionSphere </a:t>
            </a:r>
            <a:r>
              <a:rPr lang="en-US" altLang="zh-CN" dirty="0" err="1" smtClean="0"/>
              <a:t>OpenStack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OM</a:t>
            </a:r>
            <a:r>
              <a:rPr lang="zh-CN" altLang="en-US" dirty="0" smtClean="0"/>
              <a:t>的安装方法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 smtClean="0"/>
              <a:t>FusionSphere </a:t>
            </a:r>
            <a:r>
              <a:rPr lang="en-US" altLang="zh-CN" dirty="0" err="1" smtClean="0"/>
              <a:t>OpenStack</a:t>
            </a:r>
            <a:r>
              <a:rPr lang="en-US" altLang="zh-CN" dirty="0" smtClean="0"/>
              <a:t> OM</a:t>
            </a:r>
            <a:r>
              <a:rPr lang="zh-CN" altLang="en-US" dirty="0" smtClean="0"/>
              <a:t>操作配置方法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5682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网络管理 </a:t>
            </a:r>
            <a:r>
              <a:rPr lang="en-US" altLang="zh-CN" dirty="0" smtClean="0"/>
              <a:t>- QoS</a:t>
            </a:r>
            <a:r>
              <a:rPr lang="zh-CN" altLang="en-US" dirty="0" smtClean="0"/>
              <a:t>规格</a:t>
            </a:r>
          </a:p>
        </p:txBody>
      </p:sp>
      <p:sp>
        <p:nvSpPr>
          <p:cNvPr id="57347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684213" y="1376363"/>
            <a:ext cx="3887787" cy="39243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1600" dirty="0" smtClean="0"/>
              <a:t>QoS</a:t>
            </a:r>
            <a:r>
              <a:rPr lang="zh-CN" altLang="en-US" sz="1600" dirty="0" smtClean="0"/>
              <a:t>规格定义了虚拟机网卡的性能标准，包括数据缓冲区大小、平均带宽等。</a:t>
            </a:r>
          </a:p>
          <a:p>
            <a:pPr>
              <a:lnSpc>
                <a:spcPct val="120000"/>
              </a:lnSpc>
            </a:pPr>
            <a:r>
              <a:rPr lang="zh-CN" altLang="en-US" sz="1600" dirty="0" smtClean="0"/>
              <a:t>预置</a:t>
            </a:r>
            <a:r>
              <a:rPr lang="en-US" altLang="zh-CN" sz="1600" dirty="0" smtClean="0"/>
              <a:t>QoS</a:t>
            </a:r>
            <a:r>
              <a:rPr lang="zh-CN" altLang="en-US" sz="1600" dirty="0" smtClean="0"/>
              <a:t>规格，以便在发放虚拟机时，定义虚拟机网卡的网络性能。系统根据设定的规格创建虚拟机，以满足不同性能要求。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/>
              <a:t>VMware</a:t>
            </a:r>
            <a:r>
              <a:rPr lang="zh-CN" altLang="en-US" sz="1600" dirty="0" smtClean="0"/>
              <a:t>虚拟化场景下无该功能。</a:t>
            </a:r>
          </a:p>
          <a:p>
            <a:pPr>
              <a:lnSpc>
                <a:spcPct val="120000"/>
              </a:lnSpc>
            </a:pPr>
            <a:endParaRPr lang="zh-CN" altLang="en-US" sz="1600" dirty="0" smtClean="0"/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8337" y="1376363"/>
            <a:ext cx="4125912" cy="482441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133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1550" y="3681413"/>
            <a:ext cx="2933700" cy="24479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cxnSp>
        <p:nvCxnSpPr>
          <p:cNvPr id="57350" name="直接箭头连接符 7"/>
          <p:cNvCxnSpPr>
            <a:cxnSpLocks noChangeShapeType="1"/>
          </p:cNvCxnSpPr>
          <p:nvPr/>
        </p:nvCxnSpPr>
        <p:spPr bwMode="auto">
          <a:xfrm flipV="1">
            <a:off x="3851275" y="3536950"/>
            <a:ext cx="720725" cy="36036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4849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网络管理 </a:t>
            </a:r>
            <a:r>
              <a:rPr lang="en-US" altLang="zh-CN" smtClean="0"/>
              <a:t>- </a:t>
            </a:r>
            <a:r>
              <a:rPr lang="zh-CN" altLang="en-US" smtClean="0"/>
              <a:t>物理网络</a:t>
            </a:r>
            <a:endParaRPr lang="zh-CN" altLang="en-US" dirty="0" smtClean="0"/>
          </a:p>
        </p:txBody>
      </p:sp>
      <p:sp>
        <p:nvSpPr>
          <p:cNvPr id="58371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FusionSphere OpenStack</a:t>
            </a:r>
            <a:r>
              <a:rPr lang="zh-CN" altLang="en-US" smtClean="0"/>
              <a:t>中，“物理网络”定义了虚拟网络与主机物理网口的映射关系、以及该网络所使用的网络平面。对于一个物理网络来说，它映射的是每台主机上的一个物理网口或网口绑定。这样，虚拟机无论运行在哪台主机上，均可通过同一个物理网络与外部网络进行互连互通。</a:t>
            </a:r>
          </a:p>
          <a:p>
            <a:r>
              <a:rPr lang="zh-CN" altLang="en-US" smtClean="0"/>
              <a:t>虚拟机不能直接使用物理网络。需要先在物理网络上创建子网或</a:t>
            </a:r>
            <a:r>
              <a:rPr lang="en-US" altLang="zh-CN" smtClean="0"/>
              <a:t>VLAN</a:t>
            </a:r>
            <a:r>
              <a:rPr lang="zh-CN" altLang="en-US" smtClean="0"/>
              <a:t>，然后将虚拟机创建在对应的子网或</a:t>
            </a:r>
            <a:r>
              <a:rPr lang="en-US" altLang="zh-CN" smtClean="0"/>
              <a:t>VLAN</a:t>
            </a:r>
            <a:r>
              <a:rPr lang="zh-CN" altLang="en-US" smtClean="0"/>
              <a:t>上。</a:t>
            </a:r>
          </a:p>
          <a:p>
            <a:r>
              <a:rPr lang="en-US" altLang="zh-CN" smtClean="0"/>
              <a:t>VMware</a:t>
            </a:r>
            <a:r>
              <a:rPr lang="zh-CN" altLang="en-US" smtClean="0"/>
              <a:t>虚拟化场景下无该功能。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70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网络管理 </a:t>
            </a:r>
            <a:r>
              <a:rPr lang="en-US" altLang="zh-CN" smtClean="0"/>
              <a:t>- </a:t>
            </a:r>
            <a:r>
              <a:rPr lang="zh-CN" altLang="en-US" smtClean="0"/>
              <a:t>外部网络</a:t>
            </a:r>
            <a:endParaRPr lang="zh-CN" altLang="en-US" dirty="0" smtClean="0"/>
          </a:p>
        </p:txBody>
      </p:sp>
      <p:sp>
        <p:nvSpPr>
          <p:cNvPr id="59395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500" dirty="0" smtClean="0"/>
              <a:t>创建外部网络：创建外部网络前，要求已在交换机上配置用于创建外部网络的</a:t>
            </a:r>
            <a:r>
              <a:rPr lang="en-US" altLang="zh-CN" sz="1500" dirty="0" smtClean="0"/>
              <a:t>VLAN</a:t>
            </a:r>
            <a:r>
              <a:rPr lang="zh-CN" altLang="en-US" sz="1500" dirty="0" smtClean="0"/>
              <a:t>或子网。</a:t>
            </a:r>
            <a:endParaRPr lang="en-US" altLang="zh-CN" sz="1500" dirty="0" smtClean="0"/>
          </a:p>
          <a:p>
            <a:pPr>
              <a:lnSpc>
                <a:spcPct val="120000"/>
              </a:lnSpc>
            </a:pPr>
            <a:r>
              <a:rPr lang="zh-CN" altLang="en-US" sz="1500" dirty="0" smtClean="0"/>
              <a:t>修改外部网络：修改外部网络的名称。</a:t>
            </a:r>
            <a:endParaRPr lang="en-US" altLang="zh-CN" sz="1500" dirty="0" smtClean="0"/>
          </a:p>
          <a:p>
            <a:pPr>
              <a:lnSpc>
                <a:spcPct val="120000"/>
              </a:lnSpc>
            </a:pPr>
            <a:r>
              <a:rPr lang="zh-CN" altLang="en-US" sz="1500" dirty="0" smtClean="0"/>
              <a:t>删除外部网络：当外部网络不再使用时，删除外部网络。已被</a:t>
            </a:r>
            <a:r>
              <a:rPr lang="en-US" altLang="zh-CN" sz="1500" dirty="0" smtClean="0"/>
              <a:t>VDC</a:t>
            </a:r>
            <a:r>
              <a:rPr lang="zh-CN" altLang="en-US" sz="1500" dirty="0" smtClean="0"/>
              <a:t>使用的外部网络，    不允许删除。</a:t>
            </a:r>
            <a:endParaRPr lang="en-US" altLang="zh-CN" sz="1500" dirty="0" smtClean="0"/>
          </a:p>
          <a:p>
            <a:pPr>
              <a:lnSpc>
                <a:spcPct val="120000"/>
              </a:lnSpc>
            </a:pPr>
            <a:r>
              <a:rPr lang="zh-CN" altLang="en-US" sz="1500" dirty="0" smtClean="0"/>
              <a:t>创建子网：为新创建的外部网络配置子网</a:t>
            </a:r>
            <a:r>
              <a:rPr lang="en-US" altLang="zh-CN" sz="1500" dirty="0" smtClean="0"/>
              <a:t>IP</a:t>
            </a:r>
            <a:r>
              <a:rPr lang="zh-CN" altLang="en-US" sz="1500" dirty="0" smtClean="0"/>
              <a:t>地址。</a:t>
            </a:r>
            <a:endParaRPr lang="en-US" altLang="zh-CN" sz="1500" dirty="0" smtClean="0"/>
          </a:p>
          <a:p>
            <a:pPr>
              <a:lnSpc>
                <a:spcPct val="120000"/>
              </a:lnSpc>
            </a:pPr>
            <a:r>
              <a:rPr lang="zh-CN" altLang="en-US" sz="1500" dirty="0" smtClean="0"/>
              <a:t>修改子网</a:t>
            </a:r>
            <a:r>
              <a:rPr lang="en-US" altLang="zh-CN" sz="1500" dirty="0" smtClean="0"/>
              <a:t>: </a:t>
            </a:r>
            <a:r>
              <a:rPr lang="zh-CN" altLang="en-US" sz="1500" dirty="0" smtClean="0"/>
              <a:t>修改外部网络的子网名称和可用</a:t>
            </a:r>
            <a:r>
              <a:rPr lang="en-US" altLang="zh-CN" sz="1500" dirty="0" smtClean="0"/>
              <a:t>IP</a:t>
            </a:r>
            <a:r>
              <a:rPr lang="zh-CN" altLang="en-US" sz="1500" dirty="0" smtClean="0"/>
              <a:t>地址段。</a:t>
            </a:r>
            <a:endParaRPr lang="en-US" altLang="zh-CN" sz="1500" dirty="0" smtClean="0"/>
          </a:p>
          <a:p>
            <a:pPr>
              <a:lnSpc>
                <a:spcPct val="120000"/>
              </a:lnSpc>
            </a:pPr>
            <a:r>
              <a:rPr lang="zh-CN" altLang="en-US" sz="1500" dirty="0" smtClean="0"/>
              <a:t>删除子网：删除外部网络的子网。 </a:t>
            </a:r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8063" y="3929063"/>
            <a:ext cx="6105525" cy="22002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134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3913" y="2636838"/>
            <a:ext cx="2381250" cy="13049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1341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88238" y="4473575"/>
            <a:ext cx="771525" cy="5619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cxnSp>
        <p:nvCxnSpPr>
          <p:cNvPr id="59399" name="直接箭头连接符 7"/>
          <p:cNvCxnSpPr>
            <a:cxnSpLocks noChangeShapeType="1"/>
          </p:cNvCxnSpPr>
          <p:nvPr/>
        </p:nvCxnSpPr>
        <p:spPr bwMode="auto">
          <a:xfrm flipV="1">
            <a:off x="6408738" y="4005263"/>
            <a:ext cx="179387" cy="75565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0" name="直接箭头连接符 9"/>
          <p:cNvCxnSpPr>
            <a:cxnSpLocks noChangeShapeType="1"/>
          </p:cNvCxnSpPr>
          <p:nvPr/>
        </p:nvCxnSpPr>
        <p:spPr bwMode="auto">
          <a:xfrm flipV="1">
            <a:off x="6840538" y="4754563"/>
            <a:ext cx="647700" cy="7937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042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 </a:t>
            </a:r>
            <a:r>
              <a:rPr lang="en-US" altLang="zh-CN" smtClean="0"/>
              <a:t>- </a:t>
            </a:r>
            <a:r>
              <a:rPr lang="zh-CN" altLang="en-US" smtClean="0"/>
              <a:t>修改</a:t>
            </a:r>
            <a:r>
              <a:rPr lang="en-US" altLang="zh-CN" smtClean="0"/>
              <a:t>Keystone</a:t>
            </a:r>
            <a:r>
              <a:rPr lang="zh-CN" altLang="en-US" smtClean="0"/>
              <a:t>配置</a:t>
            </a:r>
            <a:endParaRPr lang="zh-CN" altLang="en-US" dirty="0" smtClean="0"/>
          </a:p>
        </p:txBody>
      </p:sp>
      <p:sp>
        <p:nvSpPr>
          <p:cNvPr id="60419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 smtClean="0"/>
              <a:t>Keystone</a:t>
            </a:r>
            <a:r>
              <a:rPr lang="zh-CN" altLang="en-US" sz="1800" dirty="0" smtClean="0"/>
              <a:t>是</a:t>
            </a:r>
            <a:r>
              <a:rPr lang="en-US" altLang="zh-CN" sz="1800" dirty="0" smtClean="0"/>
              <a:t>FusionSphere </a:t>
            </a:r>
            <a:r>
              <a:rPr lang="en-US" altLang="zh-CN" sz="1800" dirty="0" err="1" smtClean="0"/>
              <a:t>OpenStack</a:t>
            </a:r>
            <a:r>
              <a:rPr lang="zh-CN" altLang="en-US" sz="1800" dirty="0" smtClean="0"/>
              <a:t>提供的权限管理及鉴权模式，当</a:t>
            </a:r>
            <a:r>
              <a:rPr lang="en-US" altLang="zh-CN" sz="1800" dirty="0" smtClean="0"/>
              <a:t>Keystone</a:t>
            </a:r>
            <a:r>
              <a:rPr lang="zh-CN" altLang="en-US" sz="1800" dirty="0" smtClean="0"/>
              <a:t>接入信息变更后，例如管理员密码发生变更时，需要在</a:t>
            </a:r>
            <a:r>
              <a:rPr lang="en-US" altLang="zh-CN" sz="1800" dirty="0" smtClean="0"/>
              <a:t>FusionSphere </a:t>
            </a:r>
            <a:r>
              <a:rPr lang="en-US" altLang="zh-CN" sz="1800" dirty="0" err="1" smtClean="0"/>
              <a:t>OpenStack</a:t>
            </a:r>
            <a:r>
              <a:rPr lang="en-US" altLang="zh-CN" sz="1800" dirty="0" smtClean="0"/>
              <a:t> OM</a:t>
            </a:r>
            <a:r>
              <a:rPr lang="zh-CN" altLang="en-US" sz="1800" dirty="0" smtClean="0"/>
              <a:t>中更新其配置。</a:t>
            </a:r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2780928"/>
            <a:ext cx="5048250" cy="23145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135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4175" y="3457575"/>
            <a:ext cx="4410075" cy="2743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</p:pic>
      <p:sp>
        <p:nvSpPr>
          <p:cNvPr id="60422" name="矩形 5"/>
          <p:cNvSpPr>
            <a:spLocks noChangeArrowheads="1"/>
          </p:cNvSpPr>
          <p:nvPr/>
        </p:nvSpPr>
        <p:spPr bwMode="auto">
          <a:xfrm>
            <a:off x="792163" y="3938216"/>
            <a:ext cx="1150937" cy="1008062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000">
              <a:ea typeface="宋体" panose="02010600030101010101" pitchFamily="2" charset="-122"/>
            </a:endParaRPr>
          </a:p>
        </p:txBody>
      </p:sp>
      <p:cxnSp>
        <p:nvCxnSpPr>
          <p:cNvPr id="60423" name="直接箭头连接符 7"/>
          <p:cNvCxnSpPr>
            <a:cxnSpLocks noChangeShapeType="1"/>
            <a:stCxn id="60422" idx="3"/>
          </p:cNvCxnSpPr>
          <p:nvPr/>
        </p:nvCxnSpPr>
        <p:spPr bwMode="auto">
          <a:xfrm>
            <a:off x="1943100" y="4443041"/>
            <a:ext cx="2035175" cy="608012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6215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431" y="3629818"/>
            <a:ext cx="4686300" cy="23336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sp>
        <p:nvSpPr>
          <p:cNvPr id="6246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同步</a:t>
            </a:r>
            <a:r>
              <a:rPr lang="en-US" altLang="zh-CN" dirty="0" err="1" smtClean="0"/>
              <a:t>OpenStack</a:t>
            </a:r>
            <a:r>
              <a:rPr lang="zh-CN" altLang="en-US" dirty="0" smtClean="0"/>
              <a:t>配置信息</a:t>
            </a:r>
          </a:p>
        </p:txBody>
      </p:sp>
      <p:sp>
        <p:nvSpPr>
          <p:cNvPr id="62468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1600" dirty="0" smtClean="0"/>
              <a:t>FusionSphere </a:t>
            </a:r>
            <a:r>
              <a:rPr lang="en-US" altLang="zh-CN" sz="1600" dirty="0" err="1" smtClean="0"/>
              <a:t>OpenStack</a:t>
            </a:r>
            <a:r>
              <a:rPr lang="zh-CN" altLang="en-US" sz="1600" dirty="0" smtClean="0"/>
              <a:t>实例属性描述了</a:t>
            </a:r>
            <a:r>
              <a:rPr lang="en-US" altLang="zh-CN" sz="1600" dirty="0" err="1" smtClean="0"/>
              <a:t>OpenStack</a:t>
            </a:r>
            <a:r>
              <a:rPr lang="zh-CN" altLang="en-US" sz="1600" dirty="0" smtClean="0"/>
              <a:t>实例的基本信息。当信息发生变更后，需要在</a:t>
            </a:r>
            <a:r>
              <a:rPr lang="en-US" altLang="zh-CN" sz="1600" dirty="0" smtClean="0"/>
              <a:t>FusionSphere </a:t>
            </a:r>
            <a:r>
              <a:rPr lang="en-US" altLang="zh-CN" sz="1600" dirty="0" err="1" smtClean="0"/>
              <a:t>OpenStack</a:t>
            </a:r>
            <a:r>
              <a:rPr lang="en-US" altLang="zh-CN" sz="1600" dirty="0" smtClean="0"/>
              <a:t> OM</a:t>
            </a:r>
            <a:r>
              <a:rPr lang="zh-CN" altLang="en-US" sz="1600" dirty="0" smtClean="0"/>
              <a:t>中更新其属性。</a:t>
            </a:r>
            <a:endParaRPr lang="en-US" altLang="zh-CN" sz="1600" dirty="0" smtClean="0"/>
          </a:p>
          <a:p>
            <a:pPr>
              <a:lnSpc>
                <a:spcPct val="120000"/>
              </a:lnSpc>
            </a:pPr>
            <a:r>
              <a:rPr lang="zh-CN" altLang="en-US" sz="1600" dirty="0" smtClean="0"/>
              <a:t>例如，如果用户在</a:t>
            </a:r>
            <a:r>
              <a:rPr lang="en-US" altLang="zh-CN" sz="1600" dirty="0" smtClean="0"/>
              <a:t>Keystone</a:t>
            </a:r>
            <a:r>
              <a:rPr lang="zh-CN" altLang="en-US" sz="1600" dirty="0" smtClean="0"/>
              <a:t>修改了</a:t>
            </a:r>
            <a:r>
              <a:rPr lang="en-US" altLang="zh-CN" sz="1600" dirty="0" smtClean="0"/>
              <a:t>Region</a:t>
            </a:r>
            <a:r>
              <a:rPr lang="zh-CN" altLang="en-US" sz="1600" dirty="0" smtClean="0"/>
              <a:t>信息（即</a:t>
            </a:r>
            <a:r>
              <a:rPr lang="en-US" altLang="zh-CN" sz="1600" dirty="0" err="1" smtClean="0"/>
              <a:t>OpenStack</a:t>
            </a:r>
            <a:r>
              <a:rPr lang="zh-CN" altLang="en-US" sz="1600" dirty="0" smtClean="0"/>
              <a:t>实例名）后，需要在</a:t>
            </a:r>
            <a:r>
              <a:rPr lang="en-US" altLang="zh-CN" sz="1600" dirty="0" smtClean="0"/>
              <a:t>FusionSphere </a:t>
            </a:r>
            <a:r>
              <a:rPr lang="en-US" altLang="zh-CN" sz="1600" dirty="0" err="1" smtClean="0"/>
              <a:t>OpenStack</a:t>
            </a:r>
            <a:r>
              <a:rPr lang="en-US" altLang="zh-CN" sz="1600" dirty="0" smtClean="0"/>
              <a:t> OM</a:t>
            </a:r>
            <a:r>
              <a:rPr lang="zh-CN" altLang="en-US" sz="1600" dirty="0" smtClean="0"/>
              <a:t>中重新选择更新后的</a:t>
            </a:r>
            <a:r>
              <a:rPr lang="en-US" altLang="zh-CN" sz="1600" dirty="0" err="1" smtClean="0"/>
              <a:t>OpenStack</a:t>
            </a:r>
            <a:r>
              <a:rPr lang="zh-CN" altLang="en-US" sz="1600" dirty="0" smtClean="0"/>
              <a:t>实例名称。如果在</a:t>
            </a:r>
            <a:r>
              <a:rPr lang="en-US" altLang="zh-CN" sz="1600" dirty="0" err="1" smtClean="0"/>
              <a:t>OpenStack</a:t>
            </a:r>
            <a:r>
              <a:rPr lang="zh-CN" altLang="en-US" sz="1600" dirty="0" smtClean="0"/>
              <a:t>上修改了安全组和多虚拟网卡归属同一个网络功能的开关状态，需要在“同步</a:t>
            </a:r>
            <a:r>
              <a:rPr lang="en-US" altLang="zh-CN" sz="1600" dirty="0" err="1" smtClean="0"/>
              <a:t>OpenStack</a:t>
            </a:r>
            <a:r>
              <a:rPr lang="zh-CN" altLang="en-US" sz="1600" dirty="0" smtClean="0"/>
              <a:t>配置信息”中同步修改“安全组”和“多虚拟网卡归属同一个网络”的配置。</a:t>
            </a:r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0199" y="3338513"/>
            <a:ext cx="4464050" cy="28082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cxnSp>
        <p:nvCxnSpPr>
          <p:cNvPr id="62470" name="直接箭头连接符 5"/>
          <p:cNvCxnSpPr>
            <a:cxnSpLocks noChangeShapeType="1"/>
          </p:cNvCxnSpPr>
          <p:nvPr/>
        </p:nvCxnSpPr>
        <p:spPr bwMode="auto">
          <a:xfrm>
            <a:off x="3635375" y="5157788"/>
            <a:ext cx="576263" cy="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654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 </a:t>
            </a:r>
            <a:r>
              <a:rPr lang="en-US" altLang="zh-CN" smtClean="0"/>
              <a:t>- </a:t>
            </a:r>
            <a:r>
              <a:rPr lang="zh-CN" altLang="en-US" smtClean="0"/>
              <a:t>修改数据库连接信息</a:t>
            </a:r>
            <a:endParaRPr lang="zh-CN" altLang="en-US" dirty="0" smtClean="0"/>
          </a:p>
        </p:txBody>
      </p:sp>
      <p:sp>
        <p:nvSpPr>
          <p:cNvPr id="63491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 smtClean="0"/>
              <a:t>当</a:t>
            </a:r>
            <a:r>
              <a:rPr lang="en-US" altLang="zh-CN" sz="1800" dirty="0" smtClean="0"/>
              <a:t>FusionSphere </a:t>
            </a:r>
            <a:r>
              <a:rPr lang="en-US" altLang="zh-CN" sz="1800" dirty="0" err="1" smtClean="0"/>
              <a:t>OpenStack</a:t>
            </a:r>
            <a:r>
              <a:rPr lang="zh-CN" altLang="en-US" sz="1800" dirty="0" smtClean="0"/>
              <a:t>数据库连接信息有变化时，例如当数据库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地址或者密码发生变化时，需要在</a:t>
            </a:r>
            <a:r>
              <a:rPr lang="en-US" altLang="zh-CN" sz="1800" dirty="0" smtClean="0"/>
              <a:t>FusionSphere </a:t>
            </a:r>
            <a:r>
              <a:rPr lang="en-US" altLang="zh-CN" sz="1800" dirty="0" err="1" smtClean="0"/>
              <a:t>OpenStack</a:t>
            </a:r>
            <a:r>
              <a:rPr lang="en-US" altLang="zh-CN" sz="1800" dirty="0" smtClean="0"/>
              <a:t> OM</a:t>
            </a:r>
            <a:r>
              <a:rPr lang="zh-CN" altLang="en-US" sz="1800" dirty="0" smtClean="0"/>
              <a:t>中更新其配置。</a:t>
            </a:r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0" y="2312988"/>
            <a:ext cx="3600450" cy="1720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137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1550" y="4235451"/>
            <a:ext cx="5362575" cy="19145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13722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80038" y="2295525"/>
            <a:ext cx="3136900" cy="273526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cxnSp>
        <p:nvCxnSpPr>
          <p:cNvPr id="63495" name="直接箭头连接符 7"/>
          <p:cNvCxnSpPr>
            <a:cxnSpLocks noChangeShapeType="1"/>
          </p:cNvCxnSpPr>
          <p:nvPr/>
        </p:nvCxnSpPr>
        <p:spPr bwMode="auto">
          <a:xfrm>
            <a:off x="3816350" y="3897313"/>
            <a:ext cx="0" cy="576262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496" name="直接箭头连接符 10"/>
          <p:cNvCxnSpPr>
            <a:cxnSpLocks noChangeShapeType="1"/>
          </p:cNvCxnSpPr>
          <p:nvPr/>
        </p:nvCxnSpPr>
        <p:spPr bwMode="auto">
          <a:xfrm flipV="1">
            <a:off x="5940425" y="4760913"/>
            <a:ext cx="0" cy="53975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7554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 </a:t>
            </a:r>
            <a:r>
              <a:rPr lang="en-US" altLang="zh-CN" smtClean="0"/>
              <a:t>- </a:t>
            </a:r>
            <a:r>
              <a:rPr lang="zh-CN" altLang="en-US" smtClean="0"/>
              <a:t>修改网卡类型</a:t>
            </a:r>
            <a:endParaRPr lang="zh-CN" altLang="en-US" dirty="0" smtClean="0"/>
          </a:p>
        </p:txBody>
      </p:sp>
      <p:sp>
        <p:nvSpPr>
          <p:cNvPr id="65539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smtClean="0"/>
              <a:t>可以根据实际的网卡型号，修改支持的网卡类型。只有虚拟化类型为</a:t>
            </a:r>
            <a:r>
              <a:rPr lang="en-US" altLang="zh-CN" sz="1800" smtClean="0"/>
              <a:t>KVM</a:t>
            </a:r>
            <a:r>
              <a:rPr lang="zh-CN" altLang="en-US" sz="1800" smtClean="0"/>
              <a:t>的可用分区，才能够修改支持的网卡类型。</a:t>
            </a:r>
            <a:endParaRPr lang="zh-CN" altLang="en-US" sz="1800" dirty="0" smtClean="0"/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2857500"/>
            <a:ext cx="6010275" cy="33432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25031" y="2276872"/>
            <a:ext cx="3767137" cy="26114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cxnSp>
        <p:nvCxnSpPr>
          <p:cNvPr id="65542" name="直接箭头连接符 5"/>
          <p:cNvCxnSpPr>
            <a:cxnSpLocks noChangeShapeType="1"/>
          </p:cNvCxnSpPr>
          <p:nvPr/>
        </p:nvCxnSpPr>
        <p:spPr bwMode="auto">
          <a:xfrm flipV="1">
            <a:off x="6227763" y="4888309"/>
            <a:ext cx="72429" cy="55681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949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关于本章节中镜像的描述以下哪一项是错误的：（     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镜像是指操作系统的</a:t>
            </a:r>
            <a:r>
              <a:rPr lang="en-US" altLang="zh-CN" dirty="0" smtClean="0"/>
              <a:t>ISO</a:t>
            </a:r>
            <a:r>
              <a:rPr lang="zh-CN" altLang="en-US" dirty="0" smtClean="0"/>
              <a:t>镜像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在虚拟化是</a:t>
            </a:r>
            <a:r>
              <a:rPr lang="en-US" altLang="zh-CN" dirty="0" err="1" smtClean="0"/>
              <a:t>FusionCompute</a:t>
            </a:r>
            <a:r>
              <a:rPr lang="zh-CN" altLang="en-US" dirty="0" smtClean="0"/>
              <a:t>场景下，镜像必须包含一个</a:t>
            </a:r>
            <a:r>
              <a:rPr lang="en-US" altLang="zh-CN" dirty="0" err="1" smtClean="0"/>
              <a:t>ovf</a:t>
            </a:r>
            <a:r>
              <a:rPr lang="zh-CN" altLang="en-US" dirty="0" smtClean="0"/>
              <a:t>格式的描述文件和</a:t>
            </a:r>
            <a:r>
              <a:rPr lang="en-US" altLang="zh-CN" dirty="0" err="1" smtClean="0"/>
              <a:t>vhd</a:t>
            </a:r>
            <a:r>
              <a:rPr lang="zh-CN" altLang="en-US" dirty="0" smtClean="0"/>
              <a:t>格式的磁盘文件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镜像是通过</a:t>
            </a:r>
            <a:r>
              <a:rPr lang="en-US" altLang="zh-CN" dirty="0" err="1" smtClean="0"/>
              <a:t>fusioncompute</a:t>
            </a:r>
            <a:r>
              <a:rPr lang="zh-CN" altLang="en-US" dirty="0" smtClean="0"/>
              <a:t>创建的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镜像的大小和原虚拟机规格大小一致</a:t>
            </a:r>
            <a:endParaRPr lang="en-US" altLang="zh-CN" dirty="0" smtClean="0"/>
          </a:p>
          <a:p>
            <a:r>
              <a:rPr lang="zh-CN" altLang="en-US" dirty="0" smtClean="0"/>
              <a:t>在创建外部网络步骤中，外部网络必须是公网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地址。（     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True</a:t>
            </a:r>
          </a:p>
          <a:p>
            <a:pPr lvl="1"/>
            <a:r>
              <a:rPr lang="en-US" altLang="zh-CN" dirty="0" smtClean="0"/>
              <a:t>False	</a:t>
            </a:r>
          </a:p>
        </p:txBody>
      </p:sp>
    </p:spTree>
    <p:extLst>
      <p:ext uri="{BB962C8B-B14F-4D97-AF65-F5344CB8AC3E}">
        <p14:creationId xmlns:p14="http://schemas.microsoft.com/office/powerpoint/2010/main" val="208701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4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mtClean="0"/>
              <a:t>OpenStack OM</a:t>
            </a:r>
            <a:r>
              <a:rPr lang="zh-CN" altLang="en-US" smtClean="0"/>
              <a:t>的功能定位</a:t>
            </a:r>
            <a:endParaRPr lang="en-US" altLang="zh-CN" smtClean="0"/>
          </a:p>
          <a:p>
            <a:r>
              <a:rPr lang="en-US" altLang="zh-CN" smtClean="0"/>
              <a:t>OpenStack OM</a:t>
            </a:r>
            <a:r>
              <a:rPr lang="zh-CN" altLang="en-US" smtClean="0"/>
              <a:t>的安装</a:t>
            </a:r>
            <a:endParaRPr lang="en-US" altLang="zh-CN" smtClean="0"/>
          </a:p>
          <a:p>
            <a:r>
              <a:rPr lang="en-US" altLang="zh-CN" smtClean="0"/>
              <a:t>OpenStack OM</a:t>
            </a:r>
            <a:r>
              <a:rPr lang="zh-CN" altLang="en-US" smtClean="0"/>
              <a:t>的初始配置</a:t>
            </a:r>
            <a:endParaRPr lang="en-US" altLang="zh-CN" smtClean="0"/>
          </a:p>
          <a:p>
            <a:r>
              <a:rPr lang="en-US" altLang="zh-CN" smtClean="0"/>
              <a:t>OpenStack OM</a:t>
            </a:r>
            <a:r>
              <a:rPr lang="zh-CN" altLang="en-US" smtClean="0"/>
              <a:t>的日常管理</a:t>
            </a:r>
          </a:p>
        </p:txBody>
      </p:sp>
    </p:spTree>
    <p:extLst>
      <p:ext uri="{BB962C8B-B14F-4D97-AF65-F5344CB8AC3E}">
        <p14:creationId xmlns:p14="http://schemas.microsoft.com/office/powerpoint/2010/main" val="358064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8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smtClean="0"/>
              <a:t>FusionSphere </a:t>
            </a:r>
            <a:r>
              <a:rPr lang="en-US" altLang="zh-CN" b="1" dirty="0" err="1" smtClean="0"/>
              <a:t>OpenStack</a:t>
            </a:r>
            <a:r>
              <a:rPr lang="en-US" altLang="zh-CN" b="1" dirty="0" smtClean="0"/>
              <a:t> OM</a:t>
            </a:r>
            <a:r>
              <a:rPr lang="zh-CN" altLang="en-US" b="1" dirty="0" smtClean="0"/>
              <a:t>概述</a:t>
            </a:r>
            <a:endParaRPr lang="en-US" altLang="zh-CN" b="1" dirty="0" smtClean="0"/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FusionSphere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OpenStack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OM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部署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FusionSphere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OpenStack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OM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操作配置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33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684212" y="387350"/>
            <a:ext cx="8459788" cy="868363"/>
          </a:xfrm>
        </p:spPr>
        <p:txBody>
          <a:bodyPr/>
          <a:lstStyle/>
          <a:p>
            <a:r>
              <a:rPr lang="en-US" altLang="zh-CN" dirty="0" smtClean="0"/>
              <a:t>FusionSphere </a:t>
            </a:r>
            <a:r>
              <a:rPr lang="en-US" altLang="zh-CN" dirty="0" err="1" smtClean="0"/>
              <a:t>OpenStack</a:t>
            </a:r>
            <a:r>
              <a:rPr lang="en-US" altLang="zh-CN" dirty="0" smtClean="0"/>
              <a:t> OM</a:t>
            </a:r>
            <a:r>
              <a:rPr lang="zh-CN" altLang="en-US" dirty="0" smtClean="0"/>
              <a:t>介绍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 smtClean="0"/>
              <a:t>云数据中心解决方案中，通过</a:t>
            </a:r>
            <a:r>
              <a:rPr lang="en-US" altLang="zh-CN" sz="2000" dirty="0" smtClean="0"/>
              <a:t>FusionSphere </a:t>
            </a:r>
            <a:r>
              <a:rPr lang="en-US" altLang="zh-CN" sz="2000" dirty="0" err="1" smtClean="0"/>
              <a:t>OpenStack</a:t>
            </a:r>
            <a:r>
              <a:rPr lang="en-US" altLang="zh-CN" sz="2000" dirty="0" smtClean="0"/>
              <a:t> OM</a:t>
            </a:r>
            <a:r>
              <a:rPr lang="zh-CN" altLang="en-US" sz="2000" dirty="0" smtClean="0"/>
              <a:t>对虚拟资源和物理资源进行统一管理。</a:t>
            </a:r>
          </a:p>
        </p:txBody>
      </p:sp>
      <p:pic>
        <p:nvPicPr>
          <p:cNvPr id="15364" name="Picture 2" descr="http://localhost:7890/pages/YZF0919M/02/YZF0919M/02/resources/02_ict/install/fig/it_62_25_100002_03_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276475"/>
            <a:ext cx="635317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91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localhost:7890/pages/YZF0919M/02/YZF0919M/02/resources/02_ict/admin_guide/fig/fig_it_62_43_000011_01_DC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528888"/>
            <a:ext cx="489585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标题 2"/>
          <p:cNvSpPr>
            <a:spLocks noGrp="1"/>
          </p:cNvSpPr>
          <p:nvPr>
            <p:ph type="title"/>
          </p:nvPr>
        </p:nvSpPr>
        <p:spPr>
          <a:xfrm>
            <a:off x="684212" y="387350"/>
            <a:ext cx="8784332" cy="868363"/>
          </a:xfrm>
        </p:spPr>
        <p:txBody>
          <a:bodyPr/>
          <a:lstStyle/>
          <a:p>
            <a:r>
              <a:rPr lang="en-US" altLang="zh-CN" dirty="0" smtClean="0"/>
              <a:t>FusionSphere </a:t>
            </a:r>
            <a:r>
              <a:rPr lang="en-US" altLang="zh-CN" dirty="0" err="1" smtClean="0"/>
              <a:t>OpenStack</a:t>
            </a:r>
            <a:r>
              <a:rPr lang="en-US" altLang="zh-CN" dirty="0" smtClean="0"/>
              <a:t> OM</a:t>
            </a:r>
            <a:r>
              <a:rPr lang="zh-CN" altLang="en-US" dirty="0" smtClean="0"/>
              <a:t>功能 </a:t>
            </a:r>
            <a:r>
              <a:rPr lang="en-US" altLang="zh-CN" dirty="0"/>
              <a:t>(</a:t>
            </a:r>
            <a:r>
              <a:rPr lang="en-US" altLang="zh-CN" dirty="0" smtClean="0"/>
              <a:t>1/2)</a:t>
            </a:r>
            <a:endParaRPr lang="zh-CN" altLang="en-US" dirty="0" smtClean="0"/>
          </a:p>
        </p:txBody>
      </p:sp>
      <p:sp>
        <p:nvSpPr>
          <p:cNvPr id="5" name="矩形标注 4"/>
          <p:cNvSpPr/>
          <p:nvPr/>
        </p:nvSpPr>
        <p:spPr bwMode="auto">
          <a:xfrm>
            <a:off x="6121422" y="5373808"/>
            <a:ext cx="2481224" cy="540729"/>
          </a:xfrm>
          <a:prstGeom prst="wedgeRectCallout">
            <a:avLst>
              <a:gd name="adj1" fmla="val -66490"/>
              <a:gd name="adj2" fmla="val -6043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eaLnBrk="1" fontAlgn="t" hangingPunct="1">
              <a:defRPr/>
            </a:pPr>
            <a:r>
              <a:rPr lang="zh-CN" altLang="en-US" sz="1200" dirty="0">
                <a:solidFill>
                  <a:schemeClr val="tx1"/>
                </a:solidFill>
              </a:rPr>
              <a:t>用户机房中的物理设备集合，包括服务器、存储设备、网络设备。</a:t>
            </a:r>
          </a:p>
        </p:txBody>
      </p:sp>
      <p:sp>
        <p:nvSpPr>
          <p:cNvPr id="6" name="矩形标注 5"/>
          <p:cNvSpPr/>
          <p:nvPr/>
        </p:nvSpPr>
        <p:spPr bwMode="auto">
          <a:xfrm>
            <a:off x="6121422" y="4076700"/>
            <a:ext cx="2482828" cy="1189038"/>
          </a:xfrm>
          <a:prstGeom prst="wedgeRectCallout">
            <a:avLst>
              <a:gd name="adj1" fmla="val -68929"/>
              <a:gd name="adj2" fmla="val -1267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eaLnBrk="1" fontAlgn="t" hangingPunct="1">
              <a:defRPr/>
            </a:pPr>
            <a:r>
              <a:rPr lang="en-US" altLang="zh-CN" sz="1200" dirty="0"/>
              <a:t>FusionCompute</a:t>
            </a:r>
            <a:r>
              <a:rPr lang="zh-CN" altLang="en-US" sz="1200" dirty="0"/>
              <a:t>作为</a:t>
            </a:r>
            <a:r>
              <a:rPr lang="en-US" altLang="zh-CN" sz="1200" dirty="0"/>
              <a:t>FusionSphere</a:t>
            </a:r>
            <a:r>
              <a:rPr lang="zh-CN" altLang="en-US" sz="1200" dirty="0"/>
              <a:t>解决方案的虚拟化层，将物理设备所提供的计算资源、存储资源、网络资源进行虚拟化。</a:t>
            </a:r>
          </a:p>
          <a:p>
            <a:pPr eaLnBrk="1" fontAlgn="t" hangingPunct="1">
              <a:defRPr/>
            </a:pPr>
            <a:r>
              <a:rPr lang="zh-CN" altLang="en-US" sz="1200" dirty="0"/>
              <a:t>根据业务需要，可将资源划分到不同的逻辑集群中。</a:t>
            </a:r>
          </a:p>
        </p:txBody>
      </p:sp>
      <p:sp>
        <p:nvSpPr>
          <p:cNvPr id="7" name="矩形标注 6"/>
          <p:cNvSpPr/>
          <p:nvPr/>
        </p:nvSpPr>
        <p:spPr bwMode="auto">
          <a:xfrm>
            <a:off x="6121422" y="3141663"/>
            <a:ext cx="2482828" cy="827087"/>
          </a:xfrm>
          <a:prstGeom prst="wedgeRectCallout">
            <a:avLst>
              <a:gd name="adj1" fmla="val -69631"/>
              <a:gd name="adj2" fmla="val 3887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eaLnBrk="1" fontAlgn="t" hangingPunct="1">
              <a:defRPr/>
            </a:pPr>
            <a:r>
              <a:rPr lang="en-US" altLang="zh-CN" sz="1200" dirty="0"/>
              <a:t>FusionSphere OpenStack</a:t>
            </a:r>
            <a:r>
              <a:rPr lang="zh-CN" altLang="en-US" sz="1200" dirty="0"/>
              <a:t>将</a:t>
            </a:r>
            <a:r>
              <a:rPr lang="en-US" altLang="zh-CN" sz="1200" dirty="0"/>
              <a:t>FusionCompute</a:t>
            </a:r>
            <a:r>
              <a:rPr lang="zh-CN" altLang="en-US" sz="1200" dirty="0"/>
              <a:t>虚拟化后的资源接入到</a:t>
            </a:r>
            <a:r>
              <a:rPr lang="en-US" altLang="zh-CN" sz="1200" dirty="0"/>
              <a:t>AZ</a:t>
            </a:r>
            <a:r>
              <a:rPr lang="zh-CN" altLang="en-US" sz="1200" dirty="0"/>
              <a:t>（可用分区）中，然后协调管理所有的虚拟化资源。</a:t>
            </a:r>
          </a:p>
        </p:txBody>
      </p:sp>
      <p:sp>
        <p:nvSpPr>
          <p:cNvPr id="8" name="矩形标注 7"/>
          <p:cNvSpPr/>
          <p:nvPr/>
        </p:nvSpPr>
        <p:spPr bwMode="auto">
          <a:xfrm>
            <a:off x="6086554" y="1520705"/>
            <a:ext cx="2526891" cy="1512888"/>
          </a:xfrm>
          <a:prstGeom prst="wedgeRectCallout">
            <a:avLst>
              <a:gd name="adj1" fmla="val -66670"/>
              <a:gd name="adj2" fmla="val 45124"/>
            </a:avLst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eaLnBrk="1" fontAlgn="t" hangingPunct="1">
              <a:defRPr/>
            </a:pPr>
            <a:r>
              <a:rPr lang="zh-CN" altLang="en-US" sz="1200" dirty="0"/>
              <a:t>管理员层可对接入</a:t>
            </a:r>
            <a:r>
              <a:rPr lang="en-US" altLang="zh-CN" sz="1200" dirty="0"/>
              <a:t>FusionSphere OpenStack OM</a:t>
            </a:r>
            <a:r>
              <a:rPr lang="zh-CN" altLang="en-US" sz="1200" dirty="0"/>
              <a:t>的资源进行管理和再分配。</a:t>
            </a:r>
          </a:p>
          <a:p>
            <a:pPr eaLnBrk="1" fontAlgn="t" hangingPunct="1">
              <a:defRPr/>
            </a:pPr>
            <a:r>
              <a:rPr lang="zh-CN" altLang="en-US" sz="1200" dirty="0"/>
              <a:t>管理员将</a:t>
            </a:r>
            <a:r>
              <a:rPr lang="en-US" altLang="zh-CN" sz="1200" dirty="0"/>
              <a:t>FusionSphere OpenStack</a:t>
            </a:r>
            <a:r>
              <a:rPr lang="zh-CN" altLang="en-US" sz="1200" dirty="0"/>
              <a:t>的</a:t>
            </a:r>
            <a:r>
              <a:rPr lang="en-US" altLang="zh-CN" sz="1200" dirty="0"/>
              <a:t>DC</a:t>
            </a:r>
            <a:r>
              <a:rPr lang="zh-CN" altLang="en-US" sz="1200" dirty="0"/>
              <a:t>中的</a:t>
            </a:r>
            <a:r>
              <a:rPr lang="en-US" altLang="zh-CN" sz="1200" dirty="0"/>
              <a:t>AZ</a:t>
            </a:r>
            <a:r>
              <a:rPr lang="zh-CN" altLang="en-US" sz="1200" dirty="0"/>
              <a:t>接入到</a:t>
            </a:r>
            <a:r>
              <a:rPr lang="en-US" altLang="zh-CN" sz="1200" dirty="0"/>
              <a:t>FusionSphere OpenStack OM</a:t>
            </a:r>
            <a:r>
              <a:rPr lang="zh-CN" altLang="en-US" sz="1200" dirty="0"/>
              <a:t>中，构成</a:t>
            </a:r>
            <a:r>
              <a:rPr lang="en-US" altLang="zh-CN" sz="1200" dirty="0"/>
              <a:t>FusionSphere OpenStack OM</a:t>
            </a:r>
            <a:r>
              <a:rPr lang="zh-CN" altLang="en-US" sz="1200" dirty="0"/>
              <a:t>的云资源池。</a:t>
            </a:r>
          </a:p>
          <a:p>
            <a:pPr eaLnBrk="1" fontAlgn="t" hangingPunct="1">
              <a:defRPr/>
            </a:pPr>
            <a:endParaRPr lang="zh-CN" altLang="en-US" sz="1200" dirty="0"/>
          </a:p>
        </p:txBody>
      </p:sp>
      <p:sp>
        <p:nvSpPr>
          <p:cNvPr id="16392" name="矩形 8"/>
          <p:cNvSpPr>
            <a:spLocks noChangeArrowheads="1"/>
          </p:cNvSpPr>
          <p:nvPr/>
        </p:nvSpPr>
        <p:spPr bwMode="auto">
          <a:xfrm>
            <a:off x="719138" y="2673350"/>
            <a:ext cx="4932362" cy="684213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0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317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684212" y="387350"/>
            <a:ext cx="8459788" cy="868363"/>
          </a:xfrm>
        </p:spPr>
        <p:txBody>
          <a:bodyPr/>
          <a:lstStyle/>
          <a:p>
            <a:r>
              <a:rPr lang="en-US" altLang="zh-CN" dirty="0" smtClean="0"/>
              <a:t>FusionSphere </a:t>
            </a:r>
            <a:r>
              <a:rPr lang="en-US" altLang="zh-CN" dirty="0" err="1" smtClean="0"/>
              <a:t>OpenStack</a:t>
            </a:r>
            <a:r>
              <a:rPr lang="en-US" altLang="zh-CN" dirty="0" smtClean="0"/>
              <a:t> OM</a:t>
            </a:r>
            <a:r>
              <a:rPr lang="zh-CN" altLang="en-US" dirty="0" smtClean="0"/>
              <a:t>功能 </a:t>
            </a:r>
            <a:r>
              <a:rPr lang="en-US" altLang="zh-CN" dirty="0" smtClean="0"/>
              <a:t>(2/2)</a:t>
            </a:r>
            <a:endParaRPr lang="zh-CN" altLang="en-US"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684213" y="1376363"/>
            <a:ext cx="3887787" cy="39243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1600" dirty="0" smtClean="0"/>
              <a:t>在</a:t>
            </a:r>
            <a:r>
              <a:rPr lang="en-US" altLang="zh-CN" sz="1600" dirty="0" smtClean="0"/>
              <a:t>FusionSphere </a:t>
            </a:r>
            <a:r>
              <a:rPr lang="en-US" altLang="zh-CN" sz="1600" dirty="0" err="1" smtClean="0"/>
              <a:t>OpenStack</a:t>
            </a:r>
            <a:r>
              <a:rPr lang="zh-CN" altLang="en-US" sz="1600" dirty="0" smtClean="0"/>
              <a:t>中，“物理网络”定义了虚拟网络与主机物理网口的映射关系、以及该网络所使用的网络平面。对于一个物理网络来说，它映射的是每台主机上的一个物理网口或网口绑定。这样，虚拟机无论运行在哪台主机上，均可通过同一个物理网络与外部网络进行互连互通。</a:t>
            </a:r>
          </a:p>
          <a:p>
            <a:pPr>
              <a:lnSpc>
                <a:spcPct val="125000"/>
              </a:lnSpc>
            </a:pPr>
            <a:r>
              <a:rPr lang="zh-CN" altLang="en-US" sz="1600" dirty="0" smtClean="0"/>
              <a:t>一般根据业务不同，会将主机上不同的物理网口映射到不同的物理网络上。</a:t>
            </a:r>
          </a:p>
          <a:p>
            <a:pPr>
              <a:lnSpc>
                <a:spcPct val="125000"/>
              </a:lnSpc>
            </a:pPr>
            <a:r>
              <a:rPr lang="zh-CN" altLang="en-US" sz="1600" dirty="0" smtClean="0"/>
              <a:t>虚拟机不能直接使用物理网络。需要先在物理网络上创建子网或</a:t>
            </a:r>
            <a:r>
              <a:rPr lang="en-US" altLang="zh-CN" sz="1600" dirty="0" smtClean="0"/>
              <a:t>VLAN</a:t>
            </a:r>
            <a:r>
              <a:rPr lang="zh-CN" altLang="en-US" sz="1600" dirty="0" smtClean="0"/>
              <a:t>，然后将虚拟机创建在对应的子网或</a:t>
            </a:r>
            <a:r>
              <a:rPr lang="en-US" altLang="zh-CN" sz="1600" dirty="0" smtClean="0"/>
              <a:t>VLAN</a:t>
            </a:r>
            <a:r>
              <a:rPr lang="zh-CN" altLang="en-US" sz="1600" dirty="0" smtClean="0"/>
              <a:t>上。这个过程通过</a:t>
            </a:r>
            <a:r>
              <a:rPr lang="en-US" altLang="zh-CN" sz="1600" dirty="0" smtClean="0"/>
              <a:t>FusionSphere </a:t>
            </a:r>
            <a:r>
              <a:rPr lang="en-US" altLang="zh-CN" sz="1600" dirty="0" err="1" smtClean="0"/>
              <a:t>OpenStack</a:t>
            </a:r>
            <a:r>
              <a:rPr lang="en-US" altLang="zh-CN" sz="1600" dirty="0" smtClean="0"/>
              <a:t> OM</a:t>
            </a:r>
            <a:r>
              <a:rPr lang="zh-CN" altLang="en-US" sz="1600" dirty="0" smtClean="0"/>
              <a:t>来实现。</a:t>
            </a:r>
          </a:p>
        </p:txBody>
      </p:sp>
      <p:pic>
        <p:nvPicPr>
          <p:cNvPr id="17412" name="Picture 2" descr="http://localhost:7890/pages/YZF0919M/02/YZF0919M/02/resources/02_ict/admin_guide/fig/fig_it_62_43_000012_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76363"/>
            <a:ext cx="403225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49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FusionSphere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OpenStack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OM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概述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/>
              <a:t>FusionSphere </a:t>
            </a:r>
            <a:r>
              <a:rPr lang="en-US" altLang="zh-CN" b="1" dirty="0" err="1"/>
              <a:t>OpenStack</a:t>
            </a:r>
            <a:r>
              <a:rPr lang="en-US" altLang="zh-CN" b="1" dirty="0"/>
              <a:t> OM</a:t>
            </a:r>
            <a:r>
              <a:rPr lang="zh-CN" altLang="en-US" b="1" dirty="0"/>
              <a:t>部署</a:t>
            </a:r>
            <a:endParaRPr lang="en-US" altLang="zh-CN" b="1" dirty="0"/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FusionSphere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OpenStack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OM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操作配置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37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#UC&amp;C母版初稿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lIns="99980" tIns="49986" rIns="99980" bIns="49986">
        <a:spAutoFit/>
      </a:bodyPr>
      <a:lstStyle>
        <a:defPPr algn="ctr" defTabSz="1001649" eaLnBrk="0" hangingPunct="0">
          <a:defRPr sz="1400" dirty="0" smtClean="0">
            <a:solidFill>
              <a:srgbClr val="000000"/>
            </a:solidFill>
            <a:latin typeface="+mn-lt"/>
            <a:ea typeface="+mn-ea"/>
            <a:cs typeface="Arial" pitchFamily="34" charset="0"/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nd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77333E8A2F07A74D848136A2C03778F8" ma:contentTypeVersion="0" ma:contentTypeDescription="新建文档。" ma:contentTypeScope="" ma:versionID="02b1a9c909c28abed9f78b838083922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adfd09ad98667f9c194c646e975416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94325F6-0AB7-4242-978F-5E9891B41F99}"/>
</file>

<file path=customXml/itemProps2.xml><?xml version="1.0" encoding="utf-8"?>
<ds:datastoreItem xmlns:ds="http://schemas.openxmlformats.org/officeDocument/2006/customXml" ds:itemID="{723E6701-3943-4A44-84F3-F772B5088830}"/>
</file>

<file path=customXml/itemProps3.xml><?xml version="1.0" encoding="utf-8"?>
<ds:datastoreItem xmlns:ds="http://schemas.openxmlformats.org/officeDocument/2006/customXml" ds:itemID="{EAE3093B-232B-4C15-AB25-7F1FBE13487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62797</TotalTime>
  <Words>2921</Words>
  <Application>Microsoft Office PowerPoint</Application>
  <PresentationFormat>全屏显示(4:3)</PresentationFormat>
  <Paragraphs>265</Paragraphs>
  <Slides>49</Slides>
  <Notes>49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60" baseType="lpstr">
      <vt:lpstr>MS PGothic</vt:lpstr>
      <vt:lpstr>黑体</vt:lpstr>
      <vt:lpstr>华文细黑</vt:lpstr>
      <vt:lpstr>宋体</vt:lpstr>
      <vt:lpstr>Arial</vt:lpstr>
      <vt:lpstr>FrutigerNext LT Light</vt:lpstr>
      <vt:lpstr>FrutigerNext LT Medium</vt:lpstr>
      <vt:lpstr>FrutigerNext LT Regular</vt:lpstr>
      <vt:lpstr>Wingdings</vt:lpstr>
      <vt:lpstr>1#UC&amp;C母版初稿</vt:lpstr>
      <vt:lpstr>End</vt:lpstr>
      <vt:lpstr>PowerPoint 演示文稿</vt:lpstr>
      <vt:lpstr>FusionSphere OpenStack操作管理</vt:lpstr>
      <vt:lpstr>PowerPoint 演示文稿</vt:lpstr>
      <vt:lpstr>PowerPoint 演示文稿</vt:lpstr>
      <vt:lpstr>PowerPoint 演示文稿</vt:lpstr>
      <vt:lpstr>FusionSphere OpenStack OM介绍</vt:lpstr>
      <vt:lpstr>FusionSphere OpenStack OM功能 (1/2)</vt:lpstr>
      <vt:lpstr>FusionSphere OpenStack OM功能 (2/2)</vt:lpstr>
      <vt:lpstr>PowerPoint 演示文稿</vt:lpstr>
      <vt:lpstr>部署方案</vt:lpstr>
      <vt:lpstr>部署流程 (1/2)</vt:lpstr>
      <vt:lpstr>部署流程 (2/2)</vt:lpstr>
      <vt:lpstr>初始配置流程</vt:lpstr>
      <vt:lpstr>PowerPoint 演示文稿</vt:lpstr>
      <vt:lpstr>服务配置流程</vt:lpstr>
      <vt:lpstr>资源池配置 - 创建主机组 (1/2)</vt:lpstr>
      <vt:lpstr>资源池配置 - 创建主机组 (2/2)</vt:lpstr>
      <vt:lpstr>资源池配置 - 添加外部网络 (1/3)</vt:lpstr>
      <vt:lpstr>资源池配置 - 添加外部网络 (2/3)</vt:lpstr>
      <vt:lpstr>资源池配置 - 添加外部网络 (3/3)</vt:lpstr>
      <vt:lpstr>创建磁盘类型 - 后端存储与磁盘类型</vt:lpstr>
      <vt:lpstr>创建磁盘类型 - 绑定后端存储</vt:lpstr>
      <vt:lpstr>镜像制作 - 概述</vt:lpstr>
      <vt:lpstr>镜像制作 - 镜像注册 (1/2)</vt:lpstr>
      <vt:lpstr>镜像制作 - 镜像注册 (2/2)</vt:lpstr>
      <vt:lpstr>配置资源规格 - 概述</vt:lpstr>
      <vt:lpstr>配置资源规格</vt:lpstr>
      <vt:lpstr>PowerPoint 演示文稿</vt:lpstr>
      <vt:lpstr>日常管理内容</vt:lpstr>
      <vt:lpstr>计算资源管理 - 主机</vt:lpstr>
      <vt:lpstr>计算资源管理 - 主机组</vt:lpstr>
      <vt:lpstr>计算资源管理 - 计算实例</vt:lpstr>
      <vt:lpstr>计算资源管理 - 镜像</vt:lpstr>
      <vt:lpstr>计算资源管理 - 规格</vt:lpstr>
      <vt:lpstr>存储资源管理 - 后端存储</vt:lpstr>
      <vt:lpstr>存储资源管理 - 磁盘</vt:lpstr>
      <vt:lpstr>存储资源管理 - 磁盘类型</vt:lpstr>
      <vt:lpstr>网络管理 - 虚拟网络</vt:lpstr>
      <vt:lpstr>网络管理 - 端口</vt:lpstr>
      <vt:lpstr>网络管理 - QoS规格</vt:lpstr>
      <vt:lpstr>网络管理 - 物理网络</vt:lpstr>
      <vt:lpstr>网络管理 - 外部网络</vt:lpstr>
      <vt:lpstr>配置 - 修改Keystone配置</vt:lpstr>
      <vt:lpstr>配置 - 同步OpenStack配置信息</vt:lpstr>
      <vt:lpstr>配置 - 修改数据库连接信息</vt:lpstr>
      <vt:lpstr>配置 - 修改网卡类型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hongfeilongzjhw</cp:lastModifiedBy>
  <cp:revision>2335</cp:revision>
  <dcterms:created xsi:type="dcterms:W3CDTF">2003-08-21T06:48:56Z</dcterms:created>
  <dcterms:modified xsi:type="dcterms:W3CDTF">2018-03-13T06:45:04Z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(3)LhXqxg4oHWdZSLnaxDla6jeJzX2+nsdyJH3OGSB4saK2pIjLHWSqowNiIS2LQcyyQBRF1L1V
6bj4pkYJf4F7V1zYyuuDXcyWhVRAgB5Rs9bOBpjhpDkUsQ2rdXHQ1KwfXQxwjsFsyJLRAFxR
6orbKIQX8X8N6TMiyMON3QMZ1+og1Gj8U+1kamYP2kAczPXpB2jC5fK7T6//rWzguRlIrqFp
YUuk2fVq+Q9ODPJQaE</vt:lpwstr>
  </property>
  <property fmtid="{D5CDD505-2E9C-101B-9397-08002B2CF9AE}" pid="18" name="_2015_ms_pID_7253431">
    <vt:lpwstr>obXzzyHvEg3XaBUPDE1b9zuuhYOcZAwkIBLz10kGzeK37qlcTKs5U5
Vv8WIZgUsLi7o23iKEhwUUGjfTQ7xQkk2pw2WtKfeM1BybnVjHUnyNVfZKL1+bHbiE8fJhDj
KZ7mCRZ89gQxV0l1j1z4OPYNbt2EGbbFtA6hjkIKtDF7o05ABSKJCMXs64AJuovOuL/15DYu
rx2gJTkfXG4Z4XBC05rvq4WsHgJGstJm2sFj</vt:lpwstr>
  </property>
  <property fmtid="{D5CDD505-2E9C-101B-9397-08002B2CF9AE}" pid="19" name="_2015_ms_pID_7253432">
    <vt:lpwstr>ZHfla/nqoPpW5mogFQmoMAC/dDSVDELa1Q97
Yoy4DVMmcnM28jmqqgxa3Wn5REKswg==</vt:lpwstr>
  </property>
  <property fmtid="{D5CDD505-2E9C-101B-9397-08002B2CF9AE}" pid="20" name="ContentTypeId">
    <vt:lpwstr>0x01010077333E8A2F07A74D848136A2C03778F8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1520923426</vt:lpwstr>
  </property>
</Properties>
</file>