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33"/>
  </p:notesMasterIdLst>
  <p:handoutMasterIdLst>
    <p:handoutMasterId r:id="rId34"/>
  </p:handoutMasterIdLst>
  <p:sldIdLst>
    <p:sldId id="286" r:id="rId6"/>
    <p:sldId id="256" r:id="rId7"/>
    <p:sldId id="257" r:id="rId8"/>
    <p:sldId id="258" r:id="rId9"/>
    <p:sldId id="259" r:id="rId10"/>
    <p:sldId id="260" r:id="rId11"/>
    <p:sldId id="281" r:id="rId12"/>
    <p:sldId id="262" r:id="rId13"/>
    <p:sldId id="263" r:id="rId14"/>
    <p:sldId id="264" r:id="rId15"/>
    <p:sldId id="265" r:id="rId16"/>
    <p:sldId id="266" r:id="rId17"/>
    <p:sldId id="267" r:id="rId18"/>
    <p:sldId id="282" r:id="rId19"/>
    <p:sldId id="269" r:id="rId20"/>
    <p:sldId id="270" r:id="rId21"/>
    <p:sldId id="283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4" r:id="rId30"/>
    <p:sldId id="279" r:id="rId31"/>
    <p:sldId id="280" r:id="rId32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zhouyuanzjhw" initials="z" lastIdx="1" clrIdx="3">
    <p:extLst>
      <p:ext uri="{19B8F6BF-5375-455C-9EA6-DF929625EA0E}">
        <p15:presenceInfo xmlns:p15="http://schemas.microsoft.com/office/powerpoint/2012/main" userId="S-1-5-21-147214757-305610072-1517763936-31698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43" autoAdjust="0"/>
    <p:restoredTop sz="82560" autoAdjust="0"/>
  </p:normalViewPr>
  <p:slideViewPr>
    <p:cSldViewPr showGuides="1">
      <p:cViewPr varScale="1">
        <p:scale>
          <a:sx n="81" d="100"/>
          <a:sy n="81" d="100"/>
        </p:scale>
        <p:origin x="678" y="96"/>
      </p:cViewPr>
      <p:guideLst>
        <p:guide orient="horz" pos="2341"/>
        <p:guide orient="horz" pos="867"/>
        <p:guide orient="horz" pos="3929"/>
        <p:guide pos="2880"/>
        <p:guide pos="476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48" d="100"/>
          <a:sy n="48" d="100"/>
        </p:scale>
        <p:origin x="2040" y="60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4"/>
            <a:ext cx="5676900" cy="486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2015.7.4</a:t>
            </a:r>
          </a:p>
          <a:p>
            <a:pPr lvl="1"/>
            <a:r>
              <a:rPr lang="zh-CN" altLang="en-US" smtClean="0"/>
              <a:t>调整版权和页码对齐，位于参考线</a:t>
            </a:r>
            <a:r>
              <a:rPr lang="en-US" altLang="zh-CN" smtClean="0"/>
              <a:t>8.5</a:t>
            </a:r>
            <a:r>
              <a:rPr lang="zh-CN" altLang="en-US" smtClean="0"/>
              <a:t>到</a:t>
            </a:r>
            <a:r>
              <a:rPr lang="en-US" altLang="zh-CN" smtClean="0"/>
              <a:t>8.9</a:t>
            </a:r>
            <a:r>
              <a:rPr lang="zh-CN" altLang="en-US" smtClean="0"/>
              <a:t>之间。</a:t>
            </a:r>
          </a:p>
          <a:p>
            <a:pPr lvl="1"/>
            <a:r>
              <a:rPr lang="zh-CN" altLang="en-US" smtClean="0"/>
              <a:t>调整编辑框行距为单倍行距。</a:t>
            </a:r>
            <a:endParaRPr lang="en-US" altLang="zh-CN" smtClean="0"/>
          </a:p>
          <a:p>
            <a:pPr lvl="0"/>
            <a:r>
              <a:rPr lang="en-US" altLang="zh-CN" smtClean="0"/>
              <a:t>2015.7.9</a:t>
            </a:r>
          </a:p>
          <a:p>
            <a:pPr lvl="1"/>
            <a:r>
              <a:rPr lang="zh-CN" altLang="en-US" smtClean="0"/>
              <a:t>删除此页课程版本后的“</a:t>
            </a:r>
            <a:r>
              <a:rPr lang="en-US" altLang="zh-CN" smtClean="0"/>
              <a:t>ISSUE</a:t>
            </a:r>
            <a:r>
              <a:rPr lang="zh-CN" altLang="en-US" smtClean="0"/>
              <a:t>”。</a:t>
            </a:r>
            <a:endParaRPr lang="en-US" altLang="zh-CN" smtClean="0"/>
          </a:p>
          <a:p>
            <a:pPr lvl="1"/>
            <a:r>
              <a:rPr lang="zh-CN" altLang="en-US" smtClean="0"/>
              <a:t>新增“产品版本”和“课程版本”的示例。</a:t>
            </a:r>
            <a:endParaRPr lang="en-US" altLang="zh-CN" smtClean="0"/>
          </a:p>
          <a:p>
            <a:pPr lvl="0"/>
            <a:r>
              <a:rPr lang="en-US" altLang="zh-CN" smtClean="0"/>
              <a:t>2015.8.3</a:t>
            </a:r>
          </a:p>
          <a:p>
            <a:pPr lvl="1"/>
            <a:r>
              <a:rPr lang="zh-CN" altLang="en-US" smtClean="0"/>
              <a:t>调整母板主体和备注，段落格式为“允许标点溢出边界”。</a:t>
            </a:r>
            <a:endParaRPr lang="en-US" altLang="zh-CN" smtClean="0"/>
          </a:p>
          <a:p>
            <a:pPr lvl="0"/>
            <a:r>
              <a:rPr lang="en-US" altLang="zh-CN" smtClean="0"/>
              <a:t>2015.8.4</a:t>
            </a:r>
          </a:p>
          <a:p>
            <a:pPr lvl="1"/>
            <a:r>
              <a:rPr lang="zh-CN" altLang="en-US" smtClean="0"/>
              <a:t>删除缩略语页；</a:t>
            </a:r>
            <a:endParaRPr lang="en-US" altLang="zh-CN" smtClean="0"/>
          </a:p>
          <a:p>
            <a:pPr lvl="1"/>
            <a:r>
              <a:rPr lang="zh-CN" altLang="en-US" smtClean="0"/>
              <a:t>重命名版式“</a:t>
            </a:r>
            <a:r>
              <a:rPr lang="en-US" altLang="zh-CN" smtClean="0"/>
              <a:t>8#</a:t>
            </a:r>
            <a:r>
              <a:rPr lang="zh-CN" altLang="en-US" smtClean="0"/>
              <a:t>空白”为“</a:t>
            </a:r>
            <a:r>
              <a:rPr lang="en-US" altLang="zh-CN" smtClean="0"/>
              <a:t>8#</a:t>
            </a:r>
            <a:r>
              <a:rPr lang="zh-CN" altLang="en-US" smtClean="0"/>
              <a:t>仅标题”。</a:t>
            </a:r>
            <a:endParaRPr lang="en-US" altLang="zh-CN" smtClean="0"/>
          </a:p>
          <a:p>
            <a:r>
              <a:rPr lang="en-US" altLang="zh-CN" smtClean="0"/>
              <a:t>2015.9.2</a:t>
            </a:r>
          </a:p>
          <a:p>
            <a:pPr lvl="1"/>
            <a:r>
              <a:rPr lang="zh-CN" altLang="en-US" smtClean="0"/>
              <a:t>新增备注模板，备注页正上方添加页眉，显示本章标题。</a:t>
            </a:r>
            <a:endParaRPr lang="en-US" altLang="zh-CN" smtClean="0"/>
          </a:p>
          <a:p>
            <a:pPr lvl="0"/>
            <a:r>
              <a:rPr lang="en-US" altLang="zh-CN" smtClean="0"/>
              <a:t>2015.9.14</a:t>
            </a:r>
          </a:p>
          <a:p>
            <a:pPr lvl="1"/>
            <a:r>
              <a:rPr lang="zh-CN" altLang="en-US" smtClean="0"/>
              <a:t>删除“谢谢”那页的白色“谢谢”。</a:t>
            </a:r>
            <a:endParaRPr lang="en-US" altLang="zh-CN" smtClean="0"/>
          </a:p>
          <a:p>
            <a:pPr lvl="0"/>
            <a:r>
              <a:rPr lang="en-US" altLang="zh-CN" smtClean="0"/>
              <a:t>2017.11.8</a:t>
            </a:r>
          </a:p>
          <a:p>
            <a:pPr lvl="1"/>
            <a:r>
              <a:rPr lang="zh-CN" altLang="en-US" smtClean="0"/>
              <a:t>调整母版中标题宽度。</a:t>
            </a:r>
            <a:endParaRPr lang="en-US" altLang="zh-CN" smtClean="0"/>
          </a:p>
          <a:p>
            <a:r>
              <a:rPr lang="en-US" altLang="zh-CN" smtClean="0"/>
              <a:t>2017.12.8</a:t>
            </a:r>
          </a:p>
          <a:p>
            <a:pPr lvl="1"/>
            <a:r>
              <a:rPr lang="zh-CN" altLang="en-US" smtClean="0"/>
              <a:t>适当拉长了备注页文本框长度，防止</a:t>
            </a:r>
            <a:r>
              <a:rPr lang="en-US" altLang="zh-CN" smtClean="0"/>
              <a:t>2013</a:t>
            </a:r>
            <a:r>
              <a:rPr lang="zh-CN" altLang="en-US" smtClean="0"/>
              <a:t>版后的</a:t>
            </a:r>
            <a:r>
              <a:rPr lang="en-US" altLang="zh-CN" smtClean="0"/>
              <a:t>PPT</a:t>
            </a:r>
            <a:r>
              <a:rPr lang="zh-CN" altLang="en-US" smtClean="0"/>
              <a:t>会自动换页。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4237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对</a:t>
            </a:r>
            <a:r>
              <a:rPr lang="en-US" altLang="zh-CN" smtClean="0"/>
              <a:t>DC</a:t>
            </a:r>
            <a:r>
              <a:rPr lang="zh-CN" altLang="en-US" smtClean="0"/>
              <a:t>之间网络</a:t>
            </a:r>
            <a:r>
              <a:rPr lang="en-US" altLang="zh-CN" smtClean="0"/>
              <a:t>Qos</a:t>
            </a:r>
            <a:r>
              <a:rPr lang="zh-CN" altLang="en-US" smtClean="0"/>
              <a:t>的要求：时延 </a:t>
            </a:r>
            <a:r>
              <a:rPr lang="en-US" altLang="zh-CN" smtClean="0"/>
              <a:t>&lt;= 200ms</a:t>
            </a:r>
            <a:r>
              <a:rPr lang="zh-CN" altLang="en-US" smtClean="0"/>
              <a:t>，丢包率 </a:t>
            </a:r>
            <a:r>
              <a:rPr lang="en-US" altLang="zh-CN" smtClean="0"/>
              <a:t>&lt;= 1%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43786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7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SC</a:t>
            </a:r>
            <a:r>
              <a:rPr lang="zh-CN" altLang="en-US" smtClean="0"/>
              <a:t>高级版功能：备份服务、大数据服务、</a:t>
            </a:r>
            <a:r>
              <a:rPr lang="en-US" altLang="zh-CN" smtClean="0"/>
              <a:t>RDS</a:t>
            </a:r>
            <a:r>
              <a:rPr lang="zh-CN" altLang="en-US" smtClean="0"/>
              <a:t>服务、定制</a:t>
            </a:r>
            <a:endParaRPr lang="en-US" altLang="zh-CN" smtClean="0"/>
          </a:p>
          <a:p>
            <a:r>
              <a:rPr lang="en-US" altLang="zh-CN" smtClean="0"/>
              <a:t>OC</a:t>
            </a:r>
            <a:r>
              <a:rPr lang="zh-CN" altLang="en-US" smtClean="0"/>
              <a:t>高级版功能：大数据监控、定制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2430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政务云场景是指信息中心建设政府的云资源池，分配给各个部委使用，各个部委内部还需要细分子部门管理；此种场景下，信息中心承担系统管理员的角色，部委承担</a:t>
            </a:r>
            <a:r>
              <a:rPr lang="en-US" altLang="zh-CN" dirty="0" err="1" smtClean="0"/>
              <a:t>TopVDC</a:t>
            </a:r>
            <a:r>
              <a:rPr lang="zh-CN" altLang="en-US" dirty="0" smtClean="0"/>
              <a:t>管理员角色，子部门承担</a:t>
            </a:r>
            <a:r>
              <a:rPr lang="en-US" altLang="zh-CN" dirty="0" smtClean="0"/>
              <a:t>VDC</a:t>
            </a:r>
            <a:r>
              <a:rPr lang="zh-CN" altLang="en-US" dirty="0" smtClean="0"/>
              <a:t>管理员角色；</a:t>
            </a:r>
            <a:endParaRPr lang="en-US" altLang="zh-CN" dirty="0" smtClean="0"/>
          </a:p>
          <a:p>
            <a:r>
              <a:rPr lang="zh-CN" altLang="en-US" dirty="0" smtClean="0"/>
              <a:t>承包商转售场景是指：运营商建设云资源池，出租给企业使用，有的企业不是直接从运营商处租用资源，而是通过承包商再转租；此种场景下，运营商承担系统管理员的角色，承包商承担</a:t>
            </a:r>
            <a:r>
              <a:rPr lang="en-US" altLang="zh-CN" dirty="0" err="1" smtClean="0"/>
              <a:t>TopVDC</a:t>
            </a:r>
            <a:r>
              <a:rPr lang="zh-CN" altLang="en-US" dirty="0" smtClean="0"/>
              <a:t>管理员角色，企业承担</a:t>
            </a:r>
            <a:r>
              <a:rPr lang="en-US" altLang="zh-CN" dirty="0" smtClean="0"/>
              <a:t>VDC</a:t>
            </a:r>
            <a:r>
              <a:rPr lang="zh-CN" altLang="en-US" dirty="0" smtClean="0"/>
              <a:t>管理员角色；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284749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4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27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7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8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3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7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5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en-US" altLang="zh-CN" baseline="0" dirty="0" smtClean="0"/>
              <a:t> C</a:t>
            </a:r>
          </a:p>
          <a:p>
            <a:pPr lvl="1"/>
            <a:r>
              <a:rPr lang="en-US" altLang="zh-CN" baseline="0" dirty="0" smtClean="0"/>
              <a:t>2. </a:t>
            </a:r>
            <a:r>
              <a:rPr lang="en-US" altLang="zh-CN" baseline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93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1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755649" y="1417638"/>
          <a:ext cx="7848601" cy="1082675"/>
        </p:xfrm>
        <a:graphic>
          <a:graphicData uri="http://schemas.openxmlformats.org/drawingml/2006/table">
            <a:tbl>
              <a:tblPr/>
              <a:tblGrid>
                <a:gridCol w="2340187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755650" y="2940050"/>
          <a:ext cx="7848600" cy="3038475"/>
        </p:xfrm>
        <a:graphic>
          <a:graphicData uri="http://schemas.openxmlformats.org/drawingml/2006/table">
            <a:tbl>
              <a:tblPr/>
              <a:tblGrid>
                <a:gridCol w="2340186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1988840"/>
            <a:ext cx="234018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095836" y="1988840"/>
            <a:ext cx="1476164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988840"/>
            <a:ext cx="226825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840252" y="1988840"/>
            <a:ext cx="176399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53701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095836" y="353701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353701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840252" y="3501008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609315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755576" y="4041068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3095836" y="4041068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4041068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6840252" y="4005064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55576" y="450912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095836" y="450912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450912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6840252" y="450912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755576" y="504918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3095836" y="504918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0" y="504918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6840252" y="504918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755576" y="551723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3095836" y="551723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0" y="551723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6840252" y="5517232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9411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2012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644" y="5410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2017 </a:t>
            </a:r>
            <a:r>
              <a:rPr lang="zh-CN" altLang="en-US" sz="1200" b="0" dirty="0" smtClean="0">
                <a:latin typeface="+mn-lt"/>
                <a:ea typeface="+mn-ea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76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HC12083</a:t>
            </a:r>
            <a:endParaRPr lang="zh-CN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FusionSphere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洪飞泷</a:t>
            </a:r>
            <a:r>
              <a:rPr lang="en-US" altLang="zh-CN" dirty="0" smtClean="0"/>
              <a:t>/wx350110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2017.11.11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927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ManageOne</a:t>
            </a:r>
            <a:r>
              <a:rPr lang="zh-CN" altLang="en-US" dirty="0" smtClean="0"/>
              <a:t>逻辑部署图</a:t>
            </a:r>
          </a:p>
        </p:txBody>
      </p:sp>
      <p:cxnSp>
        <p:nvCxnSpPr>
          <p:cNvPr id="27651" name="直接连接符 164"/>
          <p:cNvCxnSpPr>
            <a:cxnSpLocks noChangeShapeType="1"/>
          </p:cNvCxnSpPr>
          <p:nvPr/>
        </p:nvCxnSpPr>
        <p:spPr bwMode="auto">
          <a:xfrm flipH="1">
            <a:off x="4927600" y="1916113"/>
            <a:ext cx="231775" cy="168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2" name="直接连接符 165"/>
          <p:cNvCxnSpPr>
            <a:cxnSpLocks noChangeShapeType="1"/>
          </p:cNvCxnSpPr>
          <p:nvPr/>
        </p:nvCxnSpPr>
        <p:spPr bwMode="auto">
          <a:xfrm>
            <a:off x="3981450" y="1936750"/>
            <a:ext cx="604838" cy="1476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矩形 166"/>
          <p:cNvSpPr/>
          <p:nvPr/>
        </p:nvSpPr>
        <p:spPr bwMode="auto">
          <a:xfrm>
            <a:off x="1119557" y="2666849"/>
            <a:ext cx="3983751" cy="1768167"/>
          </a:xfrm>
          <a:prstGeom prst="rect">
            <a:avLst/>
          </a:prstGeom>
          <a:solidFill>
            <a:srgbClr val="FFCC66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79200" tIns="39600" rIns="79200" bIns="39600" anchor="t"/>
          <a:lstStyle/>
          <a:p>
            <a:pPr defTabSz="801688"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n-lt"/>
                <a:ea typeface="+mn-ea"/>
              </a:rPr>
              <a:t>总部</a:t>
            </a: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</a:rPr>
              <a:t>DC</a:t>
            </a:r>
            <a:endParaRPr lang="zh-CN" altLang="en-US" sz="18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68" name="圆角矩形 167"/>
          <p:cNvSpPr/>
          <p:nvPr/>
        </p:nvSpPr>
        <p:spPr bwMode="auto">
          <a:xfrm>
            <a:off x="1992341" y="3090848"/>
            <a:ext cx="684983" cy="211976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SC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69" name="圆角矩形 168"/>
          <p:cNvSpPr/>
          <p:nvPr/>
        </p:nvSpPr>
        <p:spPr bwMode="auto">
          <a:xfrm>
            <a:off x="3679802" y="3196848"/>
            <a:ext cx="684983" cy="211976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OC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376864" y="1556233"/>
            <a:ext cx="904079" cy="22811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运维人员</a:t>
            </a:r>
          </a:p>
        </p:txBody>
      </p:sp>
      <p:pic>
        <p:nvPicPr>
          <p:cNvPr id="171" name="Picture 5" descr="C:\Users\l00193410\Desktop\角色\5部署安装人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1800" y="1449388"/>
            <a:ext cx="576263" cy="4667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2" name="矩形 171"/>
          <p:cNvSpPr/>
          <p:nvPr/>
        </p:nvSpPr>
        <p:spPr bwMode="auto">
          <a:xfrm>
            <a:off x="2162175" y="1573213"/>
            <a:ext cx="906463" cy="212725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最终用户</a:t>
            </a:r>
          </a:p>
        </p:txBody>
      </p:sp>
      <p:pic>
        <p:nvPicPr>
          <p:cNvPr id="173" name="Picture 4" descr="C:\Users\l00193410\Desktop\角色\4资源管理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9038" y="1468438"/>
            <a:ext cx="504825" cy="4683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4" name="Picture 11" descr="C:\Users\l00193410\Desktop\角色\3业务管理员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2038" y="1449388"/>
            <a:ext cx="576262" cy="4667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7665" name="直接连接符 174"/>
          <p:cNvCxnSpPr>
            <a:cxnSpLocks noChangeShapeType="1"/>
          </p:cNvCxnSpPr>
          <p:nvPr/>
        </p:nvCxnSpPr>
        <p:spPr bwMode="auto">
          <a:xfrm>
            <a:off x="2335213" y="3303588"/>
            <a:ext cx="50800" cy="111125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6" name="Freeform 770"/>
          <p:cNvSpPr>
            <a:spLocks noChangeAspect="1"/>
          </p:cNvSpPr>
          <p:nvPr/>
        </p:nvSpPr>
        <p:spPr bwMode="auto">
          <a:xfrm>
            <a:off x="2525713" y="2509838"/>
            <a:ext cx="74612" cy="368300"/>
          </a:xfrm>
          <a:custGeom>
            <a:avLst/>
            <a:gdLst/>
            <a:ahLst/>
            <a:cxnLst>
              <a:cxn ang="0">
                <a:pos x="39" y="5"/>
              </a:cxn>
              <a:cxn ang="0">
                <a:pos x="5" y="21"/>
              </a:cxn>
              <a:cxn ang="0">
                <a:pos x="0" y="207"/>
              </a:cxn>
              <a:cxn ang="0">
                <a:pos x="9" y="203"/>
              </a:cxn>
              <a:cxn ang="0">
                <a:pos x="36" y="177"/>
              </a:cxn>
              <a:cxn ang="0">
                <a:pos x="40" y="166"/>
              </a:cxn>
              <a:cxn ang="0">
                <a:pos x="40" y="16"/>
              </a:cxn>
              <a:cxn ang="0">
                <a:pos x="39" y="5"/>
              </a:cxn>
            </a:cxnLst>
            <a:rect l="0" t="0" r="r" b="b"/>
            <a:pathLst>
              <a:path w="40" h="211">
                <a:moveTo>
                  <a:pt x="39" y="5"/>
                </a:moveTo>
                <a:cubicBezTo>
                  <a:pt x="35" y="0"/>
                  <a:pt x="5" y="21"/>
                  <a:pt x="5" y="21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07"/>
                  <a:pt x="0" y="211"/>
                  <a:pt x="9" y="203"/>
                </a:cubicBezTo>
                <a:cubicBezTo>
                  <a:pt x="17" y="196"/>
                  <a:pt x="32" y="182"/>
                  <a:pt x="36" y="177"/>
                </a:cubicBezTo>
                <a:cubicBezTo>
                  <a:pt x="39" y="174"/>
                  <a:pt x="40" y="174"/>
                  <a:pt x="40" y="16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6"/>
                  <a:pt x="39" y="6"/>
                  <a:pt x="39" y="5"/>
                </a:cubicBezTo>
                <a:close/>
              </a:path>
            </a:pathLst>
          </a:custGeom>
          <a:solidFill>
            <a:srgbClr val="0B3C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77" name="Freeform 771"/>
          <p:cNvSpPr>
            <a:spLocks noChangeAspect="1"/>
          </p:cNvSpPr>
          <p:nvPr/>
        </p:nvSpPr>
        <p:spPr bwMode="auto">
          <a:xfrm>
            <a:off x="2163763" y="2454275"/>
            <a:ext cx="428625" cy="98425"/>
          </a:xfrm>
          <a:custGeom>
            <a:avLst/>
            <a:gdLst/>
            <a:ahLst/>
            <a:cxnLst>
              <a:cxn ang="0">
                <a:pos x="229" y="34"/>
              </a:cxn>
              <a:cxn ang="0">
                <a:pos x="199" y="56"/>
              </a:cxn>
              <a:cxn ang="0">
                <a:pos x="8" y="20"/>
              </a:cxn>
              <a:cxn ang="0">
                <a:pos x="1" y="25"/>
              </a:cxn>
              <a:cxn ang="0">
                <a:pos x="4" y="17"/>
              </a:cxn>
              <a:cxn ang="0">
                <a:pos x="29" y="2"/>
              </a:cxn>
              <a:cxn ang="0">
                <a:pos x="33" y="0"/>
              </a:cxn>
              <a:cxn ang="0">
                <a:pos x="222" y="32"/>
              </a:cxn>
              <a:cxn ang="0">
                <a:pos x="229" y="34"/>
              </a:cxn>
            </a:cxnLst>
            <a:rect l="0" t="0" r="r" b="b"/>
            <a:pathLst>
              <a:path w="229" h="56">
                <a:moveTo>
                  <a:pt x="229" y="34"/>
                </a:moveTo>
                <a:cubicBezTo>
                  <a:pt x="199" y="56"/>
                  <a:pt x="199" y="56"/>
                  <a:pt x="199" y="56"/>
                </a:cubicBezTo>
                <a:cubicBezTo>
                  <a:pt x="86" y="36"/>
                  <a:pt x="17" y="22"/>
                  <a:pt x="8" y="20"/>
                </a:cubicBezTo>
                <a:cubicBezTo>
                  <a:pt x="3" y="19"/>
                  <a:pt x="1" y="25"/>
                  <a:pt x="1" y="25"/>
                </a:cubicBezTo>
                <a:cubicBezTo>
                  <a:pt x="1" y="25"/>
                  <a:pt x="0" y="20"/>
                  <a:pt x="4" y="17"/>
                </a:cubicBezTo>
                <a:cubicBezTo>
                  <a:pt x="7" y="15"/>
                  <a:pt x="22" y="6"/>
                  <a:pt x="29" y="2"/>
                </a:cubicBezTo>
                <a:cubicBezTo>
                  <a:pt x="31" y="0"/>
                  <a:pt x="33" y="0"/>
                  <a:pt x="33" y="0"/>
                </a:cubicBezTo>
                <a:cubicBezTo>
                  <a:pt x="33" y="0"/>
                  <a:pt x="219" y="32"/>
                  <a:pt x="222" y="32"/>
                </a:cubicBezTo>
                <a:cubicBezTo>
                  <a:pt x="229" y="34"/>
                  <a:pt x="229" y="34"/>
                  <a:pt x="229" y="34"/>
                </a:cubicBezTo>
                <a:close/>
              </a:path>
            </a:pathLst>
          </a:custGeom>
          <a:solidFill>
            <a:srgbClr val="45648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78" name="Freeform 772"/>
          <p:cNvSpPr>
            <a:spLocks noChangeAspect="1"/>
          </p:cNvSpPr>
          <p:nvPr/>
        </p:nvSpPr>
        <p:spPr bwMode="auto">
          <a:xfrm>
            <a:off x="2517775" y="2514600"/>
            <a:ext cx="82550" cy="5080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39" y="0"/>
              </a:cxn>
              <a:cxn ang="0">
                <a:pos x="44" y="6"/>
              </a:cxn>
              <a:cxn ang="0">
                <a:pos x="8" y="29"/>
              </a:cxn>
              <a:cxn ang="0">
                <a:pos x="0" y="21"/>
              </a:cxn>
            </a:cxnLst>
            <a:rect l="0" t="0" r="r" b="b"/>
            <a:pathLst>
              <a:path w="44" h="29">
                <a:moveTo>
                  <a:pt x="0" y="21"/>
                </a:moveTo>
                <a:cubicBezTo>
                  <a:pt x="0" y="21"/>
                  <a:pt x="35" y="1"/>
                  <a:pt x="39" y="0"/>
                </a:cubicBezTo>
                <a:cubicBezTo>
                  <a:pt x="42" y="1"/>
                  <a:pt x="43" y="3"/>
                  <a:pt x="44" y="6"/>
                </a:cubicBezTo>
                <a:cubicBezTo>
                  <a:pt x="8" y="29"/>
                  <a:pt x="8" y="29"/>
                  <a:pt x="8" y="29"/>
                </a:cubicBezTo>
                <a:lnTo>
                  <a:pt x="0" y="21"/>
                </a:lnTo>
                <a:close/>
              </a:path>
            </a:pathLst>
          </a:custGeom>
          <a:solidFill>
            <a:srgbClr val="5D769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79" name="Freeform 773"/>
          <p:cNvSpPr>
            <a:spLocks noChangeAspect="1"/>
          </p:cNvSpPr>
          <p:nvPr/>
        </p:nvSpPr>
        <p:spPr bwMode="auto">
          <a:xfrm>
            <a:off x="2165350" y="2487613"/>
            <a:ext cx="371475" cy="388937"/>
          </a:xfrm>
          <a:custGeom>
            <a:avLst/>
            <a:gdLst/>
            <a:ahLst/>
            <a:cxnLst>
              <a:cxn ang="0">
                <a:pos x="193" y="35"/>
              </a:cxn>
              <a:cxn ang="0">
                <a:pos x="7" y="1"/>
              </a:cxn>
              <a:cxn ang="0">
                <a:pos x="0" y="5"/>
              </a:cxn>
              <a:cxn ang="0">
                <a:pos x="0" y="168"/>
              </a:cxn>
              <a:cxn ang="0">
                <a:pos x="7" y="181"/>
              </a:cxn>
              <a:cxn ang="0">
                <a:pos x="186" y="220"/>
              </a:cxn>
              <a:cxn ang="0">
                <a:pos x="198" y="213"/>
              </a:cxn>
              <a:cxn ang="0">
                <a:pos x="197" y="44"/>
              </a:cxn>
              <a:cxn ang="0">
                <a:pos x="193" y="35"/>
              </a:cxn>
            </a:cxnLst>
            <a:rect l="0" t="0" r="r" b="b"/>
            <a:pathLst>
              <a:path w="198" h="223">
                <a:moveTo>
                  <a:pt x="193" y="35"/>
                </a:moveTo>
                <a:cubicBezTo>
                  <a:pt x="86" y="16"/>
                  <a:pt x="16" y="3"/>
                  <a:pt x="7" y="1"/>
                </a:cubicBezTo>
                <a:cubicBezTo>
                  <a:pt x="0" y="0"/>
                  <a:pt x="0" y="5"/>
                  <a:pt x="0" y="5"/>
                </a:cubicBezTo>
                <a:cubicBezTo>
                  <a:pt x="0" y="5"/>
                  <a:pt x="0" y="157"/>
                  <a:pt x="0" y="168"/>
                </a:cubicBezTo>
                <a:cubicBezTo>
                  <a:pt x="0" y="179"/>
                  <a:pt x="1" y="179"/>
                  <a:pt x="7" y="181"/>
                </a:cubicBezTo>
                <a:cubicBezTo>
                  <a:pt x="9" y="182"/>
                  <a:pt x="153" y="213"/>
                  <a:pt x="186" y="220"/>
                </a:cubicBezTo>
                <a:cubicBezTo>
                  <a:pt x="198" y="223"/>
                  <a:pt x="198" y="216"/>
                  <a:pt x="198" y="213"/>
                </a:cubicBezTo>
                <a:cubicBezTo>
                  <a:pt x="198" y="213"/>
                  <a:pt x="197" y="50"/>
                  <a:pt x="197" y="44"/>
                </a:cubicBezTo>
                <a:cubicBezTo>
                  <a:pt x="197" y="39"/>
                  <a:pt x="194" y="35"/>
                  <a:pt x="193" y="35"/>
                </a:cubicBezTo>
                <a:close/>
              </a:path>
            </a:pathLst>
          </a:custGeom>
          <a:solidFill>
            <a:srgbClr val="8BA6B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80" name="Freeform 774"/>
          <p:cNvSpPr>
            <a:spLocks noChangeAspect="1"/>
          </p:cNvSpPr>
          <p:nvPr/>
        </p:nvSpPr>
        <p:spPr bwMode="auto">
          <a:xfrm>
            <a:off x="2176463" y="2498725"/>
            <a:ext cx="349250" cy="365125"/>
          </a:xfrm>
          <a:custGeom>
            <a:avLst/>
            <a:gdLst/>
            <a:ahLst/>
            <a:cxnLst>
              <a:cxn ang="0">
                <a:pos x="179" y="33"/>
              </a:cxn>
              <a:cxn ang="0">
                <a:pos x="6" y="1"/>
              </a:cxn>
              <a:cxn ang="0">
                <a:pos x="0" y="5"/>
              </a:cxn>
              <a:cxn ang="0">
                <a:pos x="0" y="156"/>
              </a:cxn>
              <a:cxn ang="0">
                <a:pos x="6" y="169"/>
              </a:cxn>
              <a:cxn ang="0">
                <a:pos x="175" y="206"/>
              </a:cxn>
              <a:cxn ang="0">
                <a:pos x="184" y="198"/>
              </a:cxn>
              <a:cxn ang="0">
                <a:pos x="184" y="41"/>
              </a:cxn>
              <a:cxn ang="0">
                <a:pos x="179" y="33"/>
              </a:cxn>
            </a:cxnLst>
            <a:rect l="0" t="0" r="r" b="b"/>
            <a:pathLst>
              <a:path w="186" h="209">
                <a:moveTo>
                  <a:pt x="179" y="33"/>
                </a:moveTo>
                <a:cubicBezTo>
                  <a:pt x="80" y="15"/>
                  <a:pt x="15" y="3"/>
                  <a:pt x="6" y="1"/>
                </a:cubicBezTo>
                <a:cubicBezTo>
                  <a:pt x="0" y="0"/>
                  <a:pt x="0" y="5"/>
                  <a:pt x="0" y="5"/>
                </a:cubicBezTo>
                <a:cubicBezTo>
                  <a:pt x="0" y="5"/>
                  <a:pt x="0" y="146"/>
                  <a:pt x="0" y="156"/>
                </a:cubicBezTo>
                <a:cubicBezTo>
                  <a:pt x="0" y="167"/>
                  <a:pt x="1" y="167"/>
                  <a:pt x="6" y="169"/>
                </a:cubicBezTo>
                <a:cubicBezTo>
                  <a:pt x="9" y="170"/>
                  <a:pt x="144" y="199"/>
                  <a:pt x="175" y="206"/>
                </a:cubicBezTo>
                <a:cubicBezTo>
                  <a:pt x="186" y="209"/>
                  <a:pt x="183" y="201"/>
                  <a:pt x="184" y="198"/>
                </a:cubicBezTo>
                <a:cubicBezTo>
                  <a:pt x="184" y="198"/>
                  <a:pt x="184" y="47"/>
                  <a:pt x="184" y="41"/>
                </a:cubicBezTo>
                <a:cubicBezTo>
                  <a:pt x="184" y="37"/>
                  <a:pt x="183" y="34"/>
                  <a:pt x="179" y="33"/>
                </a:cubicBezTo>
                <a:close/>
              </a:path>
            </a:pathLst>
          </a:custGeom>
          <a:solidFill>
            <a:srgbClr val="5D769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81" name="Freeform 775"/>
          <p:cNvSpPr>
            <a:spLocks noChangeAspect="1" noEditPoints="1"/>
          </p:cNvSpPr>
          <p:nvPr/>
        </p:nvSpPr>
        <p:spPr bwMode="auto">
          <a:xfrm>
            <a:off x="2174875" y="2498725"/>
            <a:ext cx="349250" cy="360363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5"/>
              </a:cxn>
              <a:cxn ang="0">
                <a:pos x="0" y="156"/>
              </a:cxn>
              <a:cxn ang="0">
                <a:pos x="7" y="169"/>
              </a:cxn>
              <a:cxn ang="0">
                <a:pos x="68" y="183"/>
              </a:cxn>
              <a:cxn ang="0">
                <a:pos x="175" y="206"/>
              </a:cxn>
              <a:cxn ang="0">
                <a:pos x="183" y="206"/>
              </a:cxn>
              <a:cxn ang="0">
                <a:pos x="186" y="198"/>
              </a:cxn>
              <a:cxn ang="0">
                <a:pos x="185" y="41"/>
              </a:cxn>
              <a:cxn ang="0">
                <a:pos x="180" y="32"/>
              </a:cxn>
              <a:cxn ang="0">
                <a:pos x="180" y="32"/>
              </a:cxn>
              <a:cxn ang="0">
                <a:pos x="7" y="1"/>
              </a:cxn>
              <a:cxn ang="0">
                <a:pos x="2" y="2"/>
              </a:cxn>
              <a:cxn ang="0">
                <a:pos x="176" y="205"/>
              </a:cxn>
              <a:cxn ang="0">
                <a:pos x="69" y="181"/>
              </a:cxn>
              <a:cxn ang="0">
                <a:pos x="7" y="168"/>
              </a:cxn>
              <a:cxn ang="0">
                <a:pos x="2" y="156"/>
              </a:cxn>
              <a:cxn ang="0">
                <a:pos x="2" y="5"/>
              </a:cxn>
              <a:cxn ang="0">
                <a:pos x="3" y="3"/>
              </a:cxn>
              <a:cxn ang="0">
                <a:pos x="7" y="2"/>
              </a:cxn>
              <a:cxn ang="0">
                <a:pos x="180" y="34"/>
              </a:cxn>
              <a:cxn ang="0">
                <a:pos x="184" y="41"/>
              </a:cxn>
              <a:cxn ang="0">
                <a:pos x="184" y="198"/>
              </a:cxn>
              <a:cxn ang="0">
                <a:pos x="182" y="205"/>
              </a:cxn>
              <a:cxn ang="0">
                <a:pos x="176" y="205"/>
              </a:cxn>
            </a:cxnLst>
            <a:rect l="0" t="0" r="r" b="b"/>
            <a:pathLst>
              <a:path w="186" h="207">
                <a:moveTo>
                  <a:pt x="2" y="2"/>
                </a:moveTo>
                <a:cubicBezTo>
                  <a:pt x="0" y="3"/>
                  <a:pt x="0" y="5"/>
                  <a:pt x="0" y="5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2" y="168"/>
                  <a:pt x="7" y="169"/>
                </a:cubicBezTo>
                <a:cubicBezTo>
                  <a:pt x="8" y="170"/>
                  <a:pt x="31" y="175"/>
                  <a:pt x="68" y="183"/>
                </a:cubicBezTo>
                <a:cubicBezTo>
                  <a:pt x="175" y="206"/>
                  <a:pt x="175" y="206"/>
                  <a:pt x="175" y="206"/>
                </a:cubicBezTo>
                <a:cubicBezTo>
                  <a:pt x="177" y="207"/>
                  <a:pt x="181" y="207"/>
                  <a:pt x="183" y="206"/>
                </a:cubicBezTo>
                <a:cubicBezTo>
                  <a:pt x="186" y="204"/>
                  <a:pt x="186" y="199"/>
                  <a:pt x="186" y="198"/>
                </a:cubicBezTo>
                <a:cubicBezTo>
                  <a:pt x="185" y="41"/>
                  <a:pt x="185" y="41"/>
                  <a:pt x="185" y="41"/>
                </a:cubicBezTo>
                <a:cubicBezTo>
                  <a:pt x="185" y="37"/>
                  <a:pt x="185" y="33"/>
                  <a:pt x="180" y="32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1"/>
                  <a:pt x="2" y="2"/>
                </a:cubicBezTo>
                <a:close/>
                <a:moveTo>
                  <a:pt x="176" y="205"/>
                </a:moveTo>
                <a:cubicBezTo>
                  <a:pt x="69" y="181"/>
                  <a:pt x="69" y="181"/>
                  <a:pt x="69" y="181"/>
                </a:cubicBezTo>
                <a:cubicBezTo>
                  <a:pt x="36" y="174"/>
                  <a:pt x="8" y="168"/>
                  <a:pt x="7" y="168"/>
                </a:cubicBezTo>
                <a:cubicBezTo>
                  <a:pt x="3" y="166"/>
                  <a:pt x="2" y="166"/>
                  <a:pt x="2" y="156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4"/>
                  <a:pt x="3" y="3"/>
                </a:cubicBezTo>
                <a:cubicBezTo>
                  <a:pt x="4" y="2"/>
                  <a:pt x="5" y="2"/>
                  <a:pt x="7" y="2"/>
                </a:cubicBezTo>
                <a:cubicBezTo>
                  <a:pt x="180" y="34"/>
                  <a:pt x="180" y="34"/>
                  <a:pt x="180" y="34"/>
                </a:cubicBezTo>
                <a:cubicBezTo>
                  <a:pt x="183" y="34"/>
                  <a:pt x="184" y="37"/>
                  <a:pt x="184" y="41"/>
                </a:cubicBezTo>
                <a:cubicBezTo>
                  <a:pt x="184" y="198"/>
                  <a:pt x="184" y="198"/>
                  <a:pt x="184" y="198"/>
                </a:cubicBezTo>
                <a:cubicBezTo>
                  <a:pt x="184" y="198"/>
                  <a:pt x="185" y="203"/>
                  <a:pt x="182" y="205"/>
                </a:cubicBezTo>
                <a:cubicBezTo>
                  <a:pt x="181" y="206"/>
                  <a:pt x="177" y="205"/>
                  <a:pt x="176" y="205"/>
                </a:cubicBezTo>
                <a:close/>
              </a:path>
            </a:pathLst>
          </a:custGeom>
          <a:solidFill>
            <a:srgbClr val="2B4F7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82" name="Freeform 776"/>
          <p:cNvSpPr>
            <a:spLocks noChangeAspect="1" noEditPoints="1"/>
          </p:cNvSpPr>
          <p:nvPr/>
        </p:nvSpPr>
        <p:spPr bwMode="auto">
          <a:xfrm>
            <a:off x="2201863" y="2560638"/>
            <a:ext cx="315912" cy="206375"/>
          </a:xfrm>
          <a:custGeom>
            <a:avLst/>
            <a:gdLst/>
            <a:ahLst/>
            <a:cxnLst>
              <a:cxn ang="0">
                <a:pos x="230" y="114"/>
              </a:cxn>
              <a:cxn ang="0">
                <a:pos x="308" y="130"/>
              </a:cxn>
              <a:cxn ang="0">
                <a:pos x="308" y="118"/>
              </a:cxn>
              <a:cxn ang="0">
                <a:pos x="338" y="146"/>
              </a:cxn>
              <a:cxn ang="0">
                <a:pos x="308" y="162"/>
              </a:cxn>
              <a:cxn ang="0">
                <a:pos x="308" y="148"/>
              </a:cxn>
              <a:cxn ang="0">
                <a:pos x="230" y="132"/>
              </a:cxn>
              <a:cxn ang="0">
                <a:pos x="230" y="114"/>
              </a:cxn>
              <a:cxn ang="0">
                <a:pos x="84" y="42"/>
              </a:cxn>
              <a:cxn ang="0">
                <a:pos x="78" y="50"/>
              </a:cxn>
              <a:cxn ang="0">
                <a:pos x="10" y="0"/>
              </a:cxn>
              <a:cxn ang="0">
                <a:pos x="0" y="14"/>
              </a:cxn>
              <a:cxn ang="0">
                <a:pos x="68" y="64"/>
              </a:cxn>
              <a:cxn ang="0">
                <a:pos x="62" y="76"/>
              </a:cxn>
              <a:cxn ang="0">
                <a:pos x="100" y="80"/>
              </a:cxn>
              <a:cxn ang="0">
                <a:pos x="84" y="42"/>
              </a:cxn>
              <a:cxn ang="0">
                <a:pos x="78" y="110"/>
              </a:cxn>
              <a:cxn ang="0">
                <a:pos x="78" y="124"/>
              </a:cxn>
              <a:cxn ang="0">
                <a:pos x="0" y="108"/>
              </a:cxn>
              <a:cxn ang="0">
                <a:pos x="0" y="126"/>
              </a:cxn>
              <a:cxn ang="0">
                <a:pos x="78" y="142"/>
              </a:cxn>
              <a:cxn ang="0">
                <a:pos x="78" y="156"/>
              </a:cxn>
              <a:cxn ang="0">
                <a:pos x="108" y="140"/>
              </a:cxn>
              <a:cxn ang="0">
                <a:pos x="78" y="110"/>
              </a:cxn>
              <a:cxn ang="0">
                <a:pos x="84" y="228"/>
              </a:cxn>
              <a:cxn ang="0">
                <a:pos x="78" y="214"/>
              </a:cxn>
              <a:cxn ang="0">
                <a:pos x="10" y="238"/>
              </a:cxn>
              <a:cxn ang="0">
                <a:pos x="0" y="222"/>
              </a:cxn>
              <a:cxn ang="0">
                <a:pos x="68" y="198"/>
              </a:cxn>
              <a:cxn ang="0">
                <a:pos x="62" y="184"/>
              </a:cxn>
              <a:cxn ang="0">
                <a:pos x="100" y="196"/>
              </a:cxn>
              <a:cxn ang="0">
                <a:pos x="84" y="228"/>
              </a:cxn>
              <a:cxn ang="0">
                <a:pos x="308" y="194"/>
              </a:cxn>
              <a:cxn ang="0">
                <a:pos x="308" y="206"/>
              </a:cxn>
              <a:cxn ang="0">
                <a:pos x="230" y="190"/>
              </a:cxn>
              <a:cxn ang="0">
                <a:pos x="230" y="208"/>
              </a:cxn>
              <a:cxn ang="0">
                <a:pos x="308" y="224"/>
              </a:cxn>
              <a:cxn ang="0">
                <a:pos x="308" y="238"/>
              </a:cxn>
              <a:cxn ang="0">
                <a:pos x="338" y="224"/>
              </a:cxn>
              <a:cxn ang="0">
                <a:pos x="308" y="194"/>
              </a:cxn>
            </a:cxnLst>
            <a:rect l="0" t="0" r="r" b="b"/>
            <a:pathLst>
              <a:path w="338" h="238">
                <a:moveTo>
                  <a:pt x="230" y="114"/>
                </a:moveTo>
                <a:lnTo>
                  <a:pt x="308" y="130"/>
                </a:lnTo>
                <a:lnTo>
                  <a:pt x="308" y="118"/>
                </a:lnTo>
                <a:lnTo>
                  <a:pt x="338" y="146"/>
                </a:lnTo>
                <a:lnTo>
                  <a:pt x="308" y="162"/>
                </a:lnTo>
                <a:lnTo>
                  <a:pt x="308" y="148"/>
                </a:lnTo>
                <a:lnTo>
                  <a:pt x="230" y="132"/>
                </a:lnTo>
                <a:lnTo>
                  <a:pt x="230" y="114"/>
                </a:lnTo>
                <a:close/>
                <a:moveTo>
                  <a:pt x="84" y="42"/>
                </a:moveTo>
                <a:lnTo>
                  <a:pt x="78" y="50"/>
                </a:lnTo>
                <a:lnTo>
                  <a:pt x="10" y="0"/>
                </a:lnTo>
                <a:lnTo>
                  <a:pt x="0" y="14"/>
                </a:lnTo>
                <a:lnTo>
                  <a:pt x="68" y="64"/>
                </a:lnTo>
                <a:lnTo>
                  <a:pt x="62" y="76"/>
                </a:lnTo>
                <a:lnTo>
                  <a:pt x="100" y="80"/>
                </a:lnTo>
                <a:lnTo>
                  <a:pt x="84" y="42"/>
                </a:lnTo>
                <a:close/>
                <a:moveTo>
                  <a:pt x="78" y="110"/>
                </a:moveTo>
                <a:lnTo>
                  <a:pt x="78" y="124"/>
                </a:lnTo>
                <a:lnTo>
                  <a:pt x="0" y="108"/>
                </a:lnTo>
                <a:lnTo>
                  <a:pt x="0" y="126"/>
                </a:lnTo>
                <a:lnTo>
                  <a:pt x="78" y="142"/>
                </a:lnTo>
                <a:lnTo>
                  <a:pt x="78" y="156"/>
                </a:lnTo>
                <a:lnTo>
                  <a:pt x="108" y="140"/>
                </a:lnTo>
                <a:lnTo>
                  <a:pt x="78" y="110"/>
                </a:lnTo>
                <a:close/>
                <a:moveTo>
                  <a:pt x="84" y="228"/>
                </a:moveTo>
                <a:lnTo>
                  <a:pt x="78" y="214"/>
                </a:lnTo>
                <a:lnTo>
                  <a:pt x="10" y="238"/>
                </a:lnTo>
                <a:lnTo>
                  <a:pt x="0" y="222"/>
                </a:lnTo>
                <a:lnTo>
                  <a:pt x="68" y="198"/>
                </a:lnTo>
                <a:lnTo>
                  <a:pt x="62" y="184"/>
                </a:lnTo>
                <a:lnTo>
                  <a:pt x="100" y="196"/>
                </a:lnTo>
                <a:lnTo>
                  <a:pt x="84" y="228"/>
                </a:lnTo>
                <a:close/>
                <a:moveTo>
                  <a:pt x="308" y="194"/>
                </a:moveTo>
                <a:lnTo>
                  <a:pt x="308" y="206"/>
                </a:lnTo>
                <a:lnTo>
                  <a:pt x="230" y="190"/>
                </a:lnTo>
                <a:lnTo>
                  <a:pt x="230" y="208"/>
                </a:lnTo>
                <a:lnTo>
                  <a:pt x="308" y="224"/>
                </a:lnTo>
                <a:lnTo>
                  <a:pt x="308" y="238"/>
                </a:lnTo>
                <a:lnTo>
                  <a:pt x="338" y="224"/>
                </a:lnTo>
                <a:lnTo>
                  <a:pt x="308" y="194"/>
                </a:lnTo>
                <a:close/>
              </a:path>
            </a:pathLst>
          </a:custGeom>
          <a:solidFill>
            <a:srgbClr val="0B3C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83" name="Freeform 777"/>
          <p:cNvSpPr>
            <a:spLocks noChangeAspect="1" noEditPoints="1"/>
          </p:cNvSpPr>
          <p:nvPr/>
        </p:nvSpPr>
        <p:spPr bwMode="auto">
          <a:xfrm>
            <a:off x="2192338" y="2551113"/>
            <a:ext cx="317500" cy="209550"/>
          </a:xfrm>
          <a:custGeom>
            <a:avLst/>
            <a:gdLst/>
            <a:ahLst/>
            <a:cxnLst>
              <a:cxn ang="0">
                <a:pos x="230" y="116"/>
              </a:cxn>
              <a:cxn ang="0">
                <a:pos x="308" y="132"/>
              </a:cxn>
              <a:cxn ang="0">
                <a:pos x="308" y="118"/>
              </a:cxn>
              <a:cxn ang="0">
                <a:pos x="340" y="148"/>
              </a:cxn>
              <a:cxn ang="0">
                <a:pos x="308" y="164"/>
              </a:cxn>
              <a:cxn ang="0">
                <a:pos x="308" y="150"/>
              </a:cxn>
              <a:cxn ang="0">
                <a:pos x="230" y="134"/>
              </a:cxn>
              <a:cxn ang="0">
                <a:pos x="230" y="116"/>
              </a:cxn>
              <a:cxn ang="0">
                <a:pos x="86" y="42"/>
              </a:cxn>
              <a:cxn ang="0">
                <a:pos x="80" y="52"/>
              </a:cxn>
              <a:cxn ang="0">
                <a:pos x="12" y="0"/>
              </a:cxn>
              <a:cxn ang="0">
                <a:pos x="2" y="14"/>
              </a:cxn>
              <a:cxn ang="0">
                <a:pos x="70" y="66"/>
              </a:cxn>
              <a:cxn ang="0">
                <a:pos x="62" y="76"/>
              </a:cxn>
              <a:cxn ang="0">
                <a:pos x="100" y="80"/>
              </a:cxn>
              <a:cxn ang="0">
                <a:pos x="86" y="42"/>
              </a:cxn>
              <a:cxn ang="0">
                <a:pos x="78" y="112"/>
              </a:cxn>
              <a:cxn ang="0">
                <a:pos x="78" y="124"/>
              </a:cxn>
              <a:cxn ang="0">
                <a:pos x="0" y="108"/>
              </a:cxn>
              <a:cxn ang="0">
                <a:pos x="0" y="126"/>
              </a:cxn>
              <a:cxn ang="0">
                <a:pos x="78" y="142"/>
              </a:cxn>
              <a:cxn ang="0">
                <a:pos x="78" y="156"/>
              </a:cxn>
              <a:cxn ang="0">
                <a:pos x="110" y="140"/>
              </a:cxn>
              <a:cxn ang="0">
                <a:pos x="78" y="112"/>
              </a:cxn>
              <a:cxn ang="0">
                <a:pos x="86" y="228"/>
              </a:cxn>
              <a:cxn ang="0">
                <a:pos x="80" y="216"/>
              </a:cxn>
              <a:cxn ang="0">
                <a:pos x="12" y="240"/>
              </a:cxn>
              <a:cxn ang="0">
                <a:pos x="2" y="222"/>
              </a:cxn>
              <a:cxn ang="0">
                <a:pos x="70" y="198"/>
              </a:cxn>
              <a:cxn ang="0">
                <a:pos x="62" y="184"/>
              </a:cxn>
              <a:cxn ang="0">
                <a:pos x="100" y="196"/>
              </a:cxn>
              <a:cxn ang="0">
                <a:pos x="86" y="228"/>
              </a:cxn>
              <a:cxn ang="0">
                <a:pos x="308" y="194"/>
              </a:cxn>
              <a:cxn ang="0">
                <a:pos x="308" y="208"/>
              </a:cxn>
              <a:cxn ang="0">
                <a:pos x="230" y="192"/>
              </a:cxn>
              <a:cxn ang="0">
                <a:pos x="230" y="210"/>
              </a:cxn>
              <a:cxn ang="0">
                <a:pos x="308" y="226"/>
              </a:cxn>
              <a:cxn ang="0">
                <a:pos x="308" y="240"/>
              </a:cxn>
              <a:cxn ang="0">
                <a:pos x="340" y="224"/>
              </a:cxn>
              <a:cxn ang="0">
                <a:pos x="308" y="194"/>
              </a:cxn>
            </a:cxnLst>
            <a:rect l="0" t="0" r="r" b="b"/>
            <a:pathLst>
              <a:path w="340" h="240">
                <a:moveTo>
                  <a:pt x="230" y="116"/>
                </a:moveTo>
                <a:lnTo>
                  <a:pt x="308" y="132"/>
                </a:lnTo>
                <a:lnTo>
                  <a:pt x="308" y="118"/>
                </a:lnTo>
                <a:lnTo>
                  <a:pt x="340" y="148"/>
                </a:lnTo>
                <a:lnTo>
                  <a:pt x="308" y="164"/>
                </a:lnTo>
                <a:lnTo>
                  <a:pt x="308" y="150"/>
                </a:lnTo>
                <a:lnTo>
                  <a:pt x="230" y="134"/>
                </a:lnTo>
                <a:lnTo>
                  <a:pt x="230" y="116"/>
                </a:lnTo>
                <a:close/>
                <a:moveTo>
                  <a:pt x="86" y="42"/>
                </a:moveTo>
                <a:lnTo>
                  <a:pt x="80" y="52"/>
                </a:lnTo>
                <a:lnTo>
                  <a:pt x="12" y="0"/>
                </a:lnTo>
                <a:lnTo>
                  <a:pt x="2" y="14"/>
                </a:lnTo>
                <a:lnTo>
                  <a:pt x="70" y="66"/>
                </a:lnTo>
                <a:lnTo>
                  <a:pt x="62" y="76"/>
                </a:lnTo>
                <a:lnTo>
                  <a:pt x="100" y="80"/>
                </a:lnTo>
                <a:lnTo>
                  <a:pt x="86" y="42"/>
                </a:lnTo>
                <a:close/>
                <a:moveTo>
                  <a:pt x="78" y="112"/>
                </a:moveTo>
                <a:lnTo>
                  <a:pt x="78" y="124"/>
                </a:lnTo>
                <a:lnTo>
                  <a:pt x="0" y="108"/>
                </a:lnTo>
                <a:lnTo>
                  <a:pt x="0" y="126"/>
                </a:lnTo>
                <a:lnTo>
                  <a:pt x="78" y="142"/>
                </a:lnTo>
                <a:lnTo>
                  <a:pt x="78" y="156"/>
                </a:lnTo>
                <a:lnTo>
                  <a:pt x="110" y="140"/>
                </a:lnTo>
                <a:lnTo>
                  <a:pt x="78" y="112"/>
                </a:lnTo>
                <a:close/>
                <a:moveTo>
                  <a:pt x="86" y="228"/>
                </a:moveTo>
                <a:lnTo>
                  <a:pt x="80" y="216"/>
                </a:lnTo>
                <a:lnTo>
                  <a:pt x="12" y="240"/>
                </a:lnTo>
                <a:lnTo>
                  <a:pt x="2" y="222"/>
                </a:lnTo>
                <a:lnTo>
                  <a:pt x="70" y="198"/>
                </a:lnTo>
                <a:lnTo>
                  <a:pt x="62" y="184"/>
                </a:lnTo>
                <a:lnTo>
                  <a:pt x="100" y="196"/>
                </a:lnTo>
                <a:lnTo>
                  <a:pt x="86" y="228"/>
                </a:lnTo>
                <a:close/>
                <a:moveTo>
                  <a:pt x="308" y="194"/>
                </a:moveTo>
                <a:lnTo>
                  <a:pt x="308" y="208"/>
                </a:lnTo>
                <a:lnTo>
                  <a:pt x="230" y="192"/>
                </a:lnTo>
                <a:lnTo>
                  <a:pt x="230" y="210"/>
                </a:lnTo>
                <a:lnTo>
                  <a:pt x="308" y="226"/>
                </a:lnTo>
                <a:lnTo>
                  <a:pt x="308" y="240"/>
                </a:lnTo>
                <a:lnTo>
                  <a:pt x="340" y="224"/>
                </a:lnTo>
                <a:lnTo>
                  <a:pt x="308" y="19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84" name="Freeform 778"/>
          <p:cNvSpPr>
            <a:spLocks noChangeAspect="1"/>
          </p:cNvSpPr>
          <p:nvPr/>
        </p:nvSpPr>
        <p:spPr bwMode="auto">
          <a:xfrm>
            <a:off x="2317750" y="2541588"/>
            <a:ext cx="66675" cy="263525"/>
          </a:xfrm>
          <a:custGeom>
            <a:avLst/>
            <a:gdLst/>
            <a:ahLst/>
            <a:cxnLst>
              <a:cxn ang="0">
                <a:pos x="72" y="188"/>
              </a:cxn>
              <a:cxn ang="0">
                <a:pos x="72" y="188"/>
              </a:cxn>
              <a:cxn ang="0">
                <a:pos x="72" y="246"/>
              </a:cxn>
              <a:cxn ang="0">
                <a:pos x="72" y="304"/>
              </a:cxn>
              <a:cxn ang="0">
                <a:pos x="58" y="302"/>
              </a:cxn>
              <a:cxn ang="0">
                <a:pos x="48" y="298"/>
              </a:cxn>
              <a:cxn ang="0">
                <a:pos x="0" y="290"/>
              </a:cxn>
              <a:cxn ang="0">
                <a:pos x="0" y="218"/>
              </a:cxn>
              <a:cxn ang="0">
                <a:pos x="0" y="190"/>
              </a:cxn>
              <a:cxn ang="0">
                <a:pos x="0" y="126"/>
              </a:cxn>
              <a:cxn ang="0">
                <a:pos x="0" y="104"/>
              </a:cxn>
              <a:cxn ang="0">
                <a:pos x="0" y="36"/>
              </a:cxn>
              <a:cxn ang="0">
                <a:pos x="0" y="0"/>
              </a:cxn>
              <a:cxn ang="0">
                <a:pos x="22" y="4"/>
              </a:cxn>
              <a:cxn ang="0">
                <a:pos x="38" y="8"/>
              </a:cxn>
              <a:cxn ang="0">
                <a:pos x="72" y="14"/>
              </a:cxn>
              <a:cxn ang="0">
                <a:pos x="72" y="64"/>
              </a:cxn>
              <a:cxn ang="0">
                <a:pos x="72" y="110"/>
              </a:cxn>
              <a:cxn ang="0">
                <a:pos x="72" y="154"/>
              </a:cxn>
              <a:cxn ang="0">
                <a:pos x="72" y="188"/>
              </a:cxn>
            </a:cxnLst>
            <a:rect l="0" t="0" r="r" b="b"/>
            <a:pathLst>
              <a:path w="72" h="304">
                <a:moveTo>
                  <a:pt x="72" y="188"/>
                </a:moveTo>
                <a:lnTo>
                  <a:pt x="72" y="188"/>
                </a:lnTo>
                <a:lnTo>
                  <a:pt x="72" y="246"/>
                </a:lnTo>
                <a:lnTo>
                  <a:pt x="72" y="304"/>
                </a:lnTo>
                <a:lnTo>
                  <a:pt x="58" y="302"/>
                </a:lnTo>
                <a:lnTo>
                  <a:pt x="48" y="298"/>
                </a:lnTo>
                <a:lnTo>
                  <a:pt x="0" y="290"/>
                </a:lnTo>
                <a:lnTo>
                  <a:pt x="0" y="218"/>
                </a:lnTo>
                <a:lnTo>
                  <a:pt x="0" y="190"/>
                </a:lnTo>
                <a:lnTo>
                  <a:pt x="0" y="126"/>
                </a:lnTo>
                <a:lnTo>
                  <a:pt x="0" y="104"/>
                </a:lnTo>
                <a:lnTo>
                  <a:pt x="0" y="36"/>
                </a:lnTo>
                <a:lnTo>
                  <a:pt x="0" y="0"/>
                </a:lnTo>
                <a:lnTo>
                  <a:pt x="22" y="4"/>
                </a:lnTo>
                <a:lnTo>
                  <a:pt x="38" y="8"/>
                </a:lnTo>
                <a:lnTo>
                  <a:pt x="72" y="14"/>
                </a:lnTo>
                <a:lnTo>
                  <a:pt x="72" y="64"/>
                </a:lnTo>
                <a:lnTo>
                  <a:pt x="72" y="110"/>
                </a:lnTo>
                <a:lnTo>
                  <a:pt x="72" y="154"/>
                </a:lnTo>
                <a:lnTo>
                  <a:pt x="72" y="188"/>
                </a:lnTo>
                <a:close/>
              </a:path>
            </a:pathLst>
          </a:custGeom>
          <a:solidFill>
            <a:srgbClr val="B1463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85" name="Freeform 779"/>
          <p:cNvSpPr>
            <a:spLocks noChangeAspect="1" noEditPoints="1"/>
          </p:cNvSpPr>
          <p:nvPr/>
        </p:nvSpPr>
        <p:spPr bwMode="auto">
          <a:xfrm>
            <a:off x="2312988" y="2535238"/>
            <a:ext cx="76200" cy="276225"/>
          </a:xfrm>
          <a:custGeom>
            <a:avLst/>
            <a:gdLst/>
            <a:ahLst/>
            <a:cxnLst>
              <a:cxn ang="0">
                <a:pos x="80" y="16"/>
              </a:cxn>
              <a:cxn ang="0">
                <a:pos x="0" y="300"/>
              </a:cxn>
              <a:cxn ang="0">
                <a:pos x="30" y="206"/>
              </a:cxn>
              <a:cxn ang="0">
                <a:pos x="76" y="260"/>
              </a:cxn>
              <a:cxn ang="0">
                <a:pos x="76" y="214"/>
              </a:cxn>
              <a:cxn ang="0">
                <a:pos x="76" y="264"/>
              </a:cxn>
              <a:cxn ang="0">
                <a:pos x="54" y="306"/>
              </a:cxn>
              <a:cxn ang="0">
                <a:pos x="76" y="310"/>
              </a:cxn>
              <a:cxn ang="0">
                <a:pos x="48" y="304"/>
              </a:cxn>
              <a:cxn ang="0">
                <a:pos x="4" y="250"/>
              </a:cxn>
              <a:cxn ang="0">
                <a:pos x="48" y="304"/>
              </a:cxn>
              <a:cxn ang="0">
                <a:pos x="26" y="250"/>
              </a:cxn>
              <a:cxn ang="0">
                <a:pos x="4" y="200"/>
              </a:cxn>
              <a:cxn ang="0">
                <a:pos x="4" y="246"/>
              </a:cxn>
              <a:cxn ang="0">
                <a:pos x="48" y="204"/>
              </a:cxn>
              <a:cxn ang="0">
                <a:pos x="4" y="148"/>
              </a:cxn>
              <a:cxn ang="0">
                <a:pos x="4" y="144"/>
              </a:cxn>
              <a:cxn ang="0">
                <a:pos x="24" y="106"/>
              </a:cxn>
              <a:cxn ang="0">
                <a:pos x="4" y="110"/>
              </a:cxn>
              <a:cxn ang="0">
                <a:pos x="4" y="144"/>
              </a:cxn>
              <a:cxn ang="0">
                <a:pos x="48" y="106"/>
              </a:cxn>
              <a:cxn ang="0">
                <a:pos x="4" y="54"/>
              </a:cxn>
              <a:cxn ang="0">
                <a:pos x="4" y="50"/>
              </a:cxn>
              <a:cxn ang="0">
                <a:pos x="22" y="10"/>
              </a:cxn>
              <a:cxn ang="0">
                <a:pos x="4" y="42"/>
              </a:cxn>
              <a:cxn ang="0">
                <a:pos x="26" y="10"/>
              </a:cxn>
              <a:cxn ang="0">
                <a:pos x="76" y="64"/>
              </a:cxn>
              <a:cxn ang="0">
                <a:pos x="42" y="14"/>
              </a:cxn>
              <a:cxn ang="0">
                <a:pos x="76" y="68"/>
              </a:cxn>
              <a:cxn ang="0">
                <a:pos x="52" y="108"/>
              </a:cxn>
              <a:cxn ang="0">
                <a:pos x="76" y="70"/>
              </a:cxn>
              <a:cxn ang="0">
                <a:pos x="76" y="116"/>
              </a:cxn>
              <a:cxn ang="0">
                <a:pos x="28" y="148"/>
              </a:cxn>
              <a:cxn ang="0">
                <a:pos x="76" y="116"/>
              </a:cxn>
              <a:cxn ang="0">
                <a:pos x="52" y="158"/>
              </a:cxn>
              <a:cxn ang="0">
                <a:pos x="76" y="210"/>
              </a:cxn>
              <a:cxn ang="0">
                <a:pos x="76" y="162"/>
              </a:cxn>
            </a:cxnLst>
            <a:rect l="0" t="0" r="r" b="b"/>
            <a:pathLst>
              <a:path w="80" h="316">
                <a:moveTo>
                  <a:pt x="0" y="0"/>
                </a:moveTo>
                <a:lnTo>
                  <a:pt x="80" y="16"/>
                </a:lnTo>
                <a:lnTo>
                  <a:pt x="80" y="316"/>
                </a:lnTo>
                <a:lnTo>
                  <a:pt x="0" y="300"/>
                </a:lnTo>
                <a:lnTo>
                  <a:pt x="0" y="0"/>
                </a:lnTo>
                <a:close/>
                <a:moveTo>
                  <a:pt x="30" y="206"/>
                </a:moveTo>
                <a:lnTo>
                  <a:pt x="30" y="250"/>
                </a:lnTo>
                <a:lnTo>
                  <a:pt x="76" y="260"/>
                </a:lnTo>
                <a:lnTo>
                  <a:pt x="76" y="252"/>
                </a:lnTo>
                <a:lnTo>
                  <a:pt x="76" y="214"/>
                </a:lnTo>
                <a:lnTo>
                  <a:pt x="30" y="206"/>
                </a:lnTo>
                <a:close/>
                <a:moveTo>
                  <a:pt x="76" y="264"/>
                </a:moveTo>
                <a:lnTo>
                  <a:pt x="54" y="260"/>
                </a:lnTo>
                <a:lnTo>
                  <a:pt x="54" y="306"/>
                </a:lnTo>
                <a:lnTo>
                  <a:pt x="62" y="308"/>
                </a:lnTo>
                <a:lnTo>
                  <a:pt x="76" y="310"/>
                </a:lnTo>
                <a:lnTo>
                  <a:pt x="76" y="264"/>
                </a:lnTo>
                <a:close/>
                <a:moveTo>
                  <a:pt x="48" y="304"/>
                </a:moveTo>
                <a:lnTo>
                  <a:pt x="48" y="260"/>
                </a:lnTo>
                <a:lnTo>
                  <a:pt x="4" y="250"/>
                </a:lnTo>
                <a:lnTo>
                  <a:pt x="4" y="296"/>
                </a:lnTo>
                <a:lnTo>
                  <a:pt x="48" y="304"/>
                </a:lnTo>
                <a:close/>
                <a:moveTo>
                  <a:pt x="4" y="246"/>
                </a:moveTo>
                <a:lnTo>
                  <a:pt x="26" y="250"/>
                </a:lnTo>
                <a:lnTo>
                  <a:pt x="26" y="204"/>
                </a:lnTo>
                <a:lnTo>
                  <a:pt x="4" y="200"/>
                </a:lnTo>
                <a:lnTo>
                  <a:pt x="4" y="224"/>
                </a:lnTo>
                <a:lnTo>
                  <a:pt x="4" y="246"/>
                </a:lnTo>
                <a:close/>
                <a:moveTo>
                  <a:pt x="4" y="196"/>
                </a:moveTo>
                <a:lnTo>
                  <a:pt x="48" y="204"/>
                </a:lnTo>
                <a:lnTo>
                  <a:pt x="48" y="158"/>
                </a:lnTo>
                <a:lnTo>
                  <a:pt x="4" y="148"/>
                </a:lnTo>
                <a:lnTo>
                  <a:pt x="4" y="196"/>
                </a:lnTo>
                <a:close/>
                <a:moveTo>
                  <a:pt x="4" y="144"/>
                </a:moveTo>
                <a:lnTo>
                  <a:pt x="24" y="148"/>
                </a:lnTo>
                <a:lnTo>
                  <a:pt x="24" y="106"/>
                </a:lnTo>
                <a:lnTo>
                  <a:pt x="4" y="102"/>
                </a:lnTo>
                <a:lnTo>
                  <a:pt x="4" y="110"/>
                </a:lnTo>
                <a:lnTo>
                  <a:pt x="4" y="132"/>
                </a:lnTo>
                <a:lnTo>
                  <a:pt x="4" y="144"/>
                </a:lnTo>
                <a:close/>
                <a:moveTo>
                  <a:pt x="4" y="98"/>
                </a:moveTo>
                <a:lnTo>
                  <a:pt x="48" y="106"/>
                </a:lnTo>
                <a:lnTo>
                  <a:pt x="48" y="64"/>
                </a:lnTo>
                <a:lnTo>
                  <a:pt x="4" y="54"/>
                </a:lnTo>
                <a:lnTo>
                  <a:pt x="4" y="98"/>
                </a:lnTo>
                <a:close/>
                <a:moveTo>
                  <a:pt x="4" y="50"/>
                </a:moveTo>
                <a:lnTo>
                  <a:pt x="22" y="54"/>
                </a:lnTo>
                <a:lnTo>
                  <a:pt x="22" y="10"/>
                </a:lnTo>
                <a:lnTo>
                  <a:pt x="4" y="6"/>
                </a:lnTo>
                <a:lnTo>
                  <a:pt x="4" y="42"/>
                </a:lnTo>
                <a:lnTo>
                  <a:pt x="4" y="50"/>
                </a:lnTo>
                <a:close/>
                <a:moveTo>
                  <a:pt x="26" y="10"/>
                </a:moveTo>
                <a:lnTo>
                  <a:pt x="26" y="54"/>
                </a:lnTo>
                <a:lnTo>
                  <a:pt x="76" y="64"/>
                </a:lnTo>
                <a:lnTo>
                  <a:pt x="76" y="20"/>
                </a:lnTo>
                <a:lnTo>
                  <a:pt x="42" y="14"/>
                </a:lnTo>
                <a:lnTo>
                  <a:pt x="26" y="10"/>
                </a:lnTo>
                <a:close/>
                <a:moveTo>
                  <a:pt x="76" y="68"/>
                </a:moveTo>
                <a:lnTo>
                  <a:pt x="52" y="64"/>
                </a:lnTo>
                <a:lnTo>
                  <a:pt x="52" y="108"/>
                </a:lnTo>
                <a:lnTo>
                  <a:pt x="76" y="112"/>
                </a:lnTo>
                <a:lnTo>
                  <a:pt x="76" y="70"/>
                </a:lnTo>
                <a:lnTo>
                  <a:pt x="76" y="68"/>
                </a:lnTo>
                <a:close/>
                <a:moveTo>
                  <a:pt x="76" y="116"/>
                </a:moveTo>
                <a:lnTo>
                  <a:pt x="28" y="106"/>
                </a:lnTo>
                <a:lnTo>
                  <a:pt x="28" y="148"/>
                </a:lnTo>
                <a:lnTo>
                  <a:pt x="76" y="158"/>
                </a:lnTo>
                <a:lnTo>
                  <a:pt x="76" y="116"/>
                </a:lnTo>
                <a:close/>
                <a:moveTo>
                  <a:pt x="76" y="162"/>
                </a:moveTo>
                <a:lnTo>
                  <a:pt x="52" y="158"/>
                </a:lnTo>
                <a:lnTo>
                  <a:pt x="52" y="206"/>
                </a:lnTo>
                <a:lnTo>
                  <a:pt x="76" y="210"/>
                </a:lnTo>
                <a:lnTo>
                  <a:pt x="76" y="194"/>
                </a:lnTo>
                <a:lnTo>
                  <a:pt x="76" y="16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27676" name="直接连接符 185"/>
          <p:cNvCxnSpPr>
            <a:cxnSpLocks noChangeShapeType="1"/>
            <a:stCxn id="204" idx="2"/>
          </p:cNvCxnSpPr>
          <p:nvPr/>
        </p:nvCxnSpPr>
        <p:spPr bwMode="auto">
          <a:xfrm>
            <a:off x="2320905" y="2331840"/>
            <a:ext cx="65108" cy="18911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直接连接符 186"/>
          <p:cNvCxnSpPr>
            <a:cxnSpLocks noChangeShapeType="1"/>
            <a:stCxn id="221" idx="0"/>
            <a:endCxn id="167" idx="2"/>
          </p:cNvCxnSpPr>
          <p:nvPr/>
        </p:nvCxnSpPr>
        <p:spPr bwMode="auto">
          <a:xfrm flipV="1">
            <a:off x="2416175" y="4435475"/>
            <a:ext cx="695325" cy="4270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8" name="Freeform 770"/>
          <p:cNvSpPr>
            <a:spLocks noChangeAspect="1"/>
          </p:cNvSpPr>
          <p:nvPr/>
        </p:nvSpPr>
        <p:spPr bwMode="auto">
          <a:xfrm>
            <a:off x="4181475" y="2509838"/>
            <a:ext cx="74613" cy="368300"/>
          </a:xfrm>
          <a:custGeom>
            <a:avLst/>
            <a:gdLst/>
            <a:ahLst/>
            <a:cxnLst>
              <a:cxn ang="0">
                <a:pos x="39" y="5"/>
              </a:cxn>
              <a:cxn ang="0">
                <a:pos x="5" y="21"/>
              </a:cxn>
              <a:cxn ang="0">
                <a:pos x="0" y="207"/>
              </a:cxn>
              <a:cxn ang="0">
                <a:pos x="9" y="203"/>
              </a:cxn>
              <a:cxn ang="0">
                <a:pos x="36" y="177"/>
              </a:cxn>
              <a:cxn ang="0">
                <a:pos x="40" y="166"/>
              </a:cxn>
              <a:cxn ang="0">
                <a:pos x="40" y="16"/>
              </a:cxn>
              <a:cxn ang="0">
                <a:pos x="39" y="5"/>
              </a:cxn>
            </a:cxnLst>
            <a:rect l="0" t="0" r="r" b="b"/>
            <a:pathLst>
              <a:path w="40" h="211">
                <a:moveTo>
                  <a:pt x="39" y="5"/>
                </a:moveTo>
                <a:cubicBezTo>
                  <a:pt x="35" y="0"/>
                  <a:pt x="5" y="21"/>
                  <a:pt x="5" y="21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07"/>
                  <a:pt x="0" y="211"/>
                  <a:pt x="9" y="203"/>
                </a:cubicBezTo>
                <a:cubicBezTo>
                  <a:pt x="17" y="196"/>
                  <a:pt x="32" y="182"/>
                  <a:pt x="36" y="177"/>
                </a:cubicBezTo>
                <a:cubicBezTo>
                  <a:pt x="39" y="174"/>
                  <a:pt x="40" y="174"/>
                  <a:pt x="40" y="16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6"/>
                  <a:pt x="39" y="6"/>
                  <a:pt x="39" y="5"/>
                </a:cubicBezTo>
                <a:close/>
              </a:path>
            </a:pathLst>
          </a:custGeom>
          <a:solidFill>
            <a:srgbClr val="0B3C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89" name="Freeform 771"/>
          <p:cNvSpPr>
            <a:spLocks noChangeAspect="1"/>
          </p:cNvSpPr>
          <p:nvPr/>
        </p:nvSpPr>
        <p:spPr bwMode="auto">
          <a:xfrm>
            <a:off x="3819525" y="2454275"/>
            <a:ext cx="428625" cy="98425"/>
          </a:xfrm>
          <a:custGeom>
            <a:avLst/>
            <a:gdLst/>
            <a:ahLst/>
            <a:cxnLst>
              <a:cxn ang="0">
                <a:pos x="229" y="34"/>
              </a:cxn>
              <a:cxn ang="0">
                <a:pos x="199" y="56"/>
              </a:cxn>
              <a:cxn ang="0">
                <a:pos x="8" y="20"/>
              </a:cxn>
              <a:cxn ang="0">
                <a:pos x="1" y="25"/>
              </a:cxn>
              <a:cxn ang="0">
                <a:pos x="4" y="17"/>
              </a:cxn>
              <a:cxn ang="0">
                <a:pos x="29" y="2"/>
              </a:cxn>
              <a:cxn ang="0">
                <a:pos x="33" y="0"/>
              </a:cxn>
              <a:cxn ang="0">
                <a:pos x="222" y="32"/>
              </a:cxn>
              <a:cxn ang="0">
                <a:pos x="229" y="34"/>
              </a:cxn>
            </a:cxnLst>
            <a:rect l="0" t="0" r="r" b="b"/>
            <a:pathLst>
              <a:path w="229" h="56">
                <a:moveTo>
                  <a:pt x="229" y="34"/>
                </a:moveTo>
                <a:cubicBezTo>
                  <a:pt x="199" y="56"/>
                  <a:pt x="199" y="56"/>
                  <a:pt x="199" y="56"/>
                </a:cubicBezTo>
                <a:cubicBezTo>
                  <a:pt x="86" y="36"/>
                  <a:pt x="17" y="22"/>
                  <a:pt x="8" y="20"/>
                </a:cubicBezTo>
                <a:cubicBezTo>
                  <a:pt x="3" y="19"/>
                  <a:pt x="1" y="25"/>
                  <a:pt x="1" y="25"/>
                </a:cubicBezTo>
                <a:cubicBezTo>
                  <a:pt x="1" y="25"/>
                  <a:pt x="0" y="20"/>
                  <a:pt x="4" y="17"/>
                </a:cubicBezTo>
                <a:cubicBezTo>
                  <a:pt x="7" y="15"/>
                  <a:pt x="22" y="6"/>
                  <a:pt x="29" y="2"/>
                </a:cubicBezTo>
                <a:cubicBezTo>
                  <a:pt x="31" y="0"/>
                  <a:pt x="33" y="0"/>
                  <a:pt x="33" y="0"/>
                </a:cubicBezTo>
                <a:cubicBezTo>
                  <a:pt x="33" y="0"/>
                  <a:pt x="219" y="32"/>
                  <a:pt x="222" y="32"/>
                </a:cubicBezTo>
                <a:cubicBezTo>
                  <a:pt x="229" y="34"/>
                  <a:pt x="229" y="34"/>
                  <a:pt x="229" y="34"/>
                </a:cubicBezTo>
                <a:close/>
              </a:path>
            </a:pathLst>
          </a:custGeom>
          <a:solidFill>
            <a:srgbClr val="45648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0" name="Freeform 772"/>
          <p:cNvSpPr>
            <a:spLocks noChangeAspect="1"/>
          </p:cNvSpPr>
          <p:nvPr/>
        </p:nvSpPr>
        <p:spPr bwMode="auto">
          <a:xfrm>
            <a:off x="4173538" y="2514600"/>
            <a:ext cx="82550" cy="5080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39" y="0"/>
              </a:cxn>
              <a:cxn ang="0">
                <a:pos x="44" y="6"/>
              </a:cxn>
              <a:cxn ang="0">
                <a:pos x="8" y="29"/>
              </a:cxn>
              <a:cxn ang="0">
                <a:pos x="0" y="21"/>
              </a:cxn>
            </a:cxnLst>
            <a:rect l="0" t="0" r="r" b="b"/>
            <a:pathLst>
              <a:path w="44" h="29">
                <a:moveTo>
                  <a:pt x="0" y="21"/>
                </a:moveTo>
                <a:cubicBezTo>
                  <a:pt x="0" y="21"/>
                  <a:pt x="35" y="1"/>
                  <a:pt x="39" y="0"/>
                </a:cubicBezTo>
                <a:cubicBezTo>
                  <a:pt x="42" y="1"/>
                  <a:pt x="43" y="3"/>
                  <a:pt x="44" y="6"/>
                </a:cubicBezTo>
                <a:cubicBezTo>
                  <a:pt x="8" y="29"/>
                  <a:pt x="8" y="29"/>
                  <a:pt x="8" y="29"/>
                </a:cubicBezTo>
                <a:lnTo>
                  <a:pt x="0" y="21"/>
                </a:lnTo>
                <a:close/>
              </a:path>
            </a:pathLst>
          </a:custGeom>
          <a:solidFill>
            <a:srgbClr val="5D769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1" name="Freeform 773"/>
          <p:cNvSpPr>
            <a:spLocks noChangeAspect="1"/>
          </p:cNvSpPr>
          <p:nvPr/>
        </p:nvSpPr>
        <p:spPr bwMode="auto">
          <a:xfrm>
            <a:off x="3821113" y="2487613"/>
            <a:ext cx="371475" cy="388937"/>
          </a:xfrm>
          <a:custGeom>
            <a:avLst/>
            <a:gdLst/>
            <a:ahLst/>
            <a:cxnLst>
              <a:cxn ang="0">
                <a:pos x="193" y="35"/>
              </a:cxn>
              <a:cxn ang="0">
                <a:pos x="7" y="1"/>
              </a:cxn>
              <a:cxn ang="0">
                <a:pos x="0" y="5"/>
              </a:cxn>
              <a:cxn ang="0">
                <a:pos x="0" y="168"/>
              </a:cxn>
              <a:cxn ang="0">
                <a:pos x="7" y="181"/>
              </a:cxn>
              <a:cxn ang="0">
                <a:pos x="186" y="220"/>
              </a:cxn>
              <a:cxn ang="0">
                <a:pos x="198" y="213"/>
              </a:cxn>
              <a:cxn ang="0">
                <a:pos x="197" y="44"/>
              </a:cxn>
              <a:cxn ang="0">
                <a:pos x="193" y="35"/>
              </a:cxn>
            </a:cxnLst>
            <a:rect l="0" t="0" r="r" b="b"/>
            <a:pathLst>
              <a:path w="198" h="223">
                <a:moveTo>
                  <a:pt x="193" y="35"/>
                </a:moveTo>
                <a:cubicBezTo>
                  <a:pt x="86" y="16"/>
                  <a:pt x="16" y="3"/>
                  <a:pt x="7" y="1"/>
                </a:cubicBezTo>
                <a:cubicBezTo>
                  <a:pt x="0" y="0"/>
                  <a:pt x="0" y="5"/>
                  <a:pt x="0" y="5"/>
                </a:cubicBezTo>
                <a:cubicBezTo>
                  <a:pt x="0" y="5"/>
                  <a:pt x="0" y="157"/>
                  <a:pt x="0" y="168"/>
                </a:cubicBezTo>
                <a:cubicBezTo>
                  <a:pt x="0" y="179"/>
                  <a:pt x="1" y="179"/>
                  <a:pt x="7" y="181"/>
                </a:cubicBezTo>
                <a:cubicBezTo>
                  <a:pt x="9" y="182"/>
                  <a:pt x="153" y="213"/>
                  <a:pt x="186" y="220"/>
                </a:cubicBezTo>
                <a:cubicBezTo>
                  <a:pt x="198" y="223"/>
                  <a:pt x="198" y="216"/>
                  <a:pt x="198" y="213"/>
                </a:cubicBezTo>
                <a:cubicBezTo>
                  <a:pt x="198" y="213"/>
                  <a:pt x="197" y="50"/>
                  <a:pt x="197" y="44"/>
                </a:cubicBezTo>
                <a:cubicBezTo>
                  <a:pt x="197" y="39"/>
                  <a:pt x="194" y="35"/>
                  <a:pt x="193" y="35"/>
                </a:cubicBezTo>
                <a:close/>
              </a:path>
            </a:pathLst>
          </a:custGeom>
          <a:solidFill>
            <a:srgbClr val="8BA6B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2" name="Freeform 774"/>
          <p:cNvSpPr>
            <a:spLocks noChangeAspect="1"/>
          </p:cNvSpPr>
          <p:nvPr/>
        </p:nvSpPr>
        <p:spPr bwMode="auto">
          <a:xfrm>
            <a:off x="3832225" y="2498725"/>
            <a:ext cx="349250" cy="365125"/>
          </a:xfrm>
          <a:custGeom>
            <a:avLst/>
            <a:gdLst/>
            <a:ahLst/>
            <a:cxnLst>
              <a:cxn ang="0">
                <a:pos x="179" y="33"/>
              </a:cxn>
              <a:cxn ang="0">
                <a:pos x="6" y="1"/>
              </a:cxn>
              <a:cxn ang="0">
                <a:pos x="0" y="5"/>
              </a:cxn>
              <a:cxn ang="0">
                <a:pos x="0" y="156"/>
              </a:cxn>
              <a:cxn ang="0">
                <a:pos x="6" y="169"/>
              </a:cxn>
              <a:cxn ang="0">
                <a:pos x="175" y="206"/>
              </a:cxn>
              <a:cxn ang="0">
                <a:pos x="184" y="198"/>
              </a:cxn>
              <a:cxn ang="0">
                <a:pos x="184" y="41"/>
              </a:cxn>
              <a:cxn ang="0">
                <a:pos x="179" y="33"/>
              </a:cxn>
            </a:cxnLst>
            <a:rect l="0" t="0" r="r" b="b"/>
            <a:pathLst>
              <a:path w="186" h="209">
                <a:moveTo>
                  <a:pt x="179" y="33"/>
                </a:moveTo>
                <a:cubicBezTo>
                  <a:pt x="80" y="15"/>
                  <a:pt x="15" y="3"/>
                  <a:pt x="6" y="1"/>
                </a:cubicBezTo>
                <a:cubicBezTo>
                  <a:pt x="0" y="0"/>
                  <a:pt x="0" y="5"/>
                  <a:pt x="0" y="5"/>
                </a:cubicBezTo>
                <a:cubicBezTo>
                  <a:pt x="0" y="5"/>
                  <a:pt x="0" y="146"/>
                  <a:pt x="0" y="156"/>
                </a:cubicBezTo>
                <a:cubicBezTo>
                  <a:pt x="0" y="167"/>
                  <a:pt x="1" y="167"/>
                  <a:pt x="6" y="169"/>
                </a:cubicBezTo>
                <a:cubicBezTo>
                  <a:pt x="9" y="170"/>
                  <a:pt x="144" y="199"/>
                  <a:pt x="175" y="206"/>
                </a:cubicBezTo>
                <a:cubicBezTo>
                  <a:pt x="186" y="209"/>
                  <a:pt x="183" y="201"/>
                  <a:pt x="184" y="198"/>
                </a:cubicBezTo>
                <a:cubicBezTo>
                  <a:pt x="184" y="198"/>
                  <a:pt x="184" y="47"/>
                  <a:pt x="184" y="41"/>
                </a:cubicBezTo>
                <a:cubicBezTo>
                  <a:pt x="184" y="37"/>
                  <a:pt x="183" y="34"/>
                  <a:pt x="179" y="33"/>
                </a:cubicBezTo>
                <a:close/>
              </a:path>
            </a:pathLst>
          </a:custGeom>
          <a:solidFill>
            <a:srgbClr val="5D769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3" name="Freeform 775"/>
          <p:cNvSpPr>
            <a:spLocks noChangeAspect="1" noEditPoints="1"/>
          </p:cNvSpPr>
          <p:nvPr/>
        </p:nvSpPr>
        <p:spPr bwMode="auto">
          <a:xfrm>
            <a:off x="3830638" y="2498725"/>
            <a:ext cx="347662" cy="360363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5"/>
              </a:cxn>
              <a:cxn ang="0">
                <a:pos x="0" y="156"/>
              </a:cxn>
              <a:cxn ang="0">
                <a:pos x="7" y="169"/>
              </a:cxn>
              <a:cxn ang="0">
                <a:pos x="68" y="183"/>
              </a:cxn>
              <a:cxn ang="0">
                <a:pos x="175" y="206"/>
              </a:cxn>
              <a:cxn ang="0">
                <a:pos x="183" y="206"/>
              </a:cxn>
              <a:cxn ang="0">
                <a:pos x="186" y="198"/>
              </a:cxn>
              <a:cxn ang="0">
                <a:pos x="185" y="41"/>
              </a:cxn>
              <a:cxn ang="0">
                <a:pos x="180" y="32"/>
              </a:cxn>
              <a:cxn ang="0">
                <a:pos x="180" y="32"/>
              </a:cxn>
              <a:cxn ang="0">
                <a:pos x="7" y="1"/>
              </a:cxn>
              <a:cxn ang="0">
                <a:pos x="2" y="2"/>
              </a:cxn>
              <a:cxn ang="0">
                <a:pos x="176" y="205"/>
              </a:cxn>
              <a:cxn ang="0">
                <a:pos x="69" y="181"/>
              </a:cxn>
              <a:cxn ang="0">
                <a:pos x="7" y="168"/>
              </a:cxn>
              <a:cxn ang="0">
                <a:pos x="2" y="156"/>
              </a:cxn>
              <a:cxn ang="0">
                <a:pos x="2" y="5"/>
              </a:cxn>
              <a:cxn ang="0">
                <a:pos x="3" y="3"/>
              </a:cxn>
              <a:cxn ang="0">
                <a:pos x="7" y="2"/>
              </a:cxn>
              <a:cxn ang="0">
                <a:pos x="180" y="34"/>
              </a:cxn>
              <a:cxn ang="0">
                <a:pos x="184" y="41"/>
              </a:cxn>
              <a:cxn ang="0">
                <a:pos x="184" y="198"/>
              </a:cxn>
              <a:cxn ang="0">
                <a:pos x="182" y="205"/>
              </a:cxn>
              <a:cxn ang="0">
                <a:pos x="176" y="205"/>
              </a:cxn>
            </a:cxnLst>
            <a:rect l="0" t="0" r="r" b="b"/>
            <a:pathLst>
              <a:path w="186" h="207">
                <a:moveTo>
                  <a:pt x="2" y="2"/>
                </a:moveTo>
                <a:cubicBezTo>
                  <a:pt x="0" y="3"/>
                  <a:pt x="0" y="5"/>
                  <a:pt x="0" y="5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2" y="168"/>
                  <a:pt x="7" y="169"/>
                </a:cubicBezTo>
                <a:cubicBezTo>
                  <a:pt x="8" y="170"/>
                  <a:pt x="31" y="175"/>
                  <a:pt x="68" y="183"/>
                </a:cubicBezTo>
                <a:cubicBezTo>
                  <a:pt x="175" y="206"/>
                  <a:pt x="175" y="206"/>
                  <a:pt x="175" y="206"/>
                </a:cubicBezTo>
                <a:cubicBezTo>
                  <a:pt x="177" y="207"/>
                  <a:pt x="181" y="207"/>
                  <a:pt x="183" y="206"/>
                </a:cubicBezTo>
                <a:cubicBezTo>
                  <a:pt x="186" y="204"/>
                  <a:pt x="186" y="199"/>
                  <a:pt x="186" y="198"/>
                </a:cubicBezTo>
                <a:cubicBezTo>
                  <a:pt x="185" y="41"/>
                  <a:pt x="185" y="41"/>
                  <a:pt x="185" y="41"/>
                </a:cubicBezTo>
                <a:cubicBezTo>
                  <a:pt x="185" y="37"/>
                  <a:pt x="185" y="33"/>
                  <a:pt x="180" y="32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1"/>
                  <a:pt x="2" y="2"/>
                </a:cubicBezTo>
                <a:close/>
                <a:moveTo>
                  <a:pt x="176" y="205"/>
                </a:moveTo>
                <a:cubicBezTo>
                  <a:pt x="69" y="181"/>
                  <a:pt x="69" y="181"/>
                  <a:pt x="69" y="181"/>
                </a:cubicBezTo>
                <a:cubicBezTo>
                  <a:pt x="36" y="174"/>
                  <a:pt x="8" y="168"/>
                  <a:pt x="7" y="168"/>
                </a:cubicBezTo>
                <a:cubicBezTo>
                  <a:pt x="3" y="166"/>
                  <a:pt x="2" y="166"/>
                  <a:pt x="2" y="156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4"/>
                  <a:pt x="3" y="3"/>
                </a:cubicBezTo>
                <a:cubicBezTo>
                  <a:pt x="4" y="2"/>
                  <a:pt x="5" y="2"/>
                  <a:pt x="7" y="2"/>
                </a:cubicBezTo>
                <a:cubicBezTo>
                  <a:pt x="180" y="34"/>
                  <a:pt x="180" y="34"/>
                  <a:pt x="180" y="34"/>
                </a:cubicBezTo>
                <a:cubicBezTo>
                  <a:pt x="183" y="34"/>
                  <a:pt x="184" y="37"/>
                  <a:pt x="184" y="41"/>
                </a:cubicBezTo>
                <a:cubicBezTo>
                  <a:pt x="184" y="198"/>
                  <a:pt x="184" y="198"/>
                  <a:pt x="184" y="198"/>
                </a:cubicBezTo>
                <a:cubicBezTo>
                  <a:pt x="184" y="198"/>
                  <a:pt x="185" y="203"/>
                  <a:pt x="182" y="205"/>
                </a:cubicBezTo>
                <a:cubicBezTo>
                  <a:pt x="181" y="206"/>
                  <a:pt x="177" y="205"/>
                  <a:pt x="176" y="205"/>
                </a:cubicBezTo>
                <a:close/>
              </a:path>
            </a:pathLst>
          </a:custGeom>
          <a:solidFill>
            <a:srgbClr val="2B4F7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4" name="Freeform 776"/>
          <p:cNvSpPr>
            <a:spLocks noChangeAspect="1" noEditPoints="1"/>
          </p:cNvSpPr>
          <p:nvPr/>
        </p:nvSpPr>
        <p:spPr bwMode="auto">
          <a:xfrm>
            <a:off x="3856038" y="2560638"/>
            <a:ext cx="317500" cy="206375"/>
          </a:xfrm>
          <a:custGeom>
            <a:avLst/>
            <a:gdLst/>
            <a:ahLst/>
            <a:cxnLst>
              <a:cxn ang="0">
                <a:pos x="230" y="114"/>
              </a:cxn>
              <a:cxn ang="0">
                <a:pos x="308" y="130"/>
              </a:cxn>
              <a:cxn ang="0">
                <a:pos x="308" y="118"/>
              </a:cxn>
              <a:cxn ang="0">
                <a:pos x="338" y="146"/>
              </a:cxn>
              <a:cxn ang="0">
                <a:pos x="308" y="162"/>
              </a:cxn>
              <a:cxn ang="0">
                <a:pos x="308" y="148"/>
              </a:cxn>
              <a:cxn ang="0">
                <a:pos x="230" y="132"/>
              </a:cxn>
              <a:cxn ang="0">
                <a:pos x="230" y="114"/>
              </a:cxn>
              <a:cxn ang="0">
                <a:pos x="84" y="42"/>
              </a:cxn>
              <a:cxn ang="0">
                <a:pos x="78" y="50"/>
              </a:cxn>
              <a:cxn ang="0">
                <a:pos x="10" y="0"/>
              </a:cxn>
              <a:cxn ang="0">
                <a:pos x="0" y="14"/>
              </a:cxn>
              <a:cxn ang="0">
                <a:pos x="68" y="64"/>
              </a:cxn>
              <a:cxn ang="0">
                <a:pos x="62" y="76"/>
              </a:cxn>
              <a:cxn ang="0">
                <a:pos x="100" y="80"/>
              </a:cxn>
              <a:cxn ang="0">
                <a:pos x="84" y="42"/>
              </a:cxn>
              <a:cxn ang="0">
                <a:pos x="78" y="110"/>
              </a:cxn>
              <a:cxn ang="0">
                <a:pos x="78" y="124"/>
              </a:cxn>
              <a:cxn ang="0">
                <a:pos x="0" y="108"/>
              </a:cxn>
              <a:cxn ang="0">
                <a:pos x="0" y="126"/>
              </a:cxn>
              <a:cxn ang="0">
                <a:pos x="78" y="142"/>
              </a:cxn>
              <a:cxn ang="0">
                <a:pos x="78" y="156"/>
              </a:cxn>
              <a:cxn ang="0">
                <a:pos x="108" y="140"/>
              </a:cxn>
              <a:cxn ang="0">
                <a:pos x="78" y="110"/>
              </a:cxn>
              <a:cxn ang="0">
                <a:pos x="84" y="228"/>
              </a:cxn>
              <a:cxn ang="0">
                <a:pos x="78" y="214"/>
              </a:cxn>
              <a:cxn ang="0">
                <a:pos x="10" y="238"/>
              </a:cxn>
              <a:cxn ang="0">
                <a:pos x="0" y="222"/>
              </a:cxn>
              <a:cxn ang="0">
                <a:pos x="68" y="198"/>
              </a:cxn>
              <a:cxn ang="0">
                <a:pos x="62" y="184"/>
              </a:cxn>
              <a:cxn ang="0">
                <a:pos x="100" y="196"/>
              </a:cxn>
              <a:cxn ang="0">
                <a:pos x="84" y="228"/>
              </a:cxn>
              <a:cxn ang="0">
                <a:pos x="308" y="194"/>
              </a:cxn>
              <a:cxn ang="0">
                <a:pos x="308" y="206"/>
              </a:cxn>
              <a:cxn ang="0">
                <a:pos x="230" y="190"/>
              </a:cxn>
              <a:cxn ang="0">
                <a:pos x="230" y="208"/>
              </a:cxn>
              <a:cxn ang="0">
                <a:pos x="308" y="224"/>
              </a:cxn>
              <a:cxn ang="0">
                <a:pos x="308" y="238"/>
              </a:cxn>
              <a:cxn ang="0">
                <a:pos x="338" y="224"/>
              </a:cxn>
              <a:cxn ang="0">
                <a:pos x="308" y="194"/>
              </a:cxn>
            </a:cxnLst>
            <a:rect l="0" t="0" r="r" b="b"/>
            <a:pathLst>
              <a:path w="338" h="238">
                <a:moveTo>
                  <a:pt x="230" y="114"/>
                </a:moveTo>
                <a:lnTo>
                  <a:pt x="308" y="130"/>
                </a:lnTo>
                <a:lnTo>
                  <a:pt x="308" y="118"/>
                </a:lnTo>
                <a:lnTo>
                  <a:pt x="338" y="146"/>
                </a:lnTo>
                <a:lnTo>
                  <a:pt x="308" y="162"/>
                </a:lnTo>
                <a:lnTo>
                  <a:pt x="308" y="148"/>
                </a:lnTo>
                <a:lnTo>
                  <a:pt x="230" y="132"/>
                </a:lnTo>
                <a:lnTo>
                  <a:pt x="230" y="114"/>
                </a:lnTo>
                <a:close/>
                <a:moveTo>
                  <a:pt x="84" y="42"/>
                </a:moveTo>
                <a:lnTo>
                  <a:pt x="78" y="50"/>
                </a:lnTo>
                <a:lnTo>
                  <a:pt x="10" y="0"/>
                </a:lnTo>
                <a:lnTo>
                  <a:pt x="0" y="14"/>
                </a:lnTo>
                <a:lnTo>
                  <a:pt x="68" y="64"/>
                </a:lnTo>
                <a:lnTo>
                  <a:pt x="62" y="76"/>
                </a:lnTo>
                <a:lnTo>
                  <a:pt x="100" y="80"/>
                </a:lnTo>
                <a:lnTo>
                  <a:pt x="84" y="42"/>
                </a:lnTo>
                <a:close/>
                <a:moveTo>
                  <a:pt x="78" y="110"/>
                </a:moveTo>
                <a:lnTo>
                  <a:pt x="78" y="124"/>
                </a:lnTo>
                <a:lnTo>
                  <a:pt x="0" y="108"/>
                </a:lnTo>
                <a:lnTo>
                  <a:pt x="0" y="126"/>
                </a:lnTo>
                <a:lnTo>
                  <a:pt x="78" y="142"/>
                </a:lnTo>
                <a:lnTo>
                  <a:pt x="78" y="156"/>
                </a:lnTo>
                <a:lnTo>
                  <a:pt x="108" y="140"/>
                </a:lnTo>
                <a:lnTo>
                  <a:pt x="78" y="110"/>
                </a:lnTo>
                <a:close/>
                <a:moveTo>
                  <a:pt x="84" y="228"/>
                </a:moveTo>
                <a:lnTo>
                  <a:pt x="78" y="214"/>
                </a:lnTo>
                <a:lnTo>
                  <a:pt x="10" y="238"/>
                </a:lnTo>
                <a:lnTo>
                  <a:pt x="0" y="222"/>
                </a:lnTo>
                <a:lnTo>
                  <a:pt x="68" y="198"/>
                </a:lnTo>
                <a:lnTo>
                  <a:pt x="62" y="184"/>
                </a:lnTo>
                <a:lnTo>
                  <a:pt x="100" y="196"/>
                </a:lnTo>
                <a:lnTo>
                  <a:pt x="84" y="228"/>
                </a:lnTo>
                <a:close/>
                <a:moveTo>
                  <a:pt x="308" y="194"/>
                </a:moveTo>
                <a:lnTo>
                  <a:pt x="308" y="206"/>
                </a:lnTo>
                <a:lnTo>
                  <a:pt x="230" y="190"/>
                </a:lnTo>
                <a:lnTo>
                  <a:pt x="230" y="208"/>
                </a:lnTo>
                <a:lnTo>
                  <a:pt x="308" y="224"/>
                </a:lnTo>
                <a:lnTo>
                  <a:pt x="308" y="238"/>
                </a:lnTo>
                <a:lnTo>
                  <a:pt x="338" y="224"/>
                </a:lnTo>
                <a:lnTo>
                  <a:pt x="308" y="194"/>
                </a:lnTo>
                <a:close/>
              </a:path>
            </a:pathLst>
          </a:custGeom>
          <a:solidFill>
            <a:srgbClr val="0B3C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5" name="Freeform 777"/>
          <p:cNvSpPr>
            <a:spLocks noChangeAspect="1" noEditPoints="1"/>
          </p:cNvSpPr>
          <p:nvPr/>
        </p:nvSpPr>
        <p:spPr bwMode="auto">
          <a:xfrm>
            <a:off x="3846513" y="2551113"/>
            <a:ext cx="319087" cy="209550"/>
          </a:xfrm>
          <a:custGeom>
            <a:avLst/>
            <a:gdLst/>
            <a:ahLst/>
            <a:cxnLst>
              <a:cxn ang="0">
                <a:pos x="230" y="116"/>
              </a:cxn>
              <a:cxn ang="0">
                <a:pos x="308" y="132"/>
              </a:cxn>
              <a:cxn ang="0">
                <a:pos x="308" y="118"/>
              </a:cxn>
              <a:cxn ang="0">
                <a:pos x="340" y="148"/>
              </a:cxn>
              <a:cxn ang="0">
                <a:pos x="308" y="164"/>
              </a:cxn>
              <a:cxn ang="0">
                <a:pos x="308" y="150"/>
              </a:cxn>
              <a:cxn ang="0">
                <a:pos x="230" y="134"/>
              </a:cxn>
              <a:cxn ang="0">
                <a:pos x="230" y="116"/>
              </a:cxn>
              <a:cxn ang="0">
                <a:pos x="86" y="42"/>
              </a:cxn>
              <a:cxn ang="0">
                <a:pos x="80" y="52"/>
              </a:cxn>
              <a:cxn ang="0">
                <a:pos x="12" y="0"/>
              </a:cxn>
              <a:cxn ang="0">
                <a:pos x="2" y="14"/>
              </a:cxn>
              <a:cxn ang="0">
                <a:pos x="70" y="66"/>
              </a:cxn>
              <a:cxn ang="0">
                <a:pos x="62" y="76"/>
              </a:cxn>
              <a:cxn ang="0">
                <a:pos x="100" y="80"/>
              </a:cxn>
              <a:cxn ang="0">
                <a:pos x="86" y="42"/>
              </a:cxn>
              <a:cxn ang="0">
                <a:pos x="78" y="112"/>
              </a:cxn>
              <a:cxn ang="0">
                <a:pos x="78" y="124"/>
              </a:cxn>
              <a:cxn ang="0">
                <a:pos x="0" y="108"/>
              </a:cxn>
              <a:cxn ang="0">
                <a:pos x="0" y="126"/>
              </a:cxn>
              <a:cxn ang="0">
                <a:pos x="78" y="142"/>
              </a:cxn>
              <a:cxn ang="0">
                <a:pos x="78" y="156"/>
              </a:cxn>
              <a:cxn ang="0">
                <a:pos x="110" y="140"/>
              </a:cxn>
              <a:cxn ang="0">
                <a:pos x="78" y="112"/>
              </a:cxn>
              <a:cxn ang="0">
                <a:pos x="86" y="228"/>
              </a:cxn>
              <a:cxn ang="0">
                <a:pos x="80" y="216"/>
              </a:cxn>
              <a:cxn ang="0">
                <a:pos x="12" y="240"/>
              </a:cxn>
              <a:cxn ang="0">
                <a:pos x="2" y="222"/>
              </a:cxn>
              <a:cxn ang="0">
                <a:pos x="70" y="198"/>
              </a:cxn>
              <a:cxn ang="0">
                <a:pos x="62" y="184"/>
              </a:cxn>
              <a:cxn ang="0">
                <a:pos x="100" y="196"/>
              </a:cxn>
              <a:cxn ang="0">
                <a:pos x="86" y="228"/>
              </a:cxn>
              <a:cxn ang="0">
                <a:pos x="308" y="194"/>
              </a:cxn>
              <a:cxn ang="0">
                <a:pos x="308" y="208"/>
              </a:cxn>
              <a:cxn ang="0">
                <a:pos x="230" y="192"/>
              </a:cxn>
              <a:cxn ang="0">
                <a:pos x="230" y="210"/>
              </a:cxn>
              <a:cxn ang="0">
                <a:pos x="308" y="226"/>
              </a:cxn>
              <a:cxn ang="0">
                <a:pos x="308" y="240"/>
              </a:cxn>
              <a:cxn ang="0">
                <a:pos x="340" y="224"/>
              </a:cxn>
              <a:cxn ang="0">
                <a:pos x="308" y="194"/>
              </a:cxn>
            </a:cxnLst>
            <a:rect l="0" t="0" r="r" b="b"/>
            <a:pathLst>
              <a:path w="340" h="240">
                <a:moveTo>
                  <a:pt x="230" y="116"/>
                </a:moveTo>
                <a:lnTo>
                  <a:pt x="308" y="132"/>
                </a:lnTo>
                <a:lnTo>
                  <a:pt x="308" y="118"/>
                </a:lnTo>
                <a:lnTo>
                  <a:pt x="340" y="148"/>
                </a:lnTo>
                <a:lnTo>
                  <a:pt x="308" y="164"/>
                </a:lnTo>
                <a:lnTo>
                  <a:pt x="308" y="150"/>
                </a:lnTo>
                <a:lnTo>
                  <a:pt x="230" y="134"/>
                </a:lnTo>
                <a:lnTo>
                  <a:pt x="230" y="116"/>
                </a:lnTo>
                <a:close/>
                <a:moveTo>
                  <a:pt x="86" y="42"/>
                </a:moveTo>
                <a:lnTo>
                  <a:pt x="80" y="52"/>
                </a:lnTo>
                <a:lnTo>
                  <a:pt x="12" y="0"/>
                </a:lnTo>
                <a:lnTo>
                  <a:pt x="2" y="14"/>
                </a:lnTo>
                <a:lnTo>
                  <a:pt x="70" y="66"/>
                </a:lnTo>
                <a:lnTo>
                  <a:pt x="62" y="76"/>
                </a:lnTo>
                <a:lnTo>
                  <a:pt x="100" y="80"/>
                </a:lnTo>
                <a:lnTo>
                  <a:pt x="86" y="42"/>
                </a:lnTo>
                <a:close/>
                <a:moveTo>
                  <a:pt x="78" y="112"/>
                </a:moveTo>
                <a:lnTo>
                  <a:pt x="78" y="124"/>
                </a:lnTo>
                <a:lnTo>
                  <a:pt x="0" y="108"/>
                </a:lnTo>
                <a:lnTo>
                  <a:pt x="0" y="126"/>
                </a:lnTo>
                <a:lnTo>
                  <a:pt x="78" y="142"/>
                </a:lnTo>
                <a:lnTo>
                  <a:pt x="78" y="156"/>
                </a:lnTo>
                <a:lnTo>
                  <a:pt x="110" y="140"/>
                </a:lnTo>
                <a:lnTo>
                  <a:pt x="78" y="112"/>
                </a:lnTo>
                <a:close/>
                <a:moveTo>
                  <a:pt x="86" y="228"/>
                </a:moveTo>
                <a:lnTo>
                  <a:pt x="80" y="216"/>
                </a:lnTo>
                <a:lnTo>
                  <a:pt x="12" y="240"/>
                </a:lnTo>
                <a:lnTo>
                  <a:pt x="2" y="222"/>
                </a:lnTo>
                <a:lnTo>
                  <a:pt x="70" y="198"/>
                </a:lnTo>
                <a:lnTo>
                  <a:pt x="62" y="184"/>
                </a:lnTo>
                <a:lnTo>
                  <a:pt x="100" y="196"/>
                </a:lnTo>
                <a:lnTo>
                  <a:pt x="86" y="228"/>
                </a:lnTo>
                <a:close/>
                <a:moveTo>
                  <a:pt x="308" y="194"/>
                </a:moveTo>
                <a:lnTo>
                  <a:pt x="308" y="208"/>
                </a:lnTo>
                <a:lnTo>
                  <a:pt x="230" y="192"/>
                </a:lnTo>
                <a:lnTo>
                  <a:pt x="230" y="210"/>
                </a:lnTo>
                <a:lnTo>
                  <a:pt x="308" y="226"/>
                </a:lnTo>
                <a:lnTo>
                  <a:pt x="308" y="240"/>
                </a:lnTo>
                <a:lnTo>
                  <a:pt x="340" y="224"/>
                </a:lnTo>
                <a:lnTo>
                  <a:pt x="308" y="19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6" name="Freeform 778"/>
          <p:cNvSpPr>
            <a:spLocks noChangeAspect="1"/>
          </p:cNvSpPr>
          <p:nvPr/>
        </p:nvSpPr>
        <p:spPr bwMode="auto">
          <a:xfrm>
            <a:off x="3973513" y="2541588"/>
            <a:ext cx="66675" cy="263525"/>
          </a:xfrm>
          <a:custGeom>
            <a:avLst/>
            <a:gdLst/>
            <a:ahLst/>
            <a:cxnLst>
              <a:cxn ang="0">
                <a:pos x="72" y="188"/>
              </a:cxn>
              <a:cxn ang="0">
                <a:pos x="72" y="188"/>
              </a:cxn>
              <a:cxn ang="0">
                <a:pos x="72" y="246"/>
              </a:cxn>
              <a:cxn ang="0">
                <a:pos x="72" y="304"/>
              </a:cxn>
              <a:cxn ang="0">
                <a:pos x="58" y="302"/>
              </a:cxn>
              <a:cxn ang="0">
                <a:pos x="48" y="298"/>
              </a:cxn>
              <a:cxn ang="0">
                <a:pos x="0" y="290"/>
              </a:cxn>
              <a:cxn ang="0">
                <a:pos x="0" y="218"/>
              </a:cxn>
              <a:cxn ang="0">
                <a:pos x="0" y="190"/>
              </a:cxn>
              <a:cxn ang="0">
                <a:pos x="0" y="126"/>
              </a:cxn>
              <a:cxn ang="0">
                <a:pos x="0" y="104"/>
              </a:cxn>
              <a:cxn ang="0">
                <a:pos x="0" y="36"/>
              </a:cxn>
              <a:cxn ang="0">
                <a:pos x="0" y="0"/>
              </a:cxn>
              <a:cxn ang="0">
                <a:pos x="22" y="4"/>
              </a:cxn>
              <a:cxn ang="0">
                <a:pos x="38" y="8"/>
              </a:cxn>
              <a:cxn ang="0">
                <a:pos x="72" y="14"/>
              </a:cxn>
              <a:cxn ang="0">
                <a:pos x="72" y="64"/>
              </a:cxn>
              <a:cxn ang="0">
                <a:pos x="72" y="110"/>
              </a:cxn>
              <a:cxn ang="0">
                <a:pos x="72" y="154"/>
              </a:cxn>
              <a:cxn ang="0">
                <a:pos x="72" y="188"/>
              </a:cxn>
            </a:cxnLst>
            <a:rect l="0" t="0" r="r" b="b"/>
            <a:pathLst>
              <a:path w="72" h="304">
                <a:moveTo>
                  <a:pt x="72" y="188"/>
                </a:moveTo>
                <a:lnTo>
                  <a:pt x="72" y="188"/>
                </a:lnTo>
                <a:lnTo>
                  <a:pt x="72" y="246"/>
                </a:lnTo>
                <a:lnTo>
                  <a:pt x="72" y="304"/>
                </a:lnTo>
                <a:lnTo>
                  <a:pt x="58" y="302"/>
                </a:lnTo>
                <a:lnTo>
                  <a:pt x="48" y="298"/>
                </a:lnTo>
                <a:lnTo>
                  <a:pt x="0" y="290"/>
                </a:lnTo>
                <a:lnTo>
                  <a:pt x="0" y="218"/>
                </a:lnTo>
                <a:lnTo>
                  <a:pt x="0" y="190"/>
                </a:lnTo>
                <a:lnTo>
                  <a:pt x="0" y="126"/>
                </a:lnTo>
                <a:lnTo>
                  <a:pt x="0" y="104"/>
                </a:lnTo>
                <a:lnTo>
                  <a:pt x="0" y="36"/>
                </a:lnTo>
                <a:lnTo>
                  <a:pt x="0" y="0"/>
                </a:lnTo>
                <a:lnTo>
                  <a:pt x="22" y="4"/>
                </a:lnTo>
                <a:lnTo>
                  <a:pt x="38" y="8"/>
                </a:lnTo>
                <a:lnTo>
                  <a:pt x="72" y="14"/>
                </a:lnTo>
                <a:lnTo>
                  <a:pt x="72" y="64"/>
                </a:lnTo>
                <a:lnTo>
                  <a:pt x="72" y="110"/>
                </a:lnTo>
                <a:lnTo>
                  <a:pt x="72" y="154"/>
                </a:lnTo>
                <a:lnTo>
                  <a:pt x="72" y="188"/>
                </a:lnTo>
                <a:close/>
              </a:path>
            </a:pathLst>
          </a:custGeom>
          <a:solidFill>
            <a:srgbClr val="B1463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7" name="Freeform 779"/>
          <p:cNvSpPr>
            <a:spLocks noChangeAspect="1" noEditPoints="1"/>
          </p:cNvSpPr>
          <p:nvPr/>
        </p:nvSpPr>
        <p:spPr bwMode="auto">
          <a:xfrm>
            <a:off x="3968750" y="2535238"/>
            <a:ext cx="74613" cy="276225"/>
          </a:xfrm>
          <a:custGeom>
            <a:avLst/>
            <a:gdLst/>
            <a:ahLst/>
            <a:cxnLst>
              <a:cxn ang="0">
                <a:pos x="80" y="16"/>
              </a:cxn>
              <a:cxn ang="0">
                <a:pos x="0" y="300"/>
              </a:cxn>
              <a:cxn ang="0">
                <a:pos x="30" y="206"/>
              </a:cxn>
              <a:cxn ang="0">
                <a:pos x="76" y="260"/>
              </a:cxn>
              <a:cxn ang="0">
                <a:pos x="76" y="214"/>
              </a:cxn>
              <a:cxn ang="0">
                <a:pos x="76" y="264"/>
              </a:cxn>
              <a:cxn ang="0">
                <a:pos x="54" y="306"/>
              </a:cxn>
              <a:cxn ang="0">
                <a:pos x="76" y="310"/>
              </a:cxn>
              <a:cxn ang="0">
                <a:pos x="48" y="304"/>
              </a:cxn>
              <a:cxn ang="0">
                <a:pos x="4" y="250"/>
              </a:cxn>
              <a:cxn ang="0">
                <a:pos x="48" y="304"/>
              </a:cxn>
              <a:cxn ang="0">
                <a:pos x="26" y="250"/>
              </a:cxn>
              <a:cxn ang="0">
                <a:pos x="4" y="200"/>
              </a:cxn>
              <a:cxn ang="0">
                <a:pos x="4" y="246"/>
              </a:cxn>
              <a:cxn ang="0">
                <a:pos x="48" y="204"/>
              </a:cxn>
              <a:cxn ang="0">
                <a:pos x="4" y="148"/>
              </a:cxn>
              <a:cxn ang="0">
                <a:pos x="4" y="144"/>
              </a:cxn>
              <a:cxn ang="0">
                <a:pos x="24" y="106"/>
              </a:cxn>
              <a:cxn ang="0">
                <a:pos x="4" y="110"/>
              </a:cxn>
              <a:cxn ang="0">
                <a:pos x="4" y="144"/>
              </a:cxn>
              <a:cxn ang="0">
                <a:pos x="48" y="106"/>
              </a:cxn>
              <a:cxn ang="0">
                <a:pos x="4" y="54"/>
              </a:cxn>
              <a:cxn ang="0">
                <a:pos x="4" y="50"/>
              </a:cxn>
              <a:cxn ang="0">
                <a:pos x="22" y="10"/>
              </a:cxn>
              <a:cxn ang="0">
                <a:pos x="4" y="42"/>
              </a:cxn>
              <a:cxn ang="0">
                <a:pos x="26" y="10"/>
              </a:cxn>
              <a:cxn ang="0">
                <a:pos x="76" y="64"/>
              </a:cxn>
              <a:cxn ang="0">
                <a:pos x="42" y="14"/>
              </a:cxn>
              <a:cxn ang="0">
                <a:pos x="76" y="68"/>
              </a:cxn>
              <a:cxn ang="0">
                <a:pos x="52" y="108"/>
              </a:cxn>
              <a:cxn ang="0">
                <a:pos x="76" y="70"/>
              </a:cxn>
              <a:cxn ang="0">
                <a:pos x="76" y="116"/>
              </a:cxn>
              <a:cxn ang="0">
                <a:pos x="28" y="148"/>
              </a:cxn>
              <a:cxn ang="0">
                <a:pos x="76" y="116"/>
              </a:cxn>
              <a:cxn ang="0">
                <a:pos x="52" y="158"/>
              </a:cxn>
              <a:cxn ang="0">
                <a:pos x="76" y="210"/>
              </a:cxn>
              <a:cxn ang="0">
                <a:pos x="76" y="162"/>
              </a:cxn>
            </a:cxnLst>
            <a:rect l="0" t="0" r="r" b="b"/>
            <a:pathLst>
              <a:path w="80" h="316">
                <a:moveTo>
                  <a:pt x="0" y="0"/>
                </a:moveTo>
                <a:lnTo>
                  <a:pt x="80" y="16"/>
                </a:lnTo>
                <a:lnTo>
                  <a:pt x="80" y="316"/>
                </a:lnTo>
                <a:lnTo>
                  <a:pt x="0" y="300"/>
                </a:lnTo>
                <a:lnTo>
                  <a:pt x="0" y="0"/>
                </a:lnTo>
                <a:close/>
                <a:moveTo>
                  <a:pt x="30" y="206"/>
                </a:moveTo>
                <a:lnTo>
                  <a:pt x="30" y="250"/>
                </a:lnTo>
                <a:lnTo>
                  <a:pt x="76" y="260"/>
                </a:lnTo>
                <a:lnTo>
                  <a:pt x="76" y="252"/>
                </a:lnTo>
                <a:lnTo>
                  <a:pt x="76" y="214"/>
                </a:lnTo>
                <a:lnTo>
                  <a:pt x="30" y="206"/>
                </a:lnTo>
                <a:close/>
                <a:moveTo>
                  <a:pt x="76" y="264"/>
                </a:moveTo>
                <a:lnTo>
                  <a:pt x="54" y="260"/>
                </a:lnTo>
                <a:lnTo>
                  <a:pt x="54" y="306"/>
                </a:lnTo>
                <a:lnTo>
                  <a:pt x="62" y="308"/>
                </a:lnTo>
                <a:lnTo>
                  <a:pt x="76" y="310"/>
                </a:lnTo>
                <a:lnTo>
                  <a:pt x="76" y="264"/>
                </a:lnTo>
                <a:close/>
                <a:moveTo>
                  <a:pt x="48" y="304"/>
                </a:moveTo>
                <a:lnTo>
                  <a:pt x="48" y="260"/>
                </a:lnTo>
                <a:lnTo>
                  <a:pt x="4" y="250"/>
                </a:lnTo>
                <a:lnTo>
                  <a:pt x="4" y="296"/>
                </a:lnTo>
                <a:lnTo>
                  <a:pt x="48" y="304"/>
                </a:lnTo>
                <a:close/>
                <a:moveTo>
                  <a:pt x="4" y="246"/>
                </a:moveTo>
                <a:lnTo>
                  <a:pt x="26" y="250"/>
                </a:lnTo>
                <a:lnTo>
                  <a:pt x="26" y="204"/>
                </a:lnTo>
                <a:lnTo>
                  <a:pt x="4" y="200"/>
                </a:lnTo>
                <a:lnTo>
                  <a:pt x="4" y="224"/>
                </a:lnTo>
                <a:lnTo>
                  <a:pt x="4" y="246"/>
                </a:lnTo>
                <a:close/>
                <a:moveTo>
                  <a:pt x="4" y="196"/>
                </a:moveTo>
                <a:lnTo>
                  <a:pt x="48" y="204"/>
                </a:lnTo>
                <a:lnTo>
                  <a:pt x="48" y="158"/>
                </a:lnTo>
                <a:lnTo>
                  <a:pt x="4" y="148"/>
                </a:lnTo>
                <a:lnTo>
                  <a:pt x="4" y="196"/>
                </a:lnTo>
                <a:close/>
                <a:moveTo>
                  <a:pt x="4" y="144"/>
                </a:moveTo>
                <a:lnTo>
                  <a:pt x="24" y="148"/>
                </a:lnTo>
                <a:lnTo>
                  <a:pt x="24" y="106"/>
                </a:lnTo>
                <a:lnTo>
                  <a:pt x="4" y="102"/>
                </a:lnTo>
                <a:lnTo>
                  <a:pt x="4" y="110"/>
                </a:lnTo>
                <a:lnTo>
                  <a:pt x="4" y="132"/>
                </a:lnTo>
                <a:lnTo>
                  <a:pt x="4" y="144"/>
                </a:lnTo>
                <a:close/>
                <a:moveTo>
                  <a:pt x="4" y="98"/>
                </a:moveTo>
                <a:lnTo>
                  <a:pt x="48" y="106"/>
                </a:lnTo>
                <a:lnTo>
                  <a:pt x="48" y="64"/>
                </a:lnTo>
                <a:lnTo>
                  <a:pt x="4" y="54"/>
                </a:lnTo>
                <a:lnTo>
                  <a:pt x="4" y="98"/>
                </a:lnTo>
                <a:close/>
                <a:moveTo>
                  <a:pt x="4" y="50"/>
                </a:moveTo>
                <a:lnTo>
                  <a:pt x="22" y="54"/>
                </a:lnTo>
                <a:lnTo>
                  <a:pt x="22" y="10"/>
                </a:lnTo>
                <a:lnTo>
                  <a:pt x="4" y="6"/>
                </a:lnTo>
                <a:lnTo>
                  <a:pt x="4" y="42"/>
                </a:lnTo>
                <a:lnTo>
                  <a:pt x="4" y="50"/>
                </a:lnTo>
                <a:close/>
                <a:moveTo>
                  <a:pt x="26" y="10"/>
                </a:moveTo>
                <a:lnTo>
                  <a:pt x="26" y="54"/>
                </a:lnTo>
                <a:lnTo>
                  <a:pt x="76" y="64"/>
                </a:lnTo>
                <a:lnTo>
                  <a:pt x="76" y="20"/>
                </a:lnTo>
                <a:lnTo>
                  <a:pt x="42" y="14"/>
                </a:lnTo>
                <a:lnTo>
                  <a:pt x="26" y="10"/>
                </a:lnTo>
                <a:close/>
                <a:moveTo>
                  <a:pt x="76" y="68"/>
                </a:moveTo>
                <a:lnTo>
                  <a:pt x="52" y="64"/>
                </a:lnTo>
                <a:lnTo>
                  <a:pt x="52" y="108"/>
                </a:lnTo>
                <a:lnTo>
                  <a:pt x="76" y="112"/>
                </a:lnTo>
                <a:lnTo>
                  <a:pt x="76" y="70"/>
                </a:lnTo>
                <a:lnTo>
                  <a:pt x="76" y="68"/>
                </a:lnTo>
                <a:close/>
                <a:moveTo>
                  <a:pt x="76" y="116"/>
                </a:moveTo>
                <a:lnTo>
                  <a:pt x="28" y="106"/>
                </a:lnTo>
                <a:lnTo>
                  <a:pt x="28" y="148"/>
                </a:lnTo>
                <a:lnTo>
                  <a:pt x="76" y="158"/>
                </a:lnTo>
                <a:lnTo>
                  <a:pt x="76" y="116"/>
                </a:lnTo>
                <a:close/>
                <a:moveTo>
                  <a:pt x="76" y="162"/>
                </a:moveTo>
                <a:lnTo>
                  <a:pt x="52" y="158"/>
                </a:lnTo>
                <a:lnTo>
                  <a:pt x="52" y="206"/>
                </a:lnTo>
                <a:lnTo>
                  <a:pt x="76" y="210"/>
                </a:lnTo>
                <a:lnTo>
                  <a:pt x="76" y="194"/>
                </a:lnTo>
                <a:lnTo>
                  <a:pt x="76" y="16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701800" y="4508500"/>
            <a:ext cx="104387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VPN</a:t>
            </a: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或专线</a:t>
            </a:r>
          </a:p>
        </p:txBody>
      </p:sp>
      <p:cxnSp>
        <p:nvCxnSpPr>
          <p:cNvPr id="27689" name="直接连接符 198"/>
          <p:cNvCxnSpPr>
            <a:cxnSpLocks noChangeShapeType="1"/>
            <a:endCxn id="206" idx="2"/>
          </p:cNvCxnSpPr>
          <p:nvPr/>
        </p:nvCxnSpPr>
        <p:spPr bwMode="auto">
          <a:xfrm flipV="1">
            <a:off x="4046538" y="2320727"/>
            <a:ext cx="819706" cy="187524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0" name="直接连接符 199"/>
          <p:cNvCxnSpPr>
            <a:cxnSpLocks noChangeShapeType="1"/>
          </p:cNvCxnSpPr>
          <p:nvPr/>
        </p:nvCxnSpPr>
        <p:spPr bwMode="auto">
          <a:xfrm flipV="1">
            <a:off x="2335213" y="2878138"/>
            <a:ext cx="0" cy="2127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1" name="直接连接符 200"/>
          <p:cNvCxnSpPr>
            <a:cxnSpLocks noChangeShapeType="1"/>
          </p:cNvCxnSpPr>
          <p:nvPr/>
        </p:nvCxnSpPr>
        <p:spPr bwMode="auto">
          <a:xfrm flipV="1">
            <a:off x="4022725" y="2816225"/>
            <a:ext cx="34925" cy="3810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2" name="直接连接符 201"/>
          <p:cNvCxnSpPr>
            <a:cxnSpLocks noChangeShapeType="1"/>
          </p:cNvCxnSpPr>
          <p:nvPr/>
        </p:nvCxnSpPr>
        <p:spPr bwMode="auto">
          <a:xfrm>
            <a:off x="2678113" y="3197225"/>
            <a:ext cx="1001712" cy="1063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693" name="Picture 19" descr="图片79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024063"/>
            <a:ext cx="271621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" name="TextBox 203"/>
          <p:cNvSpPr txBox="1"/>
          <p:nvPr/>
        </p:nvSpPr>
        <p:spPr>
          <a:xfrm>
            <a:off x="1436688" y="2024063"/>
            <a:ext cx="176843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公网 </a:t>
            </a: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/ </a:t>
            </a: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企业办公网络</a:t>
            </a:r>
          </a:p>
        </p:txBody>
      </p:sp>
      <p:pic>
        <p:nvPicPr>
          <p:cNvPr id="27695" name="Picture 19" descr="图片79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030413"/>
            <a:ext cx="1684337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05"/>
          <p:cNvSpPr txBox="1"/>
          <p:nvPr/>
        </p:nvSpPr>
        <p:spPr>
          <a:xfrm>
            <a:off x="4414838" y="2012950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运维网络</a:t>
            </a:r>
          </a:p>
        </p:txBody>
      </p:sp>
      <p:cxnSp>
        <p:nvCxnSpPr>
          <p:cNvPr id="27697" name="直接连接符 206"/>
          <p:cNvCxnSpPr>
            <a:cxnSpLocks noChangeShapeType="1"/>
            <a:stCxn id="235" idx="0"/>
            <a:endCxn id="167" idx="2"/>
          </p:cNvCxnSpPr>
          <p:nvPr/>
        </p:nvCxnSpPr>
        <p:spPr bwMode="auto">
          <a:xfrm flipH="1" flipV="1">
            <a:off x="3111500" y="4435475"/>
            <a:ext cx="3408363" cy="4206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矩形 207"/>
          <p:cNvSpPr/>
          <p:nvPr/>
        </p:nvSpPr>
        <p:spPr bwMode="auto">
          <a:xfrm>
            <a:off x="4098926" y="1527176"/>
            <a:ext cx="908050" cy="212725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运营人员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181475" y="5300663"/>
            <a:ext cx="3905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+mn-lt"/>
                <a:ea typeface="+mn-ea"/>
              </a:rPr>
              <a:t>…</a:t>
            </a:r>
            <a:endParaRPr lang="zh-CN" altLang="en-US" sz="1600" b="1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27700" name="直接连接符 209"/>
          <p:cNvCxnSpPr>
            <a:cxnSpLocks noChangeShapeType="1"/>
          </p:cNvCxnSpPr>
          <p:nvPr/>
        </p:nvCxnSpPr>
        <p:spPr bwMode="auto">
          <a:xfrm flipV="1">
            <a:off x="4364038" y="2843213"/>
            <a:ext cx="400050" cy="4603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1" name="直接连接符 210"/>
          <p:cNvCxnSpPr>
            <a:cxnSpLocks noChangeShapeType="1"/>
          </p:cNvCxnSpPr>
          <p:nvPr/>
        </p:nvCxnSpPr>
        <p:spPr bwMode="auto">
          <a:xfrm>
            <a:off x="4022725" y="3408363"/>
            <a:ext cx="120650" cy="4238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2" name="圆角矩形 211"/>
          <p:cNvSpPr/>
          <p:nvPr/>
        </p:nvSpPr>
        <p:spPr bwMode="auto">
          <a:xfrm>
            <a:off x="1837820" y="3415494"/>
            <a:ext cx="1016057" cy="215540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OpenStack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13" name="圆角矩形 212"/>
          <p:cNvSpPr/>
          <p:nvPr/>
        </p:nvSpPr>
        <p:spPr bwMode="auto">
          <a:xfrm>
            <a:off x="1675283" y="3832847"/>
            <a:ext cx="684983" cy="211976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FC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14" name="圆角矩形 213"/>
          <p:cNvSpPr/>
          <p:nvPr/>
        </p:nvSpPr>
        <p:spPr bwMode="auto">
          <a:xfrm>
            <a:off x="2391914" y="3832847"/>
            <a:ext cx="756000" cy="208221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+mn-lt"/>
                <a:ea typeface="+mn-ea"/>
              </a:rPr>
              <a:t>vCenter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15" name="圆角矩形 214"/>
          <p:cNvSpPr/>
          <p:nvPr/>
        </p:nvSpPr>
        <p:spPr bwMode="auto">
          <a:xfrm>
            <a:off x="3269881" y="3832847"/>
            <a:ext cx="1747520" cy="211976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+mn-lt"/>
                <a:ea typeface="+mn-ea"/>
              </a:rPr>
              <a:t>eSight</a:t>
            </a: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/3</a:t>
            </a:r>
            <a:r>
              <a:rPr lang="en-US" altLang="zh-CN" sz="1400" kern="0" baseline="30000" dirty="0">
                <a:solidFill>
                  <a:srgbClr val="000000"/>
                </a:solidFill>
                <a:latin typeface="+mn-lt"/>
                <a:ea typeface="+mn-ea"/>
              </a:rPr>
              <a:t>rd</a:t>
            </a: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 ITOM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16" name="圆角矩形 215"/>
          <p:cNvSpPr/>
          <p:nvPr/>
        </p:nvSpPr>
        <p:spPr bwMode="auto">
          <a:xfrm>
            <a:off x="4329114" y="2719337"/>
            <a:ext cx="727580" cy="371302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3</a:t>
            </a:r>
            <a:r>
              <a:rPr lang="en-US" altLang="zh-CN" sz="1400" kern="0" baseline="30000" dirty="0">
                <a:solidFill>
                  <a:srgbClr val="000000"/>
                </a:solidFill>
                <a:latin typeface="+mn-lt"/>
                <a:ea typeface="+mn-ea"/>
              </a:rPr>
              <a:t>rd</a:t>
            </a: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 ITIL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27717" name="直接连接符 216"/>
          <p:cNvCxnSpPr>
            <a:cxnSpLocks noChangeShapeType="1"/>
          </p:cNvCxnSpPr>
          <p:nvPr/>
        </p:nvCxnSpPr>
        <p:spPr bwMode="auto">
          <a:xfrm flipV="1">
            <a:off x="2017713" y="3621088"/>
            <a:ext cx="368300" cy="2111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直接连接符 217"/>
          <p:cNvCxnSpPr>
            <a:cxnSpLocks noChangeShapeType="1"/>
          </p:cNvCxnSpPr>
          <p:nvPr/>
        </p:nvCxnSpPr>
        <p:spPr bwMode="auto">
          <a:xfrm>
            <a:off x="2386013" y="3621088"/>
            <a:ext cx="384175" cy="2111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直接连接符 218"/>
          <p:cNvCxnSpPr>
            <a:cxnSpLocks noChangeShapeType="1"/>
            <a:stCxn id="204" idx="0"/>
          </p:cNvCxnSpPr>
          <p:nvPr/>
        </p:nvCxnSpPr>
        <p:spPr bwMode="auto">
          <a:xfrm flipH="1" flipV="1">
            <a:off x="1990727" y="1916113"/>
            <a:ext cx="330178" cy="1079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" name="矩形 220"/>
          <p:cNvSpPr/>
          <p:nvPr/>
        </p:nvSpPr>
        <p:spPr bwMode="auto">
          <a:xfrm>
            <a:off x="812800" y="4862513"/>
            <a:ext cx="3205163" cy="1073150"/>
          </a:xfrm>
          <a:prstGeom prst="rect">
            <a:avLst/>
          </a:prstGeom>
          <a:solidFill>
            <a:srgbClr val="FFCC66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lIns="79200" tIns="39600" rIns="79200" bIns="39600" anchor="b"/>
          <a:lstStyle/>
          <a:p>
            <a:pPr defTabSz="8016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963613" y="5668963"/>
            <a:ext cx="2881312" cy="2143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被管理对象（计算、存储、网络）</a:t>
            </a:r>
            <a:endParaRPr lang="zh-CN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3" name="圆角矩形 222"/>
          <p:cNvSpPr/>
          <p:nvPr/>
        </p:nvSpPr>
        <p:spPr bwMode="auto">
          <a:xfrm>
            <a:off x="1137839" y="4937187"/>
            <a:ext cx="1002170" cy="253474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>
                <a:solidFill>
                  <a:srgbClr val="000000"/>
                </a:solidFill>
                <a:latin typeface="+mn-lt"/>
                <a:ea typeface="+mn-ea"/>
              </a:rPr>
              <a:t>OpenStack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4" name="圆角矩形 223"/>
          <p:cNvSpPr/>
          <p:nvPr/>
        </p:nvSpPr>
        <p:spPr bwMode="auto">
          <a:xfrm>
            <a:off x="970739" y="5402684"/>
            <a:ext cx="684983" cy="211976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FC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5" name="圆角矩形 224"/>
          <p:cNvSpPr/>
          <p:nvPr/>
        </p:nvSpPr>
        <p:spPr bwMode="auto">
          <a:xfrm>
            <a:off x="1687370" y="5402684"/>
            <a:ext cx="756000" cy="208221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1400" kern="0">
                <a:solidFill>
                  <a:srgbClr val="000000"/>
                </a:solidFill>
                <a:latin typeface="+mn-lt"/>
                <a:ea typeface="+mn-ea"/>
              </a:rPr>
              <a:t>vCenter</a:t>
            </a:r>
            <a:endParaRPr lang="zh-CN" altLang="en-US" sz="16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6" name="圆角矩形 225"/>
          <p:cNvSpPr/>
          <p:nvPr/>
        </p:nvSpPr>
        <p:spPr bwMode="auto">
          <a:xfrm>
            <a:off x="2522636" y="5402684"/>
            <a:ext cx="1300280" cy="211976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39600" rIns="0" bIns="39600" anchor="ctr"/>
          <a:lstStyle/>
          <a:p>
            <a:pPr algn="ctr" defTabSz="801688"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+mn-lt"/>
                <a:ea typeface="+mn-ea"/>
              </a:rPr>
              <a:t>eSight</a:t>
            </a: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/3</a:t>
            </a:r>
            <a:r>
              <a:rPr lang="en-US" altLang="zh-CN" sz="1400" kern="0" baseline="30000" dirty="0">
                <a:solidFill>
                  <a:srgbClr val="000000"/>
                </a:solidFill>
                <a:latin typeface="+mn-lt"/>
                <a:ea typeface="+mn-ea"/>
              </a:rPr>
              <a:t>rd</a:t>
            </a: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 ITOM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27734" name="直接连接符 226"/>
          <p:cNvCxnSpPr>
            <a:cxnSpLocks noChangeShapeType="1"/>
          </p:cNvCxnSpPr>
          <p:nvPr/>
        </p:nvCxnSpPr>
        <p:spPr bwMode="auto">
          <a:xfrm flipV="1">
            <a:off x="1312863" y="5191125"/>
            <a:ext cx="325437" cy="2111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35" name="直接连接符 227"/>
          <p:cNvCxnSpPr>
            <a:cxnSpLocks noChangeShapeType="1"/>
          </p:cNvCxnSpPr>
          <p:nvPr/>
        </p:nvCxnSpPr>
        <p:spPr bwMode="auto">
          <a:xfrm>
            <a:off x="1638300" y="5191125"/>
            <a:ext cx="427038" cy="2111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9" name="矩形 228"/>
          <p:cNvSpPr/>
          <p:nvPr/>
        </p:nvSpPr>
        <p:spPr>
          <a:xfrm>
            <a:off x="3104830" y="4882125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16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n-lt"/>
                <a:ea typeface="+mn-ea"/>
              </a:rPr>
              <a:t>分支</a:t>
            </a: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</a:rPr>
              <a:t>DC</a:t>
            </a:r>
            <a:endParaRPr lang="zh-CN" altLang="en-US" sz="18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1671638" y="4083050"/>
            <a:ext cx="3365500" cy="21431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被管理对象（计算、存储、网络）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084763" y="4484688"/>
            <a:ext cx="104387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VPN</a:t>
            </a: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或专线</a:t>
            </a:r>
          </a:p>
        </p:txBody>
      </p:sp>
      <p:cxnSp>
        <p:nvCxnSpPr>
          <p:cNvPr id="27739" name="直接连接符 231"/>
          <p:cNvCxnSpPr>
            <a:cxnSpLocks noChangeShapeType="1"/>
          </p:cNvCxnSpPr>
          <p:nvPr/>
        </p:nvCxnSpPr>
        <p:spPr bwMode="auto">
          <a:xfrm flipV="1">
            <a:off x="2854325" y="3303588"/>
            <a:ext cx="825500" cy="21431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" name="矩形 234"/>
          <p:cNvSpPr/>
          <p:nvPr/>
        </p:nvSpPr>
        <p:spPr bwMode="auto">
          <a:xfrm>
            <a:off x="4918075" y="4856163"/>
            <a:ext cx="3203575" cy="1073150"/>
          </a:xfrm>
          <a:prstGeom prst="rect">
            <a:avLst/>
          </a:prstGeom>
          <a:solidFill>
            <a:srgbClr val="FFCC66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lIns="79200" tIns="39600" rIns="79200" bIns="39600" anchor="b"/>
          <a:lstStyle/>
          <a:p>
            <a:pPr defTabSz="8016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5103813" y="5662613"/>
            <a:ext cx="2882900" cy="212725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被管理对象（计算、存储、网络）</a:t>
            </a:r>
            <a:endParaRPr lang="zh-CN" altLang="en-US" sz="11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7" name="圆角矩形 236"/>
          <p:cNvSpPr/>
          <p:nvPr/>
        </p:nvSpPr>
        <p:spPr bwMode="auto">
          <a:xfrm>
            <a:off x="5278773" y="4930000"/>
            <a:ext cx="1002170" cy="253474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+mn-lt"/>
                <a:ea typeface="+mn-ea"/>
              </a:rPr>
              <a:t>OpenStack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8" name="圆角矩形 237"/>
          <p:cNvSpPr/>
          <p:nvPr/>
        </p:nvSpPr>
        <p:spPr bwMode="auto">
          <a:xfrm>
            <a:off x="5111673" y="5395497"/>
            <a:ext cx="684983" cy="211976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 fontAlgn="t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FC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9" name="圆角矩形 238"/>
          <p:cNvSpPr/>
          <p:nvPr/>
        </p:nvSpPr>
        <p:spPr bwMode="auto">
          <a:xfrm>
            <a:off x="5828304" y="5395497"/>
            <a:ext cx="756000" cy="208221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1400" kern="0">
                <a:solidFill>
                  <a:srgbClr val="000000"/>
                </a:solidFill>
                <a:latin typeface="+mn-lt"/>
                <a:ea typeface="+mn-ea"/>
              </a:rPr>
              <a:t>vCenter</a:t>
            </a:r>
            <a:endParaRPr lang="zh-CN" altLang="en-US" sz="16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40" name="圆角矩形 239"/>
          <p:cNvSpPr/>
          <p:nvPr/>
        </p:nvSpPr>
        <p:spPr bwMode="auto">
          <a:xfrm>
            <a:off x="6663570" y="5395497"/>
            <a:ext cx="1300280" cy="211976"/>
          </a:xfrm>
          <a:prstGeom prst="roundRect">
            <a:avLst/>
          </a:prstGeom>
          <a:gradFill rotWithShape="1">
            <a:gsLst>
              <a:gs pos="0">
                <a:srgbClr val="E7B95C">
                  <a:shade val="51000"/>
                  <a:satMod val="130000"/>
                </a:srgbClr>
              </a:gs>
              <a:gs pos="80000">
                <a:srgbClr val="E7B95C">
                  <a:shade val="93000"/>
                  <a:satMod val="130000"/>
                </a:srgbClr>
              </a:gs>
              <a:gs pos="100000">
                <a:srgbClr val="E7B95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39600" rIns="0" bIns="39600" anchor="ctr"/>
          <a:lstStyle/>
          <a:p>
            <a:pPr algn="ctr" defTabSz="801688"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+mn-lt"/>
                <a:ea typeface="+mn-ea"/>
              </a:rPr>
              <a:t>eSight</a:t>
            </a: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/3</a:t>
            </a:r>
            <a:r>
              <a:rPr lang="en-US" altLang="zh-CN" sz="1400" kern="0" baseline="30000" dirty="0">
                <a:solidFill>
                  <a:srgbClr val="000000"/>
                </a:solidFill>
                <a:latin typeface="+mn-lt"/>
                <a:ea typeface="+mn-ea"/>
              </a:rPr>
              <a:t>rd</a:t>
            </a:r>
            <a:r>
              <a:rPr lang="en-US" altLang="zh-CN" sz="1400" kern="0" dirty="0">
                <a:solidFill>
                  <a:srgbClr val="000000"/>
                </a:solidFill>
                <a:latin typeface="+mn-lt"/>
                <a:ea typeface="+mn-ea"/>
              </a:rPr>
              <a:t> ITOM</a:t>
            </a:r>
            <a:endParaRPr lang="zh-CN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27754" name="直接连接符 240"/>
          <p:cNvCxnSpPr>
            <a:cxnSpLocks noChangeShapeType="1"/>
          </p:cNvCxnSpPr>
          <p:nvPr/>
        </p:nvCxnSpPr>
        <p:spPr bwMode="auto">
          <a:xfrm flipV="1">
            <a:off x="5454650" y="5183188"/>
            <a:ext cx="325438" cy="2127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5" name="直接连接符 241"/>
          <p:cNvCxnSpPr>
            <a:cxnSpLocks noChangeShapeType="1"/>
          </p:cNvCxnSpPr>
          <p:nvPr/>
        </p:nvCxnSpPr>
        <p:spPr bwMode="auto">
          <a:xfrm>
            <a:off x="5780088" y="5183188"/>
            <a:ext cx="425450" cy="2127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3" name="矩形 242"/>
          <p:cNvSpPr/>
          <p:nvPr/>
        </p:nvSpPr>
        <p:spPr>
          <a:xfrm>
            <a:off x="7226966" y="486251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16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n-lt"/>
                <a:ea typeface="+mn-ea"/>
              </a:rPr>
              <a:t>分支</a:t>
            </a: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</a:rPr>
              <a:t>DC</a:t>
            </a:r>
            <a:endParaRPr lang="zh-CN" altLang="en-US" sz="18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119813" y="1881188"/>
            <a:ext cx="2484437" cy="25923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28600" indent="-228600" fontAlgn="t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ManageOne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支持多数据中心统一业务发放、监控；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  <a:cs typeface="Arial" pitchFamily="34" charset="0"/>
            </a:endParaRPr>
          </a:p>
          <a:p>
            <a:pPr marL="228600" indent="-228600" fontAlgn="t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ManageOne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部署在总部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DC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，通过专线或者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VPN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连接各分支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DC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的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OpenStack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eSight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；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  <a:cs typeface="Arial" pitchFamily="34" charset="0"/>
            </a:endParaRPr>
          </a:p>
          <a:p>
            <a:pPr marL="228600" indent="-228600" fontAlgn="t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SC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发放业务时，由用户指定发放的资源池（即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OpenStack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）；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  <a:cs typeface="Arial" pitchFamily="34" charset="0"/>
            </a:endParaRPr>
          </a:p>
          <a:p>
            <a:pPr marL="228600" indent="-228600" fontAlgn="t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OC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可以通过分权分域，给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DC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管理员只授予本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DC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的管理权限。</a:t>
            </a:r>
          </a:p>
          <a:p>
            <a:pPr fontAlgn="t">
              <a:defRPr/>
            </a:pPr>
            <a:endParaRPr lang="zh-CN" altLang="en-US" sz="11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部署规格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分为小规模、标准规模、大规模三种部署规格：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49403"/>
              </p:ext>
            </p:extLst>
          </p:nvPr>
        </p:nvGraphicFramePr>
        <p:xfrm>
          <a:off x="755650" y="1988840"/>
          <a:ext cx="7812000" cy="4276080"/>
        </p:xfrm>
        <a:graphic>
          <a:graphicData uri="http://schemas.openxmlformats.org/drawingml/2006/table">
            <a:tbl>
              <a:tblPr/>
              <a:tblGrid>
                <a:gridCol w="1440000"/>
                <a:gridCol w="828000"/>
                <a:gridCol w="828000"/>
                <a:gridCol w="828000"/>
                <a:gridCol w="828000"/>
                <a:gridCol w="3060000"/>
              </a:tblGrid>
              <a:tr h="396000"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部件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vCPU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内存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存储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网卡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部署规模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 rowSpan="3"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OC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基础版本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500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VM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&lt;=3000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32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1500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3000&lt;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VM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&lt;=10000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64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1500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10000&lt;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VM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&lt;=50000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rowSpan="3"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OC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健康检查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500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VM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&lt;=3000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32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500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3000&lt;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VM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&lt;=10000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64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1000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10000&lt;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VM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&lt;=50000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OC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脚本调度工具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不区分规模，统一规格，和健康度分析部署在一起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rowSpan="3"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SC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80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VM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&lt;=3000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24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120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3000&lt;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VM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&lt;=10000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150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10000&lt;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VM</a:t>
                      </a:r>
                      <a:r>
                        <a:rPr kumimoji="0" lang="zh-CN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&lt;=50000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3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性能指标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ManageOne</a:t>
            </a:r>
            <a:r>
              <a:rPr lang="zh-CN" altLang="en-US" dirty="0" smtClean="0"/>
              <a:t>主要的性能指标如下：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60242"/>
              </p:ext>
            </p:extLst>
          </p:nvPr>
        </p:nvGraphicFramePr>
        <p:xfrm>
          <a:off x="755650" y="1916832"/>
          <a:ext cx="7848186" cy="4176000"/>
        </p:xfrm>
        <a:graphic>
          <a:graphicData uri="http://schemas.openxmlformats.org/drawingml/2006/table">
            <a:tbl>
              <a:tblPr/>
              <a:tblGrid>
                <a:gridCol w="2340186"/>
                <a:gridCol w="648000"/>
                <a:gridCol w="1620000"/>
                <a:gridCol w="1620000"/>
                <a:gridCol w="1620000"/>
              </a:tblGrid>
              <a:tr h="396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u="none" strike="noStrike" dirty="0" smtClean="0">
                          <a:latin typeface="+mn-lt"/>
                          <a:ea typeface="+mn-ea"/>
                        </a:rPr>
                        <a:t>规格指标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u="none" strike="noStrike" dirty="0" smtClean="0">
                          <a:latin typeface="+mn-lt"/>
                          <a:ea typeface="+mn-ea"/>
                        </a:rPr>
                        <a:t>单位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u="none" strike="noStrike" dirty="0" smtClean="0">
                          <a:latin typeface="+mn-lt"/>
                          <a:ea typeface="+mn-ea"/>
                        </a:rPr>
                        <a:t>小规模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u="none" strike="noStrike" dirty="0" smtClean="0">
                          <a:latin typeface="+mn-lt"/>
                          <a:ea typeface="+mn-ea"/>
                        </a:rPr>
                        <a:t>标准规模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1" u="none" strike="noStrike" dirty="0" smtClean="0">
                          <a:latin typeface="+mn-lt"/>
                          <a:ea typeface="+mn-ea"/>
                        </a:rPr>
                        <a:t>大规模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 smtClean="0">
                          <a:latin typeface="+mn-lt"/>
                          <a:ea typeface="+mn-ea"/>
                        </a:rPr>
                        <a:t>支持的</a:t>
                      </a:r>
                      <a:r>
                        <a:rPr lang="en-US" altLang="zh-CN" sz="1400" u="none" strike="noStrike" dirty="0" smtClean="0">
                          <a:latin typeface="+mn-lt"/>
                          <a:ea typeface="+mn-ea"/>
                        </a:rPr>
                        <a:t>VM</a:t>
                      </a:r>
                      <a:r>
                        <a:rPr lang="zh-CN" altLang="en-US" sz="1400" u="none" strike="noStrike" dirty="0" smtClean="0">
                          <a:latin typeface="+mn-lt"/>
                          <a:ea typeface="+mn-ea"/>
                        </a:rPr>
                        <a:t>数量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 smtClean="0">
                          <a:latin typeface="+mn-lt"/>
                          <a:ea typeface="+mn-ea"/>
                        </a:rPr>
                        <a:t>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u="none" strike="noStrike" dirty="0" smtClean="0">
                          <a:latin typeface="+mn-lt"/>
                          <a:ea typeface="+mn-ea"/>
                        </a:rPr>
                        <a:t>3000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u="none" strike="noStrike" dirty="0" smtClean="0">
                          <a:latin typeface="+mn-lt"/>
                          <a:ea typeface="+mn-ea"/>
                        </a:rPr>
                        <a:t>10000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50000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 smtClean="0">
                          <a:latin typeface="+mn-lt"/>
                          <a:ea typeface="+mn-ea"/>
                        </a:rPr>
                        <a:t>支持数据中心个数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 smtClean="0">
                          <a:latin typeface="+mn-lt"/>
                          <a:ea typeface="+mn-ea"/>
                        </a:rPr>
                        <a:t>个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u="none" strike="noStrike" dirty="0" smtClean="0">
                          <a:latin typeface="+mn-lt"/>
                          <a:ea typeface="+mn-ea"/>
                        </a:rPr>
                        <a:t>10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400" u="none" strike="noStrike" dirty="0" smtClean="0">
                          <a:latin typeface="+mn-lt"/>
                          <a:ea typeface="+mn-ea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smtClean="0">
                          <a:latin typeface="+mn-lt"/>
                          <a:ea typeface="+mn-ea"/>
                        </a:rPr>
                        <a:t>64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最大性能数据保存时长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月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3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3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3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支持的最大告警数量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条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万条历史告警，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千条当前告警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万条历史告警，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万条当前告警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540</a:t>
                      </a: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万条历史告警，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3</a:t>
                      </a: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万条当前告警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界面操作最大响应时间</a:t>
                      </a:r>
                      <a:endParaRPr lang="zh-CN" altLang="zh-CN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秒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&lt;= 4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&lt;= 4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&lt;= 4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模板创建</a:t>
                      </a:r>
                      <a:r>
                        <a:rPr lang="en-US" altLang="zh-CN" sz="1400" kern="1200" smtClean="0">
                          <a:latin typeface="+mn-lt"/>
                          <a:ea typeface="+mn-ea"/>
                        </a:rPr>
                        <a:t>1</a:t>
                      </a: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台虚拟机的时间</a:t>
                      </a:r>
                      <a:endParaRPr lang="zh-CN" altLang="zh-CN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分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&lt;= 15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&lt;= 15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&lt;= 15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运营双机倒换时间</a:t>
                      </a:r>
                      <a:endParaRPr lang="zh-CN" altLang="zh-CN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分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运维双机倒换时间</a:t>
                      </a:r>
                      <a:endParaRPr lang="zh-CN" altLang="zh-CN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分</a:t>
                      </a:r>
                      <a:endParaRPr lang="zh-CN" altLang="zh-CN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15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系统最大支持</a:t>
                      </a:r>
                      <a:r>
                        <a:rPr lang="en-US" altLang="zh-CN" sz="1400" kern="120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数</a:t>
                      </a:r>
                      <a:endParaRPr lang="zh-CN" altLang="zh-CN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个</a:t>
                      </a:r>
                      <a:endParaRPr lang="zh-CN" altLang="zh-CN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64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128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256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单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Region</a:t>
                      </a: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最大支持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VPC</a:t>
                      </a: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数量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个</a:t>
                      </a:r>
                      <a:endParaRPr lang="zh-CN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4000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4000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4000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单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Region</a:t>
                      </a: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最大支持网络数量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400" kern="1200" smtClean="0">
                          <a:latin typeface="+mn-lt"/>
                          <a:ea typeface="+mn-ea"/>
                        </a:rPr>
                        <a:t>个</a:t>
                      </a:r>
                      <a:endParaRPr lang="zh-CN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10000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10000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10000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9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ManageOne License</a:t>
            </a:r>
            <a:r>
              <a:rPr lang="zh-CN" altLang="en-US" smtClean="0"/>
              <a:t>说明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ManageOne 3.0 </a:t>
            </a:r>
            <a:r>
              <a:rPr lang="zh-CN" altLang="en-US" sz="1800" dirty="0" smtClean="0"/>
              <a:t>版本分为标准版、高级版两种</a:t>
            </a:r>
            <a:r>
              <a:rPr lang="en-US" altLang="zh-CN" sz="1800" dirty="0" smtClean="0"/>
              <a:t>license</a:t>
            </a:r>
            <a:r>
              <a:rPr lang="zh-CN" altLang="en-US" sz="1800" dirty="0" smtClean="0"/>
              <a:t>，默认是标准版：</a:t>
            </a:r>
            <a:endParaRPr lang="en-US" altLang="zh-CN" sz="18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50115"/>
              </p:ext>
            </p:extLst>
          </p:nvPr>
        </p:nvGraphicFramePr>
        <p:xfrm>
          <a:off x="777507" y="1862836"/>
          <a:ext cx="7837855" cy="4341144"/>
        </p:xfrm>
        <a:graphic>
          <a:graphicData uri="http://schemas.openxmlformats.org/drawingml/2006/table">
            <a:tbl>
              <a:tblPr/>
              <a:tblGrid>
                <a:gridCol w="894732"/>
                <a:gridCol w="966281"/>
                <a:gridCol w="2576963"/>
                <a:gridCol w="3399879"/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latin typeface="+mn-lt"/>
                          <a:ea typeface="+mn-ea"/>
                        </a:rPr>
                        <a:t>BOM</a:t>
                      </a:r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中文描述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说明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90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服务中心  基本软件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88033TJD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软件费用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-ManageOne-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服务中心标准版许可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每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CPU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计算用于虚拟化的服务器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CPU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数量，</a:t>
                      </a:r>
                      <a:r>
                        <a:rPr lang="en-US" altLang="zh-CN" sz="1200" u="none" strike="noStrike" dirty="0" err="1" smtClean="0">
                          <a:latin typeface="+mn-lt"/>
                          <a:ea typeface="+mn-ea"/>
                        </a:rPr>
                        <a:t>FusionSphere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ManageOne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等管理节点消耗的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CPU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数不计算在内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9063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200" u="none" strike="noStrike" kern="1200" smtClean="0">
                          <a:latin typeface="+mn-lt"/>
                          <a:ea typeface="+mn-ea"/>
                        </a:rPr>
                        <a:t>88033TGN</a:t>
                      </a:r>
                      <a:endParaRPr lang="en-US" altLang="en-US" sz="1200" b="0" i="0" u="none" strike="noStrike" kern="120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软件费用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-ManageOne-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服务中心高级版许可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每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CPU</a:t>
                      </a:r>
                      <a:endParaRPr lang="en-US" altLang="zh-CN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9063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200" u="none" strike="noStrike" kern="1200" smtClean="0">
                          <a:latin typeface="+mn-lt"/>
                          <a:ea typeface="+mn-ea"/>
                        </a:rPr>
                        <a:t>88033TJW</a:t>
                      </a:r>
                      <a:endParaRPr lang="en-US" altLang="en-US" sz="1200" b="0" i="0" u="none" strike="noStrike" kern="120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软件费用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-ManageOne-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服务中心标准版升级到高级版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每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CPU</a:t>
                      </a:r>
                      <a:endParaRPr lang="en-US" altLang="zh-CN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90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运维中心  基本软件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200" u="none" strike="noStrike" kern="1200" smtClean="0">
                          <a:latin typeface="+mn-lt"/>
                          <a:ea typeface="+mn-ea"/>
                        </a:rPr>
                        <a:t>88033TJE</a:t>
                      </a:r>
                      <a:endParaRPr lang="en-US" altLang="en-US" sz="1200" b="0" i="0" u="none" strike="noStrike" kern="120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软件费用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-ManageOne-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运维中心基础软件标准版许可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每套</a:t>
                      </a: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en-US" sz="1200" u="none" strike="noStrike" kern="1200" dirty="0" smtClean="0">
                          <a:latin typeface="+mn-lt"/>
                          <a:ea typeface="+mn-ea"/>
                        </a:rPr>
                        <a:t>OC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的基础</a:t>
                      </a:r>
                      <a:r>
                        <a:rPr lang="en-US" altLang="en-US" sz="1200" u="none" strike="noStrike" kern="1200" dirty="0" smtClean="0">
                          <a:latin typeface="+mn-lt"/>
                          <a:ea typeface="+mn-ea"/>
                        </a:rPr>
                        <a:t>license，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一套</a:t>
                      </a:r>
                      <a:r>
                        <a:rPr lang="en-US" altLang="en-US" sz="1200" u="none" strike="noStrike" kern="1200" dirty="0" smtClean="0">
                          <a:latin typeface="+mn-lt"/>
                          <a:ea typeface="+mn-ea"/>
                        </a:rPr>
                        <a:t>OC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计算一个</a:t>
                      </a: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9063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200" u="none" strike="noStrike" kern="1200" smtClean="0">
                          <a:latin typeface="+mn-lt"/>
                          <a:ea typeface="+mn-ea"/>
                        </a:rPr>
                        <a:t>88033TGS</a:t>
                      </a:r>
                      <a:endParaRPr lang="en-US" altLang="en-US" sz="1200" b="0" i="0" u="none" strike="noStrike" kern="120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软件费用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-ManageOne-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运维中心基础软件高级版许可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每套</a:t>
                      </a: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9063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200" u="none" strike="noStrike" kern="1200" smtClean="0">
                          <a:latin typeface="+mn-lt"/>
                          <a:ea typeface="+mn-ea"/>
                        </a:rPr>
                        <a:t>88033TJX</a:t>
                      </a:r>
                      <a:endParaRPr lang="en-US" altLang="en-US" sz="1200" b="0" i="0" u="none" strike="noStrike" kern="120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软件费用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-ManageOne-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运维中心基础软件标准版升级到高级版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每套</a:t>
                      </a: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49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运维中心  设备接入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200" u="none" strike="noStrike" kern="1200" smtClean="0">
                          <a:latin typeface="+mn-lt"/>
                          <a:ea typeface="+mn-ea"/>
                        </a:rPr>
                        <a:t>88033TJF</a:t>
                      </a:r>
                      <a:endParaRPr lang="en-US" altLang="en-US" sz="1200" b="0" i="0" u="none" strike="noStrike" kern="120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软件费用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-ManageOne-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运维中心设备接入标准版许可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每设备</a:t>
                      </a: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OC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管理的设备数量，一台机框服务器算一个，一块刀片服务器算一个，一台网络设备算一个，一套存储设备算一个（不区分高中低端）</a:t>
                      </a: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9063">
                <a:tc vMerge="1"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200" u="none" strike="noStrike" kern="1200" smtClean="0">
                          <a:latin typeface="+mn-lt"/>
                          <a:ea typeface="+mn-ea"/>
                        </a:rPr>
                        <a:t>88033TGW</a:t>
                      </a:r>
                      <a:endParaRPr lang="en-US" altLang="en-US" sz="1200" b="0" i="0" u="none" strike="noStrike" kern="120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软件费用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-ManageOne-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运维中心设备接入高级版许可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每设备</a:t>
                      </a: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9063">
                <a:tc vMerge="1"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200" u="none" strike="noStrike" kern="1200" dirty="0" smtClean="0">
                          <a:latin typeface="+mn-lt"/>
                          <a:ea typeface="+mn-ea"/>
                        </a:rPr>
                        <a:t>88033TJY</a:t>
                      </a:r>
                      <a:endParaRPr lang="en-US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软件费用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-ManageOne-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运维中心设备接入标准版升级到高级版</a:t>
                      </a:r>
                      <a:r>
                        <a:rPr lang="en-US" altLang="zh-CN" sz="1200" u="none" strike="noStrike" kern="12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zh-CN" altLang="en-US" sz="1200" u="none" strike="noStrike" kern="1200" dirty="0" smtClean="0">
                          <a:latin typeface="+mn-lt"/>
                          <a:ea typeface="+mn-ea"/>
                        </a:rPr>
                        <a:t>每设备</a:t>
                      </a: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ManageOne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应用场景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ManageOne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架构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ManageOne</a:t>
            </a:r>
            <a:r>
              <a:rPr lang="zh-CN" altLang="en-US" b="1" dirty="0"/>
              <a:t>特性</a:t>
            </a:r>
            <a:endParaRPr lang="en-US" altLang="zh-CN" b="1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关键服务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特性列表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3.0</a:t>
            </a:r>
            <a:r>
              <a:rPr lang="zh-CN" altLang="en-US" sz="2000" dirty="0" smtClean="0"/>
              <a:t>版本重点特性</a:t>
            </a:r>
            <a:endParaRPr lang="en-US" altLang="zh-CN" sz="20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64924"/>
              </p:ext>
            </p:extLst>
          </p:nvPr>
        </p:nvGraphicFramePr>
        <p:xfrm>
          <a:off x="757882" y="1828977"/>
          <a:ext cx="7813381" cy="4480634"/>
        </p:xfrm>
        <a:graphic>
          <a:graphicData uri="http://schemas.openxmlformats.org/drawingml/2006/table">
            <a:tbl>
              <a:tblPr/>
              <a:tblGrid>
                <a:gridCol w="1080000"/>
                <a:gridCol w="3708761"/>
                <a:gridCol w="720148"/>
                <a:gridCol w="612126"/>
                <a:gridCol w="1692346"/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特性名称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1" marR="7621" marT="761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特性描述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1" marR="7621" marT="761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smtClean="0">
                          <a:latin typeface="+mn-lt"/>
                          <a:ea typeface="+mn-ea"/>
                        </a:rPr>
                        <a:t>版本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1" marR="7621" marT="761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smtClean="0">
                          <a:latin typeface="+mn-lt"/>
                          <a:ea typeface="+mn-ea"/>
                        </a:rPr>
                        <a:t>部件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1" marR="7621" marT="761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商用说明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1" marR="7621" marT="761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以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的形式，为租户提供资源使用范围，一般一个部门分配一个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VDC.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2.3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继承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4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云主机服务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提供云主机服务，支持</a:t>
                      </a:r>
                      <a:r>
                        <a:rPr lang="en-US" altLang="zh-CN" sz="1200" u="none" strike="noStrike" dirty="0" err="1" smtClean="0">
                          <a:latin typeface="+mn-lt"/>
                          <a:ea typeface="+mn-ea"/>
                        </a:rPr>
                        <a:t>FusionCompute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VMware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虚拟化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2.3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继承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4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云硬盘服务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提供云硬盘服务，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增加系统盘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SLA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标签设置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增强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弹性</a:t>
                      </a:r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提供按需绑定的公网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服务，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配套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SDN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实现自动配置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增强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受限商用，依赖</a:t>
                      </a:r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AC</a:t>
                      </a:r>
                      <a:r>
                        <a:rPr lang="en-US" altLang="zh-CN" sz="1200" u="none" strike="noStrike" baseline="0" smtClean="0">
                          <a:latin typeface="+mn-lt"/>
                          <a:ea typeface="+mn-ea"/>
                        </a:rPr>
                        <a:t> SDN</a:t>
                      </a:r>
                      <a:r>
                        <a:rPr lang="zh-CN" altLang="en-US" sz="1200" u="none" strike="noStrike" baseline="0" smtClean="0">
                          <a:latin typeface="+mn-lt"/>
                          <a:ea typeface="+mn-ea"/>
                        </a:rPr>
                        <a:t>控制器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物理机服务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给裸机安装操作系统，配置网络，如果没有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SDN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，则网络需要手工配置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增强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商用，网络自动配置依赖</a:t>
                      </a:r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AC</a:t>
                      </a:r>
                      <a:r>
                        <a:rPr lang="en-US" altLang="zh-CN" sz="1200" u="none" strike="noStrike" baseline="0" smtClean="0">
                          <a:latin typeface="+mn-lt"/>
                          <a:ea typeface="+mn-ea"/>
                        </a:rPr>
                        <a:t> SDN</a:t>
                      </a:r>
                      <a:r>
                        <a:rPr lang="zh-CN" altLang="en-US" sz="1200" u="none" strike="noStrike" baseline="0" smtClean="0">
                          <a:latin typeface="+mn-lt"/>
                          <a:ea typeface="+mn-ea"/>
                        </a:rPr>
                        <a:t>控制器</a:t>
                      </a:r>
                      <a:endParaRPr lang="en-US" altLang="zh-CN" sz="1200" b="0" i="0" u="none" strike="noStrike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4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VLB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提供负载均衡服务，配套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F5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使用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受限商用，配套</a:t>
                      </a:r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F5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使用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SDN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</a:t>
                      </a:r>
                      <a:r>
                        <a:rPr lang="en-US" altLang="zh-CN" sz="1200" u="none" strike="noStrike" dirty="0" err="1" smtClean="0">
                          <a:latin typeface="+mn-lt"/>
                          <a:ea typeface="+mn-ea"/>
                        </a:rPr>
                        <a:t>vRouter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、路由网络、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SNAT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ACL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IP </a:t>
                      </a:r>
                      <a:r>
                        <a:rPr lang="en-US" altLang="zh-CN" sz="1200" u="none" strike="noStrike" dirty="0" err="1" smtClean="0">
                          <a:latin typeface="+mn-lt"/>
                          <a:ea typeface="+mn-ea"/>
                        </a:rPr>
                        <a:t>SecVPN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网络自动化服务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受限商用，依赖</a:t>
                      </a:r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AC</a:t>
                      </a:r>
                      <a:r>
                        <a:rPr lang="en-US" altLang="zh-CN" sz="1200" u="none" strike="noStrike" baseline="0" smtClean="0">
                          <a:latin typeface="+mn-lt"/>
                          <a:ea typeface="+mn-ea"/>
                        </a:rPr>
                        <a:t> SDN</a:t>
                      </a:r>
                      <a:r>
                        <a:rPr lang="zh-CN" altLang="en-US" sz="1200" u="none" strike="noStrike" baseline="0" smtClean="0">
                          <a:latin typeface="+mn-lt"/>
                          <a:ea typeface="+mn-ea"/>
                        </a:rPr>
                        <a:t>控制器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备份服务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提供虚拟机硬盘备份服务，支持手工备份和定时备份，并可以根据备份副本恢复硬盘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容灾服务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提供虚拟机容灾的半自动化服务，租户线上申请，系统管理员线下发放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POC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大数据服务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HDFS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u="none" strike="noStrike" dirty="0" err="1" smtClean="0">
                          <a:latin typeface="+mn-lt"/>
                          <a:ea typeface="+mn-ea"/>
                        </a:rPr>
                        <a:t>HBase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Hive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u="none" strike="noStrike" dirty="0" err="1" smtClean="0">
                          <a:latin typeface="+mn-lt"/>
                          <a:ea typeface="+mn-ea"/>
                        </a:rPr>
                        <a:t>MapReduce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Spark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服务，配套</a:t>
                      </a:r>
                      <a:r>
                        <a:rPr lang="en-US" altLang="zh-CN" sz="1200" u="none" strike="noStrike" dirty="0" err="1" smtClean="0">
                          <a:latin typeface="+mn-lt"/>
                          <a:ea typeface="+mn-ea"/>
                        </a:rPr>
                        <a:t>FusionInsight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使用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云数据库服务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Oracle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数据库服务，配套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Oracle Enterprise Manager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使用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特性列表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223963" y="1376363"/>
            <a:ext cx="7920037" cy="4860925"/>
          </a:xfrm>
        </p:spPr>
        <p:txBody>
          <a:bodyPr/>
          <a:lstStyle/>
          <a:p>
            <a:pPr marL="301625" lvl="1" indent="-301625" eaLnBrk="1" hangingPunct="1">
              <a:buClr>
                <a:srgbClr val="808080"/>
              </a:buClr>
              <a:buSzPct val="60000"/>
              <a:buFont typeface="Wingdings" pitchFamily="2" charset="2"/>
              <a:buNone/>
            </a:pPr>
            <a:r>
              <a:rPr lang="en-US" altLang="zh-CN" sz="1800" smtClean="0"/>
              <a:t>.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33746"/>
              </p:ext>
            </p:extLst>
          </p:nvPr>
        </p:nvGraphicFramePr>
        <p:xfrm>
          <a:off x="777507" y="1384547"/>
          <a:ext cx="7848599" cy="4817336"/>
        </p:xfrm>
        <a:graphic>
          <a:graphicData uri="http://schemas.openxmlformats.org/drawingml/2006/table">
            <a:tbl>
              <a:tblPr/>
              <a:tblGrid>
                <a:gridCol w="1598249"/>
                <a:gridCol w="3636404"/>
                <a:gridCol w="756084"/>
                <a:gridCol w="720080"/>
                <a:gridCol w="1137782"/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特性名称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特性描述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1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版本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1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部件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1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latin typeface="+mn-lt"/>
                          <a:ea typeface="+mn-ea"/>
                        </a:rPr>
                        <a:t>商用说明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7620" marR="7620" marT="7621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两级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提供</a:t>
                      </a:r>
                      <a:r>
                        <a:rPr lang="en-US" altLang="zh-CN" sz="1200" u="none" strike="noStrike" dirty="0" err="1" smtClean="0">
                          <a:latin typeface="+mn-lt"/>
                          <a:ea typeface="+mn-ea"/>
                        </a:rPr>
                        <a:t>TopVDC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两级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管理员，对于政务云和承包商转售资源的场景可以使用（注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5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计量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支持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配额总量和使用量计量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简单计费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支持系统管理员设置费率，以及根据费率和计量结果，得到计费结果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5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VMware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资源池纳管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支持把客户现有的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VMware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资源池纳管到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中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多级审批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系统管理员可以给每种服务指定多级审批以及每级审批的角色，最多支持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5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云主机标签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支持租户给虚拟机打标签，可以按照标签过滤虚拟机列表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5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多</a:t>
                      </a:r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AD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对接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支持对接多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AD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进行身份认证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批量申请、审批资源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支持把多个申请放在一起申请，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管理员只需要审批一次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虚拟机回收站功能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类似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Windows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回收站功能，虚拟机删除后，先放入回收站列表，租户可以选择从回收站彻底删除或者恢复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配额阈值通知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当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配额使用量达到指定阈值时，给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VDC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管理员发送告警邮件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SC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5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大数据监控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支持监控大数据集群、服务、实例的告警、性能数据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5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mtClean="0">
                          <a:latin typeface="+mn-lt"/>
                          <a:ea typeface="+mn-ea"/>
                        </a:rPr>
                        <a:t>VMware</a:t>
                      </a:r>
                      <a:r>
                        <a:rPr lang="zh-CN" altLang="en-US" sz="1200" u="none" strike="noStrike" smtClean="0">
                          <a:latin typeface="+mn-lt"/>
                          <a:ea typeface="+mn-ea"/>
                        </a:rPr>
                        <a:t>资源池监控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支持监控</a:t>
                      </a:r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VMware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资源池的服务器、虚拟机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3.0</a:t>
                      </a:r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新增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latin typeface="+mn-lt"/>
                          <a:ea typeface="+mn-ea"/>
                        </a:rPr>
                        <a:t>OC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latin typeface="+mn-lt"/>
                          <a:ea typeface="+mn-ea"/>
                        </a:rPr>
                        <a:t>商用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ManageOne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应用场景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ManageOne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架构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ManageOne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关键服务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5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VDC</a:t>
            </a:r>
            <a:r>
              <a:rPr lang="zh-CN" altLang="en-US" smtClean="0"/>
              <a:t>服务</a:t>
            </a:r>
          </a:p>
        </p:txBody>
      </p:sp>
      <p:grpSp>
        <p:nvGrpSpPr>
          <p:cNvPr id="35843" name="组合 96"/>
          <p:cNvGrpSpPr>
            <a:grpSpLocks/>
          </p:cNvGrpSpPr>
          <p:nvPr/>
        </p:nvGrpSpPr>
        <p:grpSpPr bwMode="auto">
          <a:xfrm>
            <a:off x="792163" y="1376363"/>
            <a:ext cx="4643437" cy="2447925"/>
            <a:chOff x="1547628" y="1880828"/>
            <a:chExt cx="4644552" cy="2448272"/>
          </a:xfrm>
        </p:grpSpPr>
        <p:sp>
          <p:nvSpPr>
            <p:cNvPr id="37" name="矩形 36"/>
            <p:cNvSpPr/>
            <p:nvPr/>
          </p:nvSpPr>
          <p:spPr bwMode="auto">
            <a:xfrm>
              <a:off x="1655604" y="2593341"/>
              <a:ext cx="863807" cy="28737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VDC1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735363" y="2601655"/>
              <a:ext cx="1729202" cy="287378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FF"/>
                  </a:solidFill>
                  <a:latin typeface="+mn-lt"/>
                  <a:ea typeface="+mn-ea"/>
                </a:rPr>
                <a:t>VDC2</a:t>
              </a:r>
              <a:endParaRPr lang="zh-CN" altLang="en-US" sz="1400" kern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680517" y="2601655"/>
              <a:ext cx="1295711" cy="2873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FF0000"/>
                  </a:solidFill>
                  <a:latin typeface="+mn-lt"/>
                  <a:ea typeface="+mn-ea"/>
                </a:rPr>
                <a:t>VDC3</a:t>
              </a:r>
              <a:endParaRPr lang="zh-CN" altLang="en-US" sz="1400" kern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1547628" y="3015030"/>
              <a:ext cx="2304015" cy="129558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DC1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3959619" y="3033516"/>
              <a:ext cx="2232561" cy="129558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DC2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655604" y="3249447"/>
              <a:ext cx="792352" cy="86372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AZ1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582561" y="1880828"/>
              <a:ext cx="1009892" cy="2303789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663908" y="1880828"/>
              <a:ext cx="1872112" cy="2303789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4607475" y="1880828"/>
              <a:ext cx="1440209" cy="230378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35883" name="组合 3"/>
            <p:cNvGrpSpPr>
              <a:grpSpLocks/>
            </p:cNvGrpSpPr>
            <p:nvPr/>
          </p:nvGrpSpPr>
          <p:grpSpPr bwMode="auto">
            <a:xfrm>
              <a:off x="1728649" y="1955451"/>
              <a:ext cx="761930" cy="589204"/>
              <a:chOff x="2526460" y="-270753"/>
              <a:chExt cx="1006864" cy="836498"/>
            </a:xfrm>
          </p:grpSpPr>
          <p:pic>
            <p:nvPicPr>
              <p:cNvPr id="47" name="Picture 4" descr="C:\Users\l00193410\Desktop\角色\4资源管理员.png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698523" y="-270753"/>
                <a:ext cx="539271" cy="54098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526460" y="216134"/>
                <a:ext cx="1006864" cy="3496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VDC</a:t>
                </a:r>
                <a:r>
                  <a:rPr lang="zh-CN" altLang="en-US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管理员</a:t>
                </a:r>
              </a:p>
            </p:txBody>
          </p:sp>
        </p:grpSp>
        <p:grpSp>
          <p:nvGrpSpPr>
            <p:cNvPr id="35884" name="组合 3"/>
            <p:cNvGrpSpPr>
              <a:grpSpLocks/>
            </p:cNvGrpSpPr>
            <p:nvPr/>
          </p:nvGrpSpPr>
          <p:grpSpPr bwMode="auto">
            <a:xfrm>
              <a:off x="3241899" y="1952275"/>
              <a:ext cx="761930" cy="592381"/>
              <a:chOff x="2527887" y="-270796"/>
              <a:chExt cx="1006864" cy="841008"/>
            </a:xfrm>
          </p:grpSpPr>
          <p:pic>
            <p:nvPicPr>
              <p:cNvPr id="50" name="Picture 4" descr="C:\Users\l00193410\Desktop\角色\4资源管理员.png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699950" y="-270796"/>
                <a:ext cx="539272" cy="54098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2527887" y="220600"/>
                <a:ext cx="1006864" cy="34961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VDC</a:t>
                </a:r>
                <a:r>
                  <a:rPr lang="zh-CN" altLang="en-US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管理员</a:t>
                </a:r>
              </a:p>
            </p:txBody>
          </p:sp>
        </p:grpSp>
        <p:grpSp>
          <p:nvGrpSpPr>
            <p:cNvPr id="35885" name="组合 3"/>
            <p:cNvGrpSpPr>
              <a:grpSpLocks/>
            </p:cNvGrpSpPr>
            <p:nvPr/>
          </p:nvGrpSpPr>
          <p:grpSpPr bwMode="auto">
            <a:xfrm>
              <a:off x="4969513" y="1952275"/>
              <a:ext cx="761930" cy="592381"/>
              <a:chOff x="2527124" y="-270796"/>
              <a:chExt cx="1006864" cy="841008"/>
            </a:xfrm>
          </p:grpSpPr>
          <p:pic>
            <p:nvPicPr>
              <p:cNvPr id="53" name="Picture 4" descr="C:\Users\l00193410\Desktop\角色\4资源管理员.png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699187" y="-270796"/>
                <a:ext cx="539272" cy="54098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2527124" y="220600"/>
                <a:ext cx="1006864" cy="34961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VDC</a:t>
                </a:r>
                <a:r>
                  <a:rPr lang="zh-CN" altLang="en-US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管理员</a:t>
                </a:r>
              </a:p>
            </p:txBody>
          </p:sp>
        </p:grpSp>
        <p:sp>
          <p:nvSpPr>
            <p:cNvPr id="55" name="矩形 54"/>
            <p:cNvSpPr/>
            <p:nvPr/>
          </p:nvSpPr>
          <p:spPr bwMode="auto">
            <a:xfrm>
              <a:off x="1727058" y="3465378"/>
              <a:ext cx="649444" cy="1428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计算</a:t>
              </a:r>
              <a:endParaRPr lang="zh-CN" altLang="en-US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727058" y="3681308"/>
              <a:ext cx="649444" cy="14448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rgbClr val="000000"/>
                  </a:solidFill>
                  <a:latin typeface="+mn-lt"/>
                  <a:ea typeface="+mn-ea"/>
                </a:rPr>
                <a:t>存储</a:t>
              </a: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27058" y="3897239"/>
              <a:ext cx="649444" cy="14448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rgbClr val="000000"/>
                  </a:solidFill>
                  <a:latin typeface="+mn-lt"/>
                  <a:ea typeface="+mn-ea"/>
                </a:rPr>
                <a:t>网络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808406" y="3249447"/>
              <a:ext cx="790765" cy="86372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AZ2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879860" y="3465378"/>
              <a:ext cx="647856" cy="1428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计算</a:t>
              </a:r>
              <a:endParaRPr lang="zh-CN" altLang="en-US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879860" y="3681308"/>
              <a:ext cx="647856" cy="14448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rgbClr val="000000"/>
                  </a:solidFill>
                  <a:latin typeface="+mn-lt"/>
                  <a:ea typeface="+mn-ea"/>
                </a:rPr>
                <a:t>存储</a:t>
              </a: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2879860" y="3897239"/>
              <a:ext cx="647856" cy="14448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rgbClr val="000000"/>
                  </a:solidFill>
                  <a:latin typeface="+mn-lt"/>
                  <a:ea typeface="+mn-ea"/>
                </a:rPr>
                <a:t>网络</a:t>
              </a: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4104117" y="3249447"/>
              <a:ext cx="792352" cy="86372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AZ3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175571" y="3465378"/>
              <a:ext cx="647856" cy="1428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计算</a:t>
              </a:r>
              <a:endParaRPr lang="zh-CN" altLang="en-US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4175571" y="3681308"/>
              <a:ext cx="647856" cy="14448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rgbClr val="000000"/>
                  </a:solidFill>
                  <a:latin typeface="+mn-lt"/>
                  <a:ea typeface="+mn-ea"/>
                </a:rPr>
                <a:t>存储</a:t>
              </a: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175571" y="3897239"/>
              <a:ext cx="647856" cy="14448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rgbClr val="000000"/>
                  </a:solidFill>
                  <a:latin typeface="+mn-lt"/>
                  <a:ea typeface="+mn-ea"/>
                </a:rPr>
                <a:t>网络</a:t>
              </a: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5112421" y="3249447"/>
              <a:ext cx="792353" cy="86372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AZ4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183876" y="3465378"/>
              <a:ext cx="647856" cy="14289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计算</a:t>
              </a:r>
              <a:endParaRPr lang="zh-CN" altLang="en-US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5183876" y="3681308"/>
              <a:ext cx="647856" cy="14448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rgbClr val="000000"/>
                  </a:solidFill>
                  <a:latin typeface="+mn-lt"/>
                  <a:ea typeface="+mn-ea"/>
                </a:rPr>
                <a:t>存储</a:t>
              </a: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5183876" y="3897239"/>
              <a:ext cx="647856" cy="14448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tIns="10800" rIns="18000" bIns="108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kern="0">
                  <a:solidFill>
                    <a:srgbClr val="000000"/>
                  </a:solidFill>
                  <a:latin typeface="+mn-lt"/>
                  <a:ea typeface="+mn-ea"/>
                </a:rPr>
                <a:t>网络</a:t>
              </a:r>
            </a:p>
          </p:txBody>
        </p:sp>
      </p:grpSp>
      <p:grpSp>
        <p:nvGrpSpPr>
          <p:cNvPr id="35844" name="组合 151"/>
          <p:cNvGrpSpPr>
            <a:grpSpLocks/>
          </p:cNvGrpSpPr>
          <p:nvPr/>
        </p:nvGrpSpPr>
        <p:grpSpPr bwMode="auto">
          <a:xfrm>
            <a:off x="3959225" y="3608388"/>
            <a:ext cx="4608513" cy="2592387"/>
            <a:chOff x="971600" y="1923678"/>
            <a:chExt cx="4608512" cy="2592288"/>
          </a:xfrm>
        </p:grpSpPr>
        <p:sp>
          <p:nvSpPr>
            <p:cNvPr id="125" name="矩形 124"/>
            <p:cNvSpPr/>
            <p:nvPr/>
          </p:nvSpPr>
          <p:spPr bwMode="auto">
            <a:xfrm>
              <a:off x="971600" y="3076159"/>
              <a:ext cx="4608512" cy="143980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OpenStack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2627363" y="2139570"/>
              <a:ext cx="936625" cy="2158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VDC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943138" y="3651870"/>
              <a:ext cx="828687" cy="21642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project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971600" y="1923678"/>
              <a:ext cx="4608512" cy="1079459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SC</a:t>
              </a:r>
              <a:endParaRPr lang="zh-CN" altLang="en-US" sz="16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3779887" y="2644375"/>
              <a:ext cx="936625" cy="2158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VDC</a:t>
              </a:r>
              <a:r>
                <a: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配额</a:t>
              </a: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3203625" y="3507942"/>
              <a:ext cx="647700" cy="2158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rgbClr val="000000"/>
                  </a:solidFill>
                  <a:latin typeface="+mn-lt"/>
                  <a:ea typeface="+mn-ea"/>
                </a:rPr>
                <a:t>配额</a:t>
              </a:r>
            </a:p>
          </p:txBody>
        </p:sp>
        <p:cxnSp>
          <p:nvCxnSpPr>
            <p:cNvPr id="35853" name="直接箭头连接符 130"/>
            <p:cNvCxnSpPr>
              <a:cxnSpLocks noChangeShapeType="1"/>
              <a:stCxn id="127" idx="0"/>
              <a:endCxn id="126" idx="2"/>
            </p:cNvCxnSpPr>
            <p:nvPr/>
          </p:nvCxnSpPr>
          <p:spPr bwMode="auto">
            <a:xfrm flipV="1">
              <a:off x="2357482" y="2355462"/>
              <a:ext cx="738194" cy="129640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4" name="直接箭头连接符 131"/>
            <p:cNvCxnSpPr>
              <a:cxnSpLocks noChangeShapeType="1"/>
              <a:stCxn id="130" idx="0"/>
              <a:endCxn id="129" idx="2"/>
            </p:cNvCxnSpPr>
            <p:nvPr/>
          </p:nvCxnSpPr>
          <p:spPr bwMode="auto">
            <a:xfrm flipV="1">
              <a:off x="3527884" y="2859782"/>
              <a:ext cx="720080" cy="64807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矩形 132"/>
            <p:cNvSpPr/>
            <p:nvPr/>
          </p:nvSpPr>
          <p:spPr bwMode="auto">
            <a:xfrm>
              <a:off x="1043025" y="3320642"/>
              <a:ext cx="1800225" cy="112867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 t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 </a:t>
              </a:r>
              <a:r>
                <a:rPr lang="en-US" altLang="zh-CN" sz="1400" kern="0" dirty="0" err="1">
                  <a:solidFill>
                    <a:srgbClr val="000000"/>
                  </a:solidFill>
                  <a:latin typeface="+mn-lt"/>
                  <a:ea typeface="+mn-ea"/>
                </a:rPr>
                <a:t>KeyStone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3203625" y="3939726"/>
              <a:ext cx="647700" cy="2158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nova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924038" y="3939241"/>
              <a:ext cx="755379" cy="19647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cinder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4751437" y="3939241"/>
              <a:ext cx="719287" cy="21637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r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neutron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1619300" y="2644375"/>
              <a:ext cx="720725" cy="2158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rgbClr val="000000"/>
                  </a:solidFill>
                  <a:latin typeface="+mn-lt"/>
                  <a:ea typeface="+mn-ea"/>
                </a:rPr>
                <a:t>用户</a:t>
              </a: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1116063" y="3652399"/>
              <a:ext cx="719137" cy="2158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user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35861" name="直接箭头连接符 138"/>
            <p:cNvCxnSpPr>
              <a:cxnSpLocks noChangeShapeType="1"/>
              <a:stCxn id="138" idx="0"/>
              <a:endCxn id="137" idx="2"/>
            </p:cNvCxnSpPr>
            <p:nvPr/>
          </p:nvCxnSpPr>
          <p:spPr bwMode="auto">
            <a:xfrm flipV="1">
              <a:off x="1475656" y="2859782"/>
              <a:ext cx="504056" cy="7920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" name="矩形 139"/>
            <p:cNvSpPr/>
            <p:nvPr/>
          </p:nvSpPr>
          <p:spPr bwMode="auto">
            <a:xfrm>
              <a:off x="3995787" y="3507942"/>
              <a:ext cx="647700" cy="2158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rgbClr val="000000"/>
                  </a:solidFill>
                  <a:latin typeface="+mn-lt"/>
                  <a:ea typeface="+mn-ea"/>
                </a:rPr>
                <a:t>配额</a:t>
              </a: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4787949" y="3507942"/>
              <a:ext cx="647700" cy="2158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rgbClr val="000000"/>
                  </a:solidFill>
                  <a:latin typeface="+mn-lt"/>
                  <a:ea typeface="+mn-ea"/>
                </a:rPr>
                <a:t>配额</a:t>
              </a:r>
            </a:p>
          </p:txBody>
        </p:sp>
        <p:cxnSp>
          <p:nvCxnSpPr>
            <p:cNvPr id="35864" name="直接箭头连接符 141"/>
            <p:cNvCxnSpPr>
              <a:cxnSpLocks noChangeShapeType="1"/>
              <a:stCxn id="140" idx="0"/>
              <a:endCxn id="129" idx="2"/>
            </p:cNvCxnSpPr>
            <p:nvPr/>
          </p:nvCxnSpPr>
          <p:spPr bwMode="auto">
            <a:xfrm flipH="1" flipV="1">
              <a:off x="4247964" y="2859782"/>
              <a:ext cx="72008" cy="64807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直接箭头连接符 142"/>
            <p:cNvCxnSpPr>
              <a:cxnSpLocks noChangeShapeType="1"/>
              <a:stCxn id="141" idx="0"/>
              <a:endCxn id="129" idx="2"/>
            </p:cNvCxnSpPr>
            <p:nvPr/>
          </p:nvCxnSpPr>
          <p:spPr bwMode="auto">
            <a:xfrm flipH="1" flipV="1">
              <a:off x="4247964" y="2859782"/>
              <a:ext cx="864096" cy="64807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6" name="直接箭头连接符 143"/>
            <p:cNvCxnSpPr>
              <a:cxnSpLocks noChangeShapeType="1"/>
              <a:stCxn id="134" idx="0"/>
              <a:endCxn id="130" idx="2"/>
            </p:cNvCxnSpPr>
            <p:nvPr/>
          </p:nvCxnSpPr>
          <p:spPr bwMode="auto">
            <a:xfrm flipV="1">
              <a:off x="3527884" y="3723878"/>
              <a:ext cx="0" cy="21602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7" name="直接箭头连接符 144"/>
            <p:cNvCxnSpPr>
              <a:cxnSpLocks noChangeShapeType="1"/>
              <a:stCxn id="135" idx="0"/>
              <a:endCxn id="140" idx="2"/>
            </p:cNvCxnSpPr>
            <p:nvPr/>
          </p:nvCxnSpPr>
          <p:spPr bwMode="auto">
            <a:xfrm flipV="1">
              <a:off x="4301728" y="3723834"/>
              <a:ext cx="17909" cy="21540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8" name="直接箭头连接符 145"/>
            <p:cNvCxnSpPr>
              <a:cxnSpLocks noChangeShapeType="1"/>
              <a:stCxn id="136" idx="0"/>
              <a:endCxn id="141" idx="2"/>
            </p:cNvCxnSpPr>
            <p:nvPr/>
          </p:nvCxnSpPr>
          <p:spPr bwMode="auto">
            <a:xfrm flipV="1">
              <a:off x="5111081" y="3723834"/>
              <a:ext cx="718" cy="21540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9" name="肘形连接符 146"/>
            <p:cNvCxnSpPr>
              <a:cxnSpLocks noChangeShapeType="1"/>
              <a:stCxn id="126" idx="2"/>
              <a:endCxn id="137" idx="0"/>
            </p:cNvCxnSpPr>
            <p:nvPr/>
          </p:nvCxnSpPr>
          <p:spPr bwMode="auto">
            <a:xfrm rot="5400000">
              <a:off x="2393758" y="1941680"/>
              <a:ext cx="288032" cy="111612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0" name="肘形连接符 147"/>
            <p:cNvCxnSpPr>
              <a:cxnSpLocks noChangeShapeType="1"/>
              <a:stCxn id="126" idx="2"/>
              <a:endCxn id="129" idx="0"/>
            </p:cNvCxnSpPr>
            <p:nvPr/>
          </p:nvCxnSpPr>
          <p:spPr bwMode="auto">
            <a:xfrm rot="16200000" flipH="1">
              <a:off x="3527884" y="1923678"/>
              <a:ext cx="288032" cy="115212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403400" y="4084181"/>
              <a:ext cx="1044575" cy="26351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 err="1">
                  <a:solidFill>
                    <a:srgbClr val="000000"/>
                  </a:solidFill>
                  <a:latin typeface="+mn-lt"/>
                  <a:ea typeface="+mn-ea"/>
                </a:rPr>
                <a:t>userGroup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35872" name="肘形连接符 149"/>
            <p:cNvCxnSpPr>
              <a:cxnSpLocks noChangeShapeType="1"/>
              <a:stCxn id="149" idx="0"/>
              <a:endCxn id="138" idx="2"/>
            </p:cNvCxnSpPr>
            <p:nvPr/>
          </p:nvCxnSpPr>
          <p:spPr bwMode="auto">
            <a:xfrm rot="16200000" flipV="1">
              <a:off x="1592715" y="3751209"/>
              <a:ext cx="215891" cy="45005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3" name="肘形连接符 150"/>
            <p:cNvCxnSpPr>
              <a:cxnSpLocks noChangeShapeType="1"/>
              <a:stCxn id="149" idx="0"/>
              <a:endCxn id="127" idx="2"/>
            </p:cNvCxnSpPr>
            <p:nvPr/>
          </p:nvCxnSpPr>
          <p:spPr bwMode="auto">
            <a:xfrm rot="5400000" flipH="1" flipV="1">
              <a:off x="2033640" y="3760340"/>
              <a:ext cx="215891" cy="43179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45" name="TextBox 153"/>
          <p:cNvSpPr txBox="1">
            <a:spLocks noChangeArrowheads="1"/>
          </p:cNvSpPr>
          <p:nvPr/>
        </p:nvSpPr>
        <p:spPr bwMode="auto">
          <a:xfrm>
            <a:off x="5580062" y="2205038"/>
            <a:ext cx="2051051" cy="59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980" tIns="49986" rIns="99980" bIns="49986">
            <a:spAutoFit/>
          </a:bodyPr>
          <a:lstStyle>
            <a:lvl1pPr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/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VDC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AZ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关联，并指定每个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AZ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的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配额。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 bwMode="auto">
          <a:xfrm>
            <a:off x="2087333" y="4437063"/>
            <a:ext cx="1836180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>
            <a:spAutoFit/>
          </a:bodyPr>
          <a:lstStyle/>
          <a:p>
            <a:pPr defTabSz="1001649" eaLnBrk="0" fontAlgn="t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VDC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OpenStack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的资源模型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映射。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6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TopVDC</a:t>
            </a:r>
            <a:endParaRPr lang="zh-CN" altLang="en-US" smtClean="0"/>
          </a:p>
        </p:txBody>
      </p:sp>
      <p:sp>
        <p:nvSpPr>
          <p:cNvPr id="36867" name="TextBox 153"/>
          <p:cNvSpPr txBox="1">
            <a:spLocks noChangeArrowheads="1"/>
          </p:cNvSpPr>
          <p:nvPr/>
        </p:nvSpPr>
        <p:spPr bwMode="auto">
          <a:xfrm>
            <a:off x="5456359" y="1763835"/>
            <a:ext cx="3240088" cy="120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980" tIns="49986" rIns="99980" bIns="49986">
            <a:spAutoFit/>
          </a:bodyPr>
          <a:lstStyle>
            <a:lvl1pPr marL="342900" indent="-342900"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defTabSz="1000125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TopVDC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AZ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关联，并指定每个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AZ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的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配额。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TopVDC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管理员可以创建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VDC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 bwMode="auto">
          <a:xfrm>
            <a:off x="2123931" y="5119688"/>
            <a:ext cx="2016269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>
            <a:spAutoFit/>
          </a:bodyPr>
          <a:lstStyle/>
          <a:p>
            <a:pPr defTabSz="1001649" eaLnBrk="0" fontAlgn="t" hangingPunct="0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TopVDC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OpenStack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的资源模型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映射。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6869" name="组合 187"/>
          <p:cNvGrpSpPr>
            <a:grpSpLocks/>
          </p:cNvGrpSpPr>
          <p:nvPr/>
        </p:nvGrpSpPr>
        <p:grpSpPr bwMode="auto">
          <a:xfrm>
            <a:off x="755650" y="1376363"/>
            <a:ext cx="4752975" cy="2808287"/>
            <a:chOff x="611560" y="800708"/>
            <a:chExt cx="4752528" cy="2808312"/>
          </a:xfrm>
        </p:grpSpPr>
        <p:sp>
          <p:nvSpPr>
            <p:cNvPr id="97" name="矩形 96"/>
            <p:cNvSpPr/>
            <p:nvPr/>
          </p:nvSpPr>
          <p:spPr bwMode="auto">
            <a:xfrm>
              <a:off x="756009" y="1880218"/>
              <a:ext cx="934949" cy="28892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600" kern="0">
                  <a:solidFill>
                    <a:srgbClr val="000000"/>
                  </a:solidFill>
                  <a:latin typeface="+mn-lt"/>
                  <a:ea typeface="+mn-ea"/>
                </a:rPr>
                <a:t>组织</a:t>
              </a:r>
              <a:r>
                <a:rPr lang="en-US" altLang="zh-CN" sz="1600" kern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889" name="矩形 97"/>
            <p:cNvSpPr>
              <a:spLocks noChangeArrowheads="1"/>
            </p:cNvSpPr>
            <p:nvPr/>
          </p:nvSpPr>
          <p:spPr bwMode="auto">
            <a:xfrm>
              <a:off x="1907704" y="1880828"/>
              <a:ext cx="1728192" cy="28803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buClr>
                  <a:srgbClr val="CC9900"/>
                </a:buClr>
              </a:pPr>
              <a:r>
                <a:rPr lang="zh-CN" altLang="en-US" sz="1600">
                  <a:solidFill>
                    <a:srgbClr val="0000FF"/>
                  </a:solidFill>
                  <a:latin typeface="+mn-lt"/>
                  <a:ea typeface="+mn-ea"/>
                </a:rPr>
                <a:t>组织</a:t>
              </a:r>
              <a:r>
                <a:rPr lang="en-US" altLang="zh-CN" sz="1600">
                  <a:solidFill>
                    <a:srgbClr val="0000FF"/>
                  </a:solidFill>
                  <a:latin typeface="+mn-lt"/>
                  <a:ea typeface="+mn-ea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3851343" y="1880218"/>
              <a:ext cx="1296865" cy="2889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600" kern="0">
                  <a:solidFill>
                    <a:srgbClr val="FF0000"/>
                  </a:solidFill>
                  <a:latin typeface="+mn-lt"/>
                  <a:ea typeface="+mn-ea"/>
                </a:rPr>
                <a:t>组织</a:t>
              </a:r>
              <a:r>
                <a:rPr lang="en-US" altLang="zh-CN" sz="1600" kern="0">
                  <a:solidFill>
                    <a:srgbClr val="FF0000"/>
                  </a:solidFill>
                  <a:latin typeface="+mn-lt"/>
                  <a:ea typeface="+mn-ea"/>
                </a:rPr>
                <a:t>3</a:t>
              </a:r>
              <a:endParaRPr lang="zh-CN" altLang="en-US" sz="1600" kern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611560" y="2313608"/>
              <a:ext cx="2304833" cy="129541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DC1</a:t>
              </a:r>
              <a:endParaRPr lang="zh-CN" altLang="en-US" sz="16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3132273" y="2313608"/>
              <a:ext cx="2231815" cy="129541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DC2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827440" y="2600949"/>
              <a:ext cx="792088" cy="7207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AZ1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1979856" y="2600949"/>
              <a:ext cx="792088" cy="7207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AZ2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3275134" y="2600949"/>
              <a:ext cx="792088" cy="7207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AZ3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4356121" y="2600949"/>
              <a:ext cx="792088" cy="7207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AZ4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82991" y="800708"/>
              <a:ext cx="1080985" cy="2663849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1835408" y="800708"/>
              <a:ext cx="1873074" cy="2663849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3779912" y="800708"/>
              <a:ext cx="1439728" cy="266384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682991" y="1501229"/>
              <a:ext cx="504345" cy="28839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r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VDC1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258766" y="1501229"/>
              <a:ext cx="484454" cy="28839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r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VDC2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902" name="矩形 110"/>
            <p:cNvSpPr>
              <a:spLocks noChangeArrowheads="1"/>
            </p:cNvSpPr>
            <p:nvPr/>
          </p:nvSpPr>
          <p:spPr bwMode="auto">
            <a:xfrm>
              <a:off x="1979279" y="1501595"/>
              <a:ext cx="648072" cy="28803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buClr>
                  <a:srgbClr val="CC9900"/>
                </a:buClr>
              </a:pPr>
              <a:r>
                <a:rPr lang="en-US" altLang="zh-CN" sz="1400">
                  <a:solidFill>
                    <a:srgbClr val="0000FF"/>
                  </a:solidFill>
                  <a:latin typeface="+mn-lt"/>
                  <a:ea typeface="+mn-ea"/>
                </a:rPr>
                <a:t>VDC3</a:t>
              </a:r>
              <a:endParaRPr lang="zh-CN" altLang="en-US" sz="140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36903" name="矩形 111"/>
            <p:cNvSpPr>
              <a:spLocks noChangeArrowheads="1"/>
            </p:cNvSpPr>
            <p:nvPr/>
          </p:nvSpPr>
          <p:spPr bwMode="auto">
            <a:xfrm>
              <a:off x="2843375" y="1501595"/>
              <a:ext cx="648072" cy="28803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buClr>
                  <a:srgbClr val="CC9900"/>
                </a:buClr>
              </a:pPr>
              <a:r>
                <a:rPr lang="en-US" altLang="zh-CN" sz="1400">
                  <a:solidFill>
                    <a:srgbClr val="0000FF"/>
                  </a:solidFill>
                  <a:latin typeface="+mn-lt"/>
                  <a:ea typeface="+mn-ea"/>
                </a:rPr>
                <a:t>VDC4</a:t>
              </a:r>
              <a:endParaRPr lang="zh-CN" altLang="en-US" sz="140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36904" name="矩形 112"/>
            <p:cNvSpPr>
              <a:spLocks noChangeArrowheads="1"/>
            </p:cNvSpPr>
            <p:nvPr/>
          </p:nvSpPr>
          <p:spPr bwMode="auto">
            <a:xfrm>
              <a:off x="3923495" y="1501595"/>
              <a:ext cx="504056" cy="2880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buClr>
                  <a:srgbClr val="CC9900"/>
                </a:buClr>
              </a:pPr>
              <a:r>
                <a:rPr lang="en-US" altLang="zh-CN" sz="1400">
                  <a:solidFill>
                    <a:srgbClr val="FF0000"/>
                  </a:solidFill>
                  <a:latin typeface="+mn-lt"/>
                  <a:ea typeface="+mn-ea"/>
                </a:rPr>
                <a:t>VDC5</a:t>
              </a:r>
              <a:endParaRPr lang="zh-CN" altLang="en-US" sz="140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36905" name="矩形 113"/>
            <p:cNvSpPr>
              <a:spLocks noChangeArrowheads="1"/>
            </p:cNvSpPr>
            <p:nvPr/>
          </p:nvSpPr>
          <p:spPr bwMode="auto">
            <a:xfrm>
              <a:off x="4571568" y="1501595"/>
              <a:ext cx="504056" cy="2880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buClr>
                  <a:srgbClr val="CC9900"/>
                </a:buClr>
              </a:pPr>
              <a:r>
                <a:rPr lang="en-US" altLang="zh-CN" sz="1400">
                  <a:solidFill>
                    <a:srgbClr val="FF0000"/>
                  </a:solidFill>
                  <a:latin typeface="+mn-lt"/>
                  <a:ea typeface="+mn-ea"/>
                </a:rPr>
                <a:t>VDC6</a:t>
              </a:r>
              <a:endParaRPr lang="zh-CN" altLang="en-US" sz="140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36906" name="组合 3"/>
            <p:cNvGrpSpPr>
              <a:grpSpLocks/>
            </p:cNvGrpSpPr>
            <p:nvPr/>
          </p:nvGrpSpPr>
          <p:grpSpPr bwMode="auto">
            <a:xfrm>
              <a:off x="902047" y="875321"/>
              <a:ext cx="748853" cy="604515"/>
              <a:chOff x="2528427" y="-270767"/>
              <a:chExt cx="989583" cy="858235"/>
            </a:xfrm>
          </p:grpSpPr>
          <p:pic>
            <p:nvPicPr>
              <p:cNvPr id="116" name="Picture 4" descr="C:\Users\l00193410\Desktop\角色\4资源管理员.png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700433" y="-270767"/>
                <a:ext cx="539090" cy="540913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2528427" y="216055"/>
                <a:ext cx="989583" cy="37141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业务用户</a:t>
                </a:r>
              </a:p>
            </p:txBody>
          </p:sp>
        </p:grpSp>
        <p:grpSp>
          <p:nvGrpSpPr>
            <p:cNvPr id="36907" name="组合 3"/>
            <p:cNvGrpSpPr>
              <a:grpSpLocks/>
            </p:cNvGrpSpPr>
            <p:nvPr/>
          </p:nvGrpSpPr>
          <p:grpSpPr bwMode="auto">
            <a:xfrm>
              <a:off x="2413206" y="872146"/>
              <a:ext cx="748853" cy="604515"/>
              <a:chOff x="2527093" y="-270808"/>
              <a:chExt cx="989583" cy="858235"/>
            </a:xfrm>
          </p:grpSpPr>
          <p:pic>
            <p:nvPicPr>
              <p:cNvPr id="119" name="Picture 4" descr="C:\Users\l00193410\Desktop\角色\4资源管理员.png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699098" y="-270808"/>
                <a:ext cx="539090" cy="540913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TextBox 119"/>
              <p:cNvSpPr txBox="1"/>
              <p:nvPr/>
            </p:nvSpPr>
            <p:spPr>
              <a:xfrm>
                <a:off x="2527093" y="216014"/>
                <a:ext cx="989583" cy="37141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业务用户</a:t>
                </a:r>
              </a:p>
            </p:txBody>
          </p:sp>
        </p:grpSp>
        <p:grpSp>
          <p:nvGrpSpPr>
            <p:cNvPr id="36908" name="组合 3"/>
            <p:cNvGrpSpPr>
              <a:grpSpLocks/>
            </p:cNvGrpSpPr>
            <p:nvPr/>
          </p:nvGrpSpPr>
          <p:grpSpPr bwMode="auto">
            <a:xfrm>
              <a:off x="4141829" y="872146"/>
              <a:ext cx="748853" cy="604515"/>
              <a:chOff x="2527663" y="-270808"/>
              <a:chExt cx="989583" cy="858235"/>
            </a:xfrm>
          </p:grpSpPr>
          <p:pic>
            <p:nvPicPr>
              <p:cNvPr id="122" name="Picture 4" descr="C:\Users\l00193410\Desktop\角色\4资源管理员.png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699669" y="-270808"/>
                <a:ext cx="539091" cy="540913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3" name="TextBox 122"/>
              <p:cNvSpPr txBox="1"/>
              <p:nvPr/>
            </p:nvSpPr>
            <p:spPr>
              <a:xfrm>
                <a:off x="2527663" y="216014"/>
                <a:ext cx="989583" cy="37141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业务用户</a:t>
                </a:r>
              </a:p>
            </p:txBody>
          </p:sp>
        </p:grpSp>
      </p:grpSp>
      <p:grpSp>
        <p:nvGrpSpPr>
          <p:cNvPr id="36870" name="组合 186"/>
          <p:cNvGrpSpPr>
            <a:grpSpLocks/>
          </p:cNvGrpSpPr>
          <p:nvPr/>
        </p:nvGrpSpPr>
        <p:grpSpPr bwMode="auto">
          <a:xfrm>
            <a:off x="4356100" y="4652963"/>
            <a:ext cx="4176713" cy="1512887"/>
            <a:chOff x="3635896" y="4293096"/>
            <a:chExt cx="4176464" cy="1512168"/>
          </a:xfrm>
        </p:grpSpPr>
        <p:sp>
          <p:nvSpPr>
            <p:cNvPr id="170" name="矩形 169"/>
            <p:cNvSpPr/>
            <p:nvPr/>
          </p:nvSpPr>
          <p:spPr bwMode="auto">
            <a:xfrm>
              <a:off x="4788352" y="4581884"/>
              <a:ext cx="936569" cy="28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rgbClr val="000000"/>
                  </a:solidFill>
                  <a:latin typeface="+mn-lt"/>
                  <a:ea typeface="+mn-ea"/>
                </a:rPr>
                <a:t>TopVDC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6299562" y="4293096"/>
              <a:ext cx="1512798" cy="1512168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8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OpenStack</a:t>
              </a:r>
              <a:endParaRPr lang="zh-CN" altLang="en-US" sz="18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4788352" y="5013478"/>
              <a:ext cx="936569" cy="28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rgbClr val="000000"/>
                  </a:solidFill>
                  <a:latin typeface="+mn-lt"/>
                  <a:ea typeface="+mn-ea"/>
                </a:rPr>
                <a:t>VDC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6659904" y="4581884"/>
              <a:ext cx="936569" cy="28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rgbClr val="000000"/>
                  </a:solidFill>
                  <a:latin typeface="+mn-lt"/>
                  <a:ea typeface="+mn-ea"/>
                </a:rPr>
                <a:t>Domain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6659904" y="5013478"/>
              <a:ext cx="936569" cy="28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>
                  <a:solidFill>
                    <a:srgbClr val="000000"/>
                  </a:solidFill>
                  <a:latin typeface="+mn-lt"/>
                  <a:ea typeface="+mn-ea"/>
                </a:rPr>
                <a:t>project</a:t>
              </a:r>
              <a:endParaRPr lang="zh-CN" altLang="en-US" sz="16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36876" name="直接箭头连接符 174"/>
            <p:cNvCxnSpPr>
              <a:cxnSpLocks noChangeShapeType="1"/>
              <a:stCxn id="170" idx="2"/>
              <a:endCxn id="172" idx="0"/>
            </p:cNvCxnSpPr>
            <p:nvPr/>
          </p:nvCxnSpPr>
          <p:spPr bwMode="auto">
            <a:xfrm>
              <a:off x="5256076" y="4869160"/>
              <a:ext cx="0" cy="14401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7" name="直接箭头连接符 175"/>
            <p:cNvCxnSpPr>
              <a:cxnSpLocks noChangeShapeType="1"/>
              <a:stCxn id="173" idx="2"/>
              <a:endCxn id="174" idx="0"/>
            </p:cNvCxnSpPr>
            <p:nvPr/>
          </p:nvCxnSpPr>
          <p:spPr bwMode="auto">
            <a:xfrm>
              <a:off x="7128284" y="4869160"/>
              <a:ext cx="0" cy="14401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矩形 176"/>
            <p:cNvSpPr/>
            <p:nvPr/>
          </p:nvSpPr>
          <p:spPr bwMode="auto">
            <a:xfrm>
              <a:off x="3635896" y="4293096"/>
              <a:ext cx="2447779" cy="1512168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 t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8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SC</a:t>
              </a:r>
              <a:endParaRPr lang="zh-CN" altLang="en-US" sz="18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3851783" y="4869084"/>
              <a:ext cx="792116" cy="28878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r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600" kern="0">
                  <a:solidFill>
                    <a:srgbClr val="000000"/>
                  </a:solidFill>
                  <a:latin typeface="+mn-lt"/>
                  <a:ea typeface="+mn-ea"/>
                </a:rPr>
                <a:t>配额</a:t>
              </a: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4736089" y="5445073"/>
              <a:ext cx="988832" cy="28878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+mn-ea"/>
                </a:rPr>
                <a:t>VDC</a:t>
              </a:r>
              <a:r>
                <a:rPr lang="zh-CN" altLang="en-US" sz="1600" kern="0" dirty="0">
                  <a:solidFill>
                    <a:srgbClr val="000000"/>
                  </a:solidFill>
                  <a:latin typeface="+mn-lt"/>
                  <a:ea typeface="+mn-ea"/>
                </a:rPr>
                <a:t>配额</a:t>
              </a: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6659904" y="5445073"/>
              <a:ext cx="936569" cy="28878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600" kern="0">
                  <a:solidFill>
                    <a:srgbClr val="000000"/>
                  </a:solidFill>
                  <a:latin typeface="+mn-lt"/>
                  <a:ea typeface="+mn-ea"/>
                </a:rPr>
                <a:t>配额</a:t>
              </a:r>
            </a:p>
          </p:txBody>
        </p:sp>
        <p:cxnSp>
          <p:nvCxnSpPr>
            <p:cNvPr id="36882" name="直接箭头连接符 180"/>
            <p:cNvCxnSpPr>
              <a:cxnSpLocks noChangeShapeType="1"/>
              <a:stCxn id="172" idx="2"/>
              <a:endCxn id="179" idx="0"/>
            </p:cNvCxnSpPr>
            <p:nvPr/>
          </p:nvCxnSpPr>
          <p:spPr bwMode="auto">
            <a:xfrm flipH="1">
              <a:off x="5230506" y="5300679"/>
              <a:ext cx="26131" cy="14439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直接箭头连接符 181"/>
            <p:cNvCxnSpPr>
              <a:cxnSpLocks noChangeShapeType="1"/>
              <a:stCxn id="174" idx="2"/>
              <a:endCxn id="180" idx="0"/>
            </p:cNvCxnSpPr>
            <p:nvPr/>
          </p:nvCxnSpPr>
          <p:spPr bwMode="auto">
            <a:xfrm>
              <a:off x="7128284" y="5301208"/>
              <a:ext cx="0" cy="14401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直接箭头连接符 182"/>
            <p:cNvCxnSpPr>
              <a:cxnSpLocks noChangeShapeType="1"/>
              <a:stCxn id="173" idx="1"/>
              <a:endCxn id="170" idx="3"/>
            </p:cNvCxnSpPr>
            <p:nvPr/>
          </p:nvCxnSpPr>
          <p:spPr bwMode="auto">
            <a:xfrm flipH="1">
              <a:off x="5724128" y="4725144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直接箭头连接符 183"/>
            <p:cNvCxnSpPr>
              <a:cxnSpLocks noChangeShapeType="1"/>
              <a:stCxn id="174" idx="1"/>
              <a:endCxn id="172" idx="3"/>
            </p:cNvCxnSpPr>
            <p:nvPr/>
          </p:nvCxnSpPr>
          <p:spPr bwMode="auto">
            <a:xfrm flipH="1">
              <a:off x="5724128" y="5157192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6" name="直接箭头连接符 184"/>
            <p:cNvCxnSpPr>
              <a:cxnSpLocks noChangeShapeType="1"/>
              <a:stCxn id="180" idx="1"/>
              <a:endCxn id="179" idx="3"/>
            </p:cNvCxnSpPr>
            <p:nvPr/>
          </p:nvCxnSpPr>
          <p:spPr bwMode="auto">
            <a:xfrm flipH="1">
              <a:off x="5724921" y="5589468"/>
              <a:ext cx="934982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7" name="肘形连接符 46"/>
            <p:cNvCxnSpPr>
              <a:cxnSpLocks noChangeShapeType="1"/>
              <a:stCxn id="170" idx="1"/>
              <a:endCxn id="178" idx="0"/>
            </p:cNvCxnSpPr>
            <p:nvPr/>
          </p:nvCxnSpPr>
          <p:spPr bwMode="auto">
            <a:xfrm rot="10800000" flipV="1">
              <a:off x="4247964" y="4725144"/>
              <a:ext cx="540060" cy="144016"/>
            </a:xfrm>
            <a:prstGeom prst="bentConnector2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866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解决方案介绍</a:t>
            </a:r>
            <a:endParaRPr lang="zh-CN" altLang="en-US" dirty="0" smtClean="0"/>
          </a:p>
        </p:txBody>
      </p:sp>
      <p:sp>
        <p:nvSpPr>
          <p:cNvPr id="19459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VLB</a:t>
            </a:r>
            <a:r>
              <a:rPr lang="zh-CN" altLang="en-US" smtClean="0"/>
              <a:t>服务</a:t>
            </a:r>
          </a:p>
        </p:txBody>
      </p:sp>
      <p:sp>
        <p:nvSpPr>
          <p:cNvPr id="155" name="TextBox 154"/>
          <p:cNvSpPr txBox="1"/>
          <p:nvPr/>
        </p:nvSpPr>
        <p:spPr bwMode="auto">
          <a:xfrm>
            <a:off x="5141406" y="1520991"/>
            <a:ext cx="1331913" cy="37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980" tIns="49986" rIns="99980" bIns="49986">
            <a:spAutoFit/>
          </a:bodyPr>
          <a:lstStyle/>
          <a:p>
            <a:pPr defTabSz="1001649" eaLnBrk="0" fontAlgn="t" hangingPunct="0">
              <a:defRPr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VLB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模型</a:t>
            </a:r>
          </a:p>
        </p:txBody>
      </p:sp>
      <p:grpSp>
        <p:nvGrpSpPr>
          <p:cNvPr id="37892" name="组合 69"/>
          <p:cNvGrpSpPr>
            <a:grpSpLocks/>
          </p:cNvGrpSpPr>
          <p:nvPr/>
        </p:nvGrpSpPr>
        <p:grpSpPr bwMode="auto">
          <a:xfrm>
            <a:off x="4408682" y="1918421"/>
            <a:ext cx="4025076" cy="3031404"/>
            <a:chOff x="4031940" y="3248980"/>
            <a:chExt cx="3251618" cy="2444503"/>
          </a:xfrm>
        </p:grpSpPr>
        <p:sp>
          <p:nvSpPr>
            <p:cNvPr id="51" name="圆角矩形 50"/>
            <p:cNvSpPr/>
            <p:nvPr/>
          </p:nvSpPr>
          <p:spPr bwMode="auto">
            <a:xfrm>
              <a:off x="4031940" y="3248980"/>
              <a:ext cx="3251618" cy="2444503"/>
            </a:xfrm>
            <a:prstGeom prst="roundRect">
              <a:avLst/>
            </a:prstGeom>
            <a:noFill/>
            <a:ln w="12700">
              <a:solidFill>
                <a:srgbClr val="FFFFFF"/>
              </a:solidFill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6818" tIns="8410" rIns="16818" bIns="8410" anchor="ctr" anchorCtr="1"/>
            <a:lstStyle/>
            <a:p>
              <a:pPr defTabSz="587133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SzPct val="60000"/>
                <a:buFont typeface="Wingdings" pitchFamily="2" charset="2"/>
                <a:buChar char="n"/>
                <a:defRPr/>
              </a:pPr>
              <a:endParaRPr lang="zh-CN" altLang="en-US" sz="1800" b="1" kern="0" dirty="0">
                <a:solidFill>
                  <a:prstClr val="white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37905" name="直接箭头连接符 51"/>
            <p:cNvCxnSpPr>
              <a:cxnSpLocks noChangeShapeType="1"/>
              <a:endCxn id="63" idx="0"/>
            </p:cNvCxnSpPr>
            <p:nvPr/>
          </p:nvCxnSpPr>
          <p:spPr bwMode="auto">
            <a:xfrm>
              <a:off x="5774311" y="4360634"/>
              <a:ext cx="73740" cy="288896"/>
            </a:xfrm>
            <a:prstGeom prst="straightConnector1">
              <a:avLst/>
            </a:prstGeom>
            <a:noFill/>
            <a:ln w="25400">
              <a:solidFill>
                <a:srgbClr val="0099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组合 52"/>
            <p:cNvGrpSpPr/>
            <p:nvPr/>
          </p:nvGrpSpPr>
          <p:grpSpPr>
            <a:xfrm>
              <a:off x="5434607" y="3932794"/>
              <a:ext cx="720000" cy="427841"/>
              <a:chOff x="3744048" y="2029024"/>
              <a:chExt cx="720000" cy="427841"/>
            </a:xfrm>
            <a:solidFill>
              <a:srgbClr val="7030A0">
                <a:alpha val="80000"/>
              </a:srgbClr>
            </a:solidFill>
          </p:grpSpPr>
          <p:sp>
            <p:nvSpPr>
              <p:cNvPr id="54" name="流程图: 过程 53"/>
              <p:cNvSpPr/>
              <p:nvPr/>
            </p:nvSpPr>
            <p:spPr bwMode="auto">
              <a:xfrm>
                <a:off x="3744048" y="2204864"/>
                <a:ext cx="720000" cy="252001"/>
              </a:xfrm>
              <a:prstGeom prst="flowChartProcess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anchor="b"/>
              <a:lstStyle/>
              <a:p>
                <a:pPr algn="ctr">
                  <a:buClr>
                    <a:srgbClr val="CC9900"/>
                  </a:buClr>
                  <a:defRPr/>
                </a:pPr>
                <a:r>
                  <a:rPr lang="en-US" altLang="zh-CN" sz="2000" kern="0" dirty="0" err="1">
                    <a:solidFill>
                      <a:srgbClr val="FFFFFF"/>
                    </a:solidFill>
                    <a:latin typeface="+mn-lt"/>
                    <a:ea typeface="+mn-ea"/>
                  </a:rPr>
                  <a:t>vLB</a:t>
                </a:r>
                <a:endParaRPr lang="zh-CN" altLang="en-US" sz="2000" kern="0" dirty="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 bwMode="auto">
              <a:xfrm>
                <a:off x="3792203" y="2029024"/>
                <a:ext cx="624474" cy="192189"/>
              </a:xfrm>
              <a:prstGeom prst="ellipse">
                <a:avLst/>
              </a:prstGeom>
              <a:solidFill>
                <a:srgbClr val="8AB9B9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>
                  <a:buClr>
                    <a:srgbClr val="CC9900"/>
                  </a:buClr>
                  <a:defRPr/>
                </a:pPr>
                <a:r>
                  <a:rPr lang="en-US" altLang="zh-CN" sz="1600" kern="0" dirty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EIP </a:t>
                </a:r>
                <a:endPara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37907" name="直接箭头连接符 55"/>
            <p:cNvCxnSpPr>
              <a:cxnSpLocks noChangeShapeType="1"/>
              <a:stCxn id="63" idx="2"/>
              <a:endCxn id="59" idx="0"/>
            </p:cNvCxnSpPr>
            <p:nvPr/>
          </p:nvCxnSpPr>
          <p:spPr bwMode="auto">
            <a:xfrm flipH="1">
              <a:off x="5791845" y="4953783"/>
              <a:ext cx="56206" cy="198418"/>
            </a:xfrm>
            <a:prstGeom prst="straightConnector1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直接箭头连接符 56"/>
            <p:cNvCxnSpPr>
              <a:cxnSpLocks noChangeShapeType="1"/>
              <a:stCxn id="59" idx="3"/>
              <a:endCxn id="64" idx="1"/>
            </p:cNvCxnSpPr>
            <p:nvPr/>
          </p:nvCxnSpPr>
          <p:spPr bwMode="auto">
            <a:xfrm flipV="1">
              <a:off x="6389142" y="4990732"/>
              <a:ext cx="102327" cy="432047"/>
            </a:xfrm>
            <a:prstGeom prst="straightConnector1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09" name="组合 57"/>
            <p:cNvGrpSpPr>
              <a:grpSpLocks/>
            </p:cNvGrpSpPr>
            <p:nvPr/>
          </p:nvGrpSpPr>
          <p:grpSpPr bwMode="auto">
            <a:xfrm>
              <a:off x="5195325" y="5152748"/>
              <a:ext cx="1296145" cy="540060"/>
              <a:chOff x="4950042" y="4041068"/>
              <a:chExt cx="1368153" cy="668646"/>
            </a:xfrm>
          </p:grpSpPr>
          <p:sp>
            <p:nvSpPr>
              <p:cNvPr id="59" name="圆角矩形 58"/>
              <p:cNvSpPr/>
              <p:nvPr/>
            </p:nvSpPr>
            <p:spPr bwMode="auto">
              <a:xfrm>
                <a:off x="4949867" y="4040390"/>
                <a:ext cx="1259669" cy="670160"/>
              </a:xfrm>
              <a:prstGeom prst="roundRect">
                <a:avLst/>
              </a:prstGeom>
              <a:solidFill>
                <a:srgbClr val="0070C0">
                  <a:alpha val="80000"/>
                </a:srgbClr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algn="ctr">
                  <a:buClr>
                    <a:srgbClr val="CC9900"/>
                  </a:buClr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Pool1</a:t>
                </a:r>
                <a:endParaRPr lang="zh-CN" altLang="en-US" sz="18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 bwMode="auto">
              <a:xfrm>
                <a:off x="5526099" y="4398070"/>
                <a:ext cx="432174" cy="216180"/>
              </a:xfrm>
              <a:prstGeom prst="roundRect">
                <a:avLst/>
              </a:prstGeom>
              <a:solidFill>
                <a:srgbClr val="FFFFFF"/>
              </a:solidFill>
              <a:ln w="3175" cap="rnd">
                <a:noFill/>
                <a:prstDash val="sysDash"/>
                <a:round/>
              </a:ln>
              <a:effectLst/>
              <a:extLst/>
            </p:spPr>
            <p:txBody>
              <a:bodyPr anchor="ctr"/>
              <a:lstStyle/>
              <a:p>
                <a:pPr algn="ctr">
                  <a:buClr>
                    <a:srgbClr val="CC9900"/>
                  </a:buClr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VM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 bwMode="auto">
              <a:xfrm>
                <a:off x="5958272" y="4398070"/>
                <a:ext cx="360145" cy="143466"/>
              </a:xfrm>
              <a:prstGeom prst="round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>
                  <a:buClr>
                    <a:srgbClr val="CC9900"/>
                  </a:buClr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...</a:t>
                </a:r>
                <a:endParaRPr lang="zh-CN" altLang="en-US" sz="18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 bwMode="auto">
              <a:xfrm>
                <a:off x="5021896" y="4398070"/>
                <a:ext cx="432174" cy="216180"/>
              </a:xfrm>
              <a:prstGeom prst="roundRect">
                <a:avLst/>
              </a:prstGeom>
              <a:solidFill>
                <a:srgbClr val="FFFFFF"/>
              </a:solidFill>
              <a:ln w="3175" cap="rnd">
                <a:noFill/>
                <a:prstDash val="sysDash"/>
                <a:round/>
              </a:ln>
              <a:effectLst/>
              <a:extLst/>
            </p:spPr>
            <p:txBody>
              <a:bodyPr anchor="ctr"/>
              <a:lstStyle/>
              <a:p>
                <a:pPr algn="ctr">
                  <a:buClr>
                    <a:srgbClr val="CC9900"/>
                  </a:buClr>
                  <a:defRPr/>
                </a:pP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VM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3" name="圆角矩形 62"/>
            <p:cNvSpPr/>
            <p:nvPr/>
          </p:nvSpPr>
          <p:spPr bwMode="auto">
            <a:xfrm>
              <a:off x="5342152" y="4649530"/>
              <a:ext cx="1011799" cy="30425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>
                <a:buClr>
                  <a:srgbClr val="CC9900"/>
                </a:buClr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</a:rPr>
                <a:t>Listener1</a:t>
              </a:r>
              <a:endParaRPr lang="zh-CN" altLang="en-US" sz="18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十字形 63"/>
            <p:cNvSpPr/>
            <p:nvPr/>
          </p:nvSpPr>
          <p:spPr bwMode="auto">
            <a:xfrm>
              <a:off x="6491681" y="4683935"/>
              <a:ext cx="720466" cy="612713"/>
            </a:xfrm>
            <a:prstGeom prst="plus">
              <a:avLst/>
            </a:prstGeom>
            <a:solidFill>
              <a:srgbClr val="CCFF99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fontAlgn="t"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lt"/>
                  <a:ea typeface="+mn-ea"/>
                </a:rPr>
                <a:t>  </a:t>
              </a:r>
              <a:r>
                <a:rPr lang="zh-CN" altLang="en-US" sz="1400" kern="0" dirty="0" smtClean="0">
                  <a:solidFill>
                    <a:srgbClr val="000000"/>
                  </a:solidFill>
                  <a:latin typeface="+mn-lt"/>
                  <a:ea typeface="+mn-ea"/>
                </a:rPr>
                <a:t>健康</a:t>
              </a:r>
              <a:endParaRPr lang="en-US" altLang="zh-CN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fontAlgn="t"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  </a:t>
              </a:r>
              <a:r>
                <a:rPr lang="zh-CN" altLang="en-US" sz="1400" kern="0" dirty="0" smtClean="0">
                  <a:solidFill>
                    <a:srgbClr val="000000"/>
                  </a:solidFill>
                  <a:latin typeface="+mn-lt"/>
                  <a:ea typeface="+mn-ea"/>
                </a:rPr>
                <a:t>检查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圆角矩形 64"/>
            <p:cNvSpPr/>
            <p:nvPr/>
          </p:nvSpPr>
          <p:spPr bwMode="auto">
            <a:xfrm>
              <a:off x="5337982" y="3460096"/>
              <a:ext cx="899790" cy="32381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fontAlgn="t"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+mn-lt"/>
                  <a:ea typeface="+mn-ea"/>
                </a:rPr>
                <a:t>前端网络</a:t>
              </a: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4173176" y="4609330"/>
              <a:ext cx="901376" cy="32381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fontAlgn="t"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后端网络</a:t>
              </a:r>
            </a:p>
          </p:txBody>
        </p:sp>
        <p:cxnSp>
          <p:nvCxnSpPr>
            <p:cNvPr id="37914" name="直接箭头连接符 66"/>
            <p:cNvCxnSpPr>
              <a:cxnSpLocks noChangeShapeType="1"/>
              <a:stCxn id="65" idx="2"/>
            </p:cNvCxnSpPr>
            <p:nvPr/>
          </p:nvCxnSpPr>
          <p:spPr bwMode="auto">
            <a:xfrm>
              <a:off x="5788369" y="3783334"/>
              <a:ext cx="6630" cy="149460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5" name="直接箭头连接符 67"/>
            <p:cNvCxnSpPr>
              <a:cxnSpLocks noChangeShapeType="1"/>
              <a:stCxn id="66" idx="3"/>
              <a:endCxn id="62" idx="0"/>
            </p:cNvCxnSpPr>
            <p:nvPr/>
          </p:nvCxnSpPr>
          <p:spPr bwMode="auto">
            <a:xfrm>
              <a:off x="5073825" y="4771848"/>
              <a:ext cx="394350" cy="668932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6" name="直接箭头连接符 68"/>
            <p:cNvCxnSpPr>
              <a:cxnSpLocks noChangeShapeType="1"/>
              <a:stCxn id="66" idx="3"/>
              <a:endCxn id="60" idx="0"/>
            </p:cNvCxnSpPr>
            <p:nvPr/>
          </p:nvCxnSpPr>
          <p:spPr bwMode="auto">
            <a:xfrm>
              <a:off x="5073825" y="4771848"/>
              <a:ext cx="871877" cy="668932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" name="矩形 70"/>
          <p:cNvSpPr/>
          <p:nvPr/>
        </p:nvSpPr>
        <p:spPr bwMode="auto">
          <a:xfrm>
            <a:off x="1238309" y="1918421"/>
            <a:ext cx="2016125" cy="288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anchor="ctr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600">
                <a:latin typeface="+mn-lt"/>
                <a:ea typeface="+mn-ea"/>
              </a:rPr>
              <a:t>ServiceCenter</a:t>
            </a: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008063" y="2744788"/>
            <a:ext cx="2376487" cy="84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/>
          <a:lstStyle/>
          <a:p>
            <a:pPr fontAlgn="t">
              <a:buClr>
                <a:srgbClr val="CC9900"/>
              </a:buClr>
              <a:defRPr/>
            </a:pPr>
            <a:r>
              <a:rPr lang="en-US" altLang="zh-CN" sz="1600" dirty="0" err="1">
                <a:latin typeface="+mn-lt"/>
                <a:ea typeface="+mn-ea"/>
              </a:rPr>
              <a:t>OpenStack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1526441" y="3046413"/>
            <a:ext cx="1439863" cy="2159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anchor="ctr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600">
                <a:latin typeface="+mn-lt"/>
                <a:ea typeface="+mn-ea"/>
              </a:rPr>
              <a:t>Neutron</a:t>
            </a: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526441" y="3262313"/>
            <a:ext cx="1439863" cy="2159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anchor="ctr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600">
                <a:latin typeface="+mn-lt"/>
                <a:ea typeface="+mn-ea"/>
              </a:rPr>
              <a:t>F5</a:t>
            </a:r>
            <a:r>
              <a:rPr lang="zh-CN" altLang="en-US" sz="1600">
                <a:latin typeface="+mn-lt"/>
                <a:ea typeface="+mn-ea"/>
              </a:rPr>
              <a:t>插件</a:t>
            </a:r>
          </a:p>
        </p:txBody>
      </p:sp>
      <p:cxnSp>
        <p:nvCxnSpPr>
          <p:cNvPr id="75" name="直接箭头连接符 74"/>
          <p:cNvCxnSpPr>
            <a:stCxn id="71" idx="2"/>
            <a:endCxn id="73" idx="0"/>
          </p:cNvCxnSpPr>
          <p:nvPr/>
        </p:nvCxnSpPr>
        <p:spPr bwMode="auto">
          <a:xfrm>
            <a:off x="2246372" y="2207346"/>
            <a:ext cx="1" cy="839067"/>
          </a:xfrm>
          <a:prstGeom prst="straightConnector1">
            <a:avLst/>
          </a:prstGeom>
          <a:ln>
            <a:headEnd type="none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 bwMode="auto">
          <a:xfrm>
            <a:off x="2303463" y="3968749"/>
            <a:ext cx="1439862" cy="2949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anchor="ctr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600" dirty="0">
                <a:latin typeface="+mn-lt"/>
                <a:ea typeface="+mn-ea"/>
              </a:rPr>
              <a:t>F5</a:t>
            </a:r>
            <a:endParaRPr lang="zh-CN" altLang="en-US" sz="1600" dirty="0">
              <a:latin typeface="+mn-lt"/>
              <a:ea typeface="+mn-ea"/>
            </a:endParaRPr>
          </a:p>
        </p:txBody>
      </p:sp>
      <p:cxnSp>
        <p:nvCxnSpPr>
          <p:cNvPr id="77" name="肘形连接符 76"/>
          <p:cNvCxnSpPr>
            <a:stCxn id="74" idx="2"/>
            <a:endCxn id="76" idx="0"/>
          </p:cNvCxnSpPr>
          <p:nvPr/>
        </p:nvCxnSpPr>
        <p:spPr bwMode="auto">
          <a:xfrm rot="16200000" flipH="1">
            <a:off x="2389615" y="3334970"/>
            <a:ext cx="490536" cy="777021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47149" y="2230963"/>
            <a:ext cx="165576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t">
              <a:defRPr/>
            </a:pPr>
            <a:r>
              <a:rPr lang="en-US" altLang="zh-CN" sz="1600" dirty="0">
                <a:latin typeface="+mn-lt"/>
                <a:ea typeface="+mn-ea"/>
              </a:rPr>
              <a:t>1.</a:t>
            </a:r>
            <a:r>
              <a:rPr lang="zh-CN" altLang="en-US" sz="1600" dirty="0">
                <a:latin typeface="+mn-lt"/>
                <a:ea typeface="+mn-ea"/>
              </a:rPr>
              <a:t>创建</a:t>
            </a:r>
            <a:r>
              <a:rPr lang="en-US" altLang="zh-CN" sz="1600" dirty="0">
                <a:latin typeface="+mn-lt"/>
                <a:ea typeface="+mn-ea"/>
              </a:rPr>
              <a:t>VLB</a:t>
            </a:r>
            <a:r>
              <a:rPr lang="zh-CN" altLang="en-US" sz="1600" dirty="0" smtClean="0">
                <a:latin typeface="+mn-lt"/>
                <a:ea typeface="+mn-ea"/>
              </a:rPr>
              <a:t>对象。</a:t>
            </a:r>
            <a:endParaRPr lang="en-US" altLang="zh-CN" sz="1600" dirty="0">
              <a:latin typeface="+mn-lt"/>
              <a:ea typeface="+mn-ea"/>
            </a:endParaRPr>
          </a:p>
          <a:p>
            <a:pPr fontAlgn="t">
              <a:defRPr/>
            </a:pPr>
            <a:r>
              <a:rPr lang="en-US" altLang="zh-CN" sz="1600" dirty="0">
                <a:latin typeface="+mn-lt"/>
                <a:ea typeface="+mn-ea"/>
              </a:rPr>
              <a:t>2.</a:t>
            </a:r>
            <a:r>
              <a:rPr lang="zh-CN" altLang="en-US" sz="1600" dirty="0">
                <a:latin typeface="+mn-lt"/>
                <a:ea typeface="+mn-ea"/>
              </a:rPr>
              <a:t>添加</a:t>
            </a:r>
            <a:r>
              <a:rPr lang="zh-CN" altLang="en-US" sz="1600" dirty="0" smtClean="0">
                <a:latin typeface="+mn-lt"/>
                <a:ea typeface="+mn-ea"/>
              </a:rPr>
              <a:t>监听器。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55650" y="5053377"/>
            <a:ext cx="7848600" cy="93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>
            <a:spAutoFit/>
          </a:bodyPr>
          <a:lstStyle/>
          <a:p>
            <a:pPr marL="342900" indent="-342900" defTabSz="1001649" eaLnBrk="0" fontAlgn="t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仅支持硬件负载均衡，需配套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F5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以及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F5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Neutron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开发的插件一起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使用。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marL="342900" indent="-342900" defTabSz="1001649" eaLnBrk="0" fontAlgn="t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支持按照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VLB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个数计量。</a:t>
            </a:r>
          </a:p>
        </p:txBody>
      </p:sp>
    </p:spTree>
    <p:extLst>
      <p:ext uri="{BB962C8B-B14F-4D97-AF65-F5344CB8AC3E}">
        <p14:creationId xmlns:p14="http://schemas.microsoft.com/office/powerpoint/2010/main" val="17706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备份服务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755650" y="4017962"/>
            <a:ext cx="7920037" cy="22193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仅支持虚拟机磁盘备份，支持系统盘、数据盘</a:t>
            </a:r>
            <a:r>
              <a:rPr lang="zh-CN" altLang="en-US" sz="1600" dirty="0" smtClean="0"/>
              <a:t>备份。</a:t>
            </a:r>
            <a:endParaRPr lang="zh-CN" altLang="en-US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支持手工备份和定时备份，定时备份支持指定备份副本个数（最多</a:t>
            </a:r>
            <a:r>
              <a:rPr lang="en-US" altLang="zh-CN" sz="1600" dirty="0"/>
              <a:t>64</a:t>
            </a:r>
            <a:r>
              <a:rPr lang="zh-CN" altLang="en-US" sz="1600" dirty="0"/>
              <a:t>个）、定时启动</a:t>
            </a:r>
            <a:r>
              <a:rPr lang="zh-CN" altLang="en-US" sz="1600" dirty="0" smtClean="0"/>
              <a:t>时间。</a:t>
            </a:r>
            <a:endParaRPr lang="zh-CN" altLang="en-US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支持恢复到原盘或者新</a:t>
            </a:r>
            <a:r>
              <a:rPr lang="zh-CN" altLang="en-US" sz="1600" dirty="0" smtClean="0"/>
              <a:t>盘。</a:t>
            </a:r>
            <a:endParaRPr lang="zh-CN" altLang="en-US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恢复系统盘，虚拟机需要停机；恢复数据盘，需要先把原数据盘</a:t>
            </a:r>
            <a:r>
              <a:rPr lang="zh-CN" altLang="en-US" sz="1600" dirty="0" smtClean="0"/>
              <a:t>卸载。</a:t>
            </a:r>
            <a:endParaRPr lang="zh-CN" altLang="en-US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支持按照备份存储空间计量。</a:t>
            </a:r>
          </a:p>
          <a:p>
            <a:endParaRPr lang="en-US" sz="1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961710" y="1376362"/>
            <a:ext cx="5220580" cy="2520950"/>
            <a:chOff x="2051050" y="1412875"/>
            <a:chExt cx="4321175" cy="2520950"/>
          </a:xfrm>
        </p:grpSpPr>
        <p:sp>
          <p:nvSpPr>
            <p:cNvPr id="58" name="矩形 57"/>
            <p:cNvSpPr/>
            <p:nvPr/>
          </p:nvSpPr>
          <p:spPr bwMode="auto">
            <a:xfrm>
              <a:off x="3132138" y="1412875"/>
              <a:ext cx="2016125" cy="2873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ServiceCenter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2051050" y="2492375"/>
              <a:ext cx="2016125" cy="86042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OpenStack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2555875" y="2781300"/>
              <a:ext cx="1008063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cinder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2555875" y="2997200"/>
              <a:ext cx="1008063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driver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流程图: 磁盘 82"/>
            <p:cNvSpPr/>
            <p:nvPr/>
          </p:nvSpPr>
          <p:spPr bwMode="auto">
            <a:xfrm>
              <a:off x="2124075" y="3573463"/>
              <a:ext cx="792163" cy="360362"/>
            </a:xfrm>
            <a:prstGeom prst="flowChartMagneticDisk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/>
            <a:lstStyle/>
            <a:p>
              <a:pPr algn="ctr"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rgbClr val="000000"/>
                  </a:solidFill>
                  <a:latin typeface="+mn-lt"/>
                  <a:ea typeface="+mn-ea"/>
                </a:rPr>
                <a:t>主存储</a:t>
              </a:r>
            </a:p>
          </p:txBody>
        </p:sp>
        <p:sp>
          <p:nvSpPr>
            <p:cNvPr id="84" name="流程图: 磁盘 83"/>
            <p:cNvSpPr/>
            <p:nvPr/>
          </p:nvSpPr>
          <p:spPr bwMode="auto">
            <a:xfrm>
              <a:off x="3276600" y="3573463"/>
              <a:ext cx="719138" cy="360362"/>
            </a:xfrm>
            <a:prstGeom prst="flowChartMagneticDisk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rIns="18000"/>
            <a:lstStyle/>
            <a:p>
              <a:pPr algn="ctr"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备份</a:t>
              </a:r>
              <a:r>
                <a:rPr lang="zh-CN" altLang="en-US" sz="1400" kern="0">
                  <a:solidFill>
                    <a:srgbClr val="000000"/>
                  </a:solidFill>
                  <a:latin typeface="+mn-lt"/>
                  <a:ea typeface="+mn-ea"/>
                </a:rPr>
                <a:t>存储</a:t>
              </a:r>
            </a:p>
          </p:txBody>
        </p:sp>
        <p:cxnSp>
          <p:nvCxnSpPr>
            <p:cNvPr id="38922" name="肘形连接符 85"/>
            <p:cNvCxnSpPr>
              <a:cxnSpLocks noChangeShapeType="1"/>
              <a:stCxn id="82" idx="2"/>
              <a:endCxn id="83" idx="1"/>
            </p:cNvCxnSpPr>
            <p:nvPr/>
          </p:nvCxnSpPr>
          <p:spPr bwMode="auto">
            <a:xfrm rot="5400000">
              <a:off x="2609056" y="3123407"/>
              <a:ext cx="360363" cy="53975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3" name="直接箭头连接符 86"/>
            <p:cNvCxnSpPr>
              <a:cxnSpLocks noChangeShapeType="1"/>
              <a:stCxn id="83" idx="4"/>
              <a:endCxn id="84" idx="2"/>
            </p:cNvCxnSpPr>
            <p:nvPr/>
          </p:nvCxnSpPr>
          <p:spPr bwMode="auto">
            <a:xfrm>
              <a:off x="2916238" y="3752850"/>
              <a:ext cx="360362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矩形 87"/>
            <p:cNvSpPr/>
            <p:nvPr/>
          </p:nvSpPr>
          <p:spPr bwMode="auto">
            <a:xfrm>
              <a:off x="4356100" y="2492375"/>
              <a:ext cx="2016125" cy="86042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OpenStack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4859338" y="2781300"/>
              <a:ext cx="1008062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cinder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859338" y="2997200"/>
              <a:ext cx="1008062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driver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流程图: 磁盘 90"/>
            <p:cNvSpPr/>
            <p:nvPr/>
          </p:nvSpPr>
          <p:spPr bwMode="auto">
            <a:xfrm>
              <a:off x="4427538" y="3573463"/>
              <a:ext cx="792162" cy="360362"/>
            </a:xfrm>
            <a:prstGeom prst="flowChartMagneticDisk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/>
            <a:lstStyle/>
            <a:p>
              <a:pPr algn="ctr"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rgbClr val="000000"/>
                  </a:solidFill>
                  <a:latin typeface="+mn-lt"/>
                  <a:ea typeface="+mn-ea"/>
                </a:rPr>
                <a:t>主存储</a:t>
              </a:r>
            </a:p>
          </p:txBody>
        </p:sp>
        <p:sp>
          <p:nvSpPr>
            <p:cNvPr id="92" name="流程图: 磁盘 91"/>
            <p:cNvSpPr/>
            <p:nvPr/>
          </p:nvSpPr>
          <p:spPr bwMode="auto">
            <a:xfrm>
              <a:off x="5580063" y="3573463"/>
              <a:ext cx="720725" cy="360362"/>
            </a:xfrm>
            <a:prstGeom prst="flowChartMagneticDisk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rIns="18000"/>
            <a:lstStyle/>
            <a:p>
              <a:pPr algn="ctr"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ysClr val="windowText" lastClr="000000"/>
                  </a:solidFill>
                  <a:latin typeface="+mn-lt"/>
                  <a:ea typeface="+mn-ea"/>
                </a:rPr>
                <a:t>备份</a:t>
              </a:r>
              <a:r>
                <a:rPr lang="zh-CN" altLang="en-US" sz="1400" kern="0">
                  <a:solidFill>
                    <a:srgbClr val="000000"/>
                  </a:solidFill>
                  <a:latin typeface="+mn-lt"/>
                  <a:ea typeface="+mn-ea"/>
                </a:rPr>
                <a:t>存储</a:t>
              </a:r>
            </a:p>
          </p:txBody>
        </p:sp>
        <p:cxnSp>
          <p:nvCxnSpPr>
            <p:cNvPr id="38929" name="肘形连接符 92"/>
            <p:cNvCxnSpPr>
              <a:cxnSpLocks noChangeShapeType="1"/>
              <a:stCxn id="90" idx="2"/>
              <a:endCxn id="91" idx="1"/>
            </p:cNvCxnSpPr>
            <p:nvPr/>
          </p:nvCxnSpPr>
          <p:spPr bwMode="auto">
            <a:xfrm rot="5400000">
              <a:off x="4914106" y="3123407"/>
              <a:ext cx="360363" cy="53975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0" name="直接箭头连接符 93"/>
            <p:cNvCxnSpPr>
              <a:cxnSpLocks noChangeShapeType="1"/>
              <a:stCxn id="91" idx="4"/>
              <a:endCxn id="92" idx="2"/>
            </p:cNvCxnSpPr>
            <p:nvPr/>
          </p:nvCxnSpPr>
          <p:spPr bwMode="auto">
            <a:xfrm>
              <a:off x="5219700" y="3752850"/>
              <a:ext cx="360363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1" name="肘形连接符 94"/>
            <p:cNvCxnSpPr>
              <a:cxnSpLocks noChangeShapeType="1"/>
              <a:stCxn id="58" idx="2"/>
              <a:endCxn id="25" idx="0"/>
            </p:cNvCxnSpPr>
            <p:nvPr/>
          </p:nvCxnSpPr>
          <p:spPr bwMode="auto">
            <a:xfrm rot="5400000">
              <a:off x="3382963" y="1376363"/>
              <a:ext cx="433387" cy="10810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矩形 24"/>
            <p:cNvSpPr/>
            <p:nvPr/>
          </p:nvSpPr>
          <p:spPr bwMode="auto">
            <a:xfrm>
              <a:off x="2555875" y="2133600"/>
              <a:ext cx="1008063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DPS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4859338" y="2133600"/>
              <a:ext cx="1008062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DPS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38934" name="直接箭头连接符 29"/>
            <p:cNvCxnSpPr>
              <a:cxnSpLocks noChangeShapeType="1"/>
              <a:stCxn id="25" idx="2"/>
              <a:endCxn id="81" idx="0"/>
            </p:cNvCxnSpPr>
            <p:nvPr/>
          </p:nvCxnSpPr>
          <p:spPr bwMode="auto">
            <a:xfrm>
              <a:off x="3059113" y="2349500"/>
              <a:ext cx="0" cy="431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5" name="直接箭头连接符 30"/>
            <p:cNvCxnSpPr>
              <a:cxnSpLocks noChangeShapeType="1"/>
              <a:stCxn id="28" idx="2"/>
              <a:endCxn id="89" idx="0"/>
            </p:cNvCxnSpPr>
            <p:nvPr/>
          </p:nvCxnSpPr>
          <p:spPr bwMode="auto">
            <a:xfrm>
              <a:off x="5364163" y="2349500"/>
              <a:ext cx="0" cy="431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6" name="肘形连接符 33"/>
            <p:cNvCxnSpPr>
              <a:cxnSpLocks noChangeShapeType="1"/>
              <a:stCxn id="58" idx="2"/>
              <a:endCxn id="28" idx="0"/>
            </p:cNvCxnSpPr>
            <p:nvPr/>
          </p:nvCxnSpPr>
          <p:spPr bwMode="auto">
            <a:xfrm rot="16200000" flipH="1">
              <a:off x="4535488" y="1304925"/>
              <a:ext cx="433387" cy="1223963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918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容灾服务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5650" y="4437063"/>
            <a:ext cx="7920037" cy="17642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仅支持线上申请，线下发放的模式，租户在</a:t>
            </a:r>
            <a:r>
              <a:rPr lang="en-US" altLang="zh-CN" sz="1600" dirty="0"/>
              <a:t>SC</a:t>
            </a:r>
            <a:r>
              <a:rPr lang="zh-CN" altLang="en-US" sz="1600" dirty="0"/>
              <a:t>申请，系统管理员在</a:t>
            </a:r>
            <a:r>
              <a:rPr lang="en-US" altLang="zh-CN" sz="1600" dirty="0" err="1"/>
              <a:t>BCManager</a:t>
            </a:r>
            <a:r>
              <a:rPr lang="zh-CN" altLang="en-US" sz="1600" dirty="0"/>
              <a:t>上启动以及切换容</a:t>
            </a:r>
            <a:r>
              <a:rPr lang="zh-CN" altLang="en-US" sz="1600" dirty="0" smtClean="0"/>
              <a:t>灾。</a:t>
            </a:r>
            <a:endParaRPr lang="zh-CN" altLang="en-US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当前申请是租户的行为，发放是系统管理员的行为，二者之间缺乏一个线上沟通的通道，需要线下沟通，易用性</a:t>
            </a:r>
            <a:r>
              <a:rPr lang="zh-CN" altLang="en-US" sz="1600" dirty="0" smtClean="0"/>
              <a:t>不好。</a:t>
            </a:r>
            <a:endParaRPr lang="en-US" altLang="zh-CN" sz="1600" dirty="0" smtClean="0"/>
          </a:p>
          <a:p>
            <a:pPr>
              <a:lnSpc>
                <a:spcPct val="130000"/>
              </a:lnSpc>
            </a:pPr>
            <a:r>
              <a:rPr lang="zh-CN" altLang="en-US" sz="1600" dirty="0" smtClean="0"/>
              <a:t>按照</a:t>
            </a:r>
            <a:r>
              <a:rPr lang="zh-CN" altLang="en-US" sz="1600" dirty="0"/>
              <a:t>虚拟机计量，容灾虚拟机按照开机计量。</a:t>
            </a:r>
          </a:p>
          <a:p>
            <a:endParaRPr lang="en-US" sz="1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547812" y="1376363"/>
            <a:ext cx="6372559" cy="3060700"/>
            <a:chOff x="1547813" y="1700213"/>
            <a:chExt cx="5472112" cy="2736850"/>
          </a:xfrm>
        </p:grpSpPr>
        <p:sp>
          <p:nvSpPr>
            <p:cNvPr id="47" name="矩形 46"/>
            <p:cNvSpPr/>
            <p:nvPr/>
          </p:nvSpPr>
          <p:spPr bwMode="auto">
            <a:xfrm>
              <a:off x="1800225" y="2060575"/>
              <a:ext cx="1258888" cy="28892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 err="1">
                  <a:solidFill>
                    <a:srgbClr val="000000"/>
                  </a:solidFill>
                  <a:latin typeface="+mn-lt"/>
                  <a:ea typeface="+mn-ea"/>
                </a:rPr>
                <a:t>ServiceCenter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3276600" y="2349500"/>
              <a:ext cx="790575" cy="2873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r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 err="1">
                  <a:solidFill>
                    <a:srgbClr val="000000"/>
                  </a:solidFill>
                  <a:latin typeface="+mn-lt"/>
                  <a:ea typeface="+mn-ea"/>
                </a:rPr>
                <a:t>BCManager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1763713" y="2852738"/>
              <a:ext cx="2016125" cy="8588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OpenStack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2411413" y="3141663"/>
              <a:ext cx="792162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cinder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2411413" y="3357563"/>
              <a:ext cx="792162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driver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流程图: 磁盘 51"/>
            <p:cNvSpPr/>
            <p:nvPr/>
          </p:nvSpPr>
          <p:spPr bwMode="auto">
            <a:xfrm>
              <a:off x="2268538" y="3933825"/>
              <a:ext cx="790575" cy="358775"/>
            </a:xfrm>
            <a:prstGeom prst="flowChartMagneticDisk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/>
            <a:lstStyle/>
            <a:p>
              <a:pPr algn="ctr"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rgbClr val="000000"/>
                  </a:solidFill>
                  <a:latin typeface="+mn-ea"/>
                  <a:ea typeface="+mn-ea"/>
                </a:rPr>
                <a:t>主存储</a:t>
              </a:r>
            </a:p>
          </p:txBody>
        </p:sp>
        <p:cxnSp>
          <p:nvCxnSpPr>
            <p:cNvPr id="39945" name="肘形连接符 52"/>
            <p:cNvCxnSpPr>
              <a:cxnSpLocks noChangeShapeType="1"/>
              <a:stCxn id="51" idx="2"/>
              <a:endCxn id="52" idx="1"/>
            </p:cNvCxnSpPr>
            <p:nvPr/>
          </p:nvCxnSpPr>
          <p:spPr bwMode="auto">
            <a:xfrm rot="5400000">
              <a:off x="2555876" y="3681412"/>
              <a:ext cx="360362" cy="144463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6" name="直接箭头连接符 53"/>
            <p:cNvCxnSpPr>
              <a:cxnSpLocks noChangeShapeType="1"/>
              <a:stCxn id="52" idx="4"/>
              <a:endCxn id="60" idx="2"/>
            </p:cNvCxnSpPr>
            <p:nvPr/>
          </p:nvCxnSpPr>
          <p:spPr bwMode="auto">
            <a:xfrm>
              <a:off x="3059113" y="4113213"/>
              <a:ext cx="230505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矩形 54"/>
            <p:cNvSpPr/>
            <p:nvPr/>
          </p:nvSpPr>
          <p:spPr bwMode="auto">
            <a:xfrm>
              <a:off x="1547813" y="1700213"/>
              <a:ext cx="2663825" cy="273685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+mn-ea"/>
                  <a:ea typeface="+mn-ea"/>
                </a:rPr>
                <a:t>生产数据中心</a:t>
              </a: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787900" y="2852738"/>
              <a:ext cx="2016125" cy="8588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OpenStack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795963" y="3141663"/>
              <a:ext cx="792162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nova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932363" y="3357563"/>
              <a:ext cx="792162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driver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流程图: 磁盘 59"/>
            <p:cNvSpPr/>
            <p:nvPr/>
          </p:nvSpPr>
          <p:spPr bwMode="auto">
            <a:xfrm>
              <a:off x="5364163" y="3933825"/>
              <a:ext cx="792162" cy="358775"/>
            </a:xfrm>
            <a:prstGeom prst="flowChartMagneticDisk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lIns="18000" rIns="18000"/>
            <a:lstStyle/>
            <a:p>
              <a:pPr algn="ctr">
                <a:buClr>
                  <a:srgbClr val="CC9900"/>
                </a:buClr>
                <a:defRPr/>
              </a:pPr>
              <a:r>
                <a:rPr lang="zh-CN" altLang="en-US" sz="1400" kern="0">
                  <a:solidFill>
                    <a:sysClr val="windowText" lastClr="000000"/>
                  </a:solidFill>
                  <a:latin typeface="+mn-ea"/>
                  <a:ea typeface="+mn-ea"/>
                </a:rPr>
                <a:t>容灾</a:t>
              </a:r>
              <a:r>
                <a:rPr lang="zh-CN" altLang="en-US" sz="1400" kern="0">
                  <a:solidFill>
                    <a:srgbClr val="000000"/>
                  </a:solidFill>
                  <a:latin typeface="+mn-ea"/>
                  <a:ea typeface="+mn-ea"/>
                </a:rPr>
                <a:t>存储</a:t>
              </a:r>
            </a:p>
          </p:txBody>
        </p:sp>
        <p:cxnSp>
          <p:nvCxnSpPr>
            <p:cNvPr id="39952" name="肘形连接符 60"/>
            <p:cNvCxnSpPr>
              <a:cxnSpLocks noChangeShapeType="1"/>
              <a:stCxn id="59" idx="2"/>
              <a:endCxn id="60" idx="1"/>
            </p:cNvCxnSpPr>
            <p:nvPr/>
          </p:nvCxnSpPr>
          <p:spPr bwMode="auto">
            <a:xfrm rot="16200000" flipH="1">
              <a:off x="5363369" y="3537744"/>
              <a:ext cx="360362" cy="431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矩形 61"/>
            <p:cNvSpPr/>
            <p:nvPr/>
          </p:nvSpPr>
          <p:spPr bwMode="auto">
            <a:xfrm>
              <a:off x="4500563" y="1700213"/>
              <a:ext cx="2519362" cy="273685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容灾</a:t>
              </a:r>
              <a:r>
                <a:rPr lang="zh-CN" altLang="en-US" sz="1400" kern="0" dirty="0">
                  <a:solidFill>
                    <a:srgbClr val="000000"/>
                  </a:solidFill>
                  <a:latin typeface="+mn-ea"/>
                  <a:ea typeface="+mn-ea"/>
                </a:rPr>
                <a:t>数据中心</a:t>
              </a:r>
            </a:p>
          </p:txBody>
        </p:sp>
        <p:cxnSp>
          <p:nvCxnSpPr>
            <p:cNvPr id="39954" name="肘形连接符 85"/>
            <p:cNvCxnSpPr>
              <a:cxnSpLocks noChangeShapeType="1"/>
              <a:stCxn id="47" idx="3"/>
              <a:endCxn id="57" idx="0"/>
            </p:cNvCxnSpPr>
            <p:nvPr/>
          </p:nvCxnSpPr>
          <p:spPr bwMode="auto">
            <a:xfrm>
              <a:off x="3059113" y="2205038"/>
              <a:ext cx="3133725" cy="936625"/>
            </a:xfrm>
            <a:prstGeom prst="bentConnector2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矩形 63"/>
            <p:cNvSpPr/>
            <p:nvPr/>
          </p:nvSpPr>
          <p:spPr bwMode="auto">
            <a:xfrm>
              <a:off x="4932363" y="3141663"/>
              <a:ext cx="792162" cy="2159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cinder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39956" name="肘形连接符 85"/>
            <p:cNvCxnSpPr>
              <a:cxnSpLocks noChangeShapeType="1"/>
              <a:stCxn id="48" idx="2"/>
              <a:endCxn id="50" idx="0"/>
            </p:cNvCxnSpPr>
            <p:nvPr/>
          </p:nvCxnSpPr>
          <p:spPr bwMode="auto">
            <a:xfrm rot="5400000">
              <a:off x="2987675" y="2457451"/>
              <a:ext cx="504825" cy="8636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7" name="肘形连接符 85"/>
            <p:cNvCxnSpPr>
              <a:cxnSpLocks noChangeShapeType="1"/>
              <a:stCxn id="48" idx="2"/>
              <a:endCxn id="64" idx="0"/>
            </p:cNvCxnSpPr>
            <p:nvPr/>
          </p:nvCxnSpPr>
          <p:spPr bwMode="auto">
            <a:xfrm rot="16200000" flipH="1">
              <a:off x="4247356" y="2061370"/>
              <a:ext cx="504825" cy="165576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3635375" y="1952625"/>
              <a:ext cx="1512888" cy="2752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1.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创建容灾虚拟机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51275" y="2636838"/>
              <a:ext cx="1368425" cy="2752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  <a:latin typeface="+mn-ea"/>
                  <a:ea typeface="+mn-ea"/>
                </a:rPr>
                <a:t>2.</a:t>
              </a:r>
              <a:r>
                <a:rPr lang="zh-CN" altLang="en-US" sz="1400" kern="0">
                  <a:solidFill>
                    <a:sysClr val="windowText" lastClr="000000"/>
                  </a:solidFill>
                  <a:latin typeface="+mn-ea"/>
                  <a:ea typeface="+mn-ea"/>
                </a:rPr>
                <a:t>创建容灾卷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0338" y="2636838"/>
              <a:ext cx="1008062" cy="2752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  <a:latin typeface="+mn-ea"/>
                  <a:ea typeface="+mn-ea"/>
                </a:rPr>
                <a:t>3.</a:t>
              </a:r>
              <a:r>
                <a:rPr lang="zh-CN" altLang="en-US" sz="1400" kern="0">
                  <a:solidFill>
                    <a:sysClr val="windowText" lastClr="000000"/>
                  </a:solidFill>
                  <a:latin typeface="+mn-ea"/>
                  <a:ea typeface="+mn-ea"/>
                </a:rPr>
                <a:t>数据同步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35375" y="3860800"/>
              <a:ext cx="1296988" cy="2752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  <a:latin typeface="+mn-ea"/>
                  <a:ea typeface="+mn-ea"/>
                </a:rPr>
                <a:t>4.</a:t>
              </a:r>
              <a:r>
                <a:rPr lang="zh-CN" altLang="en-US" sz="1400" kern="0">
                  <a:solidFill>
                    <a:sysClr val="windowText" lastClr="000000"/>
                  </a:solidFill>
                  <a:latin typeface="+mn-ea"/>
                  <a:ea typeface="+mn-ea"/>
                </a:rPr>
                <a:t>存储复制数据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8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大数据服务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5650" y="1484312"/>
            <a:ext cx="7852097" cy="4284948"/>
            <a:chOff x="755650" y="1484313"/>
            <a:chExt cx="7852097" cy="3313112"/>
          </a:xfrm>
        </p:grpSpPr>
        <p:sp>
          <p:nvSpPr>
            <p:cNvPr id="74" name="矩形 73"/>
            <p:cNvSpPr/>
            <p:nvPr/>
          </p:nvSpPr>
          <p:spPr bwMode="auto">
            <a:xfrm>
              <a:off x="2627313" y="1916113"/>
              <a:ext cx="2016125" cy="28892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ServiceCenter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1042988" y="2852738"/>
              <a:ext cx="2447925" cy="129698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8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err="1">
                  <a:solidFill>
                    <a:sysClr val="windowText" lastClr="000000"/>
                  </a:solidFill>
                  <a:latin typeface="+mn-lt"/>
                  <a:ea typeface="+mn-ea"/>
                </a:rPr>
                <a:t>FusionInsight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 Manager-1</a:t>
              </a:r>
              <a:endParaRPr lang="zh-CN" altLang="en-US" sz="12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1187450" y="3141663"/>
              <a:ext cx="360363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HDFS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1690688" y="3141663"/>
              <a:ext cx="342900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HBase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2195513" y="3141663"/>
              <a:ext cx="287337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Hive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2627313" y="3141663"/>
              <a:ext cx="288925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MR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059113" y="3141663"/>
              <a:ext cx="288925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Spark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4140200" y="2852738"/>
              <a:ext cx="2447925" cy="129698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8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200" kern="0" dirty="0" err="1">
                  <a:solidFill>
                    <a:sysClr val="windowText" lastClr="000000"/>
                  </a:solidFill>
                  <a:latin typeface="+mn-lt"/>
                  <a:ea typeface="+mn-ea"/>
                </a:rPr>
                <a:t>FusionInsight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 Manager-N</a:t>
              </a:r>
              <a:endParaRPr lang="zh-CN" altLang="en-US" sz="12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4283075" y="3141663"/>
              <a:ext cx="360363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HDFS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4787900" y="3141663"/>
              <a:ext cx="341313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HBase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5291138" y="3141663"/>
              <a:ext cx="288925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Hive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5724525" y="3141663"/>
              <a:ext cx="287338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MR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6156325" y="3141663"/>
              <a:ext cx="287338" cy="935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en-US" altLang="zh-CN" sz="1400" kern="0">
                  <a:solidFill>
                    <a:srgbClr val="000000"/>
                  </a:solidFill>
                  <a:latin typeface="+mn-lt"/>
                  <a:ea typeface="+mn-ea"/>
                </a:rPr>
                <a:t>Spark</a:t>
              </a:r>
              <a:endParaRPr lang="zh-CN" altLang="en-US" sz="1400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40976" name="肘形连接符 86"/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2627313" y="1844675"/>
              <a:ext cx="647700" cy="136842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肘形连接符 87"/>
            <p:cNvCxnSpPr>
              <a:cxnSpLocks noChangeShapeType="1"/>
              <a:stCxn id="74" idx="2"/>
              <a:endCxn id="81" idx="0"/>
            </p:cNvCxnSpPr>
            <p:nvPr/>
          </p:nvCxnSpPr>
          <p:spPr bwMode="auto">
            <a:xfrm rot="16200000" flipH="1">
              <a:off x="4175919" y="1664494"/>
              <a:ext cx="647700" cy="172878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矩形 88"/>
            <p:cNvSpPr/>
            <p:nvPr/>
          </p:nvSpPr>
          <p:spPr bwMode="auto">
            <a:xfrm>
              <a:off x="1042988" y="4221163"/>
              <a:ext cx="2447925" cy="5032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600" kern="0">
                  <a:solidFill>
                    <a:srgbClr val="000000"/>
                  </a:solidFill>
                  <a:latin typeface="+mn-lt"/>
                  <a:ea typeface="+mn-ea"/>
                </a:rPr>
                <a:t>物理服务器资源池</a:t>
              </a: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140200" y="4221163"/>
              <a:ext cx="2447925" cy="5032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  <a:extLst/>
          </p:spPr>
          <p:txBody>
            <a:bodyPr tIns="1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600" kern="0">
                  <a:solidFill>
                    <a:srgbClr val="000000"/>
                  </a:solidFill>
                  <a:latin typeface="+mn-lt"/>
                  <a:ea typeface="+mn-ea"/>
                </a:rPr>
                <a:t>物理服务器资源池</a:t>
              </a: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755650" y="2636838"/>
              <a:ext cx="2951163" cy="216058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 tIns="18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大数据集群</a:t>
              </a: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-1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3924300" y="2636838"/>
              <a:ext cx="2879725" cy="216058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  <a:extLst/>
          </p:spPr>
          <p:txBody>
            <a:bodyPr tIns="18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大数据集群</a:t>
              </a:r>
              <a:r>
                <a:rPr lang="en-US" altLang="zh-CN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-N</a:t>
              </a:r>
              <a:endParaRPr lang="zh-CN" alt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19925" y="3007505"/>
              <a:ext cx="1587822" cy="121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1. 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预先部署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  <a:latin typeface="+mn-lt"/>
                  <a:ea typeface="+mn-ea"/>
                </a:rPr>
                <a:t>FusionInsight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，安装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HDFS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  <a:latin typeface="+mn-lt"/>
                  <a:ea typeface="+mn-ea"/>
                </a:rPr>
                <a:t>HBase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Hive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MR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Spark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等大数据</a:t>
              </a:r>
              <a:r>
                <a:rPr lang="zh-CN" altLang="en-US" sz="1600" kern="0" dirty="0" smtClean="0">
                  <a:solidFill>
                    <a:sysClr val="windowText" lastClr="000000"/>
                  </a:solidFill>
                  <a:latin typeface="+mn-lt"/>
                  <a:ea typeface="+mn-ea"/>
                </a:rPr>
                <a:t>服务。</a:t>
              </a:r>
              <a:endParaRPr lang="zh-CN" altLang="en-US" sz="16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40983" name="直接连接符 93"/>
            <p:cNvCxnSpPr>
              <a:cxnSpLocks noChangeShapeType="1"/>
              <a:stCxn id="93" idx="1"/>
              <a:endCxn id="92" idx="3"/>
            </p:cNvCxnSpPr>
            <p:nvPr/>
          </p:nvCxnSpPr>
          <p:spPr bwMode="auto">
            <a:xfrm flipH="1">
              <a:off x="6804025" y="3614334"/>
              <a:ext cx="215900" cy="102797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TextBox 94"/>
            <p:cNvSpPr txBox="1"/>
            <p:nvPr/>
          </p:nvSpPr>
          <p:spPr>
            <a:xfrm>
              <a:off x="5435600" y="1484313"/>
              <a:ext cx="2663825" cy="832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2. 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租户申请时，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SC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为租户创建大数据使用账号，关联大数据服务权限，以及指定</a:t>
              </a:r>
              <a:r>
                <a:rPr lang="zh-CN" altLang="en-US" sz="1600" kern="0" dirty="0" smtClean="0">
                  <a:solidFill>
                    <a:sysClr val="windowText" lastClr="000000"/>
                  </a:solidFill>
                  <a:latin typeface="+mn-lt"/>
                  <a:ea typeface="+mn-ea"/>
                </a:rPr>
                <a:t>配额。</a:t>
              </a:r>
              <a:endParaRPr lang="zh-CN" altLang="en-US" sz="16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40985" name="直接连接符 95"/>
            <p:cNvCxnSpPr>
              <a:cxnSpLocks noChangeShapeType="1"/>
              <a:stCxn id="95" idx="1"/>
              <a:endCxn id="74" idx="3"/>
            </p:cNvCxnSpPr>
            <p:nvPr/>
          </p:nvCxnSpPr>
          <p:spPr bwMode="auto">
            <a:xfrm flipH="1">
              <a:off x="4643438" y="1900764"/>
              <a:ext cx="792162" cy="159811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403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RDS</a:t>
            </a:r>
            <a:r>
              <a:rPr lang="zh-CN" altLang="en-US" smtClean="0"/>
              <a:t>服务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53091" y="1381169"/>
            <a:ext cx="7622406" cy="4435201"/>
            <a:chOff x="755650" y="1493156"/>
            <a:chExt cx="7226384" cy="3772583"/>
          </a:xfrm>
        </p:grpSpPr>
        <p:sp>
          <p:nvSpPr>
            <p:cNvPr id="52" name="TextBox 51"/>
            <p:cNvSpPr txBox="1"/>
            <p:nvPr/>
          </p:nvSpPr>
          <p:spPr>
            <a:xfrm>
              <a:off x="6048686" y="3523747"/>
              <a:ext cx="1933348" cy="1335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1. 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预先部署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Oracle Enterprise Manager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，把物理服务器资源池纳入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OEM</a:t>
              </a:r>
              <a:r>
                <a:rPr lang="zh-CN" altLang="en-US" sz="1600" kern="0" dirty="0" smtClean="0">
                  <a:solidFill>
                    <a:sysClr val="windowText" lastClr="000000"/>
                  </a:solidFill>
                  <a:latin typeface="+mn-lt"/>
                  <a:ea typeface="+mn-ea"/>
                </a:rPr>
                <a:t>管理。</a:t>
              </a:r>
              <a:endParaRPr lang="zh-CN" altLang="en-US" sz="16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41988" name="直接连接符 52"/>
            <p:cNvCxnSpPr>
              <a:cxnSpLocks noChangeShapeType="1"/>
              <a:stCxn id="52" idx="1"/>
              <a:endCxn id="51" idx="3"/>
            </p:cNvCxnSpPr>
            <p:nvPr/>
          </p:nvCxnSpPr>
          <p:spPr bwMode="auto">
            <a:xfrm flipH="1">
              <a:off x="5616575" y="4191324"/>
              <a:ext cx="432110" cy="202084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5461601" y="1493156"/>
              <a:ext cx="2293755" cy="1335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租户申请时，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 SC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为租户创建数据库实例，创建数据库账号，关联数据库使用权限，以及指定</a:t>
              </a:r>
              <a:r>
                <a:rPr lang="zh-CN" altLang="en-US" sz="1600" kern="0" dirty="0" smtClean="0">
                  <a:solidFill>
                    <a:sysClr val="windowText" lastClr="000000"/>
                  </a:solidFill>
                  <a:latin typeface="+mn-lt"/>
                  <a:ea typeface="+mn-ea"/>
                </a:rPr>
                <a:t>配额。</a:t>
              </a:r>
              <a:endParaRPr lang="zh-CN" altLang="en-US" sz="16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1990" name="组合 20"/>
            <p:cNvGrpSpPr>
              <a:grpSpLocks/>
            </p:cNvGrpSpPr>
            <p:nvPr/>
          </p:nvGrpSpPr>
          <p:grpSpPr bwMode="auto">
            <a:xfrm>
              <a:off x="755650" y="2160733"/>
              <a:ext cx="4860925" cy="3105006"/>
              <a:chOff x="1583668" y="2190022"/>
              <a:chExt cx="4176464" cy="2499118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2663929" y="2312568"/>
                <a:ext cx="2015942" cy="2887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en-US" altLang="zh-CN" sz="1800" kern="0" dirty="0" err="1">
                    <a:solidFill>
                      <a:srgbClr val="000000"/>
                    </a:solidFill>
                    <a:latin typeface="+mn-lt"/>
                    <a:ea typeface="+mn-ea"/>
                  </a:rPr>
                  <a:t>ServiceCenter</a:t>
                </a:r>
                <a:endParaRPr lang="zh-CN" altLang="en-US" sz="18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 bwMode="auto">
              <a:xfrm>
                <a:off x="2663929" y="2888822"/>
                <a:ext cx="2015942" cy="28876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RDS driver</a:t>
                </a:r>
                <a:endParaRPr lang="zh-CN" altLang="en-US" sz="18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1799175" y="4077231"/>
                <a:ext cx="1657219" cy="54035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800" kern="0">
                    <a:solidFill>
                      <a:srgbClr val="000000"/>
                    </a:solidFill>
                    <a:latin typeface="+mn-lt"/>
                    <a:ea typeface="+mn-ea"/>
                  </a:rPr>
                  <a:t>物理服务器资源池</a:t>
                </a:r>
              </a:p>
            </p:txBody>
          </p:sp>
          <p:cxnSp>
            <p:nvCxnSpPr>
              <p:cNvPr id="41994" name="直接箭头连接符 43"/>
              <p:cNvCxnSpPr>
                <a:cxnSpLocks noChangeShapeType="1"/>
                <a:stCxn id="41" idx="2"/>
                <a:endCxn id="42" idx="0"/>
              </p:cNvCxnSpPr>
              <p:nvPr/>
            </p:nvCxnSpPr>
            <p:spPr bwMode="auto">
              <a:xfrm>
                <a:off x="3671900" y="2600908"/>
                <a:ext cx="0" cy="28803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995" name="肘形连接符 44"/>
              <p:cNvCxnSpPr>
                <a:cxnSpLocks noChangeShapeType="1"/>
                <a:stCxn id="42" idx="2"/>
                <a:endCxn id="46" idx="0"/>
              </p:cNvCxnSpPr>
              <p:nvPr/>
            </p:nvCxnSpPr>
            <p:spPr bwMode="auto">
              <a:xfrm rot="5400000">
                <a:off x="2933907" y="2871466"/>
                <a:ext cx="431872" cy="1044116"/>
              </a:xfrm>
              <a:prstGeom prst="bentConnector3">
                <a:avLst>
                  <a:gd name="adj1" fmla="val 63938"/>
                </a:avLst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矩形 45"/>
              <p:cNvSpPr/>
              <p:nvPr/>
            </p:nvSpPr>
            <p:spPr bwMode="auto">
              <a:xfrm>
                <a:off x="1799175" y="3609460"/>
                <a:ext cx="1657219" cy="36044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/>
            </p:spPr>
            <p:txBody>
              <a:bodyPr lIns="18000" rIns="18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en-US" altLang="zh-CN" sz="16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Oracle Enterprise Manager</a:t>
                </a:r>
                <a:endParaRPr lang="zh-CN" altLang="en-US" sz="16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3959697" y="3613293"/>
                <a:ext cx="1655855" cy="360319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/>
            </p:spPr>
            <p:txBody>
              <a:bodyPr lIns="18000" rIns="18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en-US" altLang="zh-CN" sz="16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Oracle Enterprise Manager</a:t>
                </a:r>
                <a:endParaRPr lang="zh-CN" altLang="en-US" sz="16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 bwMode="auto">
              <a:xfrm>
                <a:off x="3959697" y="4077231"/>
                <a:ext cx="1655855" cy="54035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  <a:ex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8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物理服务器资源池</a:t>
                </a:r>
              </a:p>
            </p:txBody>
          </p:sp>
          <p:cxnSp>
            <p:nvCxnSpPr>
              <p:cNvPr id="41999" name="肘形连接符 48"/>
              <p:cNvCxnSpPr>
                <a:cxnSpLocks noChangeShapeType="1"/>
                <a:stCxn id="42" idx="2"/>
                <a:endCxn id="47" idx="0"/>
              </p:cNvCxnSpPr>
              <p:nvPr/>
            </p:nvCxnSpPr>
            <p:spPr bwMode="auto">
              <a:xfrm rot="16200000" flipH="1">
                <a:off x="4011910" y="2837578"/>
                <a:ext cx="435705" cy="1115724"/>
              </a:xfrm>
              <a:prstGeom prst="bentConnector3">
                <a:avLst>
                  <a:gd name="adj1" fmla="val 63815"/>
                </a:avLst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矩形 49"/>
              <p:cNvSpPr/>
              <p:nvPr/>
            </p:nvSpPr>
            <p:spPr bwMode="auto">
              <a:xfrm>
                <a:off x="1583668" y="3284918"/>
                <a:ext cx="2015942" cy="140422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  <a:effectLst/>
              <a:extLst/>
            </p:spPr>
            <p:txBody>
              <a:bodyPr tIns="1800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4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数据库资源池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-1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3744190" y="3284918"/>
                <a:ext cx="2015942" cy="140422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  <a:effectLst/>
              <a:extLst/>
            </p:spPr>
            <p:txBody>
              <a:bodyPr tIns="1800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400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           数据库</a:t>
                </a:r>
                <a:r>
                  <a:rPr lang="zh-CN" altLang="en-US" sz="14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资源池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+mn-lt"/>
                    <a:ea typeface="+mn-ea"/>
                  </a:rPr>
                  <a:t>-N</a:t>
                </a:r>
                <a:endPara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42002" name="直接连接符 54"/>
              <p:cNvCxnSpPr>
                <a:cxnSpLocks noChangeShapeType="1"/>
                <a:stCxn id="54" idx="1"/>
                <a:endCxn id="41" idx="3"/>
              </p:cNvCxnSpPr>
              <p:nvPr/>
            </p:nvCxnSpPr>
            <p:spPr bwMode="auto">
              <a:xfrm flipH="1">
                <a:off x="4679871" y="2190022"/>
                <a:ext cx="947109" cy="266929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74374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云数据中心场景中，创建</a:t>
            </a:r>
            <a:r>
              <a:rPr lang="en-US" altLang="zh-CN" dirty="0" smtClean="0"/>
              <a:t>VDC</a:t>
            </a:r>
            <a:r>
              <a:rPr lang="zh-CN" altLang="en-US" dirty="0" smtClean="0"/>
              <a:t>的工作是在哪个组件上完成的？</a:t>
            </a:r>
            <a:r>
              <a:rPr lang="en-US" altLang="zh-CN" dirty="0" smtClean="0"/>
              <a:t>(     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FusionManager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OpenStack</a:t>
            </a:r>
            <a:r>
              <a:rPr lang="en-US" altLang="zh-CN" dirty="0" smtClean="0"/>
              <a:t> OM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SC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OC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在分支机构场景，机房跨地域情况下，</a:t>
            </a:r>
            <a:r>
              <a:rPr lang="en-US" altLang="zh-CN" dirty="0" err="1" smtClean="0"/>
              <a:t>manageone</a:t>
            </a:r>
            <a:r>
              <a:rPr lang="zh-CN" altLang="en-US" dirty="0" smtClean="0"/>
              <a:t>的部署方式为：</a:t>
            </a:r>
            <a:r>
              <a:rPr lang="en-US" altLang="zh-CN" dirty="0" smtClean="0"/>
              <a:t>(     )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总部一套</a:t>
            </a:r>
            <a:r>
              <a:rPr lang="en-US" altLang="zh-CN" dirty="0" smtClean="0"/>
              <a:t>SC</a:t>
            </a:r>
            <a:r>
              <a:rPr lang="zh-CN" altLang="en-US" dirty="0" smtClean="0"/>
              <a:t>，每站点一套</a:t>
            </a:r>
            <a:r>
              <a:rPr lang="en-US" altLang="zh-CN" dirty="0" smtClean="0"/>
              <a:t>OC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总部一套</a:t>
            </a:r>
            <a:r>
              <a:rPr lang="en-US" altLang="zh-CN" dirty="0" smtClean="0"/>
              <a:t>OC</a:t>
            </a:r>
            <a:r>
              <a:rPr lang="zh-CN" altLang="en-US" dirty="0" smtClean="0"/>
              <a:t>，每站点一套</a:t>
            </a:r>
            <a:r>
              <a:rPr lang="en-US" altLang="zh-CN" dirty="0" smtClean="0"/>
              <a:t>SC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每站点一套</a:t>
            </a:r>
            <a:r>
              <a:rPr lang="en-US" altLang="zh-CN" dirty="0" smtClean="0"/>
              <a:t>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总部一套</a:t>
            </a:r>
            <a:r>
              <a:rPr lang="en-US" altLang="zh-CN" dirty="0" smtClean="0"/>
              <a:t>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6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应用场景</a:t>
            </a:r>
            <a:endParaRPr lang="en-US" altLang="zh-CN" smtClean="0"/>
          </a:p>
          <a:p>
            <a:r>
              <a:rPr lang="en-US" altLang="zh-CN" smtClean="0"/>
              <a:t>ManageOne</a:t>
            </a:r>
            <a:r>
              <a:rPr lang="zh-CN" altLang="en-US" smtClean="0"/>
              <a:t>系统架构</a:t>
            </a:r>
            <a:endParaRPr lang="en-US" altLang="zh-CN" smtClean="0"/>
          </a:p>
          <a:p>
            <a:r>
              <a:rPr lang="en-US" altLang="zh-CN" smtClean="0"/>
              <a:t>ManageOne</a:t>
            </a:r>
            <a:r>
              <a:rPr lang="zh-CN" altLang="en-US" smtClean="0"/>
              <a:t>功能特性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63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9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本课程将对</a:t>
            </a:r>
            <a:r>
              <a:rPr lang="en-US" altLang="zh-CN" dirty="0" smtClean="0"/>
              <a:t>ManageOne</a:t>
            </a:r>
            <a:r>
              <a:rPr lang="zh-CN" altLang="en-US" dirty="0" smtClean="0"/>
              <a:t>做总体介绍，内容包括场景、架构、特性等，学完本课程后，您可以对</a:t>
            </a:r>
            <a:r>
              <a:rPr lang="en-US" altLang="zh-CN" dirty="0" smtClean="0"/>
              <a:t>ManageOne</a:t>
            </a:r>
            <a:r>
              <a:rPr lang="zh-CN" altLang="en-US" dirty="0" smtClean="0"/>
              <a:t>解决方案有一个整体的认识。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771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ManageOne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ManageOne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ManageOne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6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ManageOne</a:t>
            </a:r>
            <a:r>
              <a:rPr lang="zh-CN" altLang="en-US" b="1" dirty="0" smtClean="0"/>
              <a:t>应用场景</a:t>
            </a:r>
            <a:endParaRPr lang="en-US" altLang="zh-CN" b="1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ManageOne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架构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ManageOne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特性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关键服务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97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场景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ManaegOne</a:t>
            </a:r>
            <a:r>
              <a:rPr lang="en-US" altLang="zh-CN" dirty="0" smtClean="0"/>
              <a:t> 3.0</a:t>
            </a:r>
            <a:r>
              <a:rPr lang="zh-CN" altLang="en-US" dirty="0" smtClean="0"/>
              <a:t>主打场景：融合资源池和政务云，</a:t>
            </a:r>
            <a:r>
              <a:rPr lang="en-US" altLang="zh-CN" dirty="0" smtClean="0"/>
              <a:t>ManageOne</a:t>
            </a:r>
            <a:r>
              <a:rPr lang="zh-CN" altLang="en-US" dirty="0" smtClean="0"/>
              <a:t>对接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资源池、大数据资源池，对租户提供云主机、云硬盘、物理机、弹性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VFW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VLB</a:t>
            </a:r>
            <a:r>
              <a:rPr lang="zh-CN" altLang="en-US" dirty="0" smtClean="0"/>
              <a:t>、备份、大数据服务 </a:t>
            </a:r>
            <a:r>
              <a:rPr lang="en-US" altLang="zh-CN" dirty="0" smtClean="0"/>
              <a:t>(HDFS/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/Hive/MR/Spark)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RDS</a:t>
            </a:r>
            <a:r>
              <a:rPr lang="zh-CN" altLang="en-US" dirty="0" smtClean="0"/>
              <a:t>服务（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043238" y="1376363"/>
            <a:ext cx="3328987" cy="431800"/>
          </a:xfrm>
          <a:prstGeom prst="rect">
            <a:avLst/>
          </a:prstGeom>
          <a:noFill/>
        </p:spPr>
        <p:txBody>
          <a:bodyPr lIns="121918" tIns="60960" rIns="121918" bIns="60960">
            <a:spAutoFit/>
          </a:bodyPr>
          <a:lstStyle/>
          <a:p>
            <a:pPr defTabSz="1218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lt"/>
                <a:ea typeface="+mn-ea"/>
              </a:rPr>
              <a:t>融合资源池 </a:t>
            </a:r>
            <a:r>
              <a:rPr lang="en-US" altLang="zh-CN" sz="2000" dirty="0">
                <a:latin typeface="+mn-lt"/>
                <a:ea typeface="+mn-ea"/>
              </a:rPr>
              <a:t>&amp; </a:t>
            </a:r>
            <a:r>
              <a:rPr lang="zh-CN" altLang="en-US" sz="2000" dirty="0">
                <a:latin typeface="+mn-lt"/>
                <a:ea typeface="+mn-ea"/>
              </a:rPr>
              <a:t>政务云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088" y="1878013"/>
            <a:ext cx="7777162" cy="368300"/>
          </a:xfrm>
          <a:prstGeom prst="rect">
            <a:avLst/>
          </a:prstGeom>
          <a:noFill/>
        </p:spPr>
        <p:txBody>
          <a:bodyPr lIns="121918" tIns="60960" rIns="121918" bIns="60960">
            <a:spAutoFit/>
          </a:bodyPr>
          <a:lstStyle/>
          <a:p>
            <a:pPr defTabSz="1218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</a:rPr>
              <a:t>场景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：私有云，包括融合资源池和政务云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  </a:t>
            </a: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</a:rPr>
              <a:t>行业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：运营商，政府，金融，公安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151688" y="2636838"/>
            <a:ext cx="649287" cy="1584325"/>
          </a:xfrm>
          <a:prstGeom prst="rect">
            <a:avLst/>
          </a:prstGeom>
          <a:solidFill>
            <a:srgbClr val="CCFF9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eaVert" lIns="47999" tIns="60960" rIns="47999" bIns="60960" anchor="ctr"/>
          <a:lstStyle/>
          <a:p>
            <a:pPr algn="ctr" defTabSz="1219179" fontAlgn="t">
              <a:buClr>
                <a:srgbClr val="CC9900"/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ManageOne</a:t>
            </a:r>
          </a:p>
          <a:p>
            <a:pPr algn="ctr" defTabSz="1219179" fontAlgn="t">
              <a:buClr>
                <a:srgbClr val="CC9900"/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( OC )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372225" y="2636838"/>
            <a:ext cx="671513" cy="1584325"/>
          </a:xfrm>
          <a:prstGeom prst="rect">
            <a:avLst/>
          </a:prstGeom>
          <a:solidFill>
            <a:srgbClr val="CCFF9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eaVert" lIns="47999" tIns="60960" rIns="47999" bIns="60960" anchor="ctr"/>
          <a:lstStyle/>
          <a:p>
            <a:pPr algn="ctr" defTabSz="1219179" fontAlgn="t">
              <a:buClr>
                <a:srgbClr val="CC9900"/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ManageOne</a:t>
            </a:r>
          </a:p>
          <a:p>
            <a:pPr algn="ctr" defTabSz="1219179" fontAlgn="t">
              <a:buClr>
                <a:srgbClr val="CC9900"/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</a:rPr>
              <a:t>( SC )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295400" y="2636838"/>
            <a:ext cx="647700" cy="379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36000" rIns="36000" anchor="ctr"/>
          <a:lstStyle/>
          <a:p>
            <a:pPr marL="328613" indent="-328613" algn="ctr" defTabSz="877888" fontAlgn="t">
              <a:defRPr/>
            </a:pPr>
            <a:r>
              <a:rPr lang="zh-CN" altLang="en-US" sz="1400" dirty="0">
                <a:solidFill>
                  <a:prstClr val="black"/>
                </a:solidFill>
                <a:latin typeface="+mn-lt"/>
                <a:ea typeface="+mn-ea"/>
              </a:rPr>
              <a:t>云</a:t>
            </a: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主机</a:t>
            </a:r>
            <a:endParaRPr lang="en-US" altLang="zh-CN" sz="1400" dirty="0" smtClean="0">
              <a:solidFill>
                <a:prstClr val="black"/>
              </a:solidFill>
              <a:latin typeface="+mn-lt"/>
              <a:ea typeface="+mn-ea"/>
            </a:endParaRPr>
          </a:p>
          <a:p>
            <a:pPr marL="328613" indent="-328613" algn="ctr" defTabSz="877888" fontAlgn="t"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服务</a:t>
            </a:r>
            <a:endParaRPr lang="zh-CN" altLang="en-US" sz="14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406494" y="2636838"/>
            <a:ext cx="755650" cy="379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36000" rIns="36000" anchor="ctr"/>
          <a:lstStyle/>
          <a:p>
            <a:pPr marL="328613" indent="-328613" algn="ctr" defTabSz="877888" fontAlgn="t">
              <a:defRPr/>
            </a:pPr>
            <a:r>
              <a:rPr lang="en-US" altLang="zh-CN" sz="1400" dirty="0">
                <a:solidFill>
                  <a:prstClr val="black"/>
                </a:solidFill>
                <a:latin typeface="+mn-lt"/>
                <a:ea typeface="+mn-ea"/>
              </a:rPr>
              <a:t>SDN</a:t>
            </a: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网络</a:t>
            </a:r>
            <a:endParaRPr lang="en-US" altLang="zh-CN" sz="1400" dirty="0" smtClean="0">
              <a:solidFill>
                <a:prstClr val="black"/>
              </a:solidFill>
              <a:latin typeface="+mn-lt"/>
              <a:ea typeface="+mn-ea"/>
            </a:endParaRPr>
          </a:p>
          <a:p>
            <a:pPr marL="328613" indent="-328613" algn="ctr" defTabSz="877888" fontAlgn="t"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服务</a:t>
            </a:r>
            <a:endParaRPr lang="zh-CN" altLang="en-US" sz="14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016125" y="2636838"/>
            <a:ext cx="647700" cy="379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36000" rIns="36000" anchor="ctr"/>
          <a:lstStyle/>
          <a:p>
            <a:pPr marL="328613" indent="-328613" algn="ctr" defTabSz="877888" fontAlgn="t">
              <a:defRPr/>
            </a:pPr>
            <a:r>
              <a:rPr lang="zh-CN" altLang="en-US" sz="1400" dirty="0">
                <a:solidFill>
                  <a:prstClr val="black"/>
                </a:solidFill>
                <a:latin typeface="+mn-lt"/>
                <a:ea typeface="+mn-ea"/>
              </a:rPr>
              <a:t>云</a:t>
            </a: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硬盘</a:t>
            </a:r>
            <a:endParaRPr lang="en-US" altLang="zh-CN" sz="1400" dirty="0" smtClean="0">
              <a:solidFill>
                <a:prstClr val="black"/>
              </a:solidFill>
              <a:latin typeface="+mn-lt"/>
              <a:ea typeface="+mn-ea"/>
            </a:endParaRPr>
          </a:p>
          <a:p>
            <a:pPr marL="328613" indent="-328613" algn="ctr" defTabSz="877888" fontAlgn="t"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服务</a:t>
            </a:r>
            <a:endParaRPr lang="zh-CN" altLang="en-US" sz="14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735263" y="2636838"/>
            <a:ext cx="649287" cy="379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36000" rIns="36000" anchor="ctr"/>
          <a:lstStyle/>
          <a:p>
            <a:pPr marL="328613" indent="-328613" algn="ctr" defTabSz="877888" fontAlgn="t">
              <a:defRPr/>
            </a:pPr>
            <a:r>
              <a:rPr lang="zh-CN" altLang="en-US" sz="1400" dirty="0">
                <a:solidFill>
                  <a:prstClr val="black"/>
                </a:solidFill>
                <a:latin typeface="+mn-lt"/>
                <a:ea typeface="+mn-ea"/>
              </a:rPr>
              <a:t>物理</a:t>
            </a: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机</a:t>
            </a:r>
            <a:endParaRPr lang="en-US" altLang="zh-CN" sz="1400" dirty="0" smtClean="0">
              <a:solidFill>
                <a:prstClr val="black"/>
              </a:solidFill>
              <a:latin typeface="+mn-lt"/>
              <a:ea typeface="+mn-ea"/>
            </a:endParaRPr>
          </a:p>
          <a:p>
            <a:pPr marL="328613" indent="-328613" algn="ctr" defTabSz="877888" fontAlgn="t"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服务</a:t>
            </a:r>
            <a:endParaRPr lang="zh-CN" altLang="en-US" sz="14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176712" y="2636838"/>
            <a:ext cx="719138" cy="379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marL="328613" indent="-328613" algn="ctr" defTabSz="877888" fontAlgn="t">
              <a:defRPr/>
            </a:pPr>
            <a:r>
              <a:rPr lang="zh-CN" altLang="en-US" sz="1400" dirty="0">
                <a:solidFill>
                  <a:prstClr val="black"/>
                </a:solidFill>
                <a:latin typeface="+mn-lt"/>
                <a:ea typeface="+mn-ea"/>
              </a:rPr>
              <a:t>备份服务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1295400" y="3105150"/>
            <a:ext cx="2808288" cy="1116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47999" tIns="60960" rIns="47999" bIns="60960" anchor="ctr"/>
          <a:lstStyle/>
          <a:p>
            <a:pPr algn="ctr" defTabSz="1218411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</a:rPr>
              <a:t>IaaS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资源池</a:t>
            </a:r>
            <a:endParaRPr lang="en-US" altLang="zh-CN" sz="14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 defTabSz="1218411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（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</a:rPr>
              <a:t>OpenStack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）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4858816" y="3105150"/>
            <a:ext cx="792161" cy="11128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36000" rIns="36000" anchor="ctr"/>
          <a:lstStyle/>
          <a:p>
            <a:pPr marL="328613" indent="-328613" algn="ctr" defTabSz="877888" fontAlgn="t">
              <a:defRPr/>
            </a:pPr>
            <a:r>
              <a:rPr lang="zh-CN" altLang="en-US" sz="1400" dirty="0">
                <a:solidFill>
                  <a:prstClr val="black"/>
                </a:solidFill>
                <a:latin typeface="+mn-lt"/>
                <a:ea typeface="+mn-ea"/>
              </a:rPr>
              <a:t>大数据池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3095625" y="3176588"/>
            <a:ext cx="863600" cy="288925"/>
          </a:xfrm>
          <a:prstGeom prst="rect">
            <a:avLst/>
          </a:prstGeom>
          <a:solidFill>
            <a:srgbClr val="BCE292"/>
          </a:solidFill>
          <a:ln>
            <a:solidFill>
              <a:schemeClr val="tx1"/>
            </a:solidFill>
          </a:ln>
          <a:effectLst/>
          <a:extLst/>
        </p:spPr>
        <p:txBody>
          <a:bodyPr anchor="ctr" anchorCtr="1"/>
          <a:lstStyle/>
          <a:p>
            <a:pPr algn="ctr">
              <a:buClr>
                <a:srgbClr val="CC9900"/>
              </a:buClr>
              <a:defRPr/>
            </a:pPr>
            <a:r>
              <a:rPr lang="en-US" altLang="zh-CN" sz="1800" dirty="0">
                <a:latin typeface="+mn-lt"/>
                <a:ea typeface="+mn-ea"/>
              </a:rPr>
              <a:t>eSight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921250" y="2643446"/>
            <a:ext cx="647700" cy="37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36000" rIns="36000" anchor="ctr"/>
          <a:lstStyle/>
          <a:p>
            <a:pPr marL="328613" indent="-328613" algn="ctr" defTabSz="877888" fontAlgn="t">
              <a:defRPr/>
            </a:pPr>
            <a:r>
              <a:rPr lang="zh-CN" altLang="en-US" sz="1400" dirty="0">
                <a:solidFill>
                  <a:prstClr val="black"/>
                </a:solidFill>
                <a:latin typeface="+mn-lt"/>
                <a:ea typeface="+mn-ea"/>
              </a:rPr>
              <a:t>大</a:t>
            </a: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数据</a:t>
            </a:r>
            <a:endParaRPr lang="en-US" altLang="zh-CN" sz="1400" dirty="0" smtClean="0">
              <a:solidFill>
                <a:prstClr val="black"/>
              </a:solidFill>
              <a:latin typeface="+mn-lt"/>
              <a:ea typeface="+mn-ea"/>
            </a:endParaRPr>
          </a:p>
          <a:p>
            <a:pPr marL="328613" indent="-328613" algn="ctr" defTabSz="877888" fontAlgn="t"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服务</a:t>
            </a:r>
            <a:endParaRPr lang="zh-CN" altLang="en-US" sz="14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616575" y="2643446"/>
            <a:ext cx="731838" cy="372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36000" rIns="36000" anchor="ctr"/>
          <a:lstStyle/>
          <a:p>
            <a:pPr marL="328613" indent="-328613" algn="ctr" defTabSz="877888" fontAlgn="t">
              <a:defRPr/>
            </a:pPr>
            <a:r>
              <a:rPr lang="en-US" altLang="zh-CN" sz="1400" dirty="0" smtClean="0">
                <a:solidFill>
                  <a:prstClr val="black"/>
                </a:solidFill>
                <a:latin typeface="+mn-lt"/>
                <a:ea typeface="+mn-ea"/>
              </a:rPr>
              <a:t>RDS</a:t>
            </a:r>
            <a:r>
              <a:rPr lang="zh-CN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服务</a:t>
            </a:r>
            <a:endParaRPr lang="zh-CN" altLang="en-US" sz="14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194175" y="3105150"/>
            <a:ext cx="647700" cy="11128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36000" rIns="36000" anchor="ctr"/>
          <a:lstStyle/>
          <a:p>
            <a:pPr marL="328613" indent="-328613" algn="ctr" defTabSz="877888" fontAlgn="t">
              <a:defRPr/>
            </a:pPr>
            <a:r>
              <a:rPr lang="en-US" altLang="zh-CN" sz="1400" dirty="0">
                <a:solidFill>
                  <a:prstClr val="black"/>
                </a:solidFill>
                <a:latin typeface="+mn-lt"/>
                <a:ea typeface="+mn-ea"/>
              </a:rPr>
              <a:t>BC&amp;DR</a:t>
            </a:r>
            <a:endParaRPr lang="zh-CN" altLang="en-US" sz="14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84961" y="3105742"/>
            <a:ext cx="647700" cy="11128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47999" tIns="60960" rIns="47999" bIns="60960" anchor="ctr"/>
          <a:lstStyle/>
          <a:p>
            <a:pPr marL="328613" indent="-328613" algn="ctr" defTabSz="1218411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</a:rPr>
              <a:t>数据库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328613" indent="-328613" algn="ctr" defTabSz="1218411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</a:rPr>
              <a:t>资源池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4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ManageOne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应用场景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ManageOne</a:t>
            </a:r>
            <a:r>
              <a:rPr lang="zh-CN" altLang="en-US" b="1" dirty="0"/>
              <a:t>架构</a:t>
            </a:r>
            <a:endParaRPr lang="en-US" altLang="zh-CN" b="1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ManageOne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特性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关键服务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1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运营架构</a:t>
            </a:r>
            <a:endParaRPr lang="zh-CN" altLang="en-US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755650" y="4486275"/>
            <a:ext cx="7920037" cy="18002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400" dirty="0" smtClean="0"/>
              <a:t>ManageOne</a:t>
            </a:r>
            <a:r>
              <a:rPr lang="zh-CN" altLang="en-US" sz="1400" dirty="0" smtClean="0"/>
              <a:t>包括</a:t>
            </a:r>
            <a:r>
              <a:rPr lang="en-US" altLang="zh-CN" sz="1400" dirty="0" smtClean="0"/>
              <a:t>SC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OC</a:t>
            </a:r>
            <a:r>
              <a:rPr lang="zh-CN" altLang="en-US" sz="1400" dirty="0" smtClean="0"/>
              <a:t>两个组件，</a:t>
            </a:r>
            <a:r>
              <a:rPr lang="en-US" altLang="zh-CN" sz="1400" dirty="0" smtClean="0"/>
              <a:t>SC</a:t>
            </a:r>
            <a:r>
              <a:rPr lang="zh-CN" altLang="en-US" sz="1400" dirty="0" smtClean="0"/>
              <a:t>负责业务发放，</a:t>
            </a:r>
            <a:r>
              <a:rPr lang="en-US" altLang="zh-CN" sz="1400" dirty="0" smtClean="0"/>
              <a:t>OC</a:t>
            </a:r>
            <a:r>
              <a:rPr lang="zh-CN" altLang="en-US" sz="1400" dirty="0" smtClean="0"/>
              <a:t>负责运维监控；</a:t>
            </a:r>
            <a:endParaRPr lang="en-US" altLang="zh-CN" sz="1400" dirty="0" smtClean="0"/>
          </a:p>
          <a:p>
            <a:pPr>
              <a:lnSpc>
                <a:spcPct val="100000"/>
              </a:lnSpc>
            </a:pPr>
            <a:r>
              <a:rPr lang="en-US" altLang="zh-CN" sz="1400" dirty="0" err="1" smtClean="0"/>
              <a:t>IaaS</a:t>
            </a:r>
            <a:r>
              <a:rPr lang="zh-CN" altLang="en-US" sz="1400" dirty="0" smtClean="0"/>
              <a:t>资源池由</a:t>
            </a:r>
            <a:r>
              <a:rPr lang="en-US" altLang="zh-CN" sz="1400" dirty="0" err="1" smtClean="0"/>
              <a:t>FusionSphere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OpenStack</a:t>
            </a:r>
            <a:r>
              <a:rPr lang="zh-CN" altLang="en-US" sz="1400" dirty="0" smtClean="0"/>
              <a:t>提供，支持</a:t>
            </a:r>
            <a:r>
              <a:rPr lang="en-US" altLang="zh-CN" sz="1400" dirty="0" smtClean="0"/>
              <a:t>VRM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VMware</a:t>
            </a:r>
            <a:r>
              <a:rPr lang="zh-CN" altLang="en-US" sz="1400" dirty="0" smtClean="0"/>
              <a:t>；在多个</a:t>
            </a:r>
            <a:r>
              <a:rPr lang="en-US" altLang="zh-CN" sz="1400" dirty="0" err="1" smtClean="0"/>
              <a:t>OpenStack</a:t>
            </a:r>
            <a:r>
              <a:rPr lang="zh-CN" altLang="en-US" sz="1400" dirty="0" smtClean="0"/>
              <a:t>的场景，只支持一个</a:t>
            </a:r>
            <a:r>
              <a:rPr lang="en-US" altLang="zh-CN" sz="1400" dirty="0" err="1" smtClean="0"/>
              <a:t>KeyStone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>
              <a:lnSpc>
                <a:spcPct val="100000"/>
              </a:lnSpc>
            </a:pPr>
            <a:r>
              <a:rPr lang="zh-CN" altLang="en-US" sz="1400" dirty="0" smtClean="0"/>
              <a:t>灾备解决方案的</a:t>
            </a:r>
            <a:r>
              <a:rPr lang="en-US" altLang="zh-CN" sz="1400" dirty="0" smtClean="0"/>
              <a:t>BC&amp;DR</a:t>
            </a:r>
            <a:r>
              <a:rPr lang="zh-CN" altLang="en-US" sz="1400" dirty="0" smtClean="0"/>
              <a:t>产品提供虚拟机备份、容灾服务，其中备份只支持磁盘备份，自动化实现，容灾支持虚拟机容灾，线上申请，线下发放；</a:t>
            </a:r>
            <a:endParaRPr lang="en-US" altLang="zh-CN" sz="1400" dirty="0" smtClean="0"/>
          </a:p>
          <a:p>
            <a:pPr>
              <a:lnSpc>
                <a:spcPct val="100000"/>
              </a:lnSpc>
            </a:pPr>
            <a:r>
              <a:rPr lang="en-US" altLang="zh-CN" sz="1400" dirty="0" err="1" smtClean="0"/>
              <a:t>FusionInsight</a:t>
            </a:r>
            <a:r>
              <a:rPr lang="zh-CN" altLang="en-US" sz="1400" dirty="0" smtClean="0"/>
              <a:t>资源池提供大数据服务，包括：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Hbase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Spark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Hive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MapReduce</a:t>
            </a:r>
            <a:r>
              <a:rPr lang="zh-CN" altLang="en-US" sz="1400" dirty="0" smtClean="0"/>
              <a:t>，自动化发放。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3455988" y="1376363"/>
            <a:ext cx="1398587" cy="34607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anchor="ctr" anchorCtr="1"/>
          <a:lstStyle/>
          <a:p>
            <a:pPr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SC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23628" y="2492376"/>
            <a:ext cx="973473" cy="35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Openstack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16575" y="3594100"/>
            <a:ext cx="1249738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zh-CN" altLang="en-US" sz="1400" dirty="0">
                <a:latin typeface="+mn-lt"/>
                <a:ea typeface="+mn-ea"/>
              </a:rPr>
              <a:t>大数据资源池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403350" y="3778250"/>
            <a:ext cx="684213" cy="344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VRM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31913" y="3594100"/>
            <a:ext cx="827087" cy="720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2" name="TextBox 46"/>
          <p:cNvSpPr txBox="1">
            <a:spLocks noChangeArrowheads="1"/>
          </p:cNvSpPr>
          <p:nvPr/>
        </p:nvSpPr>
        <p:spPr bwMode="auto">
          <a:xfrm>
            <a:off x="1443038" y="4098925"/>
            <a:ext cx="688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t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AZ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559050" y="3778250"/>
            <a:ext cx="788988" cy="344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54000"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VMware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519363" y="3594100"/>
            <a:ext cx="865187" cy="720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5" name="TextBox 46"/>
          <p:cNvSpPr txBox="1">
            <a:spLocks noChangeArrowheads="1"/>
          </p:cNvSpPr>
          <p:nvPr/>
        </p:nvSpPr>
        <p:spPr bwMode="auto">
          <a:xfrm>
            <a:off x="2559050" y="4098925"/>
            <a:ext cx="688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t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AZ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150938" y="2286000"/>
            <a:ext cx="2449512" cy="21510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28" name="肘形连接符 27"/>
          <p:cNvCxnSpPr>
            <a:stCxn id="13" idx="2"/>
            <a:endCxn id="20" idx="0"/>
          </p:cNvCxnSpPr>
          <p:nvPr/>
        </p:nvCxnSpPr>
        <p:spPr bwMode="auto">
          <a:xfrm rot="16200000" flipH="1">
            <a:off x="1262774" y="3295567"/>
            <a:ext cx="930274" cy="3509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</p:cxnSp>
      <p:cxnSp>
        <p:nvCxnSpPr>
          <p:cNvPr id="29" name="肘形连接符 28"/>
          <p:cNvCxnSpPr>
            <a:stCxn id="13" idx="2"/>
            <a:endCxn id="23" idx="0"/>
          </p:cNvCxnSpPr>
          <p:nvPr/>
        </p:nvCxnSpPr>
        <p:spPr bwMode="auto">
          <a:xfrm rot="16200000" flipH="1">
            <a:off x="1866817" y="2691523"/>
            <a:ext cx="930274" cy="1243179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</p:cxnSp>
      <p:cxnSp>
        <p:nvCxnSpPr>
          <p:cNvPr id="25616" name="肘形连接符 30"/>
          <p:cNvCxnSpPr>
            <a:cxnSpLocks noChangeShapeType="1"/>
            <a:stCxn id="4" idx="2"/>
            <a:endCxn id="13" idx="0"/>
          </p:cNvCxnSpPr>
          <p:nvPr/>
        </p:nvCxnSpPr>
        <p:spPr bwMode="auto">
          <a:xfrm rot="5400000">
            <a:off x="2547855" y="884949"/>
            <a:ext cx="769938" cy="244491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5536021" y="2440803"/>
            <a:ext cx="1360069" cy="33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 err="1">
                <a:latin typeface="+mn-lt"/>
                <a:ea typeface="+mn-ea"/>
              </a:rPr>
              <a:t>FusionInsight</a:t>
            </a:r>
            <a:r>
              <a:rPr lang="en-US" altLang="zh-CN" sz="1400" dirty="0">
                <a:latin typeface="+mn-lt"/>
                <a:ea typeface="+mn-ea"/>
              </a:rPr>
              <a:t> M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08625" y="2286000"/>
            <a:ext cx="1403350" cy="21605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268538" y="2492375"/>
            <a:ext cx="1329531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 err="1">
                <a:latin typeface="+mn-lt"/>
                <a:ea typeface="+mn-ea"/>
              </a:rPr>
              <a:t>OpenStack</a:t>
            </a:r>
            <a:r>
              <a:rPr lang="en-US" altLang="zh-CN" sz="1400" dirty="0">
                <a:latin typeface="+mn-lt"/>
                <a:ea typeface="+mn-ea"/>
              </a:rPr>
              <a:t> OM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25620" name="肘形连接符 41"/>
          <p:cNvCxnSpPr>
            <a:cxnSpLocks noChangeShapeType="1"/>
            <a:stCxn id="4" idx="2"/>
            <a:endCxn id="33" idx="0"/>
          </p:cNvCxnSpPr>
          <p:nvPr/>
        </p:nvCxnSpPr>
        <p:spPr bwMode="auto">
          <a:xfrm rot="16200000" flipH="1">
            <a:off x="4826487" y="1051233"/>
            <a:ext cx="718365" cy="20607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矩形 93"/>
          <p:cNvSpPr/>
          <p:nvPr/>
        </p:nvSpPr>
        <p:spPr bwMode="auto">
          <a:xfrm>
            <a:off x="4032250" y="3573463"/>
            <a:ext cx="1116013" cy="719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zh-CN" altLang="en-US" sz="1400" dirty="0">
                <a:latin typeface="+mn-lt"/>
                <a:ea typeface="+mn-ea"/>
              </a:rPr>
              <a:t>存储资源池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4032250" y="2420938"/>
            <a:ext cx="1116013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BC&amp;DR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924300" y="2276475"/>
            <a:ext cx="1331913" cy="21605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25624" name="肘形连接符 96"/>
          <p:cNvCxnSpPr>
            <a:cxnSpLocks noChangeShapeType="1"/>
            <a:stCxn id="4" idx="2"/>
            <a:endCxn id="95" idx="0"/>
          </p:cNvCxnSpPr>
          <p:nvPr/>
        </p:nvCxnSpPr>
        <p:spPr bwMode="auto">
          <a:xfrm rot="16200000" flipH="1">
            <a:off x="4022726" y="1854200"/>
            <a:ext cx="698500" cy="434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矩形 100"/>
          <p:cNvSpPr/>
          <p:nvPr/>
        </p:nvSpPr>
        <p:spPr bwMode="auto">
          <a:xfrm>
            <a:off x="2268538" y="2903537"/>
            <a:ext cx="1025525" cy="3667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AC SDN Controller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102" name="肘形连接符 101"/>
          <p:cNvCxnSpPr>
            <a:stCxn id="13" idx="2"/>
            <a:endCxn id="101" idx="1"/>
          </p:cNvCxnSpPr>
          <p:nvPr/>
        </p:nvCxnSpPr>
        <p:spPr bwMode="auto">
          <a:xfrm rot="16200000" flipH="1">
            <a:off x="1869992" y="2688348"/>
            <a:ext cx="238918" cy="558173"/>
          </a:xfrm>
          <a:prstGeom prst="bentConnector2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</p:cxnSp>
      <p:sp>
        <p:nvSpPr>
          <p:cNvPr id="48" name="矩形 47"/>
          <p:cNvSpPr/>
          <p:nvPr/>
        </p:nvSpPr>
        <p:spPr bwMode="auto">
          <a:xfrm>
            <a:off x="755650" y="1628775"/>
            <a:ext cx="900113" cy="373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 err="1">
                <a:latin typeface="+mn-lt"/>
                <a:ea typeface="+mn-ea"/>
              </a:rPr>
              <a:t>KeyStone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25628" name="肘形连接符 48"/>
          <p:cNvCxnSpPr>
            <a:cxnSpLocks noChangeShapeType="1"/>
            <a:stCxn id="4" idx="2"/>
            <a:endCxn id="48" idx="3"/>
          </p:cNvCxnSpPr>
          <p:nvPr/>
        </p:nvCxnSpPr>
        <p:spPr bwMode="auto">
          <a:xfrm rot="5400000">
            <a:off x="2859089" y="519113"/>
            <a:ext cx="92868" cy="2499519"/>
          </a:xfrm>
          <a:prstGeom prst="bentConnector2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肘形连接符 48"/>
          <p:cNvCxnSpPr>
            <a:cxnSpLocks noChangeShapeType="1"/>
            <a:stCxn id="13" idx="1"/>
            <a:endCxn id="48" idx="2"/>
          </p:cNvCxnSpPr>
          <p:nvPr/>
        </p:nvCxnSpPr>
        <p:spPr bwMode="auto">
          <a:xfrm rot="10800000">
            <a:off x="1205708" y="2001838"/>
            <a:ext cx="17921" cy="668339"/>
          </a:xfrm>
          <a:prstGeom prst="bentConnector2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矩形 38"/>
          <p:cNvSpPr/>
          <p:nvPr/>
        </p:nvSpPr>
        <p:spPr bwMode="auto">
          <a:xfrm>
            <a:off x="7200900" y="3573463"/>
            <a:ext cx="1223963" cy="719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>
                <a:latin typeface="+mn-lt"/>
                <a:ea typeface="+mn-ea"/>
              </a:rPr>
              <a:t>Oracle</a:t>
            </a:r>
            <a:r>
              <a:rPr lang="zh-CN" altLang="en-US" sz="1400">
                <a:latin typeface="+mn-lt"/>
                <a:ea typeface="+mn-ea"/>
              </a:rPr>
              <a:t>数据库资源池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200900" y="2420938"/>
            <a:ext cx="1223963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100">
                <a:latin typeface="+mn-lt"/>
                <a:ea typeface="+mn-ea"/>
              </a:rPr>
              <a:t>RDS for Oracle</a:t>
            </a:r>
            <a:endParaRPr lang="zh-CN" altLang="en-US" sz="1100" dirty="0"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092950" y="2276475"/>
            <a:ext cx="1403350" cy="21605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25633" name="肘形连接符 42"/>
          <p:cNvCxnSpPr>
            <a:cxnSpLocks noChangeShapeType="1"/>
            <a:stCxn id="4" idx="2"/>
            <a:endCxn id="40" idx="0"/>
          </p:cNvCxnSpPr>
          <p:nvPr/>
        </p:nvCxnSpPr>
        <p:spPr bwMode="auto">
          <a:xfrm rot="16200000" flipH="1">
            <a:off x="5634038" y="242888"/>
            <a:ext cx="698500" cy="3657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051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ManageOne</a:t>
            </a:r>
            <a:r>
              <a:rPr lang="zh-CN" altLang="en-US" smtClean="0"/>
              <a:t>运维架构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758825" y="4751388"/>
            <a:ext cx="7920037" cy="1457323"/>
          </a:xfrm>
        </p:spPr>
        <p:txBody>
          <a:bodyPr/>
          <a:lstStyle/>
          <a:p>
            <a:r>
              <a:rPr lang="en-US" altLang="zh-CN" sz="1400" dirty="0" smtClean="0"/>
              <a:t>ManageOne</a:t>
            </a:r>
            <a:r>
              <a:rPr lang="zh-CN" altLang="en-US" sz="1400" dirty="0" smtClean="0"/>
              <a:t>包括</a:t>
            </a:r>
            <a:r>
              <a:rPr lang="en-US" altLang="zh-CN" sz="1400" dirty="0" smtClean="0"/>
              <a:t>SC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OC</a:t>
            </a:r>
            <a:r>
              <a:rPr lang="zh-CN" altLang="en-US" sz="1400" dirty="0" smtClean="0"/>
              <a:t>两个组件，</a:t>
            </a:r>
            <a:r>
              <a:rPr lang="en-US" altLang="zh-CN" sz="1400" dirty="0" smtClean="0"/>
              <a:t>SC</a:t>
            </a:r>
            <a:r>
              <a:rPr lang="zh-CN" altLang="en-US" sz="1400" dirty="0" smtClean="0"/>
              <a:t>负责业务发放，</a:t>
            </a:r>
            <a:r>
              <a:rPr lang="en-US" altLang="zh-CN" sz="1400" dirty="0" smtClean="0"/>
              <a:t>OC</a:t>
            </a:r>
            <a:r>
              <a:rPr lang="zh-CN" altLang="en-US" sz="1400" dirty="0" smtClean="0"/>
              <a:t>负责运维监控；</a:t>
            </a:r>
            <a:endParaRPr lang="en-US" altLang="zh-CN" sz="1400" dirty="0" smtClean="0"/>
          </a:p>
          <a:p>
            <a:r>
              <a:rPr lang="en-US" altLang="zh-CN" sz="1400" dirty="0" err="1" smtClean="0"/>
              <a:t>eSight</a:t>
            </a:r>
            <a:r>
              <a:rPr lang="zh-CN" altLang="en-US" sz="1400" dirty="0" smtClean="0"/>
              <a:t>负责</a:t>
            </a:r>
            <a:r>
              <a:rPr lang="en-US" altLang="zh-CN" sz="1400" dirty="0" smtClean="0"/>
              <a:t>DC</a:t>
            </a:r>
            <a:r>
              <a:rPr lang="zh-CN" altLang="en-US" sz="1400" dirty="0" smtClean="0"/>
              <a:t>内物理设备的监控，</a:t>
            </a:r>
            <a:r>
              <a:rPr lang="en-US" altLang="zh-CN" sz="1400" dirty="0" err="1" smtClean="0"/>
              <a:t>OpenStack</a:t>
            </a:r>
            <a:r>
              <a:rPr lang="zh-CN" altLang="en-US" sz="1400" dirty="0" smtClean="0"/>
              <a:t>及</a:t>
            </a:r>
            <a:r>
              <a:rPr lang="en-US" altLang="zh-CN" sz="1400" dirty="0" err="1" smtClean="0"/>
              <a:t>OpenStack</a:t>
            </a:r>
            <a:r>
              <a:rPr lang="en-US" altLang="zh-CN" sz="1400" dirty="0" smtClean="0"/>
              <a:t> OM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VRM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VMware</a:t>
            </a:r>
            <a:r>
              <a:rPr lang="zh-CN" altLang="en-US" sz="1400" dirty="0" smtClean="0"/>
              <a:t>负责</a:t>
            </a:r>
            <a:r>
              <a:rPr lang="en-US" altLang="zh-CN" sz="1400" dirty="0" smtClean="0"/>
              <a:t>DC</a:t>
            </a:r>
            <a:r>
              <a:rPr lang="zh-CN" altLang="en-US" sz="1400" dirty="0" smtClean="0"/>
              <a:t>内虚拟设备的监控，</a:t>
            </a:r>
            <a:r>
              <a:rPr lang="en-US" altLang="zh-CN" sz="1400" dirty="0" smtClean="0"/>
              <a:t>OC</a:t>
            </a:r>
            <a:r>
              <a:rPr lang="zh-CN" altLang="en-US" sz="1400" dirty="0" smtClean="0"/>
              <a:t>汇总物理、虚拟设备的监控信息，提供统一视图；</a:t>
            </a:r>
            <a:endParaRPr lang="en-US" altLang="zh-CN" sz="1400" dirty="0" smtClean="0"/>
          </a:p>
          <a:p>
            <a:r>
              <a:rPr lang="en-US" altLang="zh-CN" sz="1400" dirty="0" err="1" smtClean="0"/>
              <a:t>FusionInsight</a:t>
            </a:r>
            <a:r>
              <a:rPr lang="zh-CN" altLang="en-US" sz="1400" dirty="0" smtClean="0"/>
              <a:t>资源池提供大数据服务。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4289425" y="1509713"/>
            <a:ext cx="858838" cy="34448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anchor="ctr" anchorCtr="1"/>
          <a:lstStyle/>
          <a:p>
            <a:pPr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OC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57850" y="1509713"/>
            <a:ext cx="858838" cy="3444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ITIL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26630" name="直接连接符 7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5148263" y="1681163"/>
            <a:ext cx="5095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1612785" y="3896925"/>
            <a:ext cx="757238" cy="344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KVM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47813" y="3702050"/>
            <a:ext cx="900112" cy="720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1550988" y="4206875"/>
            <a:ext cx="688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t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AZ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76004" y="2622550"/>
            <a:ext cx="912415" cy="3444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lIns="54000" rIns="54000"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Openstack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16575" y="3681413"/>
            <a:ext cx="1511300" cy="719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zh-CN" altLang="en-US" sz="1400" dirty="0">
                <a:latin typeface="+mn-lt"/>
                <a:ea typeface="+mn-ea"/>
              </a:rPr>
              <a:t>大数据资源池</a:t>
            </a:r>
          </a:p>
        </p:txBody>
      </p:sp>
      <p:cxnSp>
        <p:nvCxnSpPr>
          <p:cNvPr id="26636" name="直接连接符 14"/>
          <p:cNvCxnSpPr>
            <a:cxnSpLocks noChangeShapeType="1"/>
            <a:endCxn id="6" idx="1"/>
          </p:cNvCxnSpPr>
          <p:nvPr/>
        </p:nvCxnSpPr>
        <p:spPr bwMode="auto">
          <a:xfrm>
            <a:off x="3708400" y="1681163"/>
            <a:ext cx="5810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肘形连接符 15"/>
          <p:cNvCxnSpPr>
            <a:cxnSpLocks noChangeShapeType="1"/>
            <a:stCxn id="6" idx="2"/>
            <a:endCxn id="19" idx="0"/>
          </p:cNvCxnSpPr>
          <p:nvPr/>
        </p:nvCxnSpPr>
        <p:spPr bwMode="auto">
          <a:xfrm rot="5400000">
            <a:off x="4020147" y="1901627"/>
            <a:ext cx="746125" cy="65127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18"/>
          <p:cNvSpPr/>
          <p:nvPr/>
        </p:nvSpPr>
        <p:spPr bwMode="auto">
          <a:xfrm>
            <a:off x="3743325" y="2600325"/>
            <a:ext cx="648495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eSight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613947" y="3896927"/>
            <a:ext cx="682624" cy="344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VRM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19363" y="3702050"/>
            <a:ext cx="828675" cy="720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2" name="TextBox 46"/>
          <p:cNvSpPr txBox="1">
            <a:spLocks noChangeArrowheads="1"/>
          </p:cNvSpPr>
          <p:nvPr/>
        </p:nvSpPr>
        <p:spPr bwMode="auto">
          <a:xfrm>
            <a:off x="2630488" y="4206875"/>
            <a:ext cx="6905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t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AZ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446107" y="3892616"/>
            <a:ext cx="815975" cy="344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VMware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419475" y="3702050"/>
            <a:ext cx="865188" cy="720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5" name="TextBox 46"/>
          <p:cNvSpPr txBox="1">
            <a:spLocks noChangeArrowheads="1"/>
          </p:cNvSpPr>
          <p:nvPr/>
        </p:nvSpPr>
        <p:spPr bwMode="auto">
          <a:xfrm>
            <a:off x="3459163" y="4206875"/>
            <a:ext cx="6889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t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AZ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476375" y="2393950"/>
            <a:ext cx="2987675" cy="21510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27" name="肘形连接符 26"/>
          <p:cNvCxnSpPr>
            <a:stCxn id="13" idx="2"/>
            <a:endCxn id="9" idx="0"/>
          </p:cNvCxnSpPr>
          <p:nvPr/>
        </p:nvCxnSpPr>
        <p:spPr bwMode="auto">
          <a:xfrm rot="5400000">
            <a:off x="1596864" y="3361577"/>
            <a:ext cx="929888" cy="140808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</p:cxnSp>
      <p:cxnSp>
        <p:nvCxnSpPr>
          <p:cNvPr id="28" name="肘形连接符 27"/>
          <p:cNvCxnSpPr>
            <a:stCxn id="13" idx="2"/>
            <a:endCxn id="20" idx="0"/>
          </p:cNvCxnSpPr>
          <p:nvPr/>
        </p:nvCxnSpPr>
        <p:spPr bwMode="auto">
          <a:xfrm rot="16200000" flipH="1">
            <a:off x="2078790" y="3020458"/>
            <a:ext cx="929890" cy="823047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</p:cxnSp>
      <p:cxnSp>
        <p:nvCxnSpPr>
          <p:cNvPr id="29" name="肘形连接符 28"/>
          <p:cNvCxnSpPr>
            <a:stCxn id="13" idx="2"/>
            <a:endCxn id="23" idx="0"/>
          </p:cNvCxnSpPr>
          <p:nvPr/>
        </p:nvCxnSpPr>
        <p:spPr bwMode="auto">
          <a:xfrm rot="16200000" flipH="1">
            <a:off x="2530364" y="2568884"/>
            <a:ext cx="925579" cy="1721883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</p:cxnSp>
      <p:sp>
        <p:nvSpPr>
          <p:cNvPr id="33" name="矩形 32"/>
          <p:cNvSpPr/>
          <p:nvPr/>
        </p:nvSpPr>
        <p:spPr bwMode="auto">
          <a:xfrm>
            <a:off x="5616575" y="2528888"/>
            <a:ext cx="15113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 err="1">
                <a:latin typeface="+mn-lt"/>
                <a:ea typeface="+mn-ea"/>
              </a:rPr>
              <a:t>FusionInsight</a:t>
            </a:r>
            <a:r>
              <a:rPr lang="en-US" altLang="zh-CN" sz="1400" dirty="0">
                <a:latin typeface="+mn-lt"/>
                <a:ea typeface="+mn-ea"/>
              </a:rPr>
              <a:t> M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72113" y="2384425"/>
            <a:ext cx="1800225" cy="21605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630488" y="2600325"/>
            <a:ext cx="1028699" cy="366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OpenStack OM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26652" name="肘形连接符 42"/>
          <p:cNvCxnSpPr>
            <a:cxnSpLocks noChangeShapeType="1"/>
            <a:stCxn id="6" idx="2"/>
            <a:endCxn id="38" idx="0"/>
          </p:cNvCxnSpPr>
          <p:nvPr/>
        </p:nvCxnSpPr>
        <p:spPr bwMode="auto">
          <a:xfrm rot="5400000">
            <a:off x="3558779" y="1440259"/>
            <a:ext cx="746125" cy="15740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肘形连接符 43"/>
          <p:cNvCxnSpPr>
            <a:cxnSpLocks noChangeShapeType="1"/>
            <a:stCxn id="6" idx="2"/>
            <a:endCxn id="33" idx="0"/>
          </p:cNvCxnSpPr>
          <p:nvPr/>
        </p:nvCxnSpPr>
        <p:spPr bwMode="auto">
          <a:xfrm rot="16200000" flipH="1">
            <a:off x="5208588" y="1365250"/>
            <a:ext cx="674688" cy="1652587"/>
          </a:xfrm>
          <a:prstGeom prst="bentConnector3">
            <a:avLst>
              <a:gd name="adj1" fmla="val 57065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肘形连接符 45"/>
          <p:cNvCxnSpPr>
            <a:cxnSpLocks noChangeShapeType="1"/>
            <a:stCxn id="6" idx="2"/>
          </p:cNvCxnSpPr>
          <p:nvPr/>
        </p:nvCxnSpPr>
        <p:spPr bwMode="auto">
          <a:xfrm rot="5400000">
            <a:off x="2544951" y="2269323"/>
            <a:ext cx="2589016" cy="1758771"/>
          </a:xfrm>
          <a:prstGeom prst="bentConnector3">
            <a:avLst>
              <a:gd name="adj1" fmla="val 10927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肘形连接符 46"/>
          <p:cNvCxnSpPr>
            <a:cxnSpLocks noChangeShapeType="1"/>
            <a:stCxn id="6" idx="2"/>
          </p:cNvCxnSpPr>
          <p:nvPr/>
        </p:nvCxnSpPr>
        <p:spPr bwMode="auto">
          <a:xfrm rot="5400000">
            <a:off x="2966739" y="2691111"/>
            <a:ext cx="2589017" cy="915194"/>
          </a:xfrm>
          <a:prstGeom prst="bentConnector3">
            <a:avLst>
              <a:gd name="adj1" fmla="val 1090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矩形 100"/>
          <p:cNvSpPr/>
          <p:nvPr/>
        </p:nvSpPr>
        <p:spPr bwMode="auto">
          <a:xfrm>
            <a:off x="2735263" y="3033713"/>
            <a:ext cx="828675" cy="3444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>
                <a:latin typeface="+mn-lt"/>
                <a:ea typeface="+mn-ea"/>
              </a:rPr>
              <a:t>AC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102" name="肘形连接符 101"/>
          <p:cNvCxnSpPr>
            <a:stCxn id="13" idx="2"/>
            <a:endCxn id="101" idx="1"/>
          </p:cNvCxnSpPr>
          <p:nvPr/>
        </p:nvCxnSpPr>
        <p:spPr bwMode="auto">
          <a:xfrm rot="16200000" flipH="1">
            <a:off x="2314277" y="2784971"/>
            <a:ext cx="238920" cy="603051"/>
          </a:xfrm>
          <a:prstGeom prst="bentConnector2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</p:cxnSp>
      <p:sp>
        <p:nvSpPr>
          <p:cNvPr id="48" name="矩形 47"/>
          <p:cNvSpPr/>
          <p:nvPr/>
        </p:nvSpPr>
        <p:spPr bwMode="auto">
          <a:xfrm>
            <a:off x="1187450" y="1736725"/>
            <a:ext cx="888207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anchor="ctr" anchorCtr="1"/>
          <a:lstStyle/>
          <a:p>
            <a:pPr algn="ctr" fontAlgn="t">
              <a:buClr>
                <a:srgbClr val="CC9900"/>
              </a:buClr>
              <a:defRPr/>
            </a:pPr>
            <a:r>
              <a:rPr lang="en-US" altLang="zh-CN" sz="1400" dirty="0" err="1">
                <a:latin typeface="+mn-lt"/>
                <a:ea typeface="+mn-ea"/>
              </a:rPr>
              <a:t>KeyStone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26659" name="肘形连接符 48"/>
          <p:cNvCxnSpPr>
            <a:cxnSpLocks noChangeShapeType="1"/>
            <a:stCxn id="13" idx="1"/>
            <a:endCxn id="48" idx="2"/>
          </p:cNvCxnSpPr>
          <p:nvPr/>
        </p:nvCxnSpPr>
        <p:spPr bwMode="auto">
          <a:xfrm rot="10800000">
            <a:off x="1631554" y="2082800"/>
            <a:ext cx="44450" cy="711994"/>
          </a:xfrm>
          <a:prstGeom prst="bentConnector2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矩形 49"/>
          <p:cNvSpPr/>
          <p:nvPr/>
        </p:nvSpPr>
        <p:spPr bwMode="auto">
          <a:xfrm>
            <a:off x="2843213" y="1520825"/>
            <a:ext cx="858837" cy="34607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anchor="ctr" anchorCtr="1"/>
          <a:lstStyle/>
          <a:p>
            <a:pPr>
              <a:buClr>
                <a:srgbClr val="CC9900"/>
              </a:buClr>
              <a:defRPr/>
            </a:pPr>
            <a:r>
              <a:rPr lang="en-US" altLang="zh-CN" sz="1400">
                <a:latin typeface="+mn-lt"/>
                <a:ea typeface="+mn-ea"/>
              </a:rPr>
              <a:t>SC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26661" name="肘形连接符 55"/>
          <p:cNvCxnSpPr>
            <a:cxnSpLocks noChangeShapeType="1"/>
            <a:stCxn id="6" idx="2"/>
            <a:endCxn id="13" idx="0"/>
          </p:cNvCxnSpPr>
          <p:nvPr/>
        </p:nvCxnSpPr>
        <p:spPr bwMode="auto">
          <a:xfrm rot="5400000">
            <a:off x="3041353" y="945059"/>
            <a:ext cx="768350" cy="258663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587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333E8A2F07A74D848136A2C03778F8" ma:contentTypeVersion="0" ma:contentTypeDescription="Create a new document." ma:contentTypeScope="" ma:versionID="23803ba2584bac4d8dcab8923b6ec3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E6701-3943-4A44-84F3-F772B5088830}"/>
</file>

<file path=customXml/itemProps2.xml><?xml version="1.0" encoding="utf-8"?>
<ds:datastoreItem xmlns:ds="http://schemas.openxmlformats.org/officeDocument/2006/customXml" ds:itemID="{EAE3093B-232B-4C15-AB25-7F1FBE134870}"/>
</file>

<file path=customXml/itemProps3.xml><?xml version="1.0" encoding="utf-8"?>
<ds:datastoreItem xmlns:ds="http://schemas.openxmlformats.org/officeDocument/2006/customXml" ds:itemID="{B64DFDFA-8CA9-4944-BEBD-318E9FCDF93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62560</TotalTime>
  <Words>2645</Words>
  <Application>Microsoft Office PowerPoint</Application>
  <PresentationFormat>全屏显示(4:3)</PresentationFormat>
  <Paragraphs>624</Paragraphs>
  <Slides>27</Slides>
  <Notes>27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MS PGothic</vt:lpstr>
      <vt:lpstr>黑体</vt:lpstr>
      <vt:lpstr>华文细黑</vt:lpstr>
      <vt:lpstr>宋体</vt:lpstr>
      <vt:lpstr>Arial</vt:lpstr>
      <vt:lpstr>FrutigerNext LT Light</vt:lpstr>
      <vt:lpstr>FrutigerNext LT Medium</vt:lpstr>
      <vt:lpstr>FrutigerNext LT Regular</vt:lpstr>
      <vt:lpstr>Wingdings</vt:lpstr>
      <vt:lpstr>1#UC&amp;C母版初稿</vt:lpstr>
      <vt:lpstr>End</vt:lpstr>
      <vt:lpstr>PowerPoint 演示文稿</vt:lpstr>
      <vt:lpstr>ManageOne解决方案介绍</vt:lpstr>
      <vt:lpstr>PowerPoint 演示文稿</vt:lpstr>
      <vt:lpstr>PowerPoint 演示文稿</vt:lpstr>
      <vt:lpstr>PowerPoint 演示文稿</vt:lpstr>
      <vt:lpstr>ManageOne场景</vt:lpstr>
      <vt:lpstr>PowerPoint 演示文稿</vt:lpstr>
      <vt:lpstr>ManageOne运营架构</vt:lpstr>
      <vt:lpstr>ManageOne运维架构</vt:lpstr>
      <vt:lpstr>ManageOne逻辑部署图</vt:lpstr>
      <vt:lpstr>ManageOne部署规格</vt:lpstr>
      <vt:lpstr>ManageOne性能指标</vt:lpstr>
      <vt:lpstr>ManageOne License说明</vt:lpstr>
      <vt:lpstr>PowerPoint 演示文稿</vt:lpstr>
      <vt:lpstr>ManageOne特性列表</vt:lpstr>
      <vt:lpstr>ManageOne特性列表</vt:lpstr>
      <vt:lpstr>PowerPoint 演示文稿</vt:lpstr>
      <vt:lpstr>VDC服务</vt:lpstr>
      <vt:lpstr>TopVDC</vt:lpstr>
      <vt:lpstr>VLB服务</vt:lpstr>
      <vt:lpstr>备份服务</vt:lpstr>
      <vt:lpstr>容灾服务</vt:lpstr>
      <vt:lpstr>大数据服务</vt:lpstr>
      <vt:lpstr>RDS服务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hongfeilongzjhw</cp:lastModifiedBy>
  <cp:revision>2334</cp:revision>
  <dcterms:created xsi:type="dcterms:W3CDTF">2003-08-21T06:48:56Z</dcterms:created>
  <dcterms:modified xsi:type="dcterms:W3CDTF">2017-12-22T03:26:24Z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(3)Vd7C5clKqy4q3qPJeqyUXNweE8myx5q9leuFuFZg3JtXn1W8aZBbE8jGwFezE5hNpmMeQEyF
GUqmLB8Voen6KGeYRISLjfhDW0hqxfKolA4JJCdwzJ55whDwQhxighdF+384W5b0JmGkDwNC
LW16NdkZDcmdU/xQJh0CcHtgNGnKEY0vrfBO9XERBEMINMNchd1xxu4NkTh9z6h3ocbkeHXn
RfONLOGMxlEx9E3QCZ</vt:lpwstr>
  </property>
  <property fmtid="{D5CDD505-2E9C-101B-9397-08002B2CF9AE}" pid="18" name="_2015_ms_pID_7253431">
    <vt:lpwstr>P+KMuylzRCW4P/JvZSGyl6Js7KFmbHRQEq/+L04cVe33E+RXOEYCcP
9tzQQBte7AIVf14e6m3Ux1mnXudP1kzCSbTLw5msjXN/ocIUQ5GfKbulluBHY0OEiYvuZrVw
Jm98Ks+0zHdDAQlZTPT+PbDNLPTzYy6jl6hpVpOzmIUAielThKa525AGtZi+ScxoDUXvvb98
8lh4habJk/2cAyS6g+WPMftVbTWQryKrULRP</vt:lpwstr>
  </property>
  <property fmtid="{D5CDD505-2E9C-101B-9397-08002B2CF9AE}" pid="19" name="_2015_ms_pID_7253432">
    <vt:lpwstr>mJCB4zk0I87qNeZ895ad9j0OYDDFWJxf/dvu
wZsXDGVJTfHmxf6JMnz9uAHviztXVg==</vt:lpwstr>
  </property>
  <property fmtid="{D5CDD505-2E9C-101B-9397-08002B2CF9AE}" pid="20" name="ContentTypeId">
    <vt:lpwstr>0x01010077333E8A2F07A74D848136A2C03778F8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1513911872</vt:lpwstr>
  </property>
</Properties>
</file>